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443" r:id="rId2"/>
    <p:sldId id="403" r:id="rId3"/>
    <p:sldId id="408" r:id="rId4"/>
    <p:sldId id="409" r:id="rId5"/>
    <p:sldId id="410" r:id="rId6"/>
    <p:sldId id="398" r:id="rId7"/>
    <p:sldId id="377" r:id="rId8"/>
    <p:sldId id="378" r:id="rId9"/>
    <p:sldId id="393" r:id="rId10"/>
    <p:sldId id="394" r:id="rId11"/>
    <p:sldId id="384" r:id="rId12"/>
    <p:sldId id="385" r:id="rId13"/>
    <p:sldId id="399" r:id="rId14"/>
    <p:sldId id="324" r:id="rId15"/>
    <p:sldId id="369" r:id="rId16"/>
    <p:sldId id="370" r:id="rId17"/>
    <p:sldId id="368" r:id="rId18"/>
    <p:sldId id="376" r:id="rId19"/>
    <p:sldId id="379" r:id="rId20"/>
    <p:sldId id="381" r:id="rId21"/>
    <p:sldId id="380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  <p:sldId id="430" r:id="rId36"/>
    <p:sldId id="431" r:id="rId37"/>
    <p:sldId id="432" r:id="rId38"/>
    <p:sldId id="434" r:id="rId39"/>
    <p:sldId id="435" r:id="rId40"/>
    <p:sldId id="436" r:id="rId41"/>
    <p:sldId id="437" r:id="rId42"/>
    <p:sldId id="438" r:id="rId43"/>
    <p:sldId id="439" r:id="rId44"/>
    <p:sldId id="440" r:id="rId45"/>
    <p:sldId id="441" r:id="rId46"/>
    <p:sldId id="442" r:id="rId47"/>
    <p:sldId id="444" r:id="rId48"/>
  </p:sldIdLst>
  <p:sldSz cx="9144000" cy="6858000" type="screen4x3"/>
  <p:notesSz cx="7315200" cy="96012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2" d="100"/>
          <a:sy n="62" d="100"/>
        </p:scale>
        <p:origin x="-130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D2DCE-45A4-4A0B-913E-BD3CC92D197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0EF3C-170B-40D7-B077-55ED1D26F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196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CC6F582-6318-41E6-B968-AAD348781AAD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B623771-F84E-41D1-AA1E-B61266E0A8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05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6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6.wmf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7" Type="http://schemas.openxmlformats.org/officeDocument/2006/relationships/image" Target="../media/image6.wmf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1.png"/><Relationship Id="rId5" Type="http://schemas.openxmlformats.org/officeDocument/2006/relationships/image" Target="../media/image711.png"/><Relationship Id="rId4" Type="http://schemas.openxmlformats.org/officeDocument/2006/relationships/image" Target="../media/image6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0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1.png"/><Relationship Id="rId12" Type="http://schemas.openxmlformats.org/officeDocument/2006/relationships/image" Target="../media/image36.png"/><Relationship Id="rId17" Type="http://schemas.openxmlformats.org/officeDocument/2006/relationships/image" Target="../media/image35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39.png"/><Relationship Id="rId19" Type="http://schemas.openxmlformats.org/officeDocument/2006/relationships/image" Target="../media/image42.png"/><Relationship Id="rId1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47.png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7.wmf"/><Relationship Id="rId4" Type="http://schemas.openxmlformats.org/officeDocument/2006/relationships/image" Target="../media/image48.png"/><Relationship Id="rId9" Type="http://schemas.openxmlformats.org/officeDocument/2006/relationships/oleObject" Target="../embeddings/oleObject3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5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41.wmf"/><Relationship Id="rId3" Type="http://schemas.openxmlformats.org/officeDocument/2006/relationships/image" Target="../media/image59.png"/><Relationship Id="rId7" Type="http://schemas.openxmlformats.org/officeDocument/2006/relationships/image" Target="../media/image610.png"/><Relationship Id="rId12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1.png"/><Relationship Id="rId11" Type="http://schemas.openxmlformats.org/officeDocument/2006/relationships/image" Target="../media/image40.wmf"/><Relationship Id="rId5" Type="http://schemas.openxmlformats.org/officeDocument/2006/relationships/image" Target="../media/image54.png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53.png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13" Type="http://schemas.openxmlformats.org/officeDocument/2006/relationships/image" Target="../media/image37.png"/><Relationship Id="rId1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310.png"/><Relationship Id="rId12" Type="http://schemas.openxmlformats.org/officeDocument/2006/relationships/image" Target="../media/image36.png"/><Relationship Id="rId17" Type="http://schemas.openxmlformats.org/officeDocument/2006/relationships/image" Target="../media/image60.png"/><Relationship Id="rId2" Type="http://schemas.openxmlformats.org/officeDocument/2006/relationships/image" Target="../media/image55.png"/><Relationship Id="rId16" Type="http://schemas.openxmlformats.org/officeDocument/2006/relationships/image" Target="../media/image40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11" Type="http://schemas.openxmlformats.org/officeDocument/2006/relationships/image" Target="../media/image350.png"/><Relationship Id="rId5" Type="http://schemas.openxmlformats.org/officeDocument/2006/relationships/image" Target="../media/image58.png"/><Relationship Id="rId15" Type="http://schemas.openxmlformats.org/officeDocument/2006/relationships/image" Target="../media/image39.png"/><Relationship Id="rId10" Type="http://schemas.openxmlformats.org/officeDocument/2006/relationships/image" Target="../media/image340.png"/><Relationship Id="rId19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330.png"/><Relationship Id="rId1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7" Type="http://schemas.openxmlformats.org/officeDocument/2006/relationships/image" Target="../media/image6.wmf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00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101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3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102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04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Relationship Id="rId9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r>
              <a:rPr lang="es-MX" dirty="0" smtClean="0"/>
              <a:t>Diapositivas en PowerPoint</a:t>
            </a:r>
            <a:br>
              <a:rPr lang="es-MX" dirty="0" smtClean="0"/>
            </a:br>
            <a:r>
              <a:rPr lang="es-MX" dirty="0" smtClean="0"/>
              <a:t>de la UA: Circuitos eléctricos</a:t>
            </a:r>
            <a:endParaRPr lang="es-MX" dirty="0"/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648072"/>
          </a:xfrm>
        </p:spPr>
        <p:txBody>
          <a:bodyPr/>
          <a:lstStyle/>
          <a:p>
            <a:r>
              <a:rPr lang="es-MX" dirty="0" smtClean="0"/>
              <a:t>Presenta: Dra. Irma Martínez Carrillo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03826" y="3501008"/>
            <a:ext cx="77724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/>
              <a:t>Contenido:</a:t>
            </a:r>
          </a:p>
          <a:p>
            <a:pPr algn="l"/>
            <a:r>
              <a:rPr lang="es-MX" sz="3200" dirty="0" smtClean="0"/>
              <a:t>1.3 Leyes de circuitos en CD.</a:t>
            </a:r>
          </a:p>
          <a:p>
            <a:pPr algn="l"/>
            <a:endParaRPr lang="es-MX" sz="3200" dirty="0" smtClean="0"/>
          </a:p>
          <a:p>
            <a:pPr algn="just"/>
            <a:r>
              <a:rPr lang="es-MX" sz="3200" dirty="0" smtClean="0"/>
              <a:t>Se siguieren actividades de inicio, así como el uso y aplicación de diversos métodos de solución.  </a:t>
            </a:r>
          </a:p>
          <a:p>
            <a:pPr algn="l"/>
            <a:endParaRPr lang="es-MX" sz="3200" dirty="0" smtClean="0"/>
          </a:p>
          <a:p>
            <a:pPr marL="514350" indent="-514350">
              <a:buAutoNum type="arabicPeriod"/>
            </a:pPr>
            <a:endParaRPr lang="es-MX" sz="3200" dirty="0"/>
          </a:p>
        </p:txBody>
      </p:sp>
      <p:pic>
        <p:nvPicPr>
          <p:cNvPr id="7" name="Picture 3" descr="C:\Users\IRMA\AppData\Local\Microsoft\Windows\INetCache\IE\0C3V4TQ7\inicio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301208"/>
            <a:ext cx="1671978" cy="140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13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038955"/>
              </p:ext>
            </p:extLst>
          </p:nvPr>
        </p:nvGraphicFramePr>
        <p:xfrm>
          <a:off x="4520466" y="1580082"/>
          <a:ext cx="4313138" cy="391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7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72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0766">
                <a:tc>
                  <a:txBody>
                    <a:bodyPr/>
                    <a:lstStyle/>
                    <a:p>
                      <a:r>
                        <a:rPr lang="es-MX" sz="3600" dirty="0"/>
                        <a:t>Caso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/>
                        <a:t>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600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/>
                        <a:t>1k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/>
                        <a:t>1k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/>
                        <a:t>1k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/>
                        <a:t>2.2k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92300">
                <a:tc>
                  <a:txBody>
                    <a:bodyPr/>
                    <a:lstStyle/>
                    <a:p>
                      <a:pPr algn="ctr"/>
                      <a:endParaRPr lang="es-MX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200" dirty="0"/>
                        <a:t>1k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/>
                        <a:t>3.3k</a:t>
                      </a:r>
                      <a:r>
                        <a:rPr lang="es-MX" sz="3200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167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192887" y="4526154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5" name="15 Conector recto"/>
          <p:cNvCxnSpPr/>
          <p:nvPr/>
        </p:nvCxnSpPr>
        <p:spPr>
          <a:xfrm>
            <a:off x="736223" y="4005064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16 Conector recto"/>
          <p:cNvCxnSpPr/>
          <p:nvPr/>
        </p:nvCxnSpPr>
        <p:spPr>
          <a:xfrm>
            <a:off x="746710" y="1376618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2593413" y="282658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71 Conector recto"/>
          <p:cNvCxnSpPr/>
          <p:nvPr/>
        </p:nvCxnSpPr>
        <p:spPr>
          <a:xfrm>
            <a:off x="2457889" y="235218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4 Grupo"/>
          <p:cNvGrpSpPr/>
          <p:nvPr/>
        </p:nvGrpSpPr>
        <p:grpSpPr>
          <a:xfrm rot="5400000">
            <a:off x="1839846" y="2979738"/>
            <a:ext cx="1152128" cy="376808"/>
            <a:chOff x="1259632" y="2492896"/>
            <a:chExt cx="1584176" cy="376808"/>
          </a:xfrm>
        </p:grpSpPr>
        <p:cxnSp>
          <p:nvCxnSpPr>
            <p:cNvPr id="1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2 Marcador de contenido"/>
          <p:cNvSpPr txBox="1">
            <a:spLocks/>
          </p:cNvSpPr>
          <p:nvPr/>
        </p:nvSpPr>
        <p:spPr>
          <a:xfrm>
            <a:off x="2646235" y="165804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71 Conector recto"/>
          <p:cNvCxnSpPr/>
          <p:nvPr/>
        </p:nvCxnSpPr>
        <p:spPr>
          <a:xfrm>
            <a:off x="2459093" y="3678361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1 Conector recto"/>
          <p:cNvCxnSpPr/>
          <p:nvPr/>
        </p:nvCxnSpPr>
        <p:spPr>
          <a:xfrm>
            <a:off x="728941" y="1376618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16 Conector recto"/>
          <p:cNvCxnSpPr/>
          <p:nvPr/>
        </p:nvCxnSpPr>
        <p:spPr>
          <a:xfrm>
            <a:off x="728941" y="2775086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o 24"/>
          <p:cNvGrpSpPr/>
          <p:nvPr/>
        </p:nvGrpSpPr>
        <p:grpSpPr>
          <a:xfrm>
            <a:off x="487622" y="2578253"/>
            <a:ext cx="497202" cy="185759"/>
            <a:chOff x="1089314" y="2811193"/>
            <a:chExt cx="497202" cy="185759"/>
          </a:xfrm>
        </p:grpSpPr>
        <p:cxnSp>
          <p:nvCxnSpPr>
            <p:cNvPr id="26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2 Marcador de contenido"/>
          <p:cNvSpPr txBox="1">
            <a:spLocks/>
          </p:cNvSpPr>
          <p:nvPr/>
        </p:nvSpPr>
        <p:spPr>
          <a:xfrm>
            <a:off x="893399" y="256932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29" name="4 Grupo"/>
          <p:cNvGrpSpPr/>
          <p:nvPr/>
        </p:nvGrpSpPr>
        <p:grpSpPr>
          <a:xfrm rot="5400000">
            <a:off x="1839846" y="1745450"/>
            <a:ext cx="1152128" cy="376808"/>
            <a:chOff x="1259632" y="2492896"/>
            <a:chExt cx="1584176" cy="376808"/>
          </a:xfrm>
        </p:grpSpPr>
        <p:cxnSp>
          <p:nvCxnSpPr>
            <p:cNvPr id="3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Elipse 40"/>
          <p:cNvSpPr/>
          <p:nvPr/>
        </p:nvSpPr>
        <p:spPr>
          <a:xfrm>
            <a:off x="2339807" y="2473743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2" name="Conector recto 41"/>
          <p:cNvCxnSpPr/>
          <p:nvPr/>
        </p:nvCxnSpPr>
        <p:spPr>
          <a:xfrm>
            <a:off x="2456788" y="2573420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 Marcador de contenido"/>
          <p:cNvSpPr txBox="1">
            <a:spLocks/>
          </p:cNvSpPr>
          <p:nvPr/>
        </p:nvSpPr>
        <p:spPr>
          <a:xfrm>
            <a:off x="3485639" y="2983442"/>
            <a:ext cx="57241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V</a:t>
            </a:r>
            <a:r>
              <a:rPr lang="es-MX" sz="3200" baseline="-25000" dirty="0" err="1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4" name="Conector recto 43"/>
          <p:cNvCxnSpPr/>
          <p:nvPr/>
        </p:nvCxnSpPr>
        <p:spPr>
          <a:xfrm flipV="1">
            <a:off x="2486035" y="4014141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/>
          <p:cNvSpPr/>
          <p:nvPr/>
        </p:nvSpPr>
        <p:spPr>
          <a:xfrm>
            <a:off x="2357158" y="3917994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6" name="Conector recto 45"/>
          <p:cNvCxnSpPr/>
          <p:nvPr/>
        </p:nvCxnSpPr>
        <p:spPr>
          <a:xfrm>
            <a:off x="3644364" y="2172565"/>
            <a:ext cx="12547" cy="81913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3647687" y="3596571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/>
          <p:nvPr/>
        </p:nvCxnSpPr>
        <p:spPr>
          <a:xfrm>
            <a:off x="2054736" y="2372882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2 Marcador de contenido"/>
          <p:cNvSpPr txBox="1">
            <a:spLocks/>
          </p:cNvSpPr>
          <p:nvPr/>
        </p:nvSpPr>
        <p:spPr>
          <a:xfrm>
            <a:off x="1859778" y="299652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s</a:t>
            </a:r>
            <a:endParaRPr lang="es-MX" sz="3200" i="1" baseline="-25000" dirty="0"/>
          </a:p>
        </p:txBody>
      </p:sp>
      <p:graphicFrame>
        <p:nvGraphicFramePr>
          <p:cNvPr id="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7388744"/>
              </p:ext>
            </p:extLst>
          </p:nvPr>
        </p:nvGraphicFramePr>
        <p:xfrm>
          <a:off x="1483798" y="5479756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cuación" r:id="rId3" imgW="812520" imgH="431640" progId="Equation.3">
                  <p:embed/>
                </p:oleObj>
              </mc:Choice>
              <mc:Fallback>
                <p:oleObj name="Ecuación" r:id="rId3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3798" y="5479756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Conector recto 50"/>
          <p:cNvCxnSpPr/>
          <p:nvPr/>
        </p:nvCxnSpPr>
        <p:spPr>
          <a:xfrm>
            <a:off x="2486035" y="1378300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Elipse 51"/>
          <p:cNvSpPr/>
          <p:nvPr/>
        </p:nvSpPr>
        <p:spPr>
          <a:xfrm>
            <a:off x="2374658" y="1266115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" name="2 Marcador de contenido"/>
          <p:cNvSpPr txBox="1">
            <a:spLocks/>
          </p:cNvSpPr>
          <p:nvPr/>
        </p:nvSpPr>
        <p:spPr>
          <a:xfrm>
            <a:off x="3467870" y="1633300"/>
            <a:ext cx="61724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V</a:t>
            </a:r>
            <a:r>
              <a:rPr lang="es-MX" sz="3200" baseline="-25000" dirty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4" name="Conector recto 53"/>
          <p:cNvCxnSpPr/>
          <p:nvPr/>
        </p:nvCxnSpPr>
        <p:spPr>
          <a:xfrm>
            <a:off x="3685291" y="1331404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33533"/>
              </p:ext>
            </p:extLst>
          </p:nvPr>
        </p:nvGraphicFramePr>
        <p:xfrm>
          <a:off x="1498330" y="4526154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cuación" r:id="rId5" imgW="812520" imgH="431640" progId="Equation.3">
                  <p:embed/>
                </p:oleObj>
              </mc:Choice>
              <mc:Fallback>
                <p:oleObj name="Ecuación" r:id="rId5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8330" y="4526154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404905"/>
              </p:ext>
            </p:extLst>
          </p:nvPr>
        </p:nvGraphicFramePr>
        <p:xfrm>
          <a:off x="5161363" y="2155790"/>
          <a:ext cx="757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cuación" r:id="rId7" imgW="291960" imgH="393480" progId="Equation.3">
                  <p:embed/>
                </p:oleObj>
              </mc:Choice>
              <mc:Fallback>
                <p:oleObj name="Ecuación" r:id="rId7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1363" y="2155790"/>
                        <a:ext cx="75723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993717"/>
              </p:ext>
            </p:extLst>
          </p:nvPr>
        </p:nvGraphicFramePr>
        <p:xfrm>
          <a:off x="5115945" y="3375677"/>
          <a:ext cx="72548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cuación" r:id="rId9" imgW="279360" imgH="393480" progId="Equation.3">
                  <p:embed/>
                </p:oleObj>
              </mc:Choice>
              <mc:Fallback>
                <p:oleObj name="Ecuación" r:id="rId9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945" y="3375677"/>
                        <a:ext cx="72548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72633"/>
              </p:ext>
            </p:extLst>
          </p:nvPr>
        </p:nvGraphicFramePr>
        <p:xfrm>
          <a:off x="5187102" y="4501856"/>
          <a:ext cx="7572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cuación" r:id="rId11" imgW="291960" imgH="393480" progId="Equation.3">
                  <p:embed/>
                </p:oleObj>
              </mc:Choice>
              <mc:Fallback>
                <p:oleObj name="Ecuación" r:id="rId11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7102" y="4501856"/>
                        <a:ext cx="757238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571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ángulo 103"/>
          <p:cNvSpPr/>
          <p:nvPr/>
        </p:nvSpPr>
        <p:spPr>
          <a:xfrm>
            <a:off x="6033936" y="2896692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MX" dirty="0"/>
              <a:t>Divisor de Corriente Resistivo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Un divisor de corriente resistivo es un arreglo en paralelo que divide la corriente de un circuito entre una o más resistencias </a:t>
            </a:r>
          </a:p>
        </p:txBody>
      </p:sp>
      <p:graphicFrame>
        <p:nvGraphicFramePr>
          <p:cNvPr id="10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623194"/>
              </p:ext>
            </p:extLst>
          </p:nvPr>
        </p:nvGraphicFramePr>
        <p:xfrm>
          <a:off x="6284685" y="2871292"/>
          <a:ext cx="1851025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cuación" r:id="rId3" imgW="863280" imgH="457200" progId="Equation.3">
                  <p:embed/>
                </p:oleObj>
              </mc:Choice>
              <mc:Fallback>
                <p:oleObj name="Ecuación" r:id="rId3" imgW="863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685" y="2871292"/>
                        <a:ext cx="1851025" cy="9382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Marcador de contenido 2"/>
          <p:cNvSpPr txBox="1">
            <a:spLocks/>
          </p:cNvSpPr>
          <p:nvPr/>
        </p:nvSpPr>
        <p:spPr>
          <a:xfrm>
            <a:off x="1403648" y="5932347"/>
            <a:ext cx="7283152" cy="798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Obtén la suma de </a:t>
            </a:r>
            <a:r>
              <a:rPr lang="es-MX" dirty="0" err="1"/>
              <a:t>I</a:t>
            </a:r>
            <a:r>
              <a:rPr lang="es-MX" baseline="-25000" dirty="0" err="1"/>
              <a:t>Ra</a:t>
            </a:r>
            <a:r>
              <a:rPr lang="es-MX" dirty="0"/>
              <a:t> y </a:t>
            </a:r>
            <a:r>
              <a:rPr lang="es-MX" dirty="0" err="1"/>
              <a:t>I</a:t>
            </a:r>
            <a:r>
              <a:rPr lang="es-MX" baseline="-25000" dirty="0" err="1"/>
              <a:t>Rb</a:t>
            </a:r>
            <a:r>
              <a:rPr lang="es-MX" baseline="-25000" dirty="0"/>
              <a:t>  </a:t>
            </a:r>
            <a:r>
              <a:rPr lang="es-MX" dirty="0"/>
              <a:t>para comprobar las ecuaciones  </a:t>
            </a:r>
          </a:p>
        </p:txBody>
      </p:sp>
      <p:pic>
        <p:nvPicPr>
          <p:cNvPr id="10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130" y="5835320"/>
            <a:ext cx="792088" cy="873412"/>
          </a:xfrm>
          <a:prstGeom prst="rect">
            <a:avLst/>
          </a:prstGeom>
          <a:noFill/>
        </p:spPr>
      </p:pic>
      <p:grpSp>
        <p:nvGrpSpPr>
          <p:cNvPr id="73" name="Grupo 72"/>
          <p:cNvGrpSpPr/>
          <p:nvPr/>
        </p:nvGrpSpPr>
        <p:grpSpPr>
          <a:xfrm>
            <a:off x="1157697" y="3764566"/>
            <a:ext cx="364600" cy="526599"/>
            <a:chOff x="3807571" y="2686377"/>
            <a:chExt cx="364600" cy="526599"/>
          </a:xfrm>
        </p:grpSpPr>
        <p:cxnSp>
          <p:nvCxnSpPr>
            <p:cNvPr id="74" name="Conector recto de flecha 73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Elipse 74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77" name="71 Conector recto"/>
          <p:cNvCxnSpPr/>
          <p:nvPr/>
        </p:nvCxnSpPr>
        <p:spPr>
          <a:xfrm>
            <a:off x="1339997" y="323649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1 Conector recto"/>
          <p:cNvCxnSpPr/>
          <p:nvPr/>
        </p:nvCxnSpPr>
        <p:spPr>
          <a:xfrm>
            <a:off x="1339997" y="4298636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2 Marcador de contenido"/>
          <p:cNvSpPr txBox="1">
            <a:spLocks/>
          </p:cNvSpPr>
          <p:nvPr/>
        </p:nvSpPr>
        <p:spPr>
          <a:xfrm>
            <a:off x="1565420" y="3726451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80" name="21 Conector recto"/>
          <p:cNvCxnSpPr/>
          <p:nvPr/>
        </p:nvCxnSpPr>
        <p:spPr>
          <a:xfrm>
            <a:off x="1357408" y="4888663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4 Grupo"/>
          <p:cNvGrpSpPr/>
          <p:nvPr/>
        </p:nvGrpSpPr>
        <p:grpSpPr>
          <a:xfrm rot="5400000">
            <a:off x="2361730" y="3807101"/>
            <a:ext cx="1152128" cy="376808"/>
            <a:chOff x="1259632" y="2492896"/>
            <a:chExt cx="1584176" cy="376808"/>
          </a:xfrm>
        </p:grpSpPr>
        <p:cxnSp>
          <p:nvCxnSpPr>
            <p:cNvPr id="11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2 Marcador de contenido"/>
          <p:cNvSpPr txBox="1">
            <a:spLocks/>
          </p:cNvSpPr>
          <p:nvPr/>
        </p:nvSpPr>
        <p:spPr>
          <a:xfrm>
            <a:off x="3016632" y="4114455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8" name="71 Conector recto"/>
          <p:cNvCxnSpPr/>
          <p:nvPr/>
        </p:nvCxnSpPr>
        <p:spPr>
          <a:xfrm flipH="1">
            <a:off x="2982181" y="4311725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71 Conector recto"/>
          <p:cNvCxnSpPr/>
          <p:nvPr/>
        </p:nvCxnSpPr>
        <p:spPr>
          <a:xfrm flipH="1">
            <a:off x="2979902" y="322937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21 Conector recto"/>
          <p:cNvCxnSpPr/>
          <p:nvPr/>
        </p:nvCxnSpPr>
        <p:spPr>
          <a:xfrm flipV="1">
            <a:off x="1339997" y="3251771"/>
            <a:ext cx="3066330" cy="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4 Grupo"/>
          <p:cNvGrpSpPr/>
          <p:nvPr/>
        </p:nvGrpSpPr>
        <p:grpSpPr>
          <a:xfrm rot="5400000">
            <a:off x="3781318" y="3792838"/>
            <a:ext cx="1152128" cy="376808"/>
            <a:chOff x="1259632" y="2492896"/>
            <a:chExt cx="1584176" cy="376808"/>
          </a:xfrm>
        </p:grpSpPr>
        <p:cxnSp>
          <p:nvCxnSpPr>
            <p:cNvPr id="13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71 Conector recto"/>
          <p:cNvCxnSpPr/>
          <p:nvPr/>
        </p:nvCxnSpPr>
        <p:spPr>
          <a:xfrm flipH="1">
            <a:off x="4401769" y="429746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71 Conector recto"/>
          <p:cNvCxnSpPr/>
          <p:nvPr/>
        </p:nvCxnSpPr>
        <p:spPr>
          <a:xfrm flipH="1">
            <a:off x="4418058" y="325088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2 Marcador de contenido"/>
          <p:cNvSpPr txBox="1">
            <a:spLocks/>
          </p:cNvSpPr>
          <p:nvPr/>
        </p:nvSpPr>
        <p:spPr>
          <a:xfrm>
            <a:off x="4472650" y="4115401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6" name="Conector recto de flecha 145"/>
          <p:cNvCxnSpPr/>
          <p:nvPr/>
        </p:nvCxnSpPr>
        <p:spPr>
          <a:xfrm flipV="1">
            <a:off x="1357408" y="3149208"/>
            <a:ext cx="765221" cy="251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2 Marcador de contenido"/>
          <p:cNvSpPr txBox="1">
            <a:spLocks/>
          </p:cNvSpPr>
          <p:nvPr/>
        </p:nvSpPr>
        <p:spPr>
          <a:xfrm>
            <a:off x="1781973" y="2417483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48" name="Conector recto de flecha 147"/>
          <p:cNvCxnSpPr/>
          <p:nvPr/>
        </p:nvCxnSpPr>
        <p:spPr>
          <a:xfrm flipH="1">
            <a:off x="3226699" y="3322326"/>
            <a:ext cx="19215" cy="559122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cto de flecha 148"/>
          <p:cNvCxnSpPr/>
          <p:nvPr/>
        </p:nvCxnSpPr>
        <p:spPr>
          <a:xfrm flipH="1">
            <a:off x="4696203" y="3255113"/>
            <a:ext cx="19215" cy="559122"/>
          </a:xfrm>
          <a:prstGeom prst="straightConnector1">
            <a:avLst/>
          </a:prstGeom>
          <a:ln w="635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2 Marcador de contenido"/>
          <p:cNvSpPr txBox="1">
            <a:spLocks/>
          </p:cNvSpPr>
          <p:nvPr/>
        </p:nvSpPr>
        <p:spPr>
          <a:xfrm>
            <a:off x="3276614" y="3197185"/>
            <a:ext cx="7847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Ra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51" name="2 Marcador de contenido"/>
          <p:cNvSpPr txBox="1">
            <a:spLocks/>
          </p:cNvSpPr>
          <p:nvPr/>
        </p:nvSpPr>
        <p:spPr>
          <a:xfrm>
            <a:off x="4726718" y="3057822"/>
            <a:ext cx="7847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Rb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804627"/>
              </p:ext>
            </p:extLst>
          </p:nvPr>
        </p:nvGraphicFramePr>
        <p:xfrm>
          <a:off x="6272694" y="3826935"/>
          <a:ext cx="1851025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cuación" r:id="rId6" imgW="863280" imgH="457200" progId="Equation.3">
                  <p:embed/>
                </p:oleObj>
              </mc:Choice>
              <mc:Fallback>
                <p:oleObj name="Ecuación" r:id="rId6" imgW="863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694" y="3826935"/>
                        <a:ext cx="1851025" cy="9382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7757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Comprobación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018586"/>
              </p:ext>
            </p:extLst>
          </p:nvPr>
        </p:nvGraphicFramePr>
        <p:xfrm>
          <a:off x="2843808" y="2780928"/>
          <a:ext cx="2695575" cy="234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cuación" r:id="rId3" imgW="1257120" imgH="1143000" progId="Equation.3">
                  <p:embed/>
                </p:oleObj>
              </mc:Choice>
              <mc:Fallback>
                <p:oleObj name="Ecuación" r:id="rId3" imgW="125712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780928"/>
                        <a:ext cx="2695575" cy="23447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/>
          </a:bodyPr>
          <a:lstStyle/>
          <a:p>
            <a:r>
              <a:rPr lang="es-MX" dirty="0"/>
              <a:t>Una forma de comprobar la igualdad consiste en sumar los voltajes V</a:t>
            </a:r>
            <a:r>
              <a:rPr lang="es-MX" baseline="-25000" dirty="0"/>
              <a:t>a</a:t>
            </a:r>
            <a:r>
              <a:rPr lang="es-MX" dirty="0"/>
              <a:t> y </a:t>
            </a:r>
            <a:r>
              <a:rPr lang="es-MX" dirty="0" err="1"/>
              <a:t>V</a:t>
            </a:r>
            <a:r>
              <a:rPr lang="es-MX" baseline="-25000" dirty="0" err="1"/>
              <a:t>b</a:t>
            </a:r>
            <a:r>
              <a:rPr lang="es-MX" dirty="0"/>
              <a:t> es decir </a:t>
            </a:r>
          </a:p>
        </p:txBody>
      </p:sp>
    </p:spTree>
    <p:extLst>
      <p:ext uri="{BB962C8B-B14F-4D97-AF65-F5344CB8AC3E}">
        <p14:creationId xmlns:p14="http://schemas.microsoft.com/office/powerpoint/2010/main" val="93691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4176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MX" dirty="0"/>
              <a:t>Teorema de Superposición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5"/>
            <a:ext cx="8363272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Una red con más de una fuente independiente se pueden analizar los efectos separados y después  superponer los resultados: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331640" y="2564904"/>
          <a:ext cx="60960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Tipo de fuente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Símbolo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Remplazo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28885">
                <a:tc>
                  <a:txBody>
                    <a:bodyPr/>
                    <a:lstStyle/>
                    <a:p>
                      <a:r>
                        <a:rPr lang="es-MX" dirty="0"/>
                        <a:t>Voltaje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Corto circuito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Corriente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endParaRPr lang="es-MX" dirty="0"/>
                    </a:p>
                    <a:p>
                      <a:r>
                        <a:rPr lang="es-MX" dirty="0"/>
                        <a:t>Circuito abierto</a:t>
                      </a:r>
                      <a:r>
                        <a:rPr lang="es-MX" baseline="0" dirty="0"/>
                        <a:t> 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136" y="3112501"/>
            <a:ext cx="514350" cy="1000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3112501"/>
            <a:ext cx="361950" cy="967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2635" y="4470456"/>
            <a:ext cx="371475" cy="9715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473" y="4477018"/>
            <a:ext cx="44767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38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Resuelve el siguiente problema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3730"/>
            <a:ext cx="8229600" cy="504057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Calcular la caída de voltaje en la resistencia R</a:t>
            </a:r>
            <a:r>
              <a:rPr lang="es-MX" baseline="-25000" dirty="0"/>
              <a:t>2</a:t>
            </a:r>
          </a:p>
        </p:txBody>
      </p:sp>
      <p:cxnSp>
        <p:nvCxnSpPr>
          <p:cNvPr id="16" name="15 Conector recto"/>
          <p:cNvCxnSpPr/>
          <p:nvPr/>
        </p:nvCxnSpPr>
        <p:spPr>
          <a:xfrm>
            <a:off x="2627784" y="4221088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620502" y="2568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056637" y="256820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4484974" y="304260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4883808" y="187930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349450" y="256820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2982935" y="2424188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731407" y="3195762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473781" y="2424188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297151" y="18155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350654" y="389438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611694" y="256889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620502" y="342575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5863774" y="3096278"/>
            <a:ext cx="364600" cy="526599"/>
            <a:chOff x="3807571" y="2686377"/>
            <a:chExt cx="364600" cy="526599"/>
          </a:xfrm>
        </p:grpSpPr>
        <p:cxnSp>
          <p:nvCxnSpPr>
            <p:cNvPr id="11" name="Conector recto de flecha 10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379183" y="3223782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553566" y="256846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>
            <a:endCxn id="12" idx="0"/>
          </p:cNvCxnSpPr>
          <p:nvPr/>
        </p:nvCxnSpPr>
        <p:spPr>
          <a:xfrm>
            <a:off x="6046074" y="2568204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046074" y="3630348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2822157" y="299111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22" name="2 Marcador de contenido"/>
          <p:cNvSpPr txBox="1">
            <a:spLocks/>
          </p:cNvSpPr>
          <p:nvPr/>
        </p:nvSpPr>
        <p:spPr>
          <a:xfrm>
            <a:off x="6244900" y="3234555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65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583" y="25106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0281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8981" y="974259"/>
            <a:ext cx="8229600" cy="19850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 VR</a:t>
            </a:r>
            <a:r>
              <a:rPr lang="es-MX" baseline="-25000" dirty="0"/>
              <a:t>2 </a:t>
            </a:r>
            <a:r>
              <a:rPr lang="es-MX" dirty="0"/>
              <a:t>Se compone de dos voltajes: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                proveniente de la fuente Vs</a:t>
            </a:r>
          </a:p>
          <a:p>
            <a:pPr marL="0" indent="0">
              <a:buNone/>
            </a:pPr>
            <a:r>
              <a:rPr lang="es-MX" dirty="0"/>
              <a:t>                proveniente de la fuente </a:t>
            </a:r>
            <a:r>
              <a:rPr lang="es-MX" dirty="0" err="1"/>
              <a:t>I</a:t>
            </a:r>
            <a:r>
              <a:rPr lang="es-MX" baseline="-25000" dirty="0" err="1"/>
              <a:t>f</a:t>
            </a:r>
            <a:endParaRPr lang="es-MX" baseline="-25000" dirty="0"/>
          </a:p>
          <a:p>
            <a:pPr marL="0" indent="0">
              <a:buNone/>
            </a:pPr>
            <a:endParaRPr lang="es-MX" baseline="-250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2771800" y="5589240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764518" y="3936356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200653" y="393635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3691060" y="4522000"/>
            <a:ext cx="5881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5027824" y="324745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493466" y="393635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3126951" y="3792340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875423" y="4563914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617797" y="3792340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441167" y="318372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494670" y="526253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755710" y="393704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764518" y="4793910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6007790" y="4464430"/>
            <a:ext cx="364600" cy="526599"/>
            <a:chOff x="3807571" y="2686377"/>
            <a:chExt cx="364600" cy="526599"/>
          </a:xfrm>
        </p:grpSpPr>
        <p:cxnSp>
          <p:nvCxnSpPr>
            <p:cNvPr id="11" name="Conector recto de flecha 10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523199" y="4591934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697582" y="393661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>
            <a:endCxn id="12" idx="0"/>
          </p:cNvCxnSpPr>
          <p:nvPr/>
        </p:nvCxnSpPr>
        <p:spPr>
          <a:xfrm>
            <a:off x="6190090" y="3936356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190090" y="4998500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1830377" y="4345247"/>
            <a:ext cx="592201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22" name="2 Marcador de contenido"/>
          <p:cNvSpPr txBox="1">
            <a:spLocks/>
          </p:cNvSpPr>
          <p:nvPr/>
        </p:nvSpPr>
        <p:spPr>
          <a:xfrm>
            <a:off x="6388916" y="4602707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5" name="Elipse 64"/>
          <p:cNvSpPr/>
          <p:nvPr/>
        </p:nvSpPr>
        <p:spPr>
          <a:xfrm>
            <a:off x="4380472" y="410188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Elipse 66"/>
          <p:cNvSpPr/>
          <p:nvPr/>
        </p:nvSpPr>
        <p:spPr>
          <a:xfrm>
            <a:off x="4386159" y="525641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2 Marcador de contenido"/>
          <p:cNvSpPr txBox="1">
            <a:spLocks/>
          </p:cNvSpPr>
          <p:nvPr/>
        </p:nvSpPr>
        <p:spPr>
          <a:xfrm>
            <a:off x="4838909" y="443628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VR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4579401" y="4214767"/>
            <a:ext cx="643553" cy="1180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75"/>
          <p:cNvCxnSpPr/>
          <p:nvPr/>
        </p:nvCxnSpPr>
        <p:spPr>
          <a:xfrm flipV="1">
            <a:off x="4502055" y="5352558"/>
            <a:ext cx="691806" cy="31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/>
          <p:cNvCxnSpPr/>
          <p:nvPr/>
        </p:nvCxnSpPr>
        <p:spPr>
          <a:xfrm>
            <a:off x="5212645" y="4225700"/>
            <a:ext cx="866" cy="31190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/>
          <p:cNvCxnSpPr/>
          <p:nvPr/>
        </p:nvCxnSpPr>
        <p:spPr>
          <a:xfrm>
            <a:off x="5171203" y="4931570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178216"/>
              </p:ext>
            </p:extLst>
          </p:nvPr>
        </p:nvGraphicFramePr>
        <p:xfrm>
          <a:off x="5697582" y="938496"/>
          <a:ext cx="2848218" cy="564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Ecuación" r:id="rId3" imgW="1218960" imgH="241200" progId="Equation.3">
                  <p:embed/>
                </p:oleObj>
              </mc:Choice>
              <mc:Fallback>
                <p:oleObj name="Ecuación" r:id="rId3" imgW="12189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97582" y="938496"/>
                        <a:ext cx="2848218" cy="564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to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820917"/>
              </p:ext>
            </p:extLst>
          </p:nvPr>
        </p:nvGraphicFramePr>
        <p:xfrm>
          <a:off x="461238" y="1605089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1238" y="1605089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to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872945"/>
              </p:ext>
            </p:extLst>
          </p:nvPr>
        </p:nvGraphicFramePr>
        <p:xfrm>
          <a:off x="442913" y="2235200"/>
          <a:ext cx="11811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cuación" r:id="rId7" imgW="393480" imgH="241200" progId="Equation.3">
                  <p:embed/>
                </p:oleObj>
              </mc:Choice>
              <mc:Fallback>
                <p:oleObj name="Ecuación" r:id="rId7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2913" y="2235200"/>
                        <a:ext cx="11811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678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Obtención de </a:t>
            </a:r>
            <a:endParaRPr lang="es-MX" baseline="-25000" dirty="0"/>
          </a:p>
        </p:txBody>
      </p:sp>
      <p:cxnSp>
        <p:nvCxnSpPr>
          <p:cNvPr id="16" name="15 Conector recto"/>
          <p:cNvCxnSpPr/>
          <p:nvPr/>
        </p:nvCxnSpPr>
        <p:spPr>
          <a:xfrm>
            <a:off x="2627784" y="5303725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2620502" y="3650841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4056637" y="365084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4484974" y="412524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4883808" y="296194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>
            <a:off x="4349450" y="3650841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4 Grupo"/>
          <p:cNvGrpSpPr/>
          <p:nvPr/>
        </p:nvGrpSpPr>
        <p:grpSpPr>
          <a:xfrm>
            <a:off x="2982935" y="3506825"/>
            <a:ext cx="1152128" cy="376808"/>
            <a:chOff x="1259632" y="2492896"/>
            <a:chExt cx="1584176" cy="376808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4 Grupo"/>
          <p:cNvGrpSpPr/>
          <p:nvPr/>
        </p:nvGrpSpPr>
        <p:grpSpPr>
          <a:xfrm rot="5400000">
            <a:off x="3731407" y="4278399"/>
            <a:ext cx="1152128" cy="376808"/>
            <a:chOff x="1259632" y="2492896"/>
            <a:chExt cx="1584176" cy="376808"/>
          </a:xfrm>
        </p:grpSpPr>
        <p:cxnSp>
          <p:nvCxnSpPr>
            <p:cNvPr id="5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>
            <a:off x="4473781" y="3506825"/>
            <a:ext cx="1152128" cy="376808"/>
            <a:chOff x="1259632" y="2492896"/>
            <a:chExt cx="1584176" cy="376808"/>
          </a:xfrm>
        </p:grpSpPr>
        <p:cxnSp>
          <p:nvCxnSpPr>
            <p:cNvPr id="87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2 Marcador de contenido"/>
          <p:cNvSpPr txBox="1">
            <a:spLocks/>
          </p:cNvSpPr>
          <p:nvPr/>
        </p:nvSpPr>
        <p:spPr>
          <a:xfrm>
            <a:off x="3297151" y="289820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5" name="71 Conector recto"/>
          <p:cNvCxnSpPr/>
          <p:nvPr/>
        </p:nvCxnSpPr>
        <p:spPr>
          <a:xfrm>
            <a:off x="4350654" y="4977022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1 Conector recto"/>
          <p:cNvCxnSpPr/>
          <p:nvPr/>
        </p:nvCxnSpPr>
        <p:spPr>
          <a:xfrm flipV="1">
            <a:off x="2611694" y="365153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6 Conector recto"/>
          <p:cNvCxnSpPr/>
          <p:nvPr/>
        </p:nvCxnSpPr>
        <p:spPr>
          <a:xfrm flipH="1">
            <a:off x="2620502" y="4508395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o 25"/>
          <p:cNvGrpSpPr/>
          <p:nvPr/>
        </p:nvGrpSpPr>
        <p:grpSpPr>
          <a:xfrm>
            <a:off x="2379183" y="4306419"/>
            <a:ext cx="497202" cy="185759"/>
            <a:chOff x="1089314" y="2811193"/>
            <a:chExt cx="497202" cy="185759"/>
          </a:xfrm>
        </p:grpSpPr>
        <p:cxnSp>
          <p:nvCxnSpPr>
            <p:cNvPr id="18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21 Conector recto"/>
          <p:cNvCxnSpPr/>
          <p:nvPr/>
        </p:nvCxnSpPr>
        <p:spPr>
          <a:xfrm flipV="1">
            <a:off x="5553566" y="365109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71 Conector recto"/>
          <p:cNvCxnSpPr/>
          <p:nvPr/>
        </p:nvCxnSpPr>
        <p:spPr>
          <a:xfrm>
            <a:off x="6046074" y="3650841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71 Conector recto"/>
          <p:cNvCxnSpPr/>
          <p:nvPr/>
        </p:nvCxnSpPr>
        <p:spPr>
          <a:xfrm>
            <a:off x="6046074" y="4712985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2 Marcador de contenido"/>
          <p:cNvSpPr txBox="1">
            <a:spLocks/>
          </p:cNvSpPr>
          <p:nvPr/>
        </p:nvSpPr>
        <p:spPr>
          <a:xfrm>
            <a:off x="2822157" y="407374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" name="Elipse 4"/>
          <p:cNvSpPr/>
          <p:nvPr/>
        </p:nvSpPr>
        <p:spPr>
          <a:xfrm>
            <a:off x="5940152" y="403131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Elipse 64"/>
          <p:cNvSpPr/>
          <p:nvPr/>
        </p:nvSpPr>
        <p:spPr>
          <a:xfrm>
            <a:off x="5940152" y="460737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0"/>
            <a:ext cx="8229600" cy="1500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Se cambian las fuentes de corriente por circuitos abiertos</a:t>
            </a:r>
          </a:p>
          <a:p>
            <a:r>
              <a:rPr lang="es-MX" dirty="0"/>
              <a:t>Como se observa en la figura con la obtención de I1 es posible es determinar el voltaje V1</a:t>
            </a:r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873215" y="403131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2 Marcador de contenido"/>
          <p:cNvSpPr txBox="1">
            <a:spLocks/>
          </p:cNvSpPr>
          <p:nvPr/>
        </p:nvSpPr>
        <p:spPr>
          <a:xfrm>
            <a:off x="3611368" y="467644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r>
              <a:rPr lang="es-MX" sz="3200" i="1" baseline="-25000" dirty="0"/>
              <a:t>1</a:t>
            </a:r>
          </a:p>
        </p:txBody>
      </p:sp>
      <p:cxnSp>
        <p:nvCxnSpPr>
          <p:cNvPr id="105" name="Conector recto de flecha 104"/>
          <p:cNvCxnSpPr/>
          <p:nvPr/>
        </p:nvCxnSpPr>
        <p:spPr>
          <a:xfrm>
            <a:off x="6444208" y="403131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6286654" y="4216895"/>
            <a:ext cx="322309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H="1">
            <a:off x="6279452" y="4216895"/>
            <a:ext cx="329511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2 Marcador de contenido"/>
          <p:cNvSpPr txBox="1">
            <a:spLocks/>
          </p:cNvSpPr>
          <p:nvPr/>
        </p:nvSpPr>
        <p:spPr>
          <a:xfrm>
            <a:off x="6302440" y="467644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endParaRPr lang="es-MX" sz="3200" i="1" baseline="-25000" dirty="0"/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828001"/>
              </p:ext>
            </p:extLst>
          </p:nvPr>
        </p:nvGraphicFramePr>
        <p:xfrm>
          <a:off x="6156176" y="251830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cuación" r:id="rId3" imgW="380880" imgH="241200" progId="Equation.3">
                  <p:embed/>
                </p:oleObj>
              </mc:Choice>
              <mc:Fallback>
                <p:oleObj name="Ecuación" r:id="rId3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6176" y="251830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8984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Obtención de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90236" y="1449938"/>
            <a:ext cx="4645067" cy="2035140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Por lo que la corriente “I</a:t>
            </a:r>
            <a:r>
              <a:rPr lang="es-MX" baseline="-25000" dirty="0"/>
              <a:t>1</a:t>
            </a:r>
            <a:r>
              <a:rPr lang="es-MX" dirty="0"/>
              <a:t>” que pasa por VR</a:t>
            </a:r>
            <a:r>
              <a:rPr lang="es-MX" baseline="-25000" dirty="0"/>
              <a:t>2</a:t>
            </a:r>
            <a:r>
              <a:rPr lang="es-MX" dirty="0"/>
              <a:t> proveniente de V</a:t>
            </a:r>
            <a:r>
              <a:rPr lang="es-MX" baseline="-25000" dirty="0"/>
              <a:t>s</a:t>
            </a:r>
            <a:r>
              <a:rPr lang="es-MX" dirty="0"/>
              <a:t> se pude calcular usando el  siguiente equivalente donde R</a:t>
            </a:r>
            <a:r>
              <a:rPr lang="es-MX" baseline="-25000" dirty="0"/>
              <a:t>E</a:t>
            </a:r>
            <a:r>
              <a:rPr lang="es-MX" dirty="0"/>
              <a:t>=R</a:t>
            </a:r>
            <a:r>
              <a:rPr lang="es-MX" baseline="-25000" dirty="0"/>
              <a:t>1</a:t>
            </a:r>
            <a:r>
              <a:rPr lang="es-MX" dirty="0"/>
              <a:t>+R</a:t>
            </a:r>
            <a:r>
              <a:rPr lang="es-MX" baseline="-25000" dirty="0"/>
              <a:t>2</a:t>
            </a: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935351"/>
            <a:ext cx="3283899" cy="132469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Como no circula corriente por la otra sección de la malla se pude simplificar</a:t>
            </a:r>
            <a:endParaRPr lang="es-MX" baseline="-25000" dirty="0"/>
          </a:p>
        </p:txBody>
      </p:sp>
      <p:cxnSp>
        <p:nvCxnSpPr>
          <p:cNvPr id="70" name="15 Conector recto"/>
          <p:cNvCxnSpPr/>
          <p:nvPr/>
        </p:nvCxnSpPr>
        <p:spPr>
          <a:xfrm>
            <a:off x="1043608" y="4066715"/>
            <a:ext cx="17519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/>
          <p:nvPr/>
        </p:nvCxnSpPr>
        <p:spPr>
          <a:xfrm flipH="1">
            <a:off x="1066658" y="2404755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21 Conector recto"/>
          <p:cNvCxnSpPr/>
          <p:nvPr/>
        </p:nvCxnSpPr>
        <p:spPr>
          <a:xfrm flipV="1">
            <a:off x="2502793" y="2404099"/>
            <a:ext cx="280292" cy="12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2 Marcador de contenido"/>
          <p:cNvSpPr txBox="1">
            <a:spLocks/>
          </p:cNvSpPr>
          <p:nvPr/>
        </p:nvSpPr>
        <p:spPr>
          <a:xfrm>
            <a:off x="2931130" y="287915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6" name="71 Conector recto"/>
          <p:cNvCxnSpPr/>
          <p:nvPr/>
        </p:nvCxnSpPr>
        <p:spPr>
          <a:xfrm>
            <a:off x="2795606" y="240475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4 Grupo"/>
          <p:cNvGrpSpPr/>
          <p:nvPr/>
        </p:nvGrpSpPr>
        <p:grpSpPr>
          <a:xfrm>
            <a:off x="1429091" y="2260739"/>
            <a:ext cx="1152128" cy="376808"/>
            <a:chOff x="1259632" y="2492896"/>
            <a:chExt cx="1584176" cy="376808"/>
          </a:xfrm>
        </p:grpSpPr>
        <p:cxnSp>
          <p:nvCxnSpPr>
            <p:cNvPr id="7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4 Grupo"/>
          <p:cNvGrpSpPr/>
          <p:nvPr/>
        </p:nvGrpSpPr>
        <p:grpSpPr>
          <a:xfrm rot="5400000">
            <a:off x="2177563" y="3032313"/>
            <a:ext cx="1152128" cy="376808"/>
            <a:chOff x="1259632" y="2492896"/>
            <a:chExt cx="1584176" cy="376808"/>
          </a:xfrm>
        </p:grpSpPr>
        <p:cxnSp>
          <p:nvCxnSpPr>
            <p:cNvPr id="9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2 Marcador de contenido"/>
          <p:cNvSpPr txBox="1">
            <a:spLocks/>
          </p:cNvSpPr>
          <p:nvPr/>
        </p:nvSpPr>
        <p:spPr>
          <a:xfrm>
            <a:off x="1719675" y="245770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5" name="71 Conector recto"/>
          <p:cNvCxnSpPr/>
          <p:nvPr/>
        </p:nvCxnSpPr>
        <p:spPr>
          <a:xfrm>
            <a:off x="2796810" y="373093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21 Conector recto"/>
          <p:cNvCxnSpPr/>
          <p:nvPr/>
        </p:nvCxnSpPr>
        <p:spPr>
          <a:xfrm flipV="1">
            <a:off x="1057850" y="240544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16 Conector recto"/>
          <p:cNvCxnSpPr/>
          <p:nvPr/>
        </p:nvCxnSpPr>
        <p:spPr>
          <a:xfrm flipH="1">
            <a:off x="1066658" y="3262309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upo 137"/>
          <p:cNvGrpSpPr/>
          <p:nvPr/>
        </p:nvGrpSpPr>
        <p:grpSpPr>
          <a:xfrm>
            <a:off x="825339" y="3060333"/>
            <a:ext cx="497202" cy="185759"/>
            <a:chOff x="1089314" y="2811193"/>
            <a:chExt cx="497202" cy="185759"/>
          </a:xfrm>
        </p:grpSpPr>
        <p:cxnSp>
          <p:nvCxnSpPr>
            <p:cNvPr id="139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2 Marcador de contenido"/>
          <p:cNvSpPr txBox="1">
            <a:spLocks/>
          </p:cNvSpPr>
          <p:nvPr/>
        </p:nvSpPr>
        <p:spPr>
          <a:xfrm>
            <a:off x="1268313" y="282766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cxnSp>
        <p:nvCxnSpPr>
          <p:cNvPr id="147" name="Conector recto de flecha 146"/>
          <p:cNvCxnSpPr/>
          <p:nvPr/>
        </p:nvCxnSpPr>
        <p:spPr>
          <a:xfrm>
            <a:off x="2319371" y="2785225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2 Marcador de contenido"/>
          <p:cNvSpPr txBox="1">
            <a:spLocks/>
          </p:cNvSpPr>
          <p:nvPr/>
        </p:nvSpPr>
        <p:spPr>
          <a:xfrm>
            <a:off x="2057524" y="343035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r>
              <a:rPr lang="es-MX" sz="3200" i="1" baseline="-25000" dirty="0"/>
              <a:t>1</a:t>
            </a:r>
          </a:p>
        </p:txBody>
      </p:sp>
      <p:cxnSp>
        <p:nvCxnSpPr>
          <p:cNvPr id="149" name="15 Conector recto"/>
          <p:cNvCxnSpPr/>
          <p:nvPr/>
        </p:nvCxnSpPr>
        <p:spPr>
          <a:xfrm>
            <a:off x="4210426" y="5285984"/>
            <a:ext cx="17519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6 Conector recto"/>
          <p:cNvCxnSpPr/>
          <p:nvPr/>
        </p:nvCxnSpPr>
        <p:spPr>
          <a:xfrm flipH="1">
            <a:off x="4233476" y="362402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21 Conector recto"/>
          <p:cNvCxnSpPr/>
          <p:nvPr/>
        </p:nvCxnSpPr>
        <p:spPr>
          <a:xfrm flipV="1">
            <a:off x="5669611" y="3623368"/>
            <a:ext cx="280292" cy="12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2 Marcador de contenido"/>
          <p:cNvSpPr txBox="1">
            <a:spLocks/>
          </p:cNvSpPr>
          <p:nvPr/>
        </p:nvSpPr>
        <p:spPr>
          <a:xfrm>
            <a:off x="6097948" y="4098425"/>
            <a:ext cx="656095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E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3" name="71 Conector recto"/>
          <p:cNvCxnSpPr/>
          <p:nvPr/>
        </p:nvCxnSpPr>
        <p:spPr>
          <a:xfrm>
            <a:off x="5962424" y="362402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4 Grupo"/>
          <p:cNvGrpSpPr/>
          <p:nvPr/>
        </p:nvGrpSpPr>
        <p:grpSpPr>
          <a:xfrm rot="5400000">
            <a:off x="5344381" y="4251582"/>
            <a:ext cx="1152128" cy="376808"/>
            <a:chOff x="1259632" y="2492896"/>
            <a:chExt cx="1584176" cy="376808"/>
          </a:xfrm>
        </p:grpSpPr>
        <p:cxnSp>
          <p:nvCxnSpPr>
            <p:cNvPr id="16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9" name="71 Conector recto"/>
          <p:cNvCxnSpPr/>
          <p:nvPr/>
        </p:nvCxnSpPr>
        <p:spPr>
          <a:xfrm>
            <a:off x="5963628" y="495020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21 Conector recto"/>
          <p:cNvCxnSpPr/>
          <p:nvPr/>
        </p:nvCxnSpPr>
        <p:spPr>
          <a:xfrm flipV="1">
            <a:off x="4224668" y="3624578"/>
            <a:ext cx="1580411" cy="6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16 Conector recto"/>
          <p:cNvCxnSpPr/>
          <p:nvPr/>
        </p:nvCxnSpPr>
        <p:spPr>
          <a:xfrm flipH="1">
            <a:off x="4233476" y="448157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upo 181"/>
          <p:cNvGrpSpPr/>
          <p:nvPr/>
        </p:nvGrpSpPr>
        <p:grpSpPr>
          <a:xfrm>
            <a:off x="3992157" y="4279602"/>
            <a:ext cx="497202" cy="185759"/>
            <a:chOff x="1089314" y="2811193"/>
            <a:chExt cx="497202" cy="185759"/>
          </a:xfrm>
        </p:grpSpPr>
        <p:cxnSp>
          <p:nvCxnSpPr>
            <p:cNvPr id="183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5" name="2 Marcador de contenido"/>
          <p:cNvSpPr txBox="1">
            <a:spLocks/>
          </p:cNvSpPr>
          <p:nvPr/>
        </p:nvSpPr>
        <p:spPr>
          <a:xfrm>
            <a:off x="4435131" y="404693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cxnSp>
        <p:nvCxnSpPr>
          <p:cNvPr id="186" name="Conector recto de flecha 185"/>
          <p:cNvCxnSpPr/>
          <p:nvPr/>
        </p:nvCxnSpPr>
        <p:spPr>
          <a:xfrm>
            <a:off x="5486189" y="4004494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2 Marcador de contenido"/>
          <p:cNvSpPr txBox="1">
            <a:spLocks/>
          </p:cNvSpPr>
          <p:nvPr/>
        </p:nvSpPr>
        <p:spPr>
          <a:xfrm>
            <a:off x="5224342" y="464962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r>
              <a:rPr lang="es-MX" sz="3200" i="1" baseline="-25000" dirty="0"/>
              <a:t>1</a:t>
            </a:r>
          </a:p>
        </p:txBody>
      </p:sp>
      <p:graphicFrame>
        <p:nvGraphicFramePr>
          <p:cNvPr id="18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702851"/>
              </p:ext>
            </p:extLst>
          </p:nvPr>
        </p:nvGraphicFramePr>
        <p:xfrm>
          <a:off x="6608270" y="4777576"/>
          <a:ext cx="1660233" cy="883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cuación" r:id="rId3" imgW="774360" imgH="431640" progId="Equation.3">
                  <p:embed/>
                </p:oleObj>
              </mc:Choice>
              <mc:Fallback>
                <p:oleObj name="Ecuación" r:id="rId3" imgW="774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8270" y="4777576"/>
                        <a:ext cx="1660233" cy="8836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" name="Objeto 1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965105"/>
              </p:ext>
            </p:extLst>
          </p:nvPr>
        </p:nvGraphicFramePr>
        <p:xfrm>
          <a:off x="6097948" y="234992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7948" y="234992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4645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Obtención de </a:t>
            </a: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935352"/>
            <a:ext cx="8229600" cy="1215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Una vez obtenido I1 es posible determinar el voltaje en VR2 como un divisor de voltaje</a:t>
            </a:r>
            <a:endParaRPr lang="es-MX" baseline="-25000" dirty="0"/>
          </a:p>
        </p:txBody>
      </p:sp>
      <p:graphicFrame>
        <p:nvGraphicFramePr>
          <p:cNvPr id="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505898"/>
              </p:ext>
            </p:extLst>
          </p:nvPr>
        </p:nvGraphicFramePr>
        <p:xfrm>
          <a:off x="4867637" y="3192836"/>
          <a:ext cx="2603500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cuación" r:id="rId3" imgW="1002960" imgH="431640" progId="Equation.3">
                  <p:embed/>
                </p:oleObj>
              </mc:Choice>
              <mc:Fallback>
                <p:oleObj name="Ecuación" r:id="rId3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637" y="3192836"/>
                        <a:ext cx="2603500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15 Conector recto"/>
          <p:cNvCxnSpPr/>
          <p:nvPr/>
        </p:nvCxnSpPr>
        <p:spPr>
          <a:xfrm>
            <a:off x="779456" y="5607961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16 Conector recto"/>
          <p:cNvCxnSpPr/>
          <p:nvPr/>
        </p:nvCxnSpPr>
        <p:spPr>
          <a:xfrm>
            <a:off x="789943" y="2979515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2 Marcador de contenido"/>
          <p:cNvSpPr txBox="1">
            <a:spLocks/>
          </p:cNvSpPr>
          <p:nvPr/>
        </p:nvSpPr>
        <p:spPr>
          <a:xfrm>
            <a:off x="2636646" y="442947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3" name="71 Conector recto"/>
          <p:cNvCxnSpPr/>
          <p:nvPr/>
        </p:nvCxnSpPr>
        <p:spPr>
          <a:xfrm>
            <a:off x="2501122" y="395507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4 Grupo"/>
          <p:cNvGrpSpPr/>
          <p:nvPr/>
        </p:nvGrpSpPr>
        <p:grpSpPr>
          <a:xfrm rot="5400000">
            <a:off x="1883079" y="4582635"/>
            <a:ext cx="1152128" cy="376808"/>
            <a:chOff x="1259632" y="2492896"/>
            <a:chExt cx="1584176" cy="376808"/>
          </a:xfrm>
        </p:grpSpPr>
        <p:cxnSp>
          <p:nvCxnSpPr>
            <p:cNvPr id="10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2 Marcador de contenido"/>
          <p:cNvSpPr txBox="1">
            <a:spLocks/>
          </p:cNvSpPr>
          <p:nvPr/>
        </p:nvSpPr>
        <p:spPr>
          <a:xfrm>
            <a:off x="2689468" y="326094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7" name="71 Conector recto"/>
          <p:cNvCxnSpPr/>
          <p:nvPr/>
        </p:nvCxnSpPr>
        <p:spPr>
          <a:xfrm>
            <a:off x="2502326" y="528125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21 Conector recto"/>
          <p:cNvCxnSpPr/>
          <p:nvPr/>
        </p:nvCxnSpPr>
        <p:spPr>
          <a:xfrm>
            <a:off x="772174" y="2979515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16 Conector recto"/>
          <p:cNvCxnSpPr/>
          <p:nvPr/>
        </p:nvCxnSpPr>
        <p:spPr>
          <a:xfrm>
            <a:off x="772174" y="4377983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upo 119"/>
          <p:cNvGrpSpPr/>
          <p:nvPr/>
        </p:nvGrpSpPr>
        <p:grpSpPr>
          <a:xfrm>
            <a:off x="530855" y="4181150"/>
            <a:ext cx="497202" cy="185759"/>
            <a:chOff x="1089314" y="2811193"/>
            <a:chExt cx="497202" cy="185759"/>
          </a:xfrm>
        </p:grpSpPr>
        <p:cxnSp>
          <p:nvCxnSpPr>
            <p:cNvPr id="12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2 Marcador de contenido"/>
          <p:cNvSpPr txBox="1">
            <a:spLocks/>
          </p:cNvSpPr>
          <p:nvPr/>
        </p:nvSpPr>
        <p:spPr>
          <a:xfrm>
            <a:off x="936632" y="41722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124" name="4 Grupo"/>
          <p:cNvGrpSpPr/>
          <p:nvPr/>
        </p:nvGrpSpPr>
        <p:grpSpPr>
          <a:xfrm rot="5400000">
            <a:off x="1883079" y="3348347"/>
            <a:ext cx="1152128" cy="376808"/>
            <a:chOff x="1259632" y="2492896"/>
            <a:chExt cx="1584176" cy="376808"/>
          </a:xfrm>
        </p:grpSpPr>
        <p:cxnSp>
          <p:nvCxnSpPr>
            <p:cNvPr id="12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Elipse 142"/>
          <p:cNvSpPr/>
          <p:nvPr/>
        </p:nvSpPr>
        <p:spPr>
          <a:xfrm>
            <a:off x="2383040" y="4076640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5" name="Conector recto 144"/>
          <p:cNvCxnSpPr/>
          <p:nvPr/>
        </p:nvCxnSpPr>
        <p:spPr>
          <a:xfrm>
            <a:off x="2500021" y="417631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ctor recto 153"/>
          <p:cNvCxnSpPr/>
          <p:nvPr/>
        </p:nvCxnSpPr>
        <p:spPr>
          <a:xfrm flipV="1">
            <a:off x="2529268" y="5617038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Elipse 154"/>
          <p:cNvSpPr/>
          <p:nvPr/>
        </p:nvSpPr>
        <p:spPr>
          <a:xfrm>
            <a:off x="2400391" y="552089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6" name="Conector recto 155"/>
          <p:cNvCxnSpPr/>
          <p:nvPr/>
        </p:nvCxnSpPr>
        <p:spPr>
          <a:xfrm>
            <a:off x="3700143" y="4172222"/>
            <a:ext cx="1" cy="42237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156"/>
          <p:cNvCxnSpPr/>
          <p:nvPr/>
        </p:nvCxnSpPr>
        <p:spPr>
          <a:xfrm>
            <a:off x="3690920" y="5199468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ector recto de flecha 157"/>
          <p:cNvCxnSpPr/>
          <p:nvPr/>
        </p:nvCxnSpPr>
        <p:spPr>
          <a:xfrm>
            <a:off x="2097969" y="3975779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2 Marcador de contenido"/>
          <p:cNvSpPr txBox="1">
            <a:spLocks/>
          </p:cNvSpPr>
          <p:nvPr/>
        </p:nvSpPr>
        <p:spPr>
          <a:xfrm>
            <a:off x="1903011" y="459941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s</a:t>
            </a:r>
            <a:endParaRPr lang="es-MX" sz="3200" i="1" baseline="-25000" dirty="0"/>
          </a:p>
        </p:txBody>
      </p:sp>
      <p:sp>
        <p:nvSpPr>
          <p:cNvPr id="161" name="Elipse 160"/>
          <p:cNvSpPr/>
          <p:nvPr/>
        </p:nvSpPr>
        <p:spPr>
          <a:xfrm>
            <a:off x="2417891" y="286901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432203"/>
              </p:ext>
            </p:extLst>
          </p:nvPr>
        </p:nvGraphicFramePr>
        <p:xfrm>
          <a:off x="3455493" y="4519533"/>
          <a:ext cx="997891" cy="631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cuación" r:id="rId5" imgW="380880" imgH="241200" progId="Equation.3">
                  <p:embed/>
                </p:oleObj>
              </mc:Choice>
              <mc:Fallback>
                <p:oleObj name="Ecuación" r:id="rId5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55493" y="4519533"/>
                        <a:ext cx="997891" cy="631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" name="Objeto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688024"/>
              </p:ext>
            </p:extLst>
          </p:nvPr>
        </p:nvGraphicFramePr>
        <p:xfrm>
          <a:off x="6097948" y="234992"/>
          <a:ext cx="1143166" cy="72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cuación" r:id="rId7" imgW="380880" imgH="241200" progId="Equation.3">
                  <p:embed/>
                </p:oleObj>
              </mc:Choice>
              <mc:Fallback>
                <p:oleObj name="Ecuación" r:id="rId7" imgW="380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97948" y="234992"/>
                        <a:ext cx="1143166" cy="723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062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Obtención de </a:t>
            </a:r>
            <a:endParaRPr lang="es-MX" baseline="-25000" dirty="0"/>
          </a:p>
        </p:txBody>
      </p:sp>
      <p:sp>
        <p:nvSpPr>
          <p:cNvPr id="5" name="Elipse 4"/>
          <p:cNvSpPr/>
          <p:nvPr/>
        </p:nvSpPr>
        <p:spPr>
          <a:xfrm>
            <a:off x="4858012" y="2543324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5" name="Elipse 64"/>
          <p:cNvSpPr/>
          <p:nvPr/>
        </p:nvSpPr>
        <p:spPr>
          <a:xfrm>
            <a:off x="4895444" y="308884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1"/>
            <a:ext cx="8229600" cy="7273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Se cambian las fuentes de voltaje por circuitos cerrados</a:t>
            </a:r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059148"/>
              </p:ext>
            </p:extLst>
          </p:nvPr>
        </p:nvGraphicFramePr>
        <p:xfrm>
          <a:off x="6137275" y="252413"/>
          <a:ext cx="11811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cuación" r:id="rId3" imgW="393480" imgH="241200" progId="Equation.3">
                  <p:embed/>
                </p:oleObj>
              </mc:Choice>
              <mc:Fallback>
                <p:oleObj name="Ecuación" r:id="rId3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7275" y="252413"/>
                        <a:ext cx="1181100" cy="72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15 Conector recto"/>
          <p:cNvCxnSpPr/>
          <p:nvPr/>
        </p:nvCxnSpPr>
        <p:spPr>
          <a:xfrm>
            <a:off x="395527" y="3815919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/>
          <p:nvPr/>
        </p:nvCxnSpPr>
        <p:spPr>
          <a:xfrm flipH="1">
            <a:off x="388245" y="2163035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21 Conector recto"/>
          <p:cNvCxnSpPr/>
          <p:nvPr/>
        </p:nvCxnSpPr>
        <p:spPr>
          <a:xfrm flipV="1">
            <a:off x="1824380" y="216303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2 Marcador de contenido"/>
          <p:cNvSpPr txBox="1">
            <a:spLocks/>
          </p:cNvSpPr>
          <p:nvPr/>
        </p:nvSpPr>
        <p:spPr>
          <a:xfrm>
            <a:off x="2252717" y="263743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2 Marcador de contenido"/>
          <p:cNvSpPr txBox="1">
            <a:spLocks/>
          </p:cNvSpPr>
          <p:nvPr/>
        </p:nvSpPr>
        <p:spPr>
          <a:xfrm>
            <a:off x="2894560" y="151391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6" name="71 Conector recto"/>
          <p:cNvCxnSpPr/>
          <p:nvPr/>
        </p:nvCxnSpPr>
        <p:spPr>
          <a:xfrm>
            <a:off x="2117193" y="216303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4 Grupo"/>
          <p:cNvGrpSpPr/>
          <p:nvPr/>
        </p:nvGrpSpPr>
        <p:grpSpPr>
          <a:xfrm>
            <a:off x="750678" y="2019019"/>
            <a:ext cx="1152128" cy="376808"/>
            <a:chOff x="1259632" y="2492896"/>
            <a:chExt cx="1584176" cy="376808"/>
          </a:xfrm>
        </p:grpSpPr>
        <p:cxnSp>
          <p:nvCxnSpPr>
            <p:cNvPr id="7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4 Grupo"/>
          <p:cNvGrpSpPr/>
          <p:nvPr/>
        </p:nvGrpSpPr>
        <p:grpSpPr>
          <a:xfrm rot="5400000">
            <a:off x="1499150" y="2790593"/>
            <a:ext cx="1152128" cy="376808"/>
            <a:chOff x="1259632" y="2492896"/>
            <a:chExt cx="1584176" cy="376808"/>
          </a:xfrm>
        </p:grpSpPr>
        <p:cxnSp>
          <p:nvCxnSpPr>
            <p:cNvPr id="9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4 Grupo"/>
          <p:cNvGrpSpPr/>
          <p:nvPr/>
        </p:nvGrpSpPr>
        <p:grpSpPr>
          <a:xfrm>
            <a:off x="2241524" y="2019019"/>
            <a:ext cx="1152128" cy="376808"/>
            <a:chOff x="1259632" y="2492896"/>
            <a:chExt cx="1584176" cy="376808"/>
          </a:xfrm>
        </p:grpSpPr>
        <p:cxnSp>
          <p:nvCxnSpPr>
            <p:cNvPr id="126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2 Marcador de contenido"/>
          <p:cNvSpPr txBox="1">
            <a:spLocks/>
          </p:cNvSpPr>
          <p:nvPr/>
        </p:nvSpPr>
        <p:spPr>
          <a:xfrm>
            <a:off x="1567585" y="149113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8" name="71 Conector recto"/>
          <p:cNvCxnSpPr/>
          <p:nvPr/>
        </p:nvCxnSpPr>
        <p:spPr>
          <a:xfrm>
            <a:off x="2118397" y="3489216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21 Conector recto"/>
          <p:cNvCxnSpPr/>
          <p:nvPr/>
        </p:nvCxnSpPr>
        <p:spPr>
          <a:xfrm flipV="1">
            <a:off x="379437" y="2163726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6 Conector recto"/>
          <p:cNvCxnSpPr/>
          <p:nvPr/>
        </p:nvCxnSpPr>
        <p:spPr>
          <a:xfrm flipH="1">
            <a:off x="388245" y="3020589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o 140"/>
          <p:cNvGrpSpPr/>
          <p:nvPr/>
        </p:nvGrpSpPr>
        <p:grpSpPr>
          <a:xfrm>
            <a:off x="3631517" y="2691109"/>
            <a:ext cx="364600" cy="526599"/>
            <a:chOff x="3807571" y="2686377"/>
            <a:chExt cx="364600" cy="526599"/>
          </a:xfrm>
        </p:grpSpPr>
        <p:cxnSp>
          <p:nvCxnSpPr>
            <p:cNvPr id="142" name="Conector recto de flecha 141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Elipse 142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44" name="Grupo 143"/>
          <p:cNvGrpSpPr/>
          <p:nvPr/>
        </p:nvGrpSpPr>
        <p:grpSpPr>
          <a:xfrm>
            <a:off x="146926" y="2818613"/>
            <a:ext cx="497202" cy="185759"/>
            <a:chOff x="1089314" y="2811193"/>
            <a:chExt cx="497202" cy="185759"/>
          </a:xfrm>
        </p:grpSpPr>
        <p:cxnSp>
          <p:nvCxnSpPr>
            <p:cNvPr id="145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7" name="21 Conector recto"/>
          <p:cNvCxnSpPr/>
          <p:nvPr/>
        </p:nvCxnSpPr>
        <p:spPr>
          <a:xfrm flipV="1">
            <a:off x="3321309" y="216329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71 Conector recto"/>
          <p:cNvCxnSpPr>
            <a:endCxn id="143" idx="0"/>
          </p:cNvCxnSpPr>
          <p:nvPr/>
        </p:nvCxnSpPr>
        <p:spPr>
          <a:xfrm>
            <a:off x="3813817" y="2163035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71 Conector recto"/>
          <p:cNvCxnSpPr/>
          <p:nvPr/>
        </p:nvCxnSpPr>
        <p:spPr>
          <a:xfrm>
            <a:off x="3813817" y="3225179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2 Marcador de contenido"/>
          <p:cNvSpPr txBox="1">
            <a:spLocks/>
          </p:cNvSpPr>
          <p:nvPr/>
        </p:nvSpPr>
        <p:spPr>
          <a:xfrm>
            <a:off x="589900" y="258594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51" name="2 Marcador de contenido"/>
          <p:cNvSpPr txBox="1">
            <a:spLocks/>
          </p:cNvSpPr>
          <p:nvPr/>
        </p:nvSpPr>
        <p:spPr>
          <a:xfrm>
            <a:off x="3306843" y="2829688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52" name="15 Conector recto"/>
          <p:cNvCxnSpPr/>
          <p:nvPr/>
        </p:nvCxnSpPr>
        <p:spPr>
          <a:xfrm>
            <a:off x="4989273" y="3703068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6 Conector recto"/>
          <p:cNvCxnSpPr/>
          <p:nvPr/>
        </p:nvCxnSpPr>
        <p:spPr>
          <a:xfrm>
            <a:off x="4986183" y="2050184"/>
            <a:ext cx="11910" cy="1661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21 Conector recto"/>
          <p:cNvCxnSpPr/>
          <p:nvPr/>
        </p:nvCxnSpPr>
        <p:spPr>
          <a:xfrm flipV="1">
            <a:off x="6418126" y="205018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2 Marcador de contenido"/>
          <p:cNvSpPr txBox="1">
            <a:spLocks/>
          </p:cNvSpPr>
          <p:nvPr/>
        </p:nvSpPr>
        <p:spPr>
          <a:xfrm>
            <a:off x="6846463" y="252458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6" name="2 Marcador de contenido"/>
          <p:cNvSpPr txBox="1">
            <a:spLocks/>
          </p:cNvSpPr>
          <p:nvPr/>
        </p:nvSpPr>
        <p:spPr>
          <a:xfrm>
            <a:off x="7488306" y="140106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7" name="71 Conector recto"/>
          <p:cNvCxnSpPr/>
          <p:nvPr/>
        </p:nvCxnSpPr>
        <p:spPr>
          <a:xfrm>
            <a:off x="6710939" y="2050184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4 Grupo"/>
          <p:cNvGrpSpPr/>
          <p:nvPr/>
        </p:nvGrpSpPr>
        <p:grpSpPr>
          <a:xfrm>
            <a:off x="5344424" y="1906168"/>
            <a:ext cx="1152128" cy="376808"/>
            <a:chOff x="1259632" y="2492896"/>
            <a:chExt cx="1584176" cy="376808"/>
          </a:xfrm>
        </p:grpSpPr>
        <p:cxnSp>
          <p:nvCxnSpPr>
            <p:cNvPr id="159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4 Grupo"/>
          <p:cNvGrpSpPr/>
          <p:nvPr/>
        </p:nvGrpSpPr>
        <p:grpSpPr>
          <a:xfrm rot="5400000">
            <a:off x="6092896" y="2677742"/>
            <a:ext cx="1152128" cy="376808"/>
            <a:chOff x="1259632" y="2492896"/>
            <a:chExt cx="1584176" cy="376808"/>
          </a:xfrm>
        </p:grpSpPr>
        <p:cxnSp>
          <p:nvCxnSpPr>
            <p:cNvPr id="171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4 Grupo"/>
          <p:cNvGrpSpPr/>
          <p:nvPr/>
        </p:nvGrpSpPr>
        <p:grpSpPr>
          <a:xfrm>
            <a:off x="6835270" y="1906168"/>
            <a:ext cx="1152128" cy="376808"/>
            <a:chOff x="1259632" y="2492896"/>
            <a:chExt cx="1584176" cy="376808"/>
          </a:xfrm>
        </p:grpSpPr>
        <p:cxnSp>
          <p:nvCxnSpPr>
            <p:cNvPr id="183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" name="2 Marcador de contenido"/>
          <p:cNvSpPr txBox="1">
            <a:spLocks/>
          </p:cNvSpPr>
          <p:nvPr/>
        </p:nvSpPr>
        <p:spPr>
          <a:xfrm>
            <a:off x="6161331" y="137828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5" name="71 Conector recto"/>
          <p:cNvCxnSpPr/>
          <p:nvPr/>
        </p:nvCxnSpPr>
        <p:spPr>
          <a:xfrm>
            <a:off x="6712143" y="3376365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21 Conector recto"/>
          <p:cNvCxnSpPr/>
          <p:nvPr/>
        </p:nvCxnSpPr>
        <p:spPr>
          <a:xfrm flipV="1">
            <a:off x="4973183" y="205087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upo 197"/>
          <p:cNvGrpSpPr/>
          <p:nvPr/>
        </p:nvGrpSpPr>
        <p:grpSpPr>
          <a:xfrm>
            <a:off x="8225263" y="2578258"/>
            <a:ext cx="364600" cy="526599"/>
            <a:chOff x="3807571" y="2686377"/>
            <a:chExt cx="364600" cy="526599"/>
          </a:xfrm>
        </p:grpSpPr>
        <p:cxnSp>
          <p:nvCxnSpPr>
            <p:cNvPr id="199" name="Conector recto de flecha 198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Elipse 199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04" name="21 Conector recto"/>
          <p:cNvCxnSpPr/>
          <p:nvPr/>
        </p:nvCxnSpPr>
        <p:spPr>
          <a:xfrm flipV="1">
            <a:off x="7915055" y="205044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71 Conector recto"/>
          <p:cNvCxnSpPr>
            <a:endCxn id="200" idx="0"/>
          </p:cNvCxnSpPr>
          <p:nvPr/>
        </p:nvCxnSpPr>
        <p:spPr>
          <a:xfrm>
            <a:off x="8407563" y="2050184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71 Conector recto"/>
          <p:cNvCxnSpPr/>
          <p:nvPr/>
        </p:nvCxnSpPr>
        <p:spPr>
          <a:xfrm>
            <a:off x="8407563" y="3112328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2 Marcador de contenido"/>
          <p:cNvSpPr txBox="1">
            <a:spLocks/>
          </p:cNvSpPr>
          <p:nvPr/>
        </p:nvSpPr>
        <p:spPr>
          <a:xfrm>
            <a:off x="7960720" y="2849745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216" name="Grupo 215"/>
          <p:cNvGrpSpPr/>
          <p:nvPr/>
        </p:nvGrpSpPr>
        <p:grpSpPr>
          <a:xfrm>
            <a:off x="2363323" y="5220723"/>
            <a:ext cx="364600" cy="526599"/>
            <a:chOff x="3807571" y="2686377"/>
            <a:chExt cx="364600" cy="526599"/>
          </a:xfrm>
        </p:grpSpPr>
        <p:cxnSp>
          <p:nvCxnSpPr>
            <p:cNvPr id="217" name="Conector recto de flecha 216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Elipse 217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19" name="21 Conector recto"/>
          <p:cNvCxnSpPr/>
          <p:nvPr/>
        </p:nvCxnSpPr>
        <p:spPr>
          <a:xfrm flipV="1">
            <a:off x="2522369" y="470792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71 Conector recto"/>
          <p:cNvCxnSpPr/>
          <p:nvPr/>
        </p:nvCxnSpPr>
        <p:spPr>
          <a:xfrm>
            <a:off x="2545623" y="469264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71 Conector recto"/>
          <p:cNvCxnSpPr/>
          <p:nvPr/>
        </p:nvCxnSpPr>
        <p:spPr>
          <a:xfrm>
            <a:off x="2545623" y="5754793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2 Marcador de contenido"/>
          <p:cNvSpPr txBox="1">
            <a:spLocks/>
          </p:cNvSpPr>
          <p:nvPr/>
        </p:nvSpPr>
        <p:spPr>
          <a:xfrm>
            <a:off x="2744449" y="5359000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23" name="21 Conector recto"/>
          <p:cNvCxnSpPr/>
          <p:nvPr/>
        </p:nvCxnSpPr>
        <p:spPr>
          <a:xfrm>
            <a:off x="2563034" y="6344820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4 Grupo"/>
          <p:cNvGrpSpPr/>
          <p:nvPr/>
        </p:nvGrpSpPr>
        <p:grpSpPr>
          <a:xfrm>
            <a:off x="2850072" y="4563913"/>
            <a:ext cx="1152128" cy="376808"/>
            <a:chOff x="1259632" y="2492896"/>
            <a:chExt cx="1584176" cy="376808"/>
          </a:xfrm>
        </p:grpSpPr>
        <p:cxnSp>
          <p:nvCxnSpPr>
            <p:cNvPr id="22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6" name="2 Marcador de contenido"/>
          <p:cNvSpPr txBox="1">
            <a:spLocks/>
          </p:cNvSpPr>
          <p:nvPr/>
        </p:nvSpPr>
        <p:spPr>
          <a:xfrm>
            <a:off x="3530875" y="410326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7" name="4 Grupo"/>
          <p:cNvGrpSpPr/>
          <p:nvPr/>
        </p:nvGrpSpPr>
        <p:grpSpPr>
          <a:xfrm rot="5400000">
            <a:off x="3944521" y="5263258"/>
            <a:ext cx="1152128" cy="376808"/>
            <a:chOff x="1259632" y="2492896"/>
            <a:chExt cx="1584176" cy="376808"/>
          </a:xfrm>
        </p:grpSpPr>
        <p:cxnSp>
          <p:nvCxnSpPr>
            <p:cNvPr id="23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2 Marcador de contenido"/>
          <p:cNvSpPr txBox="1">
            <a:spLocks/>
          </p:cNvSpPr>
          <p:nvPr/>
        </p:nvSpPr>
        <p:spPr>
          <a:xfrm>
            <a:off x="5815749" y="5306438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0" name="71 Conector recto"/>
          <p:cNvCxnSpPr/>
          <p:nvPr/>
        </p:nvCxnSpPr>
        <p:spPr>
          <a:xfrm flipH="1">
            <a:off x="4564972" y="576788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71 Conector recto"/>
          <p:cNvCxnSpPr/>
          <p:nvPr/>
        </p:nvCxnSpPr>
        <p:spPr>
          <a:xfrm flipH="1">
            <a:off x="4562693" y="4685534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21 Conector recto"/>
          <p:cNvCxnSpPr/>
          <p:nvPr/>
        </p:nvCxnSpPr>
        <p:spPr>
          <a:xfrm>
            <a:off x="3950087" y="4707044"/>
            <a:ext cx="1661866" cy="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5" name="4 Grupo"/>
          <p:cNvGrpSpPr/>
          <p:nvPr/>
        </p:nvGrpSpPr>
        <p:grpSpPr>
          <a:xfrm rot="5400000">
            <a:off x="4986944" y="5248995"/>
            <a:ext cx="1152128" cy="376808"/>
            <a:chOff x="1259632" y="2492896"/>
            <a:chExt cx="1584176" cy="376808"/>
          </a:xfrm>
        </p:grpSpPr>
        <p:cxnSp>
          <p:nvCxnSpPr>
            <p:cNvPr id="26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7" name="71 Conector recto"/>
          <p:cNvCxnSpPr/>
          <p:nvPr/>
        </p:nvCxnSpPr>
        <p:spPr>
          <a:xfrm flipH="1">
            <a:off x="5607395" y="5753619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71 Conector recto"/>
          <p:cNvCxnSpPr/>
          <p:nvPr/>
        </p:nvCxnSpPr>
        <p:spPr>
          <a:xfrm flipH="1">
            <a:off x="5623684" y="4707044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2 Marcador de contenido"/>
          <p:cNvSpPr txBox="1">
            <a:spLocks/>
          </p:cNvSpPr>
          <p:nvPr/>
        </p:nvSpPr>
        <p:spPr>
          <a:xfrm>
            <a:off x="4676676" y="5373778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343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ctrTitle"/>
          </p:nvPr>
        </p:nvSpPr>
        <p:spPr>
          <a:xfrm>
            <a:off x="1475656" y="285659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es-MX" dirty="0"/>
              <a:t>          </a:t>
            </a:r>
            <a:r>
              <a:rPr lang="es-MX" dirty="0">
                <a:latin typeface="LuzSans-Book" panose="02000603040000020003" pitchFamily="2" charset="0"/>
              </a:rPr>
              <a:t>Circuitos eléctricos</a:t>
            </a:r>
            <a:br>
              <a:rPr lang="es-MX" dirty="0">
                <a:latin typeface="LuzSans-Book" panose="02000603040000020003" pitchFamily="2" charset="0"/>
              </a:rPr>
            </a:br>
            <a:r>
              <a:rPr lang="es-MX" dirty="0">
                <a:latin typeface="LuzSans-Book" panose="02000603040000020003" pitchFamily="2" charset="0"/>
              </a:rPr>
              <a:t>         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699792" y="1484784"/>
            <a:ext cx="626469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UNIDAD 1:</a:t>
            </a:r>
          </a:p>
          <a:p>
            <a:pPr algn="r"/>
            <a:r>
              <a:rPr lang="es-MX" sz="2800" b="1" dirty="0"/>
              <a:t> CIRCUITOS DE CORRIENTE DIRECTA</a:t>
            </a:r>
          </a:p>
          <a:p>
            <a:r>
              <a:rPr lang="es-MX" dirty="0"/>
              <a:t>	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131840" y="2996952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1.3 Leyes de circuitos en cd.</a:t>
            </a:r>
          </a:p>
          <a:p>
            <a:r>
              <a:rPr lang="es-MX" sz="2400" dirty="0"/>
              <a:t>  1.3.1 Leyes de </a:t>
            </a:r>
            <a:r>
              <a:rPr lang="es-MX" sz="2400" dirty="0" err="1"/>
              <a:t>Kirchoff</a:t>
            </a:r>
            <a:endParaRPr lang="es-MX" sz="2400" dirty="0"/>
          </a:p>
          <a:p>
            <a:r>
              <a:rPr lang="es-MX" sz="2400" dirty="0"/>
              <a:t>  1.3.2 Teorema de linealidad y superposición</a:t>
            </a:r>
          </a:p>
          <a:p>
            <a:r>
              <a:rPr lang="es-MX" sz="2400" dirty="0"/>
              <a:t>   1.3.3 Teorema de </a:t>
            </a:r>
            <a:r>
              <a:rPr lang="es-MX" sz="2400" dirty="0" err="1"/>
              <a:t>Thévenin</a:t>
            </a:r>
            <a:r>
              <a:rPr lang="es-MX" sz="2400" dirty="0"/>
              <a:t> y Norton</a:t>
            </a:r>
          </a:p>
          <a:p>
            <a:r>
              <a:rPr lang="es-MX" sz="2400" dirty="0"/>
              <a:t>1.4 Solución de redes eléctricas en cd.</a:t>
            </a:r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37891" name="Picture 3" descr="C:\Users\IRMA\AppData\Local\Microsoft\Windows\INetCache\IE\JW65WLTM\300px-EjemploCircuito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2304256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5611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Obtención de </a:t>
            </a:r>
            <a:endParaRPr lang="es-MX" baseline="-25000" dirty="0"/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511381" y="1126661"/>
            <a:ext cx="8229600" cy="1114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Como se observa la corriente en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dirty="0"/>
              <a:t>es la misma que circula por R</a:t>
            </a:r>
            <a:r>
              <a:rPr lang="es-MX" baseline="-25000" dirty="0"/>
              <a:t>3 </a:t>
            </a:r>
            <a:r>
              <a:rPr lang="es-MX" dirty="0"/>
              <a:t>y</a:t>
            </a:r>
          </a:p>
          <a:p>
            <a:r>
              <a:rPr lang="es-MX" dirty="0"/>
              <a:t>La corriente </a:t>
            </a:r>
            <a:r>
              <a:rPr 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s-MX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divide en las resistencias R1 y R2</a:t>
            </a:r>
            <a:endParaRPr lang="es-MX" dirty="0"/>
          </a:p>
        </p:txBody>
      </p:sp>
      <p:graphicFrame>
        <p:nvGraphicFramePr>
          <p:cNvPr id="125" name="Objeto 124"/>
          <p:cNvGraphicFramePr>
            <a:graphicFrameLocks noChangeAspect="1"/>
          </p:cNvGraphicFramePr>
          <p:nvPr/>
        </p:nvGraphicFramePr>
        <p:xfrm>
          <a:off x="6137275" y="252413"/>
          <a:ext cx="11811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cuación" r:id="rId3" imgW="393480" imgH="241200" progId="Equation.3">
                  <p:embed/>
                </p:oleObj>
              </mc:Choice>
              <mc:Fallback>
                <p:oleObj name="Ecuación" r:id="rId3" imgW="393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7275" y="252413"/>
                        <a:ext cx="1181100" cy="72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6" name="Grupo 215"/>
          <p:cNvGrpSpPr/>
          <p:nvPr/>
        </p:nvGrpSpPr>
        <p:grpSpPr>
          <a:xfrm>
            <a:off x="915905" y="3801156"/>
            <a:ext cx="364600" cy="526599"/>
            <a:chOff x="3807571" y="2686377"/>
            <a:chExt cx="364600" cy="526599"/>
          </a:xfrm>
        </p:grpSpPr>
        <p:cxnSp>
          <p:nvCxnSpPr>
            <p:cNvPr id="217" name="Conector recto de flecha 216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Elipse 217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219" name="21 Conector recto"/>
          <p:cNvCxnSpPr/>
          <p:nvPr/>
        </p:nvCxnSpPr>
        <p:spPr>
          <a:xfrm flipV="1">
            <a:off x="1074951" y="3288361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71 Conector recto"/>
          <p:cNvCxnSpPr/>
          <p:nvPr/>
        </p:nvCxnSpPr>
        <p:spPr>
          <a:xfrm>
            <a:off x="1098205" y="327308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71 Conector recto"/>
          <p:cNvCxnSpPr/>
          <p:nvPr/>
        </p:nvCxnSpPr>
        <p:spPr>
          <a:xfrm>
            <a:off x="1098205" y="4335226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2 Marcador de contenido"/>
          <p:cNvSpPr txBox="1">
            <a:spLocks/>
          </p:cNvSpPr>
          <p:nvPr/>
        </p:nvSpPr>
        <p:spPr>
          <a:xfrm>
            <a:off x="1297031" y="3939433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23" name="21 Conector recto"/>
          <p:cNvCxnSpPr/>
          <p:nvPr/>
        </p:nvCxnSpPr>
        <p:spPr>
          <a:xfrm>
            <a:off x="1115616" y="4925253"/>
            <a:ext cx="3043237" cy="64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4 Grupo"/>
          <p:cNvGrpSpPr/>
          <p:nvPr/>
        </p:nvGrpSpPr>
        <p:grpSpPr>
          <a:xfrm>
            <a:off x="1402654" y="3144346"/>
            <a:ext cx="1152128" cy="376808"/>
            <a:chOff x="1259632" y="2492896"/>
            <a:chExt cx="1584176" cy="376808"/>
          </a:xfrm>
        </p:grpSpPr>
        <p:cxnSp>
          <p:nvCxnSpPr>
            <p:cNvPr id="22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6" name="2 Marcador de contenido"/>
          <p:cNvSpPr txBox="1">
            <a:spLocks/>
          </p:cNvSpPr>
          <p:nvPr/>
        </p:nvSpPr>
        <p:spPr>
          <a:xfrm>
            <a:off x="1658666" y="258780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7" name="4 Grupo"/>
          <p:cNvGrpSpPr/>
          <p:nvPr/>
        </p:nvGrpSpPr>
        <p:grpSpPr>
          <a:xfrm rot="5400000">
            <a:off x="2497103" y="3843691"/>
            <a:ext cx="1152128" cy="376808"/>
            <a:chOff x="1259632" y="2492896"/>
            <a:chExt cx="1584176" cy="376808"/>
          </a:xfrm>
        </p:grpSpPr>
        <p:cxnSp>
          <p:nvCxnSpPr>
            <p:cNvPr id="23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2 Marcador de contenido"/>
          <p:cNvSpPr txBox="1">
            <a:spLocks/>
          </p:cNvSpPr>
          <p:nvPr/>
        </p:nvSpPr>
        <p:spPr>
          <a:xfrm>
            <a:off x="4299437" y="4160640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0" name="71 Conector recto"/>
          <p:cNvCxnSpPr/>
          <p:nvPr/>
        </p:nvCxnSpPr>
        <p:spPr>
          <a:xfrm flipH="1">
            <a:off x="3117554" y="4348315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71 Conector recto"/>
          <p:cNvCxnSpPr/>
          <p:nvPr/>
        </p:nvCxnSpPr>
        <p:spPr>
          <a:xfrm flipH="1">
            <a:off x="3115275" y="326596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21 Conector recto"/>
          <p:cNvCxnSpPr/>
          <p:nvPr/>
        </p:nvCxnSpPr>
        <p:spPr>
          <a:xfrm>
            <a:off x="2502669" y="3287477"/>
            <a:ext cx="1661866" cy="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5" name="4 Grupo"/>
          <p:cNvGrpSpPr/>
          <p:nvPr/>
        </p:nvGrpSpPr>
        <p:grpSpPr>
          <a:xfrm rot="5400000">
            <a:off x="3539526" y="3829428"/>
            <a:ext cx="1152128" cy="376808"/>
            <a:chOff x="1259632" y="2492896"/>
            <a:chExt cx="1584176" cy="376808"/>
          </a:xfrm>
        </p:grpSpPr>
        <p:cxnSp>
          <p:nvCxnSpPr>
            <p:cNvPr id="26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7" name="71 Conector recto"/>
          <p:cNvCxnSpPr/>
          <p:nvPr/>
        </p:nvCxnSpPr>
        <p:spPr>
          <a:xfrm flipH="1">
            <a:off x="4159977" y="4334052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71 Conector recto"/>
          <p:cNvCxnSpPr/>
          <p:nvPr/>
        </p:nvCxnSpPr>
        <p:spPr>
          <a:xfrm flipH="1">
            <a:off x="4176266" y="3287477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2 Marcador de contenido"/>
          <p:cNvSpPr txBox="1">
            <a:spLocks/>
          </p:cNvSpPr>
          <p:nvPr/>
        </p:nvSpPr>
        <p:spPr>
          <a:xfrm>
            <a:off x="3252559" y="4130482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7" name="Conector recto de flecha 196"/>
          <p:cNvCxnSpPr/>
          <p:nvPr/>
        </p:nvCxnSpPr>
        <p:spPr>
          <a:xfrm flipV="1">
            <a:off x="2393593" y="3158679"/>
            <a:ext cx="765221" cy="251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2 Marcador de contenido"/>
          <p:cNvSpPr txBox="1">
            <a:spLocks/>
          </p:cNvSpPr>
          <p:nvPr/>
        </p:nvSpPr>
        <p:spPr>
          <a:xfrm>
            <a:off x="2543358" y="2426830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f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202" name="Conector recto de flecha 201"/>
          <p:cNvCxnSpPr/>
          <p:nvPr/>
        </p:nvCxnSpPr>
        <p:spPr>
          <a:xfrm flipH="1">
            <a:off x="2802217" y="3411887"/>
            <a:ext cx="19215" cy="559122"/>
          </a:xfrm>
          <a:prstGeom prst="straightConnector1">
            <a:avLst/>
          </a:prstGeom>
          <a:ln w="635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ector recto de flecha 202"/>
          <p:cNvCxnSpPr/>
          <p:nvPr/>
        </p:nvCxnSpPr>
        <p:spPr>
          <a:xfrm flipH="1">
            <a:off x="3773560" y="3413150"/>
            <a:ext cx="19215" cy="559122"/>
          </a:xfrm>
          <a:prstGeom prst="straightConnector1">
            <a:avLst/>
          </a:prstGeom>
          <a:ln w="635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612614"/>
              </p:ext>
            </p:extLst>
          </p:nvPr>
        </p:nvGraphicFramePr>
        <p:xfrm>
          <a:off x="5679344" y="3143171"/>
          <a:ext cx="2096962" cy="1078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cuación" r:id="rId5" imgW="850680" imgH="457200" progId="Equation.3">
                  <p:embed/>
                </p:oleObj>
              </mc:Choice>
              <mc:Fallback>
                <p:oleObj name="Ecuación" r:id="rId5" imgW="850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9344" y="3143171"/>
                        <a:ext cx="2096962" cy="10785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112996"/>
              </p:ext>
            </p:extLst>
          </p:nvPr>
        </p:nvGraphicFramePr>
        <p:xfrm>
          <a:off x="4637677" y="4931724"/>
          <a:ext cx="3787775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Ecuación" r:id="rId7" imgW="1536480" imgH="457200" progId="Equation.3">
                  <p:embed/>
                </p:oleObj>
              </mc:Choice>
              <mc:Fallback>
                <p:oleObj name="Ecuación" r:id="rId7" imgW="1536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677" y="4931724"/>
                        <a:ext cx="3787775" cy="10779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5003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Finalmente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r>
              <a:rPr lang="es-MX" dirty="0"/>
              <a:t>Se realiza la suma de 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204426"/>
              </p:ext>
            </p:extLst>
          </p:nvPr>
        </p:nvGraphicFramePr>
        <p:xfrm>
          <a:off x="1331640" y="3068960"/>
          <a:ext cx="5227638" cy="161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cuación" r:id="rId3" imgW="2120760" imgH="685800" progId="Equation.3">
                  <p:embed/>
                </p:oleObj>
              </mc:Choice>
              <mc:Fallback>
                <p:oleObj name="Ecuación" r:id="rId3" imgW="21207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068960"/>
                        <a:ext cx="5227638" cy="16176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867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/>
              <a:t>Ejercicios 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457200" y="1055405"/>
            <a:ext cx="8229600" cy="2066595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Determine </a:t>
            </a:r>
          </a:p>
          <a:p>
            <a:pPr marL="0" indent="0">
              <a:buNone/>
            </a:pPr>
            <a:r>
              <a:rPr lang="es-MX" dirty="0"/>
              <a:t>a) la potencia suministrada por la fuente </a:t>
            </a:r>
          </a:p>
          <a:p>
            <a:pPr marL="0" indent="0">
              <a:buNone/>
            </a:pPr>
            <a:r>
              <a:rPr lang="es-MX" dirty="0"/>
              <a:t>b) la potencia absorbida en cada resistencia</a:t>
            </a:r>
          </a:p>
          <a:p>
            <a:pPr marL="0" indent="0">
              <a:buNone/>
            </a:pPr>
            <a:r>
              <a:rPr lang="es-MX" dirty="0"/>
              <a:t>c) La corriente en cada resistencia</a:t>
            </a:r>
            <a:r>
              <a:rPr lang="es-ES" dirty="0"/>
              <a:t> y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d) El voltaje en cada resistencia </a:t>
            </a:r>
          </a:p>
        </p:txBody>
      </p:sp>
      <p:grpSp>
        <p:nvGrpSpPr>
          <p:cNvPr id="113" name="Grupo 112"/>
          <p:cNvGrpSpPr/>
          <p:nvPr/>
        </p:nvGrpSpPr>
        <p:grpSpPr>
          <a:xfrm>
            <a:off x="1907704" y="3078700"/>
            <a:ext cx="5990021" cy="2889459"/>
            <a:chOff x="1464373" y="2576178"/>
            <a:chExt cx="5990021" cy="2889459"/>
          </a:xfrm>
        </p:grpSpPr>
        <p:grpSp>
          <p:nvGrpSpPr>
            <p:cNvPr id="109" name="Grupo 108"/>
            <p:cNvGrpSpPr/>
            <p:nvPr/>
          </p:nvGrpSpPr>
          <p:grpSpPr>
            <a:xfrm>
              <a:off x="2123728" y="2576178"/>
              <a:ext cx="5330666" cy="2889459"/>
              <a:chOff x="1115616" y="1304373"/>
              <a:chExt cx="5330666" cy="2889459"/>
            </a:xfrm>
          </p:grpSpPr>
          <p:grpSp>
            <p:nvGrpSpPr>
              <p:cNvPr id="6" name="Grupo 5"/>
              <p:cNvGrpSpPr/>
              <p:nvPr/>
            </p:nvGrpSpPr>
            <p:grpSpPr>
              <a:xfrm>
                <a:off x="1115616" y="2420888"/>
                <a:ext cx="648072" cy="830997"/>
                <a:chOff x="899592" y="1969385"/>
                <a:chExt cx="648072" cy="830997"/>
              </a:xfrm>
            </p:grpSpPr>
            <p:sp>
              <p:nvSpPr>
                <p:cNvPr id="4" name="Elipse 3"/>
                <p:cNvSpPr/>
                <p:nvPr/>
              </p:nvSpPr>
              <p:spPr>
                <a:xfrm>
                  <a:off x="899592" y="2060848"/>
                  <a:ext cx="648072" cy="64807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5" name="CuadroTexto 4"/>
                <p:cNvSpPr txBox="1"/>
                <p:nvPr/>
              </p:nvSpPr>
              <p:spPr>
                <a:xfrm>
                  <a:off x="1054351" y="1969385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MX" sz="2400" b="1" dirty="0"/>
                    <a:t>+</a:t>
                  </a:r>
                </a:p>
                <a:p>
                  <a:pPr algn="ctr"/>
                  <a:r>
                    <a:rPr lang="es-MX" sz="2400" b="1" dirty="0"/>
                    <a:t>-</a:t>
                  </a:r>
                </a:p>
              </p:txBody>
            </p:sp>
          </p:grpSp>
          <p:grpSp>
            <p:nvGrpSpPr>
              <p:cNvPr id="7" name="4 Grupo"/>
              <p:cNvGrpSpPr/>
              <p:nvPr/>
            </p:nvGrpSpPr>
            <p:grpSpPr>
              <a:xfrm>
                <a:off x="1437556" y="173085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" name="35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36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37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3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3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4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4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4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4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44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45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16 Conector recto"/>
              <p:cNvCxnSpPr/>
              <p:nvPr/>
            </p:nvCxnSpPr>
            <p:spPr>
              <a:xfrm flipH="1">
                <a:off x="1437556" y="187487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16 Conector recto"/>
              <p:cNvCxnSpPr>
                <a:cxnSpLocks/>
              </p:cNvCxnSpPr>
              <p:nvPr/>
            </p:nvCxnSpPr>
            <p:spPr>
              <a:xfrm flipH="1">
                <a:off x="1437555" y="3147330"/>
                <a:ext cx="13405" cy="100726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16 Conector recto"/>
              <p:cNvCxnSpPr>
                <a:cxnSpLocks/>
              </p:cNvCxnSpPr>
              <p:nvPr/>
            </p:nvCxnSpPr>
            <p:spPr>
              <a:xfrm flipH="1">
                <a:off x="2589684" y="1871485"/>
                <a:ext cx="2486372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16 Conector recto"/>
              <p:cNvCxnSpPr/>
              <p:nvPr/>
            </p:nvCxnSpPr>
            <p:spPr>
              <a:xfrm flipH="1">
                <a:off x="3419872" y="187148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16 Conector recto"/>
              <p:cNvCxnSpPr>
                <a:cxnSpLocks/>
              </p:cNvCxnSpPr>
              <p:nvPr/>
            </p:nvCxnSpPr>
            <p:spPr>
              <a:xfrm flipH="1">
                <a:off x="3059832" y="2504711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4 Grupo"/>
              <p:cNvGrpSpPr/>
              <p:nvPr/>
            </p:nvGrpSpPr>
            <p:grpSpPr>
              <a:xfrm rot="5400000">
                <a:off x="2465275" y="290044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47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4 Grupo"/>
              <p:cNvGrpSpPr/>
              <p:nvPr/>
            </p:nvGrpSpPr>
            <p:grpSpPr>
              <a:xfrm rot="5400000">
                <a:off x="3103930" y="2900011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59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16 Conector recto"/>
              <p:cNvCxnSpPr>
                <a:cxnSpLocks/>
              </p:cNvCxnSpPr>
              <p:nvPr/>
            </p:nvCxnSpPr>
            <p:spPr>
              <a:xfrm flipH="1">
                <a:off x="3059832" y="3664040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16 Conector recto"/>
              <p:cNvCxnSpPr>
                <a:cxnSpLocks/>
              </p:cNvCxnSpPr>
              <p:nvPr/>
            </p:nvCxnSpPr>
            <p:spPr>
              <a:xfrm>
                <a:off x="3393245" y="3652273"/>
                <a:ext cx="0" cy="5408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16 Conector recto"/>
              <p:cNvCxnSpPr>
                <a:cxnSpLocks/>
              </p:cNvCxnSpPr>
              <p:nvPr/>
            </p:nvCxnSpPr>
            <p:spPr>
              <a:xfrm flipH="1" flipV="1">
                <a:off x="1437557" y="4154598"/>
                <a:ext cx="3626293" cy="3923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4 Grupo"/>
              <p:cNvGrpSpPr/>
              <p:nvPr/>
            </p:nvGrpSpPr>
            <p:grpSpPr>
              <a:xfrm rot="5400000">
                <a:off x="4443399" y="227811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76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4 Grupo"/>
              <p:cNvGrpSpPr/>
              <p:nvPr/>
            </p:nvGrpSpPr>
            <p:grpSpPr>
              <a:xfrm rot="5400000">
                <a:off x="4450956" y="342864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8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2 Marcador de contenido"/>
                  <p:cNvSpPr txBox="1">
                    <a:spLocks/>
                  </p:cNvSpPr>
                  <p:nvPr/>
                </p:nvSpPr>
                <p:spPr>
                  <a:xfrm>
                    <a:off x="2309300" y="130437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925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R1</a:t>
                    </a:r>
                    <a:r>
                      <a:rPr lang="es-MX" sz="3200" dirty="0"/>
                      <a:t>=7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4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09300" y="1304373"/>
                    <a:ext cx="1234480" cy="60466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1881" t="-12121" b="-2323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2 Marcador de contenido"/>
                  <p:cNvSpPr txBox="1">
                    <a:spLocks/>
                  </p:cNvSpPr>
                  <p:nvPr/>
                </p:nvSpPr>
                <p:spPr>
                  <a:xfrm>
                    <a:off x="2153202" y="2389156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775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R2</a:t>
                    </a:r>
                    <a:r>
                      <a:rPr lang="es-MX" sz="3200" dirty="0"/>
                      <a:t>=12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5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3202" y="2389156"/>
                    <a:ext cx="1234480" cy="6046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7882" t="-1919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2 Marcador de contenido"/>
                  <p:cNvSpPr txBox="1">
                    <a:spLocks/>
                  </p:cNvSpPr>
                  <p:nvPr/>
                </p:nvSpPr>
                <p:spPr>
                  <a:xfrm>
                    <a:off x="3795464" y="2703124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85000" lnSpcReduction="1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R3</a:t>
                    </a:r>
                    <a:r>
                      <a:rPr lang="es-MX" sz="3200" dirty="0"/>
                      <a:t>= 6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6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5464" y="2703124"/>
                    <a:ext cx="1234480" cy="6046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9406" t="-15000" b="-3000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2 Marcador de contenido"/>
                  <p:cNvSpPr txBox="1">
                    <a:spLocks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925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R4</a:t>
                    </a:r>
                    <a:r>
                      <a:rPr lang="es-MX" sz="3200" dirty="0"/>
                      <a:t>=7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7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1330" t="-12121" b="-2323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2 Marcador de contenido"/>
                  <p:cNvSpPr txBox="1">
                    <a:spLocks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925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R5</a:t>
                    </a:r>
                    <a:r>
                      <a:rPr lang="es-MX" sz="3200" dirty="0"/>
                      <a:t>=5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8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1330" t="-12121" b="-23232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2" name="2 Marcador de contenido"/>
            <p:cNvSpPr txBox="1">
              <a:spLocks/>
            </p:cNvSpPr>
            <p:nvPr/>
          </p:nvSpPr>
          <p:spPr>
            <a:xfrm>
              <a:off x="1464373" y="3768740"/>
              <a:ext cx="1234480" cy="6046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60 v</a:t>
              </a:r>
            </a:p>
          </p:txBody>
        </p:sp>
      </p:grpSp>
      <p:pic>
        <p:nvPicPr>
          <p:cNvPr id="99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83393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69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947895"/>
          </a:xfrm>
        </p:spPr>
        <p:txBody>
          <a:bodyPr>
            <a:normAutofit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505489" y="1055489"/>
            <a:ext cx="4709870" cy="173818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dirty="0"/>
              <a:t>a)La potencia total se puede determinar combinado las siguientes ecuaciones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2051720" y="3250878"/>
                <a:ext cx="235395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𝑣𝑖</m:t>
                      </m:r>
                    </m:oMath>
                  </m:oMathPara>
                </a14:m>
                <a:endParaRPr lang="es-MX" sz="3200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250878"/>
                <a:ext cx="2353956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CuadroTexto 98"/>
              <p:cNvSpPr txBox="1"/>
              <p:nvPr/>
            </p:nvSpPr>
            <p:spPr>
              <a:xfrm>
                <a:off x="4932039" y="2975332"/>
                <a:ext cx="2353956" cy="840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32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3200" b="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s-MX" sz="32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s-MX" sz="3200" dirty="0"/>
              </a:p>
            </p:txBody>
          </p:sp>
        </mc:Choice>
        <mc:Fallback xmlns="">
          <p:sp>
            <p:nvSpPr>
              <p:cNvPr id="99" name="CuadroTexto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39" y="2975332"/>
                <a:ext cx="2353956" cy="840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CuadroTexto 99"/>
              <p:cNvSpPr txBox="1"/>
              <p:nvPr/>
            </p:nvSpPr>
            <p:spPr>
              <a:xfrm>
                <a:off x="3335090" y="4454794"/>
                <a:ext cx="2353956" cy="9849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3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3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s-MX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s-MX" sz="3200" dirty="0"/>
              </a:p>
            </p:txBody>
          </p:sp>
        </mc:Choice>
        <mc:Fallback xmlns="">
          <p:sp>
            <p:nvSpPr>
              <p:cNvPr id="100" name="CuadroTexto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090" y="4454794"/>
                <a:ext cx="2353956" cy="9849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errar llave 21"/>
          <p:cNvSpPr/>
          <p:nvPr/>
        </p:nvSpPr>
        <p:spPr>
          <a:xfrm rot="5400000">
            <a:off x="4349626" y="2695403"/>
            <a:ext cx="638463" cy="28803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04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95536" y="1052736"/>
            <a:ext cx="3600400" cy="1698471"/>
            <a:chOff x="1464373" y="2348880"/>
            <a:chExt cx="5990021" cy="3116757"/>
          </a:xfrm>
        </p:grpSpPr>
        <p:grpSp>
          <p:nvGrpSpPr>
            <p:cNvPr id="5" name="Grupo 4"/>
            <p:cNvGrpSpPr/>
            <p:nvPr/>
          </p:nvGrpSpPr>
          <p:grpSpPr>
            <a:xfrm>
              <a:off x="2123728" y="2348880"/>
              <a:ext cx="5330666" cy="3116757"/>
              <a:chOff x="1115616" y="1077075"/>
              <a:chExt cx="5330666" cy="3116757"/>
            </a:xfrm>
          </p:grpSpPr>
          <p:grpSp>
            <p:nvGrpSpPr>
              <p:cNvPr id="7" name="Grupo 6"/>
              <p:cNvGrpSpPr/>
              <p:nvPr/>
            </p:nvGrpSpPr>
            <p:grpSpPr>
              <a:xfrm>
                <a:off x="1115616" y="2420888"/>
                <a:ext cx="648072" cy="960128"/>
                <a:chOff x="899592" y="1969385"/>
                <a:chExt cx="648072" cy="960128"/>
              </a:xfrm>
            </p:grpSpPr>
            <p:sp>
              <p:nvSpPr>
                <p:cNvPr id="81" name="Elipse 80"/>
                <p:cNvSpPr/>
                <p:nvPr/>
              </p:nvSpPr>
              <p:spPr>
                <a:xfrm>
                  <a:off x="899592" y="2060848"/>
                  <a:ext cx="648072" cy="64807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2" name="CuadroTexto 81"/>
                <p:cNvSpPr txBox="1"/>
                <p:nvPr/>
              </p:nvSpPr>
              <p:spPr>
                <a:xfrm>
                  <a:off x="995339" y="1969385"/>
                  <a:ext cx="456579" cy="9601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MX" sz="1400" b="1" dirty="0"/>
                    <a:t>+</a:t>
                  </a:r>
                </a:p>
                <a:p>
                  <a:pPr algn="ctr"/>
                  <a:r>
                    <a:rPr lang="es-MX" sz="1400" b="1" dirty="0"/>
                    <a:t>-</a:t>
                  </a:r>
                </a:p>
              </p:txBody>
            </p:sp>
          </p:grpSp>
          <p:grpSp>
            <p:nvGrpSpPr>
              <p:cNvPr id="8" name="4 Grupo"/>
              <p:cNvGrpSpPr/>
              <p:nvPr/>
            </p:nvGrpSpPr>
            <p:grpSpPr>
              <a:xfrm>
                <a:off x="1437556" y="173085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70" name="35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36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37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3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3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4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4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4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4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44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45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16 Conector recto"/>
              <p:cNvCxnSpPr/>
              <p:nvPr/>
            </p:nvCxnSpPr>
            <p:spPr>
              <a:xfrm flipH="1">
                <a:off x="1437556" y="187487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16 Conector recto"/>
              <p:cNvCxnSpPr>
                <a:cxnSpLocks/>
              </p:cNvCxnSpPr>
              <p:nvPr/>
            </p:nvCxnSpPr>
            <p:spPr>
              <a:xfrm flipH="1">
                <a:off x="1437555" y="3147330"/>
                <a:ext cx="13405" cy="100726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16 Conector recto"/>
              <p:cNvCxnSpPr>
                <a:cxnSpLocks/>
              </p:cNvCxnSpPr>
              <p:nvPr/>
            </p:nvCxnSpPr>
            <p:spPr>
              <a:xfrm flipH="1">
                <a:off x="2589684" y="1871485"/>
                <a:ext cx="2486372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16 Conector recto"/>
              <p:cNvCxnSpPr/>
              <p:nvPr/>
            </p:nvCxnSpPr>
            <p:spPr>
              <a:xfrm flipH="1">
                <a:off x="3419872" y="187148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16 Conector recto"/>
              <p:cNvCxnSpPr>
                <a:cxnSpLocks/>
              </p:cNvCxnSpPr>
              <p:nvPr/>
            </p:nvCxnSpPr>
            <p:spPr>
              <a:xfrm flipH="1">
                <a:off x="3059832" y="2504711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4 Grupo"/>
              <p:cNvGrpSpPr/>
              <p:nvPr/>
            </p:nvGrpSpPr>
            <p:grpSpPr>
              <a:xfrm rot="5400000">
                <a:off x="2465275" y="290044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59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4 Grupo"/>
              <p:cNvGrpSpPr/>
              <p:nvPr/>
            </p:nvGrpSpPr>
            <p:grpSpPr>
              <a:xfrm rot="5400000">
                <a:off x="3103930" y="2900011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48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16 Conector recto"/>
              <p:cNvCxnSpPr>
                <a:cxnSpLocks/>
              </p:cNvCxnSpPr>
              <p:nvPr/>
            </p:nvCxnSpPr>
            <p:spPr>
              <a:xfrm flipH="1">
                <a:off x="3059832" y="3664040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16 Conector recto"/>
              <p:cNvCxnSpPr>
                <a:cxnSpLocks/>
              </p:cNvCxnSpPr>
              <p:nvPr/>
            </p:nvCxnSpPr>
            <p:spPr>
              <a:xfrm>
                <a:off x="3393245" y="3652273"/>
                <a:ext cx="0" cy="5408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16 Conector recto"/>
              <p:cNvCxnSpPr>
                <a:cxnSpLocks/>
              </p:cNvCxnSpPr>
              <p:nvPr/>
            </p:nvCxnSpPr>
            <p:spPr>
              <a:xfrm flipH="1" flipV="1">
                <a:off x="1437557" y="4154598"/>
                <a:ext cx="3626293" cy="3923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4 Grupo"/>
              <p:cNvGrpSpPr/>
              <p:nvPr/>
            </p:nvGrpSpPr>
            <p:grpSpPr>
              <a:xfrm rot="5400000">
                <a:off x="4443399" y="227811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37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4 Grupo"/>
              <p:cNvGrpSpPr/>
              <p:nvPr/>
            </p:nvGrpSpPr>
            <p:grpSpPr>
              <a:xfrm rot="5400000">
                <a:off x="4450956" y="342864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26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2 Marcador de contenido"/>
                  <p:cNvSpPr txBox="1">
                    <a:spLocks/>
                  </p:cNvSpPr>
                  <p:nvPr/>
                </p:nvSpPr>
                <p:spPr>
                  <a:xfrm>
                    <a:off x="1781006" y="1077075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550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1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81006" y="1077075"/>
                    <a:ext cx="1234480" cy="60466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7438" t="-25926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2 Marcador de contenido"/>
                  <p:cNvSpPr txBox="1">
                    <a:spLocks/>
                  </p:cNvSpPr>
                  <p:nvPr/>
                </p:nvSpPr>
                <p:spPr>
                  <a:xfrm>
                    <a:off x="2153202" y="2389156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550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12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2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3202" y="2389156"/>
                    <a:ext cx="1234480" cy="6046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6557" t="-25926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2 Marcador de contenido"/>
                  <p:cNvSpPr txBox="1">
                    <a:spLocks/>
                  </p:cNvSpPr>
                  <p:nvPr/>
                </p:nvSpPr>
                <p:spPr>
                  <a:xfrm>
                    <a:off x="3795464" y="2703124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550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6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5464" y="2703124"/>
                    <a:ext cx="1234480" cy="6046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6557" t="-24074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2 Marcador de contenido"/>
                  <p:cNvSpPr txBox="1">
                    <a:spLocks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550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6557" t="-24074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2 Marcador de contenido"/>
                  <p:cNvSpPr txBox="1">
                    <a:spLocks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 fontScale="55000" lnSpcReduction="20000"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5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7377" t="-25926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2 Marcador de contenido"/>
            <p:cNvSpPr txBox="1">
              <a:spLocks/>
            </p:cNvSpPr>
            <p:nvPr/>
          </p:nvSpPr>
          <p:spPr>
            <a:xfrm>
              <a:off x="1464373" y="3147956"/>
              <a:ext cx="1234479" cy="60466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60 v</a:t>
              </a:r>
            </a:p>
          </p:txBody>
        </p:sp>
      </p:grpSp>
      <p:grpSp>
        <p:nvGrpSpPr>
          <p:cNvPr id="86" name="Grupo 85"/>
          <p:cNvGrpSpPr/>
          <p:nvPr/>
        </p:nvGrpSpPr>
        <p:grpSpPr>
          <a:xfrm>
            <a:off x="5553839" y="1690763"/>
            <a:ext cx="389534" cy="461665"/>
            <a:chOff x="899592" y="1969385"/>
            <a:chExt cx="648072" cy="847173"/>
          </a:xfrm>
        </p:grpSpPr>
        <p:sp>
          <p:nvSpPr>
            <p:cNvPr id="160" name="Elipse 15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1" name="CuadroTexto 160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87" name="4 Grupo"/>
          <p:cNvGrpSpPr/>
          <p:nvPr/>
        </p:nvGrpSpPr>
        <p:grpSpPr>
          <a:xfrm>
            <a:off x="5747346" y="1314733"/>
            <a:ext cx="692505" cy="205341"/>
            <a:chOff x="1259632" y="2492896"/>
            <a:chExt cx="1584176" cy="376808"/>
          </a:xfrm>
        </p:grpSpPr>
        <p:cxnSp>
          <p:nvCxnSpPr>
            <p:cNvPr id="149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16 Conector recto"/>
          <p:cNvCxnSpPr/>
          <p:nvPr/>
        </p:nvCxnSpPr>
        <p:spPr>
          <a:xfrm flipH="1">
            <a:off x="5747346" y="1393215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16 Conector recto"/>
          <p:cNvCxnSpPr>
            <a:cxnSpLocks/>
          </p:cNvCxnSpPr>
          <p:nvPr/>
        </p:nvCxnSpPr>
        <p:spPr>
          <a:xfrm flipH="1">
            <a:off x="5747346" y="2086637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16 Conector recto"/>
          <p:cNvCxnSpPr>
            <a:cxnSpLocks/>
          </p:cNvCxnSpPr>
          <p:nvPr/>
        </p:nvCxnSpPr>
        <p:spPr>
          <a:xfrm flipH="1">
            <a:off x="6439852" y="1391367"/>
            <a:ext cx="1494475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16 Conector recto"/>
          <p:cNvCxnSpPr/>
          <p:nvPr/>
        </p:nvCxnSpPr>
        <p:spPr>
          <a:xfrm flipH="1">
            <a:off x="6596863" y="1368902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4 Grupo"/>
          <p:cNvGrpSpPr/>
          <p:nvPr/>
        </p:nvGrpSpPr>
        <p:grpSpPr>
          <a:xfrm rot="5400000">
            <a:off x="6259489" y="1904734"/>
            <a:ext cx="627850" cy="226487"/>
            <a:chOff x="1259632" y="2492896"/>
            <a:chExt cx="1584176" cy="376808"/>
          </a:xfrm>
        </p:grpSpPr>
        <p:cxnSp>
          <p:nvCxnSpPr>
            <p:cNvPr id="12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16 Conector recto"/>
          <p:cNvCxnSpPr>
            <a:cxnSpLocks/>
          </p:cNvCxnSpPr>
          <p:nvPr/>
        </p:nvCxnSpPr>
        <p:spPr>
          <a:xfrm>
            <a:off x="6600801" y="2340816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16 Conector recto"/>
          <p:cNvCxnSpPr>
            <a:cxnSpLocks/>
          </p:cNvCxnSpPr>
          <p:nvPr/>
        </p:nvCxnSpPr>
        <p:spPr>
          <a:xfrm flipH="1" flipV="1">
            <a:off x="5747347" y="2635546"/>
            <a:ext cx="2179643" cy="213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4 Grupo"/>
          <p:cNvGrpSpPr/>
          <p:nvPr/>
        </p:nvGrpSpPr>
        <p:grpSpPr>
          <a:xfrm rot="5400000">
            <a:off x="7572851" y="1924103"/>
            <a:ext cx="627850" cy="226487"/>
            <a:chOff x="1259632" y="2492896"/>
            <a:chExt cx="1584176" cy="376808"/>
          </a:xfrm>
        </p:grpSpPr>
        <p:cxnSp>
          <p:nvCxnSpPr>
            <p:cNvPr id="10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2 Marcador de contenido"/>
              <p:cNvSpPr txBox="1">
                <a:spLocks/>
              </p:cNvSpPr>
              <p:nvPr/>
            </p:nvSpPr>
            <p:spPr>
              <a:xfrm>
                <a:off x="5953783" y="958455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0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3783" y="958455"/>
                <a:ext cx="742004" cy="329511"/>
              </a:xfrm>
              <a:prstGeom prst="rect">
                <a:avLst/>
              </a:prstGeom>
              <a:blipFill>
                <a:blip r:embed="rId7"/>
                <a:stretch>
                  <a:fillRect l="-7438" t="-24074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2 Marcador de contenido"/>
              <p:cNvSpPr txBox="1">
                <a:spLocks/>
              </p:cNvSpPr>
              <p:nvPr/>
            </p:nvSpPr>
            <p:spPr>
              <a:xfrm>
                <a:off x="6639505" y="2758248"/>
                <a:ext cx="1293465" cy="340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lvl="0" indent="-342900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∐"/>
                        <m:subHide m:val="on"/>
                        <m:supHide m:val="on"/>
                        <m:ctrlPr>
                          <a:rPr lang="es-MX" sz="32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e>
                    </m:nary>
                  </m:oMath>
                </a14:m>
                <a:r>
                  <a:rPr lang="el-GR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505" y="2758248"/>
                <a:ext cx="1293465" cy="340725"/>
              </a:xfrm>
              <a:prstGeom prst="rect">
                <a:avLst/>
              </a:prstGeom>
              <a:blipFill>
                <a:blip r:embed="rId8"/>
                <a:stretch>
                  <a:fillRect t="-144643" r="-20283" b="-1946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2 Marcador de contenido"/>
              <p:cNvSpPr txBox="1">
                <a:spLocks/>
              </p:cNvSpPr>
              <p:nvPr/>
            </p:nvSpPr>
            <p:spPr>
              <a:xfrm>
                <a:off x="3400204" y="1965042"/>
                <a:ext cx="903679" cy="32416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indent="-342900">
                  <a:spcBef>
                    <a:spcPct val="20000"/>
                  </a:spcBef>
                  <a:defRPr/>
                </a:pPr>
                <a:r>
                  <a:rPr lang="es-MX" sz="3200" dirty="0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MX" sz="3200" b="1" i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5</m:t>
                    </m:r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03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204" y="1965042"/>
                <a:ext cx="903679" cy="324161"/>
              </a:xfrm>
              <a:prstGeom prst="rect">
                <a:avLst/>
              </a:prstGeom>
              <a:blipFill>
                <a:blip r:embed="rId9"/>
                <a:stretch>
                  <a:fillRect l="-2703" t="-14815" b="-740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2 Marcador de contenido"/>
          <p:cNvSpPr txBox="1">
            <a:spLocks/>
          </p:cNvSpPr>
          <p:nvPr/>
        </p:nvSpPr>
        <p:spPr>
          <a:xfrm>
            <a:off x="5157523" y="1393910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p:cxnSp>
        <p:nvCxnSpPr>
          <p:cNvPr id="173" name="16 Conector recto"/>
          <p:cNvCxnSpPr/>
          <p:nvPr/>
        </p:nvCxnSpPr>
        <p:spPr>
          <a:xfrm flipH="1">
            <a:off x="7908168" y="1385658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16 Conector recto"/>
          <p:cNvCxnSpPr>
            <a:cxnSpLocks/>
          </p:cNvCxnSpPr>
          <p:nvPr/>
        </p:nvCxnSpPr>
        <p:spPr>
          <a:xfrm>
            <a:off x="7911512" y="2356762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2 Marcador de contenido"/>
              <p:cNvSpPr txBox="1">
                <a:spLocks/>
              </p:cNvSpPr>
              <p:nvPr/>
            </p:nvSpPr>
            <p:spPr>
              <a:xfrm>
                <a:off x="6612125" y="1578716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125" y="1578716"/>
                <a:ext cx="742004" cy="329511"/>
              </a:xfrm>
              <a:prstGeom prst="rect">
                <a:avLst/>
              </a:prstGeom>
              <a:blipFill>
                <a:blip r:embed="rId10"/>
                <a:stretch>
                  <a:fillRect l="-7438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2 Marcador de contenido"/>
              <p:cNvSpPr txBox="1">
                <a:spLocks/>
              </p:cNvSpPr>
              <p:nvPr/>
            </p:nvSpPr>
            <p:spPr>
              <a:xfrm>
                <a:off x="7883565" y="1620948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12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3565" y="1620948"/>
                <a:ext cx="742004" cy="329511"/>
              </a:xfrm>
              <a:prstGeom prst="rect">
                <a:avLst/>
              </a:prstGeom>
              <a:blipFill>
                <a:blip r:embed="rId11"/>
                <a:stretch>
                  <a:fillRect l="-655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4" name="Grupo 193"/>
          <p:cNvGrpSpPr/>
          <p:nvPr/>
        </p:nvGrpSpPr>
        <p:grpSpPr>
          <a:xfrm>
            <a:off x="1483098" y="4576201"/>
            <a:ext cx="389534" cy="461665"/>
            <a:chOff x="899592" y="1969385"/>
            <a:chExt cx="648072" cy="847173"/>
          </a:xfrm>
        </p:grpSpPr>
        <p:sp>
          <p:nvSpPr>
            <p:cNvPr id="195" name="Elipse 194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6" name="CuadroTexto 195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197" name="4 Grupo"/>
          <p:cNvGrpSpPr/>
          <p:nvPr/>
        </p:nvGrpSpPr>
        <p:grpSpPr>
          <a:xfrm>
            <a:off x="1676605" y="4200171"/>
            <a:ext cx="692505" cy="205341"/>
            <a:chOff x="1259632" y="2492896"/>
            <a:chExt cx="1584176" cy="376808"/>
          </a:xfrm>
        </p:grpSpPr>
        <p:cxnSp>
          <p:nvCxnSpPr>
            <p:cNvPr id="19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9" name="16 Conector recto"/>
          <p:cNvCxnSpPr/>
          <p:nvPr/>
        </p:nvCxnSpPr>
        <p:spPr>
          <a:xfrm flipH="1">
            <a:off x="1676605" y="4278653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16 Conector recto"/>
          <p:cNvCxnSpPr>
            <a:cxnSpLocks/>
          </p:cNvCxnSpPr>
          <p:nvPr/>
        </p:nvCxnSpPr>
        <p:spPr>
          <a:xfrm flipH="1">
            <a:off x="1676605" y="4972075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16 Conector recto"/>
          <p:cNvCxnSpPr>
            <a:cxnSpLocks/>
          </p:cNvCxnSpPr>
          <p:nvPr/>
        </p:nvCxnSpPr>
        <p:spPr>
          <a:xfrm flipH="1" flipV="1">
            <a:off x="2369112" y="4276806"/>
            <a:ext cx="154242" cy="18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16 Conector recto"/>
          <p:cNvCxnSpPr/>
          <p:nvPr/>
        </p:nvCxnSpPr>
        <p:spPr>
          <a:xfrm flipH="1">
            <a:off x="2526122" y="4254340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4 Grupo"/>
          <p:cNvGrpSpPr/>
          <p:nvPr/>
        </p:nvGrpSpPr>
        <p:grpSpPr>
          <a:xfrm rot="5400000">
            <a:off x="2188748" y="4790172"/>
            <a:ext cx="627850" cy="226487"/>
            <a:chOff x="1259632" y="2492896"/>
            <a:chExt cx="1584176" cy="376808"/>
          </a:xfrm>
        </p:grpSpPr>
        <p:cxnSp>
          <p:nvCxnSpPr>
            <p:cNvPr id="214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5" name="16 Conector recto"/>
          <p:cNvCxnSpPr>
            <a:cxnSpLocks/>
          </p:cNvCxnSpPr>
          <p:nvPr/>
        </p:nvCxnSpPr>
        <p:spPr>
          <a:xfrm>
            <a:off x="2530060" y="5226254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16 Conector recto"/>
          <p:cNvCxnSpPr>
            <a:cxnSpLocks/>
          </p:cNvCxnSpPr>
          <p:nvPr/>
        </p:nvCxnSpPr>
        <p:spPr>
          <a:xfrm flipH="1" flipV="1">
            <a:off x="1676607" y="5520984"/>
            <a:ext cx="853453" cy="30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2 Marcador de contenido"/>
              <p:cNvSpPr txBox="1">
                <a:spLocks/>
              </p:cNvSpPr>
              <p:nvPr/>
            </p:nvSpPr>
            <p:spPr>
              <a:xfrm>
                <a:off x="1883042" y="3843893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9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3042" y="3843893"/>
                <a:ext cx="742004" cy="329511"/>
              </a:xfrm>
              <a:prstGeom prst="rect">
                <a:avLst/>
              </a:prstGeom>
              <a:blipFill>
                <a:blip r:embed="rId12"/>
                <a:stretch>
                  <a:fillRect l="-737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4" name="2 Marcador de contenido"/>
          <p:cNvSpPr txBox="1">
            <a:spLocks/>
          </p:cNvSpPr>
          <p:nvPr/>
        </p:nvSpPr>
        <p:spPr>
          <a:xfrm>
            <a:off x="1086782" y="4279348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2 Marcador de contenido"/>
              <p:cNvSpPr txBox="1">
                <a:spLocks/>
              </p:cNvSpPr>
              <p:nvPr/>
            </p:nvSpPr>
            <p:spPr>
              <a:xfrm>
                <a:off x="2541384" y="4464154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384" y="4464154"/>
                <a:ext cx="742004" cy="32951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9" name="Grupo 298"/>
          <p:cNvGrpSpPr/>
          <p:nvPr/>
        </p:nvGrpSpPr>
        <p:grpSpPr>
          <a:xfrm>
            <a:off x="5869325" y="4345219"/>
            <a:ext cx="389534" cy="461665"/>
            <a:chOff x="899592" y="1969385"/>
            <a:chExt cx="648072" cy="847173"/>
          </a:xfrm>
        </p:grpSpPr>
        <p:sp>
          <p:nvSpPr>
            <p:cNvPr id="300" name="Elipse 29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1" name="CuadroTexto 300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cxnSp>
        <p:nvCxnSpPr>
          <p:cNvPr id="314" name="16 Conector recto"/>
          <p:cNvCxnSpPr/>
          <p:nvPr/>
        </p:nvCxnSpPr>
        <p:spPr>
          <a:xfrm flipH="1">
            <a:off x="6062832" y="4047671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16 Conector recto"/>
          <p:cNvCxnSpPr>
            <a:cxnSpLocks/>
          </p:cNvCxnSpPr>
          <p:nvPr/>
        </p:nvCxnSpPr>
        <p:spPr>
          <a:xfrm flipH="1">
            <a:off x="6062832" y="4741093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16 Conector recto"/>
          <p:cNvCxnSpPr>
            <a:cxnSpLocks/>
          </p:cNvCxnSpPr>
          <p:nvPr/>
        </p:nvCxnSpPr>
        <p:spPr>
          <a:xfrm flipH="1">
            <a:off x="6062121" y="4047670"/>
            <a:ext cx="847460" cy="71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16 Conector recto"/>
          <p:cNvCxnSpPr/>
          <p:nvPr/>
        </p:nvCxnSpPr>
        <p:spPr>
          <a:xfrm flipH="1">
            <a:off x="6912349" y="4023358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8" name="4 Grupo"/>
          <p:cNvGrpSpPr/>
          <p:nvPr/>
        </p:nvGrpSpPr>
        <p:grpSpPr>
          <a:xfrm rot="5400000">
            <a:off x="6574975" y="4559190"/>
            <a:ext cx="627850" cy="226487"/>
            <a:chOff x="1259632" y="2492896"/>
            <a:chExt cx="1584176" cy="376808"/>
          </a:xfrm>
        </p:grpSpPr>
        <p:cxnSp>
          <p:nvCxnSpPr>
            <p:cNvPr id="31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0" name="16 Conector recto"/>
          <p:cNvCxnSpPr>
            <a:cxnSpLocks/>
          </p:cNvCxnSpPr>
          <p:nvPr/>
        </p:nvCxnSpPr>
        <p:spPr>
          <a:xfrm>
            <a:off x="6916287" y="4995272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16 Conector recto"/>
          <p:cNvCxnSpPr>
            <a:cxnSpLocks/>
          </p:cNvCxnSpPr>
          <p:nvPr/>
        </p:nvCxnSpPr>
        <p:spPr>
          <a:xfrm flipH="1" flipV="1">
            <a:off x="6062834" y="5290002"/>
            <a:ext cx="853453" cy="30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2 Marcador de contenido"/>
          <p:cNvSpPr txBox="1">
            <a:spLocks/>
          </p:cNvSpPr>
          <p:nvPr/>
        </p:nvSpPr>
        <p:spPr>
          <a:xfrm>
            <a:off x="5473009" y="4048366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0" name="2 Marcador de contenido"/>
              <p:cNvSpPr txBox="1">
                <a:spLocks/>
              </p:cNvSpPr>
              <p:nvPr/>
            </p:nvSpPr>
            <p:spPr>
              <a:xfrm>
                <a:off x="6927611" y="4233172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s-MX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40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611" y="4233172"/>
                <a:ext cx="742004" cy="32951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3" name="2 Marcador de contenido"/>
              <p:cNvSpPr txBox="1">
                <a:spLocks/>
              </p:cNvSpPr>
              <p:nvPr/>
            </p:nvSpPr>
            <p:spPr>
              <a:xfrm>
                <a:off x="1560080" y="2860685"/>
                <a:ext cx="1293465" cy="340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s-MX" sz="3200" dirty="0"/>
                  <a:t>12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∐"/>
                        <m:subHide m:val="on"/>
                        <m:supHide m:val="on"/>
                        <m:ctrlPr>
                          <a:rPr lang="es-MX" sz="32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nary>
                  </m:oMath>
                </a14:m>
                <a:r>
                  <a:rPr lang="el-GR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43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080" y="2860685"/>
                <a:ext cx="1293465" cy="340725"/>
              </a:xfrm>
              <a:prstGeom prst="rect">
                <a:avLst/>
              </a:prstGeom>
              <a:blipFill>
                <a:blip r:embed="rId15"/>
                <a:stretch>
                  <a:fillRect l="-4245" t="-144643" r="-27830" b="-1946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5" name="2 Marcador de contenido"/>
              <p:cNvSpPr txBox="1">
                <a:spLocks/>
              </p:cNvSpPr>
              <p:nvPr/>
            </p:nvSpPr>
            <p:spPr>
              <a:xfrm>
                <a:off x="2683510" y="4114725"/>
                <a:ext cx="903679" cy="32416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indent="-342900">
                  <a:spcBef>
                    <a:spcPct val="20000"/>
                  </a:spcBef>
                  <a:defRPr/>
                </a:pPr>
                <a:r>
                  <a:rPr lang="es-MX" sz="3200" dirty="0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s-MX" sz="3200" b="1" i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</m:t>
                    </m:r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345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510" y="4114725"/>
                <a:ext cx="903679" cy="324161"/>
              </a:xfrm>
              <a:prstGeom prst="rect">
                <a:avLst/>
              </a:prstGeom>
              <a:blipFill>
                <a:blip r:embed="rId16"/>
                <a:stretch>
                  <a:fillRect l="-2703" t="-15094" b="-75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6" name="CuadroTexto 345"/>
              <p:cNvSpPr txBox="1"/>
              <p:nvPr/>
            </p:nvSpPr>
            <p:spPr>
              <a:xfrm>
                <a:off x="2532312" y="5814309"/>
                <a:ext cx="3779989" cy="6176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)  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000" b="0" i="1" smtClean="0">
                                  <a:latin typeface="Cambria Math" panose="02040503050406030204" pitchFamily="18" charset="0"/>
                                </a:rPr>
                                <m:t>60</m:t>
                              </m:r>
                            </m:e>
                            <m:sup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=360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346" name="CuadroTexto 3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312" y="5814309"/>
                <a:ext cx="3779989" cy="61760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7" name="Flecha: a la derecha 346"/>
          <p:cNvSpPr/>
          <p:nvPr/>
        </p:nvSpPr>
        <p:spPr>
          <a:xfrm>
            <a:off x="4319998" y="1957498"/>
            <a:ext cx="587199" cy="329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8" name="Flecha: a la derecha 347"/>
          <p:cNvSpPr/>
          <p:nvPr/>
        </p:nvSpPr>
        <p:spPr>
          <a:xfrm rot="8579939">
            <a:off x="3405370" y="3297079"/>
            <a:ext cx="2072219" cy="329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9" name="Flecha: a la derecha 348"/>
          <p:cNvSpPr/>
          <p:nvPr/>
        </p:nvSpPr>
        <p:spPr>
          <a:xfrm>
            <a:off x="4185085" y="4568947"/>
            <a:ext cx="587199" cy="329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505097" y="81923"/>
            <a:ext cx="1338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R.</a:t>
            </a:r>
          </a:p>
        </p:txBody>
      </p:sp>
    </p:spTree>
    <p:extLst>
      <p:ext uri="{BB962C8B-B14F-4D97-AF65-F5344CB8AC3E}">
        <p14:creationId xmlns:p14="http://schemas.microsoft.com/office/powerpoint/2010/main" val="40922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3497086" cy="947895"/>
          </a:xfrm>
        </p:spPr>
        <p:txBody>
          <a:bodyPr>
            <a:normAutofit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505489" y="692696"/>
            <a:ext cx="3359484" cy="20747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/>
              <a:t>c) La corriente en cada resistencia</a:t>
            </a:r>
          </a:p>
          <a:p>
            <a:pPr marL="0" indent="0">
              <a:buNone/>
            </a:pPr>
            <a:r>
              <a:rPr lang="es-MX" dirty="0"/>
              <a:t>La corriente en </a:t>
            </a:r>
            <a:r>
              <a:rPr lang="es-MX" dirty="0" err="1"/>
              <a:t>R</a:t>
            </a:r>
            <a:r>
              <a:rPr lang="es-MX" baseline="-25000" dirty="0" err="1"/>
              <a:t>7</a:t>
            </a:r>
            <a:r>
              <a:rPr lang="es-MX" baseline="-25000" dirty="0"/>
              <a:t> </a:t>
            </a:r>
            <a:r>
              <a:rPr lang="es-MX" dirty="0"/>
              <a:t>es las misma que la corriente total que suministra la fuente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114787" y="3668006"/>
            <a:ext cx="389534" cy="461665"/>
            <a:chOff x="899592" y="1969385"/>
            <a:chExt cx="648072" cy="847173"/>
          </a:xfrm>
        </p:grpSpPr>
        <p:sp>
          <p:nvSpPr>
            <p:cNvPr id="9" name="Elipse 8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11" name="4 Grupo"/>
          <p:cNvGrpSpPr/>
          <p:nvPr/>
        </p:nvGrpSpPr>
        <p:grpSpPr>
          <a:xfrm>
            <a:off x="1308294" y="3291976"/>
            <a:ext cx="692505" cy="205341"/>
            <a:chOff x="1259632" y="2492896"/>
            <a:chExt cx="1584176" cy="376808"/>
          </a:xfrm>
        </p:grpSpPr>
        <p:cxnSp>
          <p:nvCxnSpPr>
            <p:cNvPr id="12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16 Conector recto"/>
          <p:cNvCxnSpPr/>
          <p:nvPr/>
        </p:nvCxnSpPr>
        <p:spPr>
          <a:xfrm flipH="1">
            <a:off x="1308294" y="3370458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16 Conector recto"/>
          <p:cNvCxnSpPr>
            <a:cxnSpLocks/>
          </p:cNvCxnSpPr>
          <p:nvPr/>
        </p:nvCxnSpPr>
        <p:spPr>
          <a:xfrm flipH="1">
            <a:off x="1308294" y="4063880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16 Conector recto"/>
          <p:cNvCxnSpPr>
            <a:cxnSpLocks/>
          </p:cNvCxnSpPr>
          <p:nvPr/>
        </p:nvCxnSpPr>
        <p:spPr>
          <a:xfrm flipH="1" flipV="1">
            <a:off x="2000801" y="3368611"/>
            <a:ext cx="154242" cy="18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16 Conector recto"/>
          <p:cNvCxnSpPr/>
          <p:nvPr/>
        </p:nvCxnSpPr>
        <p:spPr>
          <a:xfrm flipH="1">
            <a:off x="2157811" y="3346145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4 Grupo"/>
          <p:cNvGrpSpPr/>
          <p:nvPr/>
        </p:nvGrpSpPr>
        <p:grpSpPr>
          <a:xfrm rot="5400000">
            <a:off x="1820437" y="3881977"/>
            <a:ext cx="627850" cy="226487"/>
            <a:chOff x="1259632" y="2492896"/>
            <a:chExt cx="1584176" cy="376808"/>
          </a:xfrm>
        </p:grpSpPr>
        <p:cxnSp>
          <p:nvCxnSpPr>
            <p:cNvPr id="2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16 Conector recto"/>
          <p:cNvCxnSpPr>
            <a:cxnSpLocks/>
          </p:cNvCxnSpPr>
          <p:nvPr/>
        </p:nvCxnSpPr>
        <p:spPr>
          <a:xfrm>
            <a:off x="2161749" y="4318059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16 Conector recto"/>
          <p:cNvCxnSpPr>
            <a:cxnSpLocks/>
          </p:cNvCxnSpPr>
          <p:nvPr/>
        </p:nvCxnSpPr>
        <p:spPr>
          <a:xfrm flipH="1" flipV="1">
            <a:off x="1308296" y="4612789"/>
            <a:ext cx="853453" cy="30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2 Marcador de contenido"/>
              <p:cNvSpPr txBox="1">
                <a:spLocks/>
              </p:cNvSpPr>
              <p:nvPr/>
            </p:nvSpPr>
            <p:spPr>
              <a:xfrm>
                <a:off x="1722598" y="2932327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598" y="2932327"/>
                <a:ext cx="742004" cy="329511"/>
              </a:xfrm>
              <a:prstGeom prst="rect">
                <a:avLst/>
              </a:prstGeom>
              <a:blipFill>
                <a:blip r:embed="rId2"/>
                <a:stretch>
                  <a:fillRect l="-7438" t="-24074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2 Marcador de contenido"/>
          <p:cNvSpPr txBox="1">
            <a:spLocks/>
          </p:cNvSpPr>
          <p:nvPr/>
        </p:nvSpPr>
        <p:spPr>
          <a:xfrm>
            <a:off x="718471" y="3371153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2 Marcador de contenido"/>
              <p:cNvSpPr txBox="1">
                <a:spLocks/>
              </p:cNvSpPr>
              <p:nvPr/>
            </p:nvSpPr>
            <p:spPr>
              <a:xfrm>
                <a:off x="2145126" y="4052297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126" y="4052297"/>
                <a:ext cx="742004" cy="3295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/>
              <p:cNvSpPr txBox="1"/>
              <p:nvPr/>
            </p:nvSpPr>
            <p:spPr>
              <a:xfrm>
                <a:off x="1225999" y="4777651"/>
                <a:ext cx="1309910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/>
                  <a:t>T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m:rPr>
                        <m:nor/>
                      </m:rPr>
                      <a:rPr lang="es-MX" dirty="0"/>
                      <m:t>=</m:t>
                    </m:r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s-MX" dirty="0"/>
                  <a:t>A</a:t>
                </a:r>
              </a:p>
            </p:txBody>
          </p:sp>
        </mc:Choice>
        <mc:Fallback xmlns="">
          <p:sp>
            <p:nvSpPr>
              <p:cNvPr id="45" name="CuadroTexto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999" y="4777651"/>
                <a:ext cx="1309910" cy="393441"/>
              </a:xfrm>
              <a:prstGeom prst="rect">
                <a:avLst/>
              </a:prstGeom>
              <a:blipFill>
                <a:blip r:embed="rId4"/>
                <a:stretch>
                  <a:fillRect l="-10698" t="-4688" r="-10698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lecha: curvada hacia la izquierda 3"/>
          <p:cNvSpPr/>
          <p:nvPr/>
        </p:nvSpPr>
        <p:spPr>
          <a:xfrm>
            <a:off x="1561119" y="3594423"/>
            <a:ext cx="372680" cy="8265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49" name="Grupo 48"/>
          <p:cNvGrpSpPr/>
          <p:nvPr/>
        </p:nvGrpSpPr>
        <p:grpSpPr>
          <a:xfrm>
            <a:off x="3801011" y="4865387"/>
            <a:ext cx="389534" cy="461665"/>
            <a:chOff x="899592" y="1969385"/>
            <a:chExt cx="648072" cy="847173"/>
          </a:xfrm>
        </p:grpSpPr>
        <p:sp>
          <p:nvSpPr>
            <p:cNvPr id="50" name="Elipse 4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CuadroTexto 50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52" name="4 Grupo"/>
          <p:cNvGrpSpPr/>
          <p:nvPr/>
        </p:nvGrpSpPr>
        <p:grpSpPr>
          <a:xfrm>
            <a:off x="3994518" y="4489357"/>
            <a:ext cx="692505" cy="205341"/>
            <a:chOff x="1259632" y="2492896"/>
            <a:chExt cx="1584176" cy="376808"/>
          </a:xfrm>
        </p:grpSpPr>
        <p:cxnSp>
          <p:nvCxnSpPr>
            <p:cNvPr id="53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16 Conector recto"/>
          <p:cNvCxnSpPr/>
          <p:nvPr/>
        </p:nvCxnSpPr>
        <p:spPr>
          <a:xfrm flipH="1">
            <a:off x="3994518" y="4567839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16 Conector recto"/>
          <p:cNvCxnSpPr>
            <a:cxnSpLocks/>
          </p:cNvCxnSpPr>
          <p:nvPr/>
        </p:nvCxnSpPr>
        <p:spPr>
          <a:xfrm flipH="1">
            <a:off x="3994518" y="5261261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16 Conector recto"/>
          <p:cNvCxnSpPr>
            <a:cxnSpLocks/>
          </p:cNvCxnSpPr>
          <p:nvPr/>
        </p:nvCxnSpPr>
        <p:spPr>
          <a:xfrm flipH="1">
            <a:off x="4687024" y="4565991"/>
            <a:ext cx="1494475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16 Conector recto"/>
          <p:cNvCxnSpPr/>
          <p:nvPr/>
        </p:nvCxnSpPr>
        <p:spPr>
          <a:xfrm flipH="1">
            <a:off x="4844035" y="4543526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4 Grupo"/>
          <p:cNvGrpSpPr/>
          <p:nvPr/>
        </p:nvGrpSpPr>
        <p:grpSpPr>
          <a:xfrm rot="5400000">
            <a:off x="4506661" y="5079358"/>
            <a:ext cx="627850" cy="226487"/>
            <a:chOff x="1259632" y="2492896"/>
            <a:chExt cx="1584176" cy="376808"/>
          </a:xfrm>
        </p:grpSpPr>
        <p:cxnSp>
          <p:nvCxnSpPr>
            <p:cNvPr id="6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16 Conector recto"/>
          <p:cNvCxnSpPr>
            <a:cxnSpLocks/>
          </p:cNvCxnSpPr>
          <p:nvPr/>
        </p:nvCxnSpPr>
        <p:spPr>
          <a:xfrm>
            <a:off x="4847973" y="5515440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16 Conector recto"/>
          <p:cNvCxnSpPr>
            <a:cxnSpLocks/>
          </p:cNvCxnSpPr>
          <p:nvPr/>
        </p:nvCxnSpPr>
        <p:spPr>
          <a:xfrm flipH="1" flipV="1">
            <a:off x="3994519" y="5810170"/>
            <a:ext cx="2179643" cy="213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4 Grupo"/>
          <p:cNvGrpSpPr/>
          <p:nvPr/>
        </p:nvGrpSpPr>
        <p:grpSpPr>
          <a:xfrm rot="5400000">
            <a:off x="5820023" y="5098727"/>
            <a:ext cx="627850" cy="226487"/>
            <a:chOff x="1259632" y="2492896"/>
            <a:chExt cx="1584176" cy="376808"/>
          </a:xfrm>
        </p:grpSpPr>
        <p:cxnSp>
          <p:nvCxnSpPr>
            <p:cNvPr id="8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2 Marcador de contenido"/>
              <p:cNvSpPr txBox="1">
                <a:spLocks/>
              </p:cNvSpPr>
              <p:nvPr/>
            </p:nvSpPr>
            <p:spPr>
              <a:xfrm>
                <a:off x="4246338" y="4205194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338" y="4205194"/>
                <a:ext cx="742004" cy="329511"/>
              </a:xfrm>
              <a:prstGeom prst="rect">
                <a:avLst/>
              </a:prstGeom>
              <a:blipFill>
                <a:blip r:embed="rId5"/>
                <a:stretch>
                  <a:fillRect l="-7438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2 Marcador de contenido"/>
              <p:cNvSpPr txBox="1">
                <a:spLocks/>
              </p:cNvSpPr>
              <p:nvPr/>
            </p:nvSpPr>
            <p:spPr>
              <a:xfrm>
                <a:off x="4922471" y="6045154"/>
                <a:ext cx="1293465" cy="340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lvl="0" indent="-342900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∐"/>
                        <m:subHide m:val="on"/>
                        <m:supHide m:val="on"/>
                        <m:ctrlPr>
                          <a:rPr lang="es-MX" sz="32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e>
                    </m:nary>
                  </m:oMath>
                </a14:m>
                <a:r>
                  <a:rPr lang="el-GR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5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471" y="6045154"/>
                <a:ext cx="1293465" cy="340725"/>
              </a:xfrm>
              <a:prstGeom prst="rect">
                <a:avLst/>
              </a:prstGeom>
              <a:blipFill>
                <a:blip r:embed="rId6"/>
                <a:stretch>
                  <a:fillRect t="-144643" r="-19718" b="-1946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2 Marcador de contenido"/>
          <p:cNvSpPr txBox="1">
            <a:spLocks/>
          </p:cNvSpPr>
          <p:nvPr/>
        </p:nvSpPr>
        <p:spPr>
          <a:xfrm>
            <a:off x="3404695" y="4568534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p:cxnSp>
        <p:nvCxnSpPr>
          <p:cNvPr id="97" name="16 Conector recto"/>
          <p:cNvCxnSpPr/>
          <p:nvPr/>
        </p:nvCxnSpPr>
        <p:spPr>
          <a:xfrm flipH="1">
            <a:off x="6155340" y="4560282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16 Conector recto"/>
          <p:cNvCxnSpPr>
            <a:cxnSpLocks/>
          </p:cNvCxnSpPr>
          <p:nvPr/>
        </p:nvCxnSpPr>
        <p:spPr>
          <a:xfrm>
            <a:off x="6158684" y="5531386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2 Marcador de contenido"/>
              <p:cNvSpPr txBox="1">
                <a:spLocks/>
              </p:cNvSpPr>
              <p:nvPr/>
            </p:nvSpPr>
            <p:spPr>
              <a:xfrm>
                <a:off x="4857346" y="5277566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346" y="5277566"/>
                <a:ext cx="742004" cy="329511"/>
              </a:xfrm>
              <a:prstGeom prst="rect">
                <a:avLst/>
              </a:prstGeom>
              <a:blipFill>
                <a:blip r:embed="rId7"/>
                <a:stretch>
                  <a:fillRect l="-737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2 Marcador de contenido"/>
              <p:cNvSpPr txBox="1">
                <a:spLocks/>
              </p:cNvSpPr>
              <p:nvPr/>
            </p:nvSpPr>
            <p:spPr>
              <a:xfrm>
                <a:off x="6133947" y="5328837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12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947" y="5328837"/>
                <a:ext cx="742004" cy="329511"/>
              </a:xfrm>
              <a:prstGeom prst="rect">
                <a:avLst/>
              </a:prstGeom>
              <a:blipFill>
                <a:blip r:embed="rId8"/>
                <a:stretch>
                  <a:fillRect l="-6557" t="-24074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CuadroTexto 103"/>
              <p:cNvSpPr txBox="1"/>
              <p:nvPr/>
            </p:nvSpPr>
            <p:spPr>
              <a:xfrm>
                <a:off x="5033821" y="4045945"/>
                <a:ext cx="2165657" cy="393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 err="1"/>
                  <a:t>4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12∗6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4+12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/>
                  <a:t>4.5A</a:t>
                </a:r>
              </a:p>
            </p:txBody>
          </p:sp>
        </mc:Choice>
        <mc:Fallback xmlns="">
          <p:sp>
            <p:nvSpPr>
              <p:cNvPr id="104" name="CuadroTexto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821" y="4045945"/>
                <a:ext cx="2165657" cy="393249"/>
              </a:xfrm>
              <a:prstGeom prst="rect">
                <a:avLst/>
              </a:prstGeom>
              <a:blipFill>
                <a:blip r:embed="rId9"/>
                <a:stretch>
                  <a:fillRect l="-6761" t="-4688" r="-6197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Conector recto de flecha 106"/>
          <p:cNvCxnSpPr>
            <a:cxnSpLocks/>
          </p:cNvCxnSpPr>
          <p:nvPr/>
        </p:nvCxnSpPr>
        <p:spPr>
          <a:xfrm flipV="1">
            <a:off x="4245919" y="4793509"/>
            <a:ext cx="327750" cy="57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cto de flecha 107"/>
          <p:cNvCxnSpPr>
            <a:cxnSpLocks/>
          </p:cNvCxnSpPr>
          <p:nvPr/>
        </p:nvCxnSpPr>
        <p:spPr>
          <a:xfrm>
            <a:off x="5056766" y="4648097"/>
            <a:ext cx="3293" cy="3821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de flecha 109"/>
          <p:cNvCxnSpPr>
            <a:cxnSpLocks/>
          </p:cNvCxnSpPr>
          <p:nvPr/>
        </p:nvCxnSpPr>
        <p:spPr>
          <a:xfrm>
            <a:off x="6364032" y="4775850"/>
            <a:ext cx="3293" cy="3821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ángulo 108"/>
          <p:cNvSpPr/>
          <p:nvPr/>
        </p:nvSpPr>
        <p:spPr>
          <a:xfrm>
            <a:off x="4922471" y="3059304"/>
            <a:ext cx="2434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Usando divisor de corriente la corriente total se divide en: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CuadroTexto 111"/>
              <p:cNvSpPr txBox="1"/>
              <p:nvPr/>
            </p:nvSpPr>
            <p:spPr>
              <a:xfrm>
                <a:off x="6541161" y="4656064"/>
                <a:ext cx="2322752" cy="393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i</a:t>
                </a:r>
                <a:r>
                  <a:rPr lang="es-MX" baseline="-25000" dirty="0" err="1"/>
                  <a:t>12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i="1" baseline="-2500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4∗6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4+12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/>
                  <a:t>1.5A</a:t>
                </a:r>
              </a:p>
            </p:txBody>
          </p:sp>
        </mc:Choice>
        <mc:Fallback xmlns="">
          <p:sp>
            <p:nvSpPr>
              <p:cNvPr id="112" name="CuadroTexto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161" y="4656064"/>
                <a:ext cx="2322752" cy="393249"/>
              </a:xfrm>
              <a:prstGeom prst="rect">
                <a:avLst/>
              </a:prstGeom>
              <a:blipFill>
                <a:blip r:embed="rId10"/>
                <a:stretch>
                  <a:fillRect l="-6037" t="-4688" r="-2625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310584"/>
              </p:ext>
            </p:extLst>
          </p:nvPr>
        </p:nvGraphicFramePr>
        <p:xfrm>
          <a:off x="4355411" y="225623"/>
          <a:ext cx="1870927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3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3094497" cy="947895"/>
          </a:xfrm>
        </p:spPr>
        <p:txBody>
          <a:bodyPr>
            <a:normAutofit/>
          </a:bodyPr>
          <a:lstStyle/>
          <a:p>
            <a:r>
              <a:rPr lang="es-MX" dirty="0"/>
              <a:t>Respuesta</a:t>
            </a:r>
          </a:p>
        </p:txBody>
      </p:sp>
      <p:grpSp>
        <p:nvGrpSpPr>
          <p:cNvPr id="206" name="Grupo 205"/>
          <p:cNvGrpSpPr/>
          <p:nvPr/>
        </p:nvGrpSpPr>
        <p:grpSpPr>
          <a:xfrm>
            <a:off x="611560" y="2204864"/>
            <a:ext cx="3204084" cy="1698471"/>
            <a:chOff x="1115616" y="1077075"/>
            <a:chExt cx="5330666" cy="3116757"/>
          </a:xfrm>
        </p:grpSpPr>
        <p:grpSp>
          <p:nvGrpSpPr>
            <p:cNvPr id="207" name="Grupo 206"/>
            <p:cNvGrpSpPr/>
            <p:nvPr/>
          </p:nvGrpSpPr>
          <p:grpSpPr>
            <a:xfrm>
              <a:off x="1115616" y="2420888"/>
              <a:ext cx="648072" cy="960128"/>
              <a:chOff x="899592" y="1969385"/>
              <a:chExt cx="648072" cy="960128"/>
            </a:xfrm>
          </p:grpSpPr>
          <p:sp>
            <p:nvSpPr>
              <p:cNvPr id="281" name="Elipse 280"/>
              <p:cNvSpPr/>
              <p:nvPr/>
            </p:nvSpPr>
            <p:spPr>
              <a:xfrm>
                <a:off x="899592" y="2060848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282" name="CuadroTexto 281"/>
              <p:cNvSpPr txBox="1"/>
              <p:nvPr/>
            </p:nvSpPr>
            <p:spPr>
              <a:xfrm>
                <a:off x="995339" y="1969385"/>
                <a:ext cx="456579" cy="9601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MX" sz="1400" b="1" dirty="0"/>
                  <a:t>+</a:t>
                </a:r>
              </a:p>
              <a:p>
                <a:pPr algn="ctr"/>
                <a:r>
                  <a:rPr lang="es-MX" sz="1400" b="1" dirty="0"/>
                  <a:t>-</a:t>
                </a:r>
              </a:p>
            </p:txBody>
          </p:sp>
        </p:grpSp>
        <p:grpSp>
          <p:nvGrpSpPr>
            <p:cNvPr id="208" name="4 Grupo"/>
            <p:cNvGrpSpPr/>
            <p:nvPr/>
          </p:nvGrpSpPr>
          <p:grpSpPr>
            <a:xfrm>
              <a:off x="1437556" y="1730859"/>
              <a:ext cx="1152128" cy="376808"/>
              <a:chOff x="1259632" y="2492896"/>
              <a:chExt cx="1584176" cy="376808"/>
            </a:xfrm>
          </p:grpSpPr>
          <p:cxnSp>
            <p:nvCxnSpPr>
              <p:cNvPr id="270" name="35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36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37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3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3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4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4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4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4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44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45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16 Conector recto"/>
            <p:cNvCxnSpPr/>
            <p:nvPr/>
          </p:nvCxnSpPr>
          <p:spPr>
            <a:xfrm flipH="1">
              <a:off x="1437556" y="1874875"/>
              <a:ext cx="4192" cy="6349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16 Conector recto"/>
            <p:cNvCxnSpPr>
              <a:cxnSpLocks/>
            </p:cNvCxnSpPr>
            <p:nvPr/>
          </p:nvCxnSpPr>
          <p:spPr>
            <a:xfrm flipH="1">
              <a:off x="1437555" y="3147330"/>
              <a:ext cx="13405" cy="10072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16 Conector recto"/>
            <p:cNvCxnSpPr>
              <a:cxnSpLocks/>
            </p:cNvCxnSpPr>
            <p:nvPr/>
          </p:nvCxnSpPr>
          <p:spPr>
            <a:xfrm flipH="1">
              <a:off x="2589684" y="1871485"/>
              <a:ext cx="2486372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16 Conector recto"/>
            <p:cNvCxnSpPr/>
            <p:nvPr/>
          </p:nvCxnSpPr>
          <p:spPr>
            <a:xfrm flipH="1">
              <a:off x="3419872" y="1871485"/>
              <a:ext cx="4192" cy="6349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16 Conector recto"/>
            <p:cNvCxnSpPr>
              <a:cxnSpLocks/>
            </p:cNvCxnSpPr>
            <p:nvPr/>
          </p:nvCxnSpPr>
          <p:spPr>
            <a:xfrm flipH="1">
              <a:off x="3059832" y="2504711"/>
              <a:ext cx="666827" cy="17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4" name="4 Grupo"/>
            <p:cNvGrpSpPr/>
            <p:nvPr/>
          </p:nvGrpSpPr>
          <p:grpSpPr>
            <a:xfrm rot="5400000">
              <a:off x="2465275" y="2900449"/>
              <a:ext cx="1152128" cy="376808"/>
              <a:chOff x="1259632" y="2492896"/>
              <a:chExt cx="1584176" cy="376808"/>
            </a:xfrm>
          </p:grpSpPr>
          <p:cxnSp>
            <p:nvCxnSpPr>
              <p:cNvPr id="259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" name="4 Grupo"/>
            <p:cNvGrpSpPr/>
            <p:nvPr/>
          </p:nvGrpSpPr>
          <p:grpSpPr>
            <a:xfrm rot="5400000">
              <a:off x="3103930" y="2900011"/>
              <a:ext cx="1152128" cy="376808"/>
              <a:chOff x="1259632" y="2492896"/>
              <a:chExt cx="1584176" cy="376808"/>
            </a:xfrm>
          </p:grpSpPr>
          <p:cxnSp>
            <p:nvCxnSpPr>
              <p:cNvPr id="248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6" name="16 Conector recto"/>
            <p:cNvCxnSpPr>
              <a:cxnSpLocks/>
            </p:cNvCxnSpPr>
            <p:nvPr/>
          </p:nvCxnSpPr>
          <p:spPr>
            <a:xfrm flipH="1">
              <a:off x="3059832" y="3664040"/>
              <a:ext cx="666827" cy="17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16 Conector recto"/>
            <p:cNvCxnSpPr>
              <a:cxnSpLocks/>
            </p:cNvCxnSpPr>
            <p:nvPr/>
          </p:nvCxnSpPr>
          <p:spPr>
            <a:xfrm>
              <a:off x="3393245" y="3652273"/>
              <a:ext cx="0" cy="54083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16 Conector recto"/>
            <p:cNvCxnSpPr>
              <a:cxnSpLocks/>
            </p:cNvCxnSpPr>
            <p:nvPr/>
          </p:nvCxnSpPr>
          <p:spPr>
            <a:xfrm flipH="1" flipV="1">
              <a:off x="1437557" y="4154598"/>
              <a:ext cx="3626293" cy="392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9" name="4 Grupo"/>
            <p:cNvGrpSpPr/>
            <p:nvPr/>
          </p:nvGrpSpPr>
          <p:grpSpPr>
            <a:xfrm rot="5400000">
              <a:off x="4443399" y="2278114"/>
              <a:ext cx="1152128" cy="376808"/>
              <a:chOff x="1259632" y="2492896"/>
              <a:chExt cx="1584176" cy="376808"/>
            </a:xfrm>
          </p:grpSpPr>
          <p:cxnSp>
            <p:nvCxnSpPr>
              <p:cNvPr id="237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0" name="4 Grupo"/>
            <p:cNvGrpSpPr/>
            <p:nvPr/>
          </p:nvGrpSpPr>
          <p:grpSpPr>
            <a:xfrm rot="5400000">
              <a:off x="4450956" y="3428644"/>
              <a:ext cx="1152128" cy="376808"/>
              <a:chOff x="1259632" y="2492896"/>
              <a:chExt cx="1584176" cy="376808"/>
            </a:xfrm>
          </p:grpSpPr>
          <p:cxnSp>
            <p:nvCxnSpPr>
              <p:cNvPr id="226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1" name="2 Marcador de contenido"/>
                <p:cNvSpPr txBox="1">
                  <a:spLocks/>
                </p:cNvSpPr>
                <p:nvPr/>
              </p:nvSpPr>
              <p:spPr>
                <a:xfrm>
                  <a:off x="1781006" y="1077075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 err="1"/>
                    <a:t>7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6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1006" y="1077075"/>
                  <a:ext cx="1234480" cy="604664"/>
                </a:xfrm>
                <a:prstGeom prst="rect">
                  <a:avLst/>
                </a:prstGeom>
                <a:blipFill>
                  <a:blip r:embed="rId12"/>
                  <a:stretch>
                    <a:fillRect l="-6557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2" name="2 Marcador de contenido"/>
                <p:cNvSpPr txBox="1">
                  <a:spLocks/>
                </p:cNvSpPr>
                <p:nvPr/>
              </p:nvSpPr>
              <p:spPr>
                <a:xfrm>
                  <a:off x="2153202" y="2389156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12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7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3202" y="2389156"/>
                  <a:ext cx="1234480" cy="604664"/>
                </a:xfrm>
                <a:prstGeom prst="rect">
                  <a:avLst/>
                </a:prstGeom>
                <a:blipFill>
                  <a:blip r:embed="rId13"/>
                  <a:stretch>
                    <a:fillRect l="-7438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3" name="2 Marcador de contenido"/>
                <p:cNvSpPr txBox="1">
                  <a:spLocks/>
                </p:cNvSpPr>
                <p:nvPr/>
              </p:nvSpPr>
              <p:spPr>
                <a:xfrm>
                  <a:off x="3795464" y="2703124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6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8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5464" y="2703124"/>
                  <a:ext cx="1234480" cy="604664"/>
                </a:xfrm>
                <a:prstGeom prst="rect">
                  <a:avLst/>
                </a:prstGeom>
                <a:blipFill>
                  <a:blip r:embed="rId14"/>
                  <a:stretch>
                    <a:fillRect l="-7438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4" name="2 Marcador de contenido"/>
                <p:cNvSpPr txBox="1">
                  <a:spLocks/>
                </p:cNvSpPr>
                <p:nvPr/>
              </p:nvSpPr>
              <p:spPr>
                <a:xfrm>
                  <a:off x="5176997" y="2054829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7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9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6997" y="2054829"/>
                  <a:ext cx="1234480" cy="604664"/>
                </a:xfrm>
                <a:prstGeom prst="rect">
                  <a:avLst/>
                </a:prstGeom>
                <a:blipFill>
                  <a:blip r:embed="rId15"/>
                  <a:stretch>
                    <a:fillRect l="-7377" t="-23636" b="-2363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5" name="2 Marcador de contenido"/>
                <p:cNvSpPr txBox="1">
                  <a:spLocks/>
                </p:cNvSpPr>
                <p:nvPr/>
              </p:nvSpPr>
              <p:spPr>
                <a:xfrm>
                  <a:off x="5211802" y="3402613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5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10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1802" y="3402613"/>
                  <a:ext cx="1234480" cy="604664"/>
                </a:xfrm>
                <a:prstGeom prst="rect">
                  <a:avLst/>
                </a:prstGeom>
                <a:blipFill>
                  <a:blip r:embed="rId16"/>
                  <a:stretch>
                    <a:fillRect l="-6557" t="-25926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85" name="Conector recto de flecha 284"/>
          <p:cNvCxnSpPr>
            <a:cxnSpLocks/>
          </p:cNvCxnSpPr>
          <p:nvPr/>
        </p:nvCxnSpPr>
        <p:spPr>
          <a:xfrm flipH="1">
            <a:off x="2087320" y="2719460"/>
            <a:ext cx="544" cy="2742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ector recto de flecha 288"/>
          <p:cNvCxnSpPr>
            <a:cxnSpLocks/>
          </p:cNvCxnSpPr>
          <p:nvPr/>
        </p:nvCxnSpPr>
        <p:spPr>
          <a:xfrm flipH="1">
            <a:off x="2798982" y="3027047"/>
            <a:ext cx="1339" cy="6619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ector recto de flecha 295"/>
          <p:cNvCxnSpPr>
            <a:cxnSpLocks/>
          </p:cNvCxnSpPr>
          <p:nvPr/>
        </p:nvCxnSpPr>
        <p:spPr>
          <a:xfrm flipH="1">
            <a:off x="1581478" y="3320794"/>
            <a:ext cx="544" cy="2742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Conector recto de flecha 296"/>
          <p:cNvCxnSpPr>
            <a:cxnSpLocks/>
          </p:cNvCxnSpPr>
          <p:nvPr/>
        </p:nvCxnSpPr>
        <p:spPr>
          <a:xfrm flipH="1">
            <a:off x="2304542" y="3358561"/>
            <a:ext cx="544" cy="2742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0" name="CuadroTexto 299"/>
              <p:cNvSpPr txBox="1"/>
              <p:nvPr/>
            </p:nvSpPr>
            <p:spPr>
              <a:xfrm>
                <a:off x="831073" y="4229427"/>
                <a:ext cx="1154162" cy="10676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 err="1"/>
                  <a:t>12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4.5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s-MX" b="0" i="1" dirty="0">
                  <a:latin typeface="Cambria Math" panose="02040503050406030204" pitchFamily="18" charset="0"/>
                </a:endParaRPr>
              </a:p>
              <a:p>
                <a:endParaRPr lang="es-MX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6∗4.5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12+6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=1.5</m:t>
                    </m:r>
                  </m:oMath>
                </a14:m>
                <a:r>
                  <a:rPr lang="es-MX" dirty="0"/>
                  <a:t>A</a:t>
                </a:r>
              </a:p>
            </p:txBody>
          </p:sp>
        </mc:Choice>
        <mc:Fallback xmlns="">
          <p:sp>
            <p:nvSpPr>
              <p:cNvPr id="300" name="CuadroTexto 2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73" y="4229427"/>
                <a:ext cx="1154162" cy="1067600"/>
              </a:xfrm>
              <a:prstGeom prst="rect">
                <a:avLst/>
              </a:prstGeom>
              <a:blipFill>
                <a:blip r:embed="rId17"/>
                <a:stretch>
                  <a:fillRect l="-12105" t="-1714" r="-11579" b="-68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1" name="CuadroTexto 300"/>
              <p:cNvSpPr txBox="1"/>
              <p:nvPr/>
            </p:nvSpPr>
            <p:spPr>
              <a:xfrm>
                <a:off x="2121333" y="2620624"/>
                <a:ext cx="6508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err="1"/>
                  <a:t>4.5A</a:t>
                </a:r>
                <a:endParaRPr lang="es-MX" dirty="0"/>
              </a:p>
            </p:txBody>
          </p:sp>
        </mc:Choice>
        <mc:Fallback xmlns="">
          <p:sp>
            <p:nvSpPr>
              <p:cNvPr id="301" name="CuadroTexto 3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333" y="2620624"/>
                <a:ext cx="650819" cy="276999"/>
              </a:xfrm>
              <a:prstGeom prst="rect">
                <a:avLst/>
              </a:prstGeom>
              <a:blipFill>
                <a:blip r:embed="rId18"/>
                <a:stretch>
                  <a:fillRect l="-22430" t="-28889" r="-21495" b="-5111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2" name="CuadroTexto 301"/>
              <p:cNvSpPr txBox="1"/>
              <p:nvPr/>
            </p:nvSpPr>
            <p:spPr>
              <a:xfrm>
                <a:off x="2208161" y="4240934"/>
                <a:ext cx="1053173" cy="10676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 err="1"/>
                  <a:t>6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4.5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s-MX" b="0" i="1" dirty="0">
                  <a:latin typeface="Cambria Math" panose="02040503050406030204" pitchFamily="18" charset="0"/>
                </a:endParaRPr>
              </a:p>
              <a:p>
                <a:endParaRPr lang="es-MX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12∗4.5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12+6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/>
                  <a:t>3A</a:t>
                </a:r>
              </a:p>
            </p:txBody>
          </p:sp>
        </mc:Choice>
        <mc:Fallback xmlns="">
          <p:sp>
            <p:nvSpPr>
              <p:cNvPr id="302" name="CuadroTexto 3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161" y="4240934"/>
                <a:ext cx="1053173" cy="1067600"/>
              </a:xfrm>
              <a:prstGeom prst="rect">
                <a:avLst/>
              </a:prstGeom>
              <a:blipFill>
                <a:blip r:embed="rId19"/>
                <a:stretch>
                  <a:fillRect l="-13295" t="-1714" r="-7514" b="-685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3" name="Rectángulo 302"/>
          <p:cNvSpPr/>
          <p:nvPr/>
        </p:nvSpPr>
        <p:spPr>
          <a:xfrm>
            <a:off x="759909" y="1018063"/>
            <a:ext cx="2434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Usando divisor de corriente la corriente de 4.5 A se divide en:</a:t>
            </a:r>
          </a:p>
        </p:txBody>
      </p:sp>
      <p:sp>
        <p:nvSpPr>
          <p:cNvPr id="304" name="Rectángulo 303"/>
          <p:cNvSpPr/>
          <p:nvPr/>
        </p:nvSpPr>
        <p:spPr>
          <a:xfrm>
            <a:off x="3599986" y="2823731"/>
            <a:ext cx="2434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Como están en serie la corriente en </a:t>
            </a:r>
            <a:r>
              <a:rPr lang="es-MX" dirty="0" err="1"/>
              <a:t>R</a:t>
            </a:r>
            <a:r>
              <a:rPr lang="es-MX" baseline="-25000" dirty="0" err="1"/>
              <a:t>7</a:t>
            </a:r>
            <a:r>
              <a:rPr lang="es-MX" dirty="0"/>
              <a:t> y </a:t>
            </a:r>
            <a:r>
              <a:rPr lang="es-MX" dirty="0" err="1"/>
              <a:t>R</a:t>
            </a:r>
            <a:r>
              <a:rPr lang="es-MX" baseline="-25000" dirty="0" err="1"/>
              <a:t>5</a:t>
            </a:r>
            <a:r>
              <a:rPr lang="es-MX" dirty="0"/>
              <a:t> son iguales</a:t>
            </a:r>
          </a:p>
          <a:p>
            <a:r>
              <a:rPr lang="es-MX" dirty="0"/>
              <a:t> </a:t>
            </a:r>
            <a:r>
              <a:rPr lang="es-MX" dirty="0" err="1"/>
              <a:t>I</a:t>
            </a:r>
            <a:r>
              <a:rPr lang="es-MX" baseline="-25000" dirty="0" err="1"/>
              <a:t>R7</a:t>
            </a:r>
            <a:r>
              <a:rPr lang="es-MX" dirty="0"/>
              <a:t>=</a:t>
            </a:r>
            <a:r>
              <a:rPr lang="es-MX" dirty="0" err="1"/>
              <a:t>I</a:t>
            </a:r>
            <a:r>
              <a:rPr lang="es-MX" baseline="-25000" dirty="0" err="1"/>
              <a:t>R5</a:t>
            </a:r>
            <a:r>
              <a:rPr lang="es-MX" baseline="-25000" dirty="0"/>
              <a:t>=</a:t>
            </a:r>
            <a:r>
              <a:rPr lang="es-MX" baseline="-25000" dirty="0" err="1"/>
              <a:t>1.5A</a:t>
            </a:r>
            <a:endParaRPr lang="es-MX" baseline="-25000" dirty="0"/>
          </a:p>
        </p:txBody>
      </p:sp>
      <p:graphicFrame>
        <p:nvGraphicFramePr>
          <p:cNvPr id="93" name="Tabla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518196"/>
              </p:ext>
            </p:extLst>
          </p:nvPr>
        </p:nvGraphicFramePr>
        <p:xfrm>
          <a:off x="5364088" y="206488"/>
          <a:ext cx="1870927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81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6151" cy="1143000"/>
          </a:xfrm>
        </p:spPr>
        <p:txBody>
          <a:bodyPr>
            <a:normAutofit/>
          </a:bodyPr>
          <a:lstStyle/>
          <a:p>
            <a:r>
              <a:rPr lang="es-MX" dirty="0"/>
              <a:t>R. 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1339695" y="281344"/>
            <a:ext cx="6632259" cy="93835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/>
              <a:t>d) El voltaje en la resistencia de 7 ohm es por divisor de voltaje  </a:t>
            </a:r>
          </a:p>
        </p:txBody>
      </p:sp>
      <p:grpSp>
        <p:nvGrpSpPr>
          <p:cNvPr id="101" name="Grupo 100"/>
          <p:cNvGrpSpPr/>
          <p:nvPr/>
        </p:nvGrpSpPr>
        <p:grpSpPr>
          <a:xfrm>
            <a:off x="1439924" y="2899693"/>
            <a:ext cx="389534" cy="461665"/>
            <a:chOff x="899592" y="1969385"/>
            <a:chExt cx="648072" cy="847173"/>
          </a:xfrm>
        </p:grpSpPr>
        <p:sp>
          <p:nvSpPr>
            <p:cNvPr id="102" name="Elipse 101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1" name="CuadroTexto 120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122" name="4 Grupo"/>
          <p:cNvGrpSpPr/>
          <p:nvPr/>
        </p:nvGrpSpPr>
        <p:grpSpPr>
          <a:xfrm>
            <a:off x="1633431" y="2523663"/>
            <a:ext cx="692505" cy="205341"/>
            <a:chOff x="1259632" y="2492896"/>
            <a:chExt cx="1584176" cy="376808"/>
          </a:xfrm>
        </p:grpSpPr>
        <p:cxnSp>
          <p:nvCxnSpPr>
            <p:cNvPr id="123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4" name="16 Conector recto"/>
          <p:cNvCxnSpPr/>
          <p:nvPr/>
        </p:nvCxnSpPr>
        <p:spPr>
          <a:xfrm flipH="1">
            <a:off x="1633431" y="2602145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16 Conector recto"/>
          <p:cNvCxnSpPr>
            <a:cxnSpLocks/>
          </p:cNvCxnSpPr>
          <p:nvPr/>
        </p:nvCxnSpPr>
        <p:spPr>
          <a:xfrm flipH="1">
            <a:off x="1633431" y="3295567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16 Conector recto"/>
          <p:cNvCxnSpPr>
            <a:cxnSpLocks/>
          </p:cNvCxnSpPr>
          <p:nvPr/>
        </p:nvCxnSpPr>
        <p:spPr>
          <a:xfrm flipH="1" flipV="1">
            <a:off x="2325938" y="2600298"/>
            <a:ext cx="154242" cy="18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16 Conector recto"/>
          <p:cNvCxnSpPr/>
          <p:nvPr/>
        </p:nvCxnSpPr>
        <p:spPr>
          <a:xfrm flipH="1">
            <a:off x="2482948" y="2577832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4 Grupo"/>
          <p:cNvGrpSpPr/>
          <p:nvPr/>
        </p:nvGrpSpPr>
        <p:grpSpPr>
          <a:xfrm rot="5400000">
            <a:off x="2145574" y="3113664"/>
            <a:ext cx="627850" cy="226487"/>
            <a:chOff x="1259632" y="2492896"/>
            <a:chExt cx="1584176" cy="376808"/>
          </a:xfrm>
        </p:grpSpPr>
        <p:cxnSp>
          <p:nvCxnSpPr>
            <p:cNvPr id="13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0" name="16 Conector recto"/>
          <p:cNvCxnSpPr>
            <a:cxnSpLocks/>
          </p:cNvCxnSpPr>
          <p:nvPr/>
        </p:nvCxnSpPr>
        <p:spPr>
          <a:xfrm>
            <a:off x="2486886" y="3549746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16 Conector recto"/>
          <p:cNvCxnSpPr>
            <a:cxnSpLocks/>
          </p:cNvCxnSpPr>
          <p:nvPr/>
        </p:nvCxnSpPr>
        <p:spPr>
          <a:xfrm flipH="1" flipV="1">
            <a:off x="1633433" y="3844476"/>
            <a:ext cx="853453" cy="30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2 Marcador de contenido"/>
              <p:cNvSpPr txBox="1">
                <a:spLocks/>
              </p:cNvSpPr>
              <p:nvPr/>
            </p:nvSpPr>
            <p:spPr>
              <a:xfrm>
                <a:off x="2047735" y="2164014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735" y="2164014"/>
                <a:ext cx="742004" cy="329511"/>
              </a:xfrm>
              <a:prstGeom prst="rect">
                <a:avLst/>
              </a:prstGeom>
              <a:blipFill>
                <a:blip r:embed="rId3"/>
                <a:stretch>
                  <a:fillRect l="-737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" name="2 Marcador de contenido"/>
          <p:cNvSpPr txBox="1">
            <a:spLocks/>
          </p:cNvSpPr>
          <p:nvPr/>
        </p:nvSpPr>
        <p:spPr>
          <a:xfrm>
            <a:off x="1043608" y="2602840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2 Marcador de contenido"/>
              <p:cNvSpPr txBox="1">
                <a:spLocks/>
              </p:cNvSpPr>
              <p:nvPr/>
            </p:nvSpPr>
            <p:spPr>
              <a:xfrm>
                <a:off x="2470263" y="3283984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263" y="3283984"/>
                <a:ext cx="742004" cy="3295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" name="Flecha: curvada hacia la izquierda 155"/>
          <p:cNvSpPr/>
          <p:nvPr/>
        </p:nvSpPr>
        <p:spPr>
          <a:xfrm>
            <a:off x="1886256" y="2826110"/>
            <a:ext cx="372680" cy="82652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15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312859"/>
              </p:ext>
            </p:extLst>
          </p:nvPr>
        </p:nvGraphicFramePr>
        <p:xfrm>
          <a:off x="2529461" y="1940886"/>
          <a:ext cx="2284412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cuación" r:id="rId5" imgW="1066680" imgH="393480" progId="Equation.3">
                  <p:embed/>
                </p:oleObj>
              </mc:Choice>
              <mc:Fallback>
                <p:oleObj name="Ecuación" r:id="rId5" imgW="1066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9461" y="1940886"/>
                        <a:ext cx="2284412" cy="8080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716118"/>
              </p:ext>
            </p:extLst>
          </p:nvPr>
        </p:nvGraphicFramePr>
        <p:xfrm>
          <a:off x="2543684" y="3356992"/>
          <a:ext cx="2230438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cuación" r:id="rId7" imgW="1041120" imgH="393480" progId="Equation.3">
                  <p:embed/>
                </p:oleObj>
              </mc:Choice>
              <mc:Fallback>
                <p:oleObj name="Ecuación" r:id="rId7" imgW="1041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684" y="3356992"/>
                        <a:ext cx="2230438" cy="8080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2" name="Marcador de contenido 2"/>
          <p:cNvSpPr txBox="1">
            <a:spLocks/>
          </p:cNvSpPr>
          <p:nvPr/>
        </p:nvSpPr>
        <p:spPr>
          <a:xfrm>
            <a:off x="708865" y="4452543"/>
            <a:ext cx="6632259" cy="74288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Si conocemos la corriente total, otra manera de obtener el voltaje en las resistencias es </a:t>
            </a:r>
          </a:p>
        </p:txBody>
      </p:sp>
      <p:graphicFrame>
        <p:nvGraphicFramePr>
          <p:cNvPr id="25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723439"/>
              </p:ext>
            </p:extLst>
          </p:nvPr>
        </p:nvGraphicFramePr>
        <p:xfrm>
          <a:off x="1822888" y="5247989"/>
          <a:ext cx="293846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Ecuación" r:id="rId9" imgW="1371600" imgH="228600" progId="Equation.3">
                  <p:embed/>
                </p:oleObj>
              </mc:Choice>
              <mc:Fallback>
                <p:oleObj name="Ecuación" r:id="rId9" imgW="1371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888" y="5247989"/>
                        <a:ext cx="2938462" cy="469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795798"/>
              </p:ext>
            </p:extLst>
          </p:nvPr>
        </p:nvGraphicFramePr>
        <p:xfrm>
          <a:off x="1863725" y="5745163"/>
          <a:ext cx="28829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cuación" r:id="rId11" imgW="1346040" imgH="228600" progId="Equation.3">
                  <p:embed/>
                </p:oleObj>
              </mc:Choice>
              <mc:Fallback>
                <p:oleObj name="Ecuación" r:id="rId11" imgW="1346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725" y="5745163"/>
                        <a:ext cx="2882900" cy="469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5" name="Tabla 2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7017"/>
              </p:ext>
            </p:extLst>
          </p:nvPr>
        </p:nvGraphicFramePr>
        <p:xfrm>
          <a:off x="5391463" y="1122404"/>
          <a:ext cx="25189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662591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V(v)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9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6151" cy="1143000"/>
          </a:xfrm>
        </p:spPr>
        <p:txBody>
          <a:bodyPr>
            <a:normAutofit/>
          </a:bodyPr>
          <a:lstStyle/>
          <a:p>
            <a:r>
              <a:rPr lang="es-MX" dirty="0"/>
              <a:t>R. 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1352185" y="305688"/>
            <a:ext cx="3242469" cy="1787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Desacoplando la resistencia equivalente de </a:t>
            </a:r>
            <a:r>
              <a:rPr lang="es-MX" dirty="0" err="1"/>
              <a:t>R</a:t>
            </a:r>
            <a:r>
              <a:rPr lang="es-MX" baseline="-25000" dirty="0" err="1"/>
              <a:t>3</a:t>
            </a:r>
            <a:endParaRPr lang="es-MX" baseline="-25000" dirty="0"/>
          </a:p>
        </p:txBody>
      </p:sp>
      <p:grpSp>
        <p:nvGrpSpPr>
          <p:cNvPr id="113" name="Grupo 112"/>
          <p:cNvGrpSpPr/>
          <p:nvPr/>
        </p:nvGrpSpPr>
        <p:grpSpPr>
          <a:xfrm>
            <a:off x="539552" y="2647965"/>
            <a:ext cx="5990021" cy="2462973"/>
            <a:chOff x="1464373" y="3002664"/>
            <a:chExt cx="5990021" cy="2462973"/>
          </a:xfrm>
        </p:grpSpPr>
        <p:grpSp>
          <p:nvGrpSpPr>
            <p:cNvPr id="109" name="Grupo 108"/>
            <p:cNvGrpSpPr/>
            <p:nvPr/>
          </p:nvGrpSpPr>
          <p:grpSpPr>
            <a:xfrm>
              <a:off x="2123728" y="3002664"/>
              <a:ext cx="5330666" cy="2462973"/>
              <a:chOff x="1115616" y="1730859"/>
              <a:chExt cx="5330666" cy="2462973"/>
            </a:xfrm>
          </p:grpSpPr>
          <p:grpSp>
            <p:nvGrpSpPr>
              <p:cNvPr id="6" name="Grupo 5"/>
              <p:cNvGrpSpPr/>
              <p:nvPr/>
            </p:nvGrpSpPr>
            <p:grpSpPr>
              <a:xfrm>
                <a:off x="1115616" y="2420888"/>
                <a:ext cx="648072" cy="830997"/>
                <a:chOff x="899592" y="1969385"/>
                <a:chExt cx="648072" cy="830997"/>
              </a:xfrm>
            </p:grpSpPr>
            <p:sp>
              <p:nvSpPr>
                <p:cNvPr id="4" name="Elipse 3"/>
                <p:cNvSpPr/>
                <p:nvPr/>
              </p:nvSpPr>
              <p:spPr>
                <a:xfrm>
                  <a:off x="899592" y="2060848"/>
                  <a:ext cx="648072" cy="64807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5" name="CuadroTexto 4"/>
                <p:cNvSpPr txBox="1"/>
                <p:nvPr/>
              </p:nvSpPr>
              <p:spPr>
                <a:xfrm>
                  <a:off x="1054351" y="1969385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MX" sz="2400" b="1" dirty="0"/>
                    <a:t>+</a:t>
                  </a:r>
                </a:p>
                <a:p>
                  <a:pPr algn="ctr"/>
                  <a:r>
                    <a:rPr lang="es-MX" sz="2400" b="1" dirty="0"/>
                    <a:t>-</a:t>
                  </a:r>
                </a:p>
              </p:txBody>
            </p:sp>
          </p:grpSp>
          <p:grpSp>
            <p:nvGrpSpPr>
              <p:cNvPr id="7" name="4 Grupo"/>
              <p:cNvGrpSpPr/>
              <p:nvPr/>
            </p:nvGrpSpPr>
            <p:grpSpPr>
              <a:xfrm>
                <a:off x="1437556" y="173085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" name="35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36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37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3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3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4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4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4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4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44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45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16 Conector recto"/>
              <p:cNvCxnSpPr/>
              <p:nvPr/>
            </p:nvCxnSpPr>
            <p:spPr>
              <a:xfrm flipH="1">
                <a:off x="1437556" y="187487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16 Conector recto"/>
              <p:cNvCxnSpPr>
                <a:cxnSpLocks/>
              </p:cNvCxnSpPr>
              <p:nvPr/>
            </p:nvCxnSpPr>
            <p:spPr>
              <a:xfrm flipH="1">
                <a:off x="1437555" y="3147330"/>
                <a:ext cx="13405" cy="100726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16 Conector recto"/>
              <p:cNvCxnSpPr>
                <a:cxnSpLocks/>
              </p:cNvCxnSpPr>
              <p:nvPr/>
            </p:nvCxnSpPr>
            <p:spPr>
              <a:xfrm flipH="1">
                <a:off x="2589684" y="1871485"/>
                <a:ext cx="2486372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16 Conector recto"/>
              <p:cNvCxnSpPr/>
              <p:nvPr/>
            </p:nvCxnSpPr>
            <p:spPr>
              <a:xfrm flipH="1">
                <a:off x="3419872" y="187148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16 Conector recto"/>
              <p:cNvCxnSpPr>
                <a:cxnSpLocks/>
              </p:cNvCxnSpPr>
              <p:nvPr/>
            </p:nvCxnSpPr>
            <p:spPr>
              <a:xfrm flipH="1">
                <a:off x="3059832" y="2504711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4 Grupo"/>
              <p:cNvGrpSpPr/>
              <p:nvPr/>
            </p:nvGrpSpPr>
            <p:grpSpPr>
              <a:xfrm rot="5400000">
                <a:off x="2465275" y="290044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47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4 Grupo"/>
              <p:cNvGrpSpPr/>
              <p:nvPr/>
            </p:nvGrpSpPr>
            <p:grpSpPr>
              <a:xfrm rot="5400000">
                <a:off x="3103930" y="2900011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59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16 Conector recto"/>
              <p:cNvCxnSpPr>
                <a:cxnSpLocks/>
              </p:cNvCxnSpPr>
              <p:nvPr/>
            </p:nvCxnSpPr>
            <p:spPr>
              <a:xfrm flipH="1">
                <a:off x="3059832" y="3664040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16 Conector recto"/>
              <p:cNvCxnSpPr>
                <a:cxnSpLocks/>
              </p:cNvCxnSpPr>
              <p:nvPr/>
            </p:nvCxnSpPr>
            <p:spPr>
              <a:xfrm>
                <a:off x="3393245" y="3652273"/>
                <a:ext cx="0" cy="5408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16 Conector recto"/>
              <p:cNvCxnSpPr>
                <a:cxnSpLocks/>
              </p:cNvCxnSpPr>
              <p:nvPr/>
            </p:nvCxnSpPr>
            <p:spPr>
              <a:xfrm flipH="1" flipV="1">
                <a:off x="1437557" y="4154598"/>
                <a:ext cx="3626293" cy="3923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4 Grupo"/>
              <p:cNvGrpSpPr/>
              <p:nvPr/>
            </p:nvGrpSpPr>
            <p:grpSpPr>
              <a:xfrm rot="5400000">
                <a:off x="4443399" y="227811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76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4 Grupo"/>
              <p:cNvGrpSpPr/>
              <p:nvPr/>
            </p:nvGrpSpPr>
            <p:grpSpPr>
              <a:xfrm rot="5400000">
                <a:off x="4450956" y="342864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8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2 Marcador de contenido"/>
                  <p:cNvSpPr txBox="1">
                    <a:spLocks/>
                  </p:cNvSpPr>
                  <p:nvPr/>
                </p:nvSpPr>
                <p:spPr>
                  <a:xfrm>
                    <a:off x="2089614" y="2909965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12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5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89614" y="2909965"/>
                    <a:ext cx="1234480" cy="60466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2315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2 Marcador de contenido"/>
                  <p:cNvSpPr txBox="1">
                    <a:spLocks/>
                  </p:cNvSpPr>
                  <p:nvPr/>
                </p:nvSpPr>
                <p:spPr>
                  <a:xfrm>
                    <a:off x="3792540" y="2794870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6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6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2540" y="2794870"/>
                    <a:ext cx="1234480" cy="6046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2871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2 Marcador de contenido"/>
                  <p:cNvSpPr txBox="1">
                    <a:spLocks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7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2871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2 Marcador de contenido"/>
                  <p:cNvSpPr txBox="1">
                    <a:spLocks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5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8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315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2" name="2 Marcador de contenido"/>
            <p:cNvSpPr txBox="1">
              <a:spLocks/>
            </p:cNvSpPr>
            <p:nvPr/>
          </p:nvSpPr>
          <p:spPr>
            <a:xfrm>
              <a:off x="1464373" y="3768740"/>
              <a:ext cx="1234480" cy="6046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60 v</a:t>
              </a:r>
            </a:p>
          </p:txBody>
        </p:sp>
      </p:grpSp>
      <p:sp>
        <p:nvSpPr>
          <p:cNvPr id="115" name="CuadroTexto 114"/>
          <p:cNvSpPr txBox="1"/>
          <p:nvPr/>
        </p:nvSpPr>
        <p:spPr>
          <a:xfrm>
            <a:off x="3587659" y="4635803"/>
            <a:ext cx="100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V</a:t>
            </a:r>
            <a:r>
              <a:rPr lang="es-ES" baseline="-25000" dirty="0" err="1"/>
              <a:t>6</a:t>
            </a:r>
            <a:r>
              <a:rPr lang="es-ES" dirty="0"/>
              <a:t>=</a:t>
            </a:r>
            <a:r>
              <a:rPr lang="es-ES" dirty="0" err="1"/>
              <a:t>18v</a:t>
            </a:r>
            <a:endParaRPr lang="es-ES_tradnl" dirty="0"/>
          </a:p>
        </p:txBody>
      </p:sp>
      <p:sp>
        <p:nvSpPr>
          <p:cNvPr id="116" name="CuadroTexto 115"/>
          <p:cNvSpPr txBox="1"/>
          <p:nvPr/>
        </p:nvSpPr>
        <p:spPr>
          <a:xfrm>
            <a:off x="2463087" y="4648592"/>
            <a:ext cx="118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</a:t>
            </a:r>
            <a:r>
              <a:rPr lang="es-ES" baseline="-25000" dirty="0"/>
              <a:t>12</a:t>
            </a:r>
            <a:r>
              <a:rPr lang="es-ES" dirty="0"/>
              <a:t>=18v</a:t>
            </a:r>
            <a:endParaRPr lang="es-ES_tradnl" dirty="0"/>
          </a:p>
        </p:txBody>
      </p:sp>
      <p:cxnSp>
        <p:nvCxnSpPr>
          <p:cNvPr id="23" name="Conector recto de flecha 22"/>
          <p:cNvCxnSpPr/>
          <p:nvPr/>
        </p:nvCxnSpPr>
        <p:spPr>
          <a:xfrm flipV="1">
            <a:off x="5395172" y="2749980"/>
            <a:ext cx="2307588" cy="258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ctor recto de flecha 116"/>
          <p:cNvCxnSpPr/>
          <p:nvPr/>
        </p:nvCxnSpPr>
        <p:spPr>
          <a:xfrm flipV="1">
            <a:off x="5226706" y="5096700"/>
            <a:ext cx="2307588" cy="258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117"/>
          <p:cNvSpPr txBox="1"/>
          <p:nvPr/>
        </p:nvSpPr>
        <p:spPr>
          <a:xfrm>
            <a:off x="7206336" y="3774901"/>
            <a:ext cx="83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V=</a:t>
            </a:r>
            <a:r>
              <a:rPr lang="es-ES" dirty="0" err="1"/>
              <a:t>18v</a:t>
            </a:r>
            <a:endParaRPr lang="es-ES_tradnl" dirty="0"/>
          </a:p>
        </p:txBody>
      </p:sp>
      <p:cxnSp>
        <p:nvCxnSpPr>
          <p:cNvPr id="119" name="Conector recto de flecha 118"/>
          <p:cNvCxnSpPr/>
          <p:nvPr/>
        </p:nvCxnSpPr>
        <p:spPr>
          <a:xfrm>
            <a:off x="7702760" y="2875231"/>
            <a:ext cx="0" cy="59782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cto de flecha 119"/>
          <p:cNvCxnSpPr/>
          <p:nvPr/>
        </p:nvCxnSpPr>
        <p:spPr>
          <a:xfrm flipV="1">
            <a:off x="7651137" y="4260006"/>
            <a:ext cx="0" cy="6161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Marcador de contenido 2"/>
          <p:cNvSpPr txBox="1">
            <a:spLocks/>
          </p:cNvSpPr>
          <p:nvPr/>
        </p:nvSpPr>
        <p:spPr>
          <a:xfrm>
            <a:off x="752957" y="5486686"/>
            <a:ext cx="5609436" cy="8946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Tenemos que el voltaje </a:t>
            </a:r>
            <a:r>
              <a:rPr lang="es-MX" dirty="0" err="1"/>
              <a:t>R</a:t>
            </a:r>
            <a:r>
              <a:rPr lang="es-MX" baseline="-25000" dirty="0" err="1"/>
              <a:t>12</a:t>
            </a:r>
            <a:r>
              <a:rPr lang="es-MX" baseline="-25000" dirty="0"/>
              <a:t> </a:t>
            </a:r>
            <a:r>
              <a:rPr lang="es-MX" dirty="0"/>
              <a:t>=</a:t>
            </a:r>
            <a:r>
              <a:rPr lang="es-MX" dirty="0" err="1"/>
              <a:t>18v</a:t>
            </a:r>
            <a:r>
              <a:rPr lang="es-MX" baseline="-25000" dirty="0"/>
              <a:t>  y </a:t>
            </a:r>
            <a:r>
              <a:rPr lang="es-MX" dirty="0" err="1"/>
              <a:t>R</a:t>
            </a:r>
            <a:r>
              <a:rPr lang="es-MX" baseline="-25000" dirty="0" err="1"/>
              <a:t>6</a:t>
            </a:r>
            <a:r>
              <a:rPr lang="es-MX" baseline="-25000" dirty="0"/>
              <a:t> </a:t>
            </a:r>
            <a:r>
              <a:rPr lang="es-MX" dirty="0"/>
              <a:t>=</a:t>
            </a:r>
            <a:r>
              <a:rPr lang="es-MX" dirty="0" err="1"/>
              <a:t>18v</a:t>
            </a:r>
            <a:r>
              <a:rPr lang="es-MX" dirty="0"/>
              <a:t> debido a que están en paralelo </a:t>
            </a:r>
            <a:endParaRPr lang="es-MX" baseline="-25000" dirty="0"/>
          </a:p>
        </p:txBody>
      </p:sp>
      <p:graphicFrame>
        <p:nvGraphicFramePr>
          <p:cNvPr id="121" name="Tabla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091589"/>
              </p:ext>
            </p:extLst>
          </p:nvPr>
        </p:nvGraphicFramePr>
        <p:xfrm>
          <a:off x="5583886" y="95099"/>
          <a:ext cx="25189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662591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V(v)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00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6151" cy="1143000"/>
          </a:xfrm>
        </p:spPr>
        <p:txBody>
          <a:bodyPr>
            <a:normAutofit/>
          </a:bodyPr>
          <a:lstStyle/>
          <a:p>
            <a:r>
              <a:rPr lang="es-MX" dirty="0"/>
              <a:t>R. 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457200" y="1055405"/>
            <a:ext cx="5390534" cy="8831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MX" dirty="0"/>
              <a:t>d) Finalmente los voltajes en las resistencias en serie </a:t>
            </a:r>
            <a:r>
              <a:rPr lang="es-MX" dirty="0" err="1"/>
              <a:t>R7</a:t>
            </a:r>
            <a:r>
              <a:rPr lang="es-MX" dirty="0"/>
              <a:t> y </a:t>
            </a:r>
            <a:r>
              <a:rPr lang="es-MX" dirty="0" err="1"/>
              <a:t>R5</a:t>
            </a:r>
            <a:r>
              <a:rPr lang="es-MX" dirty="0"/>
              <a:t> se pueden calcular directamente usando la formula V=R*i</a:t>
            </a:r>
          </a:p>
        </p:txBody>
      </p:sp>
      <p:grpSp>
        <p:nvGrpSpPr>
          <p:cNvPr id="113" name="Grupo 112"/>
          <p:cNvGrpSpPr/>
          <p:nvPr/>
        </p:nvGrpSpPr>
        <p:grpSpPr>
          <a:xfrm>
            <a:off x="609965" y="2255706"/>
            <a:ext cx="5990021" cy="2889459"/>
            <a:chOff x="1464373" y="2576178"/>
            <a:chExt cx="5990021" cy="2889459"/>
          </a:xfrm>
        </p:grpSpPr>
        <p:grpSp>
          <p:nvGrpSpPr>
            <p:cNvPr id="109" name="Grupo 108"/>
            <p:cNvGrpSpPr/>
            <p:nvPr/>
          </p:nvGrpSpPr>
          <p:grpSpPr>
            <a:xfrm>
              <a:off x="2123728" y="2576178"/>
              <a:ext cx="5330666" cy="2889459"/>
              <a:chOff x="1115616" y="1304373"/>
              <a:chExt cx="5330666" cy="2889459"/>
            </a:xfrm>
          </p:grpSpPr>
          <p:grpSp>
            <p:nvGrpSpPr>
              <p:cNvPr id="6" name="Grupo 5"/>
              <p:cNvGrpSpPr/>
              <p:nvPr/>
            </p:nvGrpSpPr>
            <p:grpSpPr>
              <a:xfrm>
                <a:off x="1115616" y="2420888"/>
                <a:ext cx="648072" cy="830997"/>
                <a:chOff x="899592" y="1969385"/>
                <a:chExt cx="648072" cy="830997"/>
              </a:xfrm>
            </p:grpSpPr>
            <p:sp>
              <p:nvSpPr>
                <p:cNvPr id="4" name="Elipse 3"/>
                <p:cNvSpPr/>
                <p:nvPr/>
              </p:nvSpPr>
              <p:spPr>
                <a:xfrm>
                  <a:off x="899592" y="2060848"/>
                  <a:ext cx="648072" cy="64807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5" name="CuadroTexto 4"/>
                <p:cNvSpPr txBox="1"/>
                <p:nvPr/>
              </p:nvSpPr>
              <p:spPr>
                <a:xfrm>
                  <a:off x="1054351" y="1969385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MX" sz="2400" b="1" dirty="0"/>
                    <a:t>+</a:t>
                  </a:r>
                </a:p>
                <a:p>
                  <a:pPr algn="ctr"/>
                  <a:r>
                    <a:rPr lang="es-MX" sz="2400" b="1" dirty="0"/>
                    <a:t>-</a:t>
                  </a:r>
                </a:p>
              </p:txBody>
            </p:sp>
          </p:grpSp>
          <p:grpSp>
            <p:nvGrpSpPr>
              <p:cNvPr id="7" name="4 Grupo"/>
              <p:cNvGrpSpPr/>
              <p:nvPr/>
            </p:nvGrpSpPr>
            <p:grpSpPr>
              <a:xfrm>
                <a:off x="1437556" y="173085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" name="35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36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37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3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3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4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4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4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4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44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45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16 Conector recto"/>
              <p:cNvCxnSpPr/>
              <p:nvPr/>
            </p:nvCxnSpPr>
            <p:spPr>
              <a:xfrm flipH="1">
                <a:off x="1437556" y="187487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16 Conector recto"/>
              <p:cNvCxnSpPr>
                <a:cxnSpLocks/>
              </p:cNvCxnSpPr>
              <p:nvPr/>
            </p:nvCxnSpPr>
            <p:spPr>
              <a:xfrm flipH="1">
                <a:off x="1437555" y="3147330"/>
                <a:ext cx="13405" cy="1007267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16 Conector recto"/>
              <p:cNvCxnSpPr>
                <a:cxnSpLocks/>
              </p:cNvCxnSpPr>
              <p:nvPr/>
            </p:nvCxnSpPr>
            <p:spPr>
              <a:xfrm flipH="1">
                <a:off x="2589684" y="1871485"/>
                <a:ext cx="2486372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16 Conector recto"/>
              <p:cNvCxnSpPr/>
              <p:nvPr/>
            </p:nvCxnSpPr>
            <p:spPr>
              <a:xfrm flipH="1">
                <a:off x="3419872" y="1871485"/>
                <a:ext cx="4192" cy="6349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16 Conector recto"/>
              <p:cNvCxnSpPr>
                <a:cxnSpLocks/>
              </p:cNvCxnSpPr>
              <p:nvPr/>
            </p:nvCxnSpPr>
            <p:spPr>
              <a:xfrm flipH="1">
                <a:off x="3059832" y="2504711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4 Grupo"/>
              <p:cNvGrpSpPr/>
              <p:nvPr/>
            </p:nvGrpSpPr>
            <p:grpSpPr>
              <a:xfrm rot="5400000">
                <a:off x="2465275" y="2900449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47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4 Grupo"/>
              <p:cNvGrpSpPr/>
              <p:nvPr/>
            </p:nvGrpSpPr>
            <p:grpSpPr>
              <a:xfrm rot="5400000">
                <a:off x="3103930" y="2900011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59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16 Conector recto"/>
              <p:cNvCxnSpPr>
                <a:cxnSpLocks/>
              </p:cNvCxnSpPr>
              <p:nvPr/>
            </p:nvCxnSpPr>
            <p:spPr>
              <a:xfrm flipH="1">
                <a:off x="3059832" y="3664040"/>
                <a:ext cx="666827" cy="175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16 Conector recto"/>
              <p:cNvCxnSpPr>
                <a:cxnSpLocks/>
              </p:cNvCxnSpPr>
              <p:nvPr/>
            </p:nvCxnSpPr>
            <p:spPr>
              <a:xfrm>
                <a:off x="3393245" y="3652273"/>
                <a:ext cx="0" cy="54083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16 Conector recto"/>
              <p:cNvCxnSpPr>
                <a:cxnSpLocks/>
              </p:cNvCxnSpPr>
              <p:nvPr/>
            </p:nvCxnSpPr>
            <p:spPr>
              <a:xfrm flipH="1" flipV="1">
                <a:off x="1437557" y="4154598"/>
                <a:ext cx="3626293" cy="3923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4 Grupo"/>
              <p:cNvGrpSpPr/>
              <p:nvPr/>
            </p:nvGrpSpPr>
            <p:grpSpPr>
              <a:xfrm rot="5400000">
                <a:off x="4443399" y="227811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76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4 Grupo"/>
              <p:cNvGrpSpPr/>
              <p:nvPr/>
            </p:nvGrpSpPr>
            <p:grpSpPr>
              <a:xfrm rot="5400000">
                <a:off x="4450956" y="3428644"/>
                <a:ext cx="1152128" cy="376808"/>
                <a:chOff x="1259632" y="2492896"/>
                <a:chExt cx="1584176" cy="376808"/>
              </a:xfrm>
            </p:grpSpPr>
            <p:cxnSp>
              <p:nvCxnSpPr>
                <p:cNvPr id="88" name="51 Conector recto"/>
                <p:cNvCxnSpPr/>
                <p:nvPr/>
              </p:nvCxnSpPr>
              <p:spPr>
                <a:xfrm>
                  <a:off x="1259632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54 Conector recto"/>
                <p:cNvCxnSpPr/>
                <p:nvPr/>
              </p:nvCxnSpPr>
              <p:spPr>
                <a:xfrm flipV="1">
                  <a:off x="1619672" y="2492896"/>
                  <a:ext cx="72008" cy="1440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55 Conector recto"/>
                <p:cNvCxnSpPr/>
                <p:nvPr/>
              </p:nvCxnSpPr>
              <p:spPr>
                <a:xfrm flipH="1" flipV="1">
                  <a:off x="1691680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58 Conector recto"/>
                <p:cNvCxnSpPr/>
                <p:nvPr/>
              </p:nvCxnSpPr>
              <p:spPr>
                <a:xfrm flipH="1">
                  <a:off x="1763688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59 Conector recto"/>
                <p:cNvCxnSpPr/>
                <p:nvPr/>
              </p:nvCxnSpPr>
              <p:spPr>
                <a:xfrm flipH="1" flipV="1">
                  <a:off x="1907704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60 Conector recto"/>
                <p:cNvCxnSpPr/>
                <p:nvPr/>
              </p:nvCxnSpPr>
              <p:spPr>
                <a:xfrm flipH="1">
                  <a:off x="1979712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61 Conector recto"/>
                <p:cNvCxnSpPr/>
                <p:nvPr/>
              </p:nvCxnSpPr>
              <p:spPr>
                <a:xfrm flipH="1" flipV="1">
                  <a:off x="2123728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62 Conector recto"/>
                <p:cNvCxnSpPr/>
                <p:nvPr/>
              </p:nvCxnSpPr>
              <p:spPr>
                <a:xfrm flipH="1" flipV="1">
                  <a:off x="2339752" y="2492896"/>
                  <a:ext cx="80392" cy="3768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63 Conector recto"/>
                <p:cNvCxnSpPr/>
                <p:nvPr/>
              </p:nvCxnSpPr>
              <p:spPr>
                <a:xfrm flipH="1">
                  <a:off x="2195736" y="2492896"/>
                  <a:ext cx="144016" cy="36004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65 Conector recto"/>
                <p:cNvCxnSpPr/>
                <p:nvPr/>
              </p:nvCxnSpPr>
              <p:spPr>
                <a:xfrm flipV="1">
                  <a:off x="2411760" y="2636912"/>
                  <a:ext cx="72008" cy="22440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68 Conector recto"/>
                <p:cNvCxnSpPr/>
                <p:nvPr/>
              </p:nvCxnSpPr>
              <p:spPr>
                <a:xfrm>
                  <a:off x="2483768" y="2636912"/>
                  <a:ext cx="36004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2 Marcador de contenido"/>
                  <p:cNvSpPr txBox="1">
                    <a:spLocks/>
                  </p:cNvSpPr>
                  <p:nvPr/>
                </p:nvSpPr>
                <p:spPr>
                  <a:xfrm>
                    <a:off x="2309300" y="130437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 err="1"/>
                      <a:t>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4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09300" y="1304373"/>
                    <a:ext cx="1234480" cy="6046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2871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2 Marcador de contenido"/>
                  <p:cNvSpPr txBox="1">
                    <a:spLocks/>
                  </p:cNvSpPr>
                  <p:nvPr/>
                </p:nvSpPr>
                <p:spPr>
                  <a:xfrm>
                    <a:off x="2089614" y="2909965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12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5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89614" y="2909965"/>
                    <a:ext cx="1234480" cy="6046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2808" t="-12000" b="-29000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2 Marcador de contenido"/>
                  <p:cNvSpPr txBox="1">
                    <a:spLocks/>
                  </p:cNvSpPr>
                  <p:nvPr/>
                </p:nvSpPr>
                <p:spPr>
                  <a:xfrm>
                    <a:off x="3792540" y="2794870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6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6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92540" y="2794870"/>
                    <a:ext cx="1234480" cy="60466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2315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2 Marcador de contenido"/>
                  <p:cNvSpPr txBox="1">
                    <a:spLocks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7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7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76997" y="2054829"/>
                    <a:ext cx="1234480" cy="60466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2871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2 Marcador de contenido"/>
                  <p:cNvSpPr txBox="1">
                    <a:spLocks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>
                    <a:normAutofit/>
                  </a:bodyPr>
                  <a:lstStyle/>
                  <a:p>
                    <a:pPr marL="342900" marR="0" lvl="0" indent="-34290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20000"/>
                      </a:spcBef>
                      <a:spcAft>
                        <a:spcPts val="0"/>
                      </a:spcAft>
                      <a:buClrTx/>
                      <a:buSzTx/>
                      <a:buFont typeface="Arial" pitchFamily="34" charset="0"/>
                      <a:buNone/>
                      <a:tabLst/>
                      <a:defRPr/>
                    </a:pPr>
                    <a:r>
                      <a:rPr lang="es-MX" sz="3200" dirty="0"/>
                      <a:t>5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a14:m>
                    <a:endParaRPr kumimoji="0" lang="es-MX" sz="32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8" name="2 Marcador de contenid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1802" y="3402613"/>
                    <a:ext cx="1234480" cy="60466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2315" t="-12121" b="-3030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2" name="2 Marcador de contenido"/>
            <p:cNvSpPr txBox="1">
              <a:spLocks/>
            </p:cNvSpPr>
            <p:nvPr/>
          </p:nvSpPr>
          <p:spPr>
            <a:xfrm>
              <a:off x="1464373" y="3768740"/>
              <a:ext cx="1234480" cy="60466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60 v</a:t>
              </a:r>
            </a:p>
          </p:txBody>
        </p:sp>
      </p:grpSp>
      <p:sp>
        <p:nvSpPr>
          <p:cNvPr id="22" name="CuadroTexto 21"/>
          <p:cNvSpPr txBox="1"/>
          <p:nvPr/>
        </p:nvSpPr>
        <p:spPr>
          <a:xfrm>
            <a:off x="1995164" y="3108271"/>
            <a:ext cx="10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V7</a:t>
            </a:r>
            <a:r>
              <a:rPr lang="es-ES" dirty="0"/>
              <a:t>=</a:t>
            </a:r>
            <a:r>
              <a:rPr lang="es-ES" dirty="0" err="1"/>
              <a:t>42v</a:t>
            </a:r>
            <a:endParaRPr lang="es-ES_tradnl" dirty="0"/>
          </a:p>
        </p:txBody>
      </p:sp>
      <p:sp>
        <p:nvSpPr>
          <p:cNvPr id="115" name="CuadroTexto 114"/>
          <p:cNvSpPr txBox="1"/>
          <p:nvPr/>
        </p:nvSpPr>
        <p:spPr>
          <a:xfrm>
            <a:off x="3658072" y="4670030"/>
            <a:ext cx="100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V</a:t>
            </a:r>
            <a:r>
              <a:rPr lang="es-ES" baseline="-25000" dirty="0" err="1"/>
              <a:t>6</a:t>
            </a:r>
            <a:r>
              <a:rPr lang="es-ES" dirty="0"/>
              <a:t>=</a:t>
            </a:r>
            <a:r>
              <a:rPr lang="es-ES" dirty="0" err="1"/>
              <a:t>18v</a:t>
            </a:r>
            <a:endParaRPr lang="es-ES_tradnl" dirty="0"/>
          </a:p>
        </p:txBody>
      </p:sp>
      <p:sp>
        <p:nvSpPr>
          <p:cNvPr id="116" name="CuadroTexto 115"/>
          <p:cNvSpPr txBox="1"/>
          <p:nvPr/>
        </p:nvSpPr>
        <p:spPr>
          <a:xfrm>
            <a:off x="2533500" y="4682819"/>
            <a:ext cx="118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</a:t>
            </a:r>
            <a:r>
              <a:rPr lang="es-ES" baseline="-25000" dirty="0"/>
              <a:t>12</a:t>
            </a:r>
            <a:r>
              <a:rPr lang="es-ES" dirty="0"/>
              <a:t>=18v</a:t>
            </a:r>
            <a:endParaRPr lang="es-ES_tradnl" dirty="0"/>
          </a:p>
        </p:txBody>
      </p:sp>
      <p:sp>
        <p:nvSpPr>
          <p:cNvPr id="101" name="Marcador de contenido 2"/>
          <p:cNvSpPr txBox="1">
            <a:spLocks/>
          </p:cNvSpPr>
          <p:nvPr/>
        </p:nvSpPr>
        <p:spPr>
          <a:xfrm>
            <a:off x="5903381" y="2859904"/>
            <a:ext cx="2854660" cy="300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por medio de divisor de voltaje</a:t>
            </a:r>
          </a:p>
        </p:txBody>
      </p:sp>
      <p:cxnSp>
        <p:nvCxnSpPr>
          <p:cNvPr id="122" name="Conector recto de flecha 121"/>
          <p:cNvCxnSpPr/>
          <p:nvPr/>
        </p:nvCxnSpPr>
        <p:spPr>
          <a:xfrm flipV="1">
            <a:off x="5519547" y="2809905"/>
            <a:ext cx="2307588" cy="258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de flecha 122"/>
          <p:cNvCxnSpPr/>
          <p:nvPr/>
        </p:nvCxnSpPr>
        <p:spPr>
          <a:xfrm flipV="1">
            <a:off x="5351081" y="5156625"/>
            <a:ext cx="2307588" cy="258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uadroTexto 123"/>
          <p:cNvSpPr txBox="1"/>
          <p:nvPr/>
        </p:nvSpPr>
        <p:spPr>
          <a:xfrm>
            <a:off x="7330711" y="3834826"/>
            <a:ext cx="83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V=</a:t>
            </a:r>
            <a:r>
              <a:rPr lang="es-ES" dirty="0" err="1"/>
              <a:t>18v</a:t>
            </a:r>
            <a:endParaRPr lang="es-ES_tradnl" dirty="0"/>
          </a:p>
        </p:txBody>
      </p:sp>
      <p:cxnSp>
        <p:nvCxnSpPr>
          <p:cNvPr id="125" name="Conector recto de flecha 124"/>
          <p:cNvCxnSpPr/>
          <p:nvPr/>
        </p:nvCxnSpPr>
        <p:spPr>
          <a:xfrm>
            <a:off x="7827135" y="2935156"/>
            <a:ext cx="0" cy="59782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cto de flecha 125"/>
          <p:cNvCxnSpPr/>
          <p:nvPr/>
        </p:nvCxnSpPr>
        <p:spPr>
          <a:xfrm flipV="1">
            <a:off x="7775512" y="4319931"/>
            <a:ext cx="0" cy="6161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658461"/>
              </p:ext>
            </p:extLst>
          </p:nvPr>
        </p:nvGraphicFramePr>
        <p:xfrm>
          <a:off x="6028784" y="4555421"/>
          <a:ext cx="1713335" cy="5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cuación" r:id="rId8" imgW="1079280" imgH="393480" progId="Equation.3">
                  <p:embed/>
                </p:oleObj>
              </mc:Choice>
              <mc:Fallback>
                <p:oleObj name="Ecuación" r:id="rId8" imgW="1079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8784" y="4555421"/>
                        <a:ext cx="1713335" cy="5985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859106"/>
              </p:ext>
            </p:extLst>
          </p:nvPr>
        </p:nvGraphicFramePr>
        <p:xfrm>
          <a:off x="6036300" y="3245241"/>
          <a:ext cx="1813048" cy="591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Ecuación" r:id="rId10" imgW="1155600" imgH="393480" progId="Equation.3">
                  <p:embed/>
                </p:oleObj>
              </mc:Choice>
              <mc:Fallback>
                <p:oleObj name="Ecuación" r:id="rId10" imgW="1155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6300" y="3245241"/>
                        <a:ext cx="1813048" cy="5915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" name="Tabla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17961"/>
              </p:ext>
            </p:extLst>
          </p:nvPr>
        </p:nvGraphicFramePr>
        <p:xfrm>
          <a:off x="5583886" y="95099"/>
          <a:ext cx="25189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662591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V(v)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  <p:sp>
        <p:nvSpPr>
          <p:cNvPr id="99" name="Marcador de contenido 2"/>
          <p:cNvSpPr txBox="1">
            <a:spLocks/>
          </p:cNvSpPr>
          <p:nvPr/>
        </p:nvSpPr>
        <p:spPr>
          <a:xfrm>
            <a:off x="505489" y="5418511"/>
            <a:ext cx="6632259" cy="4556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s-MX" dirty="0"/>
              <a:t>Igualmente otra manera de conocer </a:t>
            </a:r>
            <a:r>
              <a:rPr lang="es-MX" i="1" dirty="0" err="1"/>
              <a:t>V</a:t>
            </a:r>
            <a:r>
              <a:rPr lang="es-MX" i="1" baseline="-25000" dirty="0" err="1"/>
              <a:t>7</a:t>
            </a:r>
            <a:r>
              <a:rPr lang="es-MX" dirty="0"/>
              <a:t> y </a:t>
            </a:r>
            <a:r>
              <a:rPr lang="es-MX" i="1" dirty="0" err="1"/>
              <a:t>V</a:t>
            </a:r>
            <a:r>
              <a:rPr lang="es-MX" i="1" baseline="-25000" dirty="0" err="1"/>
              <a:t>5</a:t>
            </a:r>
            <a:r>
              <a:rPr lang="es-MX" dirty="0"/>
              <a:t> es:</a:t>
            </a:r>
          </a:p>
        </p:txBody>
      </p:sp>
      <p:graphicFrame>
        <p:nvGraphicFramePr>
          <p:cNvPr id="10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860114"/>
              </p:ext>
            </p:extLst>
          </p:nvPr>
        </p:nvGraphicFramePr>
        <p:xfrm>
          <a:off x="1349375" y="5897563"/>
          <a:ext cx="3482975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cuación" r:id="rId12" imgW="1625400" imgH="228600" progId="Equation.3">
                  <p:embed/>
                </p:oleObj>
              </mc:Choice>
              <mc:Fallback>
                <p:oleObj name="Ecuación" r:id="rId12" imgW="162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75" y="5897563"/>
                        <a:ext cx="3482975" cy="469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070812"/>
              </p:ext>
            </p:extLst>
          </p:nvPr>
        </p:nvGraphicFramePr>
        <p:xfrm>
          <a:off x="1516063" y="6405563"/>
          <a:ext cx="315436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Ecuación" r:id="rId14" imgW="1473120" imgH="228600" progId="Equation.3">
                  <p:embed/>
                </p:oleObj>
              </mc:Choice>
              <mc:Fallback>
                <p:oleObj name="Ecuación" r:id="rId14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6405563"/>
                        <a:ext cx="3154362" cy="469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49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Ejercicio </a:t>
            </a:r>
            <a:r>
              <a:rPr lang="es-MX" dirty="0" smtClean="0"/>
              <a:t>introductorio de </a:t>
            </a:r>
            <a:r>
              <a:rPr lang="es-MX" dirty="0"/>
              <a:t>laboratorio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47096" y="2255376"/>
            <a:ext cx="4330824" cy="11135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MX" dirty="0"/>
              <a:t>Encontrar las corrientes de las mallas y los voltajes en las resistencias usando 4 iteraciones  </a:t>
            </a:r>
            <a:r>
              <a:rPr lang="es-ES" dirty="0" smtClean="0"/>
              <a:t>con F=5vcd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96752"/>
            <a:ext cx="3438525" cy="3657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163" y="3397934"/>
            <a:ext cx="3810000" cy="800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997218"/>
            <a:ext cx="8363271" cy="1558496"/>
          </a:xfrm>
          <a:prstGeom prst="rect">
            <a:avLst/>
          </a:prstGeom>
        </p:spPr>
      </p:pic>
      <p:pic>
        <p:nvPicPr>
          <p:cNvPr id="8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81288" y="1310531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43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Rectángulo 392"/>
          <p:cNvSpPr/>
          <p:nvPr/>
        </p:nvSpPr>
        <p:spPr>
          <a:xfrm flipH="1">
            <a:off x="7380312" y="3768553"/>
            <a:ext cx="864598" cy="1654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2" name="Rectángulo 391"/>
          <p:cNvSpPr/>
          <p:nvPr/>
        </p:nvSpPr>
        <p:spPr>
          <a:xfrm>
            <a:off x="5787048" y="4226123"/>
            <a:ext cx="1492661" cy="8046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5" name="Rectángulo 284"/>
          <p:cNvSpPr/>
          <p:nvPr/>
        </p:nvSpPr>
        <p:spPr>
          <a:xfrm flipH="1">
            <a:off x="729913" y="4291178"/>
            <a:ext cx="605924" cy="22322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1340465" y="4293096"/>
            <a:ext cx="3401725" cy="22322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94" name="Grupo 193"/>
          <p:cNvGrpSpPr/>
          <p:nvPr/>
        </p:nvGrpSpPr>
        <p:grpSpPr>
          <a:xfrm>
            <a:off x="863660" y="1977124"/>
            <a:ext cx="389534" cy="461665"/>
            <a:chOff x="899592" y="1969385"/>
            <a:chExt cx="648072" cy="847173"/>
          </a:xfrm>
        </p:grpSpPr>
        <p:sp>
          <p:nvSpPr>
            <p:cNvPr id="195" name="Elipse 194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6" name="CuadroTexto 195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197" name="4 Grupo"/>
          <p:cNvGrpSpPr/>
          <p:nvPr/>
        </p:nvGrpSpPr>
        <p:grpSpPr>
          <a:xfrm>
            <a:off x="1057167" y="1601094"/>
            <a:ext cx="692505" cy="205341"/>
            <a:chOff x="1259632" y="2492896"/>
            <a:chExt cx="1584176" cy="376808"/>
          </a:xfrm>
        </p:grpSpPr>
        <p:cxnSp>
          <p:nvCxnSpPr>
            <p:cNvPr id="19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9" name="16 Conector recto"/>
          <p:cNvCxnSpPr/>
          <p:nvPr/>
        </p:nvCxnSpPr>
        <p:spPr>
          <a:xfrm flipH="1">
            <a:off x="1057167" y="1679576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16 Conector recto"/>
          <p:cNvCxnSpPr>
            <a:cxnSpLocks/>
          </p:cNvCxnSpPr>
          <p:nvPr/>
        </p:nvCxnSpPr>
        <p:spPr>
          <a:xfrm flipH="1">
            <a:off x="1057167" y="2372998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16 Conector recto"/>
          <p:cNvCxnSpPr>
            <a:cxnSpLocks/>
          </p:cNvCxnSpPr>
          <p:nvPr/>
        </p:nvCxnSpPr>
        <p:spPr>
          <a:xfrm flipH="1" flipV="1">
            <a:off x="1749674" y="1677729"/>
            <a:ext cx="154242" cy="18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16 Conector recto"/>
          <p:cNvCxnSpPr/>
          <p:nvPr/>
        </p:nvCxnSpPr>
        <p:spPr>
          <a:xfrm flipH="1">
            <a:off x="1906684" y="1655263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4 Grupo"/>
          <p:cNvGrpSpPr/>
          <p:nvPr/>
        </p:nvGrpSpPr>
        <p:grpSpPr>
          <a:xfrm rot="5400000">
            <a:off x="1569310" y="2191095"/>
            <a:ext cx="627850" cy="226487"/>
            <a:chOff x="1259632" y="2492896"/>
            <a:chExt cx="1584176" cy="376808"/>
          </a:xfrm>
        </p:grpSpPr>
        <p:cxnSp>
          <p:nvCxnSpPr>
            <p:cNvPr id="214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5" name="16 Conector recto"/>
          <p:cNvCxnSpPr>
            <a:cxnSpLocks/>
          </p:cNvCxnSpPr>
          <p:nvPr/>
        </p:nvCxnSpPr>
        <p:spPr>
          <a:xfrm>
            <a:off x="1910622" y="2627177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16 Conector recto"/>
          <p:cNvCxnSpPr>
            <a:cxnSpLocks/>
          </p:cNvCxnSpPr>
          <p:nvPr/>
        </p:nvCxnSpPr>
        <p:spPr>
          <a:xfrm flipH="1" flipV="1">
            <a:off x="1057169" y="2921907"/>
            <a:ext cx="853453" cy="30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2 Marcador de contenido"/>
              <p:cNvSpPr txBox="1">
                <a:spLocks/>
              </p:cNvSpPr>
              <p:nvPr/>
            </p:nvSpPr>
            <p:spPr>
              <a:xfrm>
                <a:off x="1293030" y="1826428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9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030" y="1826428"/>
                <a:ext cx="742004" cy="329511"/>
              </a:xfrm>
              <a:prstGeom prst="rect">
                <a:avLst/>
              </a:prstGeom>
              <a:blipFill>
                <a:blip r:embed="rId2"/>
                <a:stretch>
                  <a:fillRect l="-655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4" name="2 Marcador de contenido"/>
          <p:cNvSpPr txBox="1">
            <a:spLocks/>
          </p:cNvSpPr>
          <p:nvPr/>
        </p:nvSpPr>
        <p:spPr>
          <a:xfrm>
            <a:off x="467344" y="1680271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2 Marcador de contenido"/>
              <p:cNvSpPr txBox="1">
                <a:spLocks/>
              </p:cNvSpPr>
              <p:nvPr/>
            </p:nvSpPr>
            <p:spPr>
              <a:xfrm>
                <a:off x="1893999" y="2361415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999" y="2361415"/>
                <a:ext cx="742004" cy="3295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1466375" y="1205937"/>
                <a:ext cx="1646285" cy="3915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7+3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360</m:t>
                    </m:r>
                  </m:oMath>
                </a14:m>
                <a:r>
                  <a:rPr lang="es-MX" dirty="0"/>
                  <a:t>=252W</a:t>
                </a: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375" y="1205937"/>
                <a:ext cx="1646285" cy="391517"/>
              </a:xfrm>
              <a:prstGeom prst="rect">
                <a:avLst/>
              </a:prstGeom>
              <a:blipFill>
                <a:blip r:embed="rId4"/>
                <a:stretch>
                  <a:fillRect l="-8889" t="-4688" r="-8148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7" name="CuadroTexto 226"/>
              <p:cNvSpPr txBox="1"/>
              <p:nvPr/>
            </p:nvSpPr>
            <p:spPr>
              <a:xfrm>
                <a:off x="2093599" y="1928751"/>
                <a:ext cx="1646285" cy="3931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7+3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360</m:t>
                    </m:r>
                  </m:oMath>
                </a14:m>
                <a:r>
                  <a:rPr lang="es-MX" dirty="0"/>
                  <a:t>=108W</a:t>
                </a:r>
              </a:p>
            </p:txBody>
          </p:sp>
        </mc:Choice>
        <mc:Fallback xmlns="">
          <p:sp>
            <p:nvSpPr>
              <p:cNvPr id="227" name="CuadroTexto 2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99" y="1928751"/>
                <a:ext cx="1646285" cy="393121"/>
              </a:xfrm>
              <a:prstGeom prst="rect">
                <a:avLst/>
              </a:prstGeom>
              <a:blipFill>
                <a:blip r:embed="rId5"/>
                <a:stretch>
                  <a:fillRect l="-8519" t="-4615" r="-8519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8" name="Grupo 227"/>
          <p:cNvGrpSpPr/>
          <p:nvPr/>
        </p:nvGrpSpPr>
        <p:grpSpPr>
          <a:xfrm>
            <a:off x="432274" y="4937395"/>
            <a:ext cx="389534" cy="461665"/>
            <a:chOff x="899592" y="1969385"/>
            <a:chExt cx="648072" cy="847173"/>
          </a:xfrm>
        </p:grpSpPr>
        <p:sp>
          <p:nvSpPr>
            <p:cNvPr id="229" name="Elipse 228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0" name="CuadroTexto 229"/>
            <p:cNvSpPr txBox="1"/>
            <p:nvPr/>
          </p:nvSpPr>
          <p:spPr>
            <a:xfrm>
              <a:off x="1006006" y="1969385"/>
              <a:ext cx="435243" cy="847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/>
                <a:t>+</a:t>
              </a:r>
            </a:p>
            <a:p>
              <a:pPr algn="ctr"/>
              <a:r>
                <a:rPr lang="es-MX" sz="1200" b="1" dirty="0"/>
                <a:t>-</a:t>
              </a:r>
            </a:p>
          </p:txBody>
        </p:sp>
      </p:grpSp>
      <p:grpSp>
        <p:nvGrpSpPr>
          <p:cNvPr id="231" name="4 Grupo"/>
          <p:cNvGrpSpPr/>
          <p:nvPr/>
        </p:nvGrpSpPr>
        <p:grpSpPr>
          <a:xfrm>
            <a:off x="625781" y="4561365"/>
            <a:ext cx="692505" cy="205341"/>
            <a:chOff x="1259632" y="2492896"/>
            <a:chExt cx="1584176" cy="376808"/>
          </a:xfrm>
        </p:grpSpPr>
        <p:cxnSp>
          <p:nvCxnSpPr>
            <p:cNvPr id="232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5" name="16 Conector recto"/>
          <p:cNvCxnSpPr/>
          <p:nvPr/>
        </p:nvCxnSpPr>
        <p:spPr>
          <a:xfrm flipH="1">
            <a:off x="625781" y="4639847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16 Conector recto"/>
          <p:cNvCxnSpPr>
            <a:cxnSpLocks/>
          </p:cNvCxnSpPr>
          <p:nvPr/>
        </p:nvCxnSpPr>
        <p:spPr>
          <a:xfrm flipH="1">
            <a:off x="625781" y="5333269"/>
            <a:ext cx="8057" cy="5489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16 Conector recto"/>
          <p:cNvCxnSpPr>
            <a:cxnSpLocks/>
          </p:cNvCxnSpPr>
          <p:nvPr/>
        </p:nvCxnSpPr>
        <p:spPr>
          <a:xfrm flipH="1">
            <a:off x="1318287" y="4637999"/>
            <a:ext cx="1494475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16 Conector recto"/>
          <p:cNvCxnSpPr/>
          <p:nvPr/>
        </p:nvCxnSpPr>
        <p:spPr>
          <a:xfrm flipH="1">
            <a:off x="1475298" y="4615534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9" name="4 Grupo"/>
          <p:cNvGrpSpPr/>
          <p:nvPr/>
        </p:nvGrpSpPr>
        <p:grpSpPr>
          <a:xfrm rot="5400000">
            <a:off x="1137924" y="5151366"/>
            <a:ext cx="627850" cy="226487"/>
            <a:chOff x="1259632" y="2492896"/>
            <a:chExt cx="1584176" cy="376808"/>
          </a:xfrm>
        </p:grpSpPr>
        <p:cxnSp>
          <p:nvCxnSpPr>
            <p:cNvPr id="25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2" name="16 Conector recto"/>
          <p:cNvCxnSpPr>
            <a:cxnSpLocks/>
          </p:cNvCxnSpPr>
          <p:nvPr/>
        </p:nvCxnSpPr>
        <p:spPr>
          <a:xfrm>
            <a:off x="1479236" y="5587448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16 Conector recto"/>
          <p:cNvCxnSpPr>
            <a:cxnSpLocks/>
          </p:cNvCxnSpPr>
          <p:nvPr/>
        </p:nvCxnSpPr>
        <p:spPr>
          <a:xfrm flipH="1" flipV="1">
            <a:off x="625782" y="5882178"/>
            <a:ext cx="2179643" cy="213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4" name="4 Grupo"/>
          <p:cNvGrpSpPr/>
          <p:nvPr/>
        </p:nvGrpSpPr>
        <p:grpSpPr>
          <a:xfrm rot="5400000">
            <a:off x="2451286" y="5170735"/>
            <a:ext cx="627850" cy="226487"/>
            <a:chOff x="1259632" y="2492896"/>
            <a:chExt cx="1584176" cy="376808"/>
          </a:xfrm>
        </p:grpSpPr>
        <p:cxnSp>
          <p:nvCxnSpPr>
            <p:cNvPr id="26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6" name="2 Marcador de contenido"/>
              <p:cNvSpPr txBox="1">
                <a:spLocks/>
              </p:cNvSpPr>
              <p:nvPr/>
            </p:nvSpPr>
            <p:spPr>
              <a:xfrm>
                <a:off x="889321" y="4747557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321" y="4747557"/>
                <a:ext cx="742004" cy="329511"/>
              </a:xfrm>
              <a:prstGeom prst="rect">
                <a:avLst/>
              </a:prstGeom>
              <a:blipFill>
                <a:blip r:embed="rId6"/>
                <a:stretch>
                  <a:fillRect l="-737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7" name="2 Marcador de contenido"/>
              <p:cNvSpPr txBox="1">
                <a:spLocks/>
              </p:cNvSpPr>
              <p:nvPr/>
            </p:nvSpPr>
            <p:spPr>
              <a:xfrm>
                <a:off x="1517940" y="6004880"/>
                <a:ext cx="1293465" cy="3407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lvl="0" indent="-342900">
                  <a:spcBef>
                    <a:spcPct val="20000"/>
                  </a:spcBef>
                  <a:defRPr/>
                </a:pPr>
                <a14:m>
                  <m:oMath xmlns:m="http://schemas.openxmlformats.org/officeDocument/2006/math"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s-MX" sz="3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∐"/>
                        <m:subHide m:val="on"/>
                        <m:supHide m:val="on"/>
                        <m:ctrlPr>
                          <a:rPr lang="es-MX" sz="32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e>
                    </m:nary>
                  </m:oMath>
                </a14:m>
                <a:r>
                  <a:rPr lang="el-GR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7940" y="6004880"/>
                <a:ext cx="1293465" cy="340725"/>
              </a:xfrm>
              <a:prstGeom prst="rect">
                <a:avLst/>
              </a:prstGeom>
              <a:blipFill>
                <a:blip r:embed="rId7"/>
                <a:stretch>
                  <a:fillRect t="-144643" r="-20283" b="-1946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8" name="2 Marcador de contenido"/>
          <p:cNvSpPr txBox="1">
            <a:spLocks/>
          </p:cNvSpPr>
          <p:nvPr/>
        </p:nvSpPr>
        <p:spPr>
          <a:xfrm>
            <a:off x="35958" y="4640542"/>
            <a:ext cx="742004" cy="329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 v</a:t>
            </a:r>
          </a:p>
        </p:txBody>
      </p:sp>
      <p:cxnSp>
        <p:nvCxnSpPr>
          <p:cNvPr id="279" name="16 Conector recto"/>
          <p:cNvCxnSpPr/>
          <p:nvPr/>
        </p:nvCxnSpPr>
        <p:spPr>
          <a:xfrm flipH="1">
            <a:off x="2786603" y="4632290"/>
            <a:ext cx="2520" cy="3460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16 Conector recto"/>
          <p:cNvCxnSpPr>
            <a:cxnSpLocks/>
          </p:cNvCxnSpPr>
          <p:nvPr/>
        </p:nvCxnSpPr>
        <p:spPr>
          <a:xfrm>
            <a:off x="2789947" y="5603394"/>
            <a:ext cx="0" cy="294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1" name="2 Marcador de contenido"/>
              <p:cNvSpPr txBox="1">
                <a:spLocks/>
              </p:cNvSpPr>
              <p:nvPr/>
            </p:nvSpPr>
            <p:spPr>
              <a:xfrm>
                <a:off x="1488609" y="5349574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609" y="5349574"/>
                <a:ext cx="742004" cy="329511"/>
              </a:xfrm>
              <a:prstGeom prst="rect">
                <a:avLst/>
              </a:prstGeom>
              <a:blipFill>
                <a:blip r:embed="rId8"/>
                <a:stretch>
                  <a:fillRect l="-6557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2" name="2 Marcador de contenido"/>
              <p:cNvSpPr txBox="1">
                <a:spLocks/>
              </p:cNvSpPr>
              <p:nvPr/>
            </p:nvSpPr>
            <p:spPr>
              <a:xfrm>
                <a:off x="2765210" y="5400845"/>
                <a:ext cx="742004" cy="3295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12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5210" y="5400845"/>
                <a:ext cx="742004" cy="329511"/>
              </a:xfrm>
              <a:prstGeom prst="rect">
                <a:avLst/>
              </a:prstGeom>
              <a:blipFill>
                <a:blip r:embed="rId9"/>
                <a:stretch>
                  <a:fillRect l="-7438" t="-25926" b="-259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3" name="CuadroTexto 282"/>
              <p:cNvSpPr txBox="1"/>
              <p:nvPr/>
            </p:nvSpPr>
            <p:spPr>
              <a:xfrm>
                <a:off x="1621292" y="3551319"/>
                <a:ext cx="1627048" cy="3919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4+12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108</m:t>
                    </m:r>
                  </m:oMath>
                </a14:m>
                <a:r>
                  <a:rPr lang="es-MX" dirty="0"/>
                  <a:t>=81W</a:t>
                </a:r>
              </a:p>
            </p:txBody>
          </p:sp>
        </mc:Choice>
        <mc:Fallback xmlns="">
          <p:sp>
            <p:nvSpPr>
              <p:cNvPr id="283" name="CuadroTexto 2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292" y="3551319"/>
                <a:ext cx="1627048" cy="391967"/>
              </a:xfrm>
              <a:prstGeom prst="rect">
                <a:avLst/>
              </a:prstGeom>
              <a:blipFill>
                <a:blip r:embed="rId10"/>
                <a:stretch>
                  <a:fillRect l="-8989" t="-4688" r="-8240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4" name="CuadroTexto 283"/>
              <p:cNvSpPr txBox="1"/>
              <p:nvPr/>
            </p:nvSpPr>
            <p:spPr>
              <a:xfrm>
                <a:off x="2944157" y="4894243"/>
                <a:ext cx="1627048" cy="3919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4+12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108</m:t>
                    </m:r>
                  </m:oMath>
                </a14:m>
                <a:r>
                  <a:rPr lang="es-MX" dirty="0"/>
                  <a:t>=27W</a:t>
                </a:r>
              </a:p>
            </p:txBody>
          </p:sp>
        </mc:Choice>
        <mc:Fallback xmlns="">
          <p:sp>
            <p:nvSpPr>
              <p:cNvPr id="284" name="CuadroTexto 2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157" y="4894243"/>
                <a:ext cx="1627048" cy="391967"/>
              </a:xfrm>
              <a:prstGeom prst="rect">
                <a:avLst/>
              </a:prstGeom>
              <a:blipFill>
                <a:blip r:embed="rId11"/>
                <a:stretch>
                  <a:fillRect l="-8989" t="-4688" r="-8240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ángulo 82"/>
          <p:cNvSpPr/>
          <p:nvPr/>
        </p:nvSpPr>
        <p:spPr>
          <a:xfrm>
            <a:off x="2549210" y="4004096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108W</a:t>
            </a:r>
            <a:endParaRPr lang="es-MX" dirty="0"/>
          </a:p>
        </p:txBody>
      </p:sp>
      <p:sp>
        <p:nvSpPr>
          <p:cNvPr id="84" name="Rectángulo 83"/>
          <p:cNvSpPr/>
          <p:nvPr/>
        </p:nvSpPr>
        <p:spPr>
          <a:xfrm>
            <a:off x="692120" y="3995269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252W</a:t>
            </a:r>
            <a:endParaRPr lang="es-MX" dirty="0"/>
          </a:p>
        </p:txBody>
      </p:sp>
      <p:grpSp>
        <p:nvGrpSpPr>
          <p:cNvPr id="287" name="Grupo 286"/>
          <p:cNvGrpSpPr/>
          <p:nvPr/>
        </p:nvGrpSpPr>
        <p:grpSpPr>
          <a:xfrm>
            <a:off x="5245102" y="3532449"/>
            <a:ext cx="3204084" cy="1698471"/>
            <a:chOff x="1115616" y="1077075"/>
            <a:chExt cx="5330666" cy="3116757"/>
          </a:xfrm>
        </p:grpSpPr>
        <p:grpSp>
          <p:nvGrpSpPr>
            <p:cNvPr id="289" name="Grupo 288"/>
            <p:cNvGrpSpPr/>
            <p:nvPr/>
          </p:nvGrpSpPr>
          <p:grpSpPr>
            <a:xfrm>
              <a:off x="1115616" y="2420888"/>
              <a:ext cx="648072" cy="960128"/>
              <a:chOff x="899592" y="1969385"/>
              <a:chExt cx="648072" cy="960128"/>
            </a:xfrm>
          </p:grpSpPr>
          <p:sp>
            <p:nvSpPr>
              <p:cNvPr id="389" name="Elipse 388"/>
              <p:cNvSpPr/>
              <p:nvPr/>
            </p:nvSpPr>
            <p:spPr>
              <a:xfrm>
                <a:off x="899592" y="2060848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390" name="CuadroTexto 389"/>
              <p:cNvSpPr txBox="1"/>
              <p:nvPr/>
            </p:nvSpPr>
            <p:spPr>
              <a:xfrm>
                <a:off x="995339" y="1969385"/>
                <a:ext cx="456579" cy="9601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MX" sz="1400" b="1" dirty="0"/>
                  <a:t>+</a:t>
                </a:r>
              </a:p>
              <a:p>
                <a:pPr algn="ctr"/>
                <a:r>
                  <a:rPr lang="es-MX" sz="1400" b="1" dirty="0"/>
                  <a:t>-</a:t>
                </a:r>
              </a:p>
            </p:txBody>
          </p:sp>
        </p:grpSp>
        <p:grpSp>
          <p:nvGrpSpPr>
            <p:cNvPr id="290" name="4 Grupo"/>
            <p:cNvGrpSpPr/>
            <p:nvPr/>
          </p:nvGrpSpPr>
          <p:grpSpPr>
            <a:xfrm>
              <a:off x="1437556" y="1730859"/>
              <a:ext cx="1152128" cy="376808"/>
              <a:chOff x="1259632" y="2492896"/>
              <a:chExt cx="1584176" cy="376808"/>
            </a:xfrm>
          </p:grpSpPr>
          <p:cxnSp>
            <p:nvCxnSpPr>
              <p:cNvPr id="378" name="35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36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37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3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3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4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4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4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4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44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45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1" name="16 Conector recto"/>
            <p:cNvCxnSpPr/>
            <p:nvPr/>
          </p:nvCxnSpPr>
          <p:spPr>
            <a:xfrm flipH="1">
              <a:off x="1437556" y="1874875"/>
              <a:ext cx="4192" cy="6349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16 Conector recto"/>
            <p:cNvCxnSpPr>
              <a:cxnSpLocks/>
            </p:cNvCxnSpPr>
            <p:nvPr/>
          </p:nvCxnSpPr>
          <p:spPr>
            <a:xfrm flipH="1">
              <a:off x="1437555" y="3147330"/>
              <a:ext cx="13405" cy="10072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16 Conector recto"/>
            <p:cNvCxnSpPr>
              <a:cxnSpLocks/>
            </p:cNvCxnSpPr>
            <p:nvPr/>
          </p:nvCxnSpPr>
          <p:spPr>
            <a:xfrm flipH="1">
              <a:off x="2589684" y="1871485"/>
              <a:ext cx="2486372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16 Conector recto"/>
            <p:cNvCxnSpPr/>
            <p:nvPr/>
          </p:nvCxnSpPr>
          <p:spPr>
            <a:xfrm flipH="1">
              <a:off x="3419872" y="1871485"/>
              <a:ext cx="4192" cy="6349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16 Conector recto"/>
            <p:cNvCxnSpPr>
              <a:cxnSpLocks/>
            </p:cNvCxnSpPr>
            <p:nvPr/>
          </p:nvCxnSpPr>
          <p:spPr>
            <a:xfrm flipH="1">
              <a:off x="3059832" y="2504711"/>
              <a:ext cx="666827" cy="17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6" name="4 Grupo"/>
            <p:cNvGrpSpPr/>
            <p:nvPr/>
          </p:nvGrpSpPr>
          <p:grpSpPr>
            <a:xfrm rot="5400000">
              <a:off x="2465275" y="2900449"/>
              <a:ext cx="1152128" cy="376808"/>
              <a:chOff x="1259632" y="2492896"/>
              <a:chExt cx="1584176" cy="376808"/>
            </a:xfrm>
          </p:grpSpPr>
          <p:cxnSp>
            <p:nvCxnSpPr>
              <p:cNvPr id="367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" name="4 Grupo"/>
            <p:cNvGrpSpPr/>
            <p:nvPr/>
          </p:nvGrpSpPr>
          <p:grpSpPr>
            <a:xfrm rot="5400000">
              <a:off x="3103930" y="2900011"/>
              <a:ext cx="1152128" cy="376808"/>
              <a:chOff x="1259632" y="2492896"/>
              <a:chExt cx="1584176" cy="376808"/>
            </a:xfrm>
          </p:grpSpPr>
          <p:cxnSp>
            <p:nvCxnSpPr>
              <p:cNvPr id="356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8" name="16 Conector recto"/>
            <p:cNvCxnSpPr>
              <a:cxnSpLocks/>
            </p:cNvCxnSpPr>
            <p:nvPr/>
          </p:nvCxnSpPr>
          <p:spPr>
            <a:xfrm flipH="1">
              <a:off x="3059832" y="3664040"/>
              <a:ext cx="666827" cy="17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16 Conector recto"/>
            <p:cNvCxnSpPr>
              <a:cxnSpLocks/>
            </p:cNvCxnSpPr>
            <p:nvPr/>
          </p:nvCxnSpPr>
          <p:spPr>
            <a:xfrm>
              <a:off x="3393245" y="3652273"/>
              <a:ext cx="0" cy="54083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16 Conector recto"/>
            <p:cNvCxnSpPr>
              <a:cxnSpLocks/>
            </p:cNvCxnSpPr>
            <p:nvPr/>
          </p:nvCxnSpPr>
          <p:spPr>
            <a:xfrm flipH="1" flipV="1">
              <a:off x="1437557" y="4154598"/>
              <a:ext cx="3626293" cy="3923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4" name="4 Grupo"/>
            <p:cNvGrpSpPr/>
            <p:nvPr/>
          </p:nvGrpSpPr>
          <p:grpSpPr>
            <a:xfrm rot="5400000">
              <a:off x="4443399" y="2278114"/>
              <a:ext cx="1152128" cy="376808"/>
              <a:chOff x="1259632" y="2492896"/>
              <a:chExt cx="1584176" cy="376808"/>
            </a:xfrm>
          </p:grpSpPr>
          <p:cxnSp>
            <p:nvCxnSpPr>
              <p:cNvPr id="342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5" name="4 Grupo"/>
            <p:cNvGrpSpPr/>
            <p:nvPr/>
          </p:nvGrpSpPr>
          <p:grpSpPr>
            <a:xfrm rot="5400000">
              <a:off x="4450956" y="3428644"/>
              <a:ext cx="1152128" cy="376808"/>
              <a:chOff x="1259632" y="2492896"/>
              <a:chExt cx="1584176" cy="376808"/>
            </a:xfrm>
          </p:grpSpPr>
          <p:cxnSp>
            <p:nvCxnSpPr>
              <p:cNvPr id="311" name="51 Conector recto"/>
              <p:cNvCxnSpPr/>
              <p:nvPr/>
            </p:nvCxnSpPr>
            <p:spPr>
              <a:xfrm>
                <a:off x="1259632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54 Conector recto"/>
              <p:cNvCxnSpPr/>
              <p:nvPr/>
            </p:nvCxnSpPr>
            <p:spPr>
              <a:xfrm flipV="1">
                <a:off x="1619672" y="2492896"/>
                <a:ext cx="72008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55 Conector recto"/>
              <p:cNvCxnSpPr/>
              <p:nvPr/>
            </p:nvCxnSpPr>
            <p:spPr>
              <a:xfrm flipH="1" flipV="1">
                <a:off x="1691680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58 Conector recto"/>
              <p:cNvCxnSpPr/>
              <p:nvPr/>
            </p:nvCxnSpPr>
            <p:spPr>
              <a:xfrm flipH="1">
                <a:off x="1763688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59 Conector recto"/>
              <p:cNvCxnSpPr/>
              <p:nvPr/>
            </p:nvCxnSpPr>
            <p:spPr>
              <a:xfrm flipH="1" flipV="1">
                <a:off x="1907704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60 Conector recto"/>
              <p:cNvCxnSpPr/>
              <p:nvPr/>
            </p:nvCxnSpPr>
            <p:spPr>
              <a:xfrm flipH="1">
                <a:off x="1979712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61 Conector recto"/>
              <p:cNvCxnSpPr/>
              <p:nvPr/>
            </p:nvCxnSpPr>
            <p:spPr>
              <a:xfrm flipH="1" flipV="1">
                <a:off x="2123728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62 Conector recto"/>
              <p:cNvCxnSpPr/>
              <p:nvPr/>
            </p:nvCxnSpPr>
            <p:spPr>
              <a:xfrm flipH="1" flipV="1">
                <a:off x="2339752" y="2492896"/>
                <a:ext cx="80392" cy="3768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63 Conector recto"/>
              <p:cNvCxnSpPr/>
              <p:nvPr/>
            </p:nvCxnSpPr>
            <p:spPr>
              <a:xfrm flipH="1">
                <a:off x="2195736" y="2492896"/>
                <a:ext cx="144016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65 Conector recto"/>
              <p:cNvCxnSpPr/>
              <p:nvPr/>
            </p:nvCxnSpPr>
            <p:spPr>
              <a:xfrm flipV="1">
                <a:off x="2411760" y="2636912"/>
                <a:ext cx="72008" cy="22440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68 Conector recto"/>
              <p:cNvCxnSpPr/>
              <p:nvPr/>
            </p:nvCxnSpPr>
            <p:spPr>
              <a:xfrm>
                <a:off x="2483768" y="2636912"/>
                <a:ext cx="36004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6" name="2 Marcador de contenido"/>
                <p:cNvSpPr txBox="1">
                  <a:spLocks/>
                </p:cNvSpPr>
                <p:nvPr/>
              </p:nvSpPr>
              <p:spPr>
                <a:xfrm>
                  <a:off x="1781006" y="1077075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 err="1"/>
                    <a:t>7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6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1006" y="1077075"/>
                  <a:ext cx="1234480" cy="604664"/>
                </a:xfrm>
                <a:prstGeom prst="rect">
                  <a:avLst/>
                </a:prstGeom>
                <a:blipFill>
                  <a:blip r:embed="rId12"/>
                  <a:stretch>
                    <a:fillRect l="-6557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7" name="2 Marcador de contenido"/>
                <p:cNvSpPr txBox="1">
                  <a:spLocks/>
                </p:cNvSpPr>
                <p:nvPr/>
              </p:nvSpPr>
              <p:spPr>
                <a:xfrm>
                  <a:off x="2153202" y="2389156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12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7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3202" y="2389156"/>
                  <a:ext cx="1234480" cy="604664"/>
                </a:xfrm>
                <a:prstGeom prst="rect">
                  <a:avLst/>
                </a:prstGeom>
                <a:blipFill>
                  <a:blip r:embed="rId13"/>
                  <a:stretch>
                    <a:fillRect l="-7438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8" name="2 Marcador de contenido"/>
                <p:cNvSpPr txBox="1">
                  <a:spLocks/>
                </p:cNvSpPr>
                <p:nvPr/>
              </p:nvSpPr>
              <p:spPr>
                <a:xfrm>
                  <a:off x="3795464" y="2703124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6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8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5464" y="2703124"/>
                  <a:ext cx="1234480" cy="604664"/>
                </a:xfrm>
                <a:prstGeom prst="rect">
                  <a:avLst/>
                </a:prstGeom>
                <a:blipFill>
                  <a:blip r:embed="rId14"/>
                  <a:stretch>
                    <a:fillRect l="-7438" t="-24074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9" name="2 Marcador de contenido"/>
                <p:cNvSpPr txBox="1">
                  <a:spLocks/>
                </p:cNvSpPr>
                <p:nvPr/>
              </p:nvSpPr>
              <p:spPr>
                <a:xfrm>
                  <a:off x="5176997" y="2054829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7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09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6997" y="2054829"/>
                  <a:ext cx="1234480" cy="604664"/>
                </a:xfrm>
                <a:prstGeom prst="rect">
                  <a:avLst/>
                </a:prstGeom>
                <a:blipFill>
                  <a:blip r:embed="rId15"/>
                  <a:stretch>
                    <a:fillRect l="-7377" t="-23636" b="-2363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0" name="2 Marcador de contenido"/>
                <p:cNvSpPr txBox="1">
                  <a:spLocks/>
                </p:cNvSpPr>
                <p:nvPr/>
              </p:nvSpPr>
              <p:spPr>
                <a:xfrm>
                  <a:off x="5211802" y="3402613"/>
                  <a:ext cx="1234480" cy="60466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/>
                <a:p>
                  <a:pPr marL="342900" marR="0" lvl="0" indent="-34290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Arial" pitchFamily="34" charset="0"/>
                    <a:buNone/>
                    <a:tabLst/>
                    <a:defRPr/>
                  </a:pPr>
                  <a:r>
                    <a:rPr lang="es-MX" sz="3200" dirty="0"/>
                    <a:t>5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2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a14:m>
                  <a:endParaRPr kumimoji="0" lang="es-MX" sz="3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10" name="2 Marcador de contenid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1802" y="3402613"/>
                  <a:ext cx="1234480" cy="604664"/>
                </a:xfrm>
                <a:prstGeom prst="rect">
                  <a:avLst/>
                </a:prstGeom>
                <a:blipFill>
                  <a:blip r:embed="rId16"/>
                  <a:stretch>
                    <a:fillRect l="-6557" t="-25926" b="-25926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2" name="Rectángulo 91"/>
          <p:cNvSpPr/>
          <p:nvPr/>
        </p:nvSpPr>
        <p:spPr>
          <a:xfrm>
            <a:off x="5545607" y="4798404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81W</a:t>
            </a:r>
            <a:endParaRPr lang="es-MX" dirty="0"/>
          </a:p>
        </p:txBody>
      </p:sp>
      <p:sp>
        <p:nvSpPr>
          <p:cNvPr id="93" name="Rectángulo 92"/>
          <p:cNvSpPr/>
          <p:nvPr/>
        </p:nvSpPr>
        <p:spPr>
          <a:xfrm>
            <a:off x="7726193" y="3617496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27W</a:t>
            </a:r>
            <a:endParaRPr lang="es-MX" dirty="0"/>
          </a:p>
        </p:txBody>
      </p:sp>
      <p:cxnSp>
        <p:nvCxnSpPr>
          <p:cNvPr id="98" name="Conector recto de flecha 97"/>
          <p:cNvCxnSpPr>
            <a:cxnSpLocks/>
          </p:cNvCxnSpPr>
          <p:nvPr/>
        </p:nvCxnSpPr>
        <p:spPr>
          <a:xfrm flipV="1">
            <a:off x="6463518" y="3192810"/>
            <a:ext cx="7022" cy="11051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4" name="CuadroTexto 393"/>
              <p:cNvSpPr txBox="1"/>
              <p:nvPr/>
            </p:nvSpPr>
            <p:spPr>
              <a:xfrm>
                <a:off x="5611736" y="2904441"/>
                <a:ext cx="1498808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6+12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81</m:t>
                    </m:r>
                  </m:oMath>
                </a14:m>
                <a:r>
                  <a:rPr lang="es-MX" dirty="0"/>
                  <a:t>=27W</a:t>
                </a:r>
              </a:p>
            </p:txBody>
          </p:sp>
        </mc:Choice>
        <mc:Fallback xmlns="">
          <p:sp>
            <p:nvSpPr>
              <p:cNvPr id="394" name="CuadroTexto 3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736" y="2904441"/>
                <a:ext cx="1498808" cy="393441"/>
              </a:xfrm>
              <a:prstGeom prst="rect">
                <a:avLst/>
              </a:prstGeom>
              <a:blipFill>
                <a:blip r:embed="rId17"/>
                <a:stretch>
                  <a:fillRect l="-9796" t="-4615" r="-9388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5" name="Conector recto de flecha 394"/>
          <p:cNvCxnSpPr>
            <a:cxnSpLocks/>
          </p:cNvCxnSpPr>
          <p:nvPr/>
        </p:nvCxnSpPr>
        <p:spPr>
          <a:xfrm>
            <a:off x="6817675" y="4972802"/>
            <a:ext cx="6396" cy="6887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6" name="CuadroTexto 395"/>
              <p:cNvSpPr txBox="1"/>
              <p:nvPr/>
            </p:nvSpPr>
            <p:spPr>
              <a:xfrm>
                <a:off x="5570398" y="5573507"/>
                <a:ext cx="1437894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6+12</m:t>
                        </m:r>
                      </m:den>
                    </m:f>
                  </m:oMath>
                </a14:m>
                <a:r>
                  <a:rPr lang="es-MX" dirty="0"/>
                  <a:t>81=</a:t>
                </a:r>
                <a:r>
                  <a:rPr lang="es-MX" dirty="0" err="1"/>
                  <a:t>54W</a:t>
                </a:r>
                <a:endParaRPr lang="es-MX" dirty="0"/>
              </a:p>
            </p:txBody>
          </p:sp>
        </mc:Choice>
        <mc:Fallback xmlns="">
          <p:sp>
            <p:nvSpPr>
              <p:cNvPr id="396" name="CuadroTexto 3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0398" y="5573507"/>
                <a:ext cx="1437894" cy="393441"/>
              </a:xfrm>
              <a:prstGeom prst="rect">
                <a:avLst/>
              </a:prstGeom>
              <a:blipFill>
                <a:blip r:embed="rId18"/>
                <a:stretch>
                  <a:fillRect l="-10169" t="-4615" r="-9322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7" name="Conector recto de flecha 396"/>
          <p:cNvCxnSpPr>
            <a:cxnSpLocks/>
          </p:cNvCxnSpPr>
          <p:nvPr/>
        </p:nvCxnSpPr>
        <p:spPr>
          <a:xfrm flipH="1" flipV="1">
            <a:off x="7618253" y="3297882"/>
            <a:ext cx="7337" cy="6192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8" name="CuadroTexto 397"/>
              <p:cNvSpPr txBox="1"/>
              <p:nvPr/>
            </p:nvSpPr>
            <p:spPr>
              <a:xfrm>
                <a:off x="7267217" y="2858506"/>
                <a:ext cx="1631857" cy="3918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5+7</m:t>
                        </m:r>
                      </m:den>
                    </m:f>
                  </m:oMath>
                </a14:m>
                <a:r>
                  <a:rPr lang="es-MX" dirty="0"/>
                  <a:t>27=</a:t>
                </a:r>
                <a:r>
                  <a:rPr lang="es-MX" dirty="0" err="1"/>
                  <a:t>15.75W</a:t>
                </a:r>
                <a:endParaRPr lang="es-MX" dirty="0"/>
              </a:p>
            </p:txBody>
          </p:sp>
        </mc:Choice>
        <mc:Fallback xmlns="">
          <p:sp>
            <p:nvSpPr>
              <p:cNvPr id="398" name="CuadroTexto 3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217" y="2858506"/>
                <a:ext cx="1631857" cy="391839"/>
              </a:xfrm>
              <a:prstGeom prst="rect">
                <a:avLst/>
              </a:prstGeom>
              <a:blipFill>
                <a:blip r:embed="rId19"/>
                <a:stretch>
                  <a:fillRect l="-8582" t="-4688" r="-8955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9" name="CuadroTexto 398"/>
              <p:cNvSpPr txBox="1"/>
              <p:nvPr/>
            </p:nvSpPr>
            <p:spPr>
              <a:xfrm>
                <a:off x="7222208" y="5839959"/>
                <a:ext cx="1631857" cy="3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5+7</m:t>
                        </m:r>
                      </m:den>
                    </m:f>
                  </m:oMath>
                </a14:m>
                <a:r>
                  <a:rPr lang="es-MX" dirty="0"/>
                  <a:t>27=11.25W</a:t>
                </a:r>
              </a:p>
            </p:txBody>
          </p:sp>
        </mc:Choice>
        <mc:Fallback xmlns="">
          <p:sp>
            <p:nvSpPr>
              <p:cNvPr id="399" name="CuadroTexto 3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208" y="5839959"/>
                <a:ext cx="1631857" cy="397353"/>
              </a:xfrm>
              <a:prstGeom prst="rect">
                <a:avLst/>
              </a:prstGeom>
              <a:blipFill>
                <a:blip r:embed="rId20"/>
                <a:stretch>
                  <a:fillRect l="-8989" t="-4615" r="-8989" b="-2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0" name="Conector recto de flecha 399"/>
          <p:cNvCxnSpPr>
            <a:cxnSpLocks/>
          </p:cNvCxnSpPr>
          <p:nvPr/>
        </p:nvCxnSpPr>
        <p:spPr>
          <a:xfrm>
            <a:off x="7625590" y="5289371"/>
            <a:ext cx="2355" cy="5019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ángulo 186"/>
          <p:cNvSpPr/>
          <p:nvPr/>
        </p:nvSpPr>
        <p:spPr>
          <a:xfrm>
            <a:off x="505097" y="81923"/>
            <a:ext cx="1338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R.</a:t>
            </a:r>
          </a:p>
        </p:txBody>
      </p:sp>
      <p:cxnSp>
        <p:nvCxnSpPr>
          <p:cNvPr id="188" name="Conector recto de flecha 187"/>
          <p:cNvCxnSpPr>
            <a:cxnSpLocks/>
          </p:cNvCxnSpPr>
          <p:nvPr/>
        </p:nvCxnSpPr>
        <p:spPr>
          <a:xfrm flipV="1">
            <a:off x="1572953" y="4050996"/>
            <a:ext cx="232077" cy="9273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1433029" y="272500"/>
            <a:ext cx="3309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b) la potencia absorbida en cada resistencia</a:t>
            </a:r>
          </a:p>
        </p:txBody>
      </p:sp>
      <p:graphicFrame>
        <p:nvGraphicFramePr>
          <p:cNvPr id="190" name="Tabla 1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852267"/>
              </p:ext>
            </p:extLst>
          </p:nvPr>
        </p:nvGraphicFramePr>
        <p:xfrm>
          <a:off x="5583886" y="95099"/>
          <a:ext cx="347555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662591440"/>
                    </a:ext>
                  </a:extLst>
                </a:gridCol>
                <a:gridCol w="956551">
                  <a:extLst>
                    <a:ext uri="{9D8B030D-6E8A-4147-A177-3AD203B41FA5}">
                      <a16:colId xmlns:a16="http://schemas.microsoft.com/office/drawing/2014/main" xmlns="" val="11145129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 (w)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15.75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2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R. Nótese que las siguientes operaciones son validas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05356"/>
              </p:ext>
            </p:extLst>
          </p:nvPr>
        </p:nvGraphicFramePr>
        <p:xfrm>
          <a:off x="1763688" y="2060848"/>
          <a:ext cx="347555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5">
                  <a:extLst>
                    <a:ext uri="{9D8B030D-6E8A-4147-A177-3AD203B41FA5}">
                      <a16:colId xmlns:a16="http://schemas.microsoft.com/office/drawing/2014/main" xmlns="" val="5899644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6180884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662591440"/>
                    </a:ext>
                  </a:extLst>
                </a:gridCol>
                <a:gridCol w="956551">
                  <a:extLst>
                    <a:ext uri="{9D8B030D-6E8A-4147-A177-3AD203B41FA5}">
                      <a16:colId xmlns:a16="http://schemas.microsoft.com/office/drawing/2014/main" xmlns="" val="11145129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R (Ohm)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V(v)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 (w)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702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R1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35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R2</a:t>
                      </a:r>
                      <a:r>
                        <a:rPr lang="es-MX" dirty="0"/>
                        <a:t>=12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8940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R3</a:t>
                      </a:r>
                      <a:r>
                        <a:rPr lang="es-MX" dirty="0"/>
                        <a:t>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1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R4</a:t>
                      </a:r>
                      <a:r>
                        <a:rPr lang="es-MX" dirty="0"/>
                        <a:t>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15.75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366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/>
                        <a:t>R5</a:t>
                      </a:r>
                      <a:r>
                        <a:rPr lang="es-MX" dirty="0"/>
                        <a:t>=5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0898027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707904" y="4725144"/>
            <a:ext cx="5402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MX" dirty="0"/>
              <a:t>V=R*i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552916" y="4741103"/>
            <a:ext cx="5065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MX" dirty="0"/>
              <a:t>P=v*i</a:t>
            </a:r>
          </a:p>
        </p:txBody>
      </p:sp>
    </p:spTree>
    <p:extLst>
      <p:ext uri="{BB962C8B-B14F-4D97-AF65-F5344CB8AC3E}">
        <p14:creationId xmlns:p14="http://schemas.microsoft.com/office/powerpoint/2010/main" val="42205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/>
              <a:t>Ejercicios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5406"/>
                <a:ext cx="8229600" cy="109244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s-MX" dirty="0"/>
                  <a:t>Determine </a:t>
                </a:r>
              </a:p>
              <a:p>
                <a:pPr marL="0" indent="0">
                  <a:buNone/>
                </a:pPr>
                <a:r>
                  <a:rPr lang="es-MX" dirty="0"/>
                  <a:t>     a) la corriente en la resistencia de 23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11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5406"/>
                <a:ext cx="8229600" cy="1092440"/>
              </a:xfrm>
              <a:blipFill>
                <a:blip r:embed="rId2"/>
                <a:stretch>
                  <a:fillRect l="-1481" t="-11173" b="-1005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o 5"/>
          <p:cNvGrpSpPr/>
          <p:nvPr/>
        </p:nvGrpSpPr>
        <p:grpSpPr>
          <a:xfrm>
            <a:off x="3870267" y="3907797"/>
            <a:ext cx="648072" cy="830997"/>
            <a:chOff x="899592" y="1969385"/>
            <a:chExt cx="648072" cy="830997"/>
          </a:xfrm>
        </p:grpSpPr>
        <p:sp>
          <p:nvSpPr>
            <p:cNvPr id="4" name="Elipse 3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7" name="4 Grupo"/>
          <p:cNvGrpSpPr/>
          <p:nvPr/>
        </p:nvGrpSpPr>
        <p:grpSpPr>
          <a:xfrm>
            <a:off x="4194303" y="2671057"/>
            <a:ext cx="1152128" cy="376808"/>
            <a:chOff x="1259632" y="2492896"/>
            <a:chExt cx="1584176" cy="376808"/>
          </a:xfrm>
        </p:grpSpPr>
        <p:cxnSp>
          <p:nvCxnSpPr>
            <p:cNvPr id="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16 Conector recto"/>
          <p:cNvCxnSpPr/>
          <p:nvPr/>
        </p:nvCxnSpPr>
        <p:spPr>
          <a:xfrm flipH="1">
            <a:off x="2267740" y="2826197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6 Conector recto"/>
          <p:cNvCxnSpPr>
            <a:cxnSpLocks/>
          </p:cNvCxnSpPr>
          <p:nvPr/>
        </p:nvCxnSpPr>
        <p:spPr>
          <a:xfrm>
            <a:off x="4194303" y="4665186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16 Conector recto"/>
          <p:cNvCxnSpPr>
            <a:cxnSpLocks/>
          </p:cNvCxnSpPr>
          <p:nvPr/>
        </p:nvCxnSpPr>
        <p:spPr>
          <a:xfrm flipH="1">
            <a:off x="2278220" y="2817472"/>
            <a:ext cx="1951487" cy="159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6 Conector recto"/>
          <p:cNvCxnSpPr>
            <a:cxnSpLocks/>
            <a:stCxn id="100" idx="4"/>
          </p:cNvCxnSpPr>
          <p:nvPr/>
        </p:nvCxnSpPr>
        <p:spPr>
          <a:xfrm>
            <a:off x="5777304" y="4056032"/>
            <a:ext cx="4593" cy="8988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16 Conector recto"/>
          <p:cNvCxnSpPr>
            <a:cxnSpLocks/>
          </p:cNvCxnSpPr>
          <p:nvPr/>
        </p:nvCxnSpPr>
        <p:spPr>
          <a:xfrm flipH="1">
            <a:off x="5314506" y="2780928"/>
            <a:ext cx="1654411" cy="15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4 Grupo"/>
          <p:cNvGrpSpPr/>
          <p:nvPr/>
        </p:nvGrpSpPr>
        <p:grpSpPr>
          <a:xfrm rot="5400000">
            <a:off x="3600233" y="3217131"/>
            <a:ext cx="1152128" cy="376808"/>
            <a:chOff x="1259632" y="2492896"/>
            <a:chExt cx="1584176" cy="376808"/>
          </a:xfrm>
        </p:grpSpPr>
        <p:cxnSp>
          <p:nvCxnSpPr>
            <p:cNvPr id="4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16 Conector recto"/>
          <p:cNvCxnSpPr>
            <a:cxnSpLocks/>
          </p:cNvCxnSpPr>
          <p:nvPr/>
        </p:nvCxnSpPr>
        <p:spPr>
          <a:xfrm>
            <a:off x="6979991" y="2772569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>
            <a:cxnSpLocks/>
          </p:cNvCxnSpPr>
          <p:nvPr/>
        </p:nvCxnSpPr>
        <p:spPr>
          <a:xfrm>
            <a:off x="2278220" y="4397946"/>
            <a:ext cx="0" cy="540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16 Conector recto"/>
          <p:cNvCxnSpPr>
            <a:cxnSpLocks/>
          </p:cNvCxnSpPr>
          <p:nvPr/>
        </p:nvCxnSpPr>
        <p:spPr>
          <a:xfrm flipH="1" flipV="1">
            <a:off x="2267744" y="4928201"/>
            <a:ext cx="4695478" cy="1449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4 Grupo"/>
          <p:cNvGrpSpPr/>
          <p:nvPr/>
        </p:nvGrpSpPr>
        <p:grpSpPr>
          <a:xfrm rot="5400000">
            <a:off x="1657769" y="3783287"/>
            <a:ext cx="1152128" cy="376808"/>
            <a:chOff x="1259632" y="2492896"/>
            <a:chExt cx="1584176" cy="376808"/>
          </a:xfrm>
        </p:grpSpPr>
        <p:cxnSp>
          <p:nvCxnSpPr>
            <p:cNvPr id="7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4 Grupo"/>
          <p:cNvGrpSpPr/>
          <p:nvPr/>
        </p:nvGrpSpPr>
        <p:grpSpPr>
          <a:xfrm rot="5400000">
            <a:off x="6342771" y="3662271"/>
            <a:ext cx="1152128" cy="376808"/>
            <a:chOff x="1259632" y="2492896"/>
            <a:chExt cx="1584176" cy="376808"/>
          </a:xfrm>
        </p:grpSpPr>
        <p:cxnSp>
          <p:nvCxnSpPr>
            <p:cNvPr id="8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2 Marcador de contenido"/>
              <p:cNvSpPr txBox="1">
                <a:spLocks/>
              </p:cNvSpPr>
              <p:nvPr/>
            </p:nvSpPr>
            <p:spPr>
              <a:xfrm>
                <a:off x="4370989" y="3139521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989" y="3139521"/>
                <a:ext cx="1234480" cy="604664"/>
              </a:xfrm>
              <a:prstGeom prst="rect">
                <a:avLst/>
              </a:prstGeom>
              <a:blipFill>
                <a:blip r:embed="rId3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2 Marcador de contenido"/>
          <p:cNvSpPr txBox="1">
            <a:spLocks/>
          </p:cNvSpPr>
          <p:nvPr/>
        </p:nvSpPr>
        <p:spPr>
          <a:xfrm>
            <a:off x="4977446" y="39471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20A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2 Marcador de contenido"/>
              <p:cNvSpPr txBox="1">
                <a:spLocks/>
              </p:cNvSpPr>
              <p:nvPr/>
            </p:nvSpPr>
            <p:spPr>
              <a:xfrm>
                <a:off x="4658047" y="2148714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047" y="2148714"/>
                <a:ext cx="1234480" cy="604664"/>
              </a:xfrm>
              <a:prstGeom prst="rect">
                <a:avLst/>
              </a:prstGeom>
              <a:blipFill>
                <a:blip r:embed="rId4"/>
                <a:stretch>
                  <a:fillRect l="-12315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2 Marcador de contenido"/>
              <p:cNvSpPr txBox="1">
                <a:spLocks/>
              </p:cNvSpPr>
              <p:nvPr/>
            </p:nvSpPr>
            <p:spPr>
              <a:xfrm>
                <a:off x="2482575" y="331124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575" y="3311248"/>
                <a:ext cx="1234480" cy="604664"/>
              </a:xfrm>
              <a:prstGeom prst="rect">
                <a:avLst/>
              </a:prstGeom>
              <a:blipFill>
                <a:blip r:embed="rId5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2 Marcador de contenido"/>
              <p:cNvSpPr txBox="1">
                <a:spLocks/>
              </p:cNvSpPr>
              <p:nvPr/>
            </p:nvSpPr>
            <p:spPr>
              <a:xfrm>
                <a:off x="7231336" y="3611407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Rx</a:t>
                </a:r>
                <a:r>
                  <a:rPr lang="es-MX" sz="3200" dirty="0"/>
                  <a:t>=23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336" y="3611407"/>
                <a:ext cx="1234480" cy="604664"/>
              </a:xfrm>
              <a:prstGeom prst="rect">
                <a:avLst/>
              </a:prstGeom>
              <a:blipFill>
                <a:blip r:embed="rId6"/>
                <a:stretch>
                  <a:fillRect l="-7882" t="-18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2 Marcador de contenido"/>
          <p:cNvSpPr txBox="1">
            <a:spLocks/>
          </p:cNvSpPr>
          <p:nvPr/>
        </p:nvSpPr>
        <p:spPr>
          <a:xfrm>
            <a:off x="3175461" y="423746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5453268" y="3316497"/>
            <a:ext cx="648072" cy="739535"/>
            <a:chOff x="7130358" y="3669175"/>
            <a:chExt cx="648072" cy="739535"/>
          </a:xfrm>
        </p:grpSpPr>
        <p:grpSp>
          <p:nvGrpSpPr>
            <p:cNvPr id="99" name="Grupo 98"/>
            <p:cNvGrpSpPr/>
            <p:nvPr/>
          </p:nvGrpSpPr>
          <p:grpSpPr>
            <a:xfrm>
              <a:off x="7130358" y="3669175"/>
              <a:ext cx="648072" cy="739535"/>
              <a:chOff x="899592" y="1969385"/>
              <a:chExt cx="648072" cy="739535"/>
            </a:xfrm>
          </p:grpSpPr>
          <p:sp>
            <p:nvSpPr>
              <p:cNvPr id="100" name="Elipse 99"/>
              <p:cNvSpPr/>
              <p:nvPr/>
            </p:nvSpPr>
            <p:spPr>
              <a:xfrm>
                <a:off x="899592" y="2060848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1131263" y="1969385"/>
                <a:ext cx="184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s-MX" sz="2400" b="1" dirty="0"/>
              </a:p>
            </p:txBody>
          </p:sp>
        </p:grpSp>
        <p:cxnSp>
          <p:nvCxnSpPr>
            <p:cNvPr id="30" name="Conector recto de flecha 29"/>
            <p:cNvCxnSpPr/>
            <p:nvPr/>
          </p:nvCxnSpPr>
          <p:spPr>
            <a:xfrm flipV="1">
              <a:off x="7454394" y="3906614"/>
              <a:ext cx="0" cy="2786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2" name="16 Conector recto"/>
          <p:cNvCxnSpPr>
            <a:cxnSpLocks/>
          </p:cNvCxnSpPr>
          <p:nvPr/>
        </p:nvCxnSpPr>
        <p:spPr>
          <a:xfrm>
            <a:off x="5777304" y="2753378"/>
            <a:ext cx="7616" cy="6521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6 Conector recto"/>
          <p:cNvCxnSpPr>
            <a:cxnSpLocks/>
          </p:cNvCxnSpPr>
          <p:nvPr/>
        </p:nvCxnSpPr>
        <p:spPr>
          <a:xfrm>
            <a:off x="6955862" y="4285907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8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07414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78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757735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457200" y="802716"/>
            <a:ext cx="8229600" cy="972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5700" dirty="0">
                <a:solidFill>
                  <a:srgbClr val="FF0000"/>
                </a:solidFill>
              </a:rPr>
              <a:t>1. </a:t>
            </a:r>
            <a:r>
              <a:rPr lang="es-MX" dirty="0"/>
              <a:t>Haciendo </a:t>
            </a:r>
            <a:r>
              <a:rPr lang="es-MX" dirty="0">
                <a:solidFill>
                  <a:srgbClr val="FF0000"/>
                </a:solidFill>
              </a:rPr>
              <a:t>circuito abierto la fuente de corriente </a:t>
            </a:r>
            <a:r>
              <a:rPr lang="es-MX" dirty="0"/>
              <a:t>tenemos que la corriente en </a:t>
            </a:r>
            <a:r>
              <a:rPr lang="es-MX" dirty="0" err="1"/>
              <a:t>Rx</a:t>
            </a:r>
            <a:r>
              <a:rPr lang="es-MX" dirty="0"/>
              <a:t> debida a la fuente de voltaje es  </a:t>
            </a:r>
            <a:r>
              <a:rPr lang="es-MX" dirty="0" err="1"/>
              <a:t>I</a:t>
            </a:r>
            <a:r>
              <a:rPr lang="es-MX" baseline="-25000" dirty="0" err="1"/>
              <a:t>Rx_FV</a:t>
            </a:r>
            <a:endParaRPr lang="es-MX" dirty="0"/>
          </a:p>
        </p:txBody>
      </p:sp>
      <p:grpSp>
        <p:nvGrpSpPr>
          <p:cNvPr id="6" name="Grupo 5"/>
          <p:cNvGrpSpPr/>
          <p:nvPr/>
        </p:nvGrpSpPr>
        <p:grpSpPr>
          <a:xfrm>
            <a:off x="3582235" y="4280804"/>
            <a:ext cx="648072" cy="830997"/>
            <a:chOff x="899592" y="1969385"/>
            <a:chExt cx="648072" cy="830997"/>
          </a:xfrm>
        </p:grpSpPr>
        <p:sp>
          <p:nvSpPr>
            <p:cNvPr id="4" name="Elipse 3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7" name="4 Grupo"/>
          <p:cNvGrpSpPr/>
          <p:nvPr/>
        </p:nvGrpSpPr>
        <p:grpSpPr>
          <a:xfrm>
            <a:off x="3906271" y="3044064"/>
            <a:ext cx="1152128" cy="376808"/>
            <a:chOff x="1259632" y="2492896"/>
            <a:chExt cx="1584176" cy="376808"/>
          </a:xfrm>
        </p:grpSpPr>
        <p:cxnSp>
          <p:nvCxnSpPr>
            <p:cNvPr id="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16 Conector recto"/>
          <p:cNvCxnSpPr/>
          <p:nvPr/>
        </p:nvCxnSpPr>
        <p:spPr>
          <a:xfrm flipH="1">
            <a:off x="1979708" y="3199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6 Conector recto"/>
          <p:cNvCxnSpPr>
            <a:cxnSpLocks/>
          </p:cNvCxnSpPr>
          <p:nvPr/>
        </p:nvCxnSpPr>
        <p:spPr>
          <a:xfrm>
            <a:off x="3906271" y="5038193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16 Conector recto"/>
          <p:cNvCxnSpPr>
            <a:cxnSpLocks/>
          </p:cNvCxnSpPr>
          <p:nvPr/>
        </p:nvCxnSpPr>
        <p:spPr>
          <a:xfrm flipH="1">
            <a:off x="1990188" y="3190479"/>
            <a:ext cx="1951487" cy="159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6 Conector recto"/>
          <p:cNvCxnSpPr>
            <a:cxnSpLocks/>
          </p:cNvCxnSpPr>
          <p:nvPr/>
        </p:nvCxnSpPr>
        <p:spPr>
          <a:xfrm>
            <a:off x="5489272" y="4429039"/>
            <a:ext cx="4593" cy="8988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16 Conector recto"/>
          <p:cNvCxnSpPr>
            <a:cxnSpLocks/>
          </p:cNvCxnSpPr>
          <p:nvPr/>
        </p:nvCxnSpPr>
        <p:spPr>
          <a:xfrm flipH="1">
            <a:off x="5026474" y="3153935"/>
            <a:ext cx="1654411" cy="15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4 Grupo"/>
          <p:cNvGrpSpPr/>
          <p:nvPr/>
        </p:nvGrpSpPr>
        <p:grpSpPr>
          <a:xfrm rot="5400000">
            <a:off x="3312201" y="3590138"/>
            <a:ext cx="1152128" cy="376808"/>
            <a:chOff x="1259632" y="2492896"/>
            <a:chExt cx="1584176" cy="376808"/>
          </a:xfrm>
        </p:grpSpPr>
        <p:cxnSp>
          <p:nvCxnSpPr>
            <p:cNvPr id="4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16 Conector recto"/>
          <p:cNvCxnSpPr>
            <a:cxnSpLocks/>
          </p:cNvCxnSpPr>
          <p:nvPr/>
        </p:nvCxnSpPr>
        <p:spPr>
          <a:xfrm>
            <a:off x="6691959" y="3145576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>
            <a:cxnSpLocks/>
          </p:cNvCxnSpPr>
          <p:nvPr/>
        </p:nvCxnSpPr>
        <p:spPr>
          <a:xfrm>
            <a:off x="1990188" y="4770953"/>
            <a:ext cx="0" cy="540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16 Conector recto"/>
          <p:cNvCxnSpPr>
            <a:cxnSpLocks/>
          </p:cNvCxnSpPr>
          <p:nvPr/>
        </p:nvCxnSpPr>
        <p:spPr>
          <a:xfrm flipH="1" flipV="1">
            <a:off x="1979712" y="5301208"/>
            <a:ext cx="4695478" cy="1449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4 Grupo"/>
          <p:cNvGrpSpPr/>
          <p:nvPr/>
        </p:nvGrpSpPr>
        <p:grpSpPr>
          <a:xfrm rot="5400000">
            <a:off x="1369737" y="4156294"/>
            <a:ext cx="1152128" cy="376808"/>
            <a:chOff x="1259632" y="2492896"/>
            <a:chExt cx="1584176" cy="376808"/>
          </a:xfrm>
        </p:grpSpPr>
        <p:cxnSp>
          <p:nvCxnSpPr>
            <p:cNvPr id="7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4 Grupo"/>
          <p:cNvGrpSpPr/>
          <p:nvPr/>
        </p:nvGrpSpPr>
        <p:grpSpPr>
          <a:xfrm rot="5400000">
            <a:off x="6054739" y="4035278"/>
            <a:ext cx="1152128" cy="376808"/>
            <a:chOff x="1259632" y="2492896"/>
            <a:chExt cx="1584176" cy="376808"/>
          </a:xfrm>
        </p:grpSpPr>
        <p:cxnSp>
          <p:nvCxnSpPr>
            <p:cNvPr id="8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2 Marcador de contenido"/>
              <p:cNvSpPr txBox="1">
                <a:spLocks/>
              </p:cNvSpPr>
              <p:nvPr/>
            </p:nvSpPr>
            <p:spPr>
              <a:xfrm>
                <a:off x="4082957" y="351252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957" y="3512528"/>
                <a:ext cx="1234480" cy="604664"/>
              </a:xfrm>
              <a:prstGeom prst="rect">
                <a:avLst/>
              </a:prstGeom>
              <a:blipFill>
                <a:blip r:embed="rId2"/>
                <a:stretch>
                  <a:fillRect l="-12871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2 Marcador de contenido"/>
              <p:cNvSpPr txBox="1">
                <a:spLocks/>
              </p:cNvSpPr>
              <p:nvPr/>
            </p:nvSpPr>
            <p:spPr>
              <a:xfrm>
                <a:off x="4370015" y="2521721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015" y="2521721"/>
                <a:ext cx="1234480" cy="604664"/>
              </a:xfrm>
              <a:prstGeom prst="rect">
                <a:avLst/>
              </a:prstGeom>
              <a:blipFill>
                <a:blip r:embed="rId3"/>
                <a:stretch>
                  <a:fillRect l="-12871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2 Marcador de contenido"/>
              <p:cNvSpPr txBox="1">
                <a:spLocks/>
              </p:cNvSpPr>
              <p:nvPr/>
            </p:nvSpPr>
            <p:spPr>
              <a:xfrm>
                <a:off x="2194543" y="3684255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4543" y="3684255"/>
                <a:ext cx="1234480" cy="604664"/>
              </a:xfrm>
              <a:prstGeom prst="rect">
                <a:avLst/>
              </a:prstGeom>
              <a:blipFill>
                <a:blip r:embed="rId4"/>
                <a:stretch>
                  <a:fillRect l="-12808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2 Marcador de contenido"/>
              <p:cNvSpPr txBox="1">
                <a:spLocks/>
              </p:cNvSpPr>
              <p:nvPr/>
            </p:nvSpPr>
            <p:spPr>
              <a:xfrm>
                <a:off x="6942480" y="378051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Rx</a:t>
                </a:r>
                <a:r>
                  <a:rPr lang="es-MX" sz="3200" dirty="0"/>
                  <a:t>=23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2480" y="3780518"/>
                <a:ext cx="1234480" cy="604664"/>
              </a:xfrm>
              <a:prstGeom prst="rect">
                <a:avLst/>
              </a:prstGeom>
              <a:blipFill>
                <a:blip r:embed="rId5"/>
                <a:stretch>
                  <a:fillRect l="-8416" t="-181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2 Marcador de contenido"/>
          <p:cNvSpPr txBox="1">
            <a:spLocks/>
          </p:cNvSpPr>
          <p:nvPr/>
        </p:nvSpPr>
        <p:spPr>
          <a:xfrm>
            <a:off x="2887429" y="461047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102" name="16 Conector recto"/>
          <p:cNvCxnSpPr>
            <a:cxnSpLocks/>
          </p:cNvCxnSpPr>
          <p:nvPr/>
        </p:nvCxnSpPr>
        <p:spPr>
          <a:xfrm>
            <a:off x="5489272" y="3126385"/>
            <a:ext cx="7616" cy="6521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6 Conector recto"/>
          <p:cNvCxnSpPr>
            <a:cxnSpLocks/>
          </p:cNvCxnSpPr>
          <p:nvPr/>
        </p:nvCxnSpPr>
        <p:spPr>
          <a:xfrm>
            <a:off x="6667830" y="4658914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lipse 2"/>
          <p:cNvSpPr/>
          <p:nvPr/>
        </p:nvSpPr>
        <p:spPr>
          <a:xfrm>
            <a:off x="5436096" y="3726172"/>
            <a:ext cx="144016" cy="157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9" name="Elipse 108"/>
          <p:cNvSpPr/>
          <p:nvPr/>
        </p:nvSpPr>
        <p:spPr>
          <a:xfrm>
            <a:off x="5436096" y="4365812"/>
            <a:ext cx="144016" cy="157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504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: esquinas redondeadas 43"/>
          <p:cNvSpPr/>
          <p:nvPr/>
        </p:nvSpPr>
        <p:spPr>
          <a:xfrm>
            <a:off x="2518806" y="3600400"/>
            <a:ext cx="3053202" cy="25649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757735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6195682" y="4072735"/>
            <a:ext cx="2951244" cy="972704"/>
          </a:xfrm>
        </p:spPr>
        <p:txBody>
          <a:bodyPr>
            <a:normAutofit fontScale="70000" lnSpcReduction="20000"/>
          </a:bodyPr>
          <a:lstStyle/>
          <a:p>
            <a:r>
              <a:rPr lang="es-MX" dirty="0"/>
              <a:t>La corriente total de la fuente de voltaje es: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2241427" y="2185367"/>
            <a:ext cx="648072" cy="830997"/>
            <a:chOff x="899592" y="1969385"/>
            <a:chExt cx="648072" cy="830997"/>
          </a:xfrm>
        </p:grpSpPr>
        <p:sp>
          <p:nvSpPr>
            <p:cNvPr id="4" name="Elipse 3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7" name="4 Grupo"/>
          <p:cNvGrpSpPr/>
          <p:nvPr/>
        </p:nvGrpSpPr>
        <p:grpSpPr>
          <a:xfrm rot="5400000">
            <a:off x="3467442" y="1180484"/>
            <a:ext cx="1152128" cy="376808"/>
            <a:chOff x="1259632" y="2492896"/>
            <a:chExt cx="1584176" cy="376808"/>
          </a:xfrm>
        </p:grpSpPr>
        <p:cxnSp>
          <p:nvCxnSpPr>
            <p:cNvPr id="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16 Conector recto"/>
          <p:cNvCxnSpPr>
            <a:cxnSpLocks/>
          </p:cNvCxnSpPr>
          <p:nvPr/>
        </p:nvCxnSpPr>
        <p:spPr>
          <a:xfrm flipH="1">
            <a:off x="638900" y="819978"/>
            <a:ext cx="8386" cy="9187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6 Conector recto"/>
          <p:cNvCxnSpPr>
            <a:cxnSpLocks/>
          </p:cNvCxnSpPr>
          <p:nvPr/>
        </p:nvCxnSpPr>
        <p:spPr>
          <a:xfrm>
            <a:off x="2565463" y="2942756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16 Conector recto"/>
          <p:cNvCxnSpPr>
            <a:cxnSpLocks/>
          </p:cNvCxnSpPr>
          <p:nvPr/>
        </p:nvCxnSpPr>
        <p:spPr>
          <a:xfrm flipH="1">
            <a:off x="649380" y="792088"/>
            <a:ext cx="3444798" cy="92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4 Grupo"/>
          <p:cNvGrpSpPr/>
          <p:nvPr/>
        </p:nvGrpSpPr>
        <p:grpSpPr>
          <a:xfrm rot="5400000">
            <a:off x="1971393" y="1494701"/>
            <a:ext cx="1152128" cy="376808"/>
            <a:chOff x="1259632" y="2492896"/>
            <a:chExt cx="1584176" cy="376808"/>
          </a:xfrm>
        </p:grpSpPr>
        <p:cxnSp>
          <p:nvCxnSpPr>
            <p:cNvPr id="4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16 Conector recto"/>
          <p:cNvCxnSpPr>
            <a:cxnSpLocks/>
          </p:cNvCxnSpPr>
          <p:nvPr/>
        </p:nvCxnSpPr>
        <p:spPr>
          <a:xfrm>
            <a:off x="4083112" y="2868519"/>
            <a:ext cx="4781" cy="3820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>
            <a:cxnSpLocks/>
          </p:cNvCxnSpPr>
          <p:nvPr/>
        </p:nvCxnSpPr>
        <p:spPr>
          <a:xfrm>
            <a:off x="649380" y="2675516"/>
            <a:ext cx="0" cy="540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16 Conector recto"/>
          <p:cNvCxnSpPr>
            <a:cxnSpLocks/>
          </p:cNvCxnSpPr>
          <p:nvPr/>
        </p:nvCxnSpPr>
        <p:spPr>
          <a:xfrm flipH="1" flipV="1">
            <a:off x="638904" y="3205772"/>
            <a:ext cx="3448989" cy="448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4 Grupo"/>
          <p:cNvGrpSpPr/>
          <p:nvPr/>
        </p:nvGrpSpPr>
        <p:grpSpPr>
          <a:xfrm rot="5400000">
            <a:off x="28929" y="2060857"/>
            <a:ext cx="1152128" cy="376808"/>
            <a:chOff x="1259632" y="2492896"/>
            <a:chExt cx="1584176" cy="376808"/>
          </a:xfrm>
        </p:grpSpPr>
        <p:cxnSp>
          <p:nvCxnSpPr>
            <p:cNvPr id="7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4 Grupo"/>
          <p:cNvGrpSpPr/>
          <p:nvPr/>
        </p:nvGrpSpPr>
        <p:grpSpPr>
          <a:xfrm rot="5400000">
            <a:off x="3469038" y="2142923"/>
            <a:ext cx="1152128" cy="376808"/>
            <a:chOff x="1259632" y="2492896"/>
            <a:chExt cx="1584176" cy="376808"/>
          </a:xfrm>
        </p:grpSpPr>
        <p:cxnSp>
          <p:nvCxnSpPr>
            <p:cNvPr id="8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2 Marcador de contenido"/>
              <p:cNvSpPr txBox="1">
                <a:spLocks/>
              </p:cNvSpPr>
              <p:nvPr/>
            </p:nvSpPr>
            <p:spPr>
              <a:xfrm>
                <a:off x="2742149" y="1417091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149" y="1417091"/>
                <a:ext cx="1234480" cy="604664"/>
              </a:xfrm>
              <a:prstGeom prst="rect">
                <a:avLst/>
              </a:prstGeom>
              <a:blipFill>
                <a:blip r:embed="rId2"/>
                <a:stretch>
                  <a:fillRect l="-12871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2 Marcador de contenido"/>
              <p:cNvSpPr txBox="1">
                <a:spLocks/>
              </p:cNvSpPr>
              <p:nvPr/>
            </p:nvSpPr>
            <p:spPr>
              <a:xfrm>
                <a:off x="4236323" y="1074012"/>
                <a:ext cx="870027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323" y="1074012"/>
                <a:ext cx="870027" cy="604664"/>
              </a:xfrm>
              <a:prstGeom prst="rect">
                <a:avLst/>
              </a:prstGeom>
              <a:blipFill>
                <a:blip r:embed="rId3"/>
                <a:stretch>
                  <a:fillRect l="-18182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2 Marcador de contenido"/>
              <p:cNvSpPr txBox="1">
                <a:spLocks/>
              </p:cNvSpPr>
              <p:nvPr/>
            </p:nvSpPr>
            <p:spPr>
              <a:xfrm>
                <a:off x="853735" y="158881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35" y="1588818"/>
                <a:ext cx="1234480" cy="604664"/>
              </a:xfrm>
              <a:prstGeom prst="rect">
                <a:avLst/>
              </a:prstGeom>
              <a:blipFill>
                <a:blip r:embed="rId4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2 Marcador de contenido"/>
              <p:cNvSpPr txBox="1">
                <a:spLocks/>
              </p:cNvSpPr>
              <p:nvPr/>
            </p:nvSpPr>
            <p:spPr>
              <a:xfrm>
                <a:off x="4337528" y="2216334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Rx</a:t>
                </a:r>
                <a:r>
                  <a:rPr lang="es-MX" sz="3200" dirty="0"/>
                  <a:t>=23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528" y="2216334"/>
                <a:ext cx="1234480" cy="604664"/>
              </a:xfrm>
              <a:prstGeom prst="rect">
                <a:avLst/>
              </a:prstGeom>
              <a:blipFill>
                <a:blip r:embed="rId5"/>
                <a:stretch>
                  <a:fillRect l="-8416" t="-191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2 Marcador de contenido"/>
          <p:cNvSpPr txBox="1">
            <a:spLocks/>
          </p:cNvSpPr>
          <p:nvPr/>
        </p:nvSpPr>
        <p:spPr>
          <a:xfrm>
            <a:off x="1546621" y="251503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103" name="16 Conector recto"/>
          <p:cNvCxnSpPr>
            <a:cxnSpLocks/>
          </p:cNvCxnSpPr>
          <p:nvPr/>
        </p:nvCxnSpPr>
        <p:spPr>
          <a:xfrm flipH="1">
            <a:off x="2574414" y="793591"/>
            <a:ext cx="9833" cy="481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CuadroTexto 112"/>
              <p:cNvSpPr txBox="1"/>
              <p:nvPr/>
            </p:nvSpPr>
            <p:spPr>
              <a:xfrm>
                <a:off x="4076223" y="5245424"/>
                <a:ext cx="1447512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27∗27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54</m:t>
                        </m:r>
                      </m:den>
                    </m:f>
                  </m:oMath>
                </a14:m>
                <a:r>
                  <a:rPr lang="es-MX" dirty="0"/>
                  <a:t>=13.5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13" name="CuadroTexto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223" y="5245424"/>
                <a:ext cx="1447512" cy="393441"/>
              </a:xfrm>
              <a:prstGeom prst="rect">
                <a:avLst/>
              </a:prstGeom>
              <a:blipFill>
                <a:blip r:embed="rId6"/>
                <a:stretch>
                  <a:fillRect l="-10127" t="-4615" r="-5063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CuadroTexto 113"/>
              <p:cNvSpPr txBox="1"/>
              <p:nvPr/>
            </p:nvSpPr>
            <p:spPr>
              <a:xfrm>
                <a:off x="7331143" y="4814611"/>
                <a:ext cx="1234312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 err="1"/>
                  <a:t>T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60.5</m:t>
                        </m:r>
                      </m:den>
                    </m:f>
                  </m:oMath>
                </a14:m>
                <a:r>
                  <a:rPr lang="es-MX" dirty="0"/>
                  <a:t>=3.31A</a:t>
                </a:r>
              </a:p>
            </p:txBody>
          </p:sp>
        </mc:Choice>
        <mc:Fallback xmlns="">
          <p:sp>
            <p:nvSpPr>
              <p:cNvPr id="114" name="CuadroTexto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143" y="4814611"/>
                <a:ext cx="1234312" cy="393441"/>
              </a:xfrm>
              <a:prstGeom prst="rect">
                <a:avLst/>
              </a:prstGeom>
              <a:blipFill>
                <a:blip r:embed="rId7"/>
                <a:stretch>
                  <a:fillRect l="-11881" t="-4688" r="-11386" b="-218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9" name="Grupo 98"/>
          <p:cNvGrpSpPr/>
          <p:nvPr/>
        </p:nvGrpSpPr>
        <p:grpSpPr>
          <a:xfrm>
            <a:off x="1129567" y="4919350"/>
            <a:ext cx="648072" cy="830997"/>
            <a:chOff x="899592" y="1969385"/>
            <a:chExt cx="648072" cy="830997"/>
          </a:xfrm>
        </p:grpSpPr>
        <p:sp>
          <p:nvSpPr>
            <p:cNvPr id="100" name="Elipse 9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105" name="4 Grupo"/>
          <p:cNvGrpSpPr/>
          <p:nvPr/>
        </p:nvGrpSpPr>
        <p:grpSpPr>
          <a:xfrm rot="5400000">
            <a:off x="2148700" y="4742367"/>
            <a:ext cx="1152128" cy="376808"/>
            <a:chOff x="1259632" y="2492896"/>
            <a:chExt cx="1584176" cy="376808"/>
          </a:xfrm>
        </p:grpSpPr>
        <p:cxnSp>
          <p:nvCxnSpPr>
            <p:cNvPr id="110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7" name="16 Conector recto"/>
          <p:cNvCxnSpPr>
            <a:cxnSpLocks/>
          </p:cNvCxnSpPr>
          <p:nvPr/>
        </p:nvCxnSpPr>
        <p:spPr>
          <a:xfrm>
            <a:off x="1453603" y="5676739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6 Conector recto"/>
          <p:cNvCxnSpPr>
            <a:cxnSpLocks/>
          </p:cNvCxnSpPr>
          <p:nvPr/>
        </p:nvCxnSpPr>
        <p:spPr>
          <a:xfrm flipH="1" flipV="1">
            <a:off x="1479984" y="3845618"/>
            <a:ext cx="2375118" cy="397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4 Grupo"/>
          <p:cNvGrpSpPr/>
          <p:nvPr/>
        </p:nvGrpSpPr>
        <p:grpSpPr>
          <a:xfrm rot="5400000">
            <a:off x="859533" y="4228684"/>
            <a:ext cx="1152128" cy="376808"/>
            <a:chOff x="1259632" y="2492896"/>
            <a:chExt cx="1584176" cy="376808"/>
          </a:xfrm>
        </p:grpSpPr>
        <p:cxnSp>
          <p:nvCxnSpPr>
            <p:cNvPr id="13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1" name="16 Conector recto"/>
          <p:cNvCxnSpPr>
            <a:cxnSpLocks/>
          </p:cNvCxnSpPr>
          <p:nvPr/>
        </p:nvCxnSpPr>
        <p:spPr>
          <a:xfrm>
            <a:off x="2769150" y="5477513"/>
            <a:ext cx="14212" cy="4991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6 Conector recto"/>
          <p:cNvCxnSpPr>
            <a:cxnSpLocks/>
          </p:cNvCxnSpPr>
          <p:nvPr/>
        </p:nvCxnSpPr>
        <p:spPr>
          <a:xfrm flipH="1" flipV="1">
            <a:off x="1431862" y="5939127"/>
            <a:ext cx="2495248" cy="274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4 Grupo"/>
          <p:cNvGrpSpPr/>
          <p:nvPr/>
        </p:nvGrpSpPr>
        <p:grpSpPr>
          <a:xfrm rot="5400000">
            <a:off x="3234651" y="4730946"/>
            <a:ext cx="1152128" cy="376808"/>
            <a:chOff x="1259632" y="2492896"/>
            <a:chExt cx="1584176" cy="376808"/>
          </a:xfrm>
        </p:grpSpPr>
        <p:cxnSp>
          <p:nvCxnSpPr>
            <p:cNvPr id="14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2 Marcador de contenido"/>
              <p:cNvSpPr txBox="1">
                <a:spLocks/>
              </p:cNvSpPr>
              <p:nvPr/>
            </p:nvSpPr>
            <p:spPr>
              <a:xfrm>
                <a:off x="1630289" y="4151074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289" y="4151074"/>
                <a:ext cx="1234480" cy="604664"/>
              </a:xfrm>
              <a:prstGeom prst="rect">
                <a:avLst/>
              </a:prstGeom>
              <a:blipFill>
                <a:blip r:embed="rId8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2 Marcador de contenido"/>
              <p:cNvSpPr txBox="1">
                <a:spLocks/>
              </p:cNvSpPr>
              <p:nvPr/>
            </p:nvSpPr>
            <p:spPr>
              <a:xfrm>
                <a:off x="2832414" y="4021904"/>
                <a:ext cx="870027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9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2414" y="4021904"/>
                <a:ext cx="870027" cy="604664"/>
              </a:xfrm>
              <a:prstGeom prst="rect">
                <a:avLst/>
              </a:prstGeom>
              <a:blipFill>
                <a:blip r:embed="rId9"/>
                <a:stretch>
                  <a:fillRect l="-16901" t="-12121" b="-2323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2 Marcador de contenido"/>
              <p:cNvSpPr txBox="1">
                <a:spLocks/>
              </p:cNvSpPr>
              <p:nvPr/>
            </p:nvSpPr>
            <p:spPr>
              <a:xfrm>
                <a:off x="3882361" y="4099492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0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361" y="4099492"/>
                <a:ext cx="1234480" cy="604664"/>
              </a:xfrm>
              <a:prstGeom prst="rect">
                <a:avLst/>
              </a:prstGeom>
              <a:blipFill>
                <a:blip r:embed="rId10"/>
                <a:stretch>
                  <a:fillRect l="-12871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" name="2 Marcador de contenido"/>
          <p:cNvSpPr txBox="1">
            <a:spLocks/>
          </p:cNvSpPr>
          <p:nvPr/>
        </p:nvSpPr>
        <p:spPr>
          <a:xfrm>
            <a:off x="434761" y="524901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174" name="16 Conector recto"/>
          <p:cNvCxnSpPr>
            <a:cxnSpLocks/>
          </p:cNvCxnSpPr>
          <p:nvPr/>
        </p:nvCxnSpPr>
        <p:spPr>
          <a:xfrm>
            <a:off x="3855102" y="5461653"/>
            <a:ext cx="8383" cy="4767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16 Conector recto"/>
          <p:cNvCxnSpPr>
            <a:cxnSpLocks/>
          </p:cNvCxnSpPr>
          <p:nvPr/>
        </p:nvCxnSpPr>
        <p:spPr>
          <a:xfrm>
            <a:off x="2743091" y="3865567"/>
            <a:ext cx="14212" cy="4991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16 Conector recto"/>
          <p:cNvCxnSpPr>
            <a:cxnSpLocks/>
          </p:cNvCxnSpPr>
          <p:nvPr/>
        </p:nvCxnSpPr>
        <p:spPr>
          <a:xfrm>
            <a:off x="3847732" y="3888432"/>
            <a:ext cx="4188" cy="511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CuadroTexto 176"/>
              <p:cNvSpPr txBox="1"/>
              <p:nvPr/>
            </p:nvSpPr>
            <p:spPr>
              <a:xfrm>
                <a:off x="4337528" y="1761763"/>
                <a:ext cx="14995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Req</a:t>
                </a:r>
                <a:r>
                  <a:rPr lang="es-MX" dirty="0"/>
                  <a:t>=23+4=27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77" name="CuadroTexto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528" y="1761763"/>
                <a:ext cx="1499578" cy="276999"/>
              </a:xfrm>
              <a:prstGeom prst="rect">
                <a:avLst/>
              </a:prstGeom>
              <a:blipFill>
                <a:blip r:embed="rId11"/>
                <a:stretch>
                  <a:fillRect l="-9756" t="-28889" r="-4472" b="-53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9" name="Grupo 178"/>
          <p:cNvGrpSpPr/>
          <p:nvPr/>
        </p:nvGrpSpPr>
        <p:grpSpPr>
          <a:xfrm>
            <a:off x="6677143" y="2693204"/>
            <a:ext cx="648072" cy="830997"/>
            <a:chOff x="899592" y="1969385"/>
            <a:chExt cx="648072" cy="830997"/>
          </a:xfrm>
        </p:grpSpPr>
        <p:sp>
          <p:nvSpPr>
            <p:cNvPr id="180" name="Elipse 17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182" name="4 Grupo"/>
          <p:cNvGrpSpPr/>
          <p:nvPr/>
        </p:nvGrpSpPr>
        <p:grpSpPr>
          <a:xfrm rot="5400000">
            <a:off x="7696276" y="2516221"/>
            <a:ext cx="1152128" cy="376808"/>
            <a:chOff x="1259632" y="2492896"/>
            <a:chExt cx="1584176" cy="376808"/>
          </a:xfrm>
        </p:grpSpPr>
        <p:cxnSp>
          <p:nvCxnSpPr>
            <p:cNvPr id="183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4" name="16 Conector recto"/>
          <p:cNvCxnSpPr>
            <a:cxnSpLocks/>
          </p:cNvCxnSpPr>
          <p:nvPr/>
        </p:nvCxnSpPr>
        <p:spPr>
          <a:xfrm>
            <a:off x="7001179" y="3450593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16 Conector recto"/>
          <p:cNvCxnSpPr>
            <a:cxnSpLocks/>
          </p:cNvCxnSpPr>
          <p:nvPr/>
        </p:nvCxnSpPr>
        <p:spPr>
          <a:xfrm flipH="1">
            <a:off x="7027560" y="1614878"/>
            <a:ext cx="1263107" cy="459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4 Grupo"/>
          <p:cNvGrpSpPr/>
          <p:nvPr/>
        </p:nvGrpSpPr>
        <p:grpSpPr>
          <a:xfrm rot="5400000">
            <a:off x="6407109" y="2002538"/>
            <a:ext cx="1152128" cy="376808"/>
            <a:chOff x="1259632" y="2492896"/>
            <a:chExt cx="1584176" cy="376808"/>
          </a:xfrm>
        </p:grpSpPr>
        <p:cxnSp>
          <p:nvCxnSpPr>
            <p:cNvPr id="19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8" name="16 Conector recto"/>
          <p:cNvCxnSpPr>
            <a:cxnSpLocks/>
          </p:cNvCxnSpPr>
          <p:nvPr/>
        </p:nvCxnSpPr>
        <p:spPr>
          <a:xfrm flipH="1" flipV="1">
            <a:off x="7001179" y="3712247"/>
            <a:ext cx="1328926" cy="412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2 Marcador de contenido"/>
              <p:cNvSpPr txBox="1">
                <a:spLocks/>
              </p:cNvSpPr>
              <p:nvPr/>
            </p:nvSpPr>
            <p:spPr>
              <a:xfrm>
                <a:off x="7177865" y="192492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865" y="1924928"/>
                <a:ext cx="1234480" cy="604664"/>
              </a:xfrm>
              <a:prstGeom prst="rect">
                <a:avLst/>
              </a:prstGeom>
              <a:blipFill>
                <a:blip r:embed="rId12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2 Marcador de contenido"/>
              <p:cNvSpPr txBox="1">
                <a:spLocks/>
              </p:cNvSpPr>
              <p:nvPr/>
            </p:nvSpPr>
            <p:spPr>
              <a:xfrm>
                <a:off x="8304879" y="2024064"/>
                <a:ext cx="870027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13.5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879" y="2024064"/>
                <a:ext cx="870027" cy="604664"/>
              </a:xfrm>
              <a:prstGeom prst="rect">
                <a:avLst/>
              </a:prstGeom>
              <a:blipFill>
                <a:blip r:embed="rId13"/>
                <a:stretch>
                  <a:fillRect l="-9091" t="-1717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4" name="2 Marcador de contenido"/>
          <p:cNvSpPr txBox="1">
            <a:spLocks/>
          </p:cNvSpPr>
          <p:nvPr/>
        </p:nvSpPr>
        <p:spPr>
          <a:xfrm>
            <a:off x="5982337" y="302287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226" name="16 Conector recto"/>
          <p:cNvCxnSpPr>
            <a:cxnSpLocks/>
          </p:cNvCxnSpPr>
          <p:nvPr/>
        </p:nvCxnSpPr>
        <p:spPr>
          <a:xfrm>
            <a:off x="8290667" y="1639421"/>
            <a:ext cx="14212" cy="4991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16 Conector recto"/>
          <p:cNvCxnSpPr>
            <a:cxnSpLocks/>
          </p:cNvCxnSpPr>
          <p:nvPr/>
        </p:nvCxnSpPr>
        <p:spPr>
          <a:xfrm>
            <a:off x="8330105" y="3242448"/>
            <a:ext cx="4188" cy="511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7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489" y="32833"/>
            <a:ext cx="8229600" cy="757735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457200" y="802716"/>
            <a:ext cx="8229600" cy="454146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La corriente sobre </a:t>
            </a:r>
            <a:r>
              <a:rPr lang="es-MX" dirty="0" err="1"/>
              <a:t>Rx</a:t>
            </a:r>
            <a:r>
              <a:rPr lang="es-MX" dirty="0"/>
              <a:t> de la fuente de voltaje es </a:t>
            </a:r>
            <a:r>
              <a:rPr lang="es-MX" dirty="0" err="1"/>
              <a:t>I</a:t>
            </a:r>
            <a:r>
              <a:rPr lang="es-MX" baseline="-25000" dirty="0" err="1"/>
              <a:t>Rx_FV</a:t>
            </a:r>
            <a:endParaRPr lang="es-MX" dirty="0"/>
          </a:p>
        </p:txBody>
      </p:sp>
      <p:grpSp>
        <p:nvGrpSpPr>
          <p:cNvPr id="99" name="Grupo 98"/>
          <p:cNvGrpSpPr/>
          <p:nvPr/>
        </p:nvGrpSpPr>
        <p:grpSpPr>
          <a:xfrm>
            <a:off x="1006330" y="2717790"/>
            <a:ext cx="648072" cy="830997"/>
            <a:chOff x="899592" y="1969385"/>
            <a:chExt cx="648072" cy="830997"/>
          </a:xfrm>
        </p:grpSpPr>
        <p:sp>
          <p:nvSpPr>
            <p:cNvPr id="100" name="Elipse 99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105" name="4 Grupo"/>
          <p:cNvGrpSpPr/>
          <p:nvPr/>
        </p:nvGrpSpPr>
        <p:grpSpPr>
          <a:xfrm rot="5400000">
            <a:off x="2025463" y="2540807"/>
            <a:ext cx="1152128" cy="376808"/>
            <a:chOff x="1259632" y="2492896"/>
            <a:chExt cx="1584176" cy="376808"/>
          </a:xfrm>
        </p:grpSpPr>
        <p:cxnSp>
          <p:nvCxnSpPr>
            <p:cNvPr id="110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7" name="16 Conector recto"/>
          <p:cNvCxnSpPr>
            <a:cxnSpLocks/>
          </p:cNvCxnSpPr>
          <p:nvPr/>
        </p:nvCxnSpPr>
        <p:spPr>
          <a:xfrm>
            <a:off x="1330366" y="3475179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6 Conector recto"/>
          <p:cNvCxnSpPr>
            <a:cxnSpLocks/>
          </p:cNvCxnSpPr>
          <p:nvPr/>
        </p:nvCxnSpPr>
        <p:spPr>
          <a:xfrm flipH="1" flipV="1">
            <a:off x="1356747" y="1644058"/>
            <a:ext cx="2375118" cy="397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4 Grupo"/>
          <p:cNvGrpSpPr/>
          <p:nvPr/>
        </p:nvGrpSpPr>
        <p:grpSpPr>
          <a:xfrm rot="5400000">
            <a:off x="736296" y="2027124"/>
            <a:ext cx="1152128" cy="376808"/>
            <a:chOff x="1259632" y="2492896"/>
            <a:chExt cx="1584176" cy="376808"/>
          </a:xfrm>
        </p:grpSpPr>
        <p:cxnSp>
          <p:nvCxnSpPr>
            <p:cNvPr id="130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1" name="16 Conector recto"/>
          <p:cNvCxnSpPr>
            <a:cxnSpLocks/>
          </p:cNvCxnSpPr>
          <p:nvPr/>
        </p:nvCxnSpPr>
        <p:spPr>
          <a:xfrm>
            <a:off x="2645913" y="3275953"/>
            <a:ext cx="14212" cy="4991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6 Conector recto"/>
          <p:cNvCxnSpPr>
            <a:cxnSpLocks/>
          </p:cNvCxnSpPr>
          <p:nvPr/>
        </p:nvCxnSpPr>
        <p:spPr>
          <a:xfrm flipH="1" flipV="1">
            <a:off x="1308625" y="3737567"/>
            <a:ext cx="2495248" cy="274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4 Grupo"/>
          <p:cNvGrpSpPr/>
          <p:nvPr/>
        </p:nvGrpSpPr>
        <p:grpSpPr>
          <a:xfrm rot="5400000">
            <a:off x="3111414" y="2529386"/>
            <a:ext cx="1152128" cy="376808"/>
            <a:chOff x="1259632" y="2492896"/>
            <a:chExt cx="1584176" cy="376808"/>
          </a:xfrm>
        </p:grpSpPr>
        <p:cxnSp>
          <p:nvCxnSpPr>
            <p:cNvPr id="14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2 Marcador de contenido"/>
              <p:cNvSpPr txBox="1">
                <a:spLocks/>
              </p:cNvSpPr>
              <p:nvPr/>
            </p:nvSpPr>
            <p:spPr>
              <a:xfrm>
                <a:off x="1507052" y="1949514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052" y="1949514"/>
                <a:ext cx="1234480" cy="604664"/>
              </a:xfrm>
              <a:prstGeom prst="rect">
                <a:avLst/>
              </a:prstGeom>
              <a:blipFill>
                <a:blip r:embed="rId2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2 Marcador de contenido"/>
              <p:cNvSpPr txBox="1">
                <a:spLocks/>
              </p:cNvSpPr>
              <p:nvPr/>
            </p:nvSpPr>
            <p:spPr>
              <a:xfrm>
                <a:off x="2709177" y="1820344"/>
                <a:ext cx="870027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9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177" y="1820344"/>
                <a:ext cx="870027" cy="604664"/>
              </a:xfrm>
              <a:prstGeom prst="rect">
                <a:avLst/>
              </a:prstGeom>
              <a:blipFill>
                <a:blip r:embed="rId3"/>
                <a:stretch>
                  <a:fillRect l="-16084" t="-12121" b="-2323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2 Marcador de contenido"/>
              <p:cNvSpPr txBox="1">
                <a:spLocks/>
              </p:cNvSpPr>
              <p:nvPr/>
            </p:nvSpPr>
            <p:spPr>
              <a:xfrm>
                <a:off x="3759124" y="1897932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0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124" y="1897932"/>
                <a:ext cx="1234480" cy="604664"/>
              </a:xfrm>
              <a:prstGeom prst="rect">
                <a:avLst/>
              </a:prstGeom>
              <a:blipFill>
                <a:blip r:embed="rId4"/>
                <a:stretch>
                  <a:fillRect l="-12871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" name="2 Marcador de contenido"/>
          <p:cNvSpPr txBox="1">
            <a:spLocks/>
          </p:cNvSpPr>
          <p:nvPr/>
        </p:nvSpPr>
        <p:spPr>
          <a:xfrm>
            <a:off x="311524" y="304745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174" name="16 Conector recto"/>
          <p:cNvCxnSpPr>
            <a:cxnSpLocks/>
          </p:cNvCxnSpPr>
          <p:nvPr/>
        </p:nvCxnSpPr>
        <p:spPr>
          <a:xfrm>
            <a:off x="3731865" y="3260093"/>
            <a:ext cx="8383" cy="4767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16 Conector recto"/>
          <p:cNvCxnSpPr>
            <a:cxnSpLocks/>
          </p:cNvCxnSpPr>
          <p:nvPr/>
        </p:nvCxnSpPr>
        <p:spPr>
          <a:xfrm>
            <a:off x="2619854" y="1664007"/>
            <a:ext cx="14212" cy="4991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16 Conector recto"/>
          <p:cNvCxnSpPr>
            <a:cxnSpLocks/>
          </p:cNvCxnSpPr>
          <p:nvPr/>
        </p:nvCxnSpPr>
        <p:spPr>
          <a:xfrm>
            <a:off x="3724495" y="1686872"/>
            <a:ext cx="4188" cy="511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CuadroTexto 157"/>
              <p:cNvSpPr txBox="1"/>
              <p:nvPr/>
            </p:nvSpPr>
            <p:spPr>
              <a:xfrm>
                <a:off x="3891588" y="3127544"/>
                <a:ext cx="2346796" cy="3931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I</a:t>
                </a:r>
                <a:r>
                  <a:rPr lang="es-MX" baseline="-25000" dirty="0" err="1"/>
                  <a:t>R27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27+27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s-MX" dirty="0"/>
                  <a:t>3.31=1.65A</a:t>
                </a:r>
              </a:p>
            </p:txBody>
          </p:sp>
        </mc:Choice>
        <mc:Fallback xmlns="">
          <p:sp>
            <p:nvSpPr>
              <p:cNvPr id="158" name="CuadroTexto 1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588" y="3127544"/>
                <a:ext cx="2346796" cy="393121"/>
              </a:xfrm>
              <a:prstGeom prst="rect">
                <a:avLst/>
              </a:prstGeom>
              <a:blipFill>
                <a:blip r:embed="rId5"/>
                <a:stretch>
                  <a:fillRect l="-5974" t="-4615" r="-2078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9" name="Conector recto de flecha 158"/>
          <p:cNvCxnSpPr>
            <a:cxnSpLocks/>
          </p:cNvCxnSpPr>
          <p:nvPr/>
        </p:nvCxnSpPr>
        <p:spPr>
          <a:xfrm>
            <a:off x="1546004" y="1820344"/>
            <a:ext cx="10097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cto de flecha 161"/>
          <p:cNvCxnSpPr>
            <a:cxnSpLocks/>
          </p:cNvCxnSpPr>
          <p:nvPr/>
        </p:nvCxnSpPr>
        <p:spPr>
          <a:xfrm>
            <a:off x="2915816" y="2448274"/>
            <a:ext cx="0" cy="702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recto de flecha 164"/>
          <p:cNvCxnSpPr>
            <a:cxnSpLocks/>
          </p:cNvCxnSpPr>
          <p:nvPr/>
        </p:nvCxnSpPr>
        <p:spPr>
          <a:xfrm>
            <a:off x="3995936" y="2472113"/>
            <a:ext cx="0" cy="702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CuadroTexto 165"/>
              <p:cNvSpPr txBox="1"/>
              <p:nvPr/>
            </p:nvSpPr>
            <p:spPr>
              <a:xfrm>
                <a:off x="1433734" y="1203178"/>
                <a:ext cx="1234312" cy="3934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/>
                  <a:t>I</a:t>
                </a:r>
                <a:r>
                  <a:rPr lang="es-MX" baseline="-25000" dirty="0" err="1"/>
                  <a:t>T</a:t>
                </a:r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60.5</m:t>
                        </m:r>
                      </m:den>
                    </m:f>
                  </m:oMath>
                </a14:m>
                <a:r>
                  <a:rPr lang="es-MX" dirty="0"/>
                  <a:t>=3.31A</a:t>
                </a:r>
              </a:p>
            </p:txBody>
          </p:sp>
        </mc:Choice>
        <mc:Fallback xmlns="">
          <p:sp>
            <p:nvSpPr>
              <p:cNvPr id="166" name="CuadroTexto 1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734" y="1203178"/>
                <a:ext cx="1234312" cy="393441"/>
              </a:xfrm>
              <a:prstGeom prst="rect">
                <a:avLst/>
              </a:prstGeom>
              <a:blipFill>
                <a:blip r:embed="rId6"/>
                <a:stretch>
                  <a:fillRect l="-11330" t="-4615" r="-11330" b="-215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7" name="Marcador de contenido 2"/>
          <p:cNvSpPr txBox="1">
            <a:spLocks/>
          </p:cNvSpPr>
          <p:nvPr/>
        </p:nvSpPr>
        <p:spPr>
          <a:xfrm>
            <a:off x="4988690" y="2123677"/>
            <a:ext cx="3893658" cy="103983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Usando divisor de voltaje la corriente, en la resistencia equivalente </a:t>
            </a:r>
            <a:r>
              <a:rPr lang="es-MX" dirty="0" err="1"/>
              <a:t>R27</a:t>
            </a:r>
            <a:r>
              <a:rPr lang="es-MX" dirty="0"/>
              <a:t> 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CuadroTexto 170"/>
              <p:cNvSpPr txBox="1"/>
              <p:nvPr/>
            </p:nvSpPr>
            <p:spPr>
              <a:xfrm>
                <a:off x="4602466" y="5974963"/>
                <a:ext cx="12038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I</a:t>
                </a:r>
                <a:r>
                  <a:rPr lang="es-MX" baseline="-25000" dirty="0" err="1"/>
                  <a:t>Rx_FV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/>
                  <a:t>=1.65A</a:t>
                </a:r>
              </a:p>
            </p:txBody>
          </p:sp>
        </mc:Choice>
        <mc:Fallback xmlns="">
          <p:sp>
            <p:nvSpPr>
              <p:cNvPr id="171" name="CuadroTexto 1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2466" y="5974963"/>
                <a:ext cx="1203856" cy="276999"/>
              </a:xfrm>
              <a:prstGeom prst="rect">
                <a:avLst/>
              </a:prstGeom>
              <a:blipFill>
                <a:blip r:embed="rId7"/>
                <a:stretch>
                  <a:fillRect l="-12183" t="-28261" r="-11168" b="-50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3" name="Grupo 172"/>
          <p:cNvGrpSpPr/>
          <p:nvPr/>
        </p:nvGrpSpPr>
        <p:grpSpPr>
          <a:xfrm>
            <a:off x="2241427" y="5542359"/>
            <a:ext cx="648072" cy="830997"/>
            <a:chOff x="899592" y="1969385"/>
            <a:chExt cx="648072" cy="830997"/>
          </a:xfrm>
        </p:grpSpPr>
        <p:sp>
          <p:nvSpPr>
            <p:cNvPr id="178" name="Elipse 177"/>
            <p:cNvSpPr/>
            <p:nvPr/>
          </p:nvSpPr>
          <p:spPr>
            <a:xfrm>
              <a:off x="899592" y="2060848"/>
              <a:ext cx="648072" cy="6480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9" name="CuadroTexto 208"/>
            <p:cNvSpPr txBox="1"/>
            <p:nvPr/>
          </p:nvSpPr>
          <p:spPr>
            <a:xfrm>
              <a:off x="1054351" y="1969385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2400" b="1" dirty="0"/>
                <a:t>+</a:t>
              </a:r>
            </a:p>
            <a:p>
              <a:pPr algn="ctr"/>
              <a:r>
                <a:rPr lang="es-MX" sz="2400" b="1" dirty="0"/>
                <a:t>-</a:t>
              </a:r>
            </a:p>
          </p:txBody>
        </p:sp>
      </p:grpSp>
      <p:grpSp>
        <p:nvGrpSpPr>
          <p:cNvPr id="210" name="4 Grupo"/>
          <p:cNvGrpSpPr/>
          <p:nvPr/>
        </p:nvGrpSpPr>
        <p:grpSpPr>
          <a:xfrm rot="5400000">
            <a:off x="3467442" y="4537476"/>
            <a:ext cx="1152128" cy="376808"/>
            <a:chOff x="1259632" y="2492896"/>
            <a:chExt cx="1584176" cy="376808"/>
          </a:xfrm>
        </p:grpSpPr>
        <p:cxnSp>
          <p:nvCxnSpPr>
            <p:cNvPr id="2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5" name="16 Conector recto"/>
          <p:cNvCxnSpPr>
            <a:cxnSpLocks/>
          </p:cNvCxnSpPr>
          <p:nvPr/>
        </p:nvCxnSpPr>
        <p:spPr>
          <a:xfrm flipH="1">
            <a:off x="638900" y="4176970"/>
            <a:ext cx="8386" cy="9187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16 Conector recto"/>
          <p:cNvCxnSpPr>
            <a:cxnSpLocks/>
          </p:cNvCxnSpPr>
          <p:nvPr/>
        </p:nvCxnSpPr>
        <p:spPr>
          <a:xfrm>
            <a:off x="2565463" y="6299748"/>
            <a:ext cx="0" cy="272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16 Conector recto"/>
          <p:cNvCxnSpPr>
            <a:cxnSpLocks/>
          </p:cNvCxnSpPr>
          <p:nvPr/>
        </p:nvCxnSpPr>
        <p:spPr>
          <a:xfrm flipH="1">
            <a:off x="649380" y="4149080"/>
            <a:ext cx="3444798" cy="92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4 Grupo"/>
          <p:cNvGrpSpPr/>
          <p:nvPr/>
        </p:nvGrpSpPr>
        <p:grpSpPr>
          <a:xfrm rot="5400000">
            <a:off x="1971393" y="4851693"/>
            <a:ext cx="1152128" cy="376808"/>
            <a:chOff x="1259632" y="2492896"/>
            <a:chExt cx="1584176" cy="376808"/>
          </a:xfrm>
        </p:grpSpPr>
        <p:cxnSp>
          <p:nvCxnSpPr>
            <p:cNvPr id="231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2" name="16 Conector recto"/>
          <p:cNvCxnSpPr>
            <a:cxnSpLocks/>
          </p:cNvCxnSpPr>
          <p:nvPr/>
        </p:nvCxnSpPr>
        <p:spPr>
          <a:xfrm>
            <a:off x="4083112" y="6225511"/>
            <a:ext cx="4781" cy="3820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16 Conector recto"/>
          <p:cNvCxnSpPr>
            <a:cxnSpLocks/>
          </p:cNvCxnSpPr>
          <p:nvPr/>
        </p:nvCxnSpPr>
        <p:spPr>
          <a:xfrm>
            <a:off x="649380" y="6032508"/>
            <a:ext cx="0" cy="540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16 Conector recto"/>
          <p:cNvCxnSpPr>
            <a:cxnSpLocks/>
          </p:cNvCxnSpPr>
          <p:nvPr/>
        </p:nvCxnSpPr>
        <p:spPr>
          <a:xfrm flipH="1" flipV="1">
            <a:off x="638904" y="6562764"/>
            <a:ext cx="3448989" cy="448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" name="4 Grupo"/>
          <p:cNvGrpSpPr/>
          <p:nvPr/>
        </p:nvGrpSpPr>
        <p:grpSpPr>
          <a:xfrm rot="5400000">
            <a:off x="28929" y="5417849"/>
            <a:ext cx="1152128" cy="376808"/>
            <a:chOff x="1259632" y="2492896"/>
            <a:chExt cx="1584176" cy="376808"/>
          </a:xfrm>
        </p:grpSpPr>
        <p:cxnSp>
          <p:nvCxnSpPr>
            <p:cNvPr id="24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4 Grupo"/>
          <p:cNvGrpSpPr/>
          <p:nvPr/>
        </p:nvGrpSpPr>
        <p:grpSpPr>
          <a:xfrm rot="5400000">
            <a:off x="3469038" y="5499915"/>
            <a:ext cx="1152128" cy="376808"/>
            <a:chOff x="1259632" y="2492896"/>
            <a:chExt cx="1584176" cy="376808"/>
          </a:xfrm>
        </p:grpSpPr>
        <p:cxnSp>
          <p:nvCxnSpPr>
            <p:cNvPr id="25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9" name="2 Marcador de contenido"/>
              <p:cNvSpPr txBox="1">
                <a:spLocks/>
              </p:cNvSpPr>
              <p:nvPr/>
            </p:nvSpPr>
            <p:spPr>
              <a:xfrm>
                <a:off x="2742149" y="4774083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69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149" y="4774083"/>
                <a:ext cx="1234480" cy="604664"/>
              </a:xfrm>
              <a:prstGeom prst="rect">
                <a:avLst/>
              </a:prstGeom>
              <a:blipFill>
                <a:blip r:embed="rId8"/>
                <a:stretch>
                  <a:fillRect l="-12871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0" name="2 Marcador de contenido"/>
              <p:cNvSpPr txBox="1">
                <a:spLocks/>
              </p:cNvSpPr>
              <p:nvPr/>
            </p:nvSpPr>
            <p:spPr>
              <a:xfrm>
                <a:off x="4236323" y="4431004"/>
                <a:ext cx="870027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0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323" y="4431004"/>
                <a:ext cx="870027" cy="604664"/>
              </a:xfrm>
              <a:prstGeom prst="rect">
                <a:avLst/>
              </a:prstGeom>
              <a:blipFill>
                <a:blip r:embed="rId9"/>
                <a:stretch>
                  <a:fillRect l="-18182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1" name="2 Marcador de contenido"/>
              <p:cNvSpPr txBox="1">
                <a:spLocks/>
              </p:cNvSpPr>
              <p:nvPr/>
            </p:nvSpPr>
            <p:spPr>
              <a:xfrm>
                <a:off x="853735" y="4945810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35" y="4945810"/>
                <a:ext cx="1234480" cy="604664"/>
              </a:xfrm>
              <a:prstGeom prst="rect">
                <a:avLst/>
              </a:prstGeom>
              <a:blipFill>
                <a:blip r:embed="rId10"/>
                <a:stretch>
                  <a:fillRect l="-12315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2" name="2 Marcador de contenido"/>
              <p:cNvSpPr txBox="1">
                <a:spLocks/>
              </p:cNvSpPr>
              <p:nvPr/>
            </p:nvSpPr>
            <p:spPr>
              <a:xfrm>
                <a:off x="4337528" y="5573326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Rx</a:t>
                </a:r>
                <a:r>
                  <a:rPr lang="es-MX" sz="3200" dirty="0"/>
                  <a:t>=23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2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528" y="5573326"/>
                <a:ext cx="1234480" cy="604664"/>
              </a:xfrm>
              <a:prstGeom prst="rect">
                <a:avLst/>
              </a:prstGeom>
              <a:blipFill>
                <a:blip r:embed="rId11"/>
                <a:stretch>
                  <a:fillRect l="-8416" t="-181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3" name="2 Marcador de contenido"/>
          <p:cNvSpPr txBox="1">
            <a:spLocks/>
          </p:cNvSpPr>
          <p:nvPr/>
        </p:nvSpPr>
        <p:spPr>
          <a:xfrm>
            <a:off x="1546621" y="587202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cxnSp>
        <p:nvCxnSpPr>
          <p:cNvPr id="274" name="16 Conector recto"/>
          <p:cNvCxnSpPr>
            <a:cxnSpLocks/>
          </p:cNvCxnSpPr>
          <p:nvPr/>
        </p:nvCxnSpPr>
        <p:spPr>
          <a:xfrm flipH="1">
            <a:off x="2574414" y="4150583"/>
            <a:ext cx="9833" cy="481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Marcador de contenido 2"/>
          <p:cNvSpPr txBox="1">
            <a:spLocks/>
          </p:cNvSpPr>
          <p:nvPr/>
        </p:nvSpPr>
        <p:spPr>
          <a:xfrm>
            <a:off x="5139744" y="4093112"/>
            <a:ext cx="4004256" cy="14492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/>
              <a:t>Como </a:t>
            </a:r>
            <a:r>
              <a:rPr lang="es-MX" dirty="0" err="1"/>
              <a:t>Rx</a:t>
            </a:r>
            <a:r>
              <a:rPr lang="es-MX" dirty="0"/>
              <a:t> se encuentra en serie con </a:t>
            </a:r>
            <a:r>
              <a:rPr lang="es-MX" dirty="0" err="1"/>
              <a:t>R4</a:t>
            </a:r>
            <a:r>
              <a:rPr lang="es-MX" dirty="0"/>
              <a:t> circula la misma corriente que por la resistencia equivalente </a:t>
            </a:r>
            <a:r>
              <a:rPr lang="es-MX" dirty="0" err="1"/>
              <a:t>R27</a:t>
            </a:r>
            <a:endParaRPr lang="es-MX" dirty="0"/>
          </a:p>
        </p:txBody>
      </p:sp>
      <p:cxnSp>
        <p:nvCxnSpPr>
          <p:cNvPr id="277" name="Conector recto de flecha 276"/>
          <p:cNvCxnSpPr>
            <a:cxnSpLocks/>
          </p:cNvCxnSpPr>
          <p:nvPr/>
        </p:nvCxnSpPr>
        <p:spPr>
          <a:xfrm>
            <a:off x="4572000" y="4871088"/>
            <a:ext cx="0" cy="702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1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ángulo: esquinas redondeadas 112"/>
          <p:cNvSpPr/>
          <p:nvPr/>
        </p:nvSpPr>
        <p:spPr>
          <a:xfrm>
            <a:off x="1957602" y="2278105"/>
            <a:ext cx="3459224" cy="312380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404024" y="648218"/>
            <a:ext cx="8229600" cy="10924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sz="5700" dirty="0">
                <a:solidFill>
                  <a:srgbClr val="FF0000"/>
                </a:solidFill>
              </a:rPr>
              <a:t>2. </a:t>
            </a:r>
            <a:r>
              <a:rPr lang="es-MX" dirty="0"/>
              <a:t>Remplazando </a:t>
            </a:r>
            <a:r>
              <a:rPr lang="es-MX" dirty="0">
                <a:solidFill>
                  <a:srgbClr val="FF0000"/>
                </a:solidFill>
              </a:rPr>
              <a:t>la fuente de voltaje por un cortocircuito </a:t>
            </a:r>
            <a:r>
              <a:rPr lang="es-MX" dirty="0"/>
              <a:t>tenemos que la corriente en la </a:t>
            </a:r>
            <a:r>
              <a:rPr lang="es-MX" dirty="0" err="1"/>
              <a:t>Rx</a:t>
            </a:r>
            <a:r>
              <a:rPr lang="es-MX" dirty="0"/>
              <a:t> debida a la fuente de corriente es </a:t>
            </a:r>
            <a:r>
              <a:rPr lang="es-MX" dirty="0" err="1"/>
              <a:t>I</a:t>
            </a:r>
            <a:r>
              <a:rPr lang="es-MX" baseline="-25000" dirty="0" err="1"/>
              <a:t>Rx_FC</a:t>
            </a:r>
            <a:endParaRPr lang="es-MX" dirty="0"/>
          </a:p>
        </p:txBody>
      </p:sp>
      <p:grpSp>
        <p:nvGrpSpPr>
          <p:cNvPr id="7" name="4 Grupo"/>
          <p:cNvGrpSpPr/>
          <p:nvPr/>
        </p:nvGrpSpPr>
        <p:grpSpPr>
          <a:xfrm>
            <a:off x="4194303" y="2819324"/>
            <a:ext cx="1152128" cy="376808"/>
            <a:chOff x="1259632" y="2492896"/>
            <a:chExt cx="1584176" cy="376808"/>
          </a:xfrm>
        </p:grpSpPr>
        <p:cxnSp>
          <p:nvCxnSpPr>
            <p:cNvPr id="8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16 Conector recto"/>
          <p:cNvCxnSpPr/>
          <p:nvPr/>
        </p:nvCxnSpPr>
        <p:spPr>
          <a:xfrm flipH="1">
            <a:off x="2267740" y="297446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6 Conector recto"/>
          <p:cNvCxnSpPr>
            <a:cxnSpLocks/>
          </p:cNvCxnSpPr>
          <p:nvPr/>
        </p:nvCxnSpPr>
        <p:spPr>
          <a:xfrm>
            <a:off x="4220685" y="4129866"/>
            <a:ext cx="9022" cy="9466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16 Conector recto"/>
          <p:cNvCxnSpPr>
            <a:cxnSpLocks/>
          </p:cNvCxnSpPr>
          <p:nvPr/>
        </p:nvCxnSpPr>
        <p:spPr>
          <a:xfrm flipH="1">
            <a:off x="2278220" y="2965739"/>
            <a:ext cx="1951487" cy="159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6 Conector recto"/>
          <p:cNvCxnSpPr>
            <a:cxnSpLocks/>
            <a:stCxn id="100" idx="4"/>
          </p:cNvCxnSpPr>
          <p:nvPr/>
        </p:nvCxnSpPr>
        <p:spPr>
          <a:xfrm>
            <a:off x="5777304" y="4204299"/>
            <a:ext cx="4593" cy="8988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16 Conector recto"/>
          <p:cNvCxnSpPr>
            <a:cxnSpLocks/>
          </p:cNvCxnSpPr>
          <p:nvPr/>
        </p:nvCxnSpPr>
        <p:spPr>
          <a:xfrm flipH="1">
            <a:off x="5314506" y="2929195"/>
            <a:ext cx="1654411" cy="15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4 Grupo"/>
          <p:cNvGrpSpPr/>
          <p:nvPr/>
        </p:nvGrpSpPr>
        <p:grpSpPr>
          <a:xfrm rot="5400000">
            <a:off x="3600233" y="3365398"/>
            <a:ext cx="1152128" cy="376808"/>
            <a:chOff x="1259632" y="2492896"/>
            <a:chExt cx="1584176" cy="376808"/>
          </a:xfrm>
        </p:grpSpPr>
        <p:cxnSp>
          <p:nvCxnSpPr>
            <p:cNvPr id="4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16 Conector recto"/>
          <p:cNvCxnSpPr>
            <a:cxnSpLocks/>
          </p:cNvCxnSpPr>
          <p:nvPr/>
        </p:nvCxnSpPr>
        <p:spPr>
          <a:xfrm>
            <a:off x="6979991" y="2920836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16 Conector recto"/>
          <p:cNvCxnSpPr>
            <a:cxnSpLocks/>
          </p:cNvCxnSpPr>
          <p:nvPr/>
        </p:nvCxnSpPr>
        <p:spPr>
          <a:xfrm>
            <a:off x="2278220" y="4546213"/>
            <a:ext cx="0" cy="540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16 Conector recto"/>
          <p:cNvCxnSpPr>
            <a:cxnSpLocks/>
          </p:cNvCxnSpPr>
          <p:nvPr/>
        </p:nvCxnSpPr>
        <p:spPr>
          <a:xfrm flipH="1" flipV="1">
            <a:off x="2267744" y="5076468"/>
            <a:ext cx="4695478" cy="1449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4 Grupo"/>
          <p:cNvGrpSpPr/>
          <p:nvPr/>
        </p:nvGrpSpPr>
        <p:grpSpPr>
          <a:xfrm rot="5400000">
            <a:off x="1657769" y="3931554"/>
            <a:ext cx="1152128" cy="376808"/>
            <a:chOff x="1259632" y="2492896"/>
            <a:chExt cx="1584176" cy="376808"/>
          </a:xfrm>
        </p:grpSpPr>
        <p:cxnSp>
          <p:nvCxnSpPr>
            <p:cNvPr id="7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4 Grupo"/>
          <p:cNvGrpSpPr/>
          <p:nvPr/>
        </p:nvGrpSpPr>
        <p:grpSpPr>
          <a:xfrm rot="5400000">
            <a:off x="6342771" y="3810538"/>
            <a:ext cx="1152128" cy="376808"/>
            <a:chOff x="1259632" y="2492896"/>
            <a:chExt cx="1584176" cy="376808"/>
          </a:xfrm>
        </p:grpSpPr>
        <p:cxnSp>
          <p:nvCxnSpPr>
            <p:cNvPr id="8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2 Marcador de contenido"/>
              <p:cNvSpPr txBox="1">
                <a:spLocks/>
              </p:cNvSpPr>
              <p:nvPr/>
            </p:nvSpPr>
            <p:spPr>
              <a:xfrm>
                <a:off x="4370989" y="3287788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989" y="3287788"/>
                <a:ext cx="1234480" cy="604664"/>
              </a:xfrm>
              <a:prstGeom prst="rect">
                <a:avLst/>
              </a:prstGeom>
              <a:blipFill>
                <a:blip r:embed="rId2"/>
                <a:stretch>
                  <a:fillRect l="-12315" t="-12000" b="-29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2 Marcador de contenido"/>
          <p:cNvSpPr txBox="1">
            <a:spLocks/>
          </p:cNvSpPr>
          <p:nvPr/>
        </p:nvSpPr>
        <p:spPr>
          <a:xfrm>
            <a:off x="5791209" y="408284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20A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2 Marcador de contenido"/>
              <p:cNvSpPr txBox="1">
                <a:spLocks/>
              </p:cNvSpPr>
              <p:nvPr/>
            </p:nvSpPr>
            <p:spPr>
              <a:xfrm>
                <a:off x="4658047" y="2296981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4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6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047" y="2296981"/>
                <a:ext cx="1234480" cy="604664"/>
              </a:xfrm>
              <a:prstGeom prst="rect">
                <a:avLst/>
              </a:prstGeom>
              <a:blipFill>
                <a:blip r:embed="rId3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2 Marcador de contenido"/>
              <p:cNvSpPr txBox="1">
                <a:spLocks/>
              </p:cNvSpPr>
              <p:nvPr/>
            </p:nvSpPr>
            <p:spPr>
              <a:xfrm>
                <a:off x="2482575" y="3459515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7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575" y="3459515"/>
                <a:ext cx="1234480" cy="604664"/>
              </a:xfrm>
              <a:prstGeom prst="rect">
                <a:avLst/>
              </a:prstGeom>
              <a:blipFill>
                <a:blip r:embed="rId4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2 Marcador de contenido"/>
              <p:cNvSpPr txBox="1">
                <a:spLocks/>
              </p:cNvSpPr>
              <p:nvPr/>
            </p:nvSpPr>
            <p:spPr>
              <a:xfrm>
                <a:off x="7231336" y="3759674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336" y="3759674"/>
                <a:ext cx="1234480" cy="604664"/>
              </a:xfrm>
              <a:prstGeom prst="rect">
                <a:avLst/>
              </a:prstGeom>
              <a:blipFill>
                <a:blip r:embed="rId5"/>
                <a:stretch>
                  <a:fillRect l="-12315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2 Marcador de contenido"/>
          <p:cNvSpPr txBox="1">
            <a:spLocks/>
          </p:cNvSpPr>
          <p:nvPr/>
        </p:nvSpPr>
        <p:spPr>
          <a:xfrm>
            <a:off x="3175461" y="438573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 v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5453268" y="3464764"/>
            <a:ext cx="648072" cy="739535"/>
            <a:chOff x="7130358" y="3669175"/>
            <a:chExt cx="648072" cy="739535"/>
          </a:xfrm>
        </p:grpSpPr>
        <p:grpSp>
          <p:nvGrpSpPr>
            <p:cNvPr id="99" name="Grupo 98"/>
            <p:cNvGrpSpPr/>
            <p:nvPr/>
          </p:nvGrpSpPr>
          <p:grpSpPr>
            <a:xfrm>
              <a:off x="7130358" y="3669175"/>
              <a:ext cx="648072" cy="739535"/>
              <a:chOff x="899592" y="1969385"/>
              <a:chExt cx="648072" cy="739535"/>
            </a:xfrm>
          </p:grpSpPr>
          <p:sp>
            <p:nvSpPr>
              <p:cNvPr id="100" name="Elipse 99"/>
              <p:cNvSpPr/>
              <p:nvPr/>
            </p:nvSpPr>
            <p:spPr>
              <a:xfrm>
                <a:off x="899592" y="2060848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1131263" y="1969385"/>
                <a:ext cx="184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s-MX" sz="2400" b="1" dirty="0"/>
              </a:p>
            </p:txBody>
          </p:sp>
        </p:grpSp>
        <p:cxnSp>
          <p:nvCxnSpPr>
            <p:cNvPr id="30" name="Conector recto de flecha 29"/>
            <p:cNvCxnSpPr/>
            <p:nvPr/>
          </p:nvCxnSpPr>
          <p:spPr>
            <a:xfrm flipV="1">
              <a:off x="7454394" y="3906614"/>
              <a:ext cx="0" cy="2786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2" name="16 Conector recto"/>
          <p:cNvCxnSpPr>
            <a:cxnSpLocks/>
          </p:cNvCxnSpPr>
          <p:nvPr/>
        </p:nvCxnSpPr>
        <p:spPr>
          <a:xfrm>
            <a:off x="5777304" y="2901645"/>
            <a:ext cx="7616" cy="6521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6 Conector recto"/>
          <p:cNvCxnSpPr>
            <a:cxnSpLocks/>
          </p:cNvCxnSpPr>
          <p:nvPr/>
        </p:nvCxnSpPr>
        <p:spPr>
          <a:xfrm>
            <a:off x="6955862" y="4434174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ipse 108"/>
          <p:cNvSpPr/>
          <p:nvPr/>
        </p:nvSpPr>
        <p:spPr>
          <a:xfrm>
            <a:off x="4140924" y="4244398"/>
            <a:ext cx="143044" cy="124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0" name="Elipse 109"/>
          <p:cNvSpPr/>
          <p:nvPr/>
        </p:nvSpPr>
        <p:spPr>
          <a:xfrm>
            <a:off x="4139952" y="4676446"/>
            <a:ext cx="143044" cy="124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CuadroTexto 114"/>
              <p:cNvSpPr txBox="1"/>
              <p:nvPr/>
            </p:nvSpPr>
            <p:spPr>
              <a:xfrm>
                <a:off x="2599132" y="5411944"/>
                <a:ext cx="2288255" cy="4054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Req1</a:t>
                </a:r>
                <a:r>
                  <a:rPr lang="es-MX" dirty="0"/>
                  <a:t>=4+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27∗(47)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27+47</m:t>
                        </m:r>
                      </m:den>
                    </m:f>
                  </m:oMath>
                </a14:m>
                <a:r>
                  <a:rPr lang="es-MX" dirty="0"/>
                  <a:t>=21.15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115" name="CuadroTexto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9132" y="5411944"/>
                <a:ext cx="2288255" cy="405432"/>
              </a:xfrm>
              <a:prstGeom prst="rect">
                <a:avLst/>
              </a:prstGeom>
              <a:blipFill>
                <a:blip r:embed="rId6"/>
                <a:stretch>
                  <a:fillRect l="-6117" t="-3030" r="-2660" b="-2121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Rectángulo 113"/>
          <p:cNvSpPr/>
          <p:nvPr/>
        </p:nvSpPr>
        <p:spPr>
          <a:xfrm>
            <a:off x="505097" y="81923"/>
            <a:ext cx="1338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R.</a:t>
            </a:r>
          </a:p>
        </p:txBody>
      </p:sp>
    </p:spTree>
    <p:extLst>
      <p:ext uri="{BB962C8B-B14F-4D97-AF65-F5344CB8AC3E}">
        <p14:creationId xmlns:p14="http://schemas.microsoft.com/office/powerpoint/2010/main" val="5507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Marcador de contenido 2"/>
          <p:cNvSpPr>
            <a:spLocks noGrp="1"/>
          </p:cNvSpPr>
          <p:nvPr>
            <p:ph idx="1"/>
          </p:nvPr>
        </p:nvSpPr>
        <p:spPr>
          <a:xfrm>
            <a:off x="1106592" y="176289"/>
            <a:ext cx="7281831" cy="1233054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Usando divisor de corriente podemos determinar la corriente en </a:t>
            </a:r>
            <a:r>
              <a:rPr lang="es-MX" dirty="0" err="1"/>
              <a:t>Rx</a:t>
            </a:r>
            <a:r>
              <a:rPr lang="es-MX" dirty="0"/>
              <a:t> producida por la fuente de corriente </a:t>
            </a:r>
            <a:r>
              <a:rPr lang="es-MX" dirty="0" err="1"/>
              <a:t>I</a:t>
            </a:r>
            <a:r>
              <a:rPr lang="es-MX" baseline="-25000" dirty="0" err="1"/>
              <a:t>Rx_Fc</a:t>
            </a:r>
            <a:r>
              <a:rPr lang="es-MX" dirty="0"/>
              <a:t> </a:t>
            </a:r>
          </a:p>
        </p:txBody>
      </p:sp>
      <p:cxnSp>
        <p:nvCxnSpPr>
          <p:cNvPr id="20" name="16 Conector recto"/>
          <p:cNvCxnSpPr>
            <a:cxnSpLocks/>
          </p:cNvCxnSpPr>
          <p:nvPr/>
        </p:nvCxnSpPr>
        <p:spPr>
          <a:xfrm>
            <a:off x="962577" y="2772821"/>
            <a:ext cx="9022" cy="9466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16 Conector recto"/>
          <p:cNvCxnSpPr>
            <a:cxnSpLocks/>
            <a:stCxn id="100" idx="4"/>
          </p:cNvCxnSpPr>
          <p:nvPr/>
        </p:nvCxnSpPr>
        <p:spPr>
          <a:xfrm>
            <a:off x="2519196" y="2847254"/>
            <a:ext cx="4593" cy="8988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16 Conector recto"/>
          <p:cNvCxnSpPr>
            <a:cxnSpLocks/>
          </p:cNvCxnSpPr>
          <p:nvPr/>
        </p:nvCxnSpPr>
        <p:spPr>
          <a:xfrm flipH="1">
            <a:off x="971600" y="1620693"/>
            <a:ext cx="2750283" cy="3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4 Grupo"/>
          <p:cNvGrpSpPr/>
          <p:nvPr/>
        </p:nvGrpSpPr>
        <p:grpSpPr>
          <a:xfrm rot="5400000">
            <a:off x="342125" y="2008353"/>
            <a:ext cx="1152128" cy="376808"/>
            <a:chOff x="1259632" y="2492896"/>
            <a:chExt cx="1584176" cy="376808"/>
          </a:xfrm>
        </p:grpSpPr>
        <p:cxnSp>
          <p:nvCxnSpPr>
            <p:cNvPr id="47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16 Conector recto"/>
          <p:cNvCxnSpPr>
            <a:cxnSpLocks/>
          </p:cNvCxnSpPr>
          <p:nvPr/>
        </p:nvCxnSpPr>
        <p:spPr>
          <a:xfrm>
            <a:off x="3705114" y="1620693"/>
            <a:ext cx="16769" cy="6274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16 Conector recto"/>
          <p:cNvCxnSpPr>
            <a:cxnSpLocks/>
          </p:cNvCxnSpPr>
          <p:nvPr/>
        </p:nvCxnSpPr>
        <p:spPr>
          <a:xfrm flipH="1" flipV="1">
            <a:off x="971599" y="3719423"/>
            <a:ext cx="2733515" cy="144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4 Grupo"/>
          <p:cNvGrpSpPr/>
          <p:nvPr/>
        </p:nvGrpSpPr>
        <p:grpSpPr>
          <a:xfrm rot="5400000">
            <a:off x="3084663" y="2453493"/>
            <a:ext cx="1152128" cy="376808"/>
            <a:chOff x="1259632" y="2492896"/>
            <a:chExt cx="1584176" cy="376808"/>
          </a:xfrm>
        </p:grpSpPr>
        <p:cxnSp>
          <p:nvCxnSpPr>
            <p:cNvPr id="88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2 Marcador de contenido"/>
              <p:cNvSpPr txBox="1">
                <a:spLocks/>
              </p:cNvSpPr>
              <p:nvPr/>
            </p:nvSpPr>
            <p:spPr>
              <a:xfrm>
                <a:off x="325074" y="2818773"/>
                <a:ext cx="1607140" cy="3324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 err="1"/>
                  <a:t>Req1</a:t>
                </a:r>
                <a:r>
                  <a:rPr lang="es-MX" sz="3200" dirty="0"/>
                  <a:t>=21.15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4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74" y="2818773"/>
                <a:ext cx="1607140" cy="332480"/>
              </a:xfrm>
              <a:prstGeom prst="rect">
                <a:avLst/>
              </a:prstGeom>
              <a:blipFill>
                <a:blip r:embed="rId2"/>
                <a:stretch>
                  <a:fillRect l="-3030" t="-23636" b="-236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2 Marcador de contenido"/>
          <p:cNvSpPr txBox="1">
            <a:spLocks/>
          </p:cNvSpPr>
          <p:nvPr/>
        </p:nvSpPr>
        <p:spPr>
          <a:xfrm>
            <a:off x="2533101" y="272579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20A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2 Marcador de contenido"/>
              <p:cNvSpPr txBox="1">
                <a:spLocks/>
              </p:cNvSpPr>
              <p:nvPr/>
            </p:nvSpPr>
            <p:spPr>
              <a:xfrm>
                <a:off x="3973228" y="2402629"/>
                <a:ext cx="1234480" cy="604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lang="es-MX" sz="3200" dirty="0"/>
                  <a:t>23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kumimoji="0" lang="es-MX" sz="3200" b="0" i="0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8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228" y="2402629"/>
                <a:ext cx="1234480" cy="604664"/>
              </a:xfrm>
              <a:prstGeom prst="rect">
                <a:avLst/>
              </a:prstGeom>
              <a:blipFill>
                <a:blip r:embed="rId3"/>
                <a:stretch>
                  <a:fillRect l="-12871" t="-12121" b="-303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upo 30"/>
          <p:cNvGrpSpPr/>
          <p:nvPr/>
        </p:nvGrpSpPr>
        <p:grpSpPr>
          <a:xfrm>
            <a:off x="2195160" y="2107719"/>
            <a:ext cx="648072" cy="739535"/>
            <a:chOff x="7130358" y="3669175"/>
            <a:chExt cx="648072" cy="739535"/>
          </a:xfrm>
        </p:grpSpPr>
        <p:grpSp>
          <p:nvGrpSpPr>
            <p:cNvPr id="99" name="Grupo 98"/>
            <p:cNvGrpSpPr/>
            <p:nvPr/>
          </p:nvGrpSpPr>
          <p:grpSpPr>
            <a:xfrm>
              <a:off x="7130358" y="3669175"/>
              <a:ext cx="648072" cy="739535"/>
              <a:chOff x="899592" y="1969385"/>
              <a:chExt cx="648072" cy="739535"/>
            </a:xfrm>
          </p:grpSpPr>
          <p:sp>
            <p:nvSpPr>
              <p:cNvPr id="100" name="Elipse 99"/>
              <p:cNvSpPr/>
              <p:nvPr/>
            </p:nvSpPr>
            <p:spPr>
              <a:xfrm>
                <a:off x="899592" y="2060848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1131263" y="1969385"/>
                <a:ext cx="184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s-MX" sz="2400" b="1" dirty="0"/>
              </a:p>
            </p:txBody>
          </p:sp>
        </p:grpSp>
        <p:cxnSp>
          <p:nvCxnSpPr>
            <p:cNvPr id="30" name="Conector recto de flecha 29"/>
            <p:cNvCxnSpPr/>
            <p:nvPr/>
          </p:nvCxnSpPr>
          <p:spPr>
            <a:xfrm flipV="1">
              <a:off x="7454394" y="3906614"/>
              <a:ext cx="0" cy="2786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2" name="16 Conector recto"/>
          <p:cNvCxnSpPr>
            <a:cxnSpLocks/>
          </p:cNvCxnSpPr>
          <p:nvPr/>
        </p:nvCxnSpPr>
        <p:spPr>
          <a:xfrm>
            <a:off x="2519196" y="1620693"/>
            <a:ext cx="7616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6 Conector recto"/>
          <p:cNvCxnSpPr>
            <a:cxnSpLocks/>
          </p:cNvCxnSpPr>
          <p:nvPr/>
        </p:nvCxnSpPr>
        <p:spPr>
          <a:xfrm>
            <a:off x="3697754" y="3077129"/>
            <a:ext cx="0" cy="684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ángulo 113"/>
          <p:cNvSpPr/>
          <p:nvPr/>
        </p:nvSpPr>
        <p:spPr>
          <a:xfrm>
            <a:off x="505097" y="81923"/>
            <a:ext cx="1338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CuadroTexto 115"/>
              <p:cNvSpPr txBox="1"/>
              <p:nvPr/>
            </p:nvSpPr>
            <p:spPr>
              <a:xfrm>
                <a:off x="3150341" y="4239287"/>
                <a:ext cx="2588209" cy="3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err="1"/>
                  <a:t>I</a:t>
                </a:r>
                <a:r>
                  <a:rPr lang="es-MX" baseline="-25000" dirty="0" err="1"/>
                  <a:t>Rx_FC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21.15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21.15+23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∗20</m:t>
                    </m:r>
                  </m:oMath>
                </a14:m>
                <a:r>
                  <a:rPr lang="es-MX" dirty="0"/>
                  <a:t>=9.58A</a:t>
                </a:r>
              </a:p>
            </p:txBody>
          </p:sp>
        </mc:Choice>
        <mc:Fallback xmlns="">
          <p:sp>
            <p:nvSpPr>
              <p:cNvPr id="116" name="CuadroTexto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341" y="4239287"/>
                <a:ext cx="2588209" cy="397353"/>
              </a:xfrm>
              <a:prstGeom prst="rect">
                <a:avLst/>
              </a:prstGeom>
              <a:blipFill>
                <a:blip r:embed="rId4"/>
                <a:stretch>
                  <a:fillRect l="-5660" t="-4545" r="-2358" b="-196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9" name="Conector recto de flecha 118"/>
          <p:cNvCxnSpPr>
            <a:cxnSpLocks/>
          </p:cNvCxnSpPr>
          <p:nvPr/>
        </p:nvCxnSpPr>
        <p:spPr>
          <a:xfrm flipV="1">
            <a:off x="2123728" y="2013191"/>
            <a:ext cx="0" cy="8055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cto de flecha 119"/>
          <p:cNvCxnSpPr>
            <a:cxnSpLocks/>
          </p:cNvCxnSpPr>
          <p:nvPr/>
        </p:nvCxnSpPr>
        <p:spPr>
          <a:xfrm flipH="1" flipV="1">
            <a:off x="1471684" y="1876409"/>
            <a:ext cx="584448" cy="150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recto de flecha 120"/>
          <p:cNvCxnSpPr>
            <a:cxnSpLocks/>
          </p:cNvCxnSpPr>
          <p:nvPr/>
        </p:nvCxnSpPr>
        <p:spPr>
          <a:xfrm>
            <a:off x="2611561" y="1908725"/>
            <a:ext cx="6877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Marcador de contenido 2"/>
              <p:cNvSpPr txBox="1">
                <a:spLocks/>
              </p:cNvSpPr>
              <p:nvPr/>
            </p:nvSpPr>
            <p:spPr>
              <a:xfrm>
                <a:off x="172264" y="5004635"/>
                <a:ext cx="8229600" cy="5259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MX" dirty="0"/>
                  <a:t>La corriente total en la resistencia de 23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s-MX" dirty="0"/>
                  <a:t> es:</a:t>
                </a:r>
              </a:p>
            </p:txBody>
          </p:sp>
        </mc:Choice>
        <mc:Fallback xmlns="">
          <p:sp>
            <p:nvSpPr>
              <p:cNvPr id="122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64" y="5004635"/>
                <a:ext cx="8229600" cy="525930"/>
              </a:xfrm>
              <a:prstGeom prst="rect">
                <a:avLst/>
              </a:prstGeom>
              <a:blipFill>
                <a:blip r:embed="rId5"/>
                <a:stretch>
                  <a:fillRect l="-1481" t="-23256" b="-3255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Rectángulo 122"/>
          <p:cNvSpPr/>
          <p:nvPr/>
        </p:nvSpPr>
        <p:spPr>
          <a:xfrm>
            <a:off x="2457382" y="5530565"/>
            <a:ext cx="3107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err="1"/>
              <a:t>I</a:t>
            </a:r>
            <a:r>
              <a:rPr lang="es-MX" baseline="-25000" dirty="0" err="1"/>
              <a:t>Rx_FV</a:t>
            </a:r>
            <a:r>
              <a:rPr lang="es-MX" dirty="0"/>
              <a:t> +</a:t>
            </a:r>
            <a:r>
              <a:rPr lang="es-MX" dirty="0" err="1"/>
              <a:t>I</a:t>
            </a:r>
            <a:r>
              <a:rPr lang="es-MX" baseline="-25000" dirty="0" err="1"/>
              <a:t>Rx_FC</a:t>
            </a:r>
            <a:r>
              <a:rPr lang="es-MX" dirty="0"/>
              <a:t>=1.65+9.58=</a:t>
            </a:r>
            <a:r>
              <a:rPr lang="es-MX" dirty="0" err="1"/>
              <a:t>11.23A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38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Teorema de </a:t>
            </a:r>
            <a:r>
              <a:rPr lang="es-MX" dirty="0" err="1"/>
              <a:t>Thevenin</a:t>
            </a:r>
            <a:r>
              <a:rPr lang="es-MX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Una red lineal puede remplazarse por una fuente de voltaje con una resistencia en serie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79" y="3284984"/>
            <a:ext cx="2929277" cy="15178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140968"/>
            <a:ext cx="2519749" cy="1554238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3419872" y="3435499"/>
            <a:ext cx="158417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3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Teorema de Norton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Una red lineal puede remplazarse por una fuente de corriente con una resistencia en paralelo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5" y="3166341"/>
            <a:ext cx="2553847" cy="1575270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3419872" y="3435499"/>
            <a:ext cx="1584176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7945" y="3274510"/>
            <a:ext cx="3253759" cy="14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/>
          <a:lstStyle/>
          <a:p>
            <a:r>
              <a:rPr lang="es-MX" dirty="0"/>
              <a:t>Resultados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71082"/>
            <a:ext cx="7003256" cy="182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83022"/>
            <a:ext cx="34385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2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0828" y="9223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Obtén el Equivalente de </a:t>
            </a:r>
            <a:r>
              <a:rPr lang="es-MX" dirty="0" err="1"/>
              <a:t>Thevenin</a:t>
            </a:r>
            <a:r>
              <a:rPr lang="es-MX" dirty="0"/>
              <a:t> en </a:t>
            </a:r>
            <a:r>
              <a:rPr lang="es-MX" dirty="0" err="1"/>
              <a:t>Rx</a:t>
            </a:r>
            <a:endParaRPr lang="es-MX" dirty="0"/>
          </a:p>
        </p:txBody>
      </p:sp>
      <p:cxnSp>
        <p:nvCxnSpPr>
          <p:cNvPr id="4" name="15 Conector recto"/>
          <p:cNvCxnSpPr/>
          <p:nvPr/>
        </p:nvCxnSpPr>
        <p:spPr>
          <a:xfrm>
            <a:off x="2699792" y="4797152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692510" y="3144268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4128645" y="314426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4556982" y="3618669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955816" y="245537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4421458" y="314426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3054943" y="3000252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803415" y="3771826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4545789" y="3000252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3369159" y="239163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4422662" y="447044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683702" y="3144959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692510" y="4001822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2451191" y="3799846"/>
            <a:ext cx="497202" cy="185759"/>
            <a:chOff x="1089314" y="2811193"/>
            <a:chExt cx="497202" cy="185759"/>
          </a:xfrm>
        </p:grpSpPr>
        <p:cxnSp>
          <p:nvCxnSpPr>
            <p:cNvPr id="54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21 Conector recto"/>
          <p:cNvCxnSpPr/>
          <p:nvPr/>
        </p:nvCxnSpPr>
        <p:spPr>
          <a:xfrm flipV="1">
            <a:off x="5625574" y="314452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71 Conector recto"/>
          <p:cNvCxnSpPr>
            <a:cxnSpLocks/>
          </p:cNvCxnSpPr>
          <p:nvPr/>
        </p:nvCxnSpPr>
        <p:spPr>
          <a:xfrm>
            <a:off x="6118082" y="3144268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71 Conector recto"/>
          <p:cNvCxnSpPr/>
          <p:nvPr/>
        </p:nvCxnSpPr>
        <p:spPr>
          <a:xfrm>
            <a:off x="6118081" y="4470449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2894165" y="356717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61" name="2 Marcador de contenido"/>
          <p:cNvSpPr txBox="1">
            <a:spLocks/>
          </p:cNvSpPr>
          <p:nvPr/>
        </p:nvSpPr>
        <p:spPr>
          <a:xfrm>
            <a:off x="6251197" y="3618669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2" name="4 Grupo"/>
          <p:cNvGrpSpPr/>
          <p:nvPr/>
        </p:nvGrpSpPr>
        <p:grpSpPr>
          <a:xfrm rot="5400000">
            <a:off x="5497630" y="3771826"/>
            <a:ext cx="1152128" cy="376808"/>
            <a:chOff x="1259632" y="2492896"/>
            <a:chExt cx="1584176" cy="376808"/>
          </a:xfrm>
        </p:grpSpPr>
        <p:cxnSp>
          <p:nvCxnSpPr>
            <p:cNvPr id="6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4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393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342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cxnSp>
        <p:nvCxnSpPr>
          <p:cNvPr id="4" name="15 Conector recto"/>
          <p:cNvCxnSpPr/>
          <p:nvPr/>
        </p:nvCxnSpPr>
        <p:spPr>
          <a:xfrm>
            <a:off x="2051720" y="4825532"/>
            <a:ext cx="29981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044438" y="3172648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3480573" y="31726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3908910" y="3647049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307744" y="248375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3773386" y="317264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2406871" y="3028632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155343" y="3800206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3897717" y="3028632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721087" y="242001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3774590" y="449882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035630" y="3173339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044438" y="4030202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1803119" y="3828226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5579567" y="31726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6072075" y="3172392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6072074" y="4498573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2246093" y="359555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6205190" y="3646793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5451623" y="3799950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21 Conector recto"/>
          <p:cNvCxnSpPr/>
          <p:nvPr/>
        </p:nvCxnSpPr>
        <p:spPr>
          <a:xfrm flipV="1">
            <a:off x="5579567" y="481935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4969147" y="311422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4941834" y="473846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4" name="Elipse 73"/>
          <p:cNvSpPr/>
          <p:nvPr/>
        </p:nvSpPr>
        <p:spPr>
          <a:xfrm>
            <a:off x="5502764" y="4721345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5" name="Elipse 74"/>
          <p:cNvSpPr/>
          <p:nvPr/>
        </p:nvSpPr>
        <p:spPr>
          <a:xfrm>
            <a:off x="5532468" y="3083523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7" name="Conector recto 76"/>
          <p:cNvCxnSpPr/>
          <p:nvPr/>
        </p:nvCxnSpPr>
        <p:spPr>
          <a:xfrm>
            <a:off x="5364088" y="2694963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Marcador de contenido 2"/>
          <p:cNvSpPr>
            <a:spLocks noGrp="1"/>
          </p:cNvSpPr>
          <p:nvPr>
            <p:ph idx="1"/>
          </p:nvPr>
        </p:nvSpPr>
        <p:spPr>
          <a:xfrm>
            <a:off x="597692" y="942941"/>
            <a:ext cx="8229600" cy="583300"/>
          </a:xfrm>
        </p:spPr>
        <p:txBody>
          <a:bodyPr>
            <a:normAutofit/>
          </a:bodyPr>
          <a:lstStyle/>
          <a:p>
            <a:r>
              <a:rPr lang="es-MX" dirty="0"/>
              <a:t>Desacoplamos </a:t>
            </a:r>
            <a:r>
              <a:rPr lang="es-MX" dirty="0" err="1"/>
              <a:t>R</a:t>
            </a:r>
            <a:r>
              <a:rPr lang="es-MX" baseline="-25000" dirty="0" err="1"/>
              <a:t>x</a:t>
            </a:r>
            <a:endParaRPr lang="es-MX" baseline="-25000" dirty="0"/>
          </a:p>
        </p:txBody>
      </p:sp>
    </p:spTree>
    <p:extLst>
      <p:ext uri="{BB962C8B-B14F-4D97-AF65-F5344CB8AC3E}">
        <p14:creationId xmlns:p14="http://schemas.microsoft.com/office/powerpoint/2010/main" val="39630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obtención de la </a:t>
            </a:r>
            <a:r>
              <a:rPr lang="es-MX" dirty="0" err="1"/>
              <a:t>R</a:t>
            </a:r>
            <a:r>
              <a:rPr lang="es-MX" baseline="-25000" dirty="0" err="1"/>
              <a:t>Th</a:t>
            </a:r>
            <a:endParaRPr lang="es-MX" baseline="-25000" dirty="0"/>
          </a:p>
        </p:txBody>
      </p:sp>
      <p:cxnSp>
        <p:nvCxnSpPr>
          <p:cNvPr id="4" name="15 Conector recto"/>
          <p:cNvCxnSpPr/>
          <p:nvPr/>
        </p:nvCxnSpPr>
        <p:spPr>
          <a:xfrm flipV="1">
            <a:off x="2051720" y="4293096"/>
            <a:ext cx="3014215" cy="88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3496663" y="2640212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3925000" y="3114613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323834" y="195131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3789476" y="2640212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2422961" y="2496196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171433" y="3267770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3913807" y="2496196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737177" y="188757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3790680" y="3966393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051720" y="264090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046900" y="2649119"/>
            <a:ext cx="7713" cy="1652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4985237" y="2581789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4957924" y="4206026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6" name="Elipse 75"/>
          <p:cNvSpPr/>
          <p:nvPr/>
        </p:nvSpPr>
        <p:spPr>
          <a:xfrm>
            <a:off x="1932641" y="3140267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0" name="Elipse 79"/>
          <p:cNvSpPr/>
          <p:nvPr/>
        </p:nvSpPr>
        <p:spPr>
          <a:xfrm>
            <a:off x="1932641" y="369291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3" name="2 Marcador de contenido"/>
          <p:cNvSpPr txBox="1">
            <a:spLocks/>
          </p:cNvSpPr>
          <p:nvPr/>
        </p:nvSpPr>
        <p:spPr>
          <a:xfrm>
            <a:off x="5055933" y="306396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TH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4" name="Object 3"/>
          <p:cNvGraphicFramePr>
            <a:graphicFrameLocks noChangeAspect="1"/>
          </p:cNvGraphicFramePr>
          <p:nvPr>
            <p:extLst/>
          </p:nvPr>
        </p:nvGraphicFramePr>
        <p:xfrm>
          <a:off x="2214840" y="4590853"/>
          <a:ext cx="4217988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Ecuación" r:id="rId3" imgW="2070000" imgH="482400" progId="Equation.3">
                  <p:embed/>
                </p:oleObj>
              </mc:Choice>
              <mc:Fallback>
                <p:oleObj name="Ecuación" r:id="rId3" imgW="2070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840" y="4590853"/>
                        <a:ext cx="4217988" cy="9413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753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108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 obtención de la </a:t>
            </a:r>
            <a:r>
              <a:rPr lang="es-MX" dirty="0" err="1"/>
              <a:t>V</a:t>
            </a:r>
            <a:r>
              <a:rPr lang="es-MX" baseline="-25000" dirty="0" err="1"/>
              <a:t>Th</a:t>
            </a:r>
            <a:endParaRPr lang="es-MX" baseline="-25000" dirty="0"/>
          </a:p>
        </p:txBody>
      </p:sp>
      <p:cxnSp>
        <p:nvCxnSpPr>
          <p:cNvPr id="54" name="15 Conector recto"/>
          <p:cNvCxnSpPr/>
          <p:nvPr/>
        </p:nvCxnSpPr>
        <p:spPr>
          <a:xfrm>
            <a:off x="704712" y="3187141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16 Conector recto"/>
          <p:cNvCxnSpPr/>
          <p:nvPr/>
        </p:nvCxnSpPr>
        <p:spPr>
          <a:xfrm flipH="1">
            <a:off x="697430" y="1534257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21 Conector recto"/>
          <p:cNvCxnSpPr/>
          <p:nvPr/>
        </p:nvCxnSpPr>
        <p:spPr>
          <a:xfrm flipV="1">
            <a:off x="2133565" y="1534257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2 Marcador de contenido"/>
          <p:cNvSpPr txBox="1">
            <a:spLocks/>
          </p:cNvSpPr>
          <p:nvPr/>
        </p:nvSpPr>
        <p:spPr>
          <a:xfrm>
            <a:off x="2561902" y="200865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2 Marcador de contenido"/>
          <p:cNvSpPr txBox="1">
            <a:spLocks/>
          </p:cNvSpPr>
          <p:nvPr/>
        </p:nvSpPr>
        <p:spPr>
          <a:xfrm>
            <a:off x="2960736" y="84535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9" name="71 Conector recto"/>
          <p:cNvCxnSpPr/>
          <p:nvPr/>
        </p:nvCxnSpPr>
        <p:spPr>
          <a:xfrm>
            <a:off x="2426378" y="153425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4 Grupo"/>
          <p:cNvGrpSpPr/>
          <p:nvPr/>
        </p:nvGrpSpPr>
        <p:grpSpPr>
          <a:xfrm>
            <a:off x="1059863" y="1390241"/>
            <a:ext cx="1152128" cy="376808"/>
            <a:chOff x="1259632" y="2492896"/>
            <a:chExt cx="1584176" cy="376808"/>
          </a:xfrm>
        </p:grpSpPr>
        <p:cxnSp>
          <p:nvCxnSpPr>
            <p:cNvPr id="6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4 Grupo"/>
          <p:cNvGrpSpPr/>
          <p:nvPr/>
        </p:nvGrpSpPr>
        <p:grpSpPr>
          <a:xfrm rot="5400000">
            <a:off x="1808335" y="2161815"/>
            <a:ext cx="1152128" cy="376808"/>
            <a:chOff x="1259632" y="2492896"/>
            <a:chExt cx="1584176" cy="376808"/>
          </a:xfrm>
        </p:grpSpPr>
        <p:cxnSp>
          <p:nvCxnSpPr>
            <p:cNvPr id="75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4 Grupo"/>
          <p:cNvGrpSpPr/>
          <p:nvPr/>
        </p:nvGrpSpPr>
        <p:grpSpPr>
          <a:xfrm>
            <a:off x="2550709" y="1390241"/>
            <a:ext cx="1152128" cy="376808"/>
            <a:chOff x="1259632" y="2492896"/>
            <a:chExt cx="1584176" cy="376808"/>
          </a:xfrm>
        </p:grpSpPr>
        <p:cxnSp>
          <p:nvCxnSpPr>
            <p:cNvPr id="9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2 Marcador de contenido"/>
          <p:cNvSpPr txBox="1">
            <a:spLocks/>
          </p:cNvSpPr>
          <p:nvPr/>
        </p:nvSpPr>
        <p:spPr>
          <a:xfrm>
            <a:off x="1374079" y="7816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3" name="71 Conector recto"/>
          <p:cNvCxnSpPr/>
          <p:nvPr/>
        </p:nvCxnSpPr>
        <p:spPr>
          <a:xfrm>
            <a:off x="2427582" y="286043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1 Conector recto"/>
          <p:cNvCxnSpPr/>
          <p:nvPr/>
        </p:nvCxnSpPr>
        <p:spPr>
          <a:xfrm flipV="1">
            <a:off x="688622" y="153494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6 Conector recto"/>
          <p:cNvCxnSpPr/>
          <p:nvPr/>
        </p:nvCxnSpPr>
        <p:spPr>
          <a:xfrm flipH="1">
            <a:off x="697430" y="2391811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/>
          <p:cNvGrpSpPr/>
          <p:nvPr/>
        </p:nvGrpSpPr>
        <p:grpSpPr>
          <a:xfrm>
            <a:off x="456111" y="2189835"/>
            <a:ext cx="497202" cy="185759"/>
            <a:chOff x="1089314" y="2811193"/>
            <a:chExt cx="497202" cy="185759"/>
          </a:xfrm>
        </p:grpSpPr>
        <p:cxnSp>
          <p:nvCxnSpPr>
            <p:cNvPr id="107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21 Conector recto"/>
          <p:cNvCxnSpPr/>
          <p:nvPr/>
        </p:nvCxnSpPr>
        <p:spPr>
          <a:xfrm flipV="1">
            <a:off x="3630494" y="153451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71 Conector recto"/>
          <p:cNvCxnSpPr/>
          <p:nvPr/>
        </p:nvCxnSpPr>
        <p:spPr>
          <a:xfrm>
            <a:off x="4123002" y="1534257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71 Conector recto"/>
          <p:cNvCxnSpPr/>
          <p:nvPr/>
        </p:nvCxnSpPr>
        <p:spPr>
          <a:xfrm>
            <a:off x="4123002" y="2596401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2 Marcador de contenido"/>
          <p:cNvSpPr txBox="1">
            <a:spLocks/>
          </p:cNvSpPr>
          <p:nvPr/>
        </p:nvSpPr>
        <p:spPr>
          <a:xfrm>
            <a:off x="899085" y="1957163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113" name="Elipse 112"/>
          <p:cNvSpPr/>
          <p:nvPr/>
        </p:nvSpPr>
        <p:spPr>
          <a:xfrm>
            <a:off x="4017080" y="1914727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4" name="Elipse 113"/>
          <p:cNvSpPr/>
          <p:nvPr/>
        </p:nvSpPr>
        <p:spPr>
          <a:xfrm>
            <a:off x="4017080" y="2490791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5" name="Conector recto de flecha 114"/>
          <p:cNvCxnSpPr/>
          <p:nvPr/>
        </p:nvCxnSpPr>
        <p:spPr>
          <a:xfrm>
            <a:off x="1950143" y="1914727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2 Marcador de contenido"/>
          <p:cNvSpPr txBox="1">
            <a:spLocks/>
          </p:cNvSpPr>
          <p:nvPr/>
        </p:nvSpPr>
        <p:spPr>
          <a:xfrm>
            <a:off x="1688296" y="255985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endParaRPr lang="es-MX" sz="3200" i="1" baseline="-25000" dirty="0"/>
          </a:p>
        </p:txBody>
      </p:sp>
      <p:cxnSp>
        <p:nvCxnSpPr>
          <p:cNvPr id="117" name="Conector recto de flecha 116"/>
          <p:cNvCxnSpPr/>
          <p:nvPr/>
        </p:nvCxnSpPr>
        <p:spPr>
          <a:xfrm>
            <a:off x="4521136" y="1914727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117"/>
          <p:cNvCxnSpPr/>
          <p:nvPr/>
        </p:nvCxnSpPr>
        <p:spPr>
          <a:xfrm>
            <a:off x="4363582" y="2100311"/>
            <a:ext cx="322309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cto 118"/>
          <p:cNvCxnSpPr/>
          <p:nvPr/>
        </p:nvCxnSpPr>
        <p:spPr>
          <a:xfrm flipH="1">
            <a:off x="4356380" y="2100311"/>
            <a:ext cx="329511" cy="39507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2 Marcador de contenido"/>
          <p:cNvSpPr txBox="1">
            <a:spLocks/>
          </p:cNvSpPr>
          <p:nvPr/>
        </p:nvSpPr>
        <p:spPr>
          <a:xfrm>
            <a:off x="4431428" y="266443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I</a:t>
            </a:r>
            <a:endParaRPr lang="es-MX" sz="3200" i="1" baseline="-25000" dirty="0"/>
          </a:p>
        </p:txBody>
      </p:sp>
      <p:cxnSp>
        <p:nvCxnSpPr>
          <p:cNvPr id="121" name="15 Conector recto"/>
          <p:cNvCxnSpPr/>
          <p:nvPr/>
        </p:nvCxnSpPr>
        <p:spPr>
          <a:xfrm>
            <a:off x="895980" y="6361713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6 Conector recto"/>
          <p:cNvCxnSpPr/>
          <p:nvPr/>
        </p:nvCxnSpPr>
        <p:spPr>
          <a:xfrm>
            <a:off x="906467" y="3733267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2 Marcador de contenido"/>
          <p:cNvSpPr txBox="1">
            <a:spLocks/>
          </p:cNvSpPr>
          <p:nvPr/>
        </p:nvSpPr>
        <p:spPr>
          <a:xfrm>
            <a:off x="2753170" y="518323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4" name="71 Conector recto"/>
          <p:cNvCxnSpPr/>
          <p:nvPr/>
        </p:nvCxnSpPr>
        <p:spPr>
          <a:xfrm>
            <a:off x="2617646" y="470882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4 Grupo"/>
          <p:cNvGrpSpPr/>
          <p:nvPr/>
        </p:nvGrpSpPr>
        <p:grpSpPr>
          <a:xfrm rot="5400000">
            <a:off x="1999603" y="5336387"/>
            <a:ext cx="1152128" cy="376808"/>
            <a:chOff x="1259632" y="2492896"/>
            <a:chExt cx="1584176" cy="376808"/>
          </a:xfrm>
        </p:grpSpPr>
        <p:cxnSp>
          <p:nvCxnSpPr>
            <p:cNvPr id="12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2 Marcador de contenido"/>
          <p:cNvSpPr txBox="1">
            <a:spLocks/>
          </p:cNvSpPr>
          <p:nvPr/>
        </p:nvSpPr>
        <p:spPr>
          <a:xfrm>
            <a:off x="2805992" y="401469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8" name="71 Conector recto"/>
          <p:cNvCxnSpPr/>
          <p:nvPr/>
        </p:nvCxnSpPr>
        <p:spPr>
          <a:xfrm>
            <a:off x="2618850" y="603501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21 Conector recto"/>
          <p:cNvCxnSpPr/>
          <p:nvPr/>
        </p:nvCxnSpPr>
        <p:spPr>
          <a:xfrm>
            <a:off x="888698" y="3733267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6 Conector recto"/>
          <p:cNvCxnSpPr/>
          <p:nvPr/>
        </p:nvCxnSpPr>
        <p:spPr>
          <a:xfrm>
            <a:off x="888698" y="5131735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o 140"/>
          <p:cNvGrpSpPr/>
          <p:nvPr/>
        </p:nvGrpSpPr>
        <p:grpSpPr>
          <a:xfrm>
            <a:off x="647379" y="4934902"/>
            <a:ext cx="497202" cy="185759"/>
            <a:chOff x="1089314" y="2811193"/>
            <a:chExt cx="497202" cy="185759"/>
          </a:xfrm>
        </p:grpSpPr>
        <p:cxnSp>
          <p:nvCxnSpPr>
            <p:cNvPr id="142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2 Marcador de contenido"/>
          <p:cNvSpPr txBox="1">
            <a:spLocks/>
          </p:cNvSpPr>
          <p:nvPr/>
        </p:nvSpPr>
        <p:spPr>
          <a:xfrm>
            <a:off x="1053156" y="492597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145" name="4 Grupo"/>
          <p:cNvGrpSpPr/>
          <p:nvPr/>
        </p:nvGrpSpPr>
        <p:grpSpPr>
          <a:xfrm rot="5400000">
            <a:off x="1999603" y="4102099"/>
            <a:ext cx="1152128" cy="376808"/>
            <a:chOff x="1259632" y="2492896"/>
            <a:chExt cx="1584176" cy="376808"/>
          </a:xfrm>
        </p:grpSpPr>
        <p:cxnSp>
          <p:nvCxnSpPr>
            <p:cNvPr id="14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7" name="Elipse 156"/>
          <p:cNvSpPr/>
          <p:nvPr/>
        </p:nvSpPr>
        <p:spPr>
          <a:xfrm>
            <a:off x="2499564" y="483039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8" name="Conector recto 157"/>
          <p:cNvCxnSpPr/>
          <p:nvPr/>
        </p:nvCxnSpPr>
        <p:spPr>
          <a:xfrm>
            <a:off x="2616545" y="4930069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recto 158"/>
          <p:cNvCxnSpPr/>
          <p:nvPr/>
        </p:nvCxnSpPr>
        <p:spPr>
          <a:xfrm flipV="1">
            <a:off x="2645792" y="6370790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Elipse 159"/>
          <p:cNvSpPr/>
          <p:nvPr/>
        </p:nvSpPr>
        <p:spPr>
          <a:xfrm>
            <a:off x="2516915" y="6274643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1" name="Conector recto 160"/>
          <p:cNvCxnSpPr/>
          <p:nvPr/>
        </p:nvCxnSpPr>
        <p:spPr>
          <a:xfrm>
            <a:off x="3816667" y="4925974"/>
            <a:ext cx="1" cy="42237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>
            <a:off x="3807444" y="5953220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cto de flecha 162"/>
          <p:cNvCxnSpPr/>
          <p:nvPr/>
        </p:nvCxnSpPr>
        <p:spPr>
          <a:xfrm>
            <a:off x="2214493" y="4729531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2 Marcador de contenido"/>
          <p:cNvSpPr txBox="1">
            <a:spLocks/>
          </p:cNvSpPr>
          <p:nvPr/>
        </p:nvSpPr>
        <p:spPr>
          <a:xfrm>
            <a:off x="2019535" y="53531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s</a:t>
            </a:r>
            <a:endParaRPr lang="es-MX" sz="3200" i="1" baseline="-25000" dirty="0"/>
          </a:p>
        </p:txBody>
      </p:sp>
      <p:sp>
        <p:nvSpPr>
          <p:cNvPr id="165" name="Elipse 164"/>
          <p:cNvSpPr/>
          <p:nvPr/>
        </p:nvSpPr>
        <p:spPr>
          <a:xfrm>
            <a:off x="2534415" y="3622764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66" name="Objeto 165"/>
          <p:cNvGraphicFramePr>
            <a:graphicFrameLocks noChangeAspect="1"/>
          </p:cNvGraphicFramePr>
          <p:nvPr>
            <p:extLst/>
          </p:nvPr>
        </p:nvGraphicFramePr>
        <p:xfrm>
          <a:off x="3608510" y="5256160"/>
          <a:ext cx="56515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Ecuación" r:id="rId3" imgW="215640" imgH="228600" progId="Equation.3">
                  <p:embed/>
                </p:oleObj>
              </mc:Choice>
              <mc:Fallback>
                <p:oleObj name="Ecuación" r:id="rId3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8510" y="5256160"/>
                        <a:ext cx="565150" cy="598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7" name="Object 3"/>
          <p:cNvGraphicFramePr>
            <a:graphicFrameLocks noChangeAspect="1"/>
          </p:cNvGraphicFramePr>
          <p:nvPr>
            <p:extLst/>
          </p:nvPr>
        </p:nvGraphicFramePr>
        <p:xfrm>
          <a:off x="4864630" y="4623627"/>
          <a:ext cx="21748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Ecuación" r:id="rId5" imgW="838080" imgH="431640" progId="Equation.3">
                  <p:embed/>
                </p:oleObj>
              </mc:Choice>
              <mc:Fallback>
                <p:oleObj name="Ecuación" r:id="rId5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630" y="4623627"/>
                        <a:ext cx="2174875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23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Finalmente</a:t>
            </a:r>
          </a:p>
        </p:txBody>
      </p:sp>
      <p:cxnSp>
        <p:nvCxnSpPr>
          <p:cNvPr id="4" name="15 Conector recto"/>
          <p:cNvCxnSpPr/>
          <p:nvPr/>
        </p:nvCxnSpPr>
        <p:spPr>
          <a:xfrm>
            <a:off x="1187624" y="4221088"/>
            <a:ext cx="190384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1180342" y="2568204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2616477" y="2568204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1542775" y="2424188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1856991" y="1815569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Th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8" name="21 Conector recto"/>
          <p:cNvCxnSpPr/>
          <p:nvPr/>
        </p:nvCxnSpPr>
        <p:spPr>
          <a:xfrm flipV="1">
            <a:off x="1171534" y="256889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1180342" y="3425758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939023" y="3223782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3686591" y="2554523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4179099" y="2554267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4179098" y="3880448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1381997" y="299111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/>
              <a:t>V</a:t>
            </a:r>
            <a:r>
              <a:rPr lang="es-MX" sz="3200" i="1" baseline="-25000" dirty="0" err="1"/>
              <a:t>Th</a:t>
            </a:r>
            <a:endParaRPr lang="es-MX" sz="3200" i="1" baseline="-25000" dirty="0"/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4312214" y="3028668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3558647" y="3181825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21 Conector recto"/>
          <p:cNvCxnSpPr/>
          <p:nvPr/>
        </p:nvCxnSpPr>
        <p:spPr>
          <a:xfrm flipV="1">
            <a:off x="3686591" y="4201228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Elipse 70"/>
          <p:cNvSpPr/>
          <p:nvPr/>
        </p:nvSpPr>
        <p:spPr>
          <a:xfrm>
            <a:off x="3076171" y="249610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2" name="Elipse 71"/>
          <p:cNvSpPr/>
          <p:nvPr/>
        </p:nvSpPr>
        <p:spPr>
          <a:xfrm>
            <a:off x="3052090" y="4145516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3" name="Elipse 72"/>
          <p:cNvSpPr/>
          <p:nvPr/>
        </p:nvSpPr>
        <p:spPr>
          <a:xfrm>
            <a:off x="3609788" y="410322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4" name="Elipse 73"/>
          <p:cNvSpPr/>
          <p:nvPr/>
        </p:nvSpPr>
        <p:spPr>
          <a:xfrm>
            <a:off x="3639492" y="2465398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5" name="Conector recto 74"/>
          <p:cNvCxnSpPr/>
          <p:nvPr/>
        </p:nvCxnSpPr>
        <p:spPr>
          <a:xfrm>
            <a:off x="3471112" y="2076838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7" name="Object 3"/>
          <p:cNvGraphicFramePr>
            <a:graphicFrameLocks noChangeAspect="1"/>
          </p:cNvGraphicFramePr>
          <p:nvPr>
            <p:extLst/>
          </p:nvPr>
        </p:nvGraphicFramePr>
        <p:xfrm>
          <a:off x="5551602" y="3758939"/>
          <a:ext cx="21748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Ecuación" r:id="rId3" imgW="838080" imgH="431640" progId="Equation.3">
                  <p:embed/>
                </p:oleObj>
              </mc:Choice>
              <mc:Fallback>
                <p:oleObj name="Ecuación" r:id="rId3" imgW="838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1602" y="3758939"/>
                        <a:ext cx="2174875" cy="1073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ject 3"/>
          <p:cNvGraphicFramePr>
            <a:graphicFrameLocks noChangeAspect="1"/>
          </p:cNvGraphicFramePr>
          <p:nvPr>
            <p:extLst/>
          </p:nvPr>
        </p:nvGraphicFramePr>
        <p:xfrm>
          <a:off x="5225161" y="1937418"/>
          <a:ext cx="3461639" cy="122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Ecuación" r:id="rId5" imgW="1307880" imgH="482400" progId="Equation.3">
                  <p:embed/>
                </p:oleObj>
              </mc:Choice>
              <mc:Fallback>
                <p:oleObj name="Ecuación" r:id="rId5" imgW="13078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161" y="1937418"/>
                        <a:ext cx="3461639" cy="122333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7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69103" cy="1143000"/>
          </a:xfrm>
        </p:spPr>
        <p:txBody>
          <a:bodyPr/>
          <a:lstStyle/>
          <a:p>
            <a:r>
              <a:rPr lang="es-MX" dirty="0"/>
              <a:t>Tarea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549" y="1326309"/>
            <a:ext cx="8229600" cy="1311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a) Obtén el equivalente de Norton donde  R</a:t>
            </a:r>
            <a:r>
              <a:rPr lang="es-MX" baseline="-25000" dirty="0"/>
              <a:t>1</a:t>
            </a:r>
            <a:r>
              <a:rPr lang="es-MX" dirty="0"/>
              <a:t>=1k</a:t>
            </a:r>
            <a:r>
              <a:rPr lang="es-MX" dirty="0">
                <a:latin typeface="Symbol" panose="05050102010706020507" pitchFamily="18" charset="2"/>
              </a:rPr>
              <a:t>W</a:t>
            </a:r>
            <a:r>
              <a:rPr lang="es-MX" dirty="0"/>
              <a:t>, R</a:t>
            </a:r>
            <a:r>
              <a:rPr lang="es-MX" baseline="-25000" dirty="0"/>
              <a:t>2</a:t>
            </a:r>
            <a:r>
              <a:rPr lang="es-MX" dirty="0"/>
              <a:t>=2.2k</a:t>
            </a:r>
            <a:r>
              <a:rPr lang="es-MX" dirty="0">
                <a:latin typeface="Symbol" panose="05050102010706020507" pitchFamily="18" charset="2"/>
              </a:rPr>
              <a:t>W </a:t>
            </a:r>
            <a:r>
              <a:rPr lang="es-MX" dirty="0"/>
              <a:t> y R</a:t>
            </a:r>
            <a:r>
              <a:rPr lang="es-MX" baseline="-25000" dirty="0"/>
              <a:t>3</a:t>
            </a:r>
            <a:r>
              <a:rPr lang="es-MX" dirty="0"/>
              <a:t>=3.3k</a:t>
            </a:r>
            <a:r>
              <a:rPr lang="es-MX" dirty="0">
                <a:latin typeface="Symbol" panose="05050102010706020507" pitchFamily="18" charset="2"/>
              </a:rPr>
              <a:t>W </a:t>
            </a:r>
            <a:r>
              <a:rPr lang="es-MX" dirty="0"/>
              <a:t>, y V</a:t>
            </a:r>
            <a:r>
              <a:rPr lang="es-MX" baseline="-25000" dirty="0"/>
              <a:t>s</a:t>
            </a:r>
            <a:r>
              <a:rPr lang="es-MX" dirty="0"/>
              <a:t>=5v</a:t>
            </a:r>
          </a:p>
        </p:txBody>
      </p:sp>
      <p:cxnSp>
        <p:nvCxnSpPr>
          <p:cNvPr id="4" name="15 Conector recto"/>
          <p:cNvCxnSpPr/>
          <p:nvPr/>
        </p:nvCxnSpPr>
        <p:spPr>
          <a:xfrm>
            <a:off x="2771800" y="5073663"/>
            <a:ext cx="341829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 flipH="1">
            <a:off x="2764518" y="3420779"/>
            <a:ext cx="4192" cy="6349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21 Conector recto"/>
          <p:cNvCxnSpPr/>
          <p:nvPr/>
        </p:nvCxnSpPr>
        <p:spPr>
          <a:xfrm flipV="1">
            <a:off x="4200653" y="3420779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4628990" y="389518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5027824" y="2731881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4493466" y="3420779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4 Grupo"/>
          <p:cNvGrpSpPr/>
          <p:nvPr/>
        </p:nvGrpSpPr>
        <p:grpSpPr>
          <a:xfrm>
            <a:off x="3126951" y="3276763"/>
            <a:ext cx="1152128" cy="376808"/>
            <a:chOff x="1259632" y="2492896"/>
            <a:chExt cx="1584176" cy="376808"/>
          </a:xfrm>
        </p:grpSpPr>
        <p:cxnSp>
          <p:nvCxnSpPr>
            <p:cNvPr id="11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4 Grupo"/>
          <p:cNvGrpSpPr/>
          <p:nvPr/>
        </p:nvGrpSpPr>
        <p:grpSpPr>
          <a:xfrm rot="5400000">
            <a:off x="3875423" y="4048337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4 Grupo"/>
          <p:cNvGrpSpPr/>
          <p:nvPr/>
        </p:nvGrpSpPr>
        <p:grpSpPr>
          <a:xfrm>
            <a:off x="4617797" y="3276763"/>
            <a:ext cx="1152128" cy="376808"/>
            <a:chOff x="1259632" y="2492896"/>
            <a:chExt cx="1584176" cy="376808"/>
          </a:xfrm>
        </p:grpSpPr>
        <p:cxnSp>
          <p:nvCxnSpPr>
            <p:cNvPr id="35" name="3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4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3441167" y="266814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4494670" y="4746960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 flipV="1">
            <a:off x="2755710" y="342147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 flipH="1">
            <a:off x="2764518" y="4278333"/>
            <a:ext cx="7282" cy="7953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upo 49"/>
          <p:cNvGrpSpPr/>
          <p:nvPr/>
        </p:nvGrpSpPr>
        <p:grpSpPr>
          <a:xfrm>
            <a:off x="2523199" y="4076357"/>
            <a:ext cx="497202" cy="185759"/>
            <a:chOff x="1089314" y="2811193"/>
            <a:chExt cx="497202" cy="185759"/>
          </a:xfrm>
        </p:grpSpPr>
        <p:cxnSp>
          <p:nvCxnSpPr>
            <p:cNvPr id="51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21 Conector recto"/>
          <p:cNvCxnSpPr/>
          <p:nvPr/>
        </p:nvCxnSpPr>
        <p:spPr>
          <a:xfrm flipV="1">
            <a:off x="5697582" y="342103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71 Conector recto"/>
          <p:cNvCxnSpPr/>
          <p:nvPr/>
        </p:nvCxnSpPr>
        <p:spPr>
          <a:xfrm>
            <a:off x="6190090" y="342077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71 Conector recto"/>
          <p:cNvCxnSpPr/>
          <p:nvPr/>
        </p:nvCxnSpPr>
        <p:spPr>
          <a:xfrm>
            <a:off x="6190089" y="4746960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2 Marcador de contenido"/>
          <p:cNvSpPr txBox="1">
            <a:spLocks/>
          </p:cNvSpPr>
          <p:nvPr/>
        </p:nvSpPr>
        <p:spPr>
          <a:xfrm>
            <a:off x="2966173" y="3843685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sp>
        <p:nvSpPr>
          <p:cNvPr id="57" name="2 Marcador de contenido"/>
          <p:cNvSpPr txBox="1">
            <a:spLocks/>
          </p:cNvSpPr>
          <p:nvPr/>
        </p:nvSpPr>
        <p:spPr>
          <a:xfrm>
            <a:off x="6323205" y="389518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8" name="4 Grupo"/>
          <p:cNvGrpSpPr/>
          <p:nvPr/>
        </p:nvGrpSpPr>
        <p:grpSpPr>
          <a:xfrm rot="5400000">
            <a:off x="5569638" y="4048337"/>
            <a:ext cx="1152128" cy="376808"/>
            <a:chOff x="1259632" y="2492896"/>
            <a:chExt cx="1584176" cy="376808"/>
          </a:xfrm>
        </p:grpSpPr>
        <p:cxnSp>
          <p:nvCxnSpPr>
            <p:cNvPr id="59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8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Equivalente de Norton 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812554" y="2528462"/>
            <a:ext cx="364600" cy="526599"/>
            <a:chOff x="3807571" y="2686377"/>
            <a:chExt cx="364600" cy="526599"/>
          </a:xfrm>
        </p:grpSpPr>
        <p:cxnSp>
          <p:nvCxnSpPr>
            <p:cNvPr id="5" name="Conector recto de flecha 4"/>
            <p:cNvCxnSpPr/>
            <p:nvPr/>
          </p:nvCxnSpPr>
          <p:spPr>
            <a:xfrm flipV="1">
              <a:off x="3995936" y="2737332"/>
              <a:ext cx="0" cy="39277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Elipse 5"/>
            <p:cNvSpPr/>
            <p:nvPr/>
          </p:nvSpPr>
          <p:spPr>
            <a:xfrm>
              <a:off x="3807571" y="2686377"/>
              <a:ext cx="364600" cy="526599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cxnSp>
        <p:nvCxnSpPr>
          <p:cNvPr id="7" name="21 Conector recto"/>
          <p:cNvCxnSpPr/>
          <p:nvPr/>
        </p:nvCxnSpPr>
        <p:spPr>
          <a:xfrm flipV="1">
            <a:off x="971600" y="1988840"/>
            <a:ext cx="2478363" cy="273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1 Conector recto"/>
          <p:cNvCxnSpPr/>
          <p:nvPr/>
        </p:nvCxnSpPr>
        <p:spPr>
          <a:xfrm>
            <a:off x="994854" y="2000388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71 Conector recto"/>
          <p:cNvCxnSpPr/>
          <p:nvPr/>
        </p:nvCxnSpPr>
        <p:spPr>
          <a:xfrm>
            <a:off x="994854" y="3062532"/>
            <a:ext cx="0" cy="5998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Marcador de contenido"/>
          <p:cNvSpPr txBox="1">
            <a:spLocks/>
          </p:cNvSpPr>
          <p:nvPr/>
        </p:nvSpPr>
        <p:spPr>
          <a:xfrm>
            <a:off x="1193680" y="2666739"/>
            <a:ext cx="46568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I</a:t>
            </a:r>
            <a:r>
              <a:rPr lang="es-MX" sz="3200" i="1" baseline="-25000" dirty="0"/>
              <a:t>N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cxnSp>
        <p:nvCxnSpPr>
          <p:cNvPr id="11" name="21 Conector recto"/>
          <p:cNvCxnSpPr/>
          <p:nvPr/>
        </p:nvCxnSpPr>
        <p:spPr>
          <a:xfrm>
            <a:off x="1001691" y="3662349"/>
            <a:ext cx="24482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4 Grupo"/>
          <p:cNvGrpSpPr/>
          <p:nvPr/>
        </p:nvGrpSpPr>
        <p:grpSpPr>
          <a:xfrm rot="5400000">
            <a:off x="1845258" y="2559912"/>
            <a:ext cx="1152128" cy="376808"/>
            <a:chOff x="1259632" y="2492896"/>
            <a:chExt cx="1584176" cy="376808"/>
          </a:xfrm>
        </p:grpSpPr>
        <p:cxnSp>
          <p:nvCxnSpPr>
            <p:cNvPr id="26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2 Marcador de contenido"/>
          <p:cNvSpPr txBox="1">
            <a:spLocks/>
          </p:cNvSpPr>
          <p:nvPr/>
        </p:nvSpPr>
        <p:spPr>
          <a:xfrm>
            <a:off x="2541158" y="2867817"/>
            <a:ext cx="64283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N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71 Conector recto"/>
          <p:cNvCxnSpPr/>
          <p:nvPr/>
        </p:nvCxnSpPr>
        <p:spPr>
          <a:xfrm flipH="1">
            <a:off x="2465709" y="3064536"/>
            <a:ext cx="4558" cy="5867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71 Conector recto"/>
          <p:cNvCxnSpPr/>
          <p:nvPr/>
        </p:nvCxnSpPr>
        <p:spPr>
          <a:xfrm flipH="1">
            <a:off x="2463430" y="1982188"/>
            <a:ext cx="2279" cy="351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21 Conector recto"/>
          <p:cNvCxnSpPr/>
          <p:nvPr/>
        </p:nvCxnSpPr>
        <p:spPr>
          <a:xfrm flipV="1">
            <a:off x="3900162" y="2004005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71 Conector recto"/>
          <p:cNvCxnSpPr/>
          <p:nvPr/>
        </p:nvCxnSpPr>
        <p:spPr>
          <a:xfrm>
            <a:off x="4392670" y="2003749"/>
            <a:ext cx="0" cy="5280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71 Conector recto"/>
          <p:cNvCxnSpPr/>
          <p:nvPr/>
        </p:nvCxnSpPr>
        <p:spPr>
          <a:xfrm>
            <a:off x="4392669" y="3329930"/>
            <a:ext cx="1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2 Marcador de contenido"/>
          <p:cNvSpPr txBox="1">
            <a:spLocks/>
          </p:cNvSpPr>
          <p:nvPr/>
        </p:nvSpPr>
        <p:spPr>
          <a:xfrm>
            <a:off x="4525785" y="2478150"/>
            <a:ext cx="6141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x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0" name="4 Grupo"/>
          <p:cNvGrpSpPr/>
          <p:nvPr/>
        </p:nvGrpSpPr>
        <p:grpSpPr>
          <a:xfrm rot="5400000">
            <a:off x="3772218" y="2631307"/>
            <a:ext cx="1152128" cy="376808"/>
            <a:chOff x="1259632" y="2492896"/>
            <a:chExt cx="1584176" cy="376808"/>
          </a:xfrm>
        </p:grpSpPr>
        <p:cxnSp>
          <p:nvCxnSpPr>
            <p:cNvPr id="71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21 Conector recto"/>
          <p:cNvCxnSpPr/>
          <p:nvPr/>
        </p:nvCxnSpPr>
        <p:spPr>
          <a:xfrm flipV="1">
            <a:off x="3900162" y="3650710"/>
            <a:ext cx="493712" cy="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Elipse 82"/>
          <p:cNvSpPr/>
          <p:nvPr/>
        </p:nvSpPr>
        <p:spPr>
          <a:xfrm>
            <a:off x="3289742" y="194558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4" name="Elipse 83"/>
          <p:cNvSpPr/>
          <p:nvPr/>
        </p:nvSpPr>
        <p:spPr>
          <a:xfrm>
            <a:off x="3265661" y="3594998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5" name="Elipse 84"/>
          <p:cNvSpPr/>
          <p:nvPr/>
        </p:nvSpPr>
        <p:spPr>
          <a:xfrm>
            <a:off x="3823359" y="3552702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6" name="Elipse 85"/>
          <p:cNvSpPr/>
          <p:nvPr/>
        </p:nvSpPr>
        <p:spPr>
          <a:xfrm>
            <a:off x="3853063" y="1914880"/>
            <a:ext cx="216024" cy="192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7" name="Conector recto 86"/>
          <p:cNvCxnSpPr/>
          <p:nvPr/>
        </p:nvCxnSpPr>
        <p:spPr>
          <a:xfrm>
            <a:off x="3684683" y="1526320"/>
            <a:ext cx="0" cy="2808967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Object 3"/>
          <p:cNvGraphicFramePr>
            <a:graphicFrameLocks noChangeAspect="1"/>
          </p:cNvGraphicFramePr>
          <p:nvPr>
            <p:extLst/>
          </p:nvPr>
        </p:nvGraphicFramePr>
        <p:xfrm>
          <a:off x="5713933" y="1895512"/>
          <a:ext cx="1768478" cy="218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Ecuación" r:id="rId3" imgW="698400" imgH="901440" progId="Equation.3">
                  <p:embed/>
                </p:oleObj>
              </mc:Choice>
              <mc:Fallback>
                <p:oleObj name="Ecuación" r:id="rId3" imgW="698400" imgH="901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933" y="1895512"/>
                        <a:ext cx="1768478" cy="21869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ángulo 48"/>
          <p:cNvSpPr/>
          <p:nvPr/>
        </p:nvSpPr>
        <p:spPr>
          <a:xfrm>
            <a:off x="505097" y="81923"/>
            <a:ext cx="1338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800" dirty="0"/>
              <a:t>R.</a:t>
            </a:r>
          </a:p>
        </p:txBody>
      </p:sp>
    </p:spTree>
    <p:extLst>
      <p:ext uri="{BB962C8B-B14F-4D97-AF65-F5344CB8AC3E}">
        <p14:creationId xmlns:p14="http://schemas.microsoft.com/office/powerpoint/2010/main" val="10041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MX" dirty="0"/>
              <a:t>Bibliografía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9685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Básica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1. 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Dorf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Richard C., J. 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Svoboda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., Circuitos eléctricos, Ed.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 6a u 8a ed. ISBN: 9786077072324.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2. J. W.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Nilsson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Susan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Riedel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Circuitos eléctricos, Ed. Pearson Educación, 7a ed. ISBN 8420544582, 9788420544588.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 C. K. Alexander, M. N. O.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Sadiku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Fundamentos de circuitos eléctricos, Ed. McGraw-Hill, 3a ed., ISBN: 9786071509482.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4. M.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Nahvi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J. 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Edminister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Circuitos eléctricos y electrónicos, Ed. Ed. McGraw-Hill, 4a Ed. ISSBN: 8448145437.</a:t>
            </a:r>
          </a:p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Complementaria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5. D. E.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Johson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J. L.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Hilburn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Análisis básico de circuitos eléctricos, Ed. Prentice Hall.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6. WOLF, Stanley , Guía para Mediciones Electrónicas y Prácticas de Laboratorio, Prentice-Hall Hispanoamericana México, 1980.</a:t>
            </a:r>
          </a:p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7. 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Nilsson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Riedel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 Circuitos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Electricos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, Prentice Hall, 2005.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8. J. R. Villaseñor Gómez, Circuitos Eléctricos y Electrónicos: Fundamentos y Técnicas para su Análisis, Prentice Hall, 2010.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2524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9884" y="1404737"/>
            <a:ext cx="1465776" cy="822350"/>
          </a:xfrm>
        </p:spPr>
        <p:txBody>
          <a:bodyPr>
            <a:normAutofit/>
          </a:bodyPr>
          <a:lstStyle/>
          <a:p>
            <a:r>
              <a:rPr lang="es-MX" sz="2800" dirty="0"/>
              <a:t>Malla 1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96752"/>
            <a:ext cx="3438525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4788024" y="2061786"/>
                <a:ext cx="1771632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*(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*(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061786"/>
                <a:ext cx="1771632" cy="1015663"/>
              </a:xfrm>
              <a:prstGeom prst="rect">
                <a:avLst/>
              </a:prstGeom>
              <a:blipFill>
                <a:blip r:embed="rId3"/>
                <a:stretch>
                  <a:fillRect l="-7904" t="-77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ítulo 1"/>
          <p:cNvSpPr txBox="1">
            <a:spLocks/>
          </p:cNvSpPr>
          <p:nvPr/>
        </p:nvSpPr>
        <p:spPr>
          <a:xfrm>
            <a:off x="3068216" y="427038"/>
            <a:ext cx="57709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/>
              <a:t>Resultados</a:t>
            </a:r>
            <a:endParaRPr lang="es-MX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966540" y="1396423"/>
            <a:ext cx="1465776" cy="8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/>
              <a:t>Malla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7244680" y="2053472"/>
                <a:ext cx="1324080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Rd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Rf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*(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680" y="2053472"/>
                <a:ext cx="1324080" cy="1015663"/>
              </a:xfrm>
              <a:prstGeom prst="rect">
                <a:avLst/>
              </a:prstGeom>
              <a:blipFill>
                <a:blip r:embed="rId4"/>
                <a:stretch>
                  <a:fillRect l="-10550" t="-7831" r="-100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ítulo 1"/>
          <p:cNvSpPr txBox="1">
            <a:spLocks/>
          </p:cNvSpPr>
          <p:nvPr/>
        </p:nvSpPr>
        <p:spPr>
          <a:xfrm>
            <a:off x="4509884" y="3238958"/>
            <a:ext cx="1465776" cy="8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/>
              <a:t>Malla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4788024" y="3896007"/>
                <a:ext cx="1771632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Rg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*(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896007"/>
                <a:ext cx="1771632" cy="1015663"/>
              </a:xfrm>
              <a:prstGeom prst="rect">
                <a:avLst/>
              </a:prstGeom>
              <a:blipFill>
                <a:blip r:embed="rId5"/>
                <a:stretch>
                  <a:fillRect l="-7904" t="-77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ítulo 1"/>
          <p:cNvSpPr txBox="1">
            <a:spLocks/>
          </p:cNvSpPr>
          <p:nvPr/>
        </p:nvSpPr>
        <p:spPr>
          <a:xfrm>
            <a:off x="6966540" y="3230644"/>
            <a:ext cx="1465776" cy="8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/>
              <a:t>Malla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/>
              <p:cNvSpPr txBox="1"/>
              <p:nvPr/>
            </p:nvSpPr>
            <p:spPr>
              <a:xfrm>
                <a:off x="7244680" y="3887693"/>
                <a:ext cx="944169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</a:t>
                </a:r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Rk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s-MX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s-MX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s-MX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uadro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680" y="3887693"/>
                <a:ext cx="944169" cy="738664"/>
              </a:xfrm>
              <a:prstGeom prst="rect">
                <a:avLst/>
              </a:prstGeom>
              <a:blipFill>
                <a:blip r:embed="rId6"/>
                <a:stretch>
                  <a:fillRect l="-14839" t="-10744" r="-967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461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157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s-MX" dirty="0"/>
              <a:t>Fuente de voltaje en </a:t>
            </a:r>
            <a:r>
              <a:rPr lang="es-MX" dirty="0" err="1"/>
              <a:t>c.d</a:t>
            </a:r>
            <a:r>
              <a:rPr lang="es-MX" dirty="0"/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224135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Fuente de voltaje: se considera el voltaje constante ante cualquier perturbación del sistema: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138148"/>
            <a:ext cx="2024060" cy="1143537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179512" y="3428999"/>
            <a:ext cx="8229600" cy="13354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Fuente de corriente: se considera la corriente  constante ante cualquier perturbación del sistema: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7" y="4911766"/>
            <a:ext cx="2024061" cy="125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04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ángulo 103"/>
          <p:cNvSpPr/>
          <p:nvPr/>
        </p:nvSpPr>
        <p:spPr>
          <a:xfrm>
            <a:off x="5132464" y="3429000"/>
            <a:ext cx="2328542" cy="1998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/>
              <a:t>Divisor de Voltaje Resistivo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Un divisor de voltaje resistivo es un arreglo en serie que divide la tensión de un circuito en una o más resistencias </a:t>
            </a:r>
          </a:p>
        </p:txBody>
      </p:sp>
      <p:cxnSp>
        <p:nvCxnSpPr>
          <p:cNvPr id="4" name="15 Conector recto"/>
          <p:cNvCxnSpPr/>
          <p:nvPr/>
        </p:nvCxnSpPr>
        <p:spPr>
          <a:xfrm>
            <a:off x="779456" y="5607961"/>
            <a:ext cx="1721666" cy="90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6 Conector recto"/>
          <p:cNvCxnSpPr/>
          <p:nvPr/>
        </p:nvCxnSpPr>
        <p:spPr>
          <a:xfrm>
            <a:off x="789943" y="2979515"/>
            <a:ext cx="0" cy="12016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 txBox="1">
            <a:spLocks/>
          </p:cNvSpPr>
          <p:nvPr/>
        </p:nvSpPr>
        <p:spPr>
          <a:xfrm>
            <a:off x="2636646" y="4429478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71 Conector recto"/>
          <p:cNvCxnSpPr/>
          <p:nvPr/>
        </p:nvCxnSpPr>
        <p:spPr>
          <a:xfrm>
            <a:off x="2501122" y="3955077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4 Grupo"/>
          <p:cNvGrpSpPr/>
          <p:nvPr/>
        </p:nvGrpSpPr>
        <p:grpSpPr>
          <a:xfrm rot="5400000">
            <a:off x="1883079" y="4582635"/>
            <a:ext cx="1152128" cy="376808"/>
            <a:chOff x="1259632" y="2492896"/>
            <a:chExt cx="1584176" cy="376808"/>
          </a:xfrm>
        </p:grpSpPr>
        <p:cxnSp>
          <p:nvCxnSpPr>
            <p:cNvPr id="23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2 Marcador de contenido"/>
          <p:cNvSpPr txBox="1">
            <a:spLocks/>
          </p:cNvSpPr>
          <p:nvPr/>
        </p:nvSpPr>
        <p:spPr>
          <a:xfrm>
            <a:off x="2689468" y="3260946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7" name="71 Conector recto"/>
          <p:cNvCxnSpPr/>
          <p:nvPr/>
        </p:nvCxnSpPr>
        <p:spPr>
          <a:xfrm>
            <a:off x="2502326" y="5281258"/>
            <a:ext cx="1204" cy="335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>
            <a:off x="772174" y="2979515"/>
            <a:ext cx="1728948" cy="16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6 Conector recto"/>
          <p:cNvCxnSpPr/>
          <p:nvPr/>
        </p:nvCxnSpPr>
        <p:spPr>
          <a:xfrm>
            <a:off x="772174" y="4377983"/>
            <a:ext cx="1" cy="12299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530855" y="4181150"/>
            <a:ext cx="497202" cy="185759"/>
            <a:chOff x="1089314" y="2811193"/>
            <a:chExt cx="497202" cy="185759"/>
          </a:xfrm>
        </p:grpSpPr>
        <p:cxnSp>
          <p:nvCxnSpPr>
            <p:cNvPr id="54" name="17 Conector recto"/>
            <p:cNvCxnSpPr/>
            <p:nvPr/>
          </p:nvCxnSpPr>
          <p:spPr>
            <a:xfrm flipH="1">
              <a:off x="1089314" y="2811193"/>
              <a:ext cx="49720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8 Conector recto"/>
            <p:cNvCxnSpPr/>
            <p:nvPr/>
          </p:nvCxnSpPr>
          <p:spPr>
            <a:xfrm flipH="1">
              <a:off x="1204386" y="2996952"/>
              <a:ext cx="288032" cy="0"/>
            </a:xfrm>
            <a:prstGeom prst="line">
              <a:avLst/>
            </a:prstGeom>
            <a:ln w="6985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2 Marcador de contenido"/>
          <p:cNvSpPr txBox="1">
            <a:spLocks/>
          </p:cNvSpPr>
          <p:nvPr/>
        </p:nvSpPr>
        <p:spPr>
          <a:xfrm>
            <a:off x="936632" y="4172222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r>
              <a:rPr lang="es-MX" sz="3200" i="1" baseline="-25000" dirty="0"/>
              <a:t>s</a:t>
            </a:r>
          </a:p>
        </p:txBody>
      </p:sp>
      <p:grpSp>
        <p:nvGrpSpPr>
          <p:cNvPr id="61" name="4 Grupo"/>
          <p:cNvGrpSpPr/>
          <p:nvPr/>
        </p:nvGrpSpPr>
        <p:grpSpPr>
          <a:xfrm rot="5400000">
            <a:off x="1883079" y="3348347"/>
            <a:ext cx="1152128" cy="376808"/>
            <a:chOff x="1259632" y="2492896"/>
            <a:chExt cx="1584176" cy="376808"/>
          </a:xfrm>
        </p:grpSpPr>
        <p:cxnSp>
          <p:nvCxnSpPr>
            <p:cNvPr id="62" name="5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5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5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6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6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Elipse 81"/>
          <p:cNvSpPr/>
          <p:nvPr/>
        </p:nvSpPr>
        <p:spPr>
          <a:xfrm>
            <a:off x="2383040" y="4076640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3" name="Conector recto 82"/>
          <p:cNvCxnSpPr/>
          <p:nvPr/>
        </p:nvCxnSpPr>
        <p:spPr>
          <a:xfrm>
            <a:off x="2500021" y="417631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2 Marcador de contenido"/>
          <p:cNvSpPr txBox="1">
            <a:spLocks/>
          </p:cNvSpPr>
          <p:nvPr/>
        </p:nvSpPr>
        <p:spPr>
          <a:xfrm>
            <a:off x="3528872" y="4586339"/>
            <a:ext cx="57241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V</a:t>
            </a:r>
            <a:r>
              <a:rPr lang="es-MX" sz="3200" baseline="-25000" dirty="0" err="1"/>
              <a:t>b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6" name="Conector recto 85"/>
          <p:cNvCxnSpPr/>
          <p:nvPr/>
        </p:nvCxnSpPr>
        <p:spPr>
          <a:xfrm flipV="1">
            <a:off x="2529268" y="5617038"/>
            <a:ext cx="1170875" cy="144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ipse 86"/>
          <p:cNvSpPr/>
          <p:nvPr/>
        </p:nvSpPr>
        <p:spPr>
          <a:xfrm>
            <a:off x="2400391" y="5520891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9" name="Conector recto 88"/>
          <p:cNvCxnSpPr/>
          <p:nvPr/>
        </p:nvCxnSpPr>
        <p:spPr>
          <a:xfrm>
            <a:off x="3687597" y="3775462"/>
            <a:ext cx="12547" cy="81913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/>
          <p:cNvCxnSpPr/>
          <p:nvPr/>
        </p:nvCxnSpPr>
        <p:spPr>
          <a:xfrm>
            <a:off x="3690920" y="5199468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158056"/>
              </p:ext>
            </p:extLst>
          </p:nvPr>
        </p:nvGraphicFramePr>
        <p:xfrm>
          <a:off x="4108068" y="2367545"/>
          <a:ext cx="1741487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cuación" r:id="rId3" imgW="812520" imgH="228600" progId="Equation.3">
                  <p:embed/>
                </p:oleObj>
              </mc:Choice>
              <mc:Fallback>
                <p:oleObj name="Ecuación" r:id="rId3" imgW="812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068" y="2367545"/>
                        <a:ext cx="1741487" cy="4683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871571"/>
              </p:ext>
            </p:extLst>
          </p:nvPr>
        </p:nvGraphicFramePr>
        <p:xfrm>
          <a:off x="6661006" y="2093690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cuación" r:id="rId5" imgW="812520" imgH="431640" progId="Equation.3">
                  <p:embed/>
                </p:oleObj>
              </mc:Choice>
              <mc:Fallback>
                <p:oleObj name="Ecuación" r:id="rId5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006" y="2093690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3" name="Conector recto de flecha 92"/>
          <p:cNvCxnSpPr/>
          <p:nvPr/>
        </p:nvCxnSpPr>
        <p:spPr>
          <a:xfrm>
            <a:off x="2097969" y="3975779"/>
            <a:ext cx="0" cy="8044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2 Marcador de contenido"/>
          <p:cNvSpPr txBox="1">
            <a:spLocks/>
          </p:cNvSpPr>
          <p:nvPr/>
        </p:nvSpPr>
        <p:spPr>
          <a:xfrm>
            <a:off x="1903011" y="4599417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s-MX" sz="3200" dirty="0" err="1"/>
              <a:t>I</a:t>
            </a:r>
            <a:r>
              <a:rPr lang="es-MX" sz="3200" i="1" baseline="-25000" dirty="0" err="1"/>
              <a:t>s</a:t>
            </a:r>
            <a:endParaRPr lang="es-MX" sz="3200" i="1" baseline="-25000" dirty="0"/>
          </a:p>
        </p:txBody>
      </p:sp>
      <p:graphicFrame>
        <p:nvGraphicFramePr>
          <p:cNvPr id="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27767"/>
              </p:ext>
            </p:extLst>
          </p:nvPr>
        </p:nvGraphicFramePr>
        <p:xfrm>
          <a:off x="5423375" y="4382602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cuación" r:id="rId7" imgW="812520" imgH="431640" progId="Equation.3">
                  <p:embed/>
                </p:oleObj>
              </mc:Choice>
              <mc:Fallback>
                <p:oleObj name="Ecuación" r:id="rId7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375" y="4382602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6" name="Conector recto 95"/>
          <p:cNvCxnSpPr/>
          <p:nvPr/>
        </p:nvCxnSpPr>
        <p:spPr>
          <a:xfrm>
            <a:off x="2529268" y="2981197"/>
            <a:ext cx="1200122" cy="135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Elipse 96"/>
          <p:cNvSpPr/>
          <p:nvPr/>
        </p:nvSpPr>
        <p:spPr>
          <a:xfrm>
            <a:off x="2417891" y="2869012"/>
            <a:ext cx="216024" cy="1922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9" name="2 Marcador de contenido"/>
          <p:cNvSpPr txBox="1">
            <a:spLocks/>
          </p:cNvSpPr>
          <p:nvPr/>
        </p:nvSpPr>
        <p:spPr>
          <a:xfrm>
            <a:off x="3511103" y="3236197"/>
            <a:ext cx="61724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V</a:t>
            </a:r>
            <a:r>
              <a:rPr lang="es-MX" sz="3200" baseline="-25000" dirty="0"/>
              <a:t>a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0" name="Conector recto 99"/>
          <p:cNvCxnSpPr/>
          <p:nvPr/>
        </p:nvCxnSpPr>
        <p:spPr>
          <a:xfrm>
            <a:off x="3728524" y="2934301"/>
            <a:ext cx="866" cy="42638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551498"/>
              </p:ext>
            </p:extLst>
          </p:nvPr>
        </p:nvGraphicFramePr>
        <p:xfrm>
          <a:off x="5437907" y="3429000"/>
          <a:ext cx="17414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cuación" r:id="rId9" imgW="812520" imgH="431640" progId="Equation.3">
                  <p:embed/>
                </p:oleObj>
              </mc:Choice>
              <mc:Fallback>
                <p:oleObj name="Ecuación" r:id="rId9" imgW="812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907" y="3429000"/>
                        <a:ext cx="1741488" cy="885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Flecha derecha 102"/>
          <p:cNvSpPr/>
          <p:nvPr/>
        </p:nvSpPr>
        <p:spPr>
          <a:xfrm>
            <a:off x="6028683" y="2404367"/>
            <a:ext cx="411354" cy="470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5" name="Marcador de contenido 2"/>
          <p:cNvSpPr txBox="1">
            <a:spLocks/>
          </p:cNvSpPr>
          <p:nvPr/>
        </p:nvSpPr>
        <p:spPr>
          <a:xfrm>
            <a:off x="1403648" y="5932347"/>
            <a:ext cx="7283152" cy="798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Obtén la suma de V</a:t>
            </a:r>
            <a:r>
              <a:rPr lang="es-MX" baseline="-25000" dirty="0"/>
              <a:t>a</a:t>
            </a:r>
            <a:r>
              <a:rPr lang="es-MX" dirty="0"/>
              <a:t> y </a:t>
            </a:r>
            <a:r>
              <a:rPr lang="es-MX" dirty="0" err="1"/>
              <a:t>V</a:t>
            </a:r>
            <a:r>
              <a:rPr lang="es-MX" baseline="-25000" dirty="0" err="1"/>
              <a:t>b</a:t>
            </a:r>
            <a:r>
              <a:rPr lang="es-MX" baseline="-25000" dirty="0"/>
              <a:t> </a:t>
            </a:r>
            <a:r>
              <a:rPr lang="es-MX" dirty="0"/>
              <a:t>para comprobar las ecuaciones  </a:t>
            </a:r>
          </a:p>
        </p:txBody>
      </p:sp>
      <p:pic>
        <p:nvPicPr>
          <p:cNvPr id="106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6130" y="5835320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0873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Comprobación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88168"/>
              </p:ext>
            </p:extLst>
          </p:nvPr>
        </p:nvGraphicFramePr>
        <p:xfrm>
          <a:off x="3225006" y="2636912"/>
          <a:ext cx="2693988" cy="317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cuación" r:id="rId3" imgW="1257120" imgH="1549080" progId="Equation.3">
                  <p:embed/>
                </p:oleObj>
              </mc:Choice>
              <mc:Fallback>
                <p:oleObj name="Ecuación" r:id="rId3" imgW="1257120" imgH="1549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5006" y="2636912"/>
                        <a:ext cx="2693988" cy="31781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180728"/>
          </a:xfrm>
        </p:spPr>
        <p:txBody>
          <a:bodyPr>
            <a:normAutofit/>
          </a:bodyPr>
          <a:lstStyle/>
          <a:p>
            <a:r>
              <a:rPr lang="es-MX" dirty="0"/>
              <a:t>Una forma de comprobar la igualdad consiste en sumar los voltajes V</a:t>
            </a:r>
            <a:r>
              <a:rPr lang="es-MX" baseline="-25000" dirty="0"/>
              <a:t>a</a:t>
            </a:r>
            <a:r>
              <a:rPr lang="es-MX" dirty="0"/>
              <a:t> y </a:t>
            </a:r>
            <a:r>
              <a:rPr lang="es-MX" dirty="0" err="1"/>
              <a:t>V</a:t>
            </a:r>
            <a:r>
              <a:rPr lang="es-MX" baseline="-25000" dirty="0" err="1"/>
              <a:t>b</a:t>
            </a:r>
            <a:r>
              <a:rPr lang="es-MX" dirty="0"/>
              <a:t> es decir </a:t>
            </a:r>
          </a:p>
        </p:txBody>
      </p:sp>
    </p:spTree>
    <p:extLst>
      <p:ext uri="{BB962C8B-B14F-4D97-AF65-F5344CB8AC3E}">
        <p14:creationId xmlns:p14="http://schemas.microsoft.com/office/powerpoint/2010/main" val="38329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Ejercicio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/>
              <a:t>Diseña un divisor de voltaje con las resistencias usadas en laboratorio (R</a:t>
            </a:r>
            <a:r>
              <a:rPr lang="es-MX" baseline="-25000" dirty="0"/>
              <a:t>1</a:t>
            </a:r>
            <a:r>
              <a:rPr lang="es-MX" dirty="0"/>
              <a:t>=1k</a:t>
            </a:r>
            <a:r>
              <a:rPr lang="es-MX" dirty="0">
                <a:latin typeface="Symbol" panose="05050102010706020507" pitchFamily="18" charset="2"/>
              </a:rPr>
              <a:t>W</a:t>
            </a:r>
            <a:r>
              <a:rPr lang="es-MX" dirty="0"/>
              <a:t>, R</a:t>
            </a:r>
            <a:r>
              <a:rPr lang="es-MX" baseline="-25000" dirty="0"/>
              <a:t>2</a:t>
            </a:r>
            <a:r>
              <a:rPr lang="es-MX" dirty="0"/>
              <a:t>=2.2k</a:t>
            </a:r>
            <a:r>
              <a:rPr lang="es-MX" dirty="0">
                <a:latin typeface="Symbol" panose="05050102010706020507" pitchFamily="18" charset="2"/>
              </a:rPr>
              <a:t>W </a:t>
            </a:r>
            <a:r>
              <a:rPr lang="es-MX" dirty="0"/>
              <a:t> y R</a:t>
            </a:r>
            <a:r>
              <a:rPr lang="es-MX" baseline="-25000" dirty="0"/>
              <a:t>3</a:t>
            </a:r>
            <a:r>
              <a:rPr lang="es-MX" dirty="0"/>
              <a:t>=3.3k</a:t>
            </a:r>
            <a:r>
              <a:rPr lang="es-MX" dirty="0">
                <a:latin typeface="Symbol" panose="05050102010706020507" pitchFamily="18" charset="2"/>
              </a:rPr>
              <a:t>W</a:t>
            </a:r>
            <a:r>
              <a:rPr lang="es-MX" dirty="0"/>
              <a:t>)para obtener a la salida aproximadamente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a)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b)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c)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608200"/>
              </p:ext>
            </p:extLst>
          </p:nvPr>
        </p:nvGraphicFramePr>
        <p:xfrm>
          <a:off x="979675" y="2805890"/>
          <a:ext cx="7572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cuación" r:id="rId3" imgW="291960" imgH="393480" progId="Equation.3">
                  <p:embed/>
                </p:oleObj>
              </mc:Choice>
              <mc:Fallback>
                <p:oleObj name="Ecuación" r:id="rId3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675" y="2805890"/>
                        <a:ext cx="75723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336872"/>
              </p:ext>
            </p:extLst>
          </p:nvPr>
        </p:nvGraphicFramePr>
        <p:xfrm>
          <a:off x="1034683" y="4107284"/>
          <a:ext cx="72548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cuación" r:id="rId5" imgW="279360" imgH="393480" progId="Equation.3">
                  <p:embed/>
                </p:oleObj>
              </mc:Choice>
              <mc:Fallback>
                <p:oleObj name="Ecuación" r:id="rId5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683" y="4107284"/>
                        <a:ext cx="725487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718094"/>
              </p:ext>
            </p:extLst>
          </p:nvPr>
        </p:nvGraphicFramePr>
        <p:xfrm>
          <a:off x="1019175" y="5334000"/>
          <a:ext cx="7572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cuación" r:id="rId7" imgW="291960" imgH="393480" progId="Equation.3">
                  <p:embed/>
                </p:oleObj>
              </mc:Choice>
              <mc:Fallback>
                <p:oleObj name="Ecuación" r:id="rId7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5334000"/>
                        <a:ext cx="757238" cy="977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8289" y="340386"/>
            <a:ext cx="792088" cy="87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8445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1767</Words>
  <Application>Microsoft Office PowerPoint</Application>
  <PresentationFormat>Presentación en pantalla (4:3)</PresentationFormat>
  <Paragraphs>585</Paragraphs>
  <Slides>47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9" baseType="lpstr">
      <vt:lpstr>Tema de Office</vt:lpstr>
      <vt:lpstr>Ecuación</vt:lpstr>
      <vt:lpstr>Diapositivas en PowerPoint de la UA: Circuitos eléctricos</vt:lpstr>
      <vt:lpstr>          Circuitos eléctricos           </vt:lpstr>
      <vt:lpstr>Ejercicio introductorio de laboratorio </vt:lpstr>
      <vt:lpstr>Resultados</vt:lpstr>
      <vt:lpstr>Malla 1</vt:lpstr>
      <vt:lpstr>Fuente de voltaje en c.d.</vt:lpstr>
      <vt:lpstr>Divisor de Voltaje Resistivo </vt:lpstr>
      <vt:lpstr>Comprobación </vt:lpstr>
      <vt:lpstr>Ejercicio </vt:lpstr>
      <vt:lpstr>Respuesta</vt:lpstr>
      <vt:lpstr>Divisor de Corriente Resistivo </vt:lpstr>
      <vt:lpstr>Comprobación </vt:lpstr>
      <vt:lpstr>Teorema de Superposición </vt:lpstr>
      <vt:lpstr>Resuelve el siguiente problema</vt:lpstr>
      <vt:lpstr>Solución </vt:lpstr>
      <vt:lpstr>Obtención de </vt:lpstr>
      <vt:lpstr>Obtención de </vt:lpstr>
      <vt:lpstr>Obtención de </vt:lpstr>
      <vt:lpstr>Obtención de </vt:lpstr>
      <vt:lpstr>Obtención de </vt:lpstr>
      <vt:lpstr>Finalmente </vt:lpstr>
      <vt:lpstr>Ejercicios </vt:lpstr>
      <vt:lpstr>Respuesta</vt:lpstr>
      <vt:lpstr>Presentación de PowerPoint</vt:lpstr>
      <vt:lpstr>Respuesta</vt:lpstr>
      <vt:lpstr>Respuesta</vt:lpstr>
      <vt:lpstr>R. </vt:lpstr>
      <vt:lpstr>R. </vt:lpstr>
      <vt:lpstr>R. </vt:lpstr>
      <vt:lpstr>Presentación de PowerPoint</vt:lpstr>
      <vt:lpstr>R. Nótese que las siguientes operaciones son validas</vt:lpstr>
      <vt:lpstr>Ejercicios </vt:lpstr>
      <vt:lpstr>Respuesta</vt:lpstr>
      <vt:lpstr>Respuesta</vt:lpstr>
      <vt:lpstr>Respuesta</vt:lpstr>
      <vt:lpstr>Presentación de PowerPoint</vt:lpstr>
      <vt:lpstr>Presentación de PowerPoint</vt:lpstr>
      <vt:lpstr>Teorema de Thevenin </vt:lpstr>
      <vt:lpstr>Teorema de Norton </vt:lpstr>
      <vt:lpstr>Obtén el Equivalente de Thevenin en Rx</vt:lpstr>
      <vt:lpstr>Solución</vt:lpstr>
      <vt:lpstr>Solución obtención de la RTh</vt:lpstr>
      <vt:lpstr>Solución obtención de la VTh</vt:lpstr>
      <vt:lpstr>Finalmente</vt:lpstr>
      <vt:lpstr>Tarea </vt:lpstr>
      <vt:lpstr>Equivalente de Norton </vt:lpstr>
      <vt:lpstr>Bibliografía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Prácticas de Laboratorio Electricidad y Magnetismo</dc:title>
  <dc:creator>usuario</dc:creator>
  <cp:lastModifiedBy>IRMA</cp:lastModifiedBy>
  <cp:revision>174</cp:revision>
  <cp:lastPrinted>2016-02-16T13:36:22Z</cp:lastPrinted>
  <dcterms:created xsi:type="dcterms:W3CDTF">2011-06-03T08:08:45Z</dcterms:created>
  <dcterms:modified xsi:type="dcterms:W3CDTF">2017-10-18T18:29:17Z</dcterms:modified>
</cp:coreProperties>
</file>