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handoutMasterIdLst>
    <p:handoutMasterId r:id="rId46"/>
  </p:handoutMasterIdLst>
  <p:sldIdLst>
    <p:sldId id="338" r:id="rId2"/>
    <p:sldId id="313" r:id="rId3"/>
    <p:sldId id="257" r:id="rId4"/>
    <p:sldId id="258" r:id="rId5"/>
    <p:sldId id="259" r:id="rId6"/>
    <p:sldId id="260" r:id="rId7"/>
    <p:sldId id="261" r:id="rId8"/>
    <p:sldId id="279" r:id="rId9"/>
    <p:sldId id="281" r:id="rId10"/>
    <p:sldId id="286" r:id="rId11"/>
    <p:sldId id="287" r:id="rId12"/>
    <p:sldId id="288" r:id="rId13"/>
    <p:sldId id="289" r:id="rId14"/>
    <p:sldId id="290" r:id="rId15"/>
    <p:sldId id="276" r:id="rId16"/>
    <p:sldId id="294" r:id="rId17"/>
    <p:sldId id="302" r:id="rId18"/>
    <p:sldId id="297" r:id="rId19"/>
    <p:sldId id="299" r:id="rId20"/>
    <p:sldId id="303" r:id="rId21"/>
    <p:sldId id="304" r:id="rId22"/>
    <p:sldId id="312" r:id="rId23"/>
    <p:sldId id="307" r:id="rId24"/>
    <p:sldId id="319" r:id="rId25"/>
    <p:sldId id="320" r:id="rId26"/>
    <p:sldId id="321" r:id="rId27"/>
    <p:sldId id="322" r:id="rId28"/>
    <p:sldId id="323" r:id="rId29"/>
    <p:sldId id="324" r:id="rId30"/>
    <p:sldId id="325" r:id="rId31"/>
    <p:sldId id="326" r:id="rId32"/>
    <p:sldId id="327" r:id="rId33"/>
    <p:sldId id="328" r:id="rId34"/>
    <p:sldId id="329" r:id="rId35"/>
    <p:sldId id="330" r:id="rId36"/>
    <p:sldId id="331" r:id="rId37"/>
    <p:sldId id="332" r:id="rId38"/>
    <p:sldId id="333" r:id="rId39"/>
    <p:sldId id="334" r:id="rId40"/>
    <p:sldId id="335" r:id="rId41"/>
    <p:sldId id="336" r:id="rId42"/>
    <p:sldId id="337" r:id="rId43"/>
    <p:sldId id="339" r:id="rId44"/>
  </p:sldIdLst>
  <p:sldSz cx="9144000" cy="6858000" type="screen4x3"/>
  <p:notesSz cx="7315200" cy="96012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53" autoAdjust="0"/>
    <p:restoredTop sz="94660"/>
  </p:normalViewPr>
  <p:slideViewPr>
    <p:cSldViewPr>
      <p:cViewPr varScale="1">
        <p:scale>
          <a:sx n="62" d="100"/>
          <a:sy n="62" d="100"/>
        </p:scale>
        <p:origin x="-1336" y="-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image" Target="../media/image26.wmf"/><Relationship Id="rId4" Type="http://schemas.openxmlformats.org/officeDocument/2006/relationships/image" Target="../media/image29.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 Id="rId5" Type="http://schemas.openxmlformats.org/officeDocument/2006/relationships/image" Target="../media/image36.wmf"/><Relationship Id="rId4" Type="http://schemas.openxmlformats.org/officeDocument/2006/relationships/image" Target="../media/image35.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image" Target="../media/image36.wmf"/><Relationship Id="rId4" Type="http://schemas.openxmlformats.org/officeDocument/2006/relationships/image" Target="../media/image40.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41.wmf"/><Relationship Id="rId1" Type="http://schemas.openxmlformats.org/officeDocument/2006/relationships/image" Target="../media/image40.wmf"/><Relationship Id="rId5" Type="http://schemas.openxmlformats.org/officeDocument/2006/relationships/image" Target="../media/image44.wmf"/><Relationship Id="rId4" Type="http://schemas.openxmlformats.org/officeDocument/2006/relationships/image" Target="../media/image43.wmf"/></Relationships>
</file>

<file path=ppt/drawings/_rels/vmlDrawing16.vml.rels><?xml version="1.0" encoding="UTF-8" standalone="yes"?>
<Relationships xmlns="http://schemas.openxmlformats.org/package/2006/relationships"><Relationship Id="rId8" Type="http://schemas.openxmlformats.org/officeDocument/2006/relationships/image" Target="../media/image51.wmf"/><Relationship Id="rId3" Type="http://schemas.openxmlformats.org/officeDocument/2006/relationships/image" Target="../media/image47.wmf"/><Relationship Id="rId7" Type="http://schemas.openxmlformats.org/officeDocument/2006/relationships/image" Target="../media/image50.wmf"/><Relationship Id="rId2" Type="http://schemas.openxmlformats.org/officeDocument/2006/relationships/image" Target="../media/image46.wmf"/><Relationship Id="rId1" Type="http://schemas.openxmlformats.org/officeDocument/2006/relationships/image" Target="../media/image45.wmf"/><Relationship Id="rId6" Type="http://schemas.openxmlformats.org/officeDocument/2006/relationships/image" Target="../media/image49.wmf"/><Relationship Id="rId5" Type="http://schemas.openxmlformats.org/officeDocument/2006/relationships/image" Target="../media/image48.wmf"/><Relationship Id="rId4" Type="http://schemas.openxmlformats.org/officeDocument/2006/relationships/image" Target="../media/image44.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53.wmf"/><Relationship Id="rId7" Type="http://schemas.openxmlformats.org/officeDocument/2006/relationships/image" Target="../media/image57.wmf"/><Relationship Id="rId2" Type="http://schemas.openxmlformats.org/officeDocument/2006/relationships/image" Target="../media/image52.wmf"/><Relationship Id="rId1" Type="http://schemas.openxmlformats.org/officeDocument/2006/relationships/image" Target="../media/image30.wmf"/><Relationship Id="rId6" Type="http://schemas.openxmlformats.org/officeDocument/2006/relationships/image" Target="../media/image56.wmf"/><Relationship Id="rId5" Type="http://schemas.openxmlformats.org/officeDocument/2006/relationships/image" Target="../media/image55.wmf"/><Relationship Id="rId4" Type="http://schemas.openxmlformats.org/officeDocument/2006/relationships/image" Target="../media/image54.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59.wmf"/><Relationship Id="rId1" Type="http://schemas.openxmlformats.org/officeDocument/2006/relationships/image" Target="../media/image58.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image" Target="../media/image61.wmf"/><Relationship Id="rId1" Type="http://schemas.openxmlformats.org/officeDocument/2006/relationships/image" Target="../media/image60.wmf"/><Relationship Id="rId5" Type="http://schemas.openxmlformats.org/officeDocument/2006/relationships/image" Target="../media/image64.wmf"/><Relationship Id="rId4" Type="http://schemas.openxmlformats.org/officeDocument/2006/relationships/image" Target="../media/image6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66.wmf"/><Relationship Id="rId1" Type="http://schemas.openxmlformats.org/officeDocument/2006/relationships/image" Target="../media/image65.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69.wmf"/><Relationship Id="rId2" Type="http://schemas.openxmlformats.org/officeDocument/2006/relationships/image" Target="../media/image68.wmf"/><Relationship Id="rId1" Type="http://schemas.openxmlformats.org/officeDocument/2006/relationships/image" Target="../media/image67.wmf"/><Relationship Id="rId6" Type="http://schemas.openxmlformats.org/officeDocument/2006/relationships/image" Target="../media/image63.wmf"/><Relationship Id="rId5" Type="http://schemas.openxmlformats.org/officeDocument/2006/relationships/image" Target="../media/image71.wmf"/><Relationship Id="rId4" Type="http://schemas.openxmlformats.org/officeDocument/2006/relationships/image" Target="../media/image70.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74.wmf"/><Relationship Id="rId2" Type="http://schemas.openxmlformats.org/officeDocument/2006/relationships/image" Target="../media/image73.wmf"/><Relationship Id="rId1" Type="http://schemas.openxmlformats.org/officeDocument/2006/relationships/image" Target="../media/image72.wmf"/><Relationship Id="rId5" Type="http://schemas.openxmlformats.org/officeDocument/2006/relationships/image" Target="../media/image76.wmf"/><Relationship Id="rId4" Type="http://schemas.openxmlformats.org/officeDocument/2006/relationships/image" Target="../media/image75.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75.wmf"/></Relationships>
</file>

<file path=ppt/drawings/_rels/vmlDrawing24.vml.rels><?xml version="1.0" encoding="UTF-8" standalone="yes"?>
<Relationships xmlns="http://schemas.openxmlformats.org/package/2006/relationships"><Relationship Id="rId2" Type="http://schemas.openxmlformats.org/officeDocument/2006/relationships/image" Target="../media/image79.wmf"/><Relationship Id="rId1" Type="http://schemas.openxmlformats.org/officeDocument/2006/relationships/image" Target="../media/image78.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82.wmf"/><Relationship Id="rId7" Type="http://schemas.openxmlformats.org/officeDocument/2006/relationships/image" Target="../media/image86.wmf"/><Relationship Id="rId2" Type="http://schemas.openxmlformats.org/officeDocument/2006/relationships/image" Target="../media/image81.wmf"/><Relationship Id="rId1" Type="http://schemas.openxmlformats.org/officeDocument/2006/relationships/image" Target="../media/image80.wmf"/><Relationship Id="rId6" Type="http://schemas.openxmlformats.org/officeDocument/2006/relationships/image" Target="../media/image85.wmf"/><Relationship Id="rId5" Type="http://schemas.openxmlformats.org/officeDocument/2006/relationships/image" Target="../media/image84.wmf"/><Relationship Id="rId4" Type="http://schemas.openxmlformats.org/officeDocument/2006/relationships/image" Target="../media/image83.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89.wmf"/><Relationship Id="rId7" Type="http://schemas.openxmlformats.org/officeDocument/2006/relationships/image" Target="../media/image93.wmf"/><Relationship Id="rId2" Type="http://schemas.openxmlformats.org/officeDocument/2006/relationships/image" Target="../media/image88.wmf"/><Relationship Id="rId1" Type="http://schemas.openxmlformats.org/officeDocument/2006/relationships/image" Target="../media/image87.wmf"/><Relationship Id="rId6" Type="http://schemas.openxmlformats.org/officeDocument/2006/relationships/image" Target="../media/image92.wmf"/><Relationship Id="rId5" Type="http://schemas.openxmlformats.org/officeDocument/2006/relationships/image" Target="../media/image91.wmf"/><Relationship Id="rId4" Type="http://schemas.openxmlformats.org/officeDocument/2006/relationships/image" Target="../media/image90.wmf"/></Relationships>
</file>

<file path=ppt/drawings/_rels/vmlDrawing27.vml.rels><?xml version="1.0" encoding="UTF-8" standalone="yes"?>
<Relationships xmlns="http://schemas.openxmlformats.org/package/2006/relationships"><Relationship Id="rId2" Type="http://schemas.openxmlformats.org/officeDocument/2006/relationships/image" Target="../media/image95.wmf"/><Relationship Id="rId1" Type="http://schemas.openxmlformats.org/officeDocument/2006/relationships/image" Target="../media/image94.wmf"/></Relationships>
</file>

<file path=ppt/drawings/_rels/vmlDrawing28.vml.rels><?xml version="1.0" encoding="UTF-8" standalone="yes"?>
<Relationships xmlns="http://schemas.openxmlformats.org/package/2006/relationships"><Relationship Id="rId3" Type="http://schemas.openxmlformats.org/officeDocument/2006/relationships/image" Target="../media/image95.wmf"/><Relationship Id="rId2" Type="http://schemas.openxmlformats.org/officeDocument/2006/relationships/image" Target="../media/image94.wmf"/><Relationship Id="rId1" Type="http://schemas.openxmlformats.org/officeDocument/2006/relationships/image" Target="../media/image96.wmf"/><Relationship Id="rId4" Type="http://schemas.openxmlformats.org/officeDocument/2006/relationships/image" Target="../media/image80.wmf"/></Relationships>
</file>

<file path=ppt/drawings/_rels/vmlDrawing29.vml.rels><?xml version="1.0" encoding="UTF-8" standalone="yes"?>
<Relationships xmlns="http://schemas.openxmlformats.org/package/2006/relationships"><Relationship Id="rId2" Type="http://schemas.openxmlformats.org/officeDocument/2006/relationships/image" Target="../media/image97.wmf"/><Relationship Id="rId1" Type="http://schemas.openxmlformats.org/officeDocument/2006/relationships/image" Target="../media/image3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image" Target="../media/image21.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vl1pPr>
          </a:lstStyle>
          <a:p>
            <a:fld id="{AB0FB110-D513-4D8F-9EF4-7EF87C395990}" type="datetimeFigureOut">
              <a:rPr lang="es-MX" smtClean="0"/>
              <a:t>18/10/2017</a:t>
            </a:fld>
            <a:endParaRPr lang="es-MX"/>
          </a:p>
        </p:txBody>
      </p:sp>
      <p:sp>
        <p:nvSpPr>
          <p:cNvPr id="4" name="Marcador de pie de página 3"/>
          <p:cNvSpPr>
            <a:spLocks noGrp="1"/>
          </p:cNvSpPr>
          <p:nvPr>
            <p:ph type="ftr" sz="quarter" idx="2"/>
          </p:nvPr>
        </p:nvSpPr>
        <p:spPr>
          <a:xfrm>
            <a:off x="0" y="9120188"/>
            <a:ext cx="3170238" cy="481012"/>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4143375" y="9120188"/>
            <a:ext cx="3170238" cy="481012"/>
          </a:xfrm>
          <a:prstGeom prst="rect">
            <a:avLst/>
          </a:prstGeom>
        </p:spPr>
        <p:txBody>
          <a:bodyPr vert="horz" lIns="91440" tIns="45720" rIns="91440" bIns="45720" rtlCol="0" anchor="b"/>
          <a:lstStyle>
            <a:lvl1pPr algn="r">
              <a:defRPr sz="1200"/>
            </a:lvl1pPr>
          </a:lstStyle>
          <a:p>
            <a:fld id="{2F192883-D9ED-44EE-9D8C-1FC9FE86885A}" type="slidenum">
              <a:rPr lang="es-MX" smtClean="0"/>
              <a:t>‹Nº›</a:t>
            </a:fld>
            <a:endParaRPr lang="es-MX"/>
          </a:p>
        </p:txBody>
      </p:sp>
    </p:spTree>
    <p:extLst>
      <p:ext uri="{BB962C8B-B14F-4D97-AF65-F5344CB8AC3E}">
        <p14:creationId xmlns:p14="http://schemas.microsoft.com/office/powerpoint/2010/main" val="36818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s-MX"/>
          </a:p>
        </p:txBody>
      </p:sp>
      <p:sp>
        <p:nvSpPr>
          <p:cNvPr id="3" name="Marcador de fecha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4CC6F582-6318-41E6-B968-AAD348781AAD}" type="datetimeFigureOut">
              <a:rPr lang="es-MX" smtClean="0"/>
              <a:t>18/10/2017</a:t>
            </a:fld>
            <a:endParaRPr lang="es-MX"/>
          </a:p>
        </p:txBody>
      </p:sp>
      <p:sp>
        <p:nvSpPr>
          <p:cNvPr id="4" name="Marcador de imagen de diapositiva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s-MX"/>
          </a:p>
        </p:txBody>
      </p:sp>
      <p:sp>
        <p:nvSpPr>
          <p:cNvPr id="5" name="Marcador de notas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s-MX"/>
          </a:p>
        </p:txBody>
      </p:sp>
      <p:sp>
        <p:nvSpPr>
          <p:cNvPr id="7" name="Marcador de número de diapositiva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3B623771-F84E-41D1-AA1E-B61266E0A8BD}" type="slidenum">
              <a:rPr lang="es-MX" smtClean="0"/>
              <a:t>‹Nº›</a:t>
            </a:fld>
            <a:endParaRPr lang="es-MX"/>
          </a:p>
        </p:txBody>
      </p:sp>
    </p:spTree>
    <p:extLst>
      <p:ext uri="{BB962C8B-B14F-4D97-AF65-F5344CB8AC3E}">
        <p14:creationId xmlns:p14="http://schemas.microsoft.com/office/powerpoint/2010/main" val="16430510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3B623771-F84E-41D1-AA1E-B61266E0A8BD}" type="slidenum">
              <a:rPr lang="es-MX" smtClean="0"/>
              <a:t>10</a:t>
            </a:fld>
            <a:endParaRPr lang="es-MX"/>
          </a:p>
        </p:txBody>
      </p:sp>
    </p:spTree>
    <p:extLst>
      <p:ext uri="{BB962C8B-B14F-4D97-AF65-F5344CB8AC3E}">
        <p14:creationId xmlns:p14="http://schemas.microsoft.com/office/powerpoint/2010/main" val="9226416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C7BC078C-72BF-454D-A7A5-2054661681E7}" type="slidenum">
              <a:rPr lang="es-MX" smtClean="0"/>
              <a:pPr/>
              <a:t>37</a:t>
            </a:fld>
            <a:endParaRPr lang="es-MX"/>
          </a:p>
        </p:txBody>
      </p:sp>
    </p:spTree>
    <p:extLst>
      <p:ext uri="{BB962C8B-B14F-4D97-AF65-F5344CB8AC3E}">
        <p14:creationId xmlns:p14="http://schemas.microsoft.com/office/powerpoint/2010/main" val="36717872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p:cNvSpPr>
            <a:spLocks noGrp="1"/>
          </p:cNvSpPr>
          <p:nvPr>
            <p:ph type="dt" sz="half" idx="10"/>
          </p:nvPr>
        </p:nvSpPr>
        <p:spPr/>
        <p:txBody>
          <a:bodyPr/>
          <a:lstStyle/>
          <a:p>
            <a:fld id="{65BF2977-A3F8-4A6E-BB2B-B3CC4AA59DBE}" type="datetimeFigureOut">
              <a:rPr lang="es-MX" smtClean="0"/>
              <a:pPr/>
              <a:t>18/10/2017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D78E36B-B385-45C2-9C27-9BD068E7ECD5}"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65BF2977-A3F8-4A6E-BB2B-B3CC4AA59DBE}" type="datetimeFigureOut">
              <a:rPr lang="es-MX" smtClean="0"/>
              <a:pPr/>
              <a:t>18/10/2017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D78E36B-B385-45C2-9C27-9BD068E7ECD5}"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65BF2977-A3F8-4A6E-BB2B-B3CC4AA59DBE}" type="datetimeFigureOut">
              <a:rPr lang="es-MX" smtClean="0"/>
              <a:pPr/>
              <a:t>18/10/2017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D78E36B-B385-45C2-9C27-9BD068E7ECD5}"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65BF2977-A3F8-4A6E-BB2B-B3CC4AA59DBE}" type="datetimeFigureOut">
              <a:rPr lang="es-MX" smtClean="0"/>
              <a:pPr/>
              <a:t>18/10/2017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D78E36B-B385-45C2-9C27-9BD068E7ECD5}"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65BF2977-A3F8-4A6E-BB2B-B3CC4AA59DBE}" type="datetimeFigureOut">
              <a:rPr lang="es-MX" smtClean="0"/>
              <a:pPr/>
              <a:t>18/10/2017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D78E36B-B385-45C2-9C27-9BD068E7ECD5}"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p:txBody>
          <a:bodyPr/>
          <a:lstStyle/>
          <a:p>
            <a:fld id="{65BF2977-A3F8-4A6E-BB2B-B3CC4AA59DBE}" type="datetimeFigureOut">
              <a:rPr lang="es-MX" smtClean="0"/>
              <a:pPr/>
              <a:t>18/10/2017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D78E36B-B385-45C2-9C27-9BD068E7ECD5}"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p:txBody>
          <a:bodyPr/>
          <a:lstStyle/>
          <a:p>
            <a:fld id="{65BF2977-A3F8-4A6E-BB2B-B3CC4AA59DBE}" type="datetimeFigureOut">
              <a:rPr lang="es-MX" smtClean="0"/>
              <a:pPr/>
              <a:t>18/10/2017</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4D78E36B-B385-45C2-9C27-9BD068E7ECD5}"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p:txBody>
          <a:bodyPr/>
          <a:lstStyle/>
          <a:p>
            <a:fld id="{65BF2977-A3F8-4A6E-BB2B-B3CC4AA59DBE}" type="datetimeFigureOut">
              <a:rPr lang="es-MX" smtClean="0"/>
              <a:pPr/>
              <a:t>18/10/2017</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4D78E36B-B385-45C2-9C27-9BD068E7ECD5}"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5BF2977-A3F8-4A6E-BB2B-B3CC4AA59DBE}" type="datetimeFigureOut">
              <a:rPr lang="es-MX" smtClean="0"/>
              <a:pPr/>
              <a:t>18/10/2017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4D78E36B-B385-45C2-9C27-9BD068E7ECD5}"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65BF2977-A3F8-4A6E-BB2B-B3CC4AA59DBE}" type="datetimeFigureOut">
              <a:rPr lang="es-MX" smtClean="0"/>
              <a:pPr/>
              <a:t>18/10/2017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D78E36B-B385-45C2-9C27-9BD068E7ECD5}"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65BF2977-A3F8-4A6E-BB2B-B3CC4AA59DBE}" type="datetimeFigureOut">
              <a:rPr lang="es-MX" smtClean="0"/>
              <a:pPr/>
              <a:t>18/10/2017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D78E36B-B385-45C2-9C27-9BD068E7ECD5}"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BF2977-A3F8-4A6E-BB2B-B3CC4AA59DBE}" type="datetimeFigureOut">
              <a:rPr lang="es-MX" smtClean="0"/>
              <a:pPr/>
              <a:t>18/10/2017</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78E36B-B385-45C2-9C27-9BD068E7ECD5}"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19.wmf"/><Relationship Id="rId4" Type="http://schemas.openxmlformats.org/officeDocument/2006/relationships/oleObject" Target="../embeddings/oleObject7.bin"/></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20.wmf"/></Relationships>
</file>

<file path=ppt/slides/_rels/slide12.xml.rels><?xml version="1.0" encoding="UTF-8" standalone="yes"?>
<Relationships xmlns="http://schemas.openxmlformats.org/package/2006/relationships"><Relationship Id="rId3" Type="http://schemas.openxmlformats.org/officeDocument/2006/relationships/image" Target="../media/image16.wmf"/><Relationship Id="rId7" Type="http://schemas.openxmlformats.org/officeDocument/2006/relationships/image" Target="../media/image22.wmf"/><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10.bin"/><Relationship Id="rId5" Type="http://schemas.openxmlformats.org/officeDocument/2006/relationships/image" Target="../media/image21.wmf"/><Relationship Id="rId4" Type="http://schemas.openxmlformats.org/officeDocument/2006/relationships/oleObject" Target="../embeddings/oleObject9.bin"/></Relationships>
</file>

<file path=ppt/slides/_rels/slide13.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25.wmf"/><Relationship Id="rId3" Type="http://schemas.openxmlformats.org/officeDocument/2006/relationships/oleObject" Target="../embeddings/oleObject11.bin"/><Relationship Id="rId7"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24.wmf"/><Relationship Id="rId5" Type="http://schemas.openxmlformats.org/officeDocument/2006/relationships/oleObject" Target="../embeddings/oleObject12.bin"/><Relationship Id="rId4" Type="http://schemas.openxmlformats.org/officeDocument/2006/relationships/image" Target="../media/image23.wmf"/></Relationships>
</file>

<file path=ppt/slides/_rels/slide15.xml.rels><?xml version="1.0" encoding="UTF-8" standalone="yes"?>
<Relationships xmlns="http://schemas.openxmlformats.org/package/2006/relationships"><Relationship Id="rId8" Type="http://schemas.openxmlformats.org/officeDocument/2006/relationships/image" Target="../media/image28.wmf"/><Relationship Id="rId3" Type="http://schemas.openxmlformats.org/officeDocument/2006/relationships/oleObject" Target="../embeddings/oleObject14.bin"/><Relationship Id="rId7"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27.wmf"/><Relationship Id="rId5" Type="http://schemas.openxmlformats.org/officeDocument/2006/relationships/oleObject" Target="../embeddings/oleObject15.bin"/><Relationship Id="rId10" Type="http://schemas.openxmlformats.org/officeDocument/2006/relationships/image" Target="../media/image29.wmf"/><Relationship Id="rId4" Type="http://schemas.openxmlformats.org/officeDocument/2006/relationships/image" Target="../media/image26.wmf"/><Relationship Id="rId9" Type="http://schemas.openxmlformats.org/officeDocument/2006/relationships/oleObject" Target="../embeddings/oleObject17.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16.wmf"/><Relationship Id="rId4" Type="http://schemas.openxmlformats.org/officeDocument/2006/relationships/image" Target="../media/image30.wmf"/></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21.bin"/><Relationship Id="rId3" Type="http://schemas.openxmlformats.org/officeDocument/2006/relationships/image" Target="../media/image16.wmf"/><Relationship Id="rId7" Type="http://schemas.openxmlformats.org/officeDocument/2006/relationships/image" Target="../media/image31.wmf"/><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oleObject" Target="../embeddings/oleObject20.bin"/><Relationship Id="rId5" Type="http://schemas.openxmlformats.org/officeDocument/2006/relationships/image" Target="../media/image30.wmf"/><Relationship Id="rId4" Type="http://schemas.openxmlformats.org/officeDocument/2006/relationships/oleObject" Target="../embeddings/oleObject19.bin"/><Relationship Id="rId9" Type="http://schemas.openxmlformats.org/officeDocument/2006/relationships/image" Target="../media/image32.wmf"/></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24.bin"/><Relationship Id="rId13" Type="http://schemas.openxmlformats.org/officeDocument/2006/relationships/image" Target="../media/image36.wmf"/><Relationship Id="rId3" Type="http://schemas.openxmlformats.org/officeDocument/2006/relationships/oleObject" Target="../embeddings/oleObject22.bin"/><Relationship Id="rId7" Type="http://schemas.openxmlformats.org/officeDocument/2006/relationships/image" Target="../media/image33.wmf"/><Relationship Id="rId12"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oleObject" Target="../embeddings/oleObject23.bin"/><Relationship Id="rId11" Type="http://schemas.openxmlformats.org/officeDocument/2006/relationships/image" Target="../media/image35.wmf"/><Relationship Id="rId5" Type="http://schemas.openxmlformats.org/officeDocument/2006/relationships/image" Target="../media/image37.png"/><Relationship Id="rId10" Type="http://schemas.openxmlformats.org/officeDocument/2006/relationships/oleObject" Target="../embeddings/oleObject25.bin"/><Relationship Id="rId4" Type="http://schemas.openxmlformats.org/officeDocument/2006/relationships/image" Target="../media/image32.wmf"/><Relationship Id="rId9" Type="http://schemas.openxmlformats.org/officeDocument/2006/relationships/image" Target="../media/image34.wmf"/></Relationships>
</file>

<file path=ppt/slides/_rels/slide19.xml.rels><?xml version="1.0" encoding="UTF-8" standalone="yes"?>
<Relationships xmlns="http://schemas.openxmlformats.org/package/2006/relationships"><Relationship Id="rId8" Type="http://schemas.openxmlformats.org/officeDocument/2006/relationships/image" Target="../media/image39.wmf"/><Relationship Id="rId3" Type="http://schemas.openxmlformats.org/officeDocument/2006/relationships/oleObject" Target="../embeddings/oleObject27.bin"/><Relationship Id="rId7"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38.wmf"/><Relationship Id="rId5" Type="http://schemas.openxmlformats.org/officeDocument/2006/relationships/oleObject" Target="../embeddings/oleObject28.bin"/><Relationship Id="rId10" Type="http://schemas.openxmlformats.org/officeDocument/2006/relationships/image" Target="../media/image40.wmf"/><Relationship Id="rId4" Type="http://schemas.openxmlformats.org/officeDocument/2006/relationships/image" Target="../media/image36.wmf"/><Relationship Id="rId9" Type="http://schemas.openxmlformats.org/officeDocument/2006/relationships/oleObject" Target="../embeddings/oleObject30.bin"/></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42.wmf"/><Relationship Id="rId3" Type="http://schemas.openxmlformats.org/officeDocument/2006/relationships/oleObject" Target="../embeddings/oleObject31.bin"/><Relationship Id="rId7" Type="http://schemas.openxmlformats.org/officeDocument/2006/relationships/oleObject" Target="../embeddings/oleObject33.bin"/><Relationship Id="rId12" Type="http://schemas.openxmlformats.org/officeDocument/2006/relationships/image" Target="../media/image44.wmf"/><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41.wmf"/><Relationship Id="rId11" Type="http://schemas.openxmlformats.org/officeDocument/2006/relationships/oleObject" Target="../embeddings/oleObject35.bin"/><Relationship Id="rId5" Type="http://schemas.openxmlformats.org/officeDocument/2006/relationships/oleObject" Target="../embeddings/oleObject32.bin"/><Relationship Id="rId10" Type="http://schemas.openxmlformats.org/officeDocument/2006/relationships/image" Target="../media/image43.wmf"/><Relationship Id="rId4" Type="http://schemas.openxmlformats.org/officeDocument/2006/relationships/image" Target="../media/image40.wmf"/><Relationship Id="rId9" Type="http://schemas.openxmlformats.org/officeDocument/2006/relationships/oleObject" Target="../embeddings/oleObject34.bin"/></Relationships>
</file>

<file path=ppt/slides/_rels/slide21.xml.rels><?xml version="1.0" encoding="UTF-8" standalone="yes"?>
<Relationships xmlns="http://schemas.openxmlformats.org/package/2006/relationships"><Relationship Id="rId8" Type="http://schemas.openxmlformats.org/officeDocument/2006/relationships/image" Target="../media/image47.wmf"/><Relationship Id="rId13" Type="http://schemas.openxmlformats.org/officeDocument/2006/relationships/oleObject" Target="../embeddings/oleObject41.bin"/><Relationship Id="rId18" Type="http://schemas.openxmlformats.org/officeDocument/2006/relationships/image" Target="../media/image51.wmf"/><Relationship Id="rId3" Type="http://schemas.openxmlformats.org/officeDocument/2006/relationships/oleObject" Target="../embeddings/oleObject36.bin"/><Relationship Id="rId7" Type="http://schemas.openxmlformats.org/officeDocument/2006/relationships/oleObject" Target="../embeddings/oleObject38.bin"/><Relationship Id="rId12" Type="http://schemas.openxmlformats.org/officeDocument/2006/relationships/image" Target="../media/image48.wmf"/><Relationship Id="rId17" Type="http://schemas.openxmlformats.org/officeDocument/2006/relationships/oleObject" Target="../embeddings/oleObject43.bin"/><Relationship Id="rId2" Type="http://schemas.openxmlformats.org/officeDocument/2006/relationships/slideLayout" Target="../slideLayouts/slideLayout2.xml"/><Relationship Id="rId16" Type="http://schemas.openxmlformats.org/officeDocument/2006/relationships/image" Target="../media/image50.wmf"/><Relationship Id="rId1" Type="http://schemas.openxmlformats.org/officeDocument/2006/relationships/vmlDrawing" Target="../drawings/vmlDrawing16.vml"/><Relationship Id="rId6" Type="http://schemas.openxmlformats.org/officeDocument/2006/relationships/image" Target="../media/image46.wmf"/><Relationship Id="rId11" Type="http://schemas.openxmlformats.org/officeDocument/2006/relationships/oleObject" Target="../embeddings/oleObject40.bin"/><Relationship Id="rId5" Type="http://schemas.openxmlformats.org/officeDocument/2006/relationships/oleObject" Target="../embeddings/oleObject37.bin"/><Relationship Id="rId15" Type="http://schemas.openxmlformats.org/officeDocument/2006/relationships/oleObject" Target="../embeddings/oleObject42.bin"/><Relationship Id="rId10" Type="http://schemas.openxmlformats.org/officeDocument/2006/relationships/image" Target="../media/image44.wmf"/><Relationship Id="rId4" Type="http://schemas.openxmlformats.org/officeDocument/2006/relationships/image" Target="../media/image45.wmf"/><Relationship Id="rId9" Type="http://schemas.openxmlformats.org/officeDocument/2006/relationships/oleObject" Target="../embeddings/oleObject39.bin"/><Relationship Id="rId14" Type="http://schemas.openxmlformats.org/officeDocument/2006/relationships/image" Target="../media/image49.w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46.bin"/><Relationship Id="rId13" Type="http://schemas.openxmlformats.org/officeDocument/2006/relationships/image" Target="../media/image55.wmf"/><Relationship Id="rId3" Type="http://schemas.openxmlformats.org/officeDocument/2006/relationships/image" Target="../media/image16.wmf"/><Relationship Id="rId7" Type="http://schemas.openxmlformats.org/officeDocument/2006/relationships/image" Target="../media/image52.wmf"/><Relationship Id="rId12" Type="http://schemas.openxmlformats.org/officeDocument/2006/relationships/oleObject" Target="../embeddings/oleObject48.bin"/><Relationship Id="rId17" Type="http://schemas.openxmlformats.org/officeDocument/2006/relationships/image" Target="../media/image57.wmf"/><Relationship Id="rId2" Type="http://schemas.openxmlformats.org/officeDocument/2006/relationships/slideLayout" Target="../slideLayouts/slideLayout2.xml"/><Relationship Id="rId16" Type="http://schemas.openxmlformats.org/officeDocument/2006/relationships/oleObject" Target="../embeddings/oleObject50.bin"/><Relationship Id="rId1" Type="http://schemas.openxmlformats.org/officeDocument/2006/relationships/vmlDrawing" Target="../drawings/vmlDrawing17.vml"/><Relationship Id="rId6" Type="http://schemas.openxmlformats.org/officeDocument/2006/relationships/oleObject" Target="../embeddings/oleObject45.bin"/><Relationship Id="rId11" Type="http://schemas.openxmlformats.org/officeDocument/2006/relationships/image" Target="../media/image54.wmf"/><Relationship Id="rId5" Type="http://schemas.openxmlformats.org/officeDocument/2006/relationships/image" Target="../media/image30.wmf"/><Relationship Id="rId15" Type="http://schemas.openxmlformats.org/officeDocument/2006/relationships/image" Target="../media/image56.wmf"/><Relationship Id="rId10" Type="http://schemas.openxmlformats.org/officeDocument/2006/relationships/oleObject" Target="../embeddings/oleObject47.bin"/><Relationship Id="rId4" Type="http://schemas.openxmlformats.org/officeDocument/2006/relationships/oleObject" Target="../embeddings/oleObject44.bin"/><Relationship Id="rId9" Type="http://schemas.openxmlformats.org/officeDocument/2006/relationships/image" Target="../media/image53.wmf"/><Relationship Id="rId14" Type="http://schemas.openxmlformats.org/officeDocument/2006/relationships/oleObject" Target="../embeddings/oleObject49.bin"/></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image" Target="../media/image59.wmf"/><Relationship Id="rId5" Type="http://schemas.openxmlformats.org/officeDocument/2006/relationships/oleObject" Target="../embeddings/oleObject52.bin"/><Relationship Id="rId4" Type="http://schemas.openxmlformats.org/officeDocument/2006/relationships/image" Target="../media/image58.wmf"/></Relationships>
</file>

<file path=ppt/slides/_rels/slide26.xml.rels><?xml version="1.0" encoding="UTF-8" standalone="yes"?>
<Relationships xmlns="http://schemas.openxmlformats.org/package/2006/relationships"><Relationship Id="rId8" Type="http://schemas.openxmlformats.org/officeDocument/2006/relationships/image" Target="../media/image62.wmf"/><Relationship Id="rId3" Type="http://schemas.openxmlformats.org/officeDocument/2006/relationships/oleObject" Target="../embeddings/oleObject53.bin"/><Relationship Id="rId7" Type="http://schemas.openxmlformats.org/officeDocument/2006/relationships/oleObject" Target="../embeddings/oleObject55.bin"/><Relationship Id="rId12" Type="http://schemas.openxmlformats.org/officeDocument/2006/relationships/image" Target="../media/image64.wmf"/><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image" Target="../media/image61.wmf"/><Relationship Id="rId11" Type="http://schemas.openxmlformats.org/officeDocument/2006/relationships/oleObject" Target="../embeddings/oleObject57.bin"/><Relationship Id="rId5" Type="http://schemas.openxmlformats.org/officeDocument/2006/relationships/oleObject" Target="../embeddings/oleObject54.bin"/><Relationship Id="rId10" Type="http://schemas.openxmlformats.org/officeDocument/2006/relationships/image" Target="../media/image63.wmf"/><Relationship Id="rId4" Type="http://schemas.openxmlformats.org/officeDocument/2006/relationships/image" Target="../media/image60.wmf"/><Relationship Id="rId9" Type="http://schemas.openxmlformats.org/officeDocument/2006/relationships/oleObject" Target="../embeddings/oleObject56.bin"/></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image" Target="../media/image66.wmf"/><Relationship Id="rId5" Type="http://schemas.openxmlformats.org/officeDocument/2006/relationships/oleObject" Target="../embeddings/oleObject59.bin"/><Relationship Id="rId4" Type="http://schemas.openxmlformats.org/officeDocument/2006/relationships/image" Target="../media/image65.wmf"/></Relationships>
</file>

<file path=ppt/slides/_rels/slide28.xml.rels><?xml version="1.0" encoding="UTF-8" standalone="yes"?>
<Relationships xmlns="http://schemas.openxmlformats.org/package/2006/relationships"><Relationship Id="rId8" Type="http://schemas.openxmlformats.org/officeDocument/2006/relationships/image" Target="../media/image69.wmf"/><Relationship Id="rId13" Type="http://schemas.openxmlformats.org/officeDocument/2006/relationships/oleObject" Target="../embeddings/oleObject65.bin"/><Relationship Id="rId3" Type="http://schemas.openxmlformats.org/officeDocument/2006/relationships/oleObject" Target="../embeddings/oleObject60.bin"/><Relationship Id="rId7" Type="http://schemas.openxmlformats.org/officeDocument/2006/relationships/oleObject" Target="../embeddings/oleObject62.bin"/><Relationship Id="rId12" Type="http://schemas.openxmlformats.org/officeDocument/2006/relationships/image" Target="../media/image71.wmf"/><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image" Target="../media/image68.wmf"/><Relationship Id="rId11" Type="http://schemas.openxmlformats.org/officeDocument/2006/relationships/oleObject" Target="../embeddings/oleObject64.bin"/><Relationship Id="rId5" Type="http://schemas.openxmlformats.org/officeDocument/2006/relationships/oleObject" Target="../embeddings/oleObject61.bin"/><Relationship Id="rId10" Type="http://schemas.openxmlformats.org/officeDocument/2006/relationships/image" Target="../media/image70.wmf"/><Relationship Id="rId4" Type="http://schemas.openxmlformats.org/officeDocument/2006/relationships/image" Target="../media/image67.wmf"/><Relationship Id="rId9" Type="http://schemas.openxmlformats.org/officeDocument/2006/relationships/oleObject" Target="../embeddings/oleObject63.bin"/><Relationship Id="rId14" Type="http://schemas.openxmlformats.org/officeDocument/2006/relationships/image" Target="../media/image63.wmf"/></Relationships>
</file>

<file path=ppt/slides/_rels/slide29.xml.rels><?xml version="1.0" encoding="UTF-8" standalone="yes"?>
<Relationships xmlns="http://schemas.openxmlformats.org/package/2006/relationships"><Relationship Id="rId8" Type="http://schemas.openxmlformats.org/officeDocument/2006/relationships/image" Target="../media/image74.wmf"/><Relationship Id="rId3" Type="http://schemas.openxmlformats.org/officeDocument/2006/relationships/oleObject" Target="../embeddings/oleObject66.bin"/><Relationship Id="rId7" Type="http://schemas.openxmlformats.org/officeDocument/2006/relationships/oleObject" Target="../embeddings/oleObject68.bin"/><Relationship Id="rId12" Type="http://schemas.openxmlformats.org/officeDocument/2006/relationships/image" Target="../media/image76.wmf"/><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image" Target="../media/image73.wmf"/><Relationship Id="rId11" Type="http://schemas.openxmlformats.org/officeDocument/2006/relationships/oleObject" Target="../embeddings/oleObject70.bin"/><Relationship Id="rId5" Type="http://schemas.openxmlformats.org/officeDocument/2006/relationships/oleObject" Target="../embeddings/oleObject67.bin"/><Relationship Id="rId10" Type="http://schemas.openxmlformats.org/officeDocument/2006/relationships/image" Target="../media/image75.wmf"/><Relationship Id="rId4" Type="http://schemas.openxmlformats.org/officeDocument/2006/relationships/image" Target="../media/image72.wmf"/><Relationship Id="rId9" Type="http://schemas.openxmlformats.org/officeDocument/2006/relationships/oleObject" Target="../embeddings/oleObject69.bin"/></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wmf"/><Relationship Id="rId5" Type="http://schemas.openxmlformats.org/officeDocument/2006/relationships/oleObject" Target="../embeddings/oleObject2.bin"/><Relationship Id="rId4" Type="http://schemas.openxmlformats.org/officeDocument/2006/relationships/image" Target="../media/image3.wmf"/></Relationships>
</file>

<file path=ppt/slides/_rels/slide30.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7.wmf"/><Relationship Id="rId2" Type="http://schemas.openxmlformats.org/officeDocument/2006/relationships/slideLayout" Target="../slideLayouts/slideLayout2.xml"/><Relationship Id="rId1" Type="http://schemas.openxmlformats.org/officeDocument/2006/relationships/vmlDrawing" Target="../drawings/vmlDrawing23.vml"/><Relationship Id="rId5" Type="http://schemas.openxmlformats.org/officeDocument/2006/relationships/image" Target="../media/image75.wmf"/><Relationship Id="rId4" Type="http://schemas.openxmlformats.org/officeDocument/2006/relationships/oleObject" Target="../embeddings/oleObject71.bin"/></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72.bin"/><Relationship Id="rId2" Type="http://schemas.openxmlformats.org/officeDocument/2006/relationships/slideLayout" Target="../slideLayouts/slideLayout2.xml"/><Relationship Id="rId1" Type="http://schemas.openxmlformats.org/officeDocument/2006/relationships/vmlDrawing" Target="../drawings/vmlDrawing24.vml"/><Relationship Id="rId6" Type="http://schemas.openxmlformats.org/officeDocument/2006/relationships/image" Target="../media/image79.wmf"/><Relationship Id="rId5" Type="http://schemas.openxmlformats.org/officeDocument/2006/relationships/oleObject" Target="../embeddings/oleObject73.bin"/><Relationship Id="rId4" Type="http://schemas.openxmlformats.org/officeDocument/2006/relationships/image" Target="../media/image78.w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7.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image" Target="../media/image82.wmf"/><Relationship Id="rId13" Type="http://schemas.openxmlformats.org/officeDocument/2006/relationships/oleObject" Target="../embeddings/oleObject79.bin"/><Relationship Id="rId3" Type="http://schemas.openxmlformats.org/officeDocument/2006/relationships/oleObject" Target="../embeddings/oleObject74.bin"/><Relationship Id="rId7" Type="http://schemas.openxmlformats.org/officeDocument/2006/relationships/oleObject" Target="../embeddings/oleObject76.bin"/><Relationship Id="rId12" Type="http://schemas.openxmlformats.org/officeDocument/2006/relationships/image" Target="../media/image84.wmf"/><Relationship Id="rId2" Type="http://schemas.openxmlformats.org/officeDocument/2006/relationships/slideLayout" Target="../slideLayouts/slideLayout2.xml"/><Relationship Id="rId16" Type="http://schemas.openxmlformats.org/officeDocument/2006/relationships/image" Target="../media/image86.wmf"/><Relationship Id="rId1" Type="http://schemas.openxmlformats.org/officeDocument/2006/relationships/vmlDrawing" Target="../drawings/vmlDrawing25.vml"/><Relationship Id="rId6" Type="http://schemas.openxmlformats.org/officeDocument/2006/relationships/image" Target="../media/image81.wmf"/><Relationship Id="rId11" Type="http://schemas.openxmlformats.org/officeDocument/2006/relationships/oleObject" Target="../embeddings/oleObject78.bin"/><Relationship Id="rId5" Type="http://schemas.openxmlformats.org/officeDocument/2006/relationships/oleObject" Target="../embeddings/oleObject75.bin"/><Relationship Id="rId15" Type="http://schemas.openxmlformats.org/officeDocument/2006/relationships/oleObject" Target="../embeddings/oleObject80.bin"/><Relationship Id="rId10" Type="http://schemas.openxmlformats.org/officeDocument/2006/relationships/image" Target="../media/image83.wmf"/><Relationship Id="rId4" Type="http://schemas.openxmlformats.org/officeDocument/2006/relationships/image" Target="../media/image80.wmf"/><Relationship Id="rId9" Type="http://schemas.openxmlformats.org/officeDocument/2006/relationships/oleObject" Target="../embeddings/oleObject77.bin"/><Relationship Id="rId14" Type="http://schemas.openxmlformats.org/officeDocument/2006/relationships/image" Target="../media/image85.wmf"/></Relationships>
</file>

<file path=ppt/slides/_rels/slide39.xml.rels><?xml version="1.0" encoding="UTF-8" standalone="yes"?>
<Relationships xmlns="http://schemas.openxmlformats.org/package/2006/relationships"><Relationship Id="rId8" Type="http://schemas.openxmlformats.org/officeDocument/2006/relationships/image" Target="../media/image89.wmf"/><Relationship Id="rId13" Type="http://schemas.openxmlformats.org/officeDocument/2006/relationships/oleObject" Target="../embeddings/oleObject86.bin"/><Relationship Id="rId3" Type="http://schemas.openxmlformats.org/officeDocument/2006/relationships/oleObject" Target="../embeddings/oleObject81.bin"/><Relationship Id="rId7" Type="http://schemas.openxmlformats.org/officeDocument/2006/relationships/oleObject" Target="../embeddings/oleObject83.bin"/><Relationship Id="rId12" Type="http://schemas.openxmlformats.org/officeDocument/2006/relationships/image" Target="../media/image91.wmf"/><Relationship Id="rId2" Type="http://schemas.openxmlformats.org/officeDocument/2006/relationships/slideLayout" Target="../slideLayouts/slideLayout2.xml"/><Relationship Id="rId16" Type="http://schemas.openxmlformats.org/officeDocument/2006/relationships/image" Target="../media/image93.wmf"/><Relationship Id="rId1" Type="http://schemas.openxmlformats.org/officeDocument/2006/relationships/vmlDrawing" Target="../drawings/vmlDrawing26.vml"/><Relationship Id="rId6" Type="http://schemas.openxmlformats.org/officeDocument/2006/relationships/image" Target="../media/image88.wmf"/><Relationship Id="rId11" Type="http://schemas.openxmlformats.org/officeDocument/2006/relationships/oleObject" Target="../embeddings/oleObject85.bin"/><Relationship Id="rId5" Type="http://schemas.openxmlformats.org/officeDocument/2006/relationships/oleObject" Target="../embeddings/oleObject82.bin"/><Relationship Id="rId15" Type="http://schemas.openxmlformats.org/officeDocument/2006/relationships/oleObject" Target="../embeddings/oleObject87.bin"/><Relationship Id="rId10" Type="http://schemas.openxmlformats.org/officeDocument/2006/relationships/image" Target="../media/image90.wmf"/><Relationship Id="rId4" Type="http://schemas.openxmlformats.org/officeDocument/2006/relationships/image" Target="../media/image87.wmf"/><Relationship Id="rId9" Type="http://schemas.openxmlformats.org/officeDocument/2006/relationships/oleObject" Target="../embeddings/oleObject84.bin"/><Relationship Id="rId14" Type="http://schemas.openxmlformats.org/officeDocument/2006/relationships/image" Target="../media/image92.w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7.gif"/><Relationship Id="rId4" Type="http://schemas.openxmlformats.org/officeDocument/2006/relationships/image" Target="../media/image6.wmf"/></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88.bin"/><Relationship Id="rId7" Type="http://schemas.openxmlformats.org/officeDocument/2006/relationships/image" Target="../media/image77.wmf"/><Relationship Id="rId2" Type="http://schemas.openxmlformats.org/officeDocument/2006/relationships/slideLayout" Target="../slideLayouts/slideLayout2.xml"/><Relationship Id="rId1" Type="http://schemas.openxmlformats.org/officeDocument/2006/relationships/vmlDrawing" Target="../drawings/vmlDrawing27.vml"/><Relationship Id="rId6" Type="http://schemas.openxmlformats.org/officeDocument/2006/relationships/image" Target="../media/image95.wmf"/><Relationship Id="rId5" Type="http://schemas.openxmlformats.org/officeDocument/2006/relationships/oleObject" Target="../embeddings/oleObject89.bin"/><Relationship Id="rId4" Type="http://schemas.openxmlformats.org/officeDocument/2006/relationships/image" Target="../media/image94.wmf"/></Relationships>
</file>

<file path=ppt/slides/_rels/slide41.xml.rels><?xml version="1.0" encoding="UTF-8" standalone="yes"?>
<Relationships xmlns="http://schemas.openxmlformats.org/package/2006/relationships"><Relationship Id="rId8" Type="http://schemas.openxmlformats.org/officeDocument/2006/relationships/image" Target="../media/image95.wmf"/><Relationship Id="rId3" Type="http://schemas.openxmlformats.org/officeDocument/2006/relationships/oleObject" Target="../embeddings/oleObject90.bin"/><Relationship Id="rId7" Type="http://schemas.openxmlformats.org/officeDocument/2006/relationships/oleObject" Target="../embeddings/oleObject92.bin"/><Relationship Id="rId2" Type="http://schemas.openxmlformats.org/officeDocument/2006/relationships/slideLayout" Target="../slideLayouts/slideLayout2.xml"/><Relationship Id="rId1" Type="http://schemas.openxmlformats.org/officeDocument/2006/relationships/vmlDrawing" Target="../drawings/vmlDrawing28.vml"/><Relationship Id="rId6" Type="http://schemas.openxmlformats.org/officeDocument/2006/relationships/image" Target="../media/image94.wmf"/><Relationship Id="rId5" Type="http://schemas.openxmlformats.org/officeDocument/2006/relationships/oleObject" Target="../embeddings/oleObject91.bin"/><Relationship Id="rId10" Type="http://schemas.openxmlformats.org/officeDocument/2006/relationships/image" Target="../media/image80.wmf"/><Relationship Id="rId4" Type="http://schemas.openxmlformats.org/officeDocument/2006/relationships/image" Target="../media/image96.wmf"/><Relationship Id="rId9" Type="http://schemas.openxmlformats.org/officeDocument/2006/relationships/oleObject" Target="../embeddings/oleObject93.bin"/></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94.bin"/><Relationship Id="rId2" Type="http://schemas.openxmlformats.org/officeDocument/2006/relationships/slideLayout" Target="../slideLayouts/slideLayout2.xml"/><Relationship Id="rId1" Type="http://schemas.openxmlformats.org/officeDocument/2006/relationships/vmlDrawing" Target="../drawings/vmlDrawing29.vml"/><Relationship Id="rId6" Type="http://schemas.openxmlformats.org/officeDocument/2006/relationships/image" Target="../media/image97.wmf"/><Relationship Id="rId5" Type="http://schemas.openxmlformats.org/officeDocument/2006/relationships/oleObject" Target="../embeddings/oleObject95.bin"/><Relationship Id="rId4" Type="http://schemas.openxmlformats.org/officeDocument/2006/relationships/image" Target="../media/image30.w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3.w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15.png"/><Relationship Id="rId4" Type="http://schemas.openxmlformats.org/officeDocument/2006/relationships/image" Target="../media/image14.wmf"/></Relationships>
</file>

<file path=ppt/slides/_rels/slide8.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18.emf"/><Relationship Id="rId4" Type="http://schemas.openxmlformats.org/officeDocument/2006/relationships/image" Target="../media/image17.w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4" name="1 Título"/>
          <p:cNvSpPr>
            <a:spLocks noGrp="1"/>
          </p:cNvSpPr>
          <p:nvPr>
            <p:ph type="ctrTitle"/>
          </p:nvPr>
        </p:nvSpPr>
        <p:spPr>
          <a:xfrm>
            <a:off x="539552" y="404664"/>
            <a:ext cx="7772400" cy="1470025"/>
          </a:xfrm>
        </p:spPr>
        <p:txBody>
          <a:bodyPr/>
          <a:lstStyle/>
          <a:p>
            <a:r>
              <a:rPr lang="es-MX" dirty="0" smtClean="0"/>
              <a:t>Diapositivas en PowerPoint</a:t>
            </a:r>
            <a:br>
              <a:rPr lang="es-MX" dirty="0" smtClean="0"/>
            </a:br>
            <a:r>
              <a:rPr lang="es-MX" dirty="0" smtClean="0"/>
              <a:t>de la UA: Circuitos eléctricos</a:t>
            </a:r>
            <a:endParaRPr lang="es-MX" dirty="0"/>
          </a:p>
        </p:txBody>
      </p:sp>
      <p:sp>
        <p:nvSpPr>
          <p:cNvPr id="5" name="2 Subtítulo"/>
          <p:cNvSpPr>
            <a:spLocks noGrp="1"/>
          </p:cNvSpPr>
          <p:nvPr>
            <p:ph type="subTitle" idx="1"/>
          </p:nvPr>
        </p:nvSpPr>
        <p:spPr>
          <a:xfrm>
            <a:off x="1403648" y="2132856"/>
            <a:ext cx="6400800" cy="648072"/>
          </a:xfrm>
        </p:spPr>
        <p:txBody>
          <a:bodyPr/>
          <a:lstStyle/>
          <a:p>
            <a:r>
              <a:rPr lang="es-MX" dirty="0" smtClean="0"/>
              <a:t>Presenta: Dra. Irma Martínez Carrillo</a:t>
            </a:r>
            <a:endParaRPr lang="es-MX" dirty="0"/>
          </a:p>
        </p:txBody>
      </p:sp>
      <p:sp>
        <p:nvSpPr>
          <p:cNvPr id="6" name="1 Título"/>
          <p:cNvSpPr txBox="1">
            <a:spLocks/>
          </p:cNvSpPr>
          <p:nvPr/>
        </p:nvSpPr>
        <p:spPr>
          <a:xfrm>
            <a:off x="683568" y="3194448"/>
            <a:ext cx="7772400" cy="2808312"/>
          </a:xfrm>
          <a:prstGeom prst="rect">
            <a:avLst/>
          </a:prstGeom>
        </p:spPr>
        <p:txBody>
          <a:bodyPr vert="horz" lIns="91440" tIns="45720" rIns="91440" bIns="45720"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t>Contenido:</a:t>
            </a:r>
          </a:p>
          <a:p>
            <a:pPr algn="l"/>
            <a:r>
              <a:rPr lang="es-MX" sz="3200" b="1" dirty="0"/>
              <a:t>2.1 Circuito RC</a:t>
            </a:r>
          </a:p>
          <a:p>
            <a:pPr algn="l"/>
            <a:r>
              <a:rPr lang="es-MX" sz="3200" b="1" dirty="0"/>
              <a:t>	2.1.1 Inicialmente cargado</a:t>
            </a:r>
          </a:p>
          <a:p>
            <a:pPr algn="l"/>
            <a:r>
              <a:rPr lang="es-MX" sz="3200" b="1" dirty="0"/>
              <a:t>	2.1.2 Análisis del transitorio</a:t>
            </a:r>
          </a:p>
          <a:p>
            <a:pPr algn="l"/>
            <a:endParaRPr lang="es-MX" sz="3200" dirty="0" smtClean="0"/>
          </a:p>
          <a:p>
            <a:pPr algn="just"/>
            <a:r>
              <a:rPr lang="es-MX" sz="3200" dirty="0" smtClean="0"/>
              <a:t>Se realiza una revisión de conceptos básicos del capacitor para estudiar el circuito RC.</a:t>
            </a:r>
            <a:endParaRPr lang="es-MX" sz="3200" dirty="0" smtClean="0"/>
          </a:p>
          <a:p>
            <a:pPr algn="l"/>
            <a:endParaRPr lang="es-MX" sz="3200" dirty="0" smtClean="0"/>
          </a:p>
          <a:p>
            <a:pPr marL="514350" indent="-514350">
              <a:buAutoNum type="arabicPeriod"/>
            </a:pPr>
            <a:endParaRPr lang="es-MX" sz="3200" dirty="0"/>
          </a:p>
        </p:txBody>
      </p:sp>
      <p:pic>
        <p:nvPicPr>
          <p:cNvPr id="7" name="Picture 3" descr="C:\Users\IRMA\AppData\Local\Microsoft\Windows\INetCache\IE\0C3V4TQ7\inicio[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48264" y="5301208"/>
            <a:ext cx="1671978" cy="14080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40109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62074"/>
          </a:xfrm>
        </p:spPr>
        <p:txBody>
          <a:bodyPr>
            <a:normAutofit fontScale="90000"/>
          </a:bodyPr>
          <a:lstStyle/>
          <a:p>
            <a:r>
              <a:rPr lang="es-MX" dirty="0"/>
              <a:t>Conexión serie de los capacitores</a:t>
            </a:r>
          </a:p>
        </p:txBody>
      </p:sp>
      <p:sp>
        <p:nvSpPr>
          <p:cNvPr id="3" name="2 Marcador de contenido"/>
          <p:cNvSpPr>
            <a:spLocks noGrp="1"/>
          </p:cNvSpPr>
          <p:nvPr>
            <p:ph idx="1"/>
          </p:nvPr>
        </p:nvSpPr>
        <p:spPr>
          <a:xfrm>
            <a:off x="251520" y="1052736"/>
            <a:ext cx="8229600" cy="1584176"/>
          </a:xfrm>
        </p:spPr>
        <p:txBody>
          <a:bodyPr>
            <a:normAutofit fontScale="92500" lnSpcReduction="20000"/>
          </a:bodyPr>
          <a:lstStyle/>
          <a:p>
            <a:r>
              <a:rPr lang="es-MX" dirty="0"/>
              <a:t>Los capacitores también se pueden utilizar en forma serie o paralelo y un arreglo en serie puede ser sustituido por capacitor de la siguiente capacitancia</a:t>
            </a:r>
          </a:p>
        </p:txBody>
      </p:sp>
      <p:cxnSp>
        <p:nvCxnSpPr>
          <p:cNvPr id="16" name="15 Conector recto"/>
          <p:cNvCxnSpPr/>
          <p:nvPr/>
        </p:nvCxnSpPr>
        <p:spPr>
          <a:xfrm>
            <a:off x="817240" y="6237312"/>
            <a:ext cx="18002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a:off x="817240" y="4581128"/>
            <a:ext cx="0" cy="165618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flipH="1">
            <a:off x="529208" y="4365104"/>
            <a:ext cx="567680"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18 Conector recto"/>
          <p:cNvCxnSpPr/>
          <p:nvPr/>
        </p:nvCxnSpPr>
        <p:spPr>
          <a:xfrm flipH="1">
            <a:off x="673224" y="4581128"/>
            <a:ext cx="288032"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21 Conector recto"/>
          <p:cNvCxnSpPr/>
          <p:nvPr/>
        </p:nvCxnSpPr>
        <p:spPr>
          <a:xfrm>
            <a:off x="817240" y="2852936"/>
            <a:ext cx="18002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7" name="26 Conector recto"/>
          <p:cNvCxnSpPr/>
          <p:nvPr/>
        </p:nvCxnSpPr>
        <p:spPr>
          <a:xfrm flipH="1">
            <a:off x="2329408" y="5292824"/>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flipH="1">
            <a:off x="2329408" y="5508848"/>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sp>
        <p:nvSpPr>
          <p:cNvPr id="31" name="2 Marcador de contenido"/>
          <p:cNvSpPr txBox="1">
            <a:spLocks/>
          </p:cNvSpPr>
          <p:nvPr/>
        </p:nvSpPr>
        <p:spPr>
          <a:xfrm>
            <a:off x="2977480" y="5157192"/>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a:t>C</a:t>
            </a:r>
            <a:r>
              <a:rPr lang="es-MX" sz="3200" baseline="-25000" dirty="0"/>
              <a:t>1</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49" name="48 Conector recto"/>
          <p:cNvCxnSpPr/>
          <p:nvPr/>
        </p:nvCxnSpPr>
        <p:spPr>
          <a:xfrm flipH="1">
            <a:off x="2337792" y="4356720"/>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0" name="49 Conector recto"/>
          <p:cNvCxnSpPr/>
          <p:nvPr/>
        </p:nvCxnSpPr>
        <p:spPr>
          <a:xfrm flipH="1">
            <a:off x="2337792" y="4572744"/>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1" name="50 Conector recto"/>
          <p:cNvCxnSpPr/>
          <p:nvPr/>
        </p:nvCxnSpPr>
        <p:spPr>
          <a:xfrm flipH="1">
            <a:off x="2617440" y="4581128"/>
            <a:ext cx="8384" cy="72008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3" name="52 Conector recto"/>
          <p:cNvCxnSpPr/>
          <p:nvPr/>
        </p:nvCxnSpPr>
        <p:spPr>
          <a:xfrm flipH="1">
            <a:off x="2329408" y="3492624"/>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4" name="53 Conector recto"/>
          <p:cNvCxnSpPr/>
          <p:nvPr/>
        </p:nvCxnSpPr>
        <p:spPr>
          <a:xfrm flipH="1">
            <a:off x="2329408" y="3708648"/>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sp>
        <p:nvSpPr>
          <p:cNvPr id="57" name="2 Marcador de contenido"/>
          <p:cNvSpPr txBox="1">
            <a:spLocks/>
          </p:cNvSpPr>
          <p:nvPr/>
        </p:nvSpPr>
        <p:spPr>
          <a:xfrm>
            <a:off x="2905472" y="4221088"/>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a:t>C</a:t>
            </a:r>
            <a:r>
              <a:rPr lang="es-MX" sz="3200" baseline="-25000" dirty="0"/>
              <a:t>2</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sp>
        <p:nvSpPr>
          <p:cNvPr id="58" name="2 Marcador de contenido"/>
          <p:cNvSpPr txBox="1">
            <a:spLocks/>
          </p:cNvSpPr>
          <p:nvPr/>
        </p:nvSpPr>
        <p:spPr>
          <a:xfrm>
            <a:off x="2905472" y="3356992"/>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a:t>C</a:t>
            </a:r>
            <a:r>
              <a:rPr lang="es-MX" sz="3200" baseline="-25000" dirty="0"/>
              <a:t>3</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65" name="64 Conector recto"/>
          <p:cNvCxnSpPr/>
          <p:nvPr/>
        </p:nvCxnSpPr>
        <p:spPr>
          <a:xfrm flipH="1">
            <a:off x="2617440" y="3717032"/>
            <a:ext cx="8384" cy="65645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7" name="66 Conector recto"/>
          <p:cNvCxnSpPr/>
          <p:nvPr/>
        </p:nvCxnSpPr>
        <p:spPr>
          <a:xfrm flipH="1">
            <a:off x="2617440" y="2852936"/>
            <a:ext cx="8384" cy="65645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8" name="67 Conector recto"/>
          <p:cNvCxnSpPr/>
          <p:nvPr/>
        </p:nvCxnSpPr>
        <p:spPr>
          <a:xfrm flipH="1">
            <a:off x="2617440" y="5517232"/>
            <a:ext cx="8384" cy="72008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2" name="71 Conector recto"/>
          <p:cNvCxnSpPr/>
          <p:nvPr/>
        </p:nvCxnSpPr>
        <p:spPr>
          <a:xfrm>
            <a:off x="817240" y="2852936"/>
            <a:ext cx="0" cy="151216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8" name="77 Conector recto"/>
          <p:cNvCxnSpPr/>
          <p:nvPr/>
        </p:nvCxnSpPr>
        <p:spPr>
          <a:xfrm>
            <a:off x="4633664" y="5517232"/>
            <a:ext cx="18002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9" name="78 Conector recto"/>
          <p:cNvCxnSpPr/>
          <p:nvPr/>
        </p:nvCxnSpPr>
        <p:spPr>
          <a:xfrm>
            <a:off x="4633664" y="5013176"/>
            <a:ext cx="0" cy="50405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0" name="79 Conector recto"/>
          <p:cNvCxnSpPr/>
          <p:nvPr/>
        </p:nvCxnSpPr>
        <p:spPr>
          <a:xfrm flipH="1">
            <a:off x="4345632" y="4797152"/>
            <a:ext cx="567680"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81" name="80 Conector recto"/>
          <p:cNvCxnSpPr/>
          <p:nvPr/>
        </p:nvCxnSpPr>
        <p:spPr>
          <a:xfrm flipH="1">
            <a:off x="4489648" y="5013176"/>
            <a:ext cx="288032"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82" name="81 Conector recto"/>
          <p:cNvCxnSpPr/>
          <p:nvPr/>
        </p:nvCxnSpPr>
        <p:spPr>
          <a:xfrm>
            <a:off x="4633664" y="4293096"/>
            <a:ext cx="18002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6" name="85 Conector recto"/>
          <p:cNvCxnSpPr/>
          <p:nvPr/>
        </p:nvCxnSpPr>
        <p:spPr>
          <a:xfrm flipH="1">
            <a:off x="6154216" y="4788768"/>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87" name="86 Conector recto"/>
          <p:cNvCxnSpPr/>
          <p:nvPr/>
        </p:nvCxnSpPr>
        <p:spPr>
          <a:xfrm flipH="1">
            <a:off x="6154216" y="5004792"/>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sp>
        <p:nvSpPr>
          <p:cNvPr id="91" name="2 Marcador de contenido"/>
          <p:cNvSpPr txBox="1">
            <a:spLocks/>
          </p:cNvSpPr>
          <p:nvPr/>
        </p:nvSpPr>
        <p:spPr>
          <a:xfrm>
            <a:off x="6721896" y="4653136"/>
            <a:ext cx="1234480" cy="792088"/>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err="1"/>
              <a:t>C</a:t>
            </a:r>
            <a:r>
              <a:rPr lang="es-MX" sz="3200" baseline="-25000" dirty="0" err="1"/>
              <a:t>eq</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93" name="92 Conector recto"/>
          <p:cNvCxnSpPr/>
          <p:nvPr/>
        </p:nvCxnSpPr>
        <p:spPr>
          <a:xfrm>
            <a:off x="6433864" y="4293096"/>
            <a:ext cx="0" cy="5124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6" name="95 Conector recto"/>
          <p:cNvCxnSpPr/>
          <p:nvPr/>
        </p:nvCxnSpPr>
        <p:spPr>
          <a:xfrm>
            <a:off x="4633664" y="4293096"/>
            <a:ext cx="0" cy="50405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1" name="100 Conector recto"/>
          <p:cNvCxnSpPr/>
          <p:nvPr/>
        </p:nvCxnSpPr>
        <p:spPr>
          <a:xfrm>
            <a:off x="6433864" y="5004792"/>
            <a:ext cx="0" cy="512440"/>
          </a:xfrm>
          <a:prstGeom prst="line">
            <a:avLst/>
          </a:prstGeom>
          <a:ln w="28575"/>
        </p:spPr>
        <p:style>
          <a:lnRef idx="1">
            <a:schemeClr val="accent1"/>
          </a:lnRef>
          <a:fillRef idx="0">
            <a:schemeClr val="accent1"/>
          </a:fillRef>
          <a:effectRef idx="0">
            <a:schemeClr val="accent1"/>
          </a:effectRef>
          <a:fontRef idx="minor">
            <a:schemeClr val="tx1"/>
          </a:fontRef>
        </p:style>
      </p:cxnSp>
      <p:graphicFrame>
        <p:nvGraphicFramePr>
          <p:cNvPr id="143363" name="Object 3"/>
          <p:cNvGraphicFramePr>
            <a:graphicFrameLocks noChangeAspect="1"/>
          </p:cNvGraphicFramePr>
          <p:nvPr>
            <p:extLst>
              <p:ext uri="{D42A27DB-BD31-4B8C-83A1-F6EECF244321}">
                <p14:modId xmlns:p14="http://schemas.microsoft.com/office/powerpoint/2010/main" val="28308462"/>
              </p:ext>
            </p:extLst>
          </p:nvPr>
        </p:nvGraphicFramePr>
        <p:xfrm>
          <a:off x="3906008" y="2577571"/>
          <a:ext cx="5055711" cy="1215752"/>
        </p:xfrm>
        <a:graphic>
          <a:graphicData uri="http://schemas.openxmlformats.org/presentationml/2006/ole">
            <mc:AlternateContent xmlns:mc="http://schemas.openxmlformats.org/markup-compatibility/2006">
              <mc:Choice xmlns:v="urn:schemas-microsoft-com:vml" Requires="v">
                <p:oleObj spid="_x0000_s7190" name="Ecuación" r:id="rId4" imgW="1714320" imgH="431640" progId="Equation.3">
                  <p:embed/>
                </p:oleObj>
              </mc:Choice>
              <mc:Fallback>
                <p:oleObj name="Ecuación" r:id="rId4" imgW="1714320" imgH="4316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06008" y="2577571"/>
                        <a:ext cx="5055711" cy="1215752"/>
                      </a:xfrm>
                      <a:prstGeom prst="rect">
                        <a:avLst/>
                      </a:prstGeom>
                      <a:noFill/>
                      <a:extLst/>
                    </p:spPr>
                  </p:pic>
                </p:oleObj>
              </mc:Fallback>
            </mc:AlternateContent>
          </a:graphicData>
        </a:graphic>
      </p:graphicFrame>
    </p:spTree>
    <p:extLst>
      <p:ext uri="{BB962C8B-B14F-4D97-AF65-F5344CB8AC3E}">
        <p14:creationId xmlns:p14="http://schemas.microsoft.com/office/powerpoint/2010/main" val="25141139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62074"/>
          </a:xfrm>
        </p:spPr>
        <p:txBody>
          <a:bodyPr>
            <a:normAutofit fontScale="90000"/>
          </a:bodyPr>
          <a:lstStyle/>
          <a:p>
            <a:r>
              <a:rPr lang="es-MX" dirty="0"/>
              <a:t>Conexión paralelo de los capacitores</a:t>
            </a:r>
          </a:p>
        </p:txBody>
      </p:sp>
      <p:sp>
        <p:nvSpPr>
          <p:cNvPr id="3" name="2 Marcador de contenido"/>
          <p:cNvSpPr>
            <a:spLocks noGrp="1"/>
          </p:cNvSpPr>
          <p:nvPr>
            <p:ph idx="1"/>
          </p:nvPr>
        </p:nvSpPr>
        <p:spPr>
          <a:xfrm>
            <a:off x="251520" y="1196752"/>
            <a:ext cx="8229600" cy="792088"/>
          </a:xfrm>
        </p:spPr>
        <p:txBody>
          <a:bodyPr>
            <a:normAutofit fontScale="85000" lnSpcReduction="20000"/>
          </a:bodyPr>
          <a:lstStyle/>
          <a:p>
            <a:r>
              <a:rPr lang="es-MX" dirty="0"/>
              <a:t>Los capacitores en paralelo tienen la siguiente  capacitancia equivalente</a:t>
            </a:r>
          </a:p>
        </p:txBody>
      </p:sp>
      <p:cxnSp>
        <p:nvCxnSpPr>
          <p:cNvPr id="16" name="15 Conector recto"/>
          <p:cNvCxnSpPr/>
          <p:nvPr/>
        </p:nvCxnSpPr>
        <p:spPr>
          <a:xfrm>
            <a:off x="755576" y="3717032"/>
            <a:ext cx="3312368"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a:off x="755576" y="3068960"/>
            <a:ext cx="0" cy="64807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flipH="1">
            <a:off x="457200" y="2852936"/>
            <a:ext cx="567680"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18 Conector recto"/>
          <p:cNvCxnSpPr/>
          <p:nvPr/>
        </p:nvCxnSpPr>
        <p:spPr>
          <a:xfrm flipH="1">
            <a:off x="601216" y="3068960"/>
            <a:ext cx="288032"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21 Conector recto"/>
          <p:cNvCxnSpPr/>
          <p:nvPr/>
        </p:nvCxnSpPr>
        <p:spPr>
          <a:xfrm>
            <a:off x="755576" y="2204864"/>
            <a:ext cx="3312368"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1" name="2 Marcador de contenido"/>
          <p:cNvSpPr txBox="1">
            <a:spLocks/>
          </p:cNvSpPr>
          <p:nvPr/>
        </p:nvSpPr>
        <p:spPr>
          <a:xfrm>
            <a:off x="1331640" y="2276872"/>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a:t>C</a:t>
            </a:r>
            <a:r>
              <a:rPr lang="es-MX" sz="3200" baseline="-25000" dirty="0"/>
              <a:t>1</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49" name="48 Conector recto"/>
          <p:cNvCxnSpPr/>
          <p:nvPr/>
        </p:nvCxnSpPr>
        <p:spPr>
          <a:xfrm flipH="1">
            <a:off x="2708176" y="2844552"/>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0" name="49 Conector recto"/>
          <p:cNvCxnSpPr/>
          <p:nvPr/>
        </p:nvCxnSpPr>
        <p:spPr>
          <a:xfrm flipH="1">
            <a:off x="2708176" y="3060576"/>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1" name="50 Conector recto"/>
          <p:cNvCxnSpPr/>
          <p:nvPr/>
        </p:nvCxnSpPr>
        <p:spPr>
          <a:xfrm flipH="1">
            <a:off x="2987824" y="3068960"/>
            <a:ext cx="8384" cy="64807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7" name="2 Marcador de contenido"/>
          <p:cNvSpPr txBox="1">
            <a:spLocks/>
          </p:cNvSpPr>
          <p:nvPr/>
        </p:nvSpPr>
        <p:spPr>
          <a:xfrm>
            <a:off x="3059832" y="2348880"/>
            <a:ext cx="586408"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a:t>C</a:t>
            </a:r>
            <a:r>
              <a:rPr lang="es-MX" sz="3200" baseline="-25000" dirty="0"/>
              <a:t>2</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sp>
        <p:nvSpPr>
          <p:cNvPr id="58" name="2 Marcador de contenido"/>
          <p:cNvSpPr txBox="1">
            <a:spLocks/>
          </p:cNvSpPr>
          <p:nvPr/>
        </p:nvSpPr>
        <p:spPr>
          <a:xfrm>
            <a:off x="4139952" y="2276872"/>
            <a:ext cx="648072"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a:t>C</a:t>
            </a:r>
            <a:r>
              <a:rPr lang="es-MX" sz="3200" baseline="-25000" dirty="0"/>
              <a:t>3</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65" name="64 Conector recto"/>
          <p:cNvCxnSpPr/>
          <p:nvPr/>
        </p:nvCxnSpPr>
        <p:spPr>
          <a:xfrm flipH="1">
            <a:off x="2987824" y="2204864"/>
            <a:ext cx="8384" cy="65645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2" name="71 Conector recto"/>
          <p:cNvCxnSpPr/>
          <p:nvPr/>
        </p:nvCxnSpPr>
        <p:spPr>
          <a:xfrm flipH="1">
            <a:off x="745232" y="2204864"/>
            <a:ext cx="10344" cy="64807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8" name="77 Conector recto"/>
          <p:cNvCxnSpPr/>
          <p:nvPr/>
        </p:nvCxnSpPr>
        <p:spPr>
          <a:xfrm>
            <a:off x="5364088" y="4581128"/>
            <a:ext cx="18002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9" name="78 Conector recto"/>
          <p:cNvCxnSpPr/>
          <p:nvPr/>
        </p:nvCxnSpPr>
        <p:spPr>
          <a:xfrm>
            <a:off x="5364088" y="4077072"/>
            <a:ext cx="0" cy="50405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0" name="79 Conector recto"/>
          <p:cNvCxnSpPr/>
          <p:nvPr/>
        </p:nvCxnSpPr>
        <p:spPr>
          <a:xfrm flipH="1">
            <a:off x="5076056" y="3861048"/>
            <a:ext cx="567680"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81" name="80 Conector recto"/>
          <p:cNvCxnSpPr/>
          <p:nvPr/>
        </p:nvCxnSpPr>
        <p:spPr>
          <a:xfrm flipH="1">
            <a:off x="5220072" y="4077072"/>
            <a:ext cx="288032"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82" name="81 Conector recto"/>
          <p:cNvCxnSpPr/>
          <p:nvPr/>
        </p:nvCxnSpPr>
        <p:spPr>
          <a:xfrm>
            <a:off x="5364088" y="3356992"/>
            <a:ext cx="18002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6" name="85 Conector recto"/>
          <p:cNvCxnSpPr/>
          <p:nvPr/>
        </p:nvCxnSpPr>
        <p:spPr>
          <a:xfrm flipH="1">
            <a:off x="6884640" y="3852664"/>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87" name="86 Conector recto"/>
          <p:cNvCxnSpPr/>
          <p:nvPr/>
        </p:nvCxnSpPr>
        <p:spPr>
          <a:xfrm flipH="1">
            <a:off x="6884640" y="4068688"/>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sp>
        <p:nvSpPr>
          <p:cNvPr id="91" name="2 Marcador de contenido"/>
          <p:cNvSpPr txBox="1">
            <a:spLocks/>
          </p:cNvSpPr>
          <p:nvPr/>
        </p:nvSpPr>
        <p:spPr>
          <a:xfrm>
            <a:off x="7452320" y="3717032"/>
            <a:ext cx="1234480" cy="792088"/>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err="1"/>
              <a:t>C</a:t>
            </a:r>
            <a:r>
              <a:rPr lang="es-MX" sz="3200" baseline="-25000" dirty="0" err="1"/>
              <a:t>eq</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93" name="92 Conector recto"/>
          <p:cNvCxnSpPr/>
          <p:nvPr/>
        </p:nvCxnSpPr>
        <p:spPr>
          <a:xfrm>
            <a:off x="7164288" y="3356992"/>
            <a:ext cx="0" cy="5124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6" name="95 Conector recto"/>
          <p:cNvCxnSpPr/>
          <p:nvPr/>
        </p:nvCxnSpPr>
        <p:spPr>
          <a:xfrm>
            <a:off x="5364088" y="3356992"/>
            <a:ext cx="0" cy="50405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1" name="100 Conector recto"/>
          <p:cNvCxnSpPr/>
          <p:nvPr/>
        </p:nvCxnSpPr>
        <p:spPr>
          <a:xfrm>
            <a:off x="7164288" y="4068688"/>
            <a:ext cx="0" cy="512440"/>
          </a:xfrm>
          <a:prstGeom prst="line">
            <a:avLst/>
          </a:prstGeom>
          <a:ln w="28575"/>
        </p:spPr>
        <p:style>
          <a:lnRef idx="1">
            <a:schemeClr val="accent1"/>
          </a:lnRef>
          <a:fillRef idx="0">
            <a:schemeClr val="accent1"/>
          </a:fillRef>
          <a:effectRef idx="0">
            <a:schemeClr val="accent1"/>
          </a:effectRef>
          <a:fontRef idx="minor">
            <a:schemeClr val="tx1"/>
          </a:fontRef>
        </p:style>
      </p:cxnSp>
      <p:graphicFrame>
        <p:nvGraphicFramePr>
          <p:cNvPr id="143363" name="Object 3"/>
          <p:cNvGraphicFramePr>
            <a:graphicFrameLocks noChangeAspect="1"/>
          </p:cNvGraphicFramePr>
          <p:nvPr/>
        </p:nvGraphicFramePr>
        <p:xfrm>
          <a:off x="539552" y="4365104"/>
          <a:ext cx="4093656" cy="864096"/>
        </p:xfrm>
        <a:graphic>
          <a:graphicData uri="http://schemas.openxmlformats.org/presentationml/2006/ole">
            <mc:AlternateContent xmlns:mc="http://schemas.openxmlformats.org/markup-compatibility/2006">
              <mc:Choice xmlns:v="urn:schemas-microsoft-com:vml" Requires="v">
                <p:oleObj spid="_x0000_s8214" name="Ecuación" r:id="rId3" imgW="1091880" imgH="241200" progId="Equation.3">
                  <p:embed/>
                </p:oleObj>
              </mc:Choice>
              <mc:Fallback>
                <p:oleObj name="Ecuación" r:id="rId3" imgW="1091880" imgH="241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4365104"/>
                        <a:ext cx="4093656" cy="86409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6" name="35 Conector recto"/>
          <p:cNvCxnSpPr/>
          <p:nvPr/>
        </p:nvCxnSpPr>
        <p:spPr>
          <a:xfrm flipH="1">
            <a:off x="3779912" y="2844552"/>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37" name="36 Conector recto"/>
          <p:cNvCxnSpPr/>
          <p:nvPr/>
        </p:nvCxnSpPr>
        <p:spPr>
          <a:xfrm flipH="1">
            <a:off x="3779912" y="3060576"/>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38" name="37 Conector recto"/>
          <p:cNvCxnSpPr/>
          <p:nvPr/>
        </p:nvCxnSpPr>
        <p:spPr>
          <a:xfrm flipH="1">
            <a:off x="4067944" y="3068960"/>
            <a:ext cx="8384" cy="65645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9" name="38 Conector recto"/>
          <p:cNvCxnSpPr/>
          <p:nvPr/>
        </p:nvCxnSpPr>
        <p:spPr>
          <a:xfrm flipH="1">
            <a:off x="4067944" y="2204864"/>
            <a:ext cx="8384" cy="65645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1" name="40 Conector recto"/>
          <p:cNvCxnSpPr/>
          <p:nvPr/>
        </p:nvCxnSpPr>
        <p:spPr>
          <a:xfrm flipH="1">
            <a:off x="1619672" y="2844552"/>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42" name="41 Conector recto"/>
          <p:cNvCxnSpPr/>
          <p:nvPr/>
        </p:nvCxnSpPr>
        <p:spPr>
          <a:xfrm flipH="1">
            <a:off x="1619672" y="3060576"/>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43" name="42 Conector recto"/>
          <p:cNvCxnSpPr/>
          <p:nvPr/>
        </p:nvCxnSpPr>
        <p:spPr>
          <a:xfrm flipH="1">
            <a:off x="1907704" y="3068960"/>
            <a:ext cx="8384" cy="65645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4" name="43 Conector recto"/>
          <p:cNvCxnSpPr/>
          <p:nvPr/>
        </p:nvCxnSpPr>
        <p:spPr>
          <a:xfrm flipH="1">
            <a:off x="1907704" y="2204864"/>
            <a:ext cx="8384" cy="65645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33513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Ejercicio </a:t>
            </a:r>
          </a:p>
        </p:txBody>
      </p:sp>
      <p:sp>
        <p:nvSpPr>
          <p:cNvPr id="3" name="2 Marcador de contenido"/>
          <p:cNvSpPr>
            <a:spLocks noGrp="1"/>
          </p:cNvSpPr>
          <p:nvPr>
            <p:ph idx="1"/>
          </p:nvPr>
        </p:nvSpPr>
        <p:spPr>
          <a:xfrm>
            <a:off x="457200" y="1600200"/>
            <a:ext cx="8229600" cy="3268960"/>
          </a:xfrm>
        </p:spPr>
        <p:txBody>
          <a:bodyPr>
            <a:normAutofit lnSpcReduction="10000"/>
          </a:bodyPr>
          <a:lstStyle/>
          <a:p>
            <a:pPr marL="514350" indent="-514350">
              <a:buNone/>
            </a:pPr>
            <a:r>
              <a:rPr lang="es-MX" dirty="0"/>
              <a:t>Obtener la capacitancia equivalente de tres condensadores de 10 </a:t>
            </a:r>
            <a:r>
              <a:rPr lang="es-MX" dirty="0" err="1">
                <a:latin typeface="Symbol" pitchFamily="18" charset="2"/>
              </a:rPr>
              <a:t>m</a:t>
            </a:r>
            <a:r>
              <a:rPr lang="es-MX" dirty="0" err="1"/>
              <a:t>F</a:t>
            </a:r>
            <a:r>
              <a:rPr lang="es-MX" dirty="0"/>
              <a:t>, 15 </a:t>
            </a:r>
            <a:r>
              <a:rPr lang="es-MX" dirty="0" err="1">
                <a:latin typeface="Symbol" pitchFamily="18" charset="2"/>
              </a:rPr>
              <a:t>m</a:t>
            </a:r>
            <a:r>
              <a:rPr lang="es-MX" dirty="0" err="1"/>
              <a:t>F</a:t>
            </a:r>
            <a:r>
              <a:rPr lang="es-MX" dirty="0"/>
              <a:t> y 35 </a:t>
            </a:r>
            <a:r>
              <a:rPr lang="es-MX" dirty="0" err="1">
                <a:latin typeface="Symbol" pitchFamily="18" charset="2"/>
              </a:rPr>
              <a:t>m</a:t>
            </a:r>
            <a:r>
              <a:rPr lang="es-MX" dirty="0" err="1"/>
              <a:t>F</a:t>
            </a:r>
            <a:endParaRPr lang="es-MX" dirty="0"/>
          </a:p>
          <a:p>
            <a:pPr marL="514350" indent="-514350">
              <a:buNone/>
            </a:pPr>
            <a:r>
              <a:rPr lang="es-MX" dirty="0"/>
              <a:t>a)Conectados en serie</a:t>
            </a:r>
          </a:p>
          <a:p>
            <a:pPr marL="514350" indent="-514350">
              <a:buNone/>
            </a:pPr>
            <a:endParaRPr lang="es-MX" dirty="0"/>
          </a:p>
          <a:p>
            <a:pPr marL="514350" indent="-514350">
              <a:buNone/>
            </a:pPr>
            <a:endParaRPr lang="es-MX" dirty="0"/>
          </a:p>
          <a:p>
            <a:pPr marL="514350" indent="-514350">
              <a:buNone/>
            </a:pPr>
            <a:r>
              <a:rPr lang="es-MX" dirty="0"/>
              <a:t>b)Conectados en paralelo</a:t>
            </a:r>
          </a:p>
          <a:p>
            <a:endParaRPr lang="es-MX" dirty="0"/>
          </a:p>
        </p:txBody>
      </p:sp>
      <p:pic>
        <p:nvPicPr>
          <p:cNvPr id="4" name="Picture 3" descr="C:\Users\usuario\AppData\Local\Microsoft\Windows\Temporary Internet Files\Content.IE5\5LN7LZJ5\MC900312512[1].wmf"/>
          <p:cNvPicPr>
            <a:picLocks noChangeAspect="1" noChangeArrowheads="1"/>
          </p:cNvPicPr>
          <p:nvPr/>
        </p:nvPicPr>
        <p:blipFill>
          <a:blip r:embed="rId3" cstate="print"/>
          <a:srcRect/>
          <a:stretch>
            <a:fillRect/>
          </a:stretch>
        </p:blipFill>
        <p:spPr bwMode="auto">
          <a:xfrm>
            <a:off x="2051720" y="260648"/>
            <a:ext cx="792088" cy="873412"/>
          </a:xfrm>
          <a:prstGeom prst="rect">
            <a:avLst/>
          </a:prstGeom>
          <a:noFill/>
        </p:spPr>
      </p:pic>
      <p:graphicFrame>
        <p:nvGraphicFramePr>
          <p:cNvPr id="146435" name="Object 3"/>
          <p:cNvGraphicFramePr>
            <a:graphicFrameLocks noChangeAspect="1"/>
          </p:cNvGraphicFramePr>
          <p:nvPr/>
        </p:nvGraphicFramePr>
        <p:xfrm>
          <a:off x="2392363" y="3284538"/>
          <a:ext cx="3756025" cy="681037"/>
        </p:xfrm>
        <a:graphic>
          <a:graphicData uri="http://schemas.openxmlformats.org/presentationml/2006/ole">
            <mc:AlternateContent xmlns:mc="http://schemas.openxmlformats.org/markup-compatibility/2006">
              <mc:Choice xmlns:v="urn:schemas-microsoft-com:vml" Requires="v">
                <p:oleObj spid="_x0000_s11307" name="Ecuación" r:id="rId4" imgW="2273040" imgH="431640" progId="Equation.3">
                  <p:embed/>
                </p:oleObj>
              </mc:Choice>
              <mc:Fallback>
                <p:oleObj name="Ecuación" r:id="rId4" imgW="2273040" imgH="4316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92363" y="3284538"/>
                        <a:ext cx="3756025" cy="6810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6436" name="Object 4"/>
          <p:cNvGraphicFramePr>
            <a:graphicFrameLocks noChangeAspect="1"/>
          </p:cNvGraphicFramePr>
          <p:nvPr/>
        </p:nvGraphicFramePr>
        <p:xfrm>
          <a:off x="2927350" y="5233988"/>
          <a:ext cx="2581275" cy="381000"/>
        </p:xfrm>
        <a:graphic>
          <a:graphicData uri="http://schemas.openxmlformats.org/presentationml/2006/ole">
            <mc:AlternateContent xmlns:mc="http://schemas.openxmlformats.org/markup-compatibility/2006">
              <mc:Choice xmlns:v="urn:schemas-microsoft-com:vml" Requires="v">
                <p:oleObj spid="_x0000_s11308" name="Ecuación" r:id="rId6" imgW="1562040" imgH="241200" progId="Equation.3">
                  <p:embed/>
                </p:oleObj>
              </mc:Choice>
              <mc:Fallback>
                <p:oleObj name="Ecuación" r:id="rId6" imgW="1562040" imgH="2412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27350" y="5233988"/>
                        <a:ext cx="2581275"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1539075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Ejercicio </a:t>
            </a:r>
          </a:p>
        </p:txBody>
      </p:sp>
      <p:sp>
        <p:nvSpPr>
          <p:cNvPr id="3" name="2 Marcador de contenido"/>
          <p:cNvSpPr>
            <a:spLocks noGrp="1"/>
          </p:cNvSpPr>
          <p:nvPr>
            <p:ph idx="1"/>
          </p:nvPr>
        </p:nvSpPr>
        <p:spPr>
          <a:xfrm>
            <a:off x="467544" y="1628800"/>
            <a:ext cx="8229600" cy="864096"/>
          </a:xfrm>
        </p:spPr>
        <p:txBody>
          <a:bodyPr>
            <a:normAutofit fontScale="92500" lnSpcReduction="20000"/>
          </a:bodyPr>
          <a:lstStyle/>
          <a:p>
            <a:pPr marL="514350" indent="-514350">
              <a:buNone/>
            </a:pPr>
            <a:r>
              <a:rPr lang="es-MX" dirty="0"/>
              <a:t>Obtener la capacitancia equivalente del siguiente circuito</a:t>
            </a:r>
          </a:p>
          <a:p>
            <a:endParaRPr lang="es-MX" dirty="0"/>
          </a:p>
        </p:txBody>
      </p:sp>
      <p:cxnSp>
        <p:nvCxnSpPr>
          <p:cNvPr id="7" name="6 Conector recto"/>
          <p:cNvCxnSpPr/>
          <p:nvPr/>
        </p:nvCxnSpPr>
        <p:spPr>
          <a:xfrm>
            <a:off x="4499992" y="5652864"/>
            <a:ext cx="2592288" cy="838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a:off x="4499992" y="5508848"/>
            <a:ext cx="0" cy="296416"/>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flipV="1">
            <a:off x="1691680" y="5652864"/>
            <a:ext cx="2592288" cy="838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flipH="1">
            <a:off x="3419872" y="3348608"/>
            <a:ext cx="8384" cy="64807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6" name="2 Marcador de contenido"/>
          <p:cNvSpPr txBox="1">
            <a:spLocks/>
          </p:cNvSpPr>
          <p:nvPr/>
        </p:nvSpPr>
        <p:spPr>
          <a:xfrm>
            <a:off x="3059832" y="2916560"/>
            <a:ext cx="1152128"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a:t>C</a:t>
            </a:r>
            <a:r>
              <a:rPr lang="es-MX" sz="3200" baseline="-25000" dirty="0"/>
              <a:t>1</a:t>
            </a:r>
            <a:r>
              <a:rPr lang="es-MX" sz="3200" dirty="0"/>
              <a:t>=10</a:t>
            </a:r>
            <a:r>
              <a:rPr lang="es-MX" sz="3200" dirty="0">
                <a:latin typeface="Symbol" pitchFamily="18" charset="2"/>
              </a:rPr>
              <a:t>m</a:t>
            </a:r>
            <a:r>
              <a:rPr lang="es-MX" sz="3200" dirty="0"/>
              <a:t>F </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18" name="17 Conector recto"/>
          <p:cNvCxnSpPr/>
          <p:nvPr/>
        </p:nvCxnSpPr>
        <p:spPr>
          <a:xfrm>
            <a:off x="3419872" y="3636640"/>
            <a:ext cx="86409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a:off x="2915816" y="3132584"/>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30" name="29 Conector recto"/>
          <p:cNvCxnSpPr/>
          <p:nvPr/>
        </p:nvCxnSpPr>
        <p:spPr>
          <a:xfrm>
            <a:off x="3059832" y="3132584"/>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31" name="30 Conector recto"/>
          <p:cNvCxnSpPr/>
          <p:nvPr/>
        </p:nvCxnSpPr>
        <p:spPr>
          <a:xfrm>
            <a:off x="3059832" y="3348608"/>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2" name="31 Conector recto"/>
          <p:cNvCxnSpPr/>
          <p:nvPr/>
        </p:nvCxnSpPr>
        <p:spPr>
          <a:xfrm flipH="1">
            <a:off x="2555776" y="3348608"/>
            <a:ext cx="8384" cy="656456"/>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1" name="2 Marcador de contenido"/>
          <p:cNvSpPr txBox="1">
            <a:spLocks/>
          </p:cNvSpPr>
          <p:nvPr/>
        </p:nvSpPr>
        <p:spPr>
          <a:xfrm>
            <a:off x="3131840" y="4068688"/>
            <a:ext cx="1152128"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a:t>C</a:t>
            </a:r>
            <a:r>
              <a:rPr lang="es-MX" sz="3200" baseline="-25000" dirty="0"/>
              <a:t>2</a:t>
            </a:r>
            <a:r>
              <a:rPr lang="es-MX" sz="3200" dirty="0"/>
              <a:t>=15</a:t>
            </a:r>
            <a:r>
              <a:rPr lang="es-MX" sz="3200" dirty="0">
                <a:latin typeface="Symbol" pitchFamily="18" charset="2"/>
              </a:rPr>
              <a:t>m</a:t>
            </a:r>
            <a:r>
              <a:rPr lang="es-MX" sz="3200" dirty="0"/>
              <a:t>F </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48" name="47 Conector recto"/>
          <p:cNvCxnSpPr/>
          <p:nvPr/>
        </p:nvCxnSpPr>
        <p:spPr>
          <a:xfrm>
            <a:off x="2555776" y="3348608"/>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5" name="Grupo 4"/>
          <p:cNvGrpSpPr/>
          <p:nvPr/>
        </p:nvGrpSpPr>
        <p:grpSpPr>
          <a:xfrm>
            <a:off x="2555776" y="3780656"/>
            <a:ext cx="864096" cy="432048"/>
            <a:chOff x="2555776" y="3780656"/>
            <a:chExt cx="864096" cy="432048"/>
          </a:xfrm>
        </p:grpSpPr>
        <p:cxnSp>
          <p:nvCxnSpPr>
            <p:cNvPr id="49" name="48 Conector recto"/>
            <p:cNvCxnSpPr/>
            <p:nvPr/>
          </p:nvCxnSpPr>
          <p:spPr>
            <a:xfrm>
              <a:off x="2915816" y="3780656"/>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0" name="49 Conector recto"/>
            <p:cNvCxnSpPr/>
            <p:nvPr/>
          </p:nvCxnSpPr>
          <p:spPr>
            <a:xfrm>
              <a:off x="3059832" y="3780656"/>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1" name="50 Conector recto"/>
            <p:cNvCxnSpPr/>
            <p:nvPr/>
          </p:nvCxnSpPr>
          <p:spPr>
            <a:xfrm>
              <a:off x="3059832" y="3996680"/>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2" name="51 Conector recto"/>
            <p:cNvCxnSpPr/>
            <p:nvPr/>
          </p:nvCxnSpPr>
          <p:spPr>
            <a:xfrm>
              <a:off x="2555776" y="3996680"/>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55" name="54 Conector recto"/>
          <p:cNvCxnSpPr/>
          <p:nvPr/>
        </p:nvCxnSpPr>
        <p:spPr>
          <a:xfrm>
            <a:off x="4283968" y="3420616"/>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6" name="55 Conector recto"/>
          <p:cNvCxnSpPr/>
          <p:nvPr/>
        </p:nvCxnSpPr>
        <p:spPr>
          <a:xfrm>
            <a:off x="4427984" y="3420616"/>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8" name="57 Conector recto"/>
          <p:cNvCxnSpPr/>
          <p:nvPr/>
        </p:nvCxnSpPr>
        <p:spPr>
          <a:xfrm>
            <a:off x="4427984" y="3636640"/>
            <a:ext cx="1224136"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9" name="2 Marcador de contenido"/>
          <p:cNvSpPr txBox="1">
            <a:spLocks/>
          </p:cNvSpPr>
          <p:nvPr/>
        </p:nvSpPr>
        <p:spPr>
          <a:xfrm>
            <a:off x="4067944" y="3132584"/>
            <a:ext cx="1152128"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a:t>C</a:t>
            </a:r>
            <a:r>
              <a:rPr lang="es-MX" sz="3200" baseline="-25000" dirty="0"/>
              <a:t>3</a:t>
            </a:r>
            <a:r>
              <a:rPr lang="es-MX" sz="3200" dirty="0"/>
              <a:t>=30</a:t>
            </a:r>
            <a:r>
              <a:rPr lang="es-MX" sz="3200" dirty="0">
                <a:latin typeface="Symbol" pitchFamily="18" charset="2"/>
              </a:rPr>
              <a:t>m</a:t>
            </a:r>
            <a:r>
              <a:rPr lang="es-MX" sz="3200" dirty="0"/>
              <a:t>F </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60" name="59 Conector recto"/>
          <p:cNvCxnSpPr/>
          <p:nvPr/>
        </p:nvCxnSpPr>
        <p:spPr>
          <a:xfrm flipH="1">
            <a:off x="6156176" y="2988568"/>
            <a:ext cx="8384" cy="129614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3" name="62 Conector recto"/>
          <p:cNvCxnSpPr/>
          <p:nvPr/>
        </p:nvCxnSpPr>
        <p:spPr>
          <a:xfrm>
            <a:off x="5652120" y="2772544"/>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64" name="63 Conector recto"/>
          <p:cNvCxnSpPr/>
          <p:nvPr/>
        </p:nvCxnSpPr>
        <p:spPr>
          <a:xfrm>
            <a:off x="5796136" y="2772544"/>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65" name="64 Conector recto"/>
          <p:cNvCxnSpPr/>
          <p:nvPr/>
        </p:nvCxnSpPr>
        <p:spPr>
          <a:xfrm>
            <a:off x="5796136" y="2988568"/>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6" name="65 Conector recto"/>
          <p:cNvCxnSpPr/>
          <p:nvPr/>
        </p:nvCxnSpPr>
        <p:spPr>
          <a:xfrm flipH="1">
            <a:off x="5292080" y="2988568"/>
            <a:ext cx="8384" cy="129614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8" name="67 Conector recto"/>
          <p:cNvCxnSpPr/>
          <p:nvPr/>
        </p:nvCxnSpPr>
        <p:spPr>
          <a:xfrm>
            <a:off x="5292080" y="2988568"/>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9" name="68 Conector recto"/>
          <p:cNvCxnSpPr/>
          <p:nvPr/>
        </p:nvCxnSpPr>
        <p:spPr>
          <a:xfrm>
            <a:off x="5652120" y="3420616"/>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70" name="69 Conector recto"/>
          <p:cNvCxnSpPr/>
          <p:nvPr/>
        </p:nvCxnSpPr>
        <p:spPr>
          <a:xfrm>
            <a:off x="5796136" y="3420616"/>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71" name="70 Conector recto"/>
          <p:cNvCxnSpPr/>
          <p:nvPr/>
        </p:nvCxnSpPr>
        <p:spPr>
          <a:xfrm>
            <a:off x="5796136" y="3636640"/>
            <a:ext cx="129614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7" name="76 Conector recto"/>
          <p:cNvCxnSpPr/>
          <p:nvPr/>
        </p:nvCxnSpPr>
        <p:spPr>
          <a:xfrm>
            <a:off x="5652120" y="4068688"/>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78" name="77 Conector recto"/>
          <p:cNvCxnSpPr/>
          <p:nvPr/>
        </p:nvCxnSpPr>
        <p:spPr>
          <a:xfrm>
            <a:off x="5796136" y="4068688"/>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79" name="78 Conector recto"/>
          <p:cNvCxnSpPr/>
          <p:nvPr/>
        </p:nvCxnSpPr>
        <p:spPr>
          <a:xfrm>
            <a:off x="5796136" y="42847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0" name="79 Conector recto"/>
          <p:cNvCxnSpPr/>
          <p:nvPr/>
        </p:nvCxnSpPr>
        <p:spPr>
          <a:xfrm>
            <a:off x="5292080" y="42847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a:off x="4283968" y="5364832"/>
            <a:ext cx="0" cy="512440"/>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85" name="84 Conector recto"/>
          <p:cNvCxnSpPr/>
          <p:nvPr/>
        </p:nvCxnSpPr>
        <p:spPr>
          <a:xfrm flipH="1">
            <a:off x="7092280" y="3645024"/>
            <a:ext cx="8384" cy="201622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9" name="88 Conector recto"/>
          <p:cNvCxnSpPr/>
          <p:nvPr/>
        </p:nvCxnSpPr>
        <p:spPr>
          <a:xfrm>
            <a:off x="1691680" y="3645024"/>
            <a:ext cx="86409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0" name="89 Conector recto"/>
          <p:cNvCxnSpPr/>
          <p:nvPr/>
        </p:nvCxnSpPr>
        <p:spPr>
          <a:xfrm flipH="1">
            <a:off x="1691680" y="3645024"/>
            <a:ext cx="8384" cy="2016224"/>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2" name="2 Marcador de contenido"/>
          <p:cNvSpPr txBox="1">
            <a:spLocks/>
          </p:cNvSpPr>
          <p:nvPr/>
        </p:nvSpPr>
        <p:spPr>
          <a:xfrm>
            <a:off x="4211960" y="5013176"/>
            <a:ext cx="360040"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a:t>V</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sp>
        <p:nvSpPr>
          <p:cNvPr id="93" name="2 Marcador de contenido"/>
          <p:cNvSpPr txBox="1">
            <a:spLocks/>
          </p:cNvSpPr>
          <p:nvPr/>
        </p:nvSpPr>
        <p:spPr>
          <a:xfrm>
            <a:off x="5940152" y="2564904"/>
            <a:ext cx="1152128"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a:t>C</a:t>
            </a:r>
            <a:r>
              <a:rPr lang="es-MX" sz="3200" baseline="-25000" dirty="0"/>
              <a:t>4</a:t>
            </a:r>
            <a:r>
              <a:rPr lang="es-MX" sz="3200" dirty="0"/>
              <a:t>=60</a:t>
            </a:r>
            <a:r>
              <a:rPr lang="es-MX" sz="3200" dirty="0">
                <a:latin typeface="Symbol" pitchFamily="18" charset="2"/>
              </a:rPr>
              <a:t>m</a:t>
            </a:r>
            <a:r>
              <a:rPr lang="es-MX" sz="3200" dirty="0"/>
              <a:t>F </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sp>
        <p:nvSpPr>
          <p:cNvPr id="94" name="2 Marcador de contenido"/>
          <p:cNvSpPr txBox="1">
            <a:spLocks/>
          </p:cNvSpPr>
          <p:nvPr/>
        </p:nvSpPr>
        <p:spPr>
          <a:xfrm>
            <a:off x="7020272" y="3068960"/>
            <a:ext cx="1152128"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a:t>C</a:t>
            </a:r>
            <a:r>
              <a:rPr lang="es-MX" sz="3200" baseline="-25000" dirty="0"/>
              <a:t>5</a:t>
            </a:r>
            <a:r>
              <a:rPr lang="es-MX" sz="3200" dirty="0"/>
              <a:t>=20</a:t>
            </a:r>
            <a:r>
              <a:rPr lang="es-MX" sz="3200" dirty="0">
                <a:latin typeface="Symbol" pitchFamily="18" charset="2"/>
              </a:rPr>
              <a:t>m</a:t>
            </a:r>
            <a:r>
              <a:rPr lang="es-MX" sz="3200" dirty="0"/>
              <a:t>F </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95" name="94 Conector recto de flecha"/>
          <p:cNvCxnSpPr/>
          <p:nvPr/>
        </p:nvCxnSpPr>
        <p:spPr>
          <a:xfrm flipH="1">
            <a:off x="5868144" y="3284984"/>
            <a:ext cx="1080120"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7" name="2 Marcador de contenido"/>
          <p:cNvSpPr txBox="1">
            <a:spLocks/>
          </p:cNvSpPr>
          <p:nvPr/>
        </p:nvSpPr>
        <p:spPr>
          <a:xfrm>
            <a:off x="5364088" y="4509120"/>
            <a:ext cx="1152128"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a:t>C</a:t>
            </a:r>
            <a:r>
              <a:rPr lang="es-MX" sz="3200" baseline="-25000" dirty="0"/>
              <a:t>6</a:t>
            </a:r>
            <a:r>
              <a:rPr lang="es-MX" sz="3200" dirty="0"/>
              <a:t>=40</a:t>
            </a:r>
            <a:r>
              <a:rPr lang="es-MX" sz="3200" dirty="0">
                <a:latin typeface="Symbol" pitchFamily="18" charset="2"/>
              </a:rPr>
              <a:t>m</a:t>
            </a:r>
            <a:r>
              <a:rPr lang="es-MX" sz="3200" dirty="0"/>
              <a:t>F </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pic>
        <p:nvPicPr>
          <p:cNvPr id="53" name="Picture 3" descr="C:\Users\usuario\AppData\Local\Microsoft\Windows\Temporary Internet Files\Content.IE5\5LN7LZJ5\MC900312512[1].wmf"/>
          <p:cNvPicPr>
            <a:picLocks noChangeAspect="1" noChangeArrowheads="1"/>
          </p:cNvPicPr>
          <p:nvPr/>
        </p:nvPicPr>
        <p:blipFill>
          <a:blip r:embed="rId2" cstate="print"/>
          <a:srcRect/>
          <a:stretch>
            <a:fillRect/>
          </a:stretch>
        </p:blipFill>
        <p:spPr bwMode="auto">
          <a:xfrm>
            <a:off x="251519" y="37148"/>
            <a:ext cx="792088" cy="873412"/>
          </a:xfrm>
          <a:prstGeom prst="rect">
            <a:avLst/>
          </a:prstGeom>
          <a:noFill/>
        </p:spPr>
      </p:pic>
    </p:spTree>
    <p:extLst>
      <p:ext uri="{BB962C8B-B14F-4D97-AF65-F5344CB8AC3E}">
        <p14:creationId xmlns:p14="http://schemas.microsoft.com/office/powerpoint/2010/main" val="4273150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274042"/>
          </a:xfrm>
        </p:spPr>
        <p:txBody>
          <a:bodyPr>
            <a:normAutofit fontScale="90000"/>
          </a:bodyPr>
          <a:lstStyle/>
          <a:p>
            <a:r>
              <a:rPr lang="es-MX"/>
              <a:t>Respuesta</a:t>
            </a:r>
            <a:endParaRPr lang="es-MX" dirty="0"/>
          </a:p>
        </p:txBody>
      </p:sp>
      <p:sp>
        <p:nvSpPr>
          <p:cNvPr id="3" name="2 Marcador de contenido"/>
          <p:cNvSpPr>
            <a:spLocks noGrp="1"/>
          </p:cNvSpPr>
          <p:nvPr>
            <p:ph idx="1"/>
          </p:nvPr>
        </p:nvSpPr>
        <p:spPr>
          <a:xfrm>
            <a:off x="251520" y="692696"/>
            <a:ext cx="8589640" cy="720080"/>
          </a:xfrm>
        </p:spPr>
        <p:txBody>
          <a:bodyPr>
            <a:normAutofit fontScale="77500" lnSpcReduction="20000"/>
          </a:bodyPr>
          <a:lstStyle/>
          <a:p>
            <a:pPr marL="514350" indent="-514350">
              <a:buNone/>
            </a:pPr>
            <a:r>
              <a:rPr lang="es-MX" dirty="0"/>
              <a:t>Los circuitos en paralelo se pueden simplificar de la siguiente forma</a:t>
            </a:r>
          </a:p>
          <a:p>
            <a:endParaRPr lang="es-MX" dirty="0"/>
          </a:p>
        </p:txBody>
      </p:sp>
      <p:grpSp>
        <p:nvGrpSpPr>
          <p:cNvPr id="4" name="178 Grupo"/>
          <p:cNvGrpSpPr/>
          <p:nvPr/>
        </p:nvGrpSpPr>
        <p:grpSpPr>
          <a:xfrm>
            <a:off x="1475656" y="1196752"/>
            <a:ext cx="6480720" cy="2456656"/>
            <a:chOff x="1691680" y="3284984"/>
            <a:chExt cx="6480720" cy="2456656"/>
          </a:xfrm>
        </p:grpSpPr>
        <p:sp>
          <p:nvSpPr>
            <p:cNvPr id="142" name="141 Rectángulo"/>
            <p:cNvSpPr/>
            <p:nvPr/>
          </p:nvSpPr>
          <p:spPr>
            <a:xfrm>
              <a:off x="5148064" y="3284984"/>
              <a:ext cx="1728192" cy="20162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7" name="46 Rectángulo"/>
            <p:cNvSpPr/>
            <p:nvPr/>
          </p:nvSpPr>
          <p:spPr>
            <a:xfrm>
              <a:off x="2339752" y="3356992"/>
              <a:ext cx="1368152" cy="1872208"/>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7" name="6 Conector recto"/>
            <p:cNvCxnSpPr/>
            <p:nvPr/>
          </p:nvCxnSpPr>
          <p:spPr>
            <a:xfrm>
              <a:off x="4499992" y="5517232"/>
              <a:ext cx="2592288" cy="838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a:off x="4499992" y="5373216"/>
              <a:ext cx="0" cy="296416"/>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flipV="1">
              <a:off x="1691680" y="5517232"/>
              <a:ext cx="2592288" cy="838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flipH="1">
              <a:off x="3419872" y="3996680"/>
              <a:ext cx="8384" cy="64807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6" name="2 Marcador de contenido"/>
            <p:cNvSpPr txBox="1">
              <a:spLocks/>
            </p:cNvSpPr>
            <p:nvPr/>
          </p:nvSpPr>
          <p:spPr>
            <a:xfrm>
              <a:off x="2483768" y="3429000"/>
              <a:ext cx="1152128"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a:t>C</a:t>
              </a:r>
              <a:r>
                <a:rPr lang="es-MX" sz="3200" baseline="-25000" dirty="0"/>
                <a:t>1</a:t>
              </a:r>
              <a:r>
                <a:rPr lang="es-MX" sz="3200" dirty="0"/>
                <a:t>=10</a:t>
              </a:r>
              <a:r>
                <a:rPr lang="es-MX" sz="3200" dirty="0">
                  <a:latin typeface="Symbol" pitchFamily="18" charset="2"/>
                </a:rPr>
                <a:t>m</a:t>
              </a:r>
              <a:r>
                <a:rPr lang="es-MX" sz="3200" dirty="0"/>
                <a:t>F </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18" name="17 Conector recto"/>
            <p:cNvCxnSpPr/>
            <p:nvPr/>
          </p:nvCxnSpPr>
          <p:spPr>
            <a:xfrm>
              <a:off x="3419872" y="4365104"/>
              <a:ext cx="86409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a:off x="2915816" y="3780656"/>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30" name="29 Conector recto"/>
            <p:cNvCxnSpPr/>
            <p:nvPr/>
          </p:nvCxnSpPr>
          <p:spPr>
            <a:xfrm>
              <a:off x="3059832" y="3780656"/>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31" name="30 Conector recto"/>
            <p:cNvCxnSpPr/>
            <p:nvPr/>
          </p:nvCxnSpPr>
          <p:spPr>
            <a:xfrm>
              <a:off x="3059832" y="3996680"/>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2" name="31 Conector recto"/>
            <p:cNvCxnSpPr/>
            <p:nvPr/>
          </p:nvCxnSpPr>
          <p:spPr>
            <a:xfrm flipH="1">
              <a:off x="2555776" y="3996680"/>
              <a:ext cx="8384" cy="656456"/>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1" name="2 Marcador de contenido"/>
            <p:cNvSpPr txBox="1">
              <a:spLocks/>
            </p:cNvSpPr>
            <p:nvPr/>
          </p:nvSpPr>
          <p:spPr>
            <a:xfrm>
              <a:off x="2555776" y="4869160"/>
              <a:ext cx="1152128"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a:t>C</a:t>
              </a:r>
              <a:r>
                <a:rPr lang="es-MX" sz="3200" baseline="-25000" dirty="0"/>
                <a:t>2</a:t>
              </a:r>
              <a:r>
                <a:rPr lang="es-MX" sz="3200" dirty="0"/>
                <a:t>=15</a:t>
              </a:r>
              <a:r>
                <a:rPr lang="es-MX" sz="3200" dirty="0">
                  <a:latin typeface="Symbol" pitchFamily="18" charset="2"/>
                </a:rPr>
                <a:t>m</a:t>
              </a:r>
              <a:r>
                <a:rPr lang="es-MX" sz="3200" dirty="0"/>
                <a:t>F </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48" name="47 Conector recto"/>
            <p:cNvCxnSpPr/>
            <p:nvPr/>
          </p:nvCxnSpPr>
          <p:spPr>
            <a:xfrm>
              <a:off x="2555776" y="3996680"/>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9" name="48 Conector recto"/>
            <p:cNvCxnSpPr/>
            <p:nvPr/>
          </p:nvCxnSpPr>
          <p:spPr>
            <a:xfrm>
              <a:off x="2915816" y="4428728"/>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0" name="49 Conector recto"/>
            <p:cNvCxnSpPr/>
            <p:nvPr/>
          </p:nvCxnSpPr>
          <p:spPr>
            <a:xfrm>
              <a:off x="3059832" y="4428728"/>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1" name="50 Conector recto"/>
            <p:cNvCxnSpPr/>
            <p:nvPr/>
          </p:nvCxnSpPr>
          <p:spPr>
            <a:xfrm>
              <a:off x="3059832" y="464475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2" name="51 Conector recto"/>
            <p:cNvCxnSpPr/>
            <p:nvPr/>
          </p:nvCxnSpPr>
          <p:spPr>
            <a:xfrm>
              <a:off x="2555776" y="464475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5" name="54 Conector recto"/>
            <p:cNvCxnSpPr/>
            <p:nvPr/>
          </p:nvCxnSpPr>
          <p:spPr>
            <a:xfrm>
              <a:off x="4283968" y="4068688"/>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6" name="55 Conector recto"/>
            <p:cNvCxnSpPr/>
            <p:nvPr/>
          </p:nvCxnSpPr>
          <p:spPr>
            <a:xfrm>
              <a:off x="4427984" y="4068688"/>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8" name="57 Conector recto"/>
            <p:cNvCxnSpPr/>
            <p:nvPr/>
          </p:nvCxnSpPr>
          <p:spPr>
            <a:xfrm>
              <a:off x="4427984" y="4284712"/>
              <a:ext cx="1224136"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9" name="2 Marcador de contenido"/>
            <p:cNvSpPr txBox="1">
              <a:spLocks/>
            </p:cNvSpPr>
            <p:nvPr/>
          </p:nvSpPr>
          <p:spPr>
            <a:xfrm>
              <a:off x="4067944" y="3780656"/>
              <a:ext cx="1152128"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a:t>C</a:t>
              </a:r>
              <a:r>
                <a:rPr lang="es-MX" sz="3200" baseline="-25000" dirty="0"/>
                <a:t>3</a:t>
              </a:r>
              <a:r>
                <a:rPr lang="es-MX" sz="3200" dirty="0"/>
                <a:t>=30</a:t>
              </a:r>
              <a:r>
                <a:rPr lang="es-MX" sz="3200" dirty="0">
                  <a:latin typeface="Symbol" pitchFamily="18" charset="2"/>
                </a:rPr>
                <a:t>m</a:t>
              </a:r>
              <a:r>
                <a:rPr lang="es-MX" sz="3200" dirty="0"/>
                <a:t>F </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60" name="59 Conector recto"/>
            <p:cNvCxnSpPr/>
            <p:nvPr/>
          </p:nvCxnSpPr>
          <p:spPr>
            <a:xfrm flipH="1">
              <a:off x="6156176" y="3636640"/>
              <a:ext cx="8384" cy="129614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3" name="62 Conector recto"/>
            <p:cNvCxnSpPr/>
            <p:nvPr/>
          </p:nvCxnSpPr>
          <p:spPr>
            <a:xfrm>
              <a:off x="5652120" y="3420616"/>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64" name="63 Conector recto"/>
            <p:cNvCxnSpPr/>
            <p:nvPr/>
          </p:nvCxnSpPr>
          <p:spPr>
            <a:xfrm>
              <a:off x="5796136" y="3420616"/>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65" name="64 Conector recto"/>
            <p:cNvCxnSpPr/>
            <p:nvPr/>
          </p:nvCxnSpPr>
          <p:spPr>
            <a:xfrm>
              <a:off x="5796136" y="3636640"/>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6" name="65 Conector recto"/>
            <p:cNvCxnSpPr/>
            <p:nvPr/>
          </p:nvCxnSpPr>
          <p:spPr>
            <a:xfrm flipH="1">
              <a:off x="5292080" y="3636640"/>
              <a:ext cx="8384" cy="129614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8" name="67 Conector recto"/>
            <p:cNvCxnSpPr/>
            <p:nvPr/>
          </p:nvCxnSpPr>
          <p:spPr>
            <a:xfrm>
              <a:off x="5292080" y="3636640"/>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9" name="68 Conector recto"/>
            <p:cNvCxnSpPr/>
            <p:nvPr/>
          </p:nvCxnSpPr>
          <p:spPr>
            <a:xfrm>
              <a:off x="5652120" y="4068688"/>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70" name="69 Conector recto"/>
            <p:cNvCxnSpPr/>
            <p:nvPr/>
          </p:nvCxnSpPr>
          <p:spPr>
            <a:xfrm>
              <a:off x="5796136" y="4068688"/>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71" name="70 Conector recto"/>
            <p:cNvCxnSpPr/>
            <p:nvPr/>
          </p:nvCxnSpPr>
          <p:spPr>
            <a:xfrm>
              <a:off x="5796136" y="4284712"/>
              <a:ext cx="129614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7" name="76 Conector recto"/>
            <p:cNvCxnSpPr/>
            <p:nvPr/>
          </p:nvCxnSpPr>
          <p:spPr>
            <a:xfrm>
              <a:off x="5652120" y="4716760"/>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78" name="77 Conector recto"/>
            <p:cNvCxnSpPr/>
            <p:nvPr/>
          </p:nvCxnSpPr>
          <p:spPr>
            <a:xfrm>
              <a:off x="5796136" y="4716760"/>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79" name="78 Conector recto"/>
            <p:cNvCxnSpPr/>
            <p:nvPr/>
          </p:nvCxnSpPr>
          <p:spPr>
            <a:xfrm>
              <a:off x="5796136" y="4932784"/>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0" name="79 Conector recto"/>
            <p:cNvCxnSpPr/>
            <p:nvPr/>
          </p:nvCxnSpPr>
          <p:spPr>
            <a:xfrm>
              <a:off x="5292080" y="4932784"/>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a:off x="4283968" y="5229200"/>
              <a:ext cx="0" cy="512440"/>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85" name="84 Conector recto"/>
            <p:cNvCxnSpPr/>
            <p:nvPr/>
          </p:nvCxnSpPr>
          <p:spPr>
            <a:xfrm flipH="1">
              <a:off x="7092280" y="4293096"/>
              <a:ext cx="8384" cy="122413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9" name="88 Conector recto"/>
            <p:cNvCxnSpPr/>
            <p:nvPr/>
          </p:nvCxnSpPr>
          <p:spPr>
            <a:xfrm>
              <a:off x="1691680" y="4293096"/>
              <a:ext cx="86409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0" name="89 Conector recto"/>
            <p:cNvCxnSpPr/>
            <p:nvPr/>
          </p:nvCxnSpPr>
          <p:spPr>
            <a:xfrm flipH="1">
              <a:off x="1691680" y="4293096"/>
              <a:ext cx="8384" cy="1224136"/>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2" name="2 Marcador de contenido"/>
            <p:cNvSpPr txBox="1">
              <a:spLocks/>
            </p:cNvSpPr>
            <p:nvPr/>
          </p:nvSpPr>
          <p:spPr>
            <a:xfrm>
              <a:off x="4211960" y="4877544"/>
              <a:ext cx="360040"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a:t>V</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sp>
          <p:nvSpPr>
            <p:cNvPr id="93" name="2 Marcador de contenido"/>
            <p:cNvSpPr txBox="1">
              <a:spLocks/>
            </p:cNvSpPr>
            <p:nvPr/>
          </p:nvSpPr>
          <p:spPr>
            <a:xfrm>
              <a:off x="5796136" y="3284984"/>
              <a:ext cx="1152128"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a:t>C</a:t>
              </a:r>
              <a:r>
                <a:rPr lang="es-MX" sz="3200" baseline="-25000" dirty="0"/>
                <a:t>4</a:t>
              </a:r>
              <a:r>
                <a:rPr lang="es-MX" sz="3200" dirty="0"/>
                <a:t>=60</a:t>
              </a:r>
              <a:r>
                <a:rPr lang="es-MX" sz="3200" dirty="0">
                  <a:latin typeface="Symbol" pitchFamily="18" charset="2"/>
                </a:rPr>
                <a:t>m</a:t>
              </a:r>
              <a:r>
                <a:rPr lang="es-MX" sz="3200" dirty="0"/>
                <a:t>F </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sp>
          <p:nvSpPr>
            <p:cNvPr id="94" name="2 Marcador de contenido"/>
            <p:cNvSpPr txBox="1">
              <a:spLocks/>
            </p:cNvSpPr>
            <p:nvPr/>
          </p:nvSpPr>
          <p:spPr>
            <a:xfrm>
              <a:off x="7020272" y="3717032"/>
              <a:ext cx="1152128"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a:t>C</a:t>
              </a:r>
              <a:r>
                <a:rPr lang="es-MX" sz="3200" baseline="-25000" dirty="0"/>
                <a:t>5</a:t>
              </a:r>
              <a:r>
                <a:rPr lang="es-MX" sz="3200" dirty="0"/>
                <a:t>=20</a:t>
              </a:r>
              <a:r>
                <a:rPr lang="es-MX" sz="3200" dirty="0">
                  <a:latin typeface="Symbol" pitchFamily="18" charset="2"/>
                </a:rPr>
                <a:t>m</a:t>
              </a:r>
              <a:r>
                <a:rPr lang="es-MX" sz="3200" dirty="0"/>
                <a:t>F </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95" name="94 Conector recto de flecha"/>
            <p:cNvCxnSpPr/>
            <p:nvPr/>
          </p:nvCxnSpPr>
          <p:spPr>
            <a:xfrm flipH="1">
              <a:off x="5868144" y="3933056"/>
              <a:ext cx="1080120"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7" name="2 Marcador de contenido"/>
            <p:cNvSpPr txBox="1">
              <a:spLocks/>
            </p:cNvSpPr>
            <p:nvPr/>
          </p:nvSpPr>
          <p:spPr>
            <a:xfrm>
              <a:off x="5796136" y="4941168"/>
              <a:ext cx="1152128"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a:t>C</a:t>
              </a:r>
              <a:r>
                <a:rPr lang="es-MX" sz="3200" baseline="-25000" dirty="0"/>
                <a:t>6</a:t>
              </a:r>
              <a:r>
                <a:rPr lang="es-MX" sz="3200" dirty="0"/>
                <a:t>=40</a:t>
              </a:r>
              <a:r>
                <a:rPr lang="es-MX" sz="3200" dirty="0">
                  <a:latin typeface="Symbol" pitchFamily="18" charset="2"/>
                </a:rPr>
                <a:t>m</a:t>
              </a:r>
              <a:r>
                <a:rPr lang="es-MX" sz="3200" dirty="0"/>
                <a:t>F </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grpSp>
      <p:grpSp>
        <p:nvGrpSpPr>
          <p:cNvPr id="5" name="179 Grupo"/>
          <p:cNvGrpSpPr/>
          <p:nvPr/>
        </p:nvGrpSpPr>
        <p:grpSpPr>
          <a:xfrm>
            <a:off x="323528" y="4509120"/>
            <a:ext cx="5184576" cy="1736576"/>
            <a:chOff x="1619672" y="764704"/>
            <a:chExt cx="5184576" cy="1736576"/>
          </a:xfrm>
        </p:grpSpPr>
        <p:sp>
          <p:nvSpPr>
            <p:cNvPr id="137" name="136 Rectángulo"/>
            <p:cNvSpPr/>
            <p:nvPr/>
          </p:nvSpPr>
          <p:spPr>
            <a:xfrm>
              <a:off x="5004048" y="764704"/>
              <a:ext cx="576064" cy="7200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3" name="52 Rectángulo"/>
            <p:cNvSpPr/>
            <p:nvPr/>
          </p:nvSpPr>
          <p:spPr>
            <a:xfrm>
              <a:off x="2483768" y="836712"/>
              <a:ext cx="720080" cy="576064"/>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4" name="53 Conector recto"/>
            <p:cNvCxnSpPr/>
            <p:nvPr/>
          </p:nvCxnSpPr>
          <p:spPr>
            <a:xfrm flipV="1">
              <a:off x="4211960" y="2276872"/>
              <a:ext cx="2592288" cy="190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7" name="56 Conector recto"/>
            <p:cNvCxnSpPr/>
            <p:nvPr/>
          </p:nvCxnSpPr>
          <p:spPr>
            <a:xfrm>
              <a:off x="4211960" y="2132856"/>
              <a:ext cx="0" cy="296416"/>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61" name="60 Conector recto"/>
            <p:cNvCxnSpPr/>
            <p:nvPr/>
          </p:nvCxnSpPr>
          <p:spPr>
            <a:xfrm>
              <a:off x="1619672" y="2276872"/>
              <a:ext cx="237626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2" name="71 Conector recto"/>
            <p:cNvCxnSpPr/>
            <p:nvPr/>
          </p:nvCxnSpPr>
          <p:spPr>
            <a:xfrm>
              <a:off x="2915816" y="1124744"/>
              <a:ext cx="86409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3" name="72 Conector recto"/>
            <p:cNvCxnSpPr/>
            <p:nvPr/>
          </p:nvCxnSpPr>
          <p:spPr>
            <a:xfrm>
              <a:off x="2771800" y="908720"/>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74" name="73 Conector recto"/>
            <p:cNvCxnSpPr/>
            <p:nvPr/>
          </p:nvCxnSpPr>
          <p:spPr>
            <a:xfrm>
              <a:off x="2915816" y="908720"/>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88" name="87 Conector recto"/>
            <p:cNvCxnSpPr/>
            <p:nvPr/>
          </p:nvCxnSpPr>
          <p:spPr>
            <a:xfrm>
              <a:off x="3779912" y="908720"/>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91" name="90 Conector recto"/>
            <p:cNvCxnSpPr/>
            <p:nvPr/>
          </p:nvCxnSpPr>
          <p:spPr>
            <a:xfrm>
              <a:off x="3995936" y="908720"/>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96" name="95 Conector recto"/>
            <p:cNvCxnSpPr/>
            <p:nvPr/>
          </p:nvCxnSpPr>
          <p:spPr>
            <a:xfrm>
              <a:off x="3995936" y="1124744"/>
              <a:ext cx="1224136"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8" name="2 Marcador de contenido"/>
            <p:cNvSpPr txBox="1">
              <a:spLocks/>
            </p:cNvSpPr>
            <p:nvPr/>
          </p:nvSpPr>
          <p:spPr>
            <a:xfrm>
              <a:off x="2051720" y="1484784"/>
              <a:ext cx="1584176" cy="504056"/>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a:t>Ceq</a:t>
              </a:r>
              <a:r>
                <a:rPr lang="es-MX" sz="3200" baseline="-25000" dirty="0"/>
                <a:t>1,2</a:t>
              </a:r>
              <a:r>
                <a:rPr lang="es-MX" sz="3200" dirty="0"/>
                <a:t>=25</a:t>
              </a:r>
              <a:r>
                <a:rPr lang="es-MX" sz="3200" dirty="0">
                  <a:latin typeface="Symbol" pitchFamily="18" charset="2"/>
                </a:rPr>
                <a:t>m</a:t>
              </a:r>
              <a:r>
                <a:rPr lang="es-MX" sz="3200" dirty="0"/>
                <a:t>F   </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105" name="104 Conector recto"/>
            <p:cNvCxnSpPr/>
            <p:nvPr/>
          </p:nvCxnSpPr>
          <p:spPr>
            <a:xfrm>
              <a:off x="5220072" y="908720"/>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106" name="105 Conector recto"/>
            <p:cNvCxnSpPr/>
            <p:nvPr/>
          </p:nvCxnSpPr>
          <p:spPr>
            <a:xfrm>
              <a:off x="5436096" y="908720"/>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107" name="106 Conector recto"/>
            <p:cNvCxnSpPr/>
            <p:nvPr/>
          </p:nvCxnSpPr>
          <p:spPr>
            <a:xfrm>
              <a:off x="5436096" y="1124744"/>
              <a:ext cx="136815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2" name="111 Conector recto"/>
            <p:cNvCxnSpPr/>
            <p:nvPr/>
          </p:nvCxnSpPr>
          <p:spPr>
            <a:xfrm>
              <a:off x="6804248" y="1124744"/>
              <a:ext cx="0" cy="115212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3" name="112 Conector recto"/>
            <p:cNvCxnSpPr/>
            <p:nvPr/>
          </p:nvCxnSpPr>
          <p:spPr>
            <a:xfrm>
              <a:off x="1619672" y="1124744"/>
              <a:ext cx="1152128"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4" name="113 Conector recto"/>
            <p:cNvCxnSpPr/>
            <p:nvPr/>
          </p:nvCxnSpPr>
          <p:spPr>
            <a:xfrm flipH="1">
              <a:off x="1619672" y="1124744"/>
              <a:ext cx="8384" cy="1152128"/>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15" name="2 Marcador de contenido"/>
            <p:cNvSpPr txBox="1">
              <a:spLocks/>
            </p:cNvSpPr>
            <p:nvPr/>
          </p:nvSpPr>
          <p:spPr>
            <a:xfrm>
              <a:off x="4355976" y="1916832"/>
              <a:ext cx="360040"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a:t>V</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sp>
          <p:nvSpPr>
            <p:cNvPr id="125" name="2 Marcador de contenido"/>
            <p:cNvSpPr txBox="1">
              <a:spLocks/>
            </p:cNvSpPr>
            <p:nvPr/>
          </p:nvSpPr>
          <p:spPr>
            <a:xfrm>
              <a:off x="3707904" y="1412776"/>
              <a:ext cx="1152128"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a:t>C</a:t>
              </a:r>
              <a:r>
                <a:rPr lang="es-MX" sz="3200" baseline="-25000" dirty="0"/>
                <a:t>3</a:t>
              </a:r>
              <a:r>
                <a:rPr lang="es-MX" sz="3200" dirty="0"/>
                <a:t>=30</a:t>
              </a:r>
              <a:r>
                <a:rPr lang="es-MX" sz="3200" dirty="0">
                  <a:latin typeface="Symbol" pitchFamily="18" charset="2"/>
                </a:rPr>
                <a:t>m</a:t>
              </a:r>
              <a:r>
                <a:rPr lang="es-MX" sz="3200" dirty="0"/>
                <a:t>F </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128" name="127 Conector recto"/>
            <p:cNvCxnSpPr/>
            <p:nvPr/>
          </p:nvCxnSpPr>
          <p:spPr>
            <a:xfrm>
              <a:off x="3995936" y="1988840"/>
              <a:ext cx="0" cy="512440"/>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38" name="2 Marcador de contenido"/>
            <p:cNvSpPr txBox="1">
              <a:spLocks/>
            </p:cNvSpPr>
            <p:nvPr/>
          </p:nvSpPr>
          <p:spPr>
            <a:xfrm>
              <a:off x="4860032" y="1484784"/>
              <a:ext cx="1872208" cy="576064"/>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a:t>Ceq</a:t>
              </a:r>
              <a:r>
                <a:rPr lang="es-MX" sz="3200" baseline="-25000" dirty="0"/>
                <a:t>4,5,6</a:t>
              </a:r>
              <a:r>
                <a:rPr lang="es-MX" sz="3200" dirty="0"/>
                <a:t>=120</a:t>
              </a:r>
              <a:r>
                <a:rPr lang="es-MX" sz="3200" dirty="0">
                  <a:latin typeface="Symbol" pitchFamily="18" charset="2"/>
                </a:rPr>
                <a:t>m</a:t>
              </a:r>
              <a:r>
                <a:rPr lang="es-MX" sz="3200" dirty="0"/>
                <a:t>F </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grpSp>
      <p:graphicFrame>
        <p:nvGraphicFramePr>
          <p:cNvPr id="148482" name="Object 2"/>
          <p:cNvGraphicFramePr>
            <a:graphicFrameLocks noChangeAspect="1"/>
          </p:cNvGraphicFramePr>
          <p:nvPr/>
        </p:nvGraphicFramePr>
        <p:xfrm>
          <a:off x="4572000" y="3722688"/>
          <a:ext cx="3209925" cy="381000"/>
        </p:xfrm>
        <a:graphic>
          <a:graphicData uri="http://schemas.openxmlformats.org/presentationml/2006/ole">
            <mc:AlternateContent xmlns:mc="http://schemas.openxmlformats.org/markup-compatibility/2006">
              <mc:Choice xmlns:v="urn:schemas-microsoft-com:vml" Requires="v">
                <p:oleObj spid="_x0000_s13376" name="Ecuación" r:id="rId3" imgW="1942920" imgH="241200" progId="Equation.3">
                  <p:embed/>
                </p:oleObj>
              </mc:Choice>
              <mc:Fallback>
                <p:oleObj name="Ecuación" r:id="rId3" imgW="1942920" imgH="241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3722688"/>
                        <a:ext cx="3209925"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8483" name="Object 3"/>
          <p:cNvGraphicFramePr>
            <a:graphicFrameLocks noChangeAspect="1"/>
          </p:cNvGraphicFramePr>
          <p:nvPr/>
        </p:nvGraphicFramePr>
        <p:xfrm>
          <a:off x="884238" y="3722688"/>
          <a:ext cx="2432050" cy="381000"/>
        </p:xfrm>
        <a:graphic>
          <a:graphicData uri="http://schemas.openxmlformats.org/presentationml/2006/ole">
            <mc:AlternateContent xmlns:mc="http://schemas.openxmlformats.org/markup-compatibility/2006">
              <mc:Choice xmlns:v="urn:schemas-microsoft-com:vml" Requires="v">
                <p:oleObj spid="_x0000_s13377" name="Ecuación" r:id="rId5" imgW="1473120" imgH="241200" progId="Equation.3">
                  <p:embed/>
                </p:oleObj>
              </mc:Choice>
              <mc:Fallback>
                <p:oleObj name="Ecuación" r:id="rId5" imgW="1473120" imgH="2412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84238" y="3722688"/>
                        <a:ext cx="243205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84" name="183 Conector recto"/>
          <p:cNvCxnSpPr/>
          <p:nvPr/>
        </p:nvCxnSpPr>
        <p:spPr>
          <a:xfrm>
            <a:off x="7524328" y="5373216"/>
            <a:ext cx="50405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5" name="184 Conector recto"/>
          <p:cNvCxnSpPr/>
          <p:nvPr/>
        </p:nvCxnSpPr>
        <p:spPr>
          <a:xfrm>
            <a:off x="7524328" y="5229200"/>
            <a:ext cx="0" cy="296416"/>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6" name="185 Conector recto"/>
          <p:cNvCxnSpPr/>
          <p:nvPr/>
        </p:nvCxnSpPr>
        <p:spPr>
          <a:xfrm>
            <a:off x="6876256" y="5373216"/>
            <a:ext cx="432048"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7" name="186 Conector recto"/>
          <p:cNvCxnSpPr/>
          <p:nvPr/>
        </p:nvCxnSpPr>
        <p:spPr>
          <a:xfrm>
            <a:off x="6876256" y="4509120"/>
            <a:ext cx="432048"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90" name="189 Conector recto"/>
          <p:cNvCxnSpPr/>
          <p:nvPr/>
        </p:nvCxnSpPr>
        <p:spPr>
          <a:xfrm>
            <a:off x="7308304" y="4293096"/>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191" name="190 Conector recto"/>
          <p:cNvCxnSpPr/>
          <p:nvPr/>
        </p:nvCxnSpPr>
        <p:spPr>
          <a:xfrm>
            <a:off x="7524328" y="4293096"/>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192" name="191 Conector recto"/>
          <p:cNvCxnSpPr/>
          <p:nvPr/>
        </p:nvCxnSpPr>
        <p:spPr>
          <a:xfrm>
            <a:off x="7524328" y="4509120"/>
            <a:ext cx="50405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97" name="196 Conector recto"/>
          <p:cNvCxnSpPr/>
          <p:nvPr/>
        </p:nvCxnSpPr>
        <p:spPr>
          <a:xfrm>
            <a:off x="8028384" y="4509120"/>
            <a:ext cx="0" cy="86409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99" name="198 Conector recto"/>
          <p:cNvCxnSpPr/>
          <p:nvPr/>
        </p:nvCxnSpPr>
        <p:spPr>
          <a:xfrm>
            <a:off x="6876256" y="4509120"/>
            <a:ext cx="0" cy="864096"/>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00" name="2 Marcador de contenido"/>
          <p:cNvSpPr txBox="1">
            <a:spLocks/>
          </p:cNvSpPr>
          <p:nvPr/>
        </p:nvSpPr>
        <p:spPr>
          <a:xfrm>
            <a:off x="6948264" y="5445224"/>
            <a:ext cx="360040" cy="360040"/>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a:t>V</a:t>
            </a:r>
            <a:endParaRPr kumimoji="0" lang="es-MX" sz="3200" b="0" i="0" u="none" strike="noStrike" kern="1200" cap="none" spc="0" normalizeH="0" baseline="-25000" noProof="0" dirty="0">
              <a:ln>
                <a:noFill/>
              </a:ln>
              <a:solidFill>
                <a:schemeClr val="tx1"/>
              </a:solidFill>
              <a:effectLst/>
              <a:uLnTx/>
              <a:uFillTx/>
              <a:latin typeface="+mn-lt"/>
              <a:ea typeface="+mn-ea"/>
              <a:cs typeface="+mn-cs"/>
            </a:endParaRPr>
          </a:p>
        </p:txBody>
      </p:sp>
      <p:cxnSp>
        <p:nvCxnSpPr>
          <p:cNvPr id="202" name="201 Conector recto"/>
          <p:cNvCxnSpPr/>
          <p:nvPr/>
        </p:nvCxnSpPr>
        <p:spPr>
          <a:xfrm>
            <a:off x="7308304" y="5085184"/>
            <a:ext cx="0" cy="512440"/>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207" name="206 Flecha derecha"/>
          <p:cNvSpPr/>
          <p:nvPr/>
        </p:nvSpPr>
        <p:spPr>
          <a:xfrm>
            <a:off x="5868144" y="4725144"/>
            <a:ext cx="576064"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220" name="219 Conector recto"/>
          <p:cNvCxnSpPr/>
          <p:nvPr/>
        </p:nvCxnSpPr>
        <p:spPr>
          <a:xfrm flipH="1">
            <a:off x="4788024" y="3212976"/>
            <a:ext cx="216024" cy="576064"/>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22" name="221 Conector recto"/>
          <p:cNvCxnSpPr/>
          <p:nvPr/>
        </p:nvCxnSpPr>
        <p:spPr>
          <a:xfrm flipH="1">
            <a:off x="4211960" y="4005064"/>
            <a:ext cx="360040" cy="576064"/>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24" name="223 Conector recto"/>
          <p:cNvCxnSpPr/>
          <p:nvPr/>
        </p:nvCxnSpPr>
        <p:spPr>
          <a:xfrm flipH="1">
            <a:off x="971600" y="3068960"/>
            <a:ext cx="1224136" cy="648072"/>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26" name="225 Conector recto"/>
          <p:cNvCxnSpPr/>
          <p:nvPr/>
        </p:nvCxnSpPr>
        <p:spPr>
          <a:xfrm flipH="1" flipV="1">
            <a:off x="827584" y="4005064"/>
            <a:ext cx="504056" cy="648072"/>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aphicFrame>
        <p:nvGraphicFramePr>
          <p:cNvPr id="156676" name="Object 4"/>
          <p:cNvGraphicFramePr>
            <a:graphicFrameLocks noChangeAspect="1"/>
          </p:cNvGraphicFramePr>
          <p:nvPr/>
        </p:nvGraphicFramePr>
        <p:xfrm>
          <a:off x="4757737" y="6093296"/>
          <a:ext cx="4386263" cy="647700"/>
        </p:xfrm>
        <a:graphic>
          <a:graphicData uri="http://schemas.openxmlformats.org/presentationml/2006/ole">
            <mc:AlternateContent xmlns:mc="http://schemas.openxmlformats.org/markup-compatibility/2006">
              <mc:Choice xmlns:v="urn:schemas-microsoft-com:vml" Requires="v">
                <p:oleObj spid="_x0000_s13378" name="Ecuación" r:id="rId7" imgW="2641320" imgH="431640" progId="Equation.3">
                  <p:embed/>
                </p:oleObj>
              </mc:Choice>
              <mc:Fallback>
                <p:oleObj name="Ecuación" r:id="rId7" imgW="2641320" imgH="43164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57737" y="6093296"/>
                        <a:ext cx="4386263" cy="647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5027701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528" y="116632"/>
            <a:ext cx="8229600" cy="490066"/>
          </a:xfrm>
        </p:spPr>
        <p:txBody>
          <a:bodyPr>
            <a:normAutofit fontScale="90000"/>
          </a:bodyPr>
          <a:lstStyle/>
          <a:p>
            <a:r>
              <a:rPr lang="es-MX" dirty="0"/>
              <a:t>Relación entre Voltaje y corriente </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563947860"/>
              </p:ext>
            </p:extLst>
          </p:nvPr>
        </p:nvGraphicFramePr>
        <p:xfrm>
          <a:off x="1092756" y="908720"/>
          <a:ext cx="6606540" cy="5400599"/>
        </p:xfrm>
        <a:graphic>
          <a:graphicData uri="http://schemas.openxmlformats.org/drawingml/2006/table">
            <a:tbl>
              <a:tblPr firstRow="1" bandRow="1">
                <a:tableStyleId>{5C22544A-7EE6-4342-B048-85BDC9FD1C3A}</a:tableStyleId>
              </a:tblPr>
              <a:tblGrid>
                <a:gridCol w="1651635">
                  <a:extLst>
                    <a:ext uri="{9D8B030D-6E8A-4147-A177-3AD203B41FA5}">
                      <a16:colId xmlns="" xmlns:a16="http://schemas.microsoft.com/office/drawing/2014/main" val="20000"/>
                    </a:ext>
                  </a:extLst>
                </a:gridCol>
                <a:gridCol w="1651635">
                  <a:extLst>
                    <a:ext uri="{9D8B030D-6E8A-4147-A177-3AD203B41FA5}">
                      <a16:colId xmlns="" xmlns:a16="http://schemas.microsoft.com/office/drawing/2014/main" val="20001"/>
                    </a:ext>
                  </a:extLst>
                </a:gridCol>
                <a:gridCol w="1651635">
                  <a:extLst>
                    <a:ext uri="{9D8B030D-6E8A-4147-A177-3AD203B41FA5}">
                      <a16:colId xmlns="" xmlns:a16="http://schemas.microsoft.com/office/drawing/2014/main" val="20002"/>
                    </a:ext>
                  </a:extLst>
                </a:gridCol>
                <a:gridCol w="1651635">
                  <a:extLst>
                    <a:ext uri="{9D8B030D-6E8A-4147-A177-3AD203B41FA5}">
                      <a16:colId xmlns="" xmlns:a16="http://schemas.microsoft.com/office/drawing/2014/main" val="20003"/>
                    </a:ext>
                  </a:extLst>
                </a:gridCol>
              </a:tblGrid>
              <a:tr h="725033">
                <a:tc>
                  <a:txBody>
                    <a:bodyPr/>
                    <a:lstStyle/>
                    <a:p>
                      <a:pPr algn="ctr"/>
                      <a:r>
                        <a:rPr lang="es-MX" dirty="0"/>
                        <a:t>Elemento del circuito </a:t>
                      </a:r>
                    </a:p>
                  </a:txBody>
                  <a:tcPr/>
                </a:tc>
                <a:tc>
                  <a:txBody>
                    <a:bodyPr/>
                    <a:lstStyle/>
                    <a:p>
                      <a:pPr algn="ctr"/>
                      <a:r>
                        <a:rPr lang="es-MX" dirty="0"/>
                        <a:t>Unidades</a:t>
                      </a:r>
                    </a:p>
                  </a:txBody>
                  <a:tcPr/>
                </a:tc>
                <a:tc>
                  <a:txBody>
                    <a:bodyPr/>
                    <a:lstStyle/>
                    <a:p>
                      <a:pPr algn="ctr"/>
                      <a:r>
                        <a:rPr lang="es-MX" dirty="0"/>
                        <a:t>Voltaje</a:t>
                      </a:r>
                    </a:p>
                  </a:txBody>
                  <a:tcPr/>
                </a:tc>
                <a:tc>
                  <a:txBody>
                    <a:bodyPr/>
                    <a:lstStyle/>
                    <a:p>
                      <a:pPr algn="ctr"/>
                      <a:r>
                        <a:rPr lang="es-MX" dirty="0"/>
                        <a:t>Corriente </a:t>
                      </a:r>
                    </a:p>
                  </a:txBody>
                  <a:tcPr/>
                </a:tc>
                <a:extLst>
                  <a:ext uri="{0D108BD9-81ED-4DB2-BD59-A6C34878D82A}">
                    <a16:rowId xmlns="" xmlns:a16="http://schemas.microsoft.com/office/drawing/2014/main" val="10000"/>
                  </a:ext>
                </a:extLst>
              </a:tr>
              <a:tr h="1558522">
                <a:tc>
                  <a:txBody>
                    <a:bodyPr/>
                    <a:lstStyle/>
                    <a:p>
                      <a:pPr algn="ctr"/>
                      <a:r>
                        <a:rPr lang="es-MX" dirty="0"/>
                        <a:t>Resistencia</a:t>
                      </a:r>
                    </a:p>
                  </a:txBody>
                  <a:tcPr/>
                </a:tc>
                <a:tc>
                  <a:txBody>
                    <a:bodyPr/>
                    <a:lstStyle/>
                    <a:p>
                      <a:pPr algn="ctr"/>
                      <a:r>
                        <a:rPr lang="es-MX" dirty="0" err="1"/>
                        <a:t>Ohms</a:t>
                      </a:r>
                      <a:r>
                        <a:rPr lang="es-MX" dirty="0"/>
                        <a:t> (</a:t>
                      </a:r>
                      <a:r>
                        <a:rPr lang="es-MX" dirty="0">
                          <a:latin typeface="Symbol" panose="05050102010706020507" pitchFamily="18" charset="2"/>
                        </a:rPr>
                        <a:t>W</a:t>
                      </a:r>
                      <a:r>
                        <a:rPr lang="es-MX" dirty="0"/>
                        <a:t>)</a:t>
                      </a:r>
                    </a:p>
                  </a:txBody>
                  <a:tcPr anchor="ctr"/>
                </a:tc>
                <a:tc>
                  <a:txBody>
                    <a:bodyPr/>
                    <a:lstStyle/>
                    <a:p>
                      <a:pPr algn="ctr"/>
                      <a:endParaRPr lang="es-MX" dirty="0"/>
                    </a:p>
                  </a:txBody>
                  <a:tcPr anchor="ctr"/>
                </a:tc>
                <a:tc>
                  <a:txBody>
                    <a:bodyPr/>
                    <a:lstStyle/>
                    <a:p>
                      <a:pPr algn="ctr"/>
                      <a:endParaRPr lang="es-MX" dirty="0"/>
                    </a:p>
                  </a:txBody>
                  <a:tcPr anchor="ctr"/>
                </a:tc>
                <a:extLst>
                  <a:ext uri="{0D108BD9-81ED-4DB2-BD59-A6C34878D82A}">
                    <a16:rowId xmlns="" xmlns:a16="http://schemas.microsoft.com/office/drawing/2014/main" val="10001"/>
                  </a:ext>
                </a:extLst>
              </a:tr>
              <a:tr h="1558522">
                <a:tc>
                  <a:txBody>
                    <a:bodyPr/>
                    <a:lstStyle/>
                    <a:p>
                      <a:pPr algn="ctr"/>
                      <a:r>
                        <a:rPr lang="es-MX" dirty="0"/>
                        <a:t>Capacitancia</a:t>
                      </a:r>
                    </a:p>
                  </a:txBody>
                  <a:tcPr/>
                </a:tc>
                <a:tc>
                  <a:txBody>
                    <a:bodyPr/>
                    <a:lstStyle/>
                    <a:p>
                      <a:pPr algn="ctr"/>
                      <a:r>
                        <a:rPr lang="es-MX" dirty="0"/>
                        <a:t>Faradios</a:t>
                      </a:r>
                      <a:r>
                        <a:rPr lang="es-MX" baseline="0" dirty="0"/>
                        <a:t> (F)</a:t>
                      </a:r>
                      <a:endParaRPr lang="es-MX" dirty="0"/>
                    </a:p>
                  </a:txBody>
                  <a:tcPr anchor="ctr"/>
                </a:tc>
                <a:tc>
                  <a:txBody>
                    <a:bodyPr/>
                    <a:lstStyle/>
                    <a:p>
                      <a:pPr algn="ctr"/>
                      <a:endParaRPr lang="es-MX" dirty="0"/>
                    </a:p>
                  </a:txBody>
                  <a:tcPr anchor="ctr"/>
                </a:tc>
                <a:tc>
                  <a:txBody>
                    <a:bodyPr/>
                    <a:lstStyle/>
                    <a:p>
                      <a:pPr algn="ctr"/>
                      <a:endParaRPr lang="es-MX" dirty="0"/>
                    </a:p>
                  </a:txBody>
                  <a:tcPr anchor="ctr"/>
                </a:tc>
                <a:extLst>
                  <a:ext uri="{0D108BD9-81ED-4DB2-BD59-A6C34878D82A}">
                    <a16:rowId xmlns="" xmlns:a16="http://schemas.microsoft.com/office/drawing/2014/main" val="10002"/>
                  </a:ext>
                </a:extLst>
              </a:tr>
              <a:tr h="1558522">
                <a:tc>
                  <a:txBody>
                    <a:bodyPr/>
                    <a:lstStyle/>
                    <a:p>
                      <a:pPr algn="ctr"/>
                      <a:endParaRPr lang="es-MX"/>
                    </a:p>
                  </a:txBody>
                  <a:tcPr/>
                </a:tc>
                <a:tc>
                  <a:txBody>
                    <a:bodyPr/>
                    <a:lstStyle/>
                    <a:p>
                      <a:pPr algn="ctr"/>
                      <a:endParaRPr lang="es-MX" dirty="0"/>
                    </a:p>
                  </a:txBody>
                  <a:tcPr anchor="ctr"/>
                </a:tc>
                <a:tc>
                  <a:txBody>
                    <a:bodyPr/>
                    <a:lstStyle/>
                    <a:p>
                      <a:pPr algn="ctr"/>
                      <a:endParaRPr lang="es-MX" dirty="0"/>
                    </a:p>
                  </a:txBody>
                  <a:tcPr anchor="ctr"/>
                </a:tc>
                <a:tc>
                  <a:txBody>
                    <a:bodyPr/>
                    <a:lstStyle/>
                    <a:p>
                      <a:pPr algn="ctr"/>
                      <a:endParaRPr lang="es-MX" dirty="0"/>
                    </a:p>
                  </a:txBody>
                  <a:tcPr anchor="ctr"/>
                </a:tc>
                <a:extLst>
                  <a:ext uri="{0D108BD9-81ED-4DB2-BD59-A6C34878D82A}">
                    <a16:rowId xmlns="" xmlns:a16="http://schemas.microsoft.com/office/drawing/2014/main" val="10003"/>
                  </a:ext>
                </a:extLst>
              </a:tr>
            </a:tbl>
          </a:graphicData>
        </a:graphic>
      </p:graphicFrame>
      <p:grpSp>
        <p:nvGrpSpPr>
          <p:cNvPr id="5" name="42 Grupo"/>
          <p:cNvGrpSpPr/>
          <p:nvPr/>
        </p:nvGrpSpPr>
        <p:grpSpPr>
          <a:xfrm rot="5400000">
            <a:off x="791580" y="2384884"/>
            <a:ext cx="864096" cy="216024"/>
            <a:chOff x="1259632" y="2492896"/>
            <a:chExt cx="1584176" cy="376808"/>
          </a:xfrm>
        </p:grpSpPr>
        <p:cxnSp>
          <p:nvCxnSpPr>
            <p:cNvPr id="6" name="43 Conector recto"/>
            <p:cNvCxnSpPr/>
            <p:nvPr/>
          </p:nvCxnSpPr>
          <p:spPr>
            <a:xfrm>
              <a:off x="1259632"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 name="44 Conector recto"/>
            <p:cNvCxnSpPr/>
            <p:nvPr/>
          </p:nvCxnSpPr>
          <p:spPr>
            <a:xfrm flipV="1">
              <a:off x="1619672" y="2492896"/>
              <a:ext cx="72008" cy="14401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 name="45 Conector recto"/>
            <p:cNvCxnSpPr/>
            <p:nvPr/>
          </p:nvCxnSpPr>
          <p:spPr>
            <a:xfrm flipH="1" flipV="1">
              <a:off x="1691680"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46 Conector recto"/>
            <p:cNvCxnSpPr/>
            <p:nvPr/>
          </p:nvCxnSpPr>
          <p:spPr>
            <a:xfrm flipH="1">
              <a:off x="1763688"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47 Conector recto"/>
            <p:cNvCxnSpPr/>
            <p:nvPr/>
          </p:nvCxnSpPr>
          <p:spPr>
            <a:xfrm flipH="1" flipV="1">
              <a:off x="1907704"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48 Conector recto"/>
            <p:cNvCxnSpPr/>
            <p:nvPr/>
          </p:nvCxnSpPr>
          <p:spPr>
            <a:xfrm flipH="1">
              <a:off x="1979712"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49 Conector recto"/>
            <p:cNvCxnSpPr/>
            <p:nvPr/>
          </p:nvCxnSpPr>
          <p:spPr>
            <a:xfrm flipH="1" flipV="1">
              <a:off x="2123728"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50 Conector recto"/>
            <p:cNvCxnSpPr/>
            <p:nvPr/>
          </p:nvCxnSpPr>
          <p:spPr>
            <a:xfrm flipH="1" flipV="1">
              <a:off x="2339752"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51 Conector recto"/>
            <p:cNvCxnSpPr/>
            <p:nvPr/>
          </p:nvCxnSpPr>
          <p:spPr>
            <a:xfrm flipH="1">
              <a:off x="2195736"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52 Conector recto"/>
            <p:cNvCxnSpPr/>
            <p:nvPr/>
          </p:nvCxnSpPr>
          <p:spPr>
            <a:xfrm flipV="1">
              <a:off x="2411760" y="2636912"/>
              <a:ext cx="72008" cy="2244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 name="53 Conector recto"/>
            <p:cNvCxnSpPr/>
            <p:nvPr/>
          </p:nvCxnSpPr>
          <p:spPr>
            <a:xfrm>
              <a:off x="2483768"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17" name="Grupo 16"/>
          <p:cNvGrpSpPr/>
          <p:nvPr/>
        </p:nvGrpSpPr>
        <p:grpSpPr>
          <a:xfrm rot="5400000">
            <a:off x="817027" y="3897051"/>
            <a:ext cx="864096" cy="432048"/>
            <a:chOff x="2555776" y="3780656"/>
            <a:chExt cx="864096" cy="432048"/>
          </a:xfrm>
        </p:grpSpPr>
        <p:cxnSp>
          <p:nvCxnSpPr>
            <p:cNvPr id="18" name="48 Conector recto"/>
            <p:cNvCxnSpPr/>
            <p:nvPr/>
          </p:nvCxnSpPr>
          <p:spPr>
            <a:xfrm>
              <a:off x="2915816" y="3780656"/>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19" name="49 Conector recto"/>
            <p:cNvCxnSpPr/>
            <p:nvPr/>
          </p:nvCxnSpPr>
          <p:spPr>
            <a:xfrm>
              <a:off x="3059832" y="3780656"/>
              <a:ext cx="0" cy="432048"/>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20" name="50 Conector recto"/>
            <p:cNvCxnSpPr/>
            <p:nvPr/>
          </p:nvCxnSpPr>
          <p:spPr>
            <a:xfrm>
              <a:off x="3059832" y="3996680"/>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1" name="51 Conector recto"/>
            <p:cNvCxnSpPr/>
            <p:nvPr/>
          </p:nvCxnSpPr>
          <p:spPr>
            <a:xfrm>
              <a:off x="2555776" y="3996680"/>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grpSp>
      <p:graphicFrame>
        <p:nvGraphicFramePr>
          <p:cNvPr id="22" name="Object 4"/>
          <p:cNvGraphicFramePr>
            <a:graphicFrameLocks noChangeAspect="1"/>
          </p:cNvGraphicFramePr>
          <p:nvPr>
            <p:extLst>
              <p:ext uri="{D42A27DB-BD31-4B8C-83A1-F6EECF244321}">
                <p14:modId xmlns:p14="http://schemas.microsoft.com/office/powerpoint/2010/main" val="1255808137"/>
              </p:ext>
            </p:extLst>
          </p:nvPr>
        </p:nvGraphicFramePr>
        <p:xfrm>
          <a:off x="4211960" y="2391679"/>
          <a:ext cx="733425" cy="280988"/>
        </p:xfrm>
        <a:graphic>
          <a:graphicData uri="http://schemas.openxmlformats.org/presentationml/2006/ole">
            <mc:AlternateContent xmlns:mc="http://schemas.openxmlformats.org/markup-compatibility/2006">
              <mc:Choice xmlns:v="urn:schemas-microsoft-com:vml" Requires="v">
                <p:oleObj spid="_x0000_s14421" name="Ecuación" r:id="rId3" imgW="444240" imgH="177480" progId="Equation.3">
                  <p:embed/>
                </p:oleObj>
              </mc:Choice>
              <mc:Fallback>
                <p:oleObj name="Ecuación" r:id="rId3" imgW="444240" imgH="177480" progId="Equation.3">
                  <p:embed/>
                  <p:pic>
                    <p:nvPicPr>
                      <p:cNvPr id="0" name=""/>
                      <p:cNvPicPr>
                        <a:picLocks noChangeAspect="1" noChangeArrowheads="1"/>
                      </p:cNvPicPr>
                      <p:nvPr/>
                    </p:nvPicPr>
                    <p:blipFill>
                      <a:blip r:embed="rId4"/>
                      <a:srcRect/>
                      <a:stretch>
                        <a:fillRect/>
                      </a:stretch>
                    </p:blipFill>
                    <p:spPr bwMode="auto">
                      <a:xfrm>
                        <a:off x="4211960" y="2391679"/>
                        <a:ext cx="733425" cy="280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 name="Object 4"/>
          <p:cNvGraphicFramePr>
            <a:graphicFrameLocks noChangeAspect="1"/>
          </p:cNvGraphicFramePr>
          <p:nvPr>
            <p:extLst>
              <p:ext uri="{D42A27DB-BD31-4B8C-83A1-F6EECF244321}">
                <p14:modId xmlns:p14="http://schemas.microsoft.com/office/powerpoint/2010/main" val="3436778494"/>
              </p:ext>
            </p:extLst>
          </p:nvPr>
        </p:nvGraphicFramePr>
        <p:xfrm>
          <a:off x="5857875" y="2238375"/>
          <a:ext cx="608013" cy="622300"/>
        </p:xfrm>
        <a:graphic>
          <a:graphicData uri="http://schemas.openxmlformats.org/presentationml/2006/ole">
            <mc:AlternateContent xmlns:mc="http://schemas.openxmlformats.org/markup-compatibility/2006">
              <mc:Choice xmlns:v="urn:schemas-microsoft-com:vml" Requires="v">
                <p:oleObj spid="_x0000_s14422" name="Ecuación" r:id="rId5" imgW="368280" imgH="393480" progId="Equation.3">
                  <p:embed/>
                </p:oleObj>
              </mc:Choice>
              <mc:Fallback>
                <p:oleObj name="Ecuación" r:id="rId5" imgW="368280" imgH="393480" progId="Equation.3">
                  <p:embed/>
                  <p:pic>
                    <p:nvPicPr>
                      <p:cNvPr id="0" name=""/>
                      <p:cNvPicPr>
                        <a:picLocks noChangeAspect="1" noChangeArrowheads="1"/>
                      </p:cNvPicPr>
                      <p:nvPr/>
                    </p:nvPicPr>
                    <p:blipFill>
                      <a:blip r:embed="rId6"/>
                      <a:srcRect/>
                      <a:stretch>
                        <a:fillRect/>
                      </a:stretch>
                    </p:blipFill>
                    <p:spPr bwMode="auto">
                      <a:xfrm>
                        <a:off x="5857875" y="2238375"/>
                        <a:ext cx="608013" cy="622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4" name="Object 4"/>
          <p:cNvGraphicFramePr>
            <a:graphicFrameLocks noChangeAspect="1"/>
          </p:cNvGraphicFramePr>
          <p:nvPr>
            <p:extLst>
              <p:ext uri="{D42A27DB-BD31-4B8C-83A1-F6EECF244321}">
                <p14:modId xmlns:p14="http://schemas.microsoft.com/office/powerpoint/2010/main" val="140486012"/>
              </p:ext>
            </p:extLst>
          </p:nvPr>
        </p:nvGraphicFramePr>
        <p:xfrm>
          <a:off x="3897313" y="3694113"/>
          <a:ext cx="1238250" cy="622300"/>
        </p:xfrm>
        <a:graphic>
          <a:graphicData uri="http://schemas.openxmlformats.org/presentationml/2006/ole">
            <mc:AlternateContent xmlns:mc="http://schemas.openxmlformats.org/markup-compatibility/2006">
              <mc:Choice xmlns:v="urn:schemas-microsoft-com:vml" Requires="v">
                <p:oleObj spid="_x0000_s14423" name="Ecuación" r:id="rId7" imgW="749160" imgH="393480" progId="Equation.3">
                  <p:embed/>
                </p:oleObj>
              </mc:Choice>
              <mc:Fallback>
                <p:oleObj name="Ecuación" r:id="rId7" imgW="749160" imgH="393480" progId="Equation.3">
                  <p:embed/>
                  <p:pic>
                    <p:nvPicPr>
                      <p:cNvPr id="0" name=""/>
                      <p:cNvPicPr>
                        <a:picLocks noChangeAspect="1" noChangeArrowheads="1"/>
                      </p:cNvPicPr>
                      <p:nvPr/>
                    </p:nvPicPr>
                    <p:blipFill>
                      <a:blip r:embed="rId8"/>
                      <a:srcRect/>
                      <a:stretch>
                        <a:fillRect/>
                      </a:stretch>
                    </p:blipFill>
                    <p:spPr bwMode="auto">
                      <a:xfrm>
                        <a:off x="3897313" y="3694113"/>
                        <a:ext cx="1238250" cy="622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 name="Object 4"/>
          <p:cNvGraphicFramePr>
            <a:graphicFrameLocks noChangeAspect="1"/>
          </p:cNvGraphicFramePr>
          <p:nvPr>
            <p:extLst>
              <p:ext uri="{D42A27DB-BD31-4B8C-83A1-F6EECF244321}">
                <p14:modId xmlns:p14="http://schemas.microsoft.com/office/powerpoint/2010/main" val="1649021075"/>
              </p:ext>
            </p:extLst>
          </p:nvPr>
        </p:nvGraphicFramePr>
        <p:xfrm>
          <a:off x="5708650" y="3743325"/>
          <a:ext cx="903288" cy="622300"/>
        </p:xfrm>
        <a:graphic>
          <a:graphicData uri="http://schemas.openxmlformats.org/presentationml/2006/ole">
            <mc:AlternateContent xmlns:mc="http://schemas.openxmlformats.org/markup-compatibility/2006">
              <mc:Choice xmlns:v="urn:schemas-microsoft-com:vml" Requires="v">
                <p:oleObj spid="_x0000_s14424" name="Ecuación" r:id="rId9" imgW="545760" imgH="393480" progId="Equation.3">
                  <p:embed/>
                </p:oleObj>
              </mc:Choice>
              <mc:Fallback>
                <p:oleObj name="Ecuación" r:id="rId9" imgW="545760" imgH="393480" progId="Equation.3">
                  <p:embed/>
                  <p:pic>
                    <p:nvPicPr>
                      <p:cNvPr id="0" name=""/>
                      <p:cNvPicPr>
                        <a:picLocks noChangeAspect="1" noChangeArrowheads="1"/>
                      </p:cNvPicPr>
                      <p:nvPr/>
                    </p:nvPicPr>
                    <p:blipFill>
                      <a:blip r:embed="rId10"/>
                      <a:srcRect/>
                      <a:stretch>
                        <a:fillRect/>
                      </a:stretch>
                    </p:blipFill>
                    <p:spPr bwMode="auto">
                      <a:xfrm>
                        <a:off x="5708650" y="3743325"/>
                        <a:ext cx="903288" cy="622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9155155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38974" y="113936"/>
            <a:ext cx="4909446" cy="446658"/>
          </a:xfrm>
        </p:spPr>
        <p:txBody>
          <a:bodyPr>
            <a:normAutofit fontScale="90000"/>
          </a:bodyPr>
          <a:lstStyle/>
          <a:p>
            <a:r>
              <a:rPr lang="es-MX" dirty="0"/>
              <a:t>Circuito </a:t>
            </a:r>
            <a:r>
              <a:rPr lang="es-MX" dirty="0" err="1"/>
              <a:t>RC</a:t>
            </a:r>
            <a:endParaRPr lang="es-MX" dirty="0"/>
          </a:p>
        </p:txBody>
      </p:sp>
      <p:sp>
        <p:nvSpPr>
          <p:cNvPr id="3" name="Marcador de contenido 2"/>
          <p:cNvSpPr>
            <a:spLocks noGrp="1"/>
          </p:cNvSpPr>
          <p:nvPr>
            <p:ph idx="1"/>
          </p:nvPr>
        </p:nvSpPr>
        <p:spPr>
          <a:xfrm>
            <a:off x="205034" y="1274057"/>
            <a:ext cx="3748678" cy="2207425"/>
          </a:xfrm>
        </p:spPr>
        <p:txBody>
          <a:bodyPr>
            <a:normAutofit fontScale="85000" lnSpcReduction="20000"/>
          </a:bodyPr>
          <a:lstStyle/>
          <a:p>
            <a:pPr marL="0" indent="0">
              <a:buNone/>
            </a:pPr>
            <a:r>
              <a:rPr lang="es-MX" dirty="0"/>
              <a:t>Encontrar el comportamiento dinámico del sistema en la resistencia es decir (</a:t>
            </a:r>
            <a:r>
              <a:rPr lang="es-MX" i="1" dirty="0" err="1">
                <a:latin typeface="Times New Roman" panose="02020603050405020304" pitchFamily="18" charset="0"/>
                <a:cs typeface="Times New Roman" panose="02020603050405020304" pitchFamily="18" charset="0"/>
              </a:rPr>
              <a:t>v</a:t>
            </a:r>
            <a:r>
              <a:rPr lang="es-MX" i="1" baseline="-25000" dirty="0" err="1">
                <a:latin typeface="Times New Roman" panose="02020603050405020304" pitchFamily="18" charset="0"/>
                <a:cs typeface="Times New Roman" panose="02020603050405020304" pitchFamily="18" charset="0"/>
              </a:rPr>
              <a:t>R</a:t>
            </a:r>
            <a:r>
              <a:rPr lang="es-MX" i="1" dirty="0">
                <a:latin typeface="Times New Roman" panose="02020603050405020304" pitchFamily="18" charset="0"/>
                <a:cs typeface="Times New Roman" panose="02020603050405020304" pitchFamily="18" charset="0"/>
              </a:rPr>
              <a:t>(t)</a:t>
            </a:r>
            <a:r>
              <a:rPr lang="es-MX" dirty="0"/>
              <a:t>) con el interruptor en las posiciones: </a:t>
            </a:r>
          </a:p>
        </p:txBody>
      </p:sp>
      <p:sp>
        <p:nvSpPr>
          <p:cNvPr id="33" name="2 Marcador de contenido"/>
          <p:cNvSpPr txBox="1">
            <a:spLocks/>
          </p:cNvSpPr>
          <p:nvPr/>
        </p:nvSpPr>
        <p:spPr>
          <a:xfrm>
            <a:off x="7403353" y="2112812"/>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grpSp>
        <p:nvGrpSpPr>
          <p:cNvPr id="4" name="3 Grupo"/>
          <p:cNvGrpSpPr/>
          <p:nvPr/>
        </p:nvGrpSpPr>
        <p:grpSpPr>
          <a:xfrm>
            <a:off x="7142095" y="1548180"/>
            <a:ext cx="1368152" cy="376808"/>
            <a:chOff x="1259632" y="2492896"/>
            <a:chExt cx="1584176" cy="376808"/>
          </a:xfrm>
        </p:grpSpPr>
        <p:cxnSp>
          <p:nvCxnSpPr>
            <p:cNvPr id="5" name="4 Conector recto"/>
            <p:cNvCxnSpPr/>
            <p:nvPr/>
          </p:nvCxnSpPr>
          <p:spPr>
            <a:xfrm>
              <a:off x="1259632"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 name="5 Conector recto"/>
            <p:cNvCxnSpPr/>
            <p:nvPr/>
          </p:nvCxnSpPr>
          <p:spPr>
            <a:xfrm flipV="1">
              <a:off x="1619672" y="2492896"/>
              <a:ext cx="72008" cy="14401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flipH="1" flipV="1">
              <a:off x="1691680"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763688"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flipH="1" flipV="1">
              <a:off x="1907704"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flipH="1">
              <a:off x="1979712"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flipH="1" flipV="1">
              <a:off x="2123728"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flipH="1" flipV="1">
              <a:off x="2339752"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flipH="1">
              <a:off x="2195736"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flipV="1">
              <a:off x="2411760" y="2636912"/>
              <a:ext cx="72008" cy="2244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a:off x="2483768"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16" name="17 Conector recto"/>
          <p:cNvCxnSpPr/>
          <p:nvPr/>
        </p:nvCxnSpPr>
        <p:spPr>
          <a:xfrm flipV="1">
            <a:off x="6034167" y="2287994"/>
            <a:ext cx="2201" cy="79739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 name="19 Conector recto"/>
          <p:cNvCxnSpPr/>
          <p:nvPr/>
        </p:nvCxnSpPr>
        <p:spPr>
          <a:xfrm>
            <a:off x="5047177" y="2266179"/>
            <a:ext cx="0" cy="818357"/>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0" name="2 Marcador de contenido"/>
          <p:cNvSpPr txBox="1">
            <a:spLocks/>
          </p:cNvSpPr>
          <p:nvPr/>
        </p:nvSpPr>
        <p:spPr>
          <a:xfrm>
            <a:off x="4574625" y="2250622"/>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1" u="none" strike="noStrike" kern="120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rPr>
              <a:t>v</a:t>
            </a:r>
          </a:p>
        </p:txBody>
      </p:sp>
      <p:cxnSp>
        <p:nvCxnSpPr>
          <p:cNvPr id="22" name="43 Conector recto"/>
          <p:cNvCxnSpPr/>
          <p:nvPr/>
        </p:nvCxnSpPr>
        <p:spPr>
          <a:xfrm>
            <a:off x="5047177" y="1714087"/>
            <a:ext cx="76149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3" name="44 Conector recto"/>
          <p:cNvCxnSpPr/>
          <p:nvPr/>
        </p:nvCxnSpPr>
        <p:spPr>
          <a:xfrm>
            <a:off x="5044053" y="3077494"/>
            <a:ext cx="3517991" cy="2769"/>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4" name="46 Conector recto"/>
          <p:cNvCxnSpPr/>
          <p:nvPr/>
        </p:nvCxnSpPr>
        <p:spPr>
          <a:xfrm>
            <a:off x="5047177" y="1714087"/>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5" name="47 Elipse"/>
          <p:cNvSpPr/>
          <p:nvPr/>
        </p:nvSpPr>
        <p:spPr>
          <a:xfrm>
            <a:off x="5773787" y="1648111"/>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6" name="48 Elipse"/>
          <p:cNvSpPr/>
          <p:nvPr/>
        </p:nvSpPr>
        <p:spPr>
          <a:xfrm>
            <a:off x="5962159" y="2198808"/>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39" name="Grupo 38"/>
          <p:cNvGrpSpPr/>
          <p:nvPr/>
        </p:nvGrpSpPr>
        <p:grpSpPr>
          <a:xfrm rot="5400000">
            <a:off x="6606227" y="1462059"/>
            <a:ext cx="567680" cy="504056"/>
            <a:chOff x="1852239" y="4296542"/>
            <a:chExt cx="567680" cy="504056"/>
          </a:xfrm>
        </p:grpSpPr>
        <p:cxnSp>
          <p:nvCxnSpPr>
            <p:cNvPr id="27" name="50 Conector recto"/>
            <p:cNvCxnSpPr/>
            <p:nvPr/>
          </p:nvCxnSpPr>
          <p:spPr>
            <a:xfrm flipH="1">
              <a:off x="1852239" y="4296542"/>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28" name="51 Conector recto"/>
            <p:cNvCxnSpPr/>
            <p:nvPr/>
          </p:nvCxnSpPr>
          <p:spPr>
            <a:xfrm flipH="1">
              <a:off x="1852239" y="4512566"/>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29" name="52 Conector recto"/>
            <p:cNvCxnSpPr/>
            <p:nvPr/>
          </p:nvCxnSpPr>
          <p:spPr>
            <a:xfrm>
              <a:off x="2140271" y="4512566"/>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40" name="Grupo 39"/>
          <p:cNvGrpSpPr/>
          <p:nvPr/>
        </p:nvGrpSpPr>
        <p:grpSpPr>
          <a:xfrm>
            <a:off x="4445846" y="1861848"/>
            <a:ext cx="912439" cy="792088"/>
            <a:chOff x="454225" y="2936630"/>
            <a:chExt cx="912439" cy="792088"/>
          </a:xfrm>
        </p:grpSpPr>
        <p:cxnSp>
          <p:nvCxnSpPr>
            <p:cNvPr id="18" name="20 Conector recto"/>
            <p:cNvCxnSpPr/>
            <p:nvPr/>
          </p:nvCxnSpPr>
          <p:spPr>
            <a:xfrm flipH="1">
              <a:off x="798984" y="3116553"/>
              <a:ext cx="567680"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21 Conector recto"/>
            <p:cNvCxnSpPr/>
            <p:nvPr/>
          </p:nvCxnSpPr>
          <p:spPr>
            <a:xfrm flipH="1">
              <a:off x="943000" y="3332577"/>
              <a:ext cx="288032"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35" name="2 Marcador de contenido"/>
            <p:cNvSpPr txBox="1">
              <a:spLocks/>
            </p:cNvSpPr>
            <p:nvPr/>
          </p:nvSpPr>
          <p:spPr>
            <a:xfrm>
              <a:off x="454225" y="2936630"/>
              <a:ext cx="432048" cy="792088"/>
            </a:xfrm>
            <a:prstGeom prst="rect">
              <a:avLst/>
            </a:prstGeom>
          </p:spPr>
          <p:txBody>
            <a:bodyPr vert="horz" lIns="91440" tIns="45720" rIns="91440" bIns="45720" rtlCol="0">
              <a:normAutofit fontScale="625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1" i="0" u="none" strike="noStrike" kern="1200" cap="none" spc="0" normalizeH="0" baseline="0" noProof="0" dirty="0">
                  <a:ln>
                    <a:noFill/>
                  </a:ln>
                  <a:solidFill>
                    <a:schemeClr val="tx1"/>
                  </a:solidFill>
                  <a:effectLst/>
                  <a:uLnTx/>
                  <a:uFillTx/>
                  <a:latin typeface="+mn-lt"/>
                  <a:ea typeface="+mn-ea"/>
                  <a:cs typeface="+mn-cs"/>
                </a:rPr>
                <a:t>+</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4600" b="1" dirty="0"/>
                <a:t>-</a:t>
              </a:r>
              <a:endParaRPr kumimoji="0" lang="es-MX" sz="4600" b="1" i="0" u="none" strike="noStrike" kern="1200" cap="none" spc="0" normalizeH="0" baseline="0" noProof="0" dirty="0">
                <a:ln>
                  <a:noFill/>
                </a:ln>
                <a:solidFill>
                  <a:schemeClr val="tx1"/>
                </a:solidFill>
                <a:effectLst/>
                <a:uLnTx/>
                <a:uFillTx/>
                <a:latin typeface="+mn-lt"/>
                <a:ea typeface="+mn-ea"/>
                <a:cs typeface="+mn-cs"/>
              </a:endParaRPr>
            </a:p>
          </p:txBody>
        </p:sp>
      </p:grpSp>
      <p:sp>
        <p:nvSpPr>
          <p:cNvPr id="37" name="57 Flecha doblada"/>
          <p:cNvSpPr/>
          <p:nvPr/>
        </p:nvSpPr>
        <p:spPr>
          <a:xfrm rot="5560175">
            <a:off x="7413406" y="2259300"/>
            <a:ext cx="598416" cy="448484"/>
          </a:xfrm>
          <a:prstGeom prst="bentArrow">
            <a:avLst>
              <a:gd name="adj1" fmla="val 8165"/>
              <a:gd name="adj2" fmla="val 14779"/>
              <a:gd name="adj3" fmla="val 12975"/>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graphicFrame>
        <p:nvGraphicFramePr>
          <p:cNvPr id="38" name="Object 2"/>
          <p:cNvGraphicFramePr>
            <a:graphicFrameLocks noChangeAspect="1"/>
          </p:cNvGraphicFramePr>
          <p:nvPr>
            <p:extLst>
              <p:ext uri="{D42A27DB-BD31-4B8C-83A1-F6EECF244321}">
                <p14:modId xmlns:p14="http://schemas.microsoft.com/office/powerpoint/2010/main" val="3306761279"/>
              </p:ext>
            </p:extLst>
          </p:nvPr>
        </p:nvGraphicFramePr>
        <p:xfrm>
          <a:off x="7568532" y="2314574"/>
          <a:ext cx="208631" cy="375993"/>
        </p:xfrm>
        <a:graphic>
          <a:graphicData uri="http://schemas.openxmlformats.org/presentationml/2006/ole">
            <mc:AlternateContent xmlns:mc="http://schemas.openxmlformats.org/markup-compatibility/2006">
              <mc:Choice xmlns:v="urn:schemas-microsoft-com:vml" Requires="v">
                <p:oleObj spid="_x0000_s6166" name="Ecuación" r:id="rId3" imgW="88560" imgH="164880" progId="Equation.3">
                  <p:embed/>
                </p:oleObj>
              </mc:Choice>
              <mc:Fallback>
                <p:oleObj name="Ecuación" r:id="rId3" imgW="88560" imgH="164880" progId="Equation.3">
                  <p:embed/>
                  <p:pic>
                    <p:nvPicPr>
                      <p:cNvPr id="0" name=""/>
                      <p:cNvPicPr>
                        <a:picLocks noChangeAspect="1" noChangeArrowheads="1"/>
                      </p:cNvPicPr>
                      <p:nvPr/>
                    </p:nvPicPr>
                    <p:blipFill>
                      <a:blip r:embed="rId4"/>
                      <a:srcRect/>
                      <a:stretch>
                        <a:fillRect/>
                      </a:stretch>
                    </p:blipFill>
                    <p:spPr bwMode="auto">
                      <a:xfrm>
                        <a:off x="7568532" y="2314574"/>
                        <a:ext cx="208631" cy="375993"/>
                      </a:xfrm>
                      <a:prstGeom prst="rect">
                        <a:avLst/>
                      </a:prstGeom>
                      <a:noFill/>
                      <a:extLst/>
                    </p:spPr>
                  </p:pic>
                </p:oleObj>
              </mc:Fallback>
            </mc:AlternateContent>
          </a:graphicData>
        </a:graphic>
      </p:graphicFrame>
      <p:sp>
        <p:nvSpPr>
          <p:cNvPr id="42" name="Marcador de contenido 2"/>
          <p:cNvSpPr txBox="1">
            <a:spLocks/>
          </p:cNvSpPr>
          <p:nvPr/>
        </p:nvSpPr>
        <p:spPr>
          <a:xfrm>
            <a:off x="316711" y="4122433"/>
            <a:ext cx="4312366" cy="139375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indent="-514350">
              <a:buFont typeface="Arial" pitchFamily="34" charset="0"/>
              <a:buAutoNum type="alphaLcParenR"/>
            </a:pPr>
            <a:r>
              <a:rPr lang="es-MX" dirty="0"/>
              <a:t>S</a:t>
            </a:r>
            <a:r>
              <a:rPr lang="es-MX" baseline="-25000" dirty="0"/>
              <a:t>2</a:t>
            </a:r>
          </a:p>
          <a:p>
            <a:pPr marL="514350" indent="-514350">
              <a:buFont typeface="Arial" pitchFamily="34" charset="0"/>
              <a:buAutoNum type="alphaLcParenR"/>
            </a:pPr>
            <a:r>
              <a:rPr lang="es-ES" dirty="0"/>
              <a:t>Tarea </a:t>
            </a:r>
            <a:r>
              <a:rPr lang="es-MX" dirty="0"/>
              <a:t>S</a:t>
            </a:r>
            <a:r>
              <a:rPr lang="es-MX" baseline="-25000" dirty="0"/>
              <a:t>3</a:t>
            </a:r>
          </a:p>
        </p:txBody>
      </p:sp>
      <p:sp>
        <p:nvSpPr>
          <p:cNvPr id="43" name="2 Marcador de contenido"/>
          <p:cNvSpPr txBox="1">
            <a:spLocks/>
          </p:cNvSpPr>
          <p:nvPr/>
        </p:nvSpPr>
        <p:spPr>
          <a:xfrm>
            <a:off x="7575094" y="1091181"/>
            <a:ext cx="432048" cy="792088"/>
          </a:xfrm>
          <a:prstGeom prst="rect">
            <a:avLst/>
          </a:prstGeom>
        </p:spPr>
        <p:txBody>
          <a:bodyPr vert="horz" lIns="91440" tIns="45720" rIns="91440" bIns="45720" rtlCol="0">
            <a:normAutofit/>
          </a:body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lang="es-MX" sz="3200" b="1" dirty="0"/>
              <a:t>R</a:t>
            </a:r>
            <a:endParaRPr kumimoji="0" lang="es-MX" sz="4600" b="1" i="0" u="none" strike="noStrike" kern="1200" cap="none" spc="0" normalizeH="0" baseline="0" noProof="0" dirty="0">
              <a:ln>
                <a:noFill/>
              </a:ln>
              <a:solidFill>
                <a:schemeClr val="tx1"/>
              </a:solidFill>
              <a:effectLst/>
              <a:uLnTx/>
              <a:uFillTx/>
              <a:latin typeface="+mn-lt"/>
              <a:ea typeface="+mn-ea"/>
              <a:cs typeface="+mn-cs"/>
            </a:endParaRPr>
          </a:p>
        </p:txBody>
      </p:sp>
      <p:sp>
        <p:nvSpPr>
          <p:cNvPr id="44" name="2 Marcador de contenido"/>
          <p:cNvSpPr txBox="1">
            <a:spLocks/>
          </p:cNvSpPr>
          <p:nvPr/>
        </p:nvSpPr>
        <p:spPr>
          <a:xfrm>
            <a:off x="5923848" y="548893"/>
            <a:ext cx="668675" cy="792088"/>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b="1" dirty="0"/>
              <a:t>S</a:t>
            </a:r>
            <a:r>
              <a:rPr lang="es-MX" sz="3200" b="1" baseline="-25000" dirty="0"/>
              <a:t>1</a:t>
            </a:r>
            <a:endParaRPr kumimoji="0" lang="es-MX" sz="4600" b="1" i="0" u="none" strike="noStrike" kern="1200" cap="none" spc="0" normalizeH="0" baseline="-25000" noProof="0" dirty="0">
              <a:ln>
                <a:noFill/>
              </a:ln>
              <a:solidFill>
                <a:schemeClr val="tx1"/>
              </a:solidFill>
              <a:effectLst/>
              <a:uLnTx/>
              <a:uFillTx/>
            </a:endParaRPr>
          </a:p>
        </p:txBody>
      </p:sp>
      <p:sp>
        <p:nvSpPr>
          <p:cNvPr id="45" name="2 Marcador de contenido"/>
          <p:cNvSpPr txBox="1">
            <a:spLocks/>
          </p:cNvSpPr>
          <p:nvPr/>
        </p:nvSpPr>
        <p:spPr>
          <a:xfrm>
            <a:off x="6906500" y="954117"/>
            <a:ext cx="432048" cy="792088"/>
          </a:xfrm>
          <a:prstGeom prst="rect">
            <a:avLst/>
          </a:prstGeom>
        </p:spPr>
        <p:txBody>
          <a:bodyPr vert="horz" lIns="91440" tIns="45720" rIns="91440" bIns="45720" rtlCol="0">
            <a:normAutofit/>
          </a:body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lang="es-MX" sz="3200" b="1" dirty="0"/>
              <a:t>C</a:t>
            </a:r>
            <a:endParaRPr kumimoji="0" lang="es-MX" sz="4600" b="1" i="0" u="none" strike="noStrike" kern="1200" cap="none" spc="0" normalizeH="0" baseline="0" noProof="0" dirty="0">
              <a:ln>
                <a:noFill/>
              </a:ln>
              <a:solidFill>
                <a:schemeClr val="tx1"/>
              </a:solidFill>
              <a:effectLst/>
              <a:uLnTx/>
              <a:uFillTx/>
              <a:latin typeface="+mn-lt"/>
              <a:ea typeface="+mn-ea"/>
              <a:cs typeface="+mn-cs"/>
            </a:endParaRPr>
          </a:p>
        </p:txBody>
      </p:sp>
      <p:cxnSp>
        <p:nvCxnSpPr>
          <p:cNvPr id="46" name="43 Conector recto"/>
          <p:cNvCxnSpPr>
            <a:stCxn id="52" idx="5"/>
          </p:cNvCxnSpPr>
          <p:nvPr/>
        </p:nvCxnSpPr>
        <p:spPr>
          <a:xfrm>
            <a:off x="6085084" y="1137187"/>
            <a:ext cx="503603" cy="57690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47" name="47 Elipse"/>
          <p:cNvSpPr/>
          <p:nvPr/>
        </p:nvSpPr>
        <p:spPr>
          <a:xfrm>
            <a:off x="6540031" y="1674197"/>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49" name="19 Conector recto"/>
          <p:cNvCxnSpPr/>
          <p:nvPr/>
        </p:nvCxnSpPr>
        <p:spPr>
          <a:xfrm>
            <a:off x="8510247" y="1683178"/>
            <a:ext cx="0" cy="1389185"/>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2" name="47 Elipse"/>
          <p:cNvSpPr/>
          <p:nvPr/>
        </p:nvSpPr>
        <p:spPr>
          <a:xfrm>
            <a:off x="5962159" y="1014262"/>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5" name="2 Marcador de contenido"/>
          <p:cNvSpPr txBox="1">
            <a:spLocks/>
          </p:cNvSpPr>
          <p:nvPr/>
        </p:nvSpPr>
        <p:spPr>
          <a:xfrm>
            <a:off x="5404885" y="1045652"/>
            <a:ext cx="668675" cy="792088"/>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b="1" dirty="0"/>
              <a:t>S</a:t>
            </a:r>
            <a:r>
              <a:rPr lang="es-MX" sz="3200" b="1" baseline="-25000" dirty="0"/>
              <a:t>2</a:t>
            </a:r>
            <a:endParaRPr kumimoji="0" lang="es-MX" sz="4600" b="1" i="0" u="none" strike="noStrike" kern="1200" cap="none" spc="0" normalizeH="0" baseline="-25000" noProof="0" dirty="0">
              <a:ln>
                <a:noFill/>
              </a:ln>
              <a:solidFill>
                <a:schemeClr val="tx1"/>
              </a:solidFill>
              <a:effectLst/>
              <a:uLnTx/>
              <a:uFillTx/>
            </a:endParaRPr>
          </a:p>
        </p:txBody>
      </p:sp>
      <p:sp>
        <p:nvSpPr>
          <p:cNvPr id="57" name="2 Marcador de contenido"/>
          <p:cNvSpPr txBox="1">
            <a:spLocks/>
          </p:cNvSpPr>
          <p:nvPr/>
        </p:nvSpPr>
        <p:spPr>
          <a:xfrm>
            <a:off x="5974266" y="2257892"/>
            <a:ext cx="668675" cy="792088"/>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b="1" dirty="0"/>
              <a:t>S</a:t>
            </a:r>
            <a:r>
              <a:rPr lang="es-MX" sz="3200" b="1" baseline="-25000" dirty="0"/>
              <a:t>3</a:t>
            </a:r>
            <a:endParaRPr kumimoji="0" lang="es-MX" sz="4600" b="1" i="0" u="none" strike="noStrike" kern="1200" cap="none" spc="0" normalizeH="0" baseline="-25000" noProof="0" dirty="0">
              <a:ln>
                <a:noFill/>
              </a:ln>
              <a:solidFill>
                <a:schemeClr val="tx1"/>
              </a:solidFill>
              <a:effectLst/>
              <a:uLnTx/>
              <a:uFillTx/>
            </a:endParaRPr>
          </a:p>
        </p:txBody>
      </p:sp>
      <p:graphicFrame>
        <p:nvGraphicFramePr>
          <p:cNvPr id="51" name="Tabla 50"/>
          <p:cNvGraphicFramePr>
            <a:graphicFrameLocks noGrp="1"/>
          </p:cNvGraphicFramePr>
          <p:nvPr>
            <p:extLst>
              <p:ext uri="{D42A27DB-BD31-4B8C-83A1-F6EECF244321}">
                <p14:modId xmlns:p14="http://schemas.microsoft.com/office/powerpoint/2010/main" val="3949594617"/>
              </p:ext>
            </p:extLst>
          </p:nvPr>
        </p:nvGraphicFramePr>
        <p:xfrm>
          <a:off x="3678295" y="3970221"/>
          <a:ext cx="4121854" cy="1752600"/>
        </p:xfrm>
        <a:graphic>
          <a:graphicData uri="http://schemas.openxmlformats.org/drawingml/2006/table">
            <a:tbl>
              <a:tblPr firstRow="1" bandRow="1">
                <a:tableStyleId>{5C22544A-7EE6-4342-B048-85BDC9FD1C3A}</a:tableStyleId>
              </a:tblPr>
              <a:tblGrid>
                <a:gridCol w="1253983">
                  <a:extLst>
                    <a:ext uri="{9D8B030D-6E8A-4147-A177-3AD203B41FA5}">
                      <a16:colId xmlns="" xmlns:a16="http://schemas.microsoft.com/office/drawing/2014/main" val="20000"/>
                    </a:ext>
                  </a:extLst>
                </a:gridCol>
                <a:gridCol w="2867871">
                  <a:extLst>
                    <a:ext uri="{9D8B030D-6E8A-4147-A177-3AD203B41FA5}">
                      <a16:colId xmlns="" xmlns:a16="http://schemas.microsoft.com/office/drawing/2014/main" val="20001"/>
                    </a:ext>
                  </a:extLst>
                </a:gridCol>
              </a:tblGrid>
              <a:tr h="370840">
                <a:tc>
                  <a:txBody>
                    <a:bodyPr/>
                    <a:lstStyle/>
                    <a:p>
                      <a:r>
                        <a:rPr lang="es-MX" dirty="0"/>
                        <a:t>Estado</a:t>
                      </a:r>
                      <a:r>
                        <a:rPr lang="es-MX" baseline="0" dirty="0"/>
                        <a:t> del interruptor</a:t>
                      </a:r>
                      <a:endParaRPr lang="es-MX" dirty="0"/>
                    </a:p>
                  </a:txBody>
                  <a:tcPr/>
                </a:tc>
                <a:tc>
                  <a:txBody>
                    <a:bodyPr/>
                    <a:lstStyle/>
                    <a:p>
                      <a:pPr algn="ctr"/>
                      <a:endParaRPr lang="es-MX" dirty="0"/>
                    </a:p>
                    <a:p>
                      <a:pPr algn="ctr"/>
                      <a:r>
                        <a:rPr lang="es-MX" dirty="0"/>
                        <a:t>Acción </a:t>
                      </a:r>
                    </a:p>
                  </a:txBody>
                  <a:tcPr/>
                </a:tc>
                <a:extLst>
                  <a:ext uri="{0D108BD9-81ED-4DB2-BD59-A6C34878D82A}">
                    <a16:rowId xmlns="" xmlns:a16="http://schemas.microsoft.com/office/drawing/2014/main" val="10000"/>
                  </a:ext>
                </a:extLst>
              </a:tr>
              <a:tr h="370840">
                <a:tc>
                  <a:txBody>
                    <a:bodyPr/>
                    <a:lstStyle/>
                    <a:p>
                      <a:pPr algn="ctr"/>
                      <a:r>
                        <a:rPr lang="es-MX" dirty="0"/>
                        <a:t>S1</a:t>
                      </a:r>
                    </a:p>
                  </a:txBody>
                  <a:tcPr/>
                </a:tc>
                <a:tc>
                  <a:txBody>
                    <a:bodyPr/>
                    <a:lstStyle/>
                    <a:p>
                      <a:r>
                        <a:rPr lang="es-MX" dirty="0"/>
                        <a:t>C i</a:t>
                      </a:r>
                      <a:r>
                        <a:rPr lang="es-MX" baseline="0" dirty="0"/>
                        <a:t>nicialmente descargado</a:t>
                      </a:r>
                      <a:endParaRPr lang="es-MX" dirty="0"/>
                    </a:p>
                  </a:txBody>
                  <a:tcPr/>
                </a:tc>
                <a:extLst>
                  <a:ext uri="{0D108BD9-81ED-4DB2-BD59-A6C34878D82A}">
                    <a16:rowId xmlns="" xmlns:a16="http://schemas.microsoft.com/office/drawing/2014/main" val="10001"/>
                  </a:ext>
                </a:extLst>
              </a:tr>
              <a:tr h="370840">
                <a:tc>
                  <a:txBody>
                    <a:bodyPr/>
                    <a:lstStyle/>
                    <a:p>
                      <a:pPr algn="ctr"/>
                      <a:r>
                        <a:rPr lang="es-MX" dirty="0"/>
                        <a:t>S2</a:t>
                      </a:r>
                    </a:p>
                  </a:txBody>
                  <a:tcPr/>
                </a:tc>
                <a:tc>
                  <a:txBody>
                    <a:bodyPr/>
                    <a:lstStyle/>
                    <a:p>
                      <a:r>
                        <a:rPr lang="es-MX" dirty="0"/>
                        <a:t>C Cargando</a:t>
                      </a:r>
                      <a:r>
                        <a:rPr lang="es-MX" baseline="0" dirty="0"/>
                        <a:t> a través de </a:t>
                      </a:r>
                      <a:r>
                        <a:rPr lang="es-MX" sz="1800" i="1" kern="1200" dirty="0">
                          <a:solidFill>
                            <a:schemeClr val="dk1"/>
                          </a:solidFill>
                          <a:latin typeface="Times New Roman" panose="02020603050405020304" pitchFamily="18" charset="0"/>
                          <a:ea typeface="+mn-ea"/>
                          <a:cs typeface="Times New Roman" panose="02020603050405020304" pitchFamily="18" charset="0"/>
                        </a:rPr>
                        <a:t>I</a:t>
                      </a:r>
                    </a:p>
                  </a:txBody>
                  <a:tcPr/>
                </a:tc>
                <a:extLst>
                  <a:ext uri="{0D108BD9-81ED-4DB2-BD59-A6C34878D82A}">
                    <a16:rowId xmlns="" xmlns:a16="http://schemas.microsoft.com/office/drawing/2014/main" val="10002"/>
                  </a:ext>
                </a:extLst>
              </a:tr>
              <a:tr h="370840">
                <a:tc>
                  <a:txBody>
                    <a:bodyPr/>
                    <a:lstStyle/>
                    <a:p>
                      <a:pPr algn="ctr"/>
                      <a:r>
                        <a:rPr lang="es-MX" dirty="0"/>
                        <a:t>S3</a:t>
                      </a:r>
                    </a:p>
                  </a:txBody>
                  <a:tcPr/>
                </a:tc>
                <a:tc>
                  <a:txBody>
                    <a:bodyPr/>
                    <a:lstStyle/>
                    <a:p>
                      <a:r>
                        <a:rPr lang="es-MX" dirty="0"/>
                        <a:t>C descargando a través de </a:t>
                      </a:r>
                      <a:r>
                        <a:rPr lang="es-MX" i="1" dirty="0">
                          <a:latin typeface="Times New Roman" panose="02020603050405020304" pitchFamily="18" charset="0"/>
                          <a:cs typeface="Times New Roman" panose="02020603050405020304" pitchFamily="18" charset="0"/>
                        </a:rPr>
                        <a:t>I</a:t>
                      </a:r>
                    </a:p>
                  </a:txBody>
                  <a:tcPr/>
                </a:tc>
                <a:extLst>
                  <a:ext uri="{0D108BD9-81ED-4DB2-BD59-A6C34878D82A}">
                    <a16:rowId xmlns="" xmlns:a16="http://schemas.microsoft.com/office/drawing/2014/main" val="10003"/>
                  </a:ext>
                </a:extLst>
              </a:tr>
            </a:tbl>
          </a:graphicData>
        </a:graphic>
      </p:graphicFrame>
      <p:pic>
        <p:nvPicPr>
          <p:cNvPr id="58" name="Picture 3" descr="C:\Users\usuario\AppData\Local\Microsoft\Windows\Temporary Internet Files\Content.IE5\5LN7LZJ5\MC900312512[1].wmf"/>
          <p:cNvPicPr>
            <a:picLocks noChangeAspect="1" noChangeArrowheads="1"/>
          </p:cNvPicPr>
          <p:nvPr/>
        </p:nvPicPr>
        <p:blipFill>
          <a:blip r:embed="rId5" cstate="print"/>
          <a:srcRect/>
          <a:stretch>
            <a:fillRect/>
          </a:stretch>
        </p:blipFill>
        <p:spPr bwMode="auto">
          <a:xfrm>
            <a:off x="251519" y="37148"/>
            <a:ext cx="792088" cy="873412"/>
          </a:xfrm>
          <a:prstGeom prst="rect">
            <a:avLst/>
          </a:prstGeom>
          <a:noFill/>
        </p:spPr>
      </p:pic>
      <p:cxnSp>
        <p:nvCxnSpPr>
          <p:cNvPr id="30" name="Conector recto 29"/>
          <p:cNvCxnSpPr/>
          <p:nvPr/>
        </p:nvCxnSpPr>
        <p:spPr>
          <a:xfrm flipV="1">
            <a:off x="7338548" y="560594"/>
            <a:ext cx="0" cy="1131604"/>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3" name="Conector recto 52"/>
          <p:cNvCxnSpPr/>
          <p:nvPr/>
        </p:nvCxnSpPr>
        <p:spPr>
          <a:xfrm flipV="1">
            <a:off x="8316416" y="571385"/>
            <a:ext cx="0" cy="1131604"/>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34" name="Rectángulo 33"/>
          <p:cNvSpPr/>
          <p:nvPr/>
        </p:nvSpPr>
        <p:spPr>
          <a:xfrm>
            <a:off x="7439854" y="419748"/>
            <a:ext cx="1105688" cy="523220"/>
          </a:xfrm>
          <a:prstGeom prst="rect">
            <a:avLst/>
          </a:prstGeom>
        </p:spPr>
        <p:txBody>
          <a:bodyPr wrap="square">
            <a:spAutoFit/>
          </a:bodyPr>
          <a:lstStyle/>
          <a:p>
            <a:r>
              <a:rPr lang="es-MX" sz="2800" i="1" dirty="0" err="1">
                <a:latin typeface="Times New Roman" panose="02020603050405020304" pitchFamily="18" charset="0"/>
                <a:cs typeface="Times New Roman" panose="02020603050405020304" pitchFamily="18" charset="0"/>
              </a:rPr>
              <a:t>v</a:t>
            </a:r>
            <a:r>
              <a:rPr lang="es-MX" sz="2800" i="1" baseline="-25000" dirty="0" err="1">
                <a:latin typeface="Times New Roman" panose="02020603050405020304" pitchFamily="18" charset="0"/>
                <a:cs typeface="Times New Roman" panose="02020603050405020304" pitchFamily="18" charset="0"/>
              </a:rPr>
              <a:t>R</a:t>
            </a:r>
            <a:r>
              <a:rPr lang="es-MX" sz="2800" i="1" dirty="0">
                <a:latin typeface="Times New Roman" panose="02020603050405020304" pitchFamily="18" charset="0"/>
                <a:cs typeface="Times New Roman" panose="02020603050405020304" pitchFamily="18" charset="0"/>
              </a:rPr>
              <a:t>(t)</a:t>
            </a:r>
            <a:endParaRPr lang="es-MX" sz="2800" dirty="0"/>
          </a:p>
        </p:txBody>
      </p:sp>
    </p:spTree>
    <p:extLst>
      <p:ext uri="{BB962C8B-B14F-4D97-AF65-F5344CB8AC3E}">
        <p14:creationId xmlns:p14="http://schemas.microsoft.com/office/powerpoint/2010/main" val="23615622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ángulo 29"/>
          <p:cNvSpPr/>
          <p:nvPr/>
        </p:nvSpPr>
        <p:spPr>
          <a:xfrm>
            <a:off x="5285523" y="1814690"/>
            <a:ext cx="3471048" cy="2273471"/>
          </a:xfrm>
          <a:prstGeom prst="rect">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p:cNvSpPr>
            <a:spLocks noGrp="1"/>
          </p:cNvSpPr>
          <p:nvPr>
            <p:ph type="title"/>
          </p:nvPr>
        </p:nvSpPr>
        <p:spPr>
          <a:xfrm>
            <a:off x="938974" y="113936"/>
            <a:ext cx="4909446" cy="446658"/>
          </a:xfrm>
        </p:spPr>
        <p:txBody>
          <a:bodyPr>
            <a:normAutofit fontScale="90000"/>
          </a:bodyPr>
          <a:lstStyle/>
          <a:p>
            <a:r>
              <a:rPr lang="es-MX" dirty="0"/>
              <a:t>Solución a) </a:t>
            </a:r>
          </a:p>
        </p:txBody>
      </p:sp>
      <p:sp>
        <p:nvSpPr>
          <p:cNvPr id="42" name="Marcador de contenido 2"/>
          <p:cNvSpPr txBox="1">
            <a:spLocks/>
          </p:cNvSpPr>
          <p:nvPr/>
        </p:nvSpPr>
        <p:spPr>
          <a:xfrm>
            <a:off x="271011" y="6039449"/>
            <a:ext cx="8333437" cy="722273"/>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s-MX" dirty="0"/>
              <a:t>Si conocemos la corriente </a:t>
            </a:r>
            <a:r>
              <a:rPr lang="es-MX" i="1" dirty="0">
                <a:latin typeface="Times New Roman" panose="02020603050405020304" pitchFamily="18" charset="0"/>
                <a:cs typeface="Times New Roman" panose="02020603050405020304" pitchFamily="18" charset="0"/>
              </a:rPr>
              <a:t>i</a:t>
            </a:r>
            <a:r>
              <a:rPr lang="es-MX" dirty="0"/>
              <a:t> podemos determinar directamente el voltaje </a:t>
            </a:r>
            <a:r>
              <a:rPr lang="es-MX" i="1" dirty="0">
                <a:latin typeface="Times New Roman" panose="02020603050405020304" pitchFamily="18" charset="0"/>
                <a:cs typeface="Times New Roman" panose="02020603050405020304" pitchFamily="18" charset="0"/>
              </a:rPr>
              <a:t>V</a:t>
            </a:r>
            <a:r>
              <a:rPr lang="es-MX" i="1" baseline="-25000" dirty="0">
                <a:latin typeface="Times New Roman" panose="02020603050405020304" pitchFamily="18" charset="0"/>
                <a:cs typeface="Times New Roman" panose="02020603050405020304" pitchFamily="18" charset="0"/>
              </a:rPr>
              <a:t>R</a:t>
            </a:r>
            <a:r>
              <a:rPr lang="es-MX" i="1" dirty="0">
                <a:latin typeface="Times New Roman" panose="02020603050405020304" pitchFamily="18" charset="0"/>
                <a:cs typeface="Times New Roman" panose="02020603050405020304" pitchFamily="18" charset="0"/>
              </a:rPr>
              <a:t>(t)</a:t>
            </a:r>
            <a:endParaRPr lang="es-MX" baseline="-25000" dirty="0"/>
          </a:p>
        </p:txBody>
      </p:sp>
      <p:pic>
        <p:nvPicPr>
          <p:cNvPr id="58" name="Picture 3" descr="C:\Users\usuario\AppData\Local\Microsoft\Windows\Temporary Internet Files\Content.IE5\5LN7LZJ5\MC900312512[1].wmf"/>
          <p:cNvPicPr>
            <a:picLocks noChangeAspect="1" noChangeArrowheads="1"/>
          </p:cNvPicPr>
          <p:nvPr/>
        </p:nvPicPr>
        <p:blipFill>
          <a:blip r:embed="rId3" cstate="print"/>
          <a:srcRect/>
          <a:stretch>
            <a:fillRect/>
          </a:stretch>
        </p:blipFill>
        <p:spPr bwMode="auto">
          <a:xfrm>
            <a:off x="251519" y="37148"/>
            <a:ext cx="792088" cy="873412"/>
          </a:xfrm>
          <a:prstGeom prst="rect">
            <a:avLst/>
          </a:prstGeom>
          <a:noFill/>
        </p:spPr>
      </p:pic>
      <p:sp>
        <p:nvSpPr>
          <p:cNvPr id="48" name="Marcador de contenido 2"/>
          <p:cNvSpPr>
            <a:spLocks noGrp="1"/>
          </p:cNvSpPr>
          <p:nvPr>
            <p:ph idx="1"/>
          </p:nvPr>
        </p:nvSpPr>
        <p:spPr>
          <a:xfrm>
            <a:off x="5397799" y="1880743"/>
            <a:ext cx="3358772" cy="1548257"/>
          </a:xfrm>
        </p:spPr>
        <p:txBody>
          <a:bodyPr>
            <a:normAutofit fontScale="85000" lnSpcReduction="20000"/>
          </a:bodyPr>
          <a:lstStyle/>
          <a:p>
            <a:pPr marL="0" indent="0">
              <a:buNone/>
            </a:pPr>
            <a:r>
              <a:rPr lang="es-MX" dirty="0"/>
              <a:t>Además el voltaje de la fuente es dividido en el v. del capacitor y el v. de la resistencia</a:t>
            </a:r>
            <a:endParaRPr lang="es-MX" b="1" i="1" dirty="0">
              <a:latin typeface="Times New Roman" panose="02020603050405020304" pitchFamily="18" charset="0"/>
              <a:cs typeface="Times New Roman" panose="02020603050405020304" pitchFamily="18" charset="0"/>
            </a:endParaRPr>
          </a:p>
        </p:txBody>
      </p:sp>
      <p:sp>
        <p:nvSpPr>
          <p:cNvPr id="50" name="2 Marcador de contenido"/>
          <p:cNvSpPr txBox="1">
            <a:spLocks/>
          </p:cNvSpPr>
          <p:nvPr/>
        </p:nvSpPr>
        <p:spPr>
          <a:xfrm>
            <a:off x="3402907" y="3120711"/>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grpSp>
        <p:nvGrpSpPr>
          <p:cNvPr id="53" name="3 Grupo"/>
          <p:cNvGrpSpPr/>
          <p:nvPr/>
        </p:nvGrpSpPr>
        <p:grpSpPr>
          <a:xfrm>
            <a:off x="3141649" y="2556079"/>
            <a:ext cx="1368152" cy="376808"/>
            <a:chOff x="1259632" y="2492896"/>
            <a:chExt cx="1584176" cy="376808"/>
          </a:xfrm>
        </p:grpSpPr>
        <p:cxnSp>
          <p:nvCxnSpPr>
            <p:cNvPr id="54" name="4 Conector recto"/>
            <p:cNvCxnSpPr/>
            <p:nvPr/>
          </p:nvCxnSpPr>
          <p:spPr>
            <a:xfrm>
              <a:off x="1259632"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6" name="5 Conector recto"/>
            <p:cNvCxnSpPr/>
            <p:nvPr/>
          </p:nvCxnSpPr>
          <p:spPr>
            <a:xfrm flipV="1">
              <a:off x="1619672" y="2492896"/>
              <a:ext cx="72008" cy="14401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9" name="6 Conector recto"/>
            <p:cNvCxnSpPr/>
            <p:nvPr/>
          </p:nvCxnSpPr>
          <p:spPr>
            <a:xfrm flipH="1" flipV="1">
              <a:off x="1691680"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0" name="7 Conector recto"/>
            <p:cNvCxnSpPr/>
            <p:nvPr/>
          </p:nvCxnSpPr>
          <p:spPr>
            <a:xfrm flipH="1">
              <a:off x="1763688"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1" name="8 Conector recto"/>
            <p:cNvCxnSpPr/>
            <p:nvPr/>
          </p:nvCxnSpPr>
          <p:spPr>
            <a:xfrm flipH="1" flipV="1">
              <a:off x="1907704"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2" name="9 Conector recto"/>
            <p:cNvCxnSpPr/>
            <p:nvPr/>
          </p:nvCxnSpPr>
          <p:spPr>
            <a:xfrm flipH="1">
              <a:off x="1979712"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3" name="10 Conector recto"/>
            <p:cNvCxnSpPr/>
            <p:nvPr/>
          </p:nvCxnSpPr>
          <p:spPr>
            <a:xfrm flipH="1" flipV="1">
              <a:off x="2123728"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4" name="11 Conector recto"/>
            <p:cNvCxnSpPr/>
            <p:nvPr/>
          </p:nvCxnSpPr>
          <p:spPr>
            <a:xfrm flipH="1" flipV="1">
              <a:off x="2339752"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5" name="12 Conector recto"/>
            <p:cNvCxnSpPr/>
            <p:nvPr/>
          </p:nvCxnSpPr>
          <p:spPr>
            <a:xfrm flipH="1">
              <a:off x="2195736"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6" name="13 Conector recto"/>
            <p:cNvCxnSpPr/>
            <p:nvPr/>
          </p:nvCxnSpPr>
          <p:spPr>
            <a:xfrm flipV="1">
              <a:off x="2411760" y="2636912"/>
              <a:ext cx="72008" cy="2244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7" name="14 Conector recto"/>
            <p:cNvCxnSpPr/>
            <p:nvPr/>
          </p:nvCxnSpPr>
          <p:spPr>
            <a:xfrm>
              <a:off x="2483768"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68" name="17 Conector recto"/>
          <p:cNvCxnSpPr/>
          <p:nvPr/>
        </p:nvCxnSpPr>
        <p:spPr>
          <a:xfrm flipV="1">
            <a:off x="2033721" y="3295893"/>
            <a:ext cx="2201" cy="79739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9" name="19 Conector recto"/>
          <p:cNvCxnSpPr/>
          <p:nvPr/>
        </p:nvCxnSpPr>
        <p:spPr>
          <a:xfrm>
            <a:off x="1046731" y="3274078"/>
            <a:ext cx="0" cy="818357"/>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0" name="2 Marcador de contenido"/>
          <p:cNvSpPr txBox="1">
            <a:spLocks/>
          </p:cNvSpPr>
          <p:nvPr/>
        </p:nvSpPr>
        <p:spPr>
          <a:xfrm>
            <a:off x="574179" y="3258521"/>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1" u="none" strike="noStrike" kern="120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rPr>
              <a:t>v</a:t>
            </a:r>
          </a:p>
        </p:txBody>
      </p:sp>
      <p:cxnSp>
        <p:nvCxnSpPr>
          <p:cNvPr id="71" name="43 Conector recto"/>
          <p:cNvCxnSpPr/>
          <p:nvPr/>
        </p:nvCxnSpPr>
        <p:spPr>
          <a:xfrm>
            <a:off x="1046731" y="2721986"/>
            <a:ext cx="76149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2" name="44 Conector recto"/>
          <p:cNvCxnSpPr/>
          <p:nvPr/>
        </p:nvCxnSpPr>
        <p:spPr>
          <a:xfrm>
            <a:off x="1043607" y="4085393"/>
            <a:ext cx="3517991" cy="2769"/>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3" name="46 Conector recto"/>
          <p:cNvCxnSpPr/>
          <p:nvPr/>
        </p:nvCxnSpPr>
        <p:spPr>
          <a:xfrm>
            <a:off x="1046731" y="2721986"/>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4" name="47 Elipse"/>
          <p:cNvSpPr/>
          <p:nvPr/>
        </p:nvSpPr>
        <p:spPr>
          <a:xfrm>
            <a:off x="1773341" y="2656010"/>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5" name="48 Elipse"/>
          <p:cNvSpPr/>
          <p:nvPr/>
        </p:nvSpPr>
        <p:spPr>
          <a:xfrm>
            <a:off x="1961713" y="3206707"/>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76" name="Grupo 75"/>
          <p:cNvGrpSpPr/>
          <p:nvPr/>
        </p:nvGrpSpPr>
        <p:grpSpPr>
          <a:xfrm rot="5400000">
            <a:off x="2605781" y="2469958"/>
            <a:ext cx="567680" cy="504056"/>
            <a:chOff x="1852239" y="4296542"/>
            <a:chExt cx="567680" cy="504056"/>
          </a:xfrm>
        </p:grpSpPr>
        <p:cxnSp>
          <p:nvCxnSpPr>
            <p:cNvPr id="77" name="50 Conector recto"/>
            <p:cNvCxnSpPr/>
            <p:nvPr/>
          </p:nvCxnSpPr>
          <p:spPr>
            <a:xfrm flipH="1">
              <a:off x="1852239" y="4296542"/>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78" name="51 Conector recto"/>
            <p:cNvCxnSpPr/>
            <p:nvPr/>
          </p:nvCxnSpPr>
          <p:spPr>
            <a:xfrm flipH="1">
              <a:off x="1852239" y="4512566"/>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79" name="52 Conector recto"/>
            <p:cNvCxnSpPr/>
            <p:nvPr/>
          </p:nvCxnSpPr>
          <p:spPr>
            <a:xfrm>
              <a:off x="2140271" y="4512566"/>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80" name="Grupo 79"/>
          <p:cNvGrpSpPr/>
          <p:nvPr/>
        </p:nvGrpSpPr>
        <p:grpSpPr>
          <a:xfrm>
            <a:off x="445400" y="2869747"/>
            <a:ext cx="912439" cy="792088"/>
            <a:chOff x="454225" y="2936630"/>
            <a:chExt cx="912439" cy="792088"/>
          </a:xfrm>
        </p:grpSpPr>
        <p:cxnSp>
          <p:nvCxnSpPr>
            <p:cNvPr id="81" name="20 Conector recto"/>
            <p:cNvCxnSpPr/>
            <p:nvPr/>
          </p:nvCxnSpPr>
          <p:spPr>
            <a:xfrm flipH="1">
              <a:off x="798984" y="3116553"/>
              <a:ext cx="567680"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82" name="21 Conector recto"/>
            <p:cNvCxnSpPr/>
            <p:nvPr/>
          </p:nvCxnSpPr>
          <p:spPr>
            <a:xfrm flipH="1">
              <a:off x="943000" y="3332577"/>
              <a:ext cx="288032"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83" name="2 Marcador de contenido"/>
            <p:cNvSpPr txBox="1">
              <a:spLocks/>
            </p:cNvSpPr>
            <p:nvPr/>
          </p:nvSpPr>
          <p:spPr>
            <a:xfrm>
              <a:off x="454225" y="2936630"/>
              <a:ext cx="432048" cy="792088"/>
            </a:xfrm>
            <a:prstGeom prst="rect">
              <a:avLst/>
            </a:prstGeom>
          </p:spPr>
          <p:txBody>
            <a:bodyPr vert="horz" lIns="91440" tIns="45720" rIns="91440" bIns="45720" rtlCol="0">
              <a:normAutofit fontScale="625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1" i="0" u="none" strike="noStrike" kern="1200" cap="none" spc="0" normalizeH="0" baseline="0" noProof="0" dirty="0">
                  <a:ln>
                    <a:noFill/>
                  </a:ln>
                  <a:solidFill>
                    <a:schemeClr val="tx1"/>
                  </a:solidFill>
                  <a:effectLst/>
                  <a:uLnTx/>
                  <a:uFillTx/>
                  <a:latin typeface="+mn-lt"/>
                  <a:ea typeface="+mn-ea"/>
                  <a:cs typeface="+mn-cs"/>
                </a:rPr>
                <a:t>+</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4600" b="1" dirty="0"/>
                <a:t>-</a:t>
              </a:r>
              <a:endParaRPr kumimoji="0" lang="es-MX" sz="4600" b="1" i="0" u="none" strike="noStrike" kern="1200" cap="none" spc="0" normalizeH="0" baseline="0" noProof="0" dirty="0">
                <a:ln>
                  <a:noFill/>
                </a:ln>
                <a:solidFill>
                  <a:schemeClr val="tx1"/>
                </a:solidFill>
                <a:effectLst/>
                <a:uLnTx/>
                <a:uFillTx/>
                <a:latin typeface="+mn-lt"/>
                <a:ea typeface="+mn-ea"/>
                <a:cs typeface="+mn-cs"/>
              </a:endParaRPr>
            </a:p>
          </p:txBody>
        </p:sp>
      </p:grpSp>
      <p:sp>
        <p:nvSpPr>
          <p:cNvPr id="84" name="57 Flecha doblada"/>
          <p:cNvSpPr/>
          <p:nvPr/>
        </p:nvSpPr>
        <p:spPr>
          <a:xfrm rot="5560175">
            <a:off x="3412960" y="3267199"/>
            <a:ext cx="598416" cy="448484"/>
          </a:xfrm>
          <a:prstGeom prst="bentArrow">
            <a:avLst>
              <a:gd name="adj1" fmla="val 8165"/>
              <a:gd name="adj2" fmla="val 14779"/>
              <a:gd name="adj3" fmla="val 12975"/>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graphicFrame>
        <p:nvGraphicFramePr>
          <p:cNvPr id="85" name="Object 2"/>
          <p:cNvGraphicFramePr>
            <a:graphicFrameLocks noChangeAspect="1"/>
          </p:cNvGraphicFramePr>
          <p:nvPr>
            <p:extLst>
              <p:ext uri="{D42A27DB-BD31-4B8C-83A1-F6EECF244321}">
                <p14:modId xmlns:p14="http://schemas.microsoft.com/office/powerpoint/2010/main" val="3905937354"/>
              </p:ext>
            </p:extLst>
          </p:nvPr>
        </p:nvGraphicFramePr>
        <p:xfrm>
          <a:off x="3568086" y="3322473"/>
          <a:ext cx="208631" cy="375993"/>
        </p:xfrm>
        <a:graphic>
          <a:graphicData uri="http://schemas.openxmlformats.org/presentationml/2006/ole">
            <mc:AlternateContent xmlns:mc="http://schemas.openxmlformats.org/markup-compatibility/2006">
              <mc:Choice xmlns:v="urn:schemas-microsoft-com:vml" Requires="v">
                <p:oleObj spid="_x0000_s2112" name="Ecuación" r:id="rId4" imgW="88560" imgH="164880" progId="Equation.3">
                  <p:embed/>
                </p:oleObj>
              </mc:Choice>
              <mc:Fallback>
                <p:oleObj name="Ecuación" r:id="rId4" imgW="88560" imgH="164880" progId="Equation.3">
                  <p:embed/>
                  <p:pic>
                    <p:nvPicPr>
                      <p:cNvPr id="0" name=""/>
                      <p:cNvPicPr>
                        <a:picLocks noChangeAspect="1" noChangeArrowheads="1"/>
                      </p:cNvPicPr>
                      <p:nvPr/>
                    </p:nvPicPr>
                    <p:blipFill>
                      <a:blip r:embed="rId5"/>
                      <a:srcRect/>
                      <a:stretch>
                        <a:fillRect/>
                      </a:stretch>
                    </p:blipFill>
                    <p:spPr bwMode="auto">
                      <a:xfrm>
                        <a:off x="3568086" y="3322473"/>
                        <a:ext cx="208631" cy="375993"/>
                      </a:xfrm>
                      <a:prstGeom prst="rect">
                        <a:avLst/>
                      </a:prstGeom>
                      <a:noFill/>
                      <a:extLst/>
                    </p:spPr>
                  </p:pic>
                </p:oleObj>
              </mc:Fallback>
            </mc:AlternateContent>
          </a:graphicData>
        </a:graphic>
      </p:graphicFrame>
      <p:sp>
        <p:nvSpPr>
          <p:cNvPr id="86" name="2 Marcador de contenido"/>
          <p:cNvSpPr txBox="1">
            <a:spLocks/>
          </p:cNvSpPr>
          <p:nvPr/>
        </p:nvSpPr>
        <p:spPr>
          <a:xfrm>
            <a:off x="3574648" y="2099080"/>
            <a:ext cx="432048" cy="792088"/>
          </a:xfrm>
          <a:prstGeom prst="rect">
            <a:avLst/>
          </a:prstGeom>
        </p:spPr>
        <p:txBody>
          <a:bodyPr vert="horz" lIns="91440" tIns="45720" rIns="91440" bIns="45720" rtlCol="0">
            <a:normAutofit/>
          </a:body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lang="es-MX" sz="3200" b="1" dirty="0"/>
              <a:t>R</a:t>
            </a:r>
            <a:endParaRPr kumimoji="0" lang="es-MX" sz="4600" b="1" i="0" u="none" strike="noStrike" kern="1200" cap="none" spc="0" normalizeH="0" baseline="0" noProof="0" dirty="0">
              <a:ln>
                <a:noFill/>
              </a:ln>
              <a:solidFill>
                <a:schemeClr val="tx1"/>
              </a:solidFill>
              <a:effectLst/>
              <a:uLnTx/>
              <a:uFillTx/>
              <a:latin typeface="+mn-lt"/>
              <a:ea typeface="+mn-ea"/>
              <a:cs typeface="+mn-cs"/>
            </a:endParaRPr>
          </a:p>
        </p:txBody>
      </p:sp>
      <p:sp>
        <p:nvSpPr>
          <p:cNvPr id="87" name="2 Marcador de contenido"/>
          <p:cNvSpPr txBox="1">
            <a:spLocks/>
          </p:cNvSpPr>
          <p:nvPr/>
        </p:nvSpPr>
        <p:spPr>
          <a:xfrm>
            <a:off x="1923402" y="1556792"/>
            <a:ext cx="668675" cy="792088"/>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b="1" dirty="0"/>
              <a:t>S</a:t>
            </a:r>
            <a:r>
              <a:rPr lang="es-MX" sz="3200" b="1" baseline="-25000" dirty="0"/>
              <a:t>1</a:t>
            </a:r>
            <a:endParaRPr kumimoji="0" lang="es-MX" sz="4600" b="1" i="0" u="none" strike="noStrike" kern="1200" cap="none" spc="0" normalizeH="0" baseline="-25000" noProof="0" dirty="0">
              <a:ln>
                <a:noFill/>
              </a:ln>
              <a:solidFill>
                <a:schemeClr val="tx1"/>
              </a:solidFill>
              <a:effectLst/>
              <a:uLnTx/>
              <a:uFillTx/>
            </a:endParaRPr>
          </a:p>
        </p:txBody>
      </p:sp>
      <p:sp>
        <p:nvSpPr>
          <p:cNvPr id="88" name="2 Marcador de contenido"/>
          <p:cNvSpPr txBox="1">
            <a:spLocks/>
          </p:cNvSpPr>
          <p:nvPr/>
        </p:nvSpPr>
        <p:spPr>
          <a:xfrm>
            <a:off x="2906054" y="1962016"/>
            <a:ext cx="432048" cy="792088"/>
          </a:xfrm>
          <a:prstGeom prst="rect">
            <a:avLst/>
          </a:prstGeom>
        </p:spPr>
        <p:txBody>
          <a:bodyPr vert="horz" lIns="91440" tIns="45720" rIns="91440" bIns="45720" rtlCol="0">
            <a:normAutofit/>
          </a:body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lang="es-MX" sz="3200" b="1" dirty="0"/>
              <a:t>C</a:t>
            </a:r>
            <a:endParaRPr kumimoji="0" lang="es-MX" sz="4600" b="1" i="0" u="none" strike="noStrike" kern="1200" cap="none" spc="0" normalizeH="0" baseline="0" noProof="0" dirty="0">
              <a:ln>
                <a:noFill/>
              </a:ln>
              <a:solidFill>
                <a:schemeClr val="tx1"/>
              </a:solidFill>
              <a:effectLst/>
              <a:uLnTx/>
              <a:uFillTx/>
              <a:latin typeface="+mn-lt"/>
              <a:ea typeface="+mn-ea"/>
              <a:cs typeface="+mn-cs"/>
            </a:endParaRPr>
          </a:p>
        </p:txBody>
      </p:sp>
      <p:cxnSp>
        <p:nvCxnSpPr>
          <p:cNvPr id="89" name="43 Conector recto"/>
          <p:cNvCxnSpPr>
            <a:stCxn id="74" idx="6"/>
          </p:cNvCxnSpPr>
          <p:nvPr/>
        </p:nvCxnSpPr>
        <p:spPr>
          <a:xfrm flipV="1">
            <a:off x="1917357" y="2721987"/>
            <a:ext cx="670884" cy="603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90" name="47 Elipse"/>
          <p:cNvSpPr/>
          <p:nvPr/>
        </p:nvSpPr>
        <p:spPr>
          <a:xfrm>
            <a:off x="2539585" y="2682096"/>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91" name="19 Conector recto"/>
          <p:cNvCxnSpPr/>
          <p:nvPr/>
        </p:nvCxnSpPr>
        <p:spPr>
          <a:xfrm>
            <a:off x="4509801" y="2691077"/>
            <a:ext cx="0" cy="1389185"/>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2" name="47 Elipse"/>
          <p:cNvSpPr/>
          <p:nvPr/>
        </p:nvSpPr>
        <p:spPr>
          <a:xfrm>
            <a:off x="1961713" y="2022161"/>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3" name="2 Marcador de contenido"/>
          <p:cNvSpPr txBox="1">
            <a:spLocks/>
          </p:cNvSpPr>
          <p:nvPr/>
        </p:nvSpPr>
        <p:spPr>
          <a:xfrm>
            <a:off x="1404439" y="2053551"/>
            <a:ext cx="668675" cy="792088"/>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b="1" dirty="0"/>
              <a:t>S</a:t>
            </a:r>
            <a:r>
              <a:rPr lang="es-MX" sz="3200" b="1" baseline="-25000" dirty="0"/>
              <a:t>2</a:t>
            </a:r>
            <a:endParaRPr kumimoji="0" lang="es-MX" sz="4600" b="1" i="0" u="none" strike="noStrike" kern="1200" cap="none" spc="0" normalizeH="0" baseline="-25000" noProof="0" dirty="0">
              <a:ln>
                <a:noFill/>
              </a:ln>
              <a:solidFill>
                <a:schemeClr val="tx1"/>
              </a:solidFill>
              <a:effectLst/>
              <a:uLnTx/>
              <a:uFillTx/>
            </a:endParaRPr>
          </a:p>
        </p:txBody>
      </p:sp>
      <p:sp>
        <p:nvSpPr>
          <p:cNvPr id="94" name="2 Marcador de contenido"/>
          <p:cNvSpPr txBox="1">
            <a:spLocks/>
          </p:cNvSpPr>
          <p:nvPr/>
        </p:nvSpPr>
        <p:spPr>
          <a:xfrm>
            <a:off x="1973820" y="3265791"/>
            <a:ext cx="668675" cy="792088"/>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b="1" dirty="0"/>
              <a:t>S</a:t>
            </a:r>
            <a:r>
              <a:rPr lang="es-MX" sz="3200" b="1" baseline="-25000" dirty="0"/>
              <a:t>3</a:t>
            </a:r>
            <a:endParaRPr kumimoji="0" lang="es-MX" sz="4600" b="1" i="0" u="none" strike="noStrike" kern="1200" cap="none" spc="0" normalizeH="0" baseline="-25000" noProof="0" dirty="0">
              <a:ln>
                <a:noFill/>
              </a:ln>
              <a:solidFill>
                <a:schemeClr val="tx1"/>
              </a:solidFill>
              <a:effectLst/>
              <a:uLnTx/>
              <a:uFillTx/>
            </a:endParaRPr>
          </a:p>
        </p:txBody>
      </p:sp>
      <p:sp>
        <p:nvSpPr>
          <p:cNvPr id="95" name="Marcador de contenido 2"/>
          <p:cNvSpPr txBox="1">
            <a:spLocks/>
          </p:cNvSpPr>
          <p:nvPr/>
        </p:nvSpPr>
        <p:spPr>
          <a:xfrm>
            <a:off x="1073999" y="706085"/>
            <a:ext cx="6912769" cy="1029167"/>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s-MX" dirty="0"/>
              <a:t>Como se nota en la figura el voltaje en la resistencia </a:t>
            </a:r>
            <a:r>
              <a:rPr lang="es-MX" i="1" dirty="0" err="1">
                <a:latin typeface="Times New Roman" panose="02020603050405020304" pitchFamily="18" charset="0"/>
                <a:cs typeface="Times New Roman" panose="02020603050405020304" pitchFamily="18" charset="0"/>
              </a:rPr>
              <a:t>v</a:t>
            </a:r>
            <a:r>
              <a:rPr lang="es-MX" i="1" baseline="-25000" dirty="0" err="1">
                <a:latin typeface="Times New Roman" panose="02020603050405020304" pitchFamily="18" charset="0"/>
                <a:cs typeface="Times New Roman" panose="02020603050405020304" pitchFamily="18" charset="0"/>
              </a:rPr>
              <a:t>R</a:t>
            </a:r>
            <a:r>
              <a:rPr lang="es-MX" i="1" baseline="-25000" dirty="0">
                <a:latin typeface="Times New Roman" panose="02020603050405020304" pitchFamily="18" charset="0"/>
                <a:cs typeface="Times New Roman" panose="02020603050405020304" pitchFamily="18" charset="0"/>
              </a:rPr>
              <a:t> </a:t>
            </a:r>
            <a:r>
              <a:rPr lang="es-MX" dirty="0"/>
              <a:t>es variante en el tiempo </a:t>
            </a:r>
            <a:endParaRPr lang="es-MX" b="1" i="1" dirty="0">
              <a:latin typeface="Times New Roman" panose="02020603050405020304" pitchFamily="18" charset="0"/>
              <a:cs typeface="Times New Roman" panose="02020603050405020304" pitchFamily="18" charset="0"/>
            </a:endParaRPr>
          </a:p>
        </p:txBody>
      </p:sp>
      <p:graphicFrame>
        <p:nvGraphicFramePr>
          <p:cNvPr id="96" name="Object 4"/>
          <p:cNvGraphicFramePr>
            <a:graphicFrameLocks noChangeAspect="1"/>
          </p:cNvGraphicFramePr>
          <p:nvPr>
            <p:extLst>
              <p:ext uri="{D42A27DB-BD31-4B8C-83A1-F6EECF244321}">
                <p14:modId xmlns:p14="http://schemas.microsoft.com/office/powerpoint/2010/main" val="4230339315"/>
              </p:ext>
            </p:extLst>
          </p:nvPr>
        </p:nvGraphicFramePr>
        <p:xfrm>
          <a:off x="6093978" y="3295893"/>
          <a:ext cx="1616282" cy="536959"/>
        </p:xfrm>
        <a:graphic>
          <a:graphicData uri="http://schemas.openxmlformats.org/presentationml/2006/ole">
            <mc:AlternateContent xmlns:mc="http://schemas.openxmlformats.org/markup-compatibility/2006">
              <mc:Choice xmlns:v="urn:schemas-microsoft-com:vml" Requires="v">
                <p:oleObj spid="_x0000_s2113" name="Ecuación" r:id="rId6" imgW="660240" imgH="228600" progId="Equation.3">
                  <p:embed/>
                </p:oleObj>
              </mc:Choice>
              <mc:Fallback>
                <p:oleObj name="Ecuación" r:id="rId6" imgW="660240" imgH="228600" progId="Equation.3">
                  <p:embed/>
                  <p:pic>
                    <p:nvPicPr>
                      <p:cNvPr id="0" name=""/>
                      <p:cNvPicPr>
                        <a:picLocks noChangeAspect="1" noChangeArrowheads="1"/>
                      </p:cNvPicPr>
                      <p:nvPr/>
                    </p:nvPicPr>
                    <p:blipFill>
                      <a:blip r:embed="rId7"/>
                      <a:srcRect/>
                      <a:stretch>
                        <a:fillRect/>
                      </a:stretch>
                    </p:blipFill>
                    <p:spPr bwMode="auto">
                      <a:xfrm>
                        <a:off x="6093978" y="3295893"/>
                        <a:ext cx="1616282" cy="536959"/>
                      </a:xfrm>
                      <a:prstGeom prst="rect">
                        <a:avLst/>
                      </a:prstGeom>
                      <a:noFill/>
                      <a:extLst/>
                    </p:spPr>
                  </p:pic>
                </p:oleObj>
              </mc:Fallback>
            </mc:AlternateContent>
          </a:graphicData>
        </a:graphic>
      </p:graphicFrame>
      <p:graphicFrame>
        <p:nvGraphicFramePr>
          <p:cNvPr id="97" name="Object 4"/>
          <p:cNvGraphicFramePr>
            <a:graphicFrameLocks noChangeAspect="1"/>
          </p:cNvGraphicFramePr>
          <p:nvPr>
            <p:extLst>
              <p:ext uri="{D42A27DB-BD31-4B8C-83A1-F6EECF244321}">
                <p14:modId xmlns:p14="http://schemas.microsoft.com/office/powerpoint/2010/main" val="3068062567"/>
              </p:ext>
            </p:extLst>
          </p:nvPr>
        </p:nvGraphicFramePr>
        <p:xfrm>
          <a:off x="3038827" y="5160698"/>
          <a:ext cx="2320058" cy="849171"/>
        </p:xfrm>
        <a:graphic>
          <a:graphicData uri="http://schemas.openxmlformats.org/presentationml/2006/ole">
            <mc:AlternateContent xmlns:mc="http://schemas.openxmlformats.org/markup-compatibility/2006">
              <mc:Choice xmlns:v="urn:schemas-microsoft-com:vml" Requires="v">
                <p:oleObj spid="_x0000_s2114" name="Ecuación" r:id="rId8" imgW="1028520" imgH="393480" progId="Equation.3">
                  <p:embed/>
                </p:oleObj>
              </mc:Choice>
              <mc:Fallback>
                <p:oleObj name="Ecuación" r:id="rId8" imgW="1028520" imgH="393480" progId="Equation.3">
                  <p:embed/>
                  <p:pic>
                    <p:nvPicPr>
                      <p:cNvPr id="0" name=""/>
                      <p:cNvPicPr>
                        <a:picLocks noChangeAspect="1" noChangeArrowheads="1"/>
                      </p:cNvPicPr>
                      <p:nvPr/>
                    </p:nvPicPr>
                    <p:blipFill>
                      <a:blip r:embed="rId9"/>
                      <a:srcRect/>
                      <a:stretch>
                        <a:fillRect/>
                      </a:stretch>
                    </p:blipFill>
                    <p:spPr bwMode="auto">
                      <a:xfrm>
                        <a:off x="3038827" y="5160698"/>
                        <a:ext cx="2320058" cy="849171"/>
                      </a:xfrm>
                      <a:prstGeom prst="rect">
                        <a:avLst/>
                      </a:prstGeom>
                      <a:noFill/>
                      <a:extLst/>
                    </p:spPr>
                  </p:pic>
                </p:oleObj>
              </mc:Fallback>
            </mc:AlternateContent>
          </a:graphicData>
        </a:graphic>
      </p:graphicFrame>
      <p:sp>
        <p:nvSpPr>
          <p:cNvPr id="98" name="Marcador de contenido 2"/>
          <p:cNvSpPr txBox="1">
            <a:spLocks/>
          </p:cNvSpPr>
          <p:nvPr/>
        </p:nvSpPr>
        <p:spPr>
          <a:xfrm>
            <a:off x="423412" y="4467110"/>
            <a:ext cx="7855689" cy="898247"/>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s-MX" dirty="0"/>
              <a:t>Usando la relación de voltajes la ecuación diferencial que describe el comportamiento de la malla es</a:t>
            </a:r>
            <a:endParaRPr lang="es-MX" baseline="-25000" dirty="0"/>
          </a:p>
        </p:txBody>
      </p:sp>
    </p:spTree>
    <p:extLst>
      <p:ext uri="{BB962C8B-B14F-4D97-AF65-F5344CB8AC3E}">
        <p14:creationId xmlns:p14="http://schemas.microsoft.com/office/powerpoint/2010/main" val="10793415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a 8"/>
          <p:cNvGraphicFramePr>
            <a:graphicFrameLocks noGrp="1"/>
          </p:cNvGraphicFramePr>
          <p:nvPr>
            <p:extLst>
              <p:ext uri="{D42A27DB-BD31-4B8C-83A1-F6EECF244321}">
                <p14:modId xmlns:p14="http://schemas.microsoft.com/office/powerpoint/2010/main" val="645150106"/>
              </p:ext>
            </p:extLst>
          </p:nvPr>
        </p:nvGraphicFramePr>
        <p:xfrm>
          <a:off x="1403648" y="1932566"/>
          <a:ext cx="6096000" cy="2784834"/>
        </p:xfrm>
        <a:graphic>
          <a:graphicData uri="http://schemas.openxmlformats.org/drawingml/2006/table">
            <a:tbl>
              <a:tblPr firstRow="1" bandRow="1">
                <a:tableStyleId>{5C22544A-7EE6-4342-B048-85BDC9FD1C3A}</a:tableStyleId>
              </a:tblPr>
              <a:tblGrid>
                <a:gridCol w="1512168">
                  <a:extLst>
                    <a:ext uri="{9D8B030D-6E8A-4147-A177-3AD203B41FA5}">
                      <a16:colId xmlns="" xmlns:a16="http://schemas.microsoft.com/office/drawing/2014/main" val="20000"/>
                    </a:ext>
                  </a:extLst>
                </a:gridCol>
                <a:gridCol w="2551832">
                  <a:extLst>
                    <a:ext uri="{9D8B030D-6E8A-4147-A177-3AD203B41FA5}">
                      <a16:colId xmlns="" xmlns:a16="http://schemas.microsoft.com/office/drawing/2014/main" val="20001"/>
                    </a:ext>
                  </a:extLst>
                </a:gridCol>
                <a:gridCol w="2032000">
                  <a:extLst>
                    <a:ext uri="{9D8B030D-6E8A-4147-A177-3AD203B41FA5}">
                      <a16:colId xmlns="" xmlns:a16="http://schemas.microsoft.com/office/drawing/2014/main" val="20002"/>
                    </a:ext>
                  </a:extLst>
                </a:gridCol>
              </a:tblGrid>
              <a:tr h="288032">
                <a:tc>
                  <a:txBody>
                    <a:bodyPr/>
                    <a:lstStyle/>
                    <a:p>
                      <a:r>
                        <a:rPr lang="es-MX" dirty="0"/>
                        <a:t>Función</a:t>
                      </a:r>
                    </a:p>
                  </a:txBody>
                  <a:tcPr/>
                </a:tc>
                <a:tc>
                  <a:txBody>
                    <a:bodyPr/>
                    <a:lstStyle/>
                    <a:p>
                      <a:r>
                        <a:rPr lang="es-MX" dirty="0"/>
                        <a:t>Transformada</a:t>
                      </a:r>
                      <a:r>
                        <a:rPr lang="es-MX" baseline="0" dirty="0"/>
                        <a:t> de Laplace</a:t>
                      </a:r>
                      <a:endParaRPr lang="es-MX" dirty="0"/>
                    </a:p>
                  </a:txBody>
                  <a:tcPr/>
                </a:tc>
                <a:tc>
                  <a:txBody>
                    <a:bodyPr/>
                    <a:lstStyle/>
                    <a:p>
                      <a:r>
                        <a:rPr lang="es-MX" dirty="0"/>
                        <a:t>Resultado</a:t>
                      </a:r>
                      <a:r>
                        <a:rPr lang="es-MX" baseline="0" dirty="0"/>
                        <a:t> </a:t>
                      </a:r>
                      <a:endParaRPr lang="es-MX" dirty="0"/>
                    </a:p>
                  </a:txBody>
                  <a:tcPr/>
                </a:tc>
                <a:extLst>
                  <a:ext uri="{0D108BD9-81ED-4DB2-BD59-A6C34878D82A}">
                    <a16:rowId xmlns="" xmlns:a16="http://schemas.microsoft.com/office/drawing/2014/main" val="10000"/>
                  </a:ext>
                </a:extLst>
              </a:tr>
              <a:tr h="665033">
                <a:tc>
                  <a:txBody>
                    <a:bodyPr/>
                    <a:lstStyle/>
                    <a:p>
                      <a:pPr algn="ctr"/>
                      <a:r>
                        <a:rPr lang="es-MX" sz="3200" b="1" i="1" dirty="0">
                          <a:latin typeface="Times New Roman" panose="02020603050405020304" pitchFamily="18" charset="0"/>
                          <a:cs typeface="Times New Roman" panose="02020603050405020304" pitchFamily="18" charset="0"/>
                        </a:rPr>
                        <a:t>v</a:t>
                      </a:r>
                    </a:p>
                  </a:txBody>
                  <a:tcPr/>
                </a:tc>
                <a:tc>
                  <a:txBody>
                    <a:bodyPr/>
                    <a:lstStyle/>
                    <a:p>
                      <a:endParaRPr lang="es-MX"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3200" b="1" i="1" kern="1200" dirty="0">
                          <a:solidFill>
                            <a:schemeClr val="dk1"/>
                          </a:solidFill>
                          <a:latin typeface="Times New Roman" panose="02020603050405020304" pitchFamily="18" charset="0"/>
                          <a:ea typeface="+mn-ea"/>
                          <a:cs typeface="Times New Roman" panose="02020603050405020304" pitchFamily="18" charset="0"/>
                        </a:rPr>
                        <a:t>V</a:t>
                      </a:r>
                      <a:r>
                        <a:rPr lang="es-MX" sz="3200" b="1" i="1" kern="1200" baseline="-25000" dirty="0">
                          <a:solidFill>
                            <a:schemeClr val="dk1"/>
                          </a:solidFill>
                          <a:latin typeface="Times New Roman" panose="02020603050405020304" pitchFamily="18" charset="0"/>
                          <a:ea typeface="+mn-ea"/>
                          <a:cs typeface="Times New Roman" panose="02020603050405020304" pitchFamily="18" charset="0"/>
                        </a:rPr>
                        <a:t>s</a:t>
                      </a:r>
                    </a:p>
                  </a:txBody>
                  <a:tcPr/>
                </a:tc>
                <a:extLst>
                  <a:ext uri="{0D108BD9-81ED-4DB2-BD59-A6C34878D82A}">
                    <a16:rowId xmlns="" xmlns:a16="http://schemas.microsoft.com/office/drawing/2014/main" val="10001"/>
                  </a:ext>
                </a:extLst>
              </a:tr>
              <a:tr h="57606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3200" b="1" i="1" dirty="0">
                          <a:latin typeface="Times New Roman" panose="02020603050405020304" pitchFamily="18" charset="0"/>
                          <a:cs typeface="Times New Roman" panose="02020603050405020304" pitchFamily="18" charset="0"/>
                        </a:rPr>
                        <a:t>i</a:t>
                      </a:r>
                    </a:p>
                    <a:p>
                      <a:endParaRPr lang="es-MX" dirty="0"/>
                    </a:p>
                  </a:txBody>
                  <a:tcPr/>
                </a:tc>
                <a:tc>
                  <a:txBody>
                    <a:bodyPr/>
                    <a:lstStyle/>
                    <a:p>
                      <a:endParaRPr lang="es-MX"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3200" b="1" i="1" dirty="0" err="1">
                          <a:latin typeface="Times New Roman" panose="02020603050405020304" pitchFamily="18" charset="0"/>
                          <a:cs typeface="Times New Roman" panose="02020603050405020304" pitchFamily="18" charset="0"/>
                        </a:rPr>
                        <a:t>I</a:t>
                      </a:r>
                      <a:r>
                        <a:rPr lang="es-MX" sz="3200" b="1" i="1" baseline="-25000" dirty="0" err="1">
                          <a:latin typeface="Times New Roman" panose="02020603050405020304" pitchFamily="18" charset="0"/>
                          <a:cs typeface="Times New Roman" panose="02020603050405020304" pitchFamily="18" charset="0"/>
                        </a:rPr>
                        <a:t>s</a:t>
                      </a:r>
                      <a:endParaRPr lang="es-MX" sz="3200" b="1" i="1" baseline="-25000" dirty="0">
                        <a:latin typeface="Times New Roman" panose="02020603050405020304" pitchFamily="18" charset="0"/>
                        <a:cs typeface="Times New Roman" panose="02020603050405020304" pitchFamily="18" charset="0"/>
                      </a:endParaRPr>
                    </a:p>
                  </a:txBody>
                  <a:tcPr/>
                </a:tc>
                <a:extLst>
                  <a:ext uri="{0D108BD9-81ED-4DB2-BD59-A6C34878D82A}">
                    <a16:rowId xmlns="" xmlns:a16="http://schemas.microsoft.com/office/drawing/2014/main" val="10002"/>
                  </a:ext>
                </a:extLst>
              </a:tr>
              <a:tr h="900601">
                <a:tc>
                  <a:txBody>
                    <a:bodyPr/>
                    <a:lstStyle/>
                    <a:p>
                      <a:endParaRPr lang="es-MX" dirty="0"/>
                    </a:p>
                  </a:txBody>
                  <a:tcPr/>
                </a:tc>
                <a:tc>
                  <a:txBody>
                    <a:bodyPr/>
                    <a:lstStyle/>
                    <a:p>
                      <a:endParaRPr lang="es-MX" dirty="0"/>
                    </a:p>
                  </a:txBody>
                  <a:tcPr/>
                </a:tc>
                <a:tc>
                  <a:txBody>
                    <a:bodyPr/>
                    <a:lstStyle/>
                    <a:p>
                      <a:endParaRPr lang="es-MX" dirty="0"/>
                    </a:p>
                  </a:txBody>
                  <a:tcPr/>
                </a:tc>
                <a:extLst>
                  <a:ext uri="{0D108BD9-81ED-4DB2-BD59-A6C34878D82A}">
                    <a16:rowId xmlns="" xmlns:a16="http://schemas.microsoft.com/office/drawing/2014/main" val="10003"/>
                  </a:ext>
                </a:extLst>
              </a:tr>
            </a:tbl>
          </a:graphicData>
        </a:graphic>
      </p:graphicFrame>
      <p:sp>
        <p:nvSpPr>
          <p:cNvPr id="2" name="Título 1"/>
          <p:cNvSpPr>
            <a:spLocks noGrp="1"/>
          </p:cNvSpPr>
          <p:nvPr>
            <p:ph type="title"/>
          </p:nvPr>
        </p:nvSpPr>
        <p:spPr>
          <a:xfrm>
            <a:off x="457200" y="44624"/>
            <a:ext cx="8229600" cy="778098"/>
          </a:xfrm>
        </p:spPr>
        <p:txBody>
          <a:bodyPr>
            <a:normAutofit/>
          </a:bodyPr>
          <a:lstStyle/>
          <a:p>
            <a:r>
              <a:rPr lang="es-MX" dirty="0"/>
              <a:t>Solución </a:t>
            </a:r>
            <a:r>
              <a:rPr lang="es-MX" sz="2700" dirty="0"/>
              <a:t>a)…Cambio al dominio de Laplace</a:t>
            </a:r>
          </a:p>
        </p:txBody>
      </p:sp>
      <p:graphicFrame>
        <p:nvGraphicFramePr>
          <p:cNvPr id="4" name="Object 4"/>
          <p:cNvGraphicFramePr>
            <a:graphicFrameLocks noChangeAspect="1"/>
          </p:cNvGraphicFramePr>
          <p:nvPr>
            <p:extLst>
              <p:ext uri="{D42A27DB-BD31-4B8C-83A1-F6EECF244321}">
                <p14:modId xmlns:p14="http://schemas.microsoft.com/office/powerpoint/2010/main" val="4109299775"/>
              </p:ext>
            </p:extLst>
          </p:nvPr>
        </p:nvGraphicFramePr>
        <p:xfrm>
          <a:off x="12880" y="804890"/>
          <a:ext cx="2325520" cy="851171"/>
        </p:xfrm>
        <a:graphic>
          <a:graphicData uri="http://schemas.openxmlformats.org/presentationml/2006/ole">
            <mc:AlternateContent xmlns:mc="http://schemas.openxmlformats.org/markup-compatibility/2006">
              <mc:Choice xmlns:v="urn:schemas-microsoft-com:vml" Requires="v">
                <p:oleObj spid="_x0000_s1130" name="Ecuación" r:id="rId3" imgW="1028520" imgH="393480" progId="Equation.3">
                  <p:embed/>
                </p:oleObj>
              </mc:Choice>
              <mc:Fallback>
                <p:oleObj name="Ecuación" r:id="rId3" imgW="1028520" imgH="393480" progId="Equation.3">
                  <p:embed/>
                  <p:pic>
                    <p:nvPicPr>
                      <p:cNvPr id="0" name=""/>
                      <p:cNvPicPr>
                        <a:picLocks noChangeAspect="1" noChangeArrowheads="1"/>
                      </p:cNvPicPr>
                      <p:nvPr/>
                    </p:nvPicPr>
                    <p:blipFill>
                      <a:blip r:embed="rId4"/>
                      <a:srcRect/>
                      <a:stretch>
                        <a:fillRect/>
                      </a:stretch>
                    </p:blipFill>
                    <p:spPr bwMode="auto">
                      <a:xfrm>
                        <a:off x="12880" y="804890"/>
                        <a:ext cx="2325520" cy="851171"/>
                      </a:xfrm>
                      <a:prstGeom prst="rect">
                        <a:avLst/>
                      </a:prstGeom>
                      <a:noFill/>
                      <a:extLst/>
                    </p:spPr>
                  </p:pic>
                </p:oleObj>
              </mc:Fallback>
            </mc:AlternateContent>
          </a:graphicData>
        </a:graphic>
      </p:graphicFrame>
      <p:sp>
        <p:nvSpPr>
          <p:cNvPr id="5" name="Marcador de contenido 2"/>
          <p:cNvSpPr>
            <a:spLocks noGrp="1"/>
          </p:cNvSpPr>
          <p:nvPr>
            <p:ph idx="1"/>
          </p:nvPr>
        </p:nvSpPr>
        <p:spPr>
          <a:xfrm>
            <a:off x="2654871" y="910464"/>
            <a:ext cx="5949578" cy="870614"/>
          </a:xfrm>
        </p:spPr>
        <p:txBody>
          <a:bodyPr>
            <a:normAutofit fontScale="92500" lnSpcReduction="20000"/>
          </a:bodyPr>
          <a:lstStyle/>
          <a:p>
            <a:pPr marL="0" indent="0">
              <a:buNone/>
            </a:pPr>
            <a:r>
              <a:rPr lang="es-MX" dirty="0"/>
              <a:t>donde </a:t>
            </a:r>
            <a:r>
              <a:rPr lang="es-MX" i="1" dirty="0">
                <a:latin typeface="Times New Roman" panose="02020603050405020304" pitchFamily="18" charset="0"/>
                <a:cs typeface="Times New Roman" panose="02020603050405020304" pitchFamily="18" charset="0"/>
              </a:rPr>
              <a:t>i</a:t>
            </a:r>
            <a:r>
              <a:rPr lang="es-MX" dirty="0"/>
              <a:t> es función del tiempo, R y C y </a:t>
            </a:r>
            <a:r>
              <a:rPr lang="es-MX" sz="3300" i="1" dirty="0">
                <a:latin typeface="Times New Roman" panose="02020603050405020304" pitchFamily="18" charset="0"/>
                <a:cs typeface="Times New Roman" panose="02020603050405020304" pitchFamily="18" charset="0"/>
              </a:rPr>
              <a:t>v</a:t>
            </a:r>
            <a:r>
              <a:rPr lang="es-MX" dirty="0"/>
              <a:t> son constantes </a:t>
            </a:r>
          </a:p>
        </p:txBody>
      </p:sp>
      <p:sp>
        <p:nvSpPr>
          <p:cNvPr id="7" name="Marcador de contenido 2"/>
          <p:cNvSpPr txBox="1">
            <a:spLocks/>
          </p:cNvSpPr>
          <p:nvPr/>
        </p:nvSpPr>
        <p:spPr>
          <a:xfrm>
            <a:off x="3541428" y="5852792"/>
            <a:ext cx="2088232" cy="923991"/>
          </a:xfrm>
          <a:prstGeom prst="rect">
            <a:avLst/>
          </a:prstGeom>
        </p:spPr>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s-MX" dirty="0"/>
              <a:t>Usando transformada de Laplace </a:t>
            </a:r>
          </a:p>
        </p:txBody>
      </p:sp>
      <p:sp>
        <p:nvSpPr>
          <p:cNvPr id="8" name="Rectangle 4"/>
          <p:cNvSpPr>
            <a:spLocks noChangeArrowheads="1"/>
          </p:cNvSpPr>
          <p:nvPr/>
        </p:nvSpPr>
        <p:spPr bwMode="auto">
          <a:xfrm>
            <a:off x="3629298" y="3887699"/>
            <a:ext cx="1124856" cy="20196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53920" tIns="31740" rIns="0" bIns="1587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1" i="0" u="none" strike="noStrike" cap="none" normalizeH="0" baseline="0" dirty="0">
                <a:ln>
                  <a:noFill/>
                </a:ln>
                <a:solidFill>
                  <a:srgbClr val="000000"/>
                </a:solidFill>
                <a:effectLst/>
                <a:latin typeface="Arial" panose="020B0604020202020204" pitchFamily="34" charset="0"/>
              </a:rPr>
              <a:t>Integración</a:t>
            </a:r>
            <a:endParaRPr kumimoji="0" lang="es-MX" altLang="es-MX" sz="3000" b="0" i="0" u="none" strike="noStrike" cap="none" normalizeH="0" baseline="0" dirty="0">
              <a:ln>
                <a:noFill/>
              </a:ln>
              <a:solidFill>
                <a:srgbClr val="252525"/>
              </a:solidFill>
              <a:effectLst/>
              <a:latin typeface="Arial" panose="020B0604020202020204" pitchFamily="34" charset="0"/>
              <a:cs typeface="Arial" panose="020B0604020202020204" pitchFamily="34" charset="0"/>
            </a:endParaRPr>
          </a:p>
        </p:txBody>
      </p:sp>
      <p:pic>
        <p:nvPicPr>
          <p:cNvPr id="63493" name="Picture 5" descr="\mathcal{L}\left\{ \int_{0^{-}}^{t}f(\tau )d\tau  \right\}&#10;  = {1 \over s} \mathcal{L}\{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18041" y="4089662"/>
            <a:ext cx="2114550" cy="47625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2" name="Object 4"/>
          <p:cNvGraphicFramePr>
            <a:graphicFrameLocks noChangeAspect="1"/>
          </p:cNvGraphicFramePr>
          <p:nvPr>
            <p:extLst>
              <p:ext uri="{D42A27DB-BD31-4B8C-83A1-F6EECF244321}">
                <p14:modId xmlns:p14="http://schemas.microsoft.com/office/powerpoint/2010/main" val="416738803"/>
              </p:ext>
            </p:extLst>
          </p:nvPr>
        </p:nvGraphicFramePr>
        <p:xfrm>
          <a:off x="2024633" y="4076131"/>
          <a:ext cx="630237" cy="441325"/>
        </p:xfrm>
        <a:graphic>
          <a:graphicData uri="http://schemas.openxmlformats.org/presentationml/2006/ole">
            <mc:AlternateContent xmlns:mc="http://schemas.openxmlformats.org/markup-compatibility/2006">
              <mc:Choice xmlns:v="urn:schemas-microsoft-com:vml" Requires="v">
                <p:oleObj spid="_x0000_s1131" name="Ecuación" r:id="rId6" imgW="380880" imgH="279360" progId="Equation.3">
                  <p:embed/>
                </p:oleObj>
              </mc:Choice>
              <mc:Fallback>
                <p:oleObj name="Ecuación" r:id="rId6" imgW="380880" imgH="279360" progId="Equation.3">
                  <p:embed/>
                  <p:pic>
                    <p:nvPicPr>
                      <p:cNvPr id="0" name=""/>
                      <p:cNvPicPr>
                        <a:picLocks noChangeAspect="1" noChangeArrowheads="1"/>
                      </p:cNvPicPr>
                      <p:nvPr/>
                    </p:nvPicPr>
                    <p:blipFill>
                      <a:blip r:embed="rId7"/>
                      <a:srcRect/>
                      <a:stretch>
                        <a:fillRect/>
                      </a:stretch>
                    </p:blipFill>
                    <p:spPr bwMode="auto">
                      <a:xfrm>
                        <a:off x="2024633" y="4076131"/>
                        <a:ext cx="630237" cy="441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Object 4"/>
          <p:cNvGraphicFramePr>
            <a:graphicFrameLocks noChangeAspect="1"/>
          </p:cNvGraphicFramePr>
          <p:nvPr>
            <p:extLst>
              <p:ext uri="{D42A27DB-BD31-4B8C-83A1-F6EECF244321}">
                <p14:modId xmlns:p14="http://schemas.microsoft.com/office/powerpoint/2010/main" val="2174698494"/>
              </p:ext>
            </p:extLst>
          </p:nvPr>
        </p:nvGraphicFramePr>
        <p:xfrm>
          <a:off x="6365602" y="3986437"/>
          <a:ext cx="420687" cy="620712"/>
        </p:xfrm>
        <a:graphic>
          <a:graphicData uri="http://schemas.openxmlformats.org/presentationml/2006/ole">
            <mc:AlternateContent xmlns:mc="http://schemas.openxmlformats.org/markup-compatibility/2006">
              <mc:Choice xmlns:v="urn:schemas-microsoft-com:vml" Requires="v">
                <p:oleObj spid="_x0000_s1132" name="Ecuación" r:id="rId8" imgW="253800" imgH="393480" progId="Equation.3">
                  <p:embed/>
                </p:oleObj>
              </mc:Choice>
              <mc:Fallback>
                <p:oleObj name="Ecuación" r:id="rId8" imgW="253800" imgH="393480" progId="Equation.3">
                  <p:embed/>
                  <p:pic>
                    <p:nvPicPr>
                      <p:cNvPr id="0" name=""/>
                      <p:cNvPicPr>
                        <a:picLocks noChangeAspect="1" noChangeArrowheads="1"/>
                      </p:cNvPicPr>
                      <p:nvPr/>
                    </p:nvPicPr>
                    <p:blipFill>
                      <a:blip r:embed="rId9"/>
                      <a:srcRect/>
                      <a:stretch>
                        <a:fillRect/>
                      </a:stretch>
                    </p:blipFill>
                    <p:spPr bwMode="auto">
                      <a:xfrm>
                        <a:off x="6365602" y="3986437"/>
                        <a:ext cx="420687" cy="620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4"/>
          <p:cNvGraphicFramePr>
            <a:graphicFrameLocks noChangeAspect="1"/>
          </p:cNvGraphicFramePr>
          <p:nvPr>
            <p:extLst>
              <p:ext uri="{D42A27DB-BD31-4B8C-83A1-F6EECF244321}">
                <p14:modId xmlns:p14="http://schemas.microsoft.com/office/powerpoint/2010/main" val="1987849541"/>
              </p:ext>
            </p:extLst>
          </p:nvPr>
        </p:nvGraphicFramePr>
        <p:xfrm>
          <a:off x="1697656" y="5191045"/>
          <a:ext cx="1700212" cy="622300"/>
        </p:xfrm>
        <a:graphic>
          <a:graphicData uri="http://schemas.openxmlformats.org/presentationml/2006/ole">
            <mc:AlternateContent xmlns:mc="http://schemas.openxmlformats.org/markup-compatibility/2006">
              <mc:Choice xmlns:v="urn:schemas-microsoft-com:vml" Requires="v">
                <p:oleObj spid="_x0000_s1133" name="Ecuación" r:id="rId10" imgW="1028520" imgH="393480" progId="Equation.3">
                  <p:embed/>
                </p:oleObj>
              </mc:Choice>
              <mc:Fallback>
                <p:oleObj name="Ecuación" r:id="rId10" imgW="1028520" imgH="393480" progId="Equation.3">
                  <p:embed/>
                  <p:pic>
                    <p:nvPicPr>
                      <p:cNvPr id="0" name=""/>
                      <p:cNvPicPr>
                        <a:picLocks noChangeAspect="1" noChangeArrowheads="1"/>
                      </p:cNvPicPr>
                      <p:nvPr/>
                    </p:nvPicPr>
                    <p:blipFill>
                      <a:blip r:embed="rId11"/>
                      <a:srcRect/>
                      <a:stretch>
                        <a:fillRect/>
                      </a:stretch>
                    </p:blipFill>
                    <p:spPr bwMode="auto">
                      <a:xfrm>
                        <a:off x="1697656" y="5191045"/>
                        <a:ext cx="1700212" cy="622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Flecha derecha 10"/>
          <p:cNvSpPr/>
          <p:nvPr/>
        </p:nvSpPr>
        <p:spPr>
          <a:xfrm>
            <a:off x="3987922" y="5251751"/>
            <a:ext cx="927452" cy="5008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18" name="Object 4"/>
          <p:cNvGraphicFramePr>
            <a:graphicFrameLocks noChangeAspect="1"/>
          </p:cNvGraphicFramePr>
          <p:nvPr>
            <p:extLst>
              <p:ext uri="{D42A27DB-BD31-4B8C-83A1-F6EECF244321}">
                <p14:modId xmlns:p14="http://schemas.microsoft.com/office/powerpoint/2010/main" val="250725764"/>
              </p:ext>
            </p:extLst>
          </p:nvPr>
        </p:nvGraphicFramePr>
        <p:xfrm>
          <a:off x="5505428" y="5204944"/>
          <a:ext cx="1616075" cy="622300"/>
        </p:xfrm>
        <a:graphic>
          <a:graphicData uri="http://schemas.openxmlformats.org/presentationml/2006/ole">
            <mc:AlternateContent xmlns:mc="http://schemas.openxmlformats.org/markup-compatibility/2006">
              <mc:Choice xmlns:v="urn:schemas-microsoft-com:vml" Requires="v">
                <p:oleObj spid="_x0000_s1134" name="Ecuación" r:id="rId12" imgW="977760" imgH="393480" progId="Equation.3">
                  <p:embed/>
                </p:oleObj>
              </mc:Choice>
              <mc:Fallback>
                <p:oleObj name="Ecuación" r:id="rId12" imgW="977760" imgH="393480" progId="Equation.3">
                  <p:embed/>
                  <p:pic>
                    <p:nvPicPr>
                      <p:cNvPr id="0" name=""/>
                      <p:cNvPicPr>
                        <a:picLocks noChangeAspect="1" noChangeArrowheads="1"/>
                      </p:cNvPicPr>
                      <p:nvPr/>
                    </p:nvPicPr>
                    <p:blipFill>
                      <a:blip r:embed="rId13"/>
                      <a:srcRect/>
                      <a:stretch>
                        <a:fillRect/>
                      </a:stretch>
                    </p:blipFill>
                    <p:spPr bwMode="auto">
                      <a:xfrm>
                        <a:off x="5505428" y="5204944"/>
                        <a:ext cx="1616075" cy="622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533924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4624"/>
            <a:ext cx="8229600" cy="778098"/>
          </a:xfrm>
        </p:spPr>
        <p:txBody>
          <a:bodyPr/>
          <a:lstStyle/>
          <a:p>
            <a:r>
              <a:rPr lang="es-MX" dirty="0"/>
              <a:t>Solución </a:t>
            </a:r>
          </a:p>
        </p:txBody>
      </p:sp>
      <p:sp>
        <p:nvSpPr>
          <p:cNvPr id="11" name="Flecha derecha 10"/>
          <p:cNvSpPr/>
          <p:nvPr/>
        </p:nvSpPr>
        <p:spPr>
          <a:xfrm>
            <a:off x="2843808" y="1826006"/>
            <a:ext cx="927452" cy="5008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18" name="Object 4"/>
          <p:cNvGraphicFramePr>
            <a:graphicFrameLocks noChangeAspect="1"/>
          </p:cNvGraphicFramePr>
          <p:nvPr>
            <p:extLst>
              <p:ext uri="{D42A27DB-BD31-4B8C-83A1-F6EECF244321}">
                <p14:modId xmlns:p14="http://schemas.microsoft.com/office/powerpoint/2010/main" val="1785954908"/>
              </p:ext>
            </p:extLst>
          </p:nvPr>
        </p:nvGraphicFramePr>
        <p:xfrm>
          <a:off x="589016" y="917848"/>
          <a:ext cx="1616075" cy="622300"/>
        </p:xfrm>
        <a:graphic>
          <a:graphicData uri="http://schemas.openxmlformats.org/presentationml/2006/ole">
            <mc:AlternateContent xmlns:mc="http://schemas.openxmlformats.org/markup-compatibility/2006">
              <mc:Choice xmlns:v="urn:schemas-microsoft-com:vml" Requires="v">
                <p:oleObj spid="_x0000_s4181" name="Ecuación" r:id="rId3" imgW="977760" imgH="393480" progId="Equation.3">
                  <p:embed/>
                </p:oleObj>
              </mc:Choice>
              <mc:Fallback>
                <p:oleObj name="Ecuación" r:id="rId3" imgW="977760" imgH="393480" progId="Equation.3">
                  <p:embed/>
                  <p:pic>
                    <p:nvPicPr>
                      <p:cNvPr id="0" name=""/>
                      <p:cNvPicPr>
                        <a:picLocks noChangeAspect="1" noChangeArrowheads="1"/>
                      </p:cNvPicPr>
                      <p:nvPr/>
                    </p:nvPicPr>
                    <p:blipFill>
                      <a:blip r:embed="rId4"/>
                      <a:srcRect/>
                      <a:stretch>
                        <a:fillRect/>
                      </a:stretch>
                    </p:blipFill>
                    <p:spPr bwMode="auto">
                      <a:xfrm>
                        <a:off x="589016" y="917848"/>
                        <a:ext cx="1616075" cy="622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Marcador de contenido 2"/>
          <p:cNvSpPr>
            <a:spLocks noGrp="1"/>
          </p:cNvSpPr>
          <p:nvPr>
            <p:ph idx="1"/>
          </p:nvPr>
        </p:nvSpPr>
        <p:spPr>
          <a:xfrm>
            <a:off x="2483768" y="1056367"/>
            <a:ext cx="5976664" cy="483745"/>
          </a:xfrm>
        </p:spPr>
        <p:txBody>
          <a:bodyPr>
            <a:normAutofit fontScale="92500" lnSpcReduction="20000"/>
          </a:bodyPr>
          <a:lstStyle/>
          <a:p>
            <a:pPr marL="0" indent="0">
              <a:buNone/>
            </a:pPr>
            <a:r>
              <a:rPr lang="es-MX" dirty="0"/>
              <a:t>Factorizando </a:t>
            </a:r>
            <a:r>
              <a:rPr lang="es-MX" i="1" dirty="0" err="1">
                <a:latin typeface="Times New Roman" panose="02020603050405020304" pitchFamily="18" charset="0"/>
                <a:cs typeface="Times New Roman" panose="02020603050405020304" pitchFamily="18" charset="0"/>
              </a:rPr>
              <a:t>I</a:t>
            </a:r>
            <a:r>
              <a:rPr lang="es-MX" i="1" baseline="-25000" dirty="0" err="1">
                <a:latin typeface="Times New Roman" panose="02020603050405020304" pitchFamily="18" charset="0"/>
                <a:cs typeface="Times New Roman" panose="02020603050405020304" pitchFamily="18" charset="0"/>
              </a:rPr>
              <a:t>s</a:t>
            </a:r>
            <a:endParaRPr lang="es-MX" i="1" baseline="-25000" dirty="0">
              <a:latin typeface="Times New Roman" panose="02020603050405020304" pitchFamily="18" charset="0"/>
              <a:cs typeface="Times New Roman" panose="02020603050405020304" pitchFamily="18" charset="0"/>
            </a:endParaRPr>
          </a:p>
        </p:txBody>
      </p:sp>
      <p:graphicFrame>
        <p:nvGraphicFramePr>
          <p:cNvPr id="17" name="Object 4"/>
          <p:cNvGraphicFramePr>
            <a:graphicFrameLocks noChangeAspect="1"/>
          </p:cNvGraphicFramePr>
          <p:nvPr>
            <p:extLst>
              <p:ext uri="{D42A27DB-BD31-4B8C-83A1-F6EECF244321}">
                <p14:modId xmlns:p14="http://schemas.microsoft.com/office/powerpoint/2010/main" val="1020086764"/>
              </p:ext>
            </p:extLst>
          </p:nvPr>
        </p:nvGraphicFramePr>
        <p:xfrm>
          <a:off x="452438" y="1735138"/>
          <a:ext cx="1889125" cy="682625"/>
        </p:xfrm>
        <a:graphic>
          <a:graphicData uri="http://schemas.openxmlformats.org/presentationml/2006/ole">
            <mc:AlternateContent xmlns:mc="http://schemas.openxmlformats.org/markup-compatibility/2006">
              <mc:Choice xmlns:v="urn:schemas-microsoft-com:vml" Requires="v">
                <p:oleObj spid="_x0000_s4182" name="Ecuación" r:id="rId5" imgW="1143000" imgH="431640" progId="Equation.3">
                  <p:embed/>
                </p:oleObj>
              </mc:Choice>
              <mc:Fallback>
                <p:oleObj name="Ecuación" r:id="rId5" imgW="1143000" imgH="431640" progId="Equation.3">
                  <p:embed/>
                  <p:pic>
                    <p:nvPicPr>
                      <p:cNvPr id="0" name=""/>
                      <p:cNvPicPr>
                        <a:picLocks noChangeAspect="1" noChangeArrowheads="1"/>
                      </p:cNvPicPr>
                      <p:nvPr/>
                    </p:nvPicPr>
                    <p:blipFill>
                      <a:blip r:embed="rId6"/>
                      <a:srcRect/>
                      <a:stretch>
                        <a:fillRect/>
                      </a:stretch>
                    </p:blipFill>
                    <p:spPr bwMode="auto">
                      <a:xfrm>
                        <a:off x="452438" y="1735138"/>
                        <a:ext cx="1889125" cy="682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 name="Object 4"/>
          <p:cNvGraphicFramePr>
            <a:graphicFrameLocks noChangeAspect="1"/>
          </p:cNvGraphicFramePr>
          <p:nvPr>
            <p:extLst>
              <p:ext uri="{D42A27DB-BD31-4B8C-83A1-F6EECF244321}">
                <p14:modId xmlns:p14="http://schemas.microsoft.com/office/powerpoint/2010/main" val="52069393"/>
              </p:ext>
            </p:extLst>
          </p:nvPr>
        </p:nvGraphicFramePr>
        <p:xfrm>
          <a:off x="4008676" y="1785515"/>
          <a:ext cx="2014537" cy="682625"/>
        </p:xfrm>
        <a:graphic>
          <a:graphicData uri="http://schemas.openxmlformats.org/presentationml/2006/ole">
            <mc:AlternateContent xmlns:mc="http://schemas.openxmlformats.org/markup-compatibility/2006">
              <mc:Choice xmlns:v="urn:schemas-microsoft-com:vml" Requires="v">
                <p:oleObj spid="_x0000_s4183" name="Ecuación" r:id="rId7" imgW="1218960" imgH="431640" progId="Equation.3">
                  <p:embed/>
                </p:oleObj>
              </mc:Choice>
              <mc:Fallback>
                <p:oleObj name="Ecuación" r:id="rId7" imgW="1218960" imgH="431640" progId="Equation.3">
                  <p:embed/>
                  <p:pic>
                    <p:nvPicPr>
                      <p:cNvPr id="0" name=""/>
                      <p:cNvPicPr>
                        <a:picLocks noChangeAspect="1" noChangeArrowheads="1"/>
                      </p:cNvPicPr>
                      <p:nvPr/>
                    </p:nvPicPr>
                    <p:blipFill>
                      <a:blip r:embed="rId8"/>
                      <a:srcRect/>
                      <a:stretch>
                        <a:fillRect/>
                      </a:stretch>
                    </p:blipFill>
                    <p:spPr bwMode="auto">
                      <a:xfrm>
                        <a:off x="4008676" y="1785515"/>
                        <a:ext cx="2014537" cy="682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Marcador de contenido 2"/>
          <p:cNvSpPr txBox="1">
            <a:spLocks/>
          </p:cNvSpPr>
          <p:nvPr/>
        </p:nvSpPr>
        <p:spPr>
          <a:xfrm>
            <a:off x="534700" y="2725907"/>
            <a:ext cx="7803517" cy="806991"/>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s-MX" dirty="0"/>
              <a:t>Por lo que el comportamiento dinámico es dado por la siguiente la función de transferencia es </a:t>
            </a:r>
            <a:endParaRPr lang="es-MX" i="1" baseline="-25000" dirty="0">
              <a:latin typeface="Times New Roman" panose="02020603050405020304" pitchFamily="18" charset="0"/>
              <a:cs typeface="Times New Roman" panose="02020603050405020304" pitchFamily="18" charset="0"/>
            </a:endParaRPr>
          </a:p>
        </p:txBody>
      </p:sp>
      <p:graphicFrame>
        <p:nvGraphicFramePr>
          <p:cNvPr id="21" name="Object 4"/>
          <p:cNvGraphicFramePr>
            <a:graphicFrameLocks noChangeAspect="1"/>
          </p:cNvGraphicFramePr>
          <p:nvPr>
            <p:extLst>
              <p:ext uri="{D42A27DB-BD31-4B8C-83A1-F6EECF244321}">
                <p14:modId xmlns:p14="http://schemas.microsoft.com/office/powerpoint/2010/main" val="2298957729"/>
              </p:ext>
            </p:extLst>
          </p:nvPr>
        </p:nvGraphicFramePr>
        <p:xfrm>
          <a:off x="3614738" y="4076700"/>
          <a:ext cx="2438400" cy="919163"/>
        </p:xfrm>
        <a:graphic>
          <a:graphicData uri="http://schemas.openxmlformats.org/presentationml/2006/ole">
            <mc:AlternateContent xmlns:mc="http://schemas.openxmlformats.org/markup-compatibility/2006">
              <mc:Choice xmlns:v="urn:schemas-microsoft-com:vml" Requires="v">
                <p:oleObj spid="_x0000_s4184" name="Ecuación" r:id="rId9" imgW="1130040" imgH="444240" progId="Equation.3">
                  <p:embed/>
                </p:oleObj>
              </mc:Choice>
              <mc:Fallback>
                <p:oleObj name="Ecuación" r:id="rId9" imgW="1130040" imgH="444240" progId="Equation.3">
                  <p:embed/>
                  <p:pic>
                    <p:nvPicPr>
                      <p:cNvPr id="0" name=""/>
                      <p:cNvPicPr>
                        <a:picLocks noChangeAspect="1" noChangeArrowheads="1"/>
                      </p:cNvPicPr>
                      <p:nvPr/>
                    </p:nvPicPr>
                    <p:blipFill>
                      <a:blip r:embed="rId10"/>
                      <a:srcRect/>
                      <a:stretch>
                        <a:fillRect/>
                      </a:stretch>
                    </p:blipFill>
                    <p:spPr bwMode="auto">
                      <a:xfrm>
                        <a:off x="3614738" y="4076700"/>
                        <a:ext cx="2438400" cy="919163"/>
                      </a:xfrm>
                      <a:prstGeom prst="rect">
                        <a:avLst/>
                      </a:prstGeom>
                      <a:noFill/>
                      <a:extLst/>
                    </p:spPr>
                  </p:pic>
                </p:oleObj>
              </mc:Fallback>
            </mc:AlternateContent>
          </a:graphicData>
        </a:graphic>
      </p:graphicFrame>
      <p:cxnSp>
        <p:nvCxnSpPr>
          <p:cNvPr id="10" name="Conector recto de flecha 9"/>
          <p:cNvCxnSpPr/>
          <p:nvPr/>
        </p:nvCxnSpPr>
        <p:spPr>
          <a:xfrm>
            <a:off x="3015458" y="4111939"/>
            <a:ext cx="507435" cy="1929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Marcador de contenido 2"/>
          <p:cNvSpPr txBox="1">
            <a:spLocks/>
          </p:cNvSpPr>
          <p:nvPr/>
        </p:nvSpPr>
        <p:spPr>
          <a:xfrm>
            <a:off x="2153172" y="3872100"/>
            <a:ext cx="1116003" cy="483745"/>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s-MX" sz="2700" dirty="0">
                <a:solidFill>
                  <a:schemeClr val="accent6">
                    <a:lumMod val="75000"/>
                  </a:schemeClr>
                </a:solidFill>
              </a:rPr>
              <a:t>Salida</a:t>
            </a:r>
            <a:r>
              <a:rPr lang="es-MX" dirty="0"/>
              <a:t> </a:t>
            </a:r>
          </a:p>
        </p:txBody>
      </p:sp>
      <p:cxnSp>
        <p:nvCxnSpPr>
          <p:cNvPr id="23" name="Conector recto de flecha 22"/>
          <p:cNvCxnSpPr/>
          <p:nvPr/>
        </p:nvCxnSpPr>
        <p:spPr>
          <a:xfrm flipV="1">
            <a:off x="2935237" y="4761677"/>
            <a:ext cx="538962" cy="3233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Marcador de contenido 2"/>
          <p:cNvSpPr txBox="1">
            <a:spLocks/>
          </p:cNvSpPr>
          <p:nvPr/>
        </p:nvSpPr>
        <p:spPr>
          <a:xfrm>
            <a:off x="1803483" y="4994195"/>
            <a:ext cx="1245112" cy="547633"/>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s-MX" dirty="0">
                <a:solidFill>
                  <a:schemeClr val="accent6">
                    <a:lumMod val="75000"/>
                  </a:schemeClr>
                </a:solidFill>
              </a:rPr>
              <a:t>Entrada</a:t>
            </a:r>
            <a:r>
              <a:rPr lang="es-MX" dirty="0"/>
              <a:t> </a:t>
            </a:r>
          </a:p>
        </p:txBody>
      </p:sp>
    </p:spTree>
    <p:extLst>
      <p:ext uri="{BB962C8B-B14F-4D97-AF65-F5344CB8AC3E}">
        <p14:creationId xmlns:p14="http://schemas.microsoft.com/office/powerpoint/2010/main" val="14896293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10" name="9 Título"/>
          <p:cNvSpPr>
            <a:spLocks noGrp="1"/>
          </p:cNvSpPr>
          <p:nvPr>
            <p:ph type="ctrTitle"/>
          </p:nvPr>
        </p:nvSpPr>
        <p:spPr>
          <a:xfrm>
            <a:off x="1475656" y="285659"/>
            <a:ext cx="7772400" cy="936104"/>
          </a:xfrm>
        </p:spPr>
        <p:txBody>
          <a:bodyPr>
            <a:normAutofit fontScale="90000"/>
          </a:bodyPr>
          <a:lstStyle/>
          <a:p>
            <a:r>
              <a:rPr lang="es-MX" dirty="0"/>
              <a:t>          </a:t>
            </a:r>
            <a:r>
              <a:rPr lang="es-MX" dirty="0">
                <a:latin typeface="LuzSans-Book" panose="02000603040000020003" pitchFamily="2" charset="0"/>
              </a:rPr>
              <a:t>Circuitos eléctricos</a:t>
            </a:r>
            <a:br>
              <a:rPr lang="es-MX" dirty="0">
                <a:latin typeface="LuzSans-Book" panose="02000603040000020003" pitchFamily="2" charset="0"/>
              </a:rPr>
            </a:br>
            <a:r>
              <a:rPr lang="es-MX" dirty="0">
                <a:latin typeface="LuzSans-Book" panose="02000603040000020003" pitchFamily="2" charset="0"/>
              </a:rPr>
              <a:t>          </a:t>
            </a:r>
          </a:p>
        </p:txBody>
      </p:sp>
      <p:sp>
        <p:nvSpPr>
          <p:cNvPr id="2" name="1 CuadroTexto"/>
          <p:cNvSpPr txBox="1"/>
          <p:nvPr/>
        </p:nvSpPr>
        <p:spPr>
          <a:xfrm>
            <a:off x="2699792" y="1484784"/>
            <a:ext cx="6264696" cy="1231106"/>
          </a:xfrm>
          <a:prstGeom prst="rect">
            <a:avLst/>
          </a:prstGeom>
          <a:noFill/>
        </p:spPr>
        <p:txBody>
          <a:bodyPr wrap="square" rtlCol="0">
            <a:spAutoFit/>
          </a:bodyPr>
          <a:lstStyle/>
          <a:p>
            <a:pPr algn="ctr"/>
            <a:r>
              <a:rPr lang="es-MX" sz="2800" b="1" dirty="0"/>
              <a:t>UNIDAD 2:</a:t>
            </a:r>
          </a:p>
          <a:p>
            <a:pPr algn="r"/>
            <a:r>
              <a:rPr lang="es-MX" sz="2800" b="1" dirty="0"/>
              <a:t> TRANSITORIOS EN LOS CIRCUITOS</a:t>
            </a:r>
          </a:p>
          <a:p>
            <a:r>
              <a:rPr lang="es-MX" dirty="0"/>
              <a:t>	</a:t>
            </a:r>
          </a:p>
        </p:txBody>
      </p:sp>
      <p:sp>
        <p:nvSpPr>
          <p:cNvPr id="3" name="2 CuadroTexto"/>
          <p:cNvSpPr txBox="1"/>
          <p:nvPr/>
        </p:nvSpPr>
        <p:spPr>
          <a:xfrm>
            <a:off x="3114759" y="3429000"/>
            <a:ext cx="5832648" cy="738664"/>
          </a:xfrm>
          <a:prstGeom prst="rect">
            <a:avLst/>
          </a:prstGeom>
          <a:noFill/>
        </p:spPr>
        <p:txBody>
          <a:bodyPr wrap="square" rtlCol="0">
            <a:spAutoFit/>
          </a:bodyPr>
          <a:lstStyle/>
          <a:p>
            <a:endParaRPr lang="es-MX" sz="2400" dirty="0"/>
          </a:p>
          <a:p>
            <a:endParaRPr lang="es-MX" dirty="0"/>
          </a:p>
        </p:txBody>
      </p:sp>
      <p:sp>
        <p:nvSpPr>
          <p:cNvPr id="4" name="3 CuadroTexto"/>
          <p:cNvSpPr txBox="1"/>
          <p:nvPr/>
        </p:nvSpPr>
        <p:spPr>
          <a:xfrm>
            <a:off x="3635896" y="3146777"/>
            <a:ext cx="4968552" cy="2123658"/>
          </a:xfrm>
          <a:prstGeom prst="rect">
            <a:avLst/>
          </a:prstGeom>
          <a:noFill/>
        </p:spPr>
        <p:txBody>
          <a:bodyPr wrap="square" rtlCol="0">
            <a:spAutoFit/>
          </a:bodyPr>
          <a:lstStyle/>
          <a:p>
            <a:endParaRPr lang="es-MX" sz="2400" b="1" dirty="0"/>
          </a:p>
          <a:p>
            <a:r>
              <a:rPr lang="es-MX" sz="2400" b="1" dirty="0"/>
              <a:t>2.1 Circuito RC</a:t>
            </a:r>
          </a:p>
          <a:p>
            <a:r>
              <a:rPr lang="es-MX" sz="2400" b="1" dirty="0"/>
              <a:t>	2.1.1 Inicialmente cargado</a:t>
            </a:r>
          </a:p>
          <a:p>
            <a:r>
              <a:rPr lang="es-MX" sz="2400" b="1" dirty="0"/>
              <a:t>	2.1.2 Análisis del transitorio</a:t>
            </a:r>
          </a:p>
          <a:p>
            <a:r>
              <a:rPr lang="es-MX" dirty="0"/>
              <a:t>	</a:t>
            </a:r>
          </a:p>
          <a:p>
            <a:endParaRPr lang="es-MX" dirty="0"/>
          </a:p>
        </p:txBody>
      </p:sp>
      <p:pic>
        <p:nvPicPr>
          <p:cNvPr id="18438" name="Picture 6" descr="C:\Users\IRMA\AppData\Local\Microsoft\Windows\INetCache\IE\JW65WLTM\malla[1].png"/>
          <p:cNvPicPr>
            <a:picLocks noChangeAspect="1" noChangeArrowheads="1"/>
          </p:cNvPicPr>
          <p:nvPr/>
        </p:nvPicPr>
        <p:blipFill>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saturation sat="0"/>
                    </a14:imgEffect>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323528" y="1058906"/>
            <a:ext cx="2880320" cy="310875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7000352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4624"/>
            <a:ext cx="8229600" cy="778098"/>
          </a:xfrm>
        </p:spPr>
        <p:txBody>
          <a:bodyPr>
            <a:normAutofit/>
          </a:bodyPr>
          <a:lstStyle/>
          <a:p>
            <a:r>
              <a:rPr lang="es-MX" dirty="0"/>
              <a:t>Solución determinando i </a:t>
            </a:r>
          </a:p>
        </p:txBody>
      </p:sp>
      <p:sp>
        <p:nvSpPr>
          <p:cNvPr id="24" name="Marcador de contenido 2"/>
          <p:cNvSpPr>
            <a:spLocks noGrp="1"/>
          </p:cNvSpPr>
          <p:nvPr>
            <p:ph idx="1"/>
          </p:nvPr>
        </p:nvSpPr>
        <p:spPr>
          <a:xfrm>
            <a:off x="3269175" y="983150"/>
            <a:ext cx="5191257" cy="837226"/>
          </a:xfrm>
        </p:spPr>
        <p:txBody>
          <a:bodyPr>
            <a:normAutofit fontScale="85000" lnSpcReduction="10000"/>
          </a:bodyPr>
          <a:lstStyle/>
          <a:p>
            <a:pPr marL="0" indent="0">
              <a:buNone/>
            </a:pPr>
            <a:r>
              <a:rPr lang="es-MX" dirty="0"/>
              <a:t>Como sabemos que </a:t>
            </a:r>
            <a:r>
              <a:rPr lang="es-MX" i="1" dirty="0">
                <a:latin typeface="Times New Roman" panose="02020603050405020304" pitchFamily="18" charset="0"/>
                <a:cs typeface="Times New Roman" panose="02020603050405020304" pitchFamily="18" charset="0"/>
              </a:rPr>
              <a:t>V</a:t>
            </a:r>
            <a:r>
              <a:rPr lang="es-MX" i="1" baseline="-25000" dirty="0">
                <a:latin typeface="Times New Roman" panose="02020603050405020304" pitchFamily="18" charset="0"/>
                <a:cs typeface="Times New Roman" panose="02020603050405020304" pitchFamily="18" charset="0"/>
              </a:rPr>
              <a:t>s</a:t>
            </a:r>
            <a:r>
              <a:rPr lang="es-MX" dirty="0"/>
              <a:t> es constante  podemos rescribirlo como </a:t>
            </a:r>
            <a:endParaRPr lang="es-MX" i="1" baseline="-25000" dirty="0">
              <a:latin typeface="Times New Roman" panose="02020603050405020304" pitchFamily="18" charset="0"/>
              <a:cs typeface="Times New Roman" panose="02020603050405020304" pitchFamily="18" charset="0"/>
            </a:endParaRPr>
          </a:p>
        </p:txBody>
      </p:sp>
      <p:graphicFrame>
        <p:nvGraphicFramePr>
          <p:cNvPr id="26" name="Object 4"/>
          <p:cNvGraphicFramePr>
            <a:graphicFrameLocks noChangeAspect="1"/>
          </p:cNvGraphicFramePr>
          <p:nvPr>
            <p:extLst/>
          </p:nvPr>
        </p:nvGraphicFramePr>
        <p:xfrm>
          <a:off x="846123" y="983149"/>
          <a:ext cx="2221037" cy="837227"/>
        </p:xfrm>
        <a:graphic>
          <a:graphicData uri="http://schemas.openxmlformats.org/presentationml/2006/ole">
            <mc:AlternateContent xmlns:mc="http://schemas.openxmlformats.org/markup-compatibility/2006">
              <mc:Choice xmlns:v="urn:schemas-microsoft-com:vml" Requires="v">
                <p:oleObj spid="_x0000_s9322" name="Ecuación" r:id="rId3" imgW="1130040" imgH="444240" progId="Equation.3">
                  <p:embed/>
                </p:oleObj>
              </mc:Choice>
              <mc:Fallback>
                <p:oleObj name="Ecuación" r:id="rId3" imgW="1130040" imgH="444240" progId="Equation.3">
                  <p:embed/>
                  <p:pic>
                    <p:nvPicPr>
                      <p:cNvPr id="0" name=""/>
                      <p:cNvPicPr>
                        <a:picLocks noChangeAspect="1" noChangeArrowheads="1"/>
                      </p:cNvPicPr>
                      <p:nvPr/>
                    </p:nvPicPr>
                    <p:blipFill>
                      <a:blip r:embed="rId4"/>
                      <a:srcRect/>
                      <a:stretch>
                        <a:fillRect/>
                      </a:stretch>
                    </p:blipFill>
                    <p:spPr bwMode="auto">
                      <a:xfrm>
                        <a:off x="846123" y="983149"/>
                        <a:ext cx="2221037" cy="837227"/>
                      </a:xfrm>
                      <a:prstGeom prst="rect">
                        <a:avLst/>
                      </a:prstGeom>
                      <a:noFill/>
                      <a:extLst/>
                    </p:spPr>
                  </p:pic>
                </p:oleObj>
              </mc:Fallback>
            </mc:AlternateContent>
          </a:graphicData>
        </a:graphic>
      </p:graphicFrame>
      <p:graphicFrame>
        <p:nvGraphicFramePr>
          <p:cNvPr id="27" name="Tabla 26"/>
          <p:cNvGraphicFramePr>
            <a:graphicFrameLocks noGrp="1"/>
          </p:cNvGraphicFramePr>
          <p:nvPr/>
        </p:nvGraphicFramePr>
        <p:xfrm>
          <a:off x="1403648" y="1947523"/>
          <a:ext cx="6096000" cy="1030793"/>
        </p:xfrm>
        <a:graphic>
          <a:graphicData uri="http://schemas.openxmlformats.org/drawingml/2006/table">
            <a:tbl>
              <a:tblPr firstRow="1" bandRow="1">
                <a:tableStyleId>{5C22544A-7EE6-4342-B048-85BDC9FD1C3A}</a:tableStyleId>
              </a:tblPr>
              <a:tblGrid>
                <a:gridCol w="1512168">
                  <a:extLst>
                    <a:ext uri="{9D8B030D-6E8A-4147-A177-3AD203B41FA5}">
                      <a16:colId xmlns="" xmlns:a16="http://schemas.microsoft.com/office/drawing/2014/main" val="20000"/>
                    </a:ext>
                  </a:extLst>
                </a:gridCol>
                <a:gridCol w="2551832">
                  <a:extLst>
                    <a:ext uri="{9D8B030D-6E8A-4147-A177-3AD203B41FA5}">
                      <a16:colId xmlns="" xmlns:a16="http://schemas.microsoft.com/office/drawing/2014/main" val="20001"/>
                    </a:ext>
                  </a:extLst>
                </a:gridCol>
                <a:gridCol w="2032000">
                  <a:extLst>
                    <a:ext uri="{9D8B030D-6E8A-4147-A177-3AD203B41FA5}">
                      <a16:colId xmlns="" xmlns:a16="http://schemas.microsoft.com/office/drawing/2014/main" val="20002"/>
                    </a:ext>
                  </a:extLst>
                </a:gridCol>
              </a:tblGrid>
              <a:tr h="288032">
                <a:tc>
                  <a:txBody>
                    <a:bodyPr/>
                    <a:lstStyle/>
                    <a:p>
                      <a:r>
                        <a:rPr lang="es-MX" dirty="0"/>
                        <a:t>Función</a:t>
                      </a:r>
                    </a:p>
                  </a:txBody>
                  <a:tcPr/>
                </a:tc>
                <a:tc>
                  <a:txBody>
                    <a:bodyPr/>
                    <a:lstStyle/>
                    <a:p>
                      <a:r>
                        <a:rPr lang="es-MX" dirty="0"/>
                        <a:t>Transformada</a:t>
                      </a:r>
                      <a:r>
                        <a:rPr lang="es-MX" baseline="0" dirty="0"/>
                        <a:t> de Laplace</a:t>
                      </a:r>
                      <a:endParaRPr lang="es-MX" dirty="0"/>
                    </a:p>
                  </a:txBody>
                  <a:tcPr/>
                </a:tc>
                <a:tc>
                  <a:txBody>
                    <a:bodyPr/>
                    <a:lstStyle/>
                    <a:p>
                      <a:r>
                        <a:rPr lang="es-MX" dirty="0"/>
                        <a:t>Resultado</a:t>
                      </a:r>
                      <a:r>
                        <a:rPr lang="es-MX" baseline="0" dirty="0"/>
                        <a:t> </a:t>
                      </a:r>
                      <a:endParaRPr lang="es-MX" dirty="0"/>
                    </a:p>
                  </a:txBody>
                  <a:tcPr/>
                </a:tc>
                <a:extLst>
                  <a:ext uri="{0D108BD9-81ED-4DB2-BD59-A6C34878D82A}">
                    <a16:rowId xmlns="" xmlns:a16="http://schemas.microsoft.com/office/drawing/2014/main" val="10000"/>
                  </a:ext>
                </a:extLst>
              </a:tr>
              <a:tr h="665033">
                <a:tc>
                  <a:txBody>
                    <a:bodyPr/>
                    <a:lstStyle/>
                    <a:p>
                      <a:pPr algn="ctr"/>
                      <a:endParaRPr kumimoji="0" lang="es-MX" sz="1000" b="1" i="0" u="none" strike="noStrike" kern="1200" cap="none" normalizeH="0" baseline="0" dirty="0">
                        <a:ln>
                          <a:noFill/>
                        </a:ln>
                        <a:solidFill>
                          <a:srgbClr val="000000"/>
                        </a:solidFill>
                        <a:effectLst/>
                        <a:latin typeface="Arial" panose="020B0604020202020204" pitchFamily="34" charset="0"/>
                        <a:ea typeface="+mn-ea"/>
                        <a:cs typeface="+mn-cs"/>
                      </a:endParaRPr>
                    </a:p>
                  </a:txBody>
                  <a:tcPr anchor="ctr"/>
                </a:tc>
                <a:tc>
                  <a:txBody>
                    <a:bodyPr/>
                    <a:lstStyle/>
                    <a:p>
                      <a:pPr algn="ctr"/>
                      <a:endParaRPr lang="es-MX">
                        <a:effectLst/>
                      </a:endParaRPr>
                    </a:p>
                  </a:txBody>
                  <a:tcPr anchor="ctr"/>
                </a:tc>
                <a:tc>
                  <a:txBody>
                    <a:bodyPr/>
                    <a:lstStyle/>
                    <a:p>
                      <a:pPr algn="ctr"/>
                      <a:endParaRPr lang="es-MX" dirty="0">
                        <a:effectLst/>
                      </a:endParaRPr>
                    </a:p>
                  </a:txBody>
                  <a:tcPr anchor="ctr"/>
                </a:tc>
                <a:extLst>
                  <a:ext uri="{0D108BD9-81ED-4DB2-BD59-A6C34878D82A}">
                    <a16:rowId xmlns="" xmlns:a16="http://schemas.microsoft.com/office/drawing/2014/main" val="10001"/>
                  </a:ext>
                </a:extLst>
              </a:tr>
            </a:tbl>
          </a:graphicData>
        </a:graphic>
      </p:graphicFrame>
      <p:sp>
        <p:nvSpPr>
          <p:cNvPr id="28" name="Rectangle 4"/>
          <p:cNvSpPr>
            <a:spLocks noChangeArrowheads="1"/>
          </p:cNvSpPr>
          <p:nvPr/>
        </p:nvSpPr>
        <p:spPr bwMode="auto">
          <a:xfrm>
            <a:off x="3574808" y="2521520"/>
            <a:ext cx="1397992" cy="20196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53920" tIns="31740" rIns="0" bIns="1587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1" i="0" u="none" strike="noStrike" cap="none" normalizeH="0" baseline="0" dirty="0">
                <a:ln>
                  <a:noFill/>
                </a:ln>
                <a:solidFill>
                  <a:srgbClr val="000000"/>
                </a:solidFill>
                <a:effectLst/>
                <a:latin typeface="Arial" panose="020B0604020202020204" pitchFamily="34" charset="0"/>
              </a:rPr>
              <a:t>Escalón Unitario</a:t>
            </a:r>
            <a:endParaRPr kumimoji="0" lang="es-MX" altLang="es-MX" sz="3000" b="0" i="0" u="none" strike="noStrike" cap="none" normalizeH="0" baseline="0" dirty="0">
              <a:ln>
                <a:noFill/>
              </a:ln>
              <a:solidFill>
                <a:srgbClr val="252525"/>
              </a:solidFill>
              <a:effectLst/>
              <a:latin typeface="Arial" panose="020B0604020202020204" pitchFamily="34" charset="0"/>
              <a:cs typeface="Arial" panose="020B0604020202020204" pitchFamily="34" charset="0"/>
            </a:endParaRPr>
          </a:p>
        </p:txBody>
      </p:sp>
      <p:graphicFrame>
        <p:nvGraphicFramePr>
          <p:cNvPr id="30" name="Object 4"/>
          <p:cNvGraphicFramePr>
            <a:graphicFrameLocks noChangeAspect="1"/>
          </p:cNvGraphicFramePr>
          <p:nvPr>
            <p:extLst/>
          </p:nvPr>
        </p:nvGraphicFramePr>
        <p:xfrm>
          <a:off x="1809464" y="2481104"/>
          <a:ext cx="798513" cy="361950"/>
        </p:xfrm>
        <a:graphic>
          <a:graphicData uri="http://schemas.openxmlformats.org/presentationml/2006/ole">
            <mc:AlternateContent xmlns:mc="http://schemas.openxmlformats.org/markup-compatibility/2006">
              <mc:Choice xmlns:v="urn:schemas-microsoft-com:vml" Requires="v">
                <p:oleObj spid="_x0000_s9323" name="Ecuación" r:id="rId5" imgW="482400" imgH="228600" progId="Equation.3">
                  <p:embed/>
                </p:oleObj>
              </mc:Choice>
              <mc:Fallback>
                <p:oleObj name="Ecuación" r:id="rId5" imgW="482400" imgH="228600" progId="Equation.3">
                  <p:embed/>
                  <p:pic>
                    <p:nvPicPr>
                      <p:cNvPr id="0" name=""/>
                      <p:cNvPicPr>
                        <a:picLocks noChangeAspect="1" noChangeArrowheads="1"/>
                      </p:cNvPicPr>
                      <p:nvPr/>
                    </p:nvPicPr>
                    <p:blipFill>
                      <a:blip r:embed="rId6"/>
                      <a:srcRect/>
                      <a:stretch>
                        <a:fillRect/>
                      </a:stretch>
                    </p:blipFill>
                    <p:spPr bwMode="auto">
                      <a:xfrm>
                        <a:off x="1809464" y="2481104"/>
                        <a:ext cx="798513" cy="361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2" name="Object 4"/>
          <p:cNvGraphicFramePr>
            <a:graphicFrameLocks noChangeAspect="1"/>
          </p:cNvGraphicFramePr>
          <p:nvPr>
            <p:extLst/>
          </p:nvPr>
        </p:nvGraphicFramePr>
        <p:xfrm>
          <a:off x="6342063" y="2301875"/>
          <a:ext cx="336550" cy="620713"/>
        </p:xfrm>
        <a:graphic>
          <a:graphicData uri="http://schemas.openxmlformats.org/presentationml/2006/ole">
            <mc:AlternateContent xmlns:mc="http://schemas.openxmlformats.org/markup-compatibility/2006">
              <mc:Choice xmlns:v="urn:schemas-microsoft-com:vml" Requires="v">
                <p:oleObj spid="_x0000_s9324" name="Ecuación" r:id="rId7" imgW="203040" imgH="393480" progId="Equation.3">
                  <p:embed/>
                </p:oleObj>
              </mc:Choice>
              <mc:Fallback>
                <p:oleObj name="Ecuación" r:id="rId7" imgW="203040" imgH="393480" progId="Equation.3">
                  <p:embed/>
                  <p:pic>
                    <p:nvPicPr>
                      <p:cNvPr id="0" name=""/>
                      <p:cNvPicPr>
                        <a:picLocks noChangeAspect="1" noChangeArrowheads="1"/>
                      </p:cNvPicPr>
                      <p:nvPr/>
                    </p:nvPicPr>
                    <p:blipFill>
                      <a:blip r:embed="rId8"/>
                      <a:srcRect/>
                      <a:stretch>
                        <a:fillRect/>
                      </a:stretch>
                    </p:blipFill>
                    <p:spPr bwMode="auto">
                      <a:xfrm>
                        <a:off x="6342063" y="2301875"/>
                        <a:ext cx="336550" cy="6207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3" name="Marcador de contenido 2"/>
          <p:cNvSpPr txBox="1">
            <a:spLocks/>
          </p:cNvSpPr>
          <p:nvPr/>
        </p:nvSpPr>
        <p:spPr>
          <a:xfrm>
            <a:off x="424863" y="3297479"/>
            <a:ext cx="8261937" cy="805637"/>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s-MX" dirty="0"/>
              <a:t>donde el valor </a:t>
            </a:r>
            <a:r>
              <a:rPr lang="es-MX" i="1" dirty="0" err="1">
                <a:latin typeface="Times New Roman" panose="02020603050405020304" pitchFamily="18" charset="0"/>
                <a:cs typeface="Times New Roman" panose="02020603050405020304" pitchFamily="18" charset="0"/>
              </a:rPr>
              <a:t>k</a:t>
            </a:r>
            <a:r>
              <a:rPr lang="es-MX" i="1" baseline="-25000" dirty="0" err="1">
                <a:latin typeface="Times New Roman" panose="02020603050405020304" pitchFamily="18" charset="0"/>
                <a:cs typeface="Times New Roman" panose="02020603050405020304" pitchFamily="18" charset="0"/>
              </a:rPr>
              <a:t>v</a:t>
            </a:r>
            <a:r>
              <a:rPr lang="es-MX" dirty="0"/>
              <a:t> representa la magnitud en volts de la fuente, sustituyendo en la función de transferencia tenemos </a:t>
            </a:r>
            <a:endParaRPr lang="es-MX" i="1" baseline="-25000" dirty="0">
              <a:latin typeface="Times New Roman" panose="02020603050405020304" pitchFamily="18" charset="0"/>
              <a:cs typeface="Times New Roman" panose="02020603050405020304" pitchFamily="18" charset="0"/>
            </a:endParaRPr>
          </a:p>
        </p:txBody>
      </p:sp>
      <p:graphicFrame>
        <p:nvGraphicFramePr>
          <p:cNvPr id="34" name="Object 4"/>
          <p:cNvGraphicFramePr>
            <a:graphicFrameLocks noChangeAspect="1"/>
          </p:cNvGraphicFramePr>
          <p:nvPr>
            <p:extLst/>
          </p:nvPr>
        </p:nvGraphicFramePr>
        <p:xfrm>
          <a:off x="846123" y="3918532"/>
          <a:ext cx="6739425" cy="1395112"/>
        </p:xfrm>
        <a:graphic>
          <a:graphicData uri="http://schemas.openxmlformats.org/presentationml/2006/ole">
            <mc:AlternateContent xmlns:mc="http://schemas.openxmlformats.org/markup-compatibility/2006">
              <mc:Choice xmlns:v="urn:schemas-microsoft-com:vml" Requires="v">
                <p:oleObj spid="_x0000_s9325" name="Ecuación" r:id="rId9" imgW="3759120" imgH="812520" progId="Equation.3">
                  <p:embed/>
                </p:oleObj>
              </mc:Choice>
              <mc:Fallback>
                <p:oleObj name="Ecuación" r:id="rId9" imgW="3759120" imgH="812520" progId="Equation.3">
                  <p:embed/>
                  <p:pic>
                    <p:nvPicPr>
                      <p:cNvPr id="0" name=""/>
                      <p:cNvPicPr>
                        <a:picLocks noChangeAspect="1" noChangeArrowheads="1"/>
                      </p:cNvPicPr>
                      <p:nvPr/>
                    </p:nvPicPr>
                    <p:blipFill>
                      <a:blip r:embed="rId10"/>
                      <a:srcRect/>
                      <a:stretch>
                        <a:fillRect/>
                      </a:stretch>
                    </p:blipFill>
                    <p:spPr bwMode="auto">
                      <a:xfrm>
                        <a:off x="846123" y="3918532"/>
                        <a:ext cx="6739425" cy="1395112"/>
                      </a:xfrm>
                      <a:prstGeom prst="rect">
                        <a:avLst/>
                      </a:prstGeom>
                      <a:noFill/>
                      <a:extLst/>
                    </p:spPr>
                  </p:pic>
                </p:oleObj>
              </mc:Fallback>
            </mc:AlternateContent>
          </a:graphicData>
        </a:graphic>
      </p:graphicFrame>
      <p:cxnSp>
        <p:nvCxnSpPr>
          <p:cNvPr id="6" name="Conector recto 5"/>
          <p:cNvCxnSpPr/>
          <p:nvPr/>
        </p:nvCxnSpPr>
        <p:spPr>
          <a:xfrm flipV="1">
            <a:off x="1980166" y="4291979"/>
            <a:ext cx="457108" cy="260600"/>
          </a:xfrm>
          <a:prstGeom prst="line">
            <a:avLst/>
          </a:prstGeom>
          <a:ln w="25400">
            <a:solidFill>
              <a:srgbClr val="00B050">
                <a:alpha val="65000"/>
              </a:srgbClr>
            </a:solidFill>
          </a:ln>
        </p:spPr>
        <p:style>
          <a:lnRef idx="1">
            <a:schemeClr val="accent1"/>
          </a:lnRef>
          <a:fillRef idx="0">
            <a:schemeClr val="accent1"/>
          </a:fillRef>
          <a:effectRef idx="0">
            <a:schemeClr val="accent1"/>
          </a:effectRef>
          <a:fontRef idx="minor">
            <a:schemeClr val="tx1"/>
          </a:fontRef>
        </p:style>
      </p:cxnSp>
      <p:cxnSp>
        <p:nvCxnSpPr>
          <p:cNvPr id="35" name="Conector recto 34"/>
          <p:cNvCxnSpPr/>
          <p:nvPr/>
        </p:nvCxnSpPr>
        <p:spPr>
          <a:xfrm flipV="1">
            <a:off x="2812067" y="4653136"/>
            <a:ext cx="457108" cy="260600"/>
          </a:xfrm>
          <a:prstGeom prst="line">
            <a:avLst/>
          </a:prstGeom>
          <a:ln w="25400">
            <a:solidFill>
              <a:srgbClr val="00B050">
                <a:alpha val="65000"/>
              </a:srgbClr>
            </a:solidFill>
          </a:ln>
        </p:spPr>
        <p:style>
          <a:lnRef idx="1">
            <a:schemeClr val="accent1"/>
          </a:lnRef>
          <a:fillRef idx="0">
            <a:schemeClr val="accent1"/>
          </a:fillRef>
          <a:effectRef idx="0">
            <a:schemeClr val="accent1"/>
          </a:effectRef>
          <a:fontRef idx="minor">
            <a:schemeClr val="tx1"/>
          </a:fontRef>
        </p:style>
      </p:cxnSp>
      <p:sp>
        <p:nvSpPr>
          <p:cNvPr id="36" name="Marcador de contenido 2"/>
          <p:cNvSpPr txBox="1">
            <a:spLocks/>
          </p:cNvSpPr>
          <p:nvPr/>
        </p:nvSpPr>
        <p:spPr>
          <a:xfrm>
            <a:off x="423934" y="5483242"/>
            <a:ext cx="3024336" cy="1216739"/>
          </a:xfrm>
          <a:prstGeom prst="rect">
            <a:avLst/>
          </a:prstGeom>
        </p:spPr>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s-MX" dirty="0"/>
              <a:t>Para determinar </a:t>
            </a:r>
            <a:r>
              <a:rPr lang="es-MX" i="1" dirty="0">
                <a:latin typeface="Times New Roman" panose="02020603050405020304" pitchFamily="18" charset="0"/>
                <a:cs typeface="Times New Roman" panose="02020603050405020304" pitchFamily="18" charset="0"/>
              </a:rPr>
              <a:t>i</a:t>
            </a:r>
            <a:r>
              <a:rPr lang="es-MX" dirty="0"/>
              <a:t> en el tiempo es necesario aplicar la inversa de Laplace a </a:t>
            </a:r>
            <a:endParaRPr lang="es-MX" i="1" baseline="-25000" dirty="0">
              <a:latin typeface="Times New Roman" panose="02020603050405020304" pitchFamily="18" charset="0"/>
              <a:cs typeface="Times New Roman" panose="02020603050405020304" pitchFamily="18" charset="0"/>
            </a:endParaRPr>
          </a:p>
        </p:txBody>
      </p:sp>
      <p:cxnSp>
        <p:nvCxnSpPr>
          <p:cNvPr id="37" name="Conector recto 36"/>
          <p:cNvCxnSpPr/>
          <p:nvPr/>
        </p:nvCxnSpPr>
        <p:spPr>
          <a:xfrm flipV="1">
            <a:off x="5435206" y="4325119"/>
            <a:ext cx="457108" cy="260600"/>
          </a:xfrm>
          <a:prstGeom prst="line">
            <a:avLst/>
          </a:prstGeom>
          <a:ln w="25400">
            <a:solidFill>
              <a:srgbClr val="00B050">
                <a:alpha val="65000"/>
              </a:srgbClr>
            </a:solidFill>
          </a:ln>
        </p:spPr>
        <p:style>
          <a:lnRef idx="1">
            <a:schemeClr val="accent1"/>
          </a:lnRef>
          <a:fillRef idx="0">
            <a:schemeClr val="accent1"/>
          </a:fillRef>
          <a:effectRef idx="0">
            <a:schemeClr val="accent1"/>
          </a:effectRef>
          <a:fontRef idx="minor">
            <a:schemeClr val="tx1"/>
          </a:fontRef>
        </p:style>
      </p:cxnSp>
      <p:cxnSp>
        <p:nvCxnSpPr>
          <p:cNvPr id="38" name="Conector recto 37"/>
          <p:cNvCxnSpPr/>
          <p:nvPr/>
        </p:nvCxnSpPr>
        <p:spPr>
          <a:xfrm flipV="1">
            <a:off x="5636249" y="4689081"/>
            <a:ext cx="457108" cy="260600"/>
          </a:xfrm>
          <a:prstGeom prst="line">
            <a:avLst/>
          </a:prstGeom>
          <a:ln w="25400">
            <a:solidFill>
              <a:srgbClr val="00B050">
                <a:alpha val="65000"/>
              </a:srgbClr>
            </a:solidFill>
          </a:ln>
        </p:spPr>
        <p:style>
          <a:lnRef idx="1">
            <a:schemeClr val="accent1"/>
          </a:lnRef>
          <a:fillRef idx="0">
            <a:schemeClr val="accent1"/>
          </a:fillRef>
          <a:effectRef idx="0">
            <a:schemeClr val="accent1"/>
          </a:effectRef>
          <a:fontRef idx="minor">
            <a:schemeClr val="tx1"/>
          </a:fontRef>
        </p:style>
      </p:cxnSp>
      <p:graphicFrame>
        <p:nvGraphicFramePr>
          <p:cNvPr id="39" name="Object 4"/>
          <p:cNvGraphicFramePr>
            <a:graphicFrameLocks noChangeAspect="1"/>
          </p:cNvGraphicFramePr>
          <p:nvPr>
            <p:extLst>
              <p:ext uri="{D42A27DB-BD31-4B8C-83A1-F6EECF244321}">
                <p14:modId xmlns:p14="http://schemas.microsoft.com/office/powerpoint/2010/main" val="4203142503"/>
              </p:ext>
            </p:extLst>
          </p:nvPr>
        </p:nvGraphicFramePr>
        <p:xfrm>
          <a:off x="3459375" y="5348839"/>
          <a:ext cx="2530475" cy="1312862"/>
        </p:xfrm>
        <a:graphic>
          <a:graphicData uri="http://schemas.openxmlformats.org/presentationml/2006/ole">
            <mc:AlternateContent xmlns:mc="http://schemas.openxmlformats.org/markup-compatibility/2006">
              <mc:Choice xmlns:v="urn:schemas-microsoft-com:vml" Requires="v">
                <p:oleObj spid="_x0000_s9326" name="Ecuación" r:id="rId11" imgW="1498320" imgH="812520" progId="Equation.3">
                  <p:embed/>
                </p:oleObj>
              </mc:Choice>
              <mc:Fallback>
                <p:oleObj name="Ecuación" r:id="rId11" imgW="1498320" imgH="812520" progId="Equation.3">
                  <p:embed/>
                  <p:pic>
                    <p:nvPicPr>
                      <p:cNvPr id="0" name=""/>
                      <p:cNvPicPr>
                        <a:picLocks noChangeAspect="1" noChangeArrowheads="1"/>
                      </p:cNvPicPr>
                      <p:nvPr/>
                    </p:nvPicPr>
                    <p:blipFill>
                      <a:blip r:embed="rId12"/>
                      <a:srcRect/>
                      <a:stretch>
                        <a:fillRect/>
                      </a:stretch>
                    </p:blipFill>
                    <p:spPr bwMode="auto">
                      <a:xfrm>
                        <a:off x="3459375" y="5348839"/>
                        <a:ext cx="2530475" cy="1312862"/>
                      </a:xfrm>
                      <a:prstGeom prst="rect">
                        <a:avLst/>
                      </a:prstGeom>
                      <a:noFill/>
                      <a:extLst/>
                    </p:spPr>
                  </p:pic>
                </p:oleObj>
              </mc:Fallback>
            </mc:AlternateContent>
          </a:graphicData>
        </a:graphic>
      </p:graphicFrame>
    </p:spTree>
    <p:extLst>
      <p:ext uri="{BB962C8B-B14F-4D97-AF65-F5344CB8AC3E}">
        <p14:creationId xmlns:p14="http://schemas.microsoft.com/office/powerpoint/2010/main" val="30310908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4624"/>
            <a:ext cx="8229600" cy="778098"/>
          </a:xfrm>
        </p:spPr>
        <p:txBody>
          <a:bodyPr>
            <a:normAutofit/>
          </a:bodyPr>
          <a:lstStyle/>
          <a:p>
            <a:r>
              <a:rPr lang="es-MX" dirty="0"/>
              <a:t>Solución determinando i </a:t>
            </a:r>
          </a:p>
        </p:txBody>
      </p:sp>
      <p:graphicFrame>
        <p:nvGraphicFramePr>
          <p:cNvPr id="27" name="Tabla 26"/>
          <p:cNvGraphicFramePr>
            <a:graphicFrameLocks noGrp="1"/>
          </p:cNvGraphicFramePr>
          <p:nvPr>
            <p:extLst>
              <p:ext uri="{D42A27DB-BD31-4B8C-83A1-F6EECF244321}">
                <p14:modId xmlns:p14="http://schemas.microsoft.com/office/powerpoint/2010/main" val="3018149683"/>
              </p:ext>
            </p:extLst>
          </p:nvPr>
        </p:nvGraphicFramePr>
        <p:xfrm>
          <a:off x="3644894" y="858324"/>
          <a:ext cx="4439817" cy="1905605"/>
        </p:xfrm>
        <a:graphic>
          <a:graphicData uri="http://schemas.openxmlformats.org/drawingml/2006/table">
            <a:tbl>
              <a:tblPr firstRow="1" bandRow="1">
                <a:tableStyleId>{5C22544A-7EE6-4342-B048-85BDC9FD1C3A}</a:tableStyleId>
              </a:tblPr>
              <a:tblGrid>
                <a:gridCol w="1101337">
                  <a:extLst>
                    <a:ext uri="{9D8B030D-6E8A-4147-A177-3AD203B41FA5}">
                      <a16:colId xmlns="" xmlns:a16="http://schemas.microsoft.com/office/drawing/2014/main" val="20000"/>
                    </a:ext>
                  </a:extLst>
                </a:gridCol>
                <a:gridCol w="1858541">
                  <a:extLst>
                    <a:ext uri="{9D8B030D-6E8A-4147-A177-3AD203B41FA5}">
                      <a16:colId xmlns="" xmlns:a16="http://schemas.microsoft.com/office/drawing/2014/main" val="20001"/>
                    </a:ext>
                  </a:extLst>
                </a:gridCol>
                <a:gridCol w="1479939">
                  <a:extLst>
                    <a:ext uri="{9D8B030D-6E8A-4147-A177-3AD203B41FA5}">
                      <a16:colId xmlns="" xmlns:a16="http://schemas.microsoft.com/office/drawing/2014/main" val="20002"/>
                    </a:ext>
                  </a:extLst>
                </a:gridCol>
              </a:tblGrid>
              <a:tr h="288032">
                <a:tc>
                  <a:txBody>
                    <a:bodyPr/>
                    <a:lstStyle/>
                    <a:p>
                      <a:r>
                        <a:rPr lang="es-MX" dirty="0"/>
                        <a:t>Función</a:t>
                      </a:r>
                    </a:p>
                  </a:txBody>
                  <a:tcPr/>
                </a:tc>
                <a:tc>
                  <a:txBody>
                    <a:bodyPr/>
                    <a:lstStyle/>
                    <a:p>
                      <a:r>
                        <a:rPr lang="es-MX" dirty="0"/>
                        <a:t>Transformada</a:t>
                      </a:r>
                      <a:r>
                        <a:rPr lang="es-MX" baseline="0" dirty="0"/>
                        <a:t> inversas de Laplace</a:t>
                      </a:r>
                      <a:endParaRPr lang="es-MX" dirty="0"/>
                    </a:p>
                  </a:txBody>
                  <a:tcPr/>
                </a:tc>
                <a:tc>
                  <a:txBody>
                    <a:bodyPr/>
                    <a:lstStyle/>
                    <a:p>
                      <a:r>
                        <a:rPr lang="es-MX" dirty="0"/>
                        <a:t>Resultado</a:t>
                      </a:r>
                      <a:r>
                        <a:rPr lang="es-MX" baseline="0" dirty="0"/>
                        <a:t> </a:t>
                      </a:r>
                      <a:endParaRPr lang="es-MX" dirty="0"/>
                    </a:p>
                  </a:txBody>
                  <a:tcPr/>
                </a:tc>
                <a:extLst>
                  <a:ext uri="{0D108BD9-81ED-4DB2-BD59-A6C34878D82A}">
                    <a16:rowId xmlns="" xmlns:a16="http://schemas.microsoft.com/office/drawing/2014/main" val="10000"/>
                  </a:ext>
                </a:extLst>
              </a:tr>
              <a:tr h="991205">
                <a:tc>
                  <a:txBody>
                    <a:bodyPr/>
                    <a:lstStyle/>
                    <a:p>
                      <a:pPr algn="ctr"/>
                      <a:endParaRPr kumimoji="0" lang="es-MX" sz="1000" b="1" i="0" u="none" strike="noStrike" kern="1200" cap="none" normalizeH="0" baseline="0" dirty="0">
                        <a:ln>
                          <a:noFill/>
                        </a:ln>
                        <a:solidFill>
                          <a:srgbClr val="000000"/>
                        </a:solidFill>
                        <a:effectLst/>
                        <a:latin typeface="Arial" panose="020B0604020202020204" pitchFamily="34" charset="0"/>
                        <a:ea typeface="+mn-ea"/>
                        <a:cs typeface="+mn-cs"/>
                      </a:endParaRPr>
                    </a:p>
                  </a:txBody>
                  <a:tcPr anchor="ctr"/>
                </a:tc>
                <a:tc>
                  <a:txBody>
                    <a:bodyPr/>
                    <a:lstStyle/>
                    <a:p>
                      <a:pPr algn="ctr"/>
                      <a:endParaRPr lang="es-MX">
                        <a:effectLst/>
                      </a:endParaRPr>
                    </a:p>
                  </a:txBody>
                  <a:tcPr anchor="ctr"/>
                </a:tc>
                <a:tc>
                  <a:txBody>
                    <a:bodyPr/>
                    <a:lstStyle/>
                    <a:p>
                      <a:pPr algn="ctr"/>
                      <a:endParaRPr lang="es-MX" dirty="0">
                        <a:effectLst/>
                      </a:endParaRPr>
                    </a:p>
                  </a:txBody>
                  <a:tcPr anchor="ctr"/>
                </a:tc>
                <a:extLst>
                  <a:ext uri="{0D108BD9-81ED-4DB2-BD59-A6C34878D82A}">
                    <a16:rowId xmlns="" xmlns:a16="http://schemas.microsoft.com/office/drawing/2014/main" val="10001"/>
                  </a:ext>
                </a:extLst>
              </a:tr>
            </a:tbl>
          </a:graphicData>
        </a:graphic>
      </p:graphicFrame>
      <p:graphicFrame>
        <p:nvGraphicFramePr>
          <p:cNvPr id="32" name="Object 4"/>
          <p:cNvGraphicFramePr>
            <a:graphicFrameLocks noChangeAspect="1"/>
          </p:cNvGraphicFramePr>
          <p:nvPr>
            <p:extLst>
              <p:ext uri="{D42A27DB-BD31-4B8C-83A1-F6EECF244321}">
                <p14:modId xmlns:p14="http://schemas.microsoft.com/office/powerpoint/2010/main" val="3858447575"/>
              </p:ext>
            </p:extLst>
          </p:nvPr>
        </p:nvGraphicFramePr>
        <p:xfrm>
          <a:off x="3824288" y="1944688"/>
          <a:ext cx="588962" cy="620712"/>
        </p:xfrm>
        <a:graphic>
          <a:graphicData uri="http://schemas.openxmlformats.org/presentationml/2006/ole">
            <mc:AlternateContent xmlns:mc="http://schemas.openxmlformats.org/markup-compatibility/2006">
              <mc:Choice xmlns:v="urn:schemas-microsoft-com:vml" Requires="v">
                <p:oleObj spid="_x0000_s15529" name="Ecuación" r:id="rId3" imgW="355320" imgH="393480" progId="Equation.3">
                  <p:embed/>
                </p:oleObj>
              </mc:Choice>
              <mc:Fallback>
                <p:oleObj name="Ecuación" r:id="rId3" imgW="355320" imgH="393480" progId="Equation.3">
                  <p:embed/>
                  <p:pic>
                    <p:nvPicPr>
                      <p:cNvPr id="0" name=""/>
                      <p:cNvPicPr>
                        <a:picLocks noChangeAspect="1" noChangeArrowheads="1"/>
                      </p:cNvPicPr>
                      <p:nvPr/>
                    </p:nvPicPr>
                    <p:blipFill>
                      <a:blip r:embed="rId4"/>
                      <a:srcRect/>
                      <a:stretch>
                        <a:fillRect/>
                      </a:stretch>
                    </p:blipFill>
                    <p:spPr bwMode="auto">
                      <a:xfrm>
                        <a:off x="3824288" y="1944688"/>
                        <a:ext cx="588962" cy="620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6" name="Marcador de contenido 2"/>
          <p:cNvSpPr txBox="1">
            <a:spLocks/>
          </p:cNvSpPr>
          <p:nvPr/>
        </p:nvSpPr>
        <p:spPr>
          <a:xfrm>
            <a:off x="726732" y="2536171"/>
            <a:ext cx="537391" cy="432047"/>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s-MX" dirty="0"/>
              <a:t>Si</a:t>
            </a:r>
            <a:endParaRPr lang="es-MX" i="1" baseline="-25000" dirty="0">
              <a:latin typeface="Times New Roman" panose="02020603050405020304" pitchFamily="18" charset="0"/>
              <a:cs typeface="Times New Roman" panose="02020603050405020304" pitchFamily="18" charset="0"/>
            </a:endParaRPr>
          </a:p>
        </p:txBody>
      </p:sp>
      <p:graphicFrame>
        <p:nvGraphicFramePr>
          <p:cNvPr id="18" name="Object 4"/>
          <p:cNvGraphicFramePr>
            <a:graphicFrameLocks noChangeAspect="1"/>
          </p:cNvGraphicFramePr>
          <p:nvPr>
            <p:extLst>
              <p:ext uri="{D42A27DB-BD31-4B8C-83A1-F6EECF244321}">
                <p14:modId xmlns:p14="http://schemas.microsoft.com/office/powerpoint/2010/main" val="2226591397"/>
              </p:ext>
            </p:extLst>
          </p:nvPr>
        </p:nvGraphicFramePr>
        <p:xfrm>
          <a:off x="6840538" y="2085975"/>
          <a:ext cx="620712" cy="450850"/>
        </p:xfrm>
        <a:graphic>
          <a:graphicData uri="http://schemas.openxmlformats.org/presentationml/2006/ole">
            <mc:AlternateContent xmlns:mc="http://schemas.openxmlformats.org/markup-compatibility/2006">
              <mc:Choice xmlns:v="urn:schemas-microsoft-com:vml" Requires="v">
                <p:oleObj spid="_x0000_s15530" name="Ecuación" r:id="rId5" imgW="266400" imgH="203040" progId="Equation.3">
                  <p:embed/>
                </p:oleObj>
              </mc:Choice>
              <mc:Fallback>
                <p:oleObj name="Ecuación" r:id="rId5" imgW="266400" imgH="203040" progId="Equation.3">
                  <p:embed/>
                  <p:pic>
                    <p:nvPicPr>
                      <p:cNvPr id="0" name=""/>
                      <p:cNvPicPr>
                        <a:picLocks noChangeAspect="1" noChangeArrowheads="1"/>
                      </p:cNvPicPr>
                      <p:nvPr/>
                    </p:nvPicPr>
                    <p:blipFill>
                      <a:blip r:embed="rId6"/>
                      <a:srcRect/>
                      <a:stretch>
                        <a:fillRect/>
                      </a:stretch>
                    </p:blipFill>
                    <p:spPr bwMode="auto">
                      <a:xfrm>
                        <a:off x="6840538" y="2085975"/>
                        <a:ext cx="620712" cy="450850"/>
                      </a:xfrm>
                      <a:prstGeom prst="rect">
                        <a:avLst/>
                      </a:prstGeom>
                      <a:noFill/>
                      <a:extLst/>
                    </p:spPr>
                  </p:pic>
                </p:oleObj>
              </mc:Fallback>
            </mc:AlternateContent>
          </a:graphicData>
        </a:graphic>
      </p:graphicFrame>
      <p:graphicFrame>
        <p:nvGraphicFramePr>
          <p:cNvPr id="19" name="Object 4"/>
          <p:cNvGraphicFramePr>
            <a:graphicFrameLocks noChangeAspect="1"/>
          </p:cNvGraphicFramePr>
          <p:nvPr>
            <p:extLst>
              <p:ext uri="{D42A27DB-BD31-4B8C-83A1-F6EECF244321}">
                <p14:modId xmlns:p14="http://schemas.microsoft.com/office/powerpoint/2010/main" val="3415739369"/>
              </p:ext>
            </p:extLst>
          </p:nvPr>
        </p:nvGraphicFramePr>
        <p:xfrm>
          <a:off x="1264123" y="2311400"/>
          <a:ext cx="1052522" cy="757893"/>
        </p:xfrm>
        <a:graphic>
          <a:graphicData uri="http://schemas.openxmlformats.org/presentationml/2006/ole">
            <mc:AlternateContent xmlns:mc="http://schemas.openxmlformats.org/markup-compatibility/2006">
              <mc:Choice xmlns:v="urn:schemas-microsoft-com:vml" Requires="v">
                <p:oleObj spid="_x0000_s15531" name="Ecuación" r:id="rId7" imgW="520560" imgH="393480" progId="Equation.3">
                  <p:embed/>
                </p:oleObj>
              </mc:Choice>
              <mc:Fallback>
                <p:oleObj name="Ecuación" r:id="rId7" imgW="520560" imgH="393480" progId="Equation.3">
                  <p:embed/>
                  <p:pic>
                    <p:nvPicPr>
                      <p:cNvPr id="0" name=""/>
                      <p:cNvPicPr>
                        <a:picLocks noChangeAspect="1" noChangeArrowheads="1"/>
                      </p:cNvPicPr>
                      <p:nvPr/>
                    </p:nvPicPr>
                    <p:blipFill>
                      <a:blip r:embed="rId8"/>
                      <a:srcRect/>
                      <a:stretch>
                        <a:fillRect/>
                      </a:stretch>
                    </p:blipFill>
                    <p:spPr bwMode="auto">
                      <a:xfrm>
                        <a:off x="1264123" y="2311400"/>
                        <a:ext cx="1052522" cy="757893"/>
                      </a:xfrm>
                      <a:prstGeom prst="rect">
                        <a:avLst/>
                      </a:prstGeom>
                      <a:noFill/>
                      <a:extLst/>
                    </p:spPr>
                  </p:pic>
                </p:oleObj>
              </mc:Fallback>
            </mc:AlternateContent>
          </a:graphicData>
        </a:graphic>
      </p:graphicFrame>
      <p:graphicFrame>
        <p:nvGraphicFramePr>
          <p:cNvPr id="20" name="Object 4"/>
          <p:cNvGraphicFramePr>
            <a:graphicFrameLocks noChangeAspect="1"/>
          </p:cNvGraphicFramePr>
          <p:nvPr>
            <p:extLst>
              <p:ext uri="{D42A27DB-BD31-4B8C-83A1-F6EECF244321}">
                <p14:modId xmlns:p14="http://schemas.microsoft.com/office/powerpoint/2010/main" val="32000694"/>
              </p:ext>
            </p:extLst>
          </p:nvPr>
        </p:nvGraphicFramePr>
        <p:xfrm>
          <a:off x="526048" y="954524"/>
          <a:ext cx="2530475" cy="1312862"/>
        </p:xfrm>
        <a:graphic>
          <a:graphicData uri="http://schemas.openxmlformats.org/presentationml/2006/ole">
            <mc:AlternateContent xmlns:mc="http://schemas.openxmlformats.org/markup-compatibility/2006">
              <mc:Choice xmlns:v="urn:schemas-microsoft-com:vml" Requires="v">
                <p:oleObj spid="_x0000_s15532" name="Ecuación" r:id="rId9" imgW="1498320" imgH="812520" progId="Equation.3">
                  <p:embed/>
                </p:oleObj>
              </mc:Choice>
              <mc:Fallback>
                <p:oleObj name="Ecuación" r:id="rId9" imgW="1498320" imgH="812520" progId="Equation.3">
                  <p:embed/>
                  <p:pic>
                    <p:nvPicPr>
                      <p:cNvPr id="0" name=""/>
                      <p:cNvPicPr>
                        <a:picLocks noChangeAspect="1" noChangeArrowheads="1"/>
                      </p:cNvPicPr>
                      <p:nvPr/>
                    </p:nvPicPr>
                    <p:blipFill>
                      <a:blip r:embed="rId10"/>
                      <a:srcRect/>
                      <a:stretch>
                        <a:fillRect/>
                      </a:stretch>
                    </p:blipFill>
                    <p:spPr bwMode="auto">
                      <a:xfrm>
                        <a:off x="526048" y="954524"/>
                        <a:ext cx="2530475" cy="1312862"/>
                      </a:xfrm>
                      <a:prstGeom prst="rect">
                        <a:avLst/>
                      </a:prstGeom>
                      <a:noFill/>
                      <a:extLst/>
                    </p:spPr>
                  </p:pic>
                </p:oleObj>
              </mc:Fallback>
            </mc:AlternateContent>
          </a:graphicData>
        </a:graphic>
      </p:graphicFrame>
      <p:sp>
        <p:nvSpPr>
          <p:cNvPr id="21" name="Marcador de contenido 2"/>
          <p:cNvSpPr txBox="1">
            <a:spLocks/>
          </p:cNvSpPr>
          <p:nvPr/>
        </p:nvSpPr>
        <p:spPr>
          <a:xfrm>
            <a:off x="526048" y="3376659"/>
            <a:ext cx="1348816" cy="432047"/>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s-MX" dirty="0"/>
              <a:t>Tenemos</a:t>
            </a:r>
            <a:endParaRPr lang="es-MX" i="1" baseline="-25000" dirty="0">
              <a:latin typeface="Times New Roman" panose="02020603050405020304" pitchFamily="18" charset="0"/>
              <a:cs typeface="Times New Roman" panose="02020603050405020304" pitchFamily="18" charset="0"/>
            </a:endParaRPr>
          </a:p>
        </p:txBody>
      </p:sp>
      <p:graphicFrame>
        <p:nvGraphicFramePr>
          <p:cNvPr id="22" name="Object 4"/>
          <p:cNvGraphicFramePr>
            <a:graphicFrameLocks noChangeAspect="1"/>
          </p:cNvGraphicFramePr>
          <p:nvPr>
            <p:extLst>
              <p:ext uri="{D42A27DB-BD31-4B8C-83A1-F6EECF244321}">
                <p14:modId xmlns:p14="http://schemas.microsoft.com/office/powerpoint/2010/main" val="3152777085"/>
              </p:ext>
            </p:extLst>
          </p:nvPr>
        </p:nvGraphicFramePr>
        <p:xfrm>
          <a:off x="2110575" y="3131222"/>
          <a:ext cx="3068637" cy="835025"/>
        </p:xfrm>
        <a:graphic>
          <a:graphicData uri="http://schemas.openxmlformats.org/presentationml/2006/ole">
            <mc:AlternateContent xmlns:mc="http://schemas.openxmlformats.org/markup-compatibility/2006">
              <mc:Choice xmlns:v="urn:schemas-microsoft-com:vml" Requires="v">
                <p:oleObj spid="_x0000_s15533" name="Ecuación" r:id="rId11" imgW="1562040" imgH="444240" progId="Equation.3">
                  <p:embed/>
                </p:oleObj>
              </mc:Choice>
              <mc:Fallback>
                <p:oleObj name="Ecuación" r:id="rId11" imgW="1562040" imgH="444240" progId="Equation.3">
                  <p:embed/>
                  <p:pic>
                    <p:nvPicPr>
                      <p:cNvPr id="0" name=""/>
                      <p:cNvPicPr>
                        <a:picLocks noChangeAspect="1" noChangeArrowheads="1"/>
                      </p:cNvPicPr>
                      <p:nvPr/>
                    </p:nvPicPr>
                    <p:blipFill>
                      <a:blip r:embed="rId12"/>
                      <a:srcRect/>
                      <a:stretch>
                        <a:fillRect/>
                      </a:stretch>
                    </p:blipFill>
                    <p:spPr bwMode="auto">
                      <a:xfrm>
                        <a:off x="2110575" y="3131222"/>
                        <a:ext cx="3068637" cy="835025"/>
                      </a:xfrm>
                      <a:prstGeom prst="rect">
                        <a:avLst/>
                      </a:prstGeom>
                      <a:noFill/>
                      <a:extLst/>
                    </p:spPr>
                  </p:pic>
                </p:oleObj>
              </mc:Fallback>
            </mc:AlternateContent>
          </a:graphicData>
        </a:graphic>
      </p:graphicFrame>
      <p:sp>
        <p:nvSpPr>
          <p:cNvPr id="23" name="Marcador de contenido 2"/>
          <p:cNvSpPr txBox="1">
            <a:spLocks/>
          </p:cNvSpPr>
          <p:nvPr/>
        </p:nvSpPr>
        <p:spPr>
          <a:xfrm>
            <a:off x="5633337" y="3341736"/>
            <a:ext cx="1556971" cy="517522"/>
          </a:xfrm>
          <a:prstGeom prst="rect">
            <a:avLst/>
          </a:prstGeom>
        </p:spPr>
        <p:txBody>
          <a:bodyPr vert="horz" lIns="91440" tIns="45720" rIns="91440" bIns="45720" rtlCol="0">
            <a:normAutofit fontScale="5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s-MX" dirty="0"/>
              <a:t>Usando </a:t>
            </a:r>
            <a:r>
              <a:rPr lang="es-MX" dirty="0">
                <a:latin typeface="Symbol" panose="05050102010706020507" pitchFamily="18" charset="2"/>
              </a:rPr>
              <a:t>t</a:t>
            </a:r>
            <a:r>
              <a:rPr lang="es-MX" dirty="0"/>
              <a:t> (tau)</a:t>
            </a:r>
            <a:endParaRPr lang="es-MX" i="1" baseline="-25000" dirty="0">
              <a:latin typeface="Times New Roman" panose="02020603050405020304" pitchFamily="18" charset="0"/>
              <a:cs typeface="Times New Roman" panose="02020603050405020304" pitchFamily="18" charset="0"/>
            </a:endParaRPr>
          </a:p>
        </p:txBody>
      </p:sp>
      <p:graphicFrame>
        <p:nvGraphicFramePr>
          <p:cNvPr id="29" name="Object 4"/>
          <p:cNvGraphicFramePr>
            <a:graphicFrameLocks noChangeAspect="1"/>
          </p:cNvGraphicFramePr>
          <p:nvPr>
            <p:extLst>
              <p:ext uri="{D42A27DB-BD31-4B8C-83A1-F6EECF244321}">
                <p14:modId xmlns:p14="http://schemas.microsoft.com/office/powerpoint/2010/main" val="3520878691"/>
              </p:ext>
            </p:extLst>
          </p:nvPr>
        </p:nvGraphicFramePr>
        <p:xfrm>
          <a:off x="7308304" y="3267122"/>
          <a:ext cx="1073150" cy="333375"/>
        </p:xfrm>
        <a:graphic>
          <a:graphicData uri="http://schemas.openxmlformats.org/presentationml/2006/ole">
            <mc:AlternateContent xmlns:mc="http://schemas.openxmlformats.org/markup-compatibility/2006">
              <mc:Choice xmlns:v="urn:schemas-microsoft-com:vml" Requires="v">
                <p:oleObj spid="_x0000_s15534" name="Ecuación" r:id="rId13" imgW="545760" imgH="177480" progId="Equation.3">
                  <p:embed/>
                </p:oleObj>
              </mc:Choice>
              <mc:Fallback>
                <p:oleObj name="Ecuación" r:id="rId13" imgW="545760" imgH="177480" progId="Equation.3">
                  <p:embed/>
                  <p:pic>
                    <p:nvPicPr>
                      <p:cNvPr id="0" name=""/>
                      <p:cNvPicPr>
                        <a:picLocks noChangeAspect="1" noChangeArrowheads="1"/>
                      </p:cNvPicPr>
                      <p:nvPr/>
                    </p:nvPicPr>
                    <p:blipFill>
                      <a:blip r:embed="rId14"/>
                      <a:srcRect/>
                      <a:stretch>
                        <a:fillRect/>
                      </a:stretch>
                    </p:blipFill>
                    <p:spPr bwMode="auto">
                      <a:xfrm>
                        <a:off x="7308304" y="3267122"/>
                        <a:ext cx="1073150" cy="333375"/>
                      </a:xfrm>
                      <a:prstGeom prst="rect">
                        <a:avLst/>
                      </a:prstGeom>
                      <a:noFill/>
                      <a:extLst/>
                    </p:spPr>
                  </p:pic>
                </p:oleObj>
              </mc:Fallback>
            </mc:AlternateContent>
          </a:graphicData>
        </a:graphic>
      </p:graphicFrame>
      <p:sp>
        <p:nvSpPr>
          <p:cNvPr id="31" name="Marcador de contenido 2"/>
          <p:cNvSpPr txBox="1">
            <a:spLocks/>
          </p:cNvSpPr>
          <p:nvPr/>
        </p:nvSpPr>
        <p:spPr>
          <a:xfrm>
            <a:off x="516532" y="4250026"/>
            <a:ext cx="1348816" cy="43204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s-MX" i="1" baseline="-25000" dirty="0">
                <a:latin typeface="Times New Roman" panose="02020603050405020304" pitchFamily="18" charset="0"/>
                <a:cs typeface="Times New Roman" panose="02020603050405020304" pitchFamily="18" charset="0"/>
              </a:rPr>
              <a:t>finalmente</a:t>
            </a:r>
          </a:p>
        </p:txBody>
      </p:sp>
      <p:graphicFrame>
        <p:nvGraphicFramePr>
          <p:cNvPr id="41" name="Object 4"/>
          <p:cNvGraphicFramePr>
            <a:graphicFrameLocks noChangeAspect="1"/>
          </p:cNvGraphicFramePr>
          <p:nvPr>
            <p:extLst>
              <p:ext uri="{D42A27DB-BD31-4B8C-83A1-F6EECF244321}">
                <p14:modId xmlns:p14="http://schemas.microsoft.com/office/powerpoint/2010/main" val="4178032287"/>
              </p:ext>
            </p:extLst>
          </p:nvPr>
        </p:nvGraphicFramePr>
        <p:xfrm>
          <a:off x="2110575" y="4077491"/>
          <a:ext cx="2444750" cy="692150"/>
        </p:xfrm>
        <a:graphic>
          <a:graphicData uri="http://schemas.openxmlformats.org/presentationml/2006/ole">
            <mc:AlternateContent xmlns:mc="http://schemas.openxmlformats.org/markup-compatibility/2006">
              <mc:Choice xmlns:v="urn:schemas-microsoft-com:vml" Requires="v">
                <p:oleObj spid="_x0000_s15535" name="Ecuación" r:id="rId15" imgW="1244520" imgH="368280" progId="Equation.3">
                  <p:embed/>
                </p:oleObj>
              </mc:Choice>
              <mc:Fallback>
                <p:oleObj name="Ecuación" r:id="rId15" imgW="1244520" imgH="368280" progId="Equation.3">
                  <p:embed/>
                  <p:pic>
                    <p:nvPicPr>
                      <p:cNvPr id="0" name=""/>
                      <p:cNvPicPr>
                        <a:picLocks noChangeAspect="1" noChangeArrowheads="1"/>
                      </p:cNvPicPr>
                      <p:nvPr/>
                    </p:nvPicPr>
                    <p:blipFill>
                      <a:blip r:embed="rId16"/>
                      <a:srcRect/>
                      <a:stretch>
                        <a:fillRect/>
                      </a:stretch>
                    </p:blipFill>
                    <p:spPr bwMode="auto">
                      <a:xfrm>
                        <a:off x="2110575" y="4077491"/>
                        <a:ext cx="2444750" cy="692150"/>
                      </a:xfrm>
                      <a:prstGeom prst="rect">
                        <a:avLst/>
                      </a:prstGeom>
                      <a:noFill/>
                      <a:extLst/>
                    </p:spPr>
                  </p:pic>
                </p:oleObj>
              </mc:Fallback>
            </mc:AlternateContent>
          </a:graphicData>
        </a:graphic>
      </p:graphicFrame>
      <p:sp>
        <p:nvSpPr>
          <p:cNvPr id="42" name="Marcador de contenido 2"/>
          <p:cNvSpPr txBox="1">
            <a:spLocks/>
          </p:cNvSpPr>
          <p:nvPr/>
        </p:nvSpPr>
        <p:spPr>
          <a:xfrm>
            <a:off x="967829" y="5234345"/>
            <a:ext cx="1348816" cy="43204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s-MX" i="1" baseline="-25000" dirty="0">
                <a:latin typeface="Times New Roman" panose="02020603050405020304" pitchFamily="18" charset="0"/>
                <a:cs typeface="Times New Roman" panose="02020603050405020304" pitchFamily="18" charset="0"/>
              </a:rPr>
              <a:t>y</a:t>
            </a:r>
          </a:p>
        </p:txBody>
      </p:sp>
      <p:graphicFrame>
        <p:nvGraphicFramePr>
          <p:cNvPr id="43" name="Object 4"/>
          <p:cNvGraphicFramePr>
            <a:graphicFrameLocks noChangeAspect="1"/>
          </p:cNvGraphicFramePr>
          <p:nvPr>
            <p:extLst>
              <p:ext uri="{D42A27DB-BD31-4B8C-83A1-F6EECF244321}">
                <p14:modId xmlns:p14="http://schemas.microsoft.com/office/powerpoint/2010/main" val="4224918476"/>
              </p:ext>
            </p:extLst>
          </p:nvPr>
        </p:nvGraphicFramePr>
        <p:xfrm>
          <a:off x="1922463" y="5147938"/>
          <a:ext cx="5267845" cy="1089373"/>
        </p:xfrm>
        <a:graphic>
          <a:graphicData uri="http://schemas.openxmlformats.org/presentationml/2006/ole">
            <mc:AlternateContent xmlns:mc="http://schemas.openxmlformats.org/markup-compatibility/2006">
              <mc:Choice xmlns:v="urn:schemas-microsoft-com:vml" Requires="v">
                <p:oleObj spid="_x0000_s15536" name="Ecuación" r:id="rId17" imgW="2234880" imgH="482400" progId="Equation.3">
                  <p:embed/>
                </p:oleObj>
              </mc:Choice>
              <mc:Fallback>
                <p:oleObj name="Ecuación" r:id="rId17" imgW="2234880" imgH="482400" progId="Equation.3">
                  <p:embed/>
                  <p:pic>
                    <p:nvPicPr>
                      <p:cNvPr id="0" name=""/>
                      <p:cNvPicPr>
                        <a:picLocks noChangeAspect="1" noChangeArrowheads="1"/>
                      </p:cNvPicPr>
                      <p:nvPr/>
                    </p:nvPicPr>
                    <p:blipFill>
                      <a:blip r:embed="rId18"/>
                      <a:srcRect/>
                      <a:stretch>
                        <a:fillRect/>
                      </a:stretch>
                    </p:blipFill>
                    <p:spPr bwMode="auto">
                      <a:xfrm>
                        <a:off x="1922463" y="5147938"/>
                        <a:ext cx="5267845" cy="1089373"/>
                      </a:xfrm>
                      <a:prstGeom prst="rect">
                        <a:avLst/>
                      </a:prstGeom>
                      <a:noFill/>
                      <a:extLst/>
                    </p:spPr>
                  </p:pic>
                </p:oleObj>
              </mc:Fallback>
            </mc:AlternateContent>
          </a:graphicData>
        </a:graphic>
      </p:graphicFrame>
    </p:spTree>
    <p:extLst>
      <p:ext uri="{BB962C8B-B14F-4D97-AF65-F5344CB8AC3E}">
        <p14:creationId xmlns:p14="http://schemas.microsoft.com/office/powerpoint/2010/main" val="40567884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Tarea </a:t>
            </a:r>
            <a:endParaRPr lang="es-ES_tradnl" dirty="0"/>
          </a:p>
        </p:txBody>
      </p:sp>
      <p:sp>
        <p:nvSpPr>
          <p:cNvPr id="3" name="Marcador de contenido 2"/>
          <p:cNvSpPr>
            <a:spLocks noGrp="1"/>
          </p:cNvSpPr>
          <p:nvPr>
            <p:ph idx="1"/>
          </p:nvPr>
        </p:nvSpPr>
        <p:spPr/>
        <p:txBody>
          <a:bodyPr/>
          <a:lstStyle/>
          <a:p>
            <a:r>
              <a:rPr lang="es-ES" dirty="0"/>
              <a:t>Entregar </a:t>
            </a:r>
            <a:r>
              <a:rPr lang="es-ES"/>
              <a:t>en inciso b)</a:t>
            </a:r>
            <a:endParaRPr lang="es-ES_tradnl" dirty="0"/>
          </a:p>
        </p:txBody>
      </p:sp>
    </p:spTree>
    <p:extLst>
      <p:ext uri="{BB962C8B-B14F-4D97-AF65-F5344CB8AC3E}">
        <p14:creationId xmlns:p14="http://schemas.microsoft.com/office/powerpoint/2010/main" val="871024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38974" y="113936"/>
            <a:ext cx="4909446" cy="446658"/>
          </a:xfrm>
        </p:spPr>
        <p:txBody>
          <a:bodyPr>
            <a:normAutofit fontScale="90000"/>
          </a:bodyPr>
          <a:lstStyle/>
          <a:p>
            <a:r>
              <a:rPr lang="es-MX" dirty="0"/>
              <a:t>Solución b) </a:t>
            </a:r>
          </a:p>
        </p:txBody>
      </p:sp>
      <p:pic>
        <p:nvPicPr>
          <p:cNvPr id="58" name="Picture 3" descr="C:\Users\usuario\AppData\Local\Microsoft\Windows\Temporary Internet Files\Content.IE5\5LN7LZJ5\MC900312512[1].wmf"/>
          <p:cNvPicPr>
            <a:picLocks noChangeAspect="1" noChangeArrowheads="1"/>
          </p:cNvPicPr>
          <p:nvPr/>
        </p:nvPicPr>
        <p:blipFill>
          <a:blip r:embed="rId3" cstate="print"/>
          <a:srcRect/>
          <a:stretch>
            <a:fillRect/>
          </a:stretch>
        </p:blipFill>
        <p:spPr bwMode="auto">
          <a:xfrm>
            <a:off x="251519" y="37148"/>
            <a:ext cx="792088" cy="873412"/>
          </a:xfrm>
          <a:prstGeom prst="rect">
            <a:avLst/>
          </a:prstGeom>
          <a:noFill/>
        </p:spPr>
      </p:pic>
      <p:sp>
        <p:nvSpPr>
          <p:cNvPr id="50" name="2 Marcador de contenido"/>
          <p:cNvSpPr txBox="1">
            <a:spLocks/>
          </p:cNvSpPr>
          <p:nvPr/>
        </p:nvSpPr>
        <p:spPr>
          <a:xfrm>
            <a:off x="3402907" y="3120711"/>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grpSp>
        <p:nvGrpSpPr>
          <p:cNvPr id="53" name="3 Grupo"/>
          <p:cNvGrpSpPr/>
          <p:nvPr/>
        </p:nvGrpSpPr>
        <p:grpSpPr>
          <a:xfrm>
            <a:off x="3141649" y="2556079"/>
            <a:ext cx="1368152" cy="376808"/>
            <a:chOff x="1259632" y="2492896"/>
            <a:chExt cx="1584176" cy="376808"/>
          </a:xfrm>
        </p:grpSpPr>
        <p:cxnSp>
          <p:nvCxnSpPr>
            <p:cNvPr id="54" name="4 Conector recto"/>
            <p:cNvCxnSpPr/>
            <p:nvPr/>
          </p:nvCxnSpPr>
          <p:spPr>
            <a:xfrm>
              <a:off x="1259632"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6" name="5 Conector recto"/>
            <p:cNvCxnSpPr/>
            <p:nvPr/>
          </p:nvCxnSpPr>
          <p:spPr>
            <a:xfrm flipV="1">
              <a:off x="1619672" y="2492896"/>
              <a:ext cx="72008" cy="14401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9" name="6 Conector recto"/>
            <p:cNvCxnSpPr/>
            <p:nvPr/>
          </p:nvCxnSpPr>
          <p:spPr>
            <a:xfrm flipH="1" flipV="1">
              <a:off x="1691680"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0" name="7 Conector recto"/>
            <p:cNvCxnSpPr/>
            <p:nvPr/>
          </p:nvCxnSpPr>
          <p:spPr>
            <a:xfrm flipH="1">
              <a:off x="1763688"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1" name="8 Conector recto"/>
            <p:cNvCxnSpPr/>
            <p:nvPr/>
          </p:nvCxnSpPr>
          <p:spPr>
            <a:xfrm flipH="1" flipV="1">
              <a:off x="1907704"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2" name="9 Conector recto"/>
            <p:cNvCxnSpPr/>
            <p:nvPr/>
          </p:nvCxnSpPr>
          <p:spPr>
            <a:xfrm flipH="1">
              <a:off x="1979712"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3" name="10 Conector recto"/>
            <p:cNvCxnSpPr/>
            <p:nvPr/>
          </p:nvCxnSpPr>
          <p:spPr>
            <a:xfrm flipH="1" flipV="1">
              <a:off x="2123728"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4" name="11 Conector recto"/>
            <p:cNvCxnSpPr/>
            <p:nvPr/>
          </p:nvCxnSpPr>
          <p:spPr>
            <a:xfrm flipH="1" flipV="1">
              <a:off x="2339752"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5" name="12 Conector recto"/>
            <p:cNvCxnSpPr/>
            <p:nvPr/>
          </p:nvCxnSpPr>
          <p:spPr>
            <a:xfrm flipH="1">
              <a:off x="2195736"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6" name="13 Conector recto"/>
            <p:cNvCxnSpPr/>
            <p:nvPr/>
          </p:nvCxnSpPr>
          <p:spPr>
            <a:xfrm flipV="1">
              <a:off x="2411760" y="2636912"/>
              <a:ext cx="72008" cy="2244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7" name="14 Conector recto"/>
            <p:cNvCxnSpPr/>
            <p:nvPr/>
          </p:nvCxnSpPr>
          <p:spPr>
            <a:xfrm>
              <a:off x="2483768"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68" name="17 Conector recto"/>
          <p:cNvCxnSpPr/>
          <p:nvPr/>
        </p:nvCxnSpPr>
        <p:spPr>
          <a:xfrm flipV="1">
            <a:off x="2033721" y="3295893"/>
            <a:ext cx="2201" cy="79739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9" name="19 Conector recto"/>
          <p:cNvCxnSpPr/>
          <p:nvPr/>
        </p:nvCxnSpPr>
        <p:spPr>
          <a:xfrm>
            <a:off x="1046731" y="3274078"/>
            <a:ext cx="0" cy="818357"/>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0" name="2 Marcador de contenido"/>
          <p:cNvSpPr txBox="1">
            <a:spLocks/>
          </p:cNvSpPr>
          <p:nvPr/>
        </p:nvSpPr>
        <p:spPr>
          <a:xfrm>
            <a:off x="574179" y="3258521"/>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1" u="none" strike="noStrike" kern="120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rPr>
              <a:t>v</a:t>
            </a:r>
          </a:p>
        </p:txBody>
      </p:sp>
      <p:cxnSp>
        <p:nvCxnSpPr>
          <p:cNvPr id="71" name="43 Conector recto"/>
          <p:cNvCxnSpPr/>
          <p:nvPr/>
        </p:nvCxnSpPr>
        <p:spPr>
          <a:xfrm>
            <a:off x="1046731" y="2721986"/>
            <a:ext cx="76149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2" name="44 Conector recto"/>
          <p:cNvCxnSpPr/>
          <p:nvPr/>
        </p:nvCxnSpPr>
        <p:spPr>
          <a:xfrm>
            <a:off x="1043607" y="4085393"/>
            <a:ext cx="3517991" cy="2769"/>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3" name="46 Conector recto"/>
          <p:cNvCxnSpPr/>
          <p:nvPr/>
        </p:nvCxnSpPr>
        <p:spPr>
          <a:xfrm>
            <a:off x="1046731" y="2721986"/>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4" name="47 Elipse"/>
          <p:cNvSpPr/>
          <p:nvPr/>
        </p:nvSpPr>
        <p:spPr>
          <a:xfrm>
            <a:off x="1773341" y="2656010"/>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5" name="48 Elipse"/>
          <p:cNvSpPr/>
          <p:nvPr/>
        </p:nvSpPr>
        <p:spPr>
          <a:xfrm>
            <a:off x="1961713" y="3206707"/>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76" name="Grupo 75"/>
          <p:cNvGrpSpPr/>
          <p:nvPr/>
        </p:nvGrpSpPr>
        <p:grpSpPr>
          <a:xfrm rot="5400000">
            <a:off x="2605781" y="2469958"/>
            <a:ext cx="567680" cy="504056"/>
            <a:chOff x="1852239" y="4296542"/>
            <a:chExt cx="567680" cy="504056"/>
          </a:xfrm>
        </p:grpSpPr>
        <p:cxnSp>
          <p:nvCxnSpPr>
            <p:cNvPr id="77" name="50 Conector recto"/>
            <p:cNvCxnSpPr/>
            <p:nvPr/>
          </p:nvCxnSpPr>
          <p:spPr>
            <a:xfrm flipH="1">
              <a:off x="1852239" y="4296542"/>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78" name="51 Conector recto"/>
            <p:cNvCxnSpPr/>
            <p:nvPr/>
          </p:nvCxnSpPr>
          <p:spPr>
            <a:xfrm flipH="1">
              <a:off x="1852239" y="4512566"/>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79" name="52 Conector recto"/>
            <p:cNvCxnSpPr/>
            <p:nvPr/>
          </p:nvCxnSpPr>
          <p:spPr>
            <a:xfrm>
              <a:off x="2140271" y="4512566"/>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80" name="Grupo 79"/>
          <p:cNvGrpSpPr/>
          <p:nvPr/>
        </p:nvGrpSpPr>
        <p:grpSpPr>
          <a:xfrm>
            <a:off x="445400" y="2869747"/>
            <a:ext cx="912439" cy="792088"/>
            <a:chOff x="454225" y="2936630"/>
            <a:chExt cx="912439" cy="792088"/>
          </a:xfrm>
        </p:grpSpPr>
        <p:cxnSp>
          <p:nvCxnSpPr>
            <p:cNvPr id="81" name="20 Conector recto"/>
            <p:cNvCxnSpPr/>
            <p:nvPr/>
          </p:nvCxnSpPr>
          <p:spPr>
            <a:xfrm flipH="1">
              <a:off x="798984" y="3116553"/>
              <a:ext cx="567680"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82" name="21 Conector recto"/>
            <p:cNvCxnSpPr/>
            <p:nvPr/>
          </p:nvCxnSpPr>
          <p:spPr>
            <a:xfrm flipH="1">
              <a:off x="943000" y="3332577"/>
              <a:ext cx="288032"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83" name="2 Marcador de contenido"/>
            <p:cNvSpPr txBox="1">
              <a:spLocks/>
            </p:cNvSpPr>
            <p:nvPr/>
          </p:nvSpPr>
          <p:spPr>
            <a:xfrm>
              <a:off x="454225" y="2936630"/>
              <a:ext cx="432048" cy="792088"/>
            </a:xfrm>
            <a:prstGeom prst="rect">
              <a:avLst/>
            </a:prstGeom>
          </p:spPr>
          <p:txBody>
            <a:bodyPr vert="horz" lIns="91440" tIns="45720" rIns="91440" bIns="45720" rtlCol="0">
              <a:normAutofit fontScale="625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1" i="0" u="none" strike="noStrike" kern="1200" cap="none" spc="0" normalizeH="0" baseline="0" noProof="0" dirty="0">
                  <a:ln>
                    <a:noFill/>
                  </a:ln>
                  <a:solidFill>
                    <a:schemeClr val="tx1"/>
                  </a:solidFill>
                  <a:effectLst/>
                  <a:uLnTx/>
                  <a:uFillTx/>
                  <a:latin typeface="+mn-lt"/>
                  <a:ea typeface="+mn-ea"/>
                  <a:cs typeface="+mn-cs"/>
                </a:rPr>
                <a:t>+</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4600" b="1" dirty="0"/>
                <a:t>-</a:t>
              </a:r>
              <a:endParaRPr kumimoji="0" lang="es-MX" sz="4600" b="1" i="0" u="none" strike="noStrike" kern="1200" cap="none" spc="0" normalizeH="0" baseline="0" noProof="0" dirty="0">
                <a:ln>
                  <a:noFill/>
                </a:ln>
                <a:solidFill>
                  <a:schemeClr val="tx1"/>
                </a:solidFill>
                <a:effectLst/>
                <a:uLnTx/>
                <a:uFillTx/>
                <a:latin typeface="+mn-lt"/>
                <a:ea typeface="+mn-ea"/>
                <a:cs typeface="+mn-cs"/>
              </a:endParaRPr>
            </a:p>
          </p:txBody>
        </p:sp>
      </p:grpSp>
      <p:sp>
        <p:nvSpPr>
          <p:cNvPr id="84" name="57 Flecha doblada"/>
          <p:cNvSpPr/>
          <p:nvPr/>
        </p:nvSpPr>
        <p:spPr>
          <a:xfrm rot="5560175">
            <a:off x="3412960" y="3267199"/>
            <a:ext cx="598416" cy="448484"/>
          </a:xfrm>
          <a:prstGeom prst="bentArrow">
            <a:avLst>
              <a:gd name="adj1" fmla="val 8165"/>
              <a:gd name="adj2" fmla="val 14779"/>
              <a:gd name="adj3" fmla="val 12975"/>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graphicFrame>
        <p:nvGraphicFramePr>
          <p:cNvPr id="85" name="Object 2"/>
          <p:cNvGraphicFramePr>
            <a:graphicFrameLocks noChangeAspect="1"/>
          </p:cNvGraphicFramePr>
          <p:nvPr>
            <p:extLst/>
          </p:nvPr>
        </p:nvGraphicFramePr>
        <p:xfrm>
          <a:off x="3568086" y="3322473"/>
          <a:ext cx="208631" cy="375993"/>
        </p:xfrm>
        <a:graphic>
          <a:graphicData uri="http://schemas.openxmlformats.org/presentationml/2006/ole">
            <mc:AlternateContent xmlns:mc="http://schemas.openxmlformats.org/markup-compatibility/2006">
              <mc:Choice xmlns:v="urn:schemas-microsoft-com:vml" Requires="v">
                <p:oleObj spid="_x0000_s17520" name="Ecuación" r:id="rId4" imgW="88560" imgH="164880" progId="Equation.3">
                  <p:embed/>
                </p:oleObj>
              </mc:Choice>
              <mc:Fallback>
                <p:oleObj name="Ecuación" r:id="rId4" imgW="88560" imgH="164880" progId="Equation.3">
                  <p:embed/>
                  <p:pic>
                    <p:nvPicPr>
                      <p:cNvPr id="0" name=""/>
                      <p:cNvPicPr>
                        <a:picLocks noChangeAspect="1" noChangeArrowheads="1"/>
                      </p:cNvPicPr>
                      <p:nvPr/>
                    </p:nvPicPr>
                    <p:blipFill>
                      <a:blip r:embed="rId5"/>
                      <a:srcRect/>
                      <a:stretch>
                        <a:fillRect/>
                      </a:stretch>
                    </p:blipFill>
                    <p:spPr bwMode="auto">
                      <a:xfrm>
                        <a:off x="3568086" y="3322473"/>
                        <a:ext cx="208631" cy="375993"/>
                      </a:xfrm>
                      <a:prstGeom prst="rect">
                        <a:avLst/>
                      </a:prstGeom>
                      <a:noFill/>
                      <a:extLst/>
                    </p:spPr>
                  </p:pic>
                </p:oleObj>
              </mc:Fallback>
            </mc:AlternateContent>
          </a:graphicData>
        </a:graphic>
      </p:graphicFrame>
      <p:sp>
        <p:nvSpPr>
          <p:cNvPr id="86" name="2 Marcador de contenido"/>
          <p:cNvSpPr txBox="1">
            <a:spLocks/>
          </p:cNvSpPr>
          <p:nvPr/>
        </p:nvSpPr>
        <p:spPr>
          <a:xfrm>
            <a:off x="3574648" y="2099080"/>
            <a:ext cx="432048" cy="792088"/>
          </a:xfrm>
          <a:prstGeom prst="rect">
            <a:avLst/>
          </a:prstGeom>
        </p:spPr>
        <p:txBody>
          <a:bodyPr vert="horz" lIns="91440" tIns="45720" rIns="91440" bIns="45720" rtlCol="0">
            <a:normAutofit/>
          </a:body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lang="es-MX" sz="3200" b="1" dirty="0"/>
              <a:t>R</a:t>
            </a:r>
            <a:endParaRPr kumimoji="0" lang="es-MX" sz="4600" b="1" i="0" u="none" strike="noStrike" kern="1200" cap="none" spc="0" normalizeH="0" baseline="0" noProof="0" dirty="0">
              <a:ln>
                <a:noFill/>
              </a:ln>
              <a:solidFill>
                <a:schemeClr val="tx1"/>
              </a:solidFill>
              <a:effectLst/>
              <a:uLnTx/>
              <a:uFillTx/>
              <a:latin typeface="+mn-lt"/>
              <a:ea typeface="+mn-ea"/>
              <a:cs typeface="+mn-cs"/>
            </a:endParaRPr>
          </a:p>
        </p:txBody>
      </p:sp>
      <p:sp>
        <p:nvSpPr>
          <p:cNvPr id="87" name="2 Marcador de contenido"/>
          <p:cNvSpPr txBox="1">
            <a:spLocks/>
          </p:cNvSpPr>
          <p:nvPr/>
        </p:nvSpPr>
        <p:spPr>
          <a:xfrm>
            <a:off x="1923402" y="1556792"/>
            <a:ext cx="668675" cy="792088"/>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b="1" dirty="0"/>
              <a:t>S</a:t>
            </a:r>
            <a:r>
              <a:rPr lang="es-MX" sz="3200" b="1" baseline="-25000" dirty="0"/>
              <a:t>1</a:t>
            </a:r>
            <a:endParaRPr kumimoji="0" lang="es-MX" sz="4600" b="1" i="0" u="none" strike="noStrike" kern="1200" cap="none" spc="0" normalizeH="0" baseline="-25000" noProof="0" dirty="0">
              <a:ln>
                <a:noFill/>
              </a:ln>
              <a:solidFill>
                <a:schemeClr val="tx1"/>
              </a:solidFill>
              <a:effectLst/>
              <a:uLnTx/>
              <a:uFillTx/>
            </a:endParaRPr>
          </a:p>
        </p:txBody>
      </p:sp>
      <p:sp>
        <p:nvSpPr>
          <p:cNvPr id="88" name="2 Marcador de contenido"/>
          <p:cNvSpPr txBox="1">
            <a:spLocks/>
          </p:cNvSpPr>
          <p:nvPr/>
        </p:nvSpPr>
        <p:spPr>
          <a:xfrm>
            <a:off x="2906054" y="1962016"/>
            <a:ext cx="432048" cy="792088"/>
          </a:xfrm>
          <a:prstGeom prst="rect">
            <a:avLst/>
          </a:prstGeom>
        </p:spPr>
        <p:txBody>
          <a:bodyPr vert="horz" lIns="91440" tIns="45720" rIns="91440" bIns="45720" rtlCol="0">
            <a:normAutofit/>
          </a:body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lang="es-MX" sz="3200" b="1" dirty="0"/>
              <a:t>C</a:t>
            </a:r>
            <a:endParaRPr kumimoji="0" lang="es-MX" sz="4600" b="1" i="0" u="none" strike="noStrike" kern="1200" cap="none" spc="0" normalizeH="0" baseline="0" noProof="0" dirty="0">
              <a:ln>
                <a:noFill/>
              </a:ln>
              <a:solidFill>
                <a:schemeClr val="tx1"/>
              </a:solidFill>
              <a:effectLst/>
              <a:uLnTx/>
              <a:uFillTx/>
              <a:latin typeface="+mn-lt"/>
              <a:ea typeface="+mn-ea"/>
              <a:cs typeface="+mn-cs"/>
            </a:endParaRPr>
          </a:p>
        </p:txBody>
      </p:sp>
      <p:cxnSp>
        <p:nvCxnSpPr>
          <p:cNvPr id="89" name="43 Conector recto"/>
          <p:cNvCxnSpPr>
            <a:stCxn id="75" idx="3"/>
          </p:cNvCxnSpPr>
          <p:nvPr/>
        </p:nvCxnSpPr>
        <p:spPr>
          <a:xfrm flipV="1">
            <a:off x="1982804" y="2721988"/>
            <a:ext cx="605437" cy="60764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90" name="47 Elipse"/>
          <p:cNvSpPr/>
          <p:nvPr/>
        </p:nvSpPr>
        <p:spPr>
          <a:xfrm>
            <a:off x="2539585" y="2682096"/>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91" name="19 Conector recto"/>
          <p:cNvCxnSpPr/>
          <p:nvPr/>
        </p:nvCxnSpPr>
        <p:spPr>
          <a:xfrm>
            <a:off x="4509801" y="2691077"/>
            <a:ext cx="0" cy="1389185"/>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2" name="47 Elipse"/>
          <p:cNvSpPr/>
          <p:nvPr/>
        </p:nvSpPr>
        <p:spPr>
          <a:xfrm>
            <a:off x="1961713" y="2022161"/>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3" name="2 Marcador de contenido"/>
          <p:cNvSpPr txBox="1">
            <a:spLocks/>
          </p:cNvSpPr>
          <p:nvPr/>
        </p:nvSpPr>
        <p:spPr>
          <a:xfrm>
            <a:off x="1404439" y="2053551"/>
            <a:ext cx="668675" cy="792088"/>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b="1" dirty="0"/>
              <a:t>S</a:t>
            </a:r>
            <a:r>
              <a:rPr lang="es-MX" sz="3200" b="1" baseline="-25000" dirty="0"/>
              <a:t>2</a:t>
            </a:r>
            <a:endParaRPr kumimoji="0" lang="es-MX" sz="4600" b="1" i="0" u="none" strike="noStrike" kern="1200" cap="none" spc="0" normalizeH="0" baseline="-25000" noProof="0" dirty="0">
              <a:ln>
                <a:noFill/>
              </a:ln>
              <a:solidFill>
                <a:schemeClr val="tx1"/>
              </a:solidFill>
              <a:effectLst/>
              <a:uLnTx/>
              <a:uFillTx/>
            </a:endParaRPr>
          </a:p>
        </p:txBody>
      </p:sp>
      <p:sp>
        <p:nvSpPr>
          <p:cNvPr id="94" name="2 Marcador de contenido"/>
          <p:cNvSpPr txBox="1">
            <a:spLocks/>
          </p:cNvSpPr>
          <p:nvPr/>
        </p:nvSpPr>
        <p:spPr>
          <a:xfrm>
            <a:off x="1973820" y="3265791"/>
            <a:ext cx="668675" cy="792088"/>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b="1" dirty="0"/>
              <a:t>S</a:t>
            </a:r>
            <a:r>
              <a:rPr lang="es-MX" sz="3200" b="1" baseline="-25000" dirty="0"/>
              <a:t>3</a:t>
            </a:r>
            <a:endParaRPr kumimoji="0" lang="es-MX" sz="4600" b="1" i="0" u="none" strike="noStrike" kern="1200" cap="none" spc="0" normalizeH="0" baseline="-25000" noProof="0" dirty="0">
              <a:ln>
                <a:noFill/>
              </a:ln>
              <a:solidFill>
                <a:schemeClr val="tx1"/>
              </a:solidFill>
              <a:effectLst/>
              <a:uLnTx/>
              <a:uFillTx/>
            </a:endParaRPr>
          </a:p>
        </p:txBody>
      </p:sp>
      <p:sp>
        <p:nvSpPr>
          <p:cNvPr id="95" name="Marcador de contenido 2"/>
          <p:cNvSpPr txBox="1">
            <a:spLocks/>
          </p:cNvSpPr>
          <p:nvPr/>
        </p:nvSpPr>
        <p:spPr>
          <a:xfrm>
            <a:off x="1073999" y="706085"/>
            <a:ext cx="7386433" cy="1065312"/>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s-MX" dirty="0"/>
              <a:t>Cuando el interruptor pasa a la tercera posición S</a:t>
            </a:r>
            <a:r>
              <a:rPr lang="es-MX" baseline="-25000" dirty="0"/>
              <a:t>3</a:t>
            </a:r>
            <a:r>
              <a:rPr lang="es-MX" dirty="0"/>
              <a:t> el </a:t>
            </a:r>
            <a:r>
              <a:rPr lang="es-MX" i="1" dirty="0" err="1">
                <a:latin typeface="Times New Roman" panose="02020603050405020304" pitchFamily="18" charset="0"/>
                <a:cs typeface="Times New Roman" panose="02020603050405020304" pitchFamily="18" charset="0"/>
              </a:rPr>
              <a:t>v</a:t>
            </a:r>
            <a:r>
              <a:rPr lang="es-MX" i="1" baseline="-25000" dirty="0" err="1">
                <a:latin typeface="Times New Roman" panose="02020603050405020304" pitchFamily="18" charset="0"/>
                <a:cs typeface="Times New Roman" panose="02020603050405020304" pitchFamily="18" charset="0"/>
              </a:rPr>
              <a:t>C</a:t>
            </a:r>
            <a:r>
              <a:rPr lang="es-MX" i="1" baseline="-25000" dirty="0">
                <a:latin typeface="Times New Roman" panose="02020603050405020304" pitchFamily="18" charset="0"/>
                <a:cs typeface="Times New Roman" panose="02020603050405020304" pitchFamily="18" charset="0"/>
              </a:rPr>
              <a:t> </a:t>
            </a:r>
            <a:r>
              <a:rPr lang="es-MX" dirty="0"/>
              <a:t>=</a:t>
            </a:r>
            <a:r>
              <a:rPr lang="es-MX" i="1" dirty="0">
                <a:latin typeface="Times New Roman" panose="02020603050405020304" pitchFamily="18" charset="0"/>
                <a:cs typeface="Times New Roman" panose="02020603050405020304" pitchFamily="18" charset="0"/>
              </a:rPr>
              <a:t> </a:t>
            </a:r>
            <a:r>
              <a:rPr lang="es-MX" i="1" dirty="0" err="1">
                <a:latin typeface="Times New Roman" panose="02020603050405020304" pitchFamily="18" charset="0"/>
                <a:cs typeface="Times New Roman" panose="02020603050405020304" pitchFamily="18" charset="0"/>
              </a:rPr>
              <a:t>v</a:t>
            </a:r>
            <a:r>
              <a:rPr lang="es-MX" i="1" baseline="-25000" dirty="0" err="1">
                <a:latin typeface="Times New Roman" panose="02020603050405020304" pitchFamily="18" charset="0"/>
                <a:cs typeface="Times New Roman" panose="02020603050405020304" pitchFamily="18" charset="0"/>
              </a:rPr>
              <a:t>R</a:t>
            </a:r>
            <a:r>
              <a:rPr lang="es-MX" i="1" baseline="-25000" dirty="0">
                <a:latin typeface="Times New Roman" panose="02020603050405020304" pitchFamily="18" charset="0"/>
                <a:cs typeface="Times New Roman" panose="02020603050405020304" pitchFamily="18" charset="0"/>
              </a:rPr>
              <a:t> </a:t>
            </a:r>
            <a:r>
              <a:rPr lang="es-MX" dirty="0"/>
              <a:t>s debido a que se encuentran en paralelo</a:t>
            </a:r>
            <a:endParaRPr lang="es-MX" b="1" i="1" dirty="0">
              <a:latin typeface="Times New Roman" panose="02020603050405020304" pitchFamily="18" charset="0"/>
              <a:cs typeface="Times New Roman" panose="02020603050405020304" pitchFamily="18" charset="0"/>
            </a:endParaRPr>
          </a:p>
        </p:txBody>
      </p:sp>
      <p:graphicFrame>
        <p:nvGraphicFramePr>
          <p:cNvPr id="97" name="Object 4"/>
          <p:cNvGraphicFramePr>
            <a:graphicFrameLocks noChangeAspect="1"/>
          </p:cNvGraphicFramePr>
          <p:nvPr>
            <p:extLst>
              <p:ext uri="{D42A27DB-BD31-4B8C-83A1-F6EECF244321}">
                <p14:modId xmlns:p14="http://schemas.microsoft.com/office/powerpoint/2010/main" val="3458194707"/>
              </p:ext>
            </p:extLst>
          </p:nvPr>
        </p:nvGraphicFramePr>
        <p:xfrm>
          <a:off x="1690688" y="5537200"/>
          <a:ext cx="3897312" cy="852488"/>
        </p:xfrm>
        <a:graphic>
          <a:graphicData uri="http://schemas.openxmlformats.org/presentationml/2006/ole">
            <mc:AlternateContent xmlns:mc="http://schemas.openxmlformats.org/markup-compatibility/2006">
              <mc:Choice xmlns:v="urn:schemas-microsoft-com:vml" Requires="v">
                <p:oleObj spid="_x0000_s17521" name="Ecuación" r:id="rId6" imgW="1726920" imgH="393480" progId="Equation.3">
                  <p:embed/>
                </p:oleObj>
              </mc:Choice>
              <mc:Fallback>
                <p:oleObj name="Ecuación" r:id="rId6" imgW="1726920" imgH="393480" progId="Equation.3">
                  <p:embed/>
                  <p:pic>
                    <p:nvPicPr>
                      <p:cNvPr id="0" name=""/>
                      <p:cNvPicPr>
                        <a:picLocks noChangeAspect="1" noChangeArrowheads="1"/>
                      </p:cNvPicPr>
                      <p:nvPr/>
                    </p:nvPicPr>
                    <p:blipFill>
                      <a:blip r:embed="rId7"/>
                      <a:srcRect/>
                      <a:stretch>
                        <a:fillRect/>
                      </a:stretch>
                    </p:blipFill>
                    <p:spPr bwMode="auto">
                      <a:xfrm>
                        <a:off x="1690688" y="5537200"/>
                        <a:ext cx="3897312" cy="852488"/>
                      </a:xfrm>
                      <a:prstGeom prst="rect">
                        <a:avLst/>
                      </a:prstGeom>
                      <a:noFill/>
                      <a:extLst/>
                    </p:spPr>
                  </p:pic>
                </p:oleObj>
              </mc:Fallback>
            </mc:AlternateContent>
          </a:graphicData>
        </a:graphic>
      </p:graphicFrame>
      <p:graphicFrame>
        <p:nvGraphicFramePr>
          <p:cNvPr id="3" name="2 Objeto"/>
          <p:cNvGraphicFramePr>
            <a:graphicFrameLocks noChangeAspect="1"/>
          </p:cNvGraphicFramePr>
          <p:nvPr>
            <p:extLst>
              <p:ext uri="{D42A27DB-BD31-4B8C-83A1-F6EECF244321}">
                <p14:modId xmlns:p14="http://schemas.microsoft.com/office/powerpoint/2010/main" val="3904552161"/>
              </p:ext>
            </p:extLst>
          </p:nvPr>
        </p:nvGraphicFramePr>
        <p:xfrm>
          <a:off x="4638365" y="2766644"/>
          <a:ext cx="1806575" cy="769937"/>
        </p:xfrm>
        <a:graphic>
          <a:graphicData uri="http://schemas.openxmlformats.org/presentationml/2006/ole">
            <mc:AlternateContent xmlns:mc="http://schemas.openxmlformats.org/markup-compatibility/2006">
              <mc:Choice xmlns:v="urn:schemas-microsoft-com:vml" Requires="v">
                <p:oleObj spid="_x0000_s17522" name="Ecuación" r:id="rId8" imgW="799920" imgH="355320" progId="Equation.3">
                  <p:embed/>
                </p:oleObj>
              </mc:Choice>
              <mc:Fallback>
                <p:oleObj name="Ecuación" r:id="rId8" imgW="799920" imgH="355320" progId="Equation.3">
                  <p:embed/>
                  <p:pic>
                    <p:nvPicPr>
                      <p:cNvPr id="0" name="Object 4"/>
                      <p:cNvPicPr>
                        <a:picLocks noChangeAspect="1" noChangeArrowheads="1"/>
                      </p:cNvPicPr>
                      <p:nvPr/>
                    </p:nvPicPr>
                    <p:blipFill>
                      <a:blip r:embed="rId9"/>
                      <a:srcRect/>
                      <a:stretch>
                        <a:fillRect/>
                      </a:stretch>
                    </p:blipFill>
                    <p:spPr bwMode="auto">
                      <a:xfrm>
                        <a:off x="4638365" y="2766644"/>
                        <a:ext cx="180657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3 Flecha derecha"/>
          <p:cNvSpPr/>
          <p:nvPr/>
        </p:nvSpPr>
        <p:spPr>
          <a:xfrm>
            <a:off x="6588224" y="2983537"/>
            <a:ext cx="288032" cy="3038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5" name="4 Objeto"/>
          <p:cNvGraphicFramePr>
            <a:graphicFrameLocks noChangeAspect="1"/>
          </p:cNvGraphicFramePr>
          <p:nvPr>
            <p:extLst>
              <p:ext uri="{D42A27DB-BD31-4B8C-83A1-F6EECF244321}">
                <p14:modId xmlns:p14="http://schemas.microsoft.com/office/powerpoint/2010/main" val="3552841751"/>
              </p:ext>
            </p:extLst>
          </p:nvPr>
        </p:nvGraphicFramePr>
        <p:xfrm>
          <a:off x="6991350" y="2794000"/>
          <a:ext cx="1635125" cy="825500"/>
        </p:xfrm>
        <a:graphic>
          <a:graphicData uri="http://schemas.openxmlformats.org/presentationml/2006/ole">
            <mc:AlternateContent xmlns:mc="http://schemas.openxmlformats.org/markup-compatibility/2006">
              <mc:Choice xmlns:v="urn:schemas-microsoft-com:vml" Requires="v">
                <p:oleObj spid="_x0000_s17523" name="Ecuación" r:id="rId10" imgW="723600" imgH="380880" progId="Equation.3">
                  <p:embed/>
                </p:oleObj>
              </mc:Choice>
              <mc:Fallback>
                <p:oleObj name="Ecuación" r:id="rId10" imgW="723600" imgH="380880" progId="Equation.3">
                  <p:embed/>
                  <p:pic>
                    <p:nvPicPr>
                      <p:cNvPr id="0" name="2 Objeto"/>
                      <p:cNvPicPr>
                        <a:picLocks noChangeAspect="1" noChangeArrowheads="1"/>
                      </p:cNvPicPr>
                      <p:nvPr/>
                    </p:nvPicPr>
                    <p:blipFill>
                      <a:blip r:embed="rId11"/>
                      <a:srcRect/>
                      <a:stretch>
                        <a:fillRect/>
                      </a:stretch>
                    </p:blipFill>
                    <p:spPr bwMode="auto">
                      <a:xfrm>
                        <a:off x="6991350" y="2794000"/>
                        <a:ext cx="1635125"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6 Abrir llave"/>
          <p:cNvSpPr/>
          <p:nvPr/>
        </p:nvSpPr>
        <p:spPr>
          <a:xfrm rot="16200000">
            <a:off x="7401355" y="3041960"/>
            <a:ext cx="576063" cy="1338229"/>
          </a:xfrm>
          <a:prstGeom prst="leftBrace">
            <a:avLst>
              <a:gd name="adj1" fmla="val 0"/>
              <a:gd name="adj2" fmla="val 55117"/>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8" name="7 CuadroTexto"/>
          <p:cNvSpPr txBox="1"/>
          <p:nvPr/>
        </p:nvSpPr>
        <p:spPr>
          <a:xfrm>
            <a:off x="7380311" y="3908617"/>
            <a:ext cx="1266221" cy="369332"/>
          </a:xfrm>
          <a:prstGeom prst="rect">
            <a:avLst/>
          </a:prstGeom>
          <a:noFill/>
        </p:spPr>
        <p:txBody>
          <a:bodyPr wrap="square" rtlCol="0">
            <a:spAutoFit/>
          </a:bodyPr>
          <a:lstStyle/>
          <a:p>
            <a:r>
              <a:rPr lang="es-MX" dirty="0" smtClean="0"/>
              <a:t>A.T.L.</a:t>
            </a:r>
            <a:endParaRPr lang="es-MX" dirty="0"/>
          </a:p>
        </p:txBody>
      </p:sp>
      <p:graphicFrame>
        <p:nvGraphicFramePr>
          <p:cNvPr id="10" name="9 Objeto"/>
          <p:cNvGraphicFramePr>
            <a:graphicFrameLocks noChangeAspect="1"/>
          </p:cNvGraphicFramePr>
          <p:nvPr>
            <p:extLst>
              <p:ext uri="{D42A27DB-BD31-4B8C-83A1-F6EECF244321}">
                <p14:modId xmlns:p14="http://schemas.microsoft.com/office/powerpoint/2010/main" val="1138290721"/>
              </p:ext>
            </p:extLst>
          </p:nvPr>
        </p:nvGraphicFramePr>
        <p:xfrm>
          <a:off x="200025" y="4554538"/>
          <a:ext cx="2954338" cy="825500"/>
        </p:xfrm>
        <a:graphic>
          <a:graphicData uri="http://schemas.openxmlformats.org/presentationml/2006/ole">
            <mc:AlternateContent xmlns:mc="http://schemas.openxmlformats.org/markup-compatibility/2006">
              <mc:Choice xmlns:v="urn:schemas-microsoft-com:vml" Requires="v">
                <p:oleObj spid="_x0000_s17524" name="Ecuación" r:id="rId12" imgW="1307880" imgH="380880" progId="Equation.3">
                  <p:embed/>
                </p:oleObj>
              </mc:Choice>
              <mc:Fallback>
                <p:oleObj name="Ecuación" r:id="rId12" imgW="1307880" imgH="380880" progId="Equation.3">
                  <p:embed/>
                  <p:pic>
                    <p:nvPicPr>
                      <p:cNvPr id="0" name="2 Objeto"/>
                      <p:cNvPicPr>
                        <a:picLocks noChangeAspect="1" noChangeArrowheads="1"/>
                      </p:cNvPicPr>
                      <p:nvPr/>
                    </p:nvPicPr>
                    <p:blipFill>
                      <a:blip r:embed="rId13"/>
                      <a:srcRect/>
                      <a:stretch>
                        <a:fillRect/>
                      </a:stretch>
                    </p:blipFill>
                    <p:spPr bwMode="auto">
                      <a:xfrm>
                        <a:off x="200025" y="4554538"/>
                        <a:ext cx="2954338"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 name="10 Objeto"/>
          <p:cNvGraphicFramePr>
            <a:graphicFrameLocks noChangeAspect="1"/>
          </p:cNvGraphicFramePr>
          <p:nvPr>
            <p:extLst>
              <p:ext uri="{D42A27DB-BD31-4B8C-83A1-F6EECF244321}">
                <p14:modId xmlns:p14="http://schemas.microsoft.com/office/powerpoint/2010/main" val="1185145764"/>
              </p:ext>
            </p:extLst>
          </p:nvPr>
        </p:nvGraphicFramePr>
        <p:xfrm>
          <a:off x="3835400" y="4559151"/>
          <a:ext cx="5308600" cy="908050"/>
        </p:xfrm>
        <a:graphic>
          <a:graphicData uri="http://schemas.openxmlformats.org/presentationml/2006/ole">
            <mc:AlternateContent xmlns:mc="http://schemas.openxmlformats.org/markup-compatibility/2006">
              <mc:Choice xmlns:v="urn:schemas-microsoft-com:vml" Requires="v">
                <p:oleObj spid="_x0000_s17525" name="Ecuación" r:id="rId14" imgW="2349360" imgH="419040" progId="Equation.3">
                  <p:embed/>
                </p:oleObj>
              </mc:Choice>
              <mc:Fallback>
                <p:oleObj name="Ecuación" r:id="rId14" imgW="2349360" imgH="419040" progId="Equation.3">
                  <p:embed/>
                  <p:pic>
                    <p:nvPicPr>
                      <p:cNvPr id="0" name="9 Objeto"/>
                      <p:cNvPicPr>
                        <a:picLocks noChangeAspect="1" noChangeArrowheads="1"/>
                      </p:cNvPicPr>
                      <p:nvPr/>
                    </p:nvPicPr>
                    <p:blipFill>
                      <a:blip r:embed="rId15"/>
                      <a:srcRect/>
                      <a:stretch>
                        <a:fillRect/>
                      </a:stretch>
                    </p:blipFill>
                    <p:spPr bwMode="auto">
                      <a:xfrm>
                        <a:off x="3835400" y="4559151"/>
                        <a:ext cx="5308600" cy="9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 name="11 Flecha derecha"/>
          <p:cNvSpPr/>
          <p:nvPr/>
        </p:nvSpPr>
        <p:spPr>
          <a:xfrm>
            <a:off x="3267189" y="4869160"/>
            <a:ext cx="350422"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CuadroTexto"/>
          <p:cNvSpPr txBox="1"/>
          <p:nvPr/>
        </p:nvSpPr>
        <p:spPr>
          <a:xfrm>
            <a:off x="445400" y="5661248"/>
            <a:ext cx="1327941" cy="369332"/>
          </a:xfrm>
          <a:prstGeom prst="rect">
            <a:avLst/>
          </a:prstGeom>
          <a:noFill/>
        </p:spPr>
        <p:txBody>
          <a:bodyPr wrap="square" rtlCol="0">
            <a:spAutoFit/>
          </a:bodyPr>
          <a:lstStyle/>
          <a:p>
            <a:r>
              <a:rPr lang="es-MX" dirty="0" smtClean="0"/>
              <a:t>Entonces</a:t>
            </a:r>
            <a:endParaRPr lang="es-MX" dirty="0"/>
          </a:p>
        </p:txBody>
      </p:sp>
      <p:graphicFrame>
        <p:nvGraphicFramePr>
          <p:cNvPr id="15" name="14 Objeto"/>
          <p:cNvGraphicFramePr>
            <a:graphicFrameLocks noChangeAspect="1"/>
          </p:cNvGraphicFramePr>
          <p:nvPr>
            <p:extLst>
              <p:ext uri="{D42A27DB-BD31-4B8C-83A1-F6EECF244321}">
                <p14:modId xmlns:p14="http://schemas.microsoft.com/office/powerpoint/2010/main" val="1970420893"/>
              </p:ext>
            </p:extLst>
          </p:nvPr>
        </p:nvGraphicFramePr>
        <p:xfrm>
          <a:off x="5156200" y="2174875"/>
          <a:ext cx="3611563" cy="604838"/>
        </p:xfrm>
        <a:graphic>
          <a:graphicData uri="http://schemas.openxmlformats.org/presentationml/2006/ole">
            <mc:AlternateContent xmlns:mc="http://schemas.openxmlformats.org/markup-compatibility/2006">
              <mc:Choice xmlns:v="urn:schemas-microsoft-com:vml" Requires="v">
                <p:oleObj spid="_x0000_s17526" name="Ecuación" r:id="rId16" imgW="1600200" imgH="279360" progId="Equation.3">
                  <p:embed/>
                </p:oleObj>
              </mc:Choice>
              <mc:Fallback>
                <p:oleObj name="Ecuación" r:id="rId16" imgW="1600200" imgH="279360" progId="Equation.3">
                  <p:embed/>
                  <p:pic>
                    <p:nvPicPr>
                      <p:cNvPr id="0" name="Object 4"/>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156200" y="2174875"/>
                        <a:ext cx="3611563"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5469228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62 Rectángulo"/>
          <p:cNvSpPr/>
          <p:nvPr/>
        </p:nvSpPr>
        <p:spPr>
          <a:xfrm>
            <a:off x="1403648" y="2420888"/>
            <a:ext cx="1296144" cy="1080120"/>
          </a:xfrm>
          <a:prstGeom prst="rect">
            <a:avLst/>
          </a:prstGeom>
          <a:solidFill>
            <a:schemeClr val="accent3">
              <a:lumMod val="40000"/>
              <a:lumOff val="60000"/>
              <a:alpha val="42000"/>
            </a:schemeClr>
          </a:solidFill>
          <a:ln>
            <a:solidFill>
              <a:schemeClr val="accent3">
                <a:lumMod val="75000"/>
                <a:alpha val="23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1 Título"/>
          <p:cNvSpPr>
            <a:spLocks noGrp="1"/>
          </p:cNvSpPr>
          <p:nvPr>
            <p:ph type="title"/>
          </p:nvPr>
        </p:nvSpPr>
        <p:spPr>
          <a:xfrm>
            <a:off x="467544" y="116632"/>
            <a:ext cx="8229600" cy="634082"/>
          </a:xfrm>
        </p:spPr>
        <p:txBody>
          <a:bodyPr>
            <a:normAutofit fontScale="90000"/>
          </a:bodyPr>
          <a:lstStyle/>
          <a:p>
            <a:r>
              <a:rPr lang="es-MX" dirty="0"/>
              <a:t>Carga y descarga de un capacitor</a:t>
            </a:r>
          </a:p>
        </p:txBody>
      </p:sp>
      <p:sp>
        <p:nvSpPr>
          <p:cNvPr id="3" name="2 Marcador de contenido"/>
          <p:cNvSpPr>
            <a:spLocks noGrp="1"/>
          </p:cNvSpPr>
          <p:nvPr>
            <p:ph idx="1"/>
          </p:nvPr>
        </p:nvSpPr>
        <p:spPr>
          <a:xfrm>
            <a:off x="467544" y="980728"/>
            <a:ext cx="8229600" cy="532655"/>
          </a:xfrm>
        </p:spPr>
        <p:txBody>
          <a:bodyPr>
            <a:normAutofit lnSpcReduction="10000"/>
          </a:bodyPr>
          <a:lstStyle/>
          <a:p>
            <a:r>
              <a:rPr lang="es-MX" dirty="0"/>
              <a:t>Analice la siguiente figura</a:t>
            </a:r>
          </a:p>
        </p:txBody>
      </p:sp>
      <p:grpSp>
        <p:nvGrpSpPr>
          <p:cNvPr id="4" name="3 Grupo"/>
          <p:cNvGrpSpPr/>
          <p:nvPr/>
        </p:nvGrpSpPr>
        <p:grpSpPr>
          <a:xfrm rot="5400000">
            <a:off x="1340024" y="3852664"/>
            <a:ext cx="1368152" cy="376808"/>
            <a:chOff x="1259632" y="2492896"/>
            <a:chExt cx="1584176" cy="376808"/>
          </a:xfrm>
        </p:grpSpPr>
        <p:cxnSp>
          <p:nvCxnSpPr>
            <p:cNvPr id="5" name="4 Conector recto"/>
            <p:cNvCxnSpPr/>
            <p:nvPr/>
          </p:nvCxnSpPr>
          <p:spPr>
            <a:xfrm>
              <a:off x="1259632"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 name="5 Conector recto"/>
            <p:cNvCxnSpPr/>
            <p:nvPr/>
          </p:nvCxnSpPr>
          <p:spPr>
            <a:xfrm flipV="1">
              <a:off x="1619672" y="2492896"/>
              <a:ext cx="72008" cy="14401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flipH="1" flipV="1">
              <a:off x="1691680"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763688"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flipH="1" flipV="1">
              <a:off x="1907704"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flipH="1">
              <a:off x="1979712"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flipH="1" flipV="1">
              <a:off x="2123728"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flipH="1" flipV="1">
              <a:off x="2339752"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flipH="1">
              <a:off x="2195736"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flipV="1">
              <a:off x="2411760" y="2636912"/>
              <a:ext cx="72008" cy="2244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a:off x="2483768"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17" name="16 Conector recto"/>
          <p:cNvCxnSpPr/>
          <p:nvPr/>
        </p:nvCxnSpPr>
        <p:spPr>
          <a:xfrm>
            <a:off x="1043608" y="2564904"/>
            <a:ext cx="86409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a:off x="1043608" y="5229200"/>
            <a:ext cx="201622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9" name="18 Conector recto"/>
          <p:cNvCxnSpPr/>
          <p:nvPr/>
        </p:nvCxnSpPr>
        <p:spPr>
          <a:xfrm>
            <a:off x="1043608" y="2564904"/>
            <a:ext cx="0" cy="129614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a:off x="1043608" y="4077072"/>
            <a:ext cx="0" cy="115212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flipH="1">
            <a:off x="755576" y="3861048"/>
            <a:ext cx="567680"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21 Conector recto"/>
          <p:cNvCxnSpPr/>
          <p:nvPr/>
        </p:nvCxnSpPr>
        <p:spPr>
          <a:xfrm flipH="1">
            <a:off x="899592" y="4077072"/>
            <a:ext cx="288032"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23" name="2 Marcador de contenido"/>
          <p:cNvSpPr txBox="1">
            <a:spLocks/>
          </p:cNvSpPr>
          <p:nvPr/>
        </p:nvSpPr>
        <p:spPr>
          <a:xfrm>
            <a:off x="179512" y="3717032"/>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V</a:t>
            </a:r>
          </a:p>
        </p:txBody>
      </p:sp>
      <p:cxnSp>
        <p:nvCxnSpPr>
          <p:cNvPr id="26" name="25 Conector recto"/>
          <p:cNvCxnSpPr/>
          <p:nvPr/>
        </p:nvCxnSpPr>
        <p:spPr>
          <a:xfrm>
            <a:off x="1979712" y="2708920"/>
            <a:ext cx="72008" cy="57606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1" name="30 Conector recto"/>
          <p:cNvCxnSpPr/>
          <p:nvPr/>
        </p:nvCxnSpPr>
        <p:spPr>
          <a:xfrm>
            <a:off x="1907704" y="2564904"/>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3" name="32 Elipse"/>
          <p:cNvSpPr/>
          <p:nvPr/>
        </p:nvSpPr>
        <p:spPr>
          <a:xfrm>
            <a:off x="1835696" y="2852936"/>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44" name="43 Conector recto"/>
          <p:cNvCxnSpPr/>
          <p:nvPr/>
        </p:nvCxnSpPr>
        <p:spPr>
          <a:xfrm>
            <a:off x="2195736" y="2564904"/>
            <a:ext cx="86409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5" name="44 Conector recto"/>
          <p:cNvCxnSpPr/>
          <p:nvPr/>
        </p:nvCxnSpPr>
        <p:spPr>
          <a:xfrm>
            <a:off x="3059832" y="2564904"/>
            <a:ext cx="0" cy="266429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7" name="46 Conector recto"/>
          <p:cNvCxnSpPr/>
          <p:nvPr/>
        </p:nvCxnSpPr>
        <p:spPr>
          <a:xfrm>
            <a:off x="2195736" y="2564904"/>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8" name="47 Elipse"/>
          <p:cNvSpPr/>
          <p:nvPr/>
        </p:nvSpPr>
        <p:spPr>
          <a:xfrm>
            <a:off x="2123728" y="2852936"/>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9" name="48 Elipse"/>
          <p:cNvSpPr/>
          <p:nvPr/>
        </p:nvSpPr>
        <p:spPr>
          <a:xfrm>
            <a:off x="1979712" y="3284984"/>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1" name="50 Conector recto"/>
          <p:cNvCxnSpPr/>
          <p:nvPr/>
        </p:nvCxnSpPr>
        <p:spPr>
          <a:xfrm flipH="1">
            <a:off x="1763688" y="4725144"/>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2" name="51 Conector recto"/>
          <p:cNvCxnSpPr/>
          <p:nvPr/>
        </p:nvCxnSpPr>
        <p:spPr>
          <a:xfrm flipH="1">
            <a:off x="1763688" y="4941168"/>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3" name="52 Conector recto"/>
          <p:cNvCxnSpPr/>
          <p:nvPr/>
        </p:nvCxnSpPr>
        <p:spPr>
          <a:xfrm>
            <a:off x="2051720" y="4941168"/>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9" name="2 Marcador de contenido"/>
          <p:cNvSpPr txBox="1">
            <a:spLocks/>
          </p:cNvSpPr>
          <p:nvPr/>
        </p:nvSpPr>
        <p:spPr>
          <a:xfrm>
            <a:off x="2267744" y="3717032"/>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a:t>R</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0" name="2 Marcador de contenido"/>
          <p:cNvSpPr txBox="1">
            <a:spLocks/>
          </p:cNvSpPr>
          <p:nvPr/>
        </p:nvSpPr>
        <p:spPr>
          <a:xfrm>
            <a:off x="2339752" y="4509120"/>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a:t>C</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1" name="2 Marcador de contenido"/>
          <p:cNvSpPr txBox="1">
            <a:spLocks/>
          </p:cNvSpPr>
          <p:nvPr/>
        </p:nvSpPr>
        <p:spPr>
          <a:xfrm>
            <a:off x="2195736" y="2608312"/>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B</a:t>
            </a:r>
          </a:p>
        </p:txBody>
      </p:sp>
      <p:sp>
        <p:nvSpPr>
          <p:cNvPr id="62" name="2 Marcador de contenido"/>
          <p:cNvSpPr txBox="1">
            <a:spLocks/>
          </p:cNvSpPr>
          <p:nvPr/>
        </p:nvSpPr>
        <p:spPr>
          <a:xfrm>
            <a:off x="1465312" y="2564904"/>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a:t>A</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4" name="2 Marcador de contenido"/>
          <p:cNvSpPr txBox="1">
            <a:spLocks/>
          </p:cNvSpPr>
          <p:nvPr/>
        </p:nvSpPr>
        <p:spPr>
          <a:xfrm>
            <a:off x="1043608" y="1916832"/>
            <a:ext cx="2448272" cy="532655"/>
          </a:xfrm>
          <a:prstGeom prst="rect">
            <a:avLst/>
          </a:prstGeom>
        </p:spPr>
        <p:txBody>
          <a:bodyPr vert="horz" lIns="91440" tIns="45720" rIns="91440" bIns="45720" rtlCol="0">
            <a:normAutofit lnSpcReduction="1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conmutador</a:t>
            </a:r>
          </a:p>
        </p:txBody>
      </p:sp>
      <p:sp>
        <p:nvSpPr>
          <p:cNvPr id="65" name="2 Marcador de contenido"/>
          <p:cNvSpPr txBox="1">
            <a:spLocks/>
          </p:cNvSpPr>
          <p:nvPr/>
        </p:nvSpPr>
        <p:spPr>
          <a:xfrm>
            <a:off x="3851920" y="1772816"/>
            <a:ext cx="5292080" cy="3960440"/>
          </a:xfrm>
          <a:prstGeom prst="rect">
            <a:avLst/>
          </a:prstGeom>
        </p:spPr>
        <p:txBody>
          <a:bodyPr vert="horz" lIns="91440" tIns="45720" rIns="91440" bIns="45720" rtlCol="0">
            <a:normAutofit fontScale="85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El circuito consta de un voltaje</a:t>
            </a:r>
            <a:r>
              <a:rPr kumimoji="0" lang="es-MX" sz="3200" b="0" i="0" u="none" strike="noStrike" kern="1200" cap="none" spc="0" normalizeH="0" noProof="0" dirty="0">
                <a:ln>
                  <a:noFill/>
                </a:ln>
                <a:solidFill>
                  <a:schemeClr val="tx1"/>
                </a:solidFill>
                <a:effectLst/>
                <a:uLnTx/>
                <a:uFillTx/>
                <a:latin typeface="+mn-lt"/>
                <a:ea typeface="+mn-ea"/>
                <a:cs typeface="+mn-cs"/>
              </a:rPr>
              <a:t> que carga a un capacitor,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s-MX" sz="3200" dirty="0"/>
              <a:t>S</a:t>
            </a:r>
            <a:r>
              <a:rPr kumimoji="0" lang="es-MX" sz="3200" b="0" i="0" u="none" strike="noStrike" kern="1200" cap="none" spc="0" normalizeH="0" noProof="0" dirty="0">
                <a:ln>
                  <a:noFill/>
                </a:ln>
                <a:solidFill>
                  <a:schemeClr val="tx1"/>
                </a:solidFill>
                <a:effectLst/>
                <a:uLnTx/>
                <a:uFillTx/>
                <a:latin typeface="+mn-lt"/>
                <a:ea typeface="+mn-ea"/>
                <a:cs typeface="+mn-cs"/>
              </a:rPr>
              <a:t>e ha conectado en serie con el capacitor una resistencia para  hacer el proceso de carga/descarga más lento</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s-MX" sz="3200" baseline="0" dirty="0"/>
              <a:t>El conmutador tiene dos posiciones </a:t>
            </a:r>
            <a:r>
              <a:rPr lang="es-MX" sz="3200" dirty="0"/>
              <a:t> </a:t>
            </a:r>
          </a:p>
          <a:p>
            <a:pPr marL="342900" marR="0" lvl="0" indent="200025"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s-MX" sz="3200" dirty="0"/>
              <a:t>Posición A carga al capacitor</a:t>
            </a:r>
          </a:p>
          <a:p>
            <a:pPr marL="342900" marR="0" lvl="0" indent="200025"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es-MX" sz="3200" dirty="0"/>
              <a:t>Posición B descarga al capacitor </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107390155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Proceso de carga </a:t>
            </a:r>
          </a:p>
        </p:txBody>
      </p:sp>
      <p:sp>
        <p:nvSpPr>
          <p:cNvPr id="3" name="2 Marcador de contenido"/>
          <p:cNvSpPr>
            <a:spLocks noGrp="1"/>
          </p:cNvSpPr>
          <p:nvPr>
            <p:ph idx="1"/>
          </p:nvPr>
        </p:nvSpPr>
        <p:spPr>
          <a:xfrm>
            <a:off x="251520" y="4437112"/>
            <a:ext cx="3384376" cy="1944216"/>
          </a:xfrm>
        </p:spPr>
        <p:txBody>
          <a:bodyPr>
            <a:normAutofit fontScale="92500" lnSpcReduction="20000"/>
          </a:bodyPr>
          <a:lstStyle/>
          <a:p>
            <a:pPr marL="0" lvl="0" indent="0">
              <a:buNone/>
              <a:defRPr/>
            </a:pPr>
            <a:r>
              <a:rPr lang="es-MX" dirty="0"/>
              <a:t>Durante el proceso de</a:t>
            </a:r>
            <a:r>
              <a:rPr lang="es-ES" dirty="0"/>
              <a:t> carga</a:t>
            </a:r>
            <a:r>
              <a:rPr lang="es-MX" dirty="0"/>
              <a:t> el conmutador se encuentra en la posición A</a:t>
            </a:r>
          </a:p>
        </p:txBody>
      </p:sp>
      <p:grpSp>
        <p:nvGrpSpPr>
          <p:cNvPr id="4" name="3 Grupo"/>
          <p:cNvGrpSpPr/>
          <p:nvPr/>
        </p:nvGrpSpPr>
        <p:grpSpPr>
          <a:xfrm rot="5400000">
            <a:off x="1988096" y="2916560"/>
            <a:ext cx="1368152" cy="376808"/>
            <a:chOff x="1259632" y="2492896"/>
            <a:chExt cx="1584176" cy="376808"/>
          </a:xfrm>
        </p:grpSpPr>
        <p:cxnSp>
          <p:nvCxnSpPr>
            <p:cNvPr id="5" name="4 Conector recto"/>
            <p:cNvCxnSpPr/>
            <p:nvPr/>
          </p:nvCxnSpPr>
          <p:spPr>
            <a:xfrm>
              <a:off x="1259632"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 name="5 Conector recto"/>
            <p:cNvCxnSpPr/>
            <p:nvPr/>
          </p:nvCxnSpPr>
          <p:spPr>
            <a:xfrm flipV="1">
              <a:off x="1619672" y="2492896"/>
              <a:ext cx="72008" cy="14401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flipH="1" flipV="1">
              <a:off x="1691680"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763688"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flipH="1" flipV="1">
              <a:off x="1907704"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flipH="1">
              <a:off x="1979712"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flipH="1" flipV="1">
              <a:off x="2123728"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flipH="1" flipV="1">
              <a:off x="2339752"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flipH="1">
              <a:off x="2195736"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flipV="1">
              <a:off x="2411760" y="2636912"/>
              <a:ext cx="72008" cy="2244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a:off x="2483768"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17" name="16 Conector recto"/>
          <p:cNvCxnSpPr/>
          <p:nvPr/>
        </p:nvCxnSpPr>
        <p:spPr>
          <a:xfrm>
            <a:off x="864096" y="1628800"/>
            <a:ext cx="169168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a:off x="864096" y="4293096"/>
            <a:ext cx="183569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9" name="18 Conector recto"/>
          <p:cNvCxnSpPr/>
          <p:nvPr/>
        </p:nvCxnSpPr>
        <p:spPr>
          <a:xfrm>
            <a:off x="864096" y="1628800"/>
            <a:ext cx="0" cy="129614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a:off x="864096" y="3140968"/>
            <a:ext cx="0" cy="115212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flipH="1">
            <a:off x="576064" y="2924944"/>
            <a:ext cx="567680"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21 Conector recto"/>
          <p:cNvCxnSpPr/>
          <p:nvPr/>
        </p:nvCxnSpPr>
        <p:spPr>
          <a:xfrm flipH="1">
            <a:off x="683568" y="3140968"/>
            <a:ext cx="360040"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23" name="2 Marcador de contenido"/>
          <p:cNvSpPr txBox="1">
            <a:spLocks/>
          </p:cNvSpPr>
          <p:nvPr/>
        </p:nvSpPr>
        <p:spPr>
          <a:xfrm>
            <a:off x="251520" y="2204864"/>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V</a:t>
            </a:r>
          </a:p>
        </p:txBody>
      </p:sp>
      <p:cxnSp>
        <p:nvCxnSpPr>
          <p:cNvPr id="26" name="25 Conector recto"/>
          <p:cNvCxnSpPr/>
          <p:nvPr/>
        </p:nvCxnSpPr>
        <p:spPr>
          <a:xfrm>
            <a:off x="2627784" y="1772816"/>
            <a:ext cx="72008" cy="57606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1" name="30 Conector recto"/>
          <p:cNvCxnSpPr/>
          <p:nvPr/>
        </p:nvCxnSpPr>
        <p:spPr>
          <a:xfrm>
            <a:off x="2555776" y="1628800"/>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3" name="32 Elipse"/>
          <p:cNvSpPr/>
          <p:nvPr/>
        </p:nvSpPr>
        <p:spPr>
          <a:xfrm>
            <a:off x="2483768" y="1916832"/>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9" name="48 Elipse"/>
          <p:cNvSpPr/>
          <p:nvPr/>
        </p:nvSpPr>
        <p:spPr>
          <a:xfrm>
            <a:off x="2627784" y="2348880"/>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1" name="50 Conector recto"/>
          <p:cNvCxnSpPr/>
          <p:nvPr/>
        </p:nvCxnSpPr>
        <p:spPr>
          <a:xfrm flipH="1">
            <a:off x="2411760" y="3789040"/>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2" name="51 Conector recto"/>
          <p:cNvCxnSpPr/>
          <p:nvPr/>
        </p:nvCxnSpPr>
        <p:spPr>
          <a:xfrm flipH="1">
            <a:off x="2411760" y="4005064"/>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3" name="52 Conector recto"/>
          <p:cNvCxnSpPr/>
          <p:nvPr/>
        </p:nvCxnSpPr>
        <p:spPr>
          <a:xfrm>
            <a:off x="2699792" y="4005064"/>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9" name="2 Marcador de contenido"/>
          <p:cNvSpPr txBox="1">
            <a:spLocks/>
          </p:cNvSpPr>
          <p:nvPr/>
        </p:nvSpPr>
        <p:spPr>
          <a:xfrm>
            <a:off x="2807296" y="2708920"/>
            <a:ext cx="432048"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a:t>R</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0" name="2 Marcador de contenido"/>
          <p:cNvSpPr txBox="1">
            <a:spLocks/>
          </p:cNvSpPr>
          <p:nvPr/>
        </p:nvSpPr>
        <p:spPr>
          <a:xfrm>
            <a:off x="1979712" y="3356992"/>
            <a:ext cx="432048"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a:t>C</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2" name="2 Marcador de contenido"/>
          <p:cNvSpPr txBox="1">
            <a:spLocks/>
          </p:cNvSpPr>
          <p:nvPr/>
        </p:nvSpPr>
        <p:spPr>
          <a:xfrm>
            <a:off x="2113384" y="1628800"/>
            <a:ext cx="549896"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a:t>A</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5" name="2 Marcador de contenido"/>
          <p:cNvSpPr txBox="1">
            <a:spLocks/>
          </p:cNvSpPr>
          <p:nvPr/>
        </p:nvSpPr>
        <p:spPr>
          <a:xfrm>
            <a:off x="3851920" y="1628800"/>
            <a:ext cx="5292080" cy="4464496"/>
          </a:xfrm>
          <a:prstGeom prst="rect">
            <a:avLst/>
          </a:prstGeom>
        </p:spPr>
        <p:txBody>
          <a:bodyPr vert="horz" lIns="91440" tIns="45720" rIns="91440" bIns="45720" rtlCol="0">
            <a:normAutofit fontScale="92500" lnSpcReduction="20000"/>
          </a:bodyPr>
          <a:lstStyle/>
          <a:p>
            <a:pPr marL="342900" indent="-342900">
              <a:spcBef>
                <a:spcPct val="20000"/>
              </a:spcBef>
              <a:buFont typeface="Arial" pitchFamily="34" charset="0"/>
              <a:buChar char="•"/>
            </a:pPr>
            <a:r>
              <a:rPr lang="es-MX" sz="3200" dirty="0"/>
              <a:t>Usando la ley de ohm la corriente carga es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lang="es-MX" sz="3200" dirty="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lang="es-MX" sz="3200" dirty="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s-MX" sz="3200" dirty="0"/>
              <a:t>Al inicio el voltaje del capacitor es </a:t>
            </a:r>
            <a:r>
              <a:rPr lang="es-MX" sz="3200" dirty="0" err="1"/>
              <a:t>Vc</a:t>
            </a:r>
            <a:r>
              <a:rPr lang="es-MX" sz="3200" dirty="0"/>
              <a:t>=0, la corriente es máxima</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s-MX" sz="3200" dirty="0"/>
              <a:t>Cuando el capacitor esta cargado, es decir </a:t>
            </a:r>
            <a:r>
              <a:rPr lang="es-MX" sz="3200" dirty="0" err="1"/>
              <a:t>Vc</a:t>
            </a:r>
            <a:r>
              <a:rPr lang="es-MX" sz="3200" dirty="0"/>
              <a:t>=V la corriente es cero</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134146" name="Object 2"/>
          <p:cNvGraphicFramePr>
            <a:graphicFrameLocks noChangeAspect="1"/>
          </p:cNvGraphicFramePr>
          <p:nvPr/>
        </p:nvGraphicFramePr>
        <p:xfrm>
          <a:off x="5868144" y="2636912"/>
          <a:ext cx="1365250" cy="620713"/>
        </p:xfrm>
        <a:graphic>
          <a:graphicData uri="http://schemas.openxmlformats.org/presentationml/2006/ole">
            <mc:AlternateContent xmlns:mc="http://schemas.openxmlformats.org/markup-compatibility/2006">
              <mc:Choice xmlns:v="urn:schemas-microsoft-com:vml" Requires="v">
                <p:oleObj spid="_x0000_s18440" name="Ecuación" r:id="rId3" imgW="825480" imgH="393480" progId="Equation.3">
                  <p:embed/>
                </p:oleObj>
              </mc:Choice>
              <mc:Fallback>
                <p:oleObj name="Ecuación" r:id="rId3" imgW="82548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2636912"/>
                        <a:ext cx="1365250" cy="6207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0" name="69 Flecha doblada"/>
          <p:cNvSpPr/>
          <p:nvPr/>
        </p:nvSpPr>
        <p:spPr>
          <a:xfrm>
            <a:off x="1043608" y="1700808"/>
            <a:ext cx="792088" cy="936104"/>
          </a:xfrm>
          <a:prstGeom prst="bentArrow">
            <a:avLst>
              <a:gd name="adj1" fmla="val 8165"/>
              <a:gd name="adj2" fmla="val 14779"/>
              <a:gd name="adj3" fmla="val 12975"/>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graphicFrame>
        <p:nvGraphicFramePr>
          <p:cNvPr id="134147" name="Object 3"/>
          <p:cNvGraphicFramePr>
            <a:graphicFrameLocks noChangeAspect="1"/>
          </p:cNvGraphicFramePr>
          <p:nvPr/>
        </p:nvGraphicFramePr>
        <p:xfrm>
          <a:off x="1259632" y="1988840"/>
          <a:ext cx="419100" cy="320675"/>
        </p:xfrm>
        <a:graphic>
          <a:graphicData uri="http://schemas.openxmlformats.org/presentationml/2006/ole">
            <mc:AlternateContent xmlns:mc="http://schemas.openxmlformats.org/markup-compatibility/2006">
              <mc:Choice xmlns:v="urn:schemas-microsoft-com:vml" Requires="v">
                <p:oleObj spid="_x0000_s18441" name="Ecuación" r:id="rId5" imgW="253800" imgH="203040" progId="Equation.3">
                  <p:embed/>
                </p:oleObj>
              </mc:Choice>
              <mc:Fallback>
                <p:oleObj name="Ecuación" r:id="rId5" imgW="253800" imgH="2030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59632" y="1988840"/>
                        <a:ext cx="419100" cy="320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7" name="2 Marcador de contenido"/>
          <p:cNvSpPr txBox="1">
            <a:spLocks/>
          </p:cNvSpPr>
          <p:nvPr/>
        </p:nvSpPr>
        <p:spPr>
          <a:xfrm>
            <a:off x="251520" y="2708920"/>
            <a:ext cx="432048" cy="792088"/>
          </a:xfrm>
          <a:prstGeom prst="rect">
            <a:avLst/>
          </a:prstGeom>
        </p:spPr>
        <p:txBody>
          <a:bodyPr vert="horz" lIns="91440" tIns="45720" rIns="91440" bIns="45720" rtlCol="0">
            <a:normAutofit fontScale="625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1" i="0" u="none" strike="noStrike" kern="1200" cap="none" spc="0" normalizeH="0" baseline="0" noProof="0" dirty="0">
                <a:ln>
                  <a:noFill/>
                </a:ln>
                <a:solidFill>
                  <a:schemeClr val="tx1"/>
                </a:solidFill>
                <a:effectLst/>
                <a:uLnTx/>
                <a:uFillTx/>
                <a:latin typeface="+mn-lt"/>
                <a:ea typeface="+mn-ea"/>
                <a:cs typeface="+mn-cs"/>
              </a:rPr>
              <a:t>+</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4600" b="1" dirty="0"/>
              <a:t>-</a:t>
            </a:r>
            <a:endParaRPr kumimoji="0" lang="es-MX" sz="4600" b="1" i="0" u="none" strike="noStrike" kern="1200" cap="none" spc="0" normalizeH="0" baseline="0" noProof="0" dirty="0">
              <a:ln>
                <a:noFill/>
              </a:ln>
              <a:solidFill>
                <a:schemeClr val="tx1"/>
              </a:solidFill>
              <a:effectLst/>
              <a:uLnTx/>
              <a:uFillTx/>
              <a:latin typeface="+mn-lt"/>
              <a:ea typeface="+mn-ea"/>
              <a:cs typeface="+mn-cs"/>
            </a:endParaRPr>
          </a:p>
        </p:txBody>
      </p:sp>
      <p:sp>
        <p:nvSpPr>
          <p:cNvPr id="38" name="2 Marcador de contenido"/>
          <p:cNvSpPr txBox="1">
            <a:spLocks/>
          </p:cNvSpPr>
          <p:nvPr/>
        </p:nvSpPr>
        <p:spPr>
          <a:xfrm>
            <a:off x="2915816" y="3573016"/>
            <a:ext cx="432048" cy="792088"/>
          </a:xfrm>
          <a:prstGeom prst="rect">
            <a:avLst/>
          </a:prstGeom>
        </p:spPr>
        <p:txBody>
          <a:bodyPr vert="horz" lIns="91440" tIns="45720" rIns="91440" bIns="45720" rtlCol="0">
            <a:normAutofit fontScale="625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1" i="0" u="none" strike="noStrike" kern="1200" cap="none" spc="0" normalizeH="0" baseline="0" noProof="0" dirty="0">
                <a:ln>
                  <a:noFill/>
                </a:ln>
                <a:solidFill>
                  <a:schemeClr val="tx1"/>
                </a:solidFill>
                <a:effectLst/>
                <a:uLnTx/>
                <a:uFillTx/>
                <a:latin typeface="+mn-lt"/>
                <a:ea typeface="+mn-ea"/>
                <a:cs typeface="+mn-cs"/>
              </a:rPr>
              <a:t>+</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4600" b="1" dirty="0"/>
              <a:t>-</a:t>
            </a:r>
            <a:endParaRPr kumimoji="0" lang="es-MX" sz="4600" b="1"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9231190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Proceso de carga y descarga de un capacitor</a:t>
            </a:r>
          </a:p>
        </p:txBody>
      </p:sp>
      <p:sp>
        <p:nvSpPr>
          <p:cNvPr id="3" name="2 Marcador de contenido"/>
          <p:cNvSpPr>
            <a:spLocks noGrp="1"/>
          </p:cNvSpPr>
          <p:nvPr>
            <p:ph idx="1"/>
          </p:nvPr>
        </p:nvSpPr>
        <p:spPr>
          <a:xfrm>
            <a:off x="539552" y="1484784"/>
            <a:ext cx="3384376" cy="3600400"/>
          </a:xfrm>
        </p:spPr>
        <p:txBody>
          <a:bodyPr>
            <a:normAutofit/>
          </a:bodyPr>
          <a:lstStyle/>
          <a:p>
            <a:pPr marL="0" lvl="0" indent="0">
              <a:buNone/>
              <a:defRPr/>
            </a:pPr>
            <a:r>
              <a:rPr lang="es-MX" dirty="0"/>
              <a:t>Como el voltaje curvas de carga de un capacitor son</a:t>
            </a:r>
          </a:p>
        </p:txBody>
      </p:sp>
      <p:cxnSp>
        <p:nvCxnSpPr>
          <p:cNvPr id="38" name="37 Conector recto"/>
          <p:cNvCxnSpPr/>
          <p:nvPr/>
        </p:nvCxnSpPr>
        <p:spPr>
          <a:xfrm>
            <a:off x="5220072" y="4293096"/>
            <a:ext cx="0" cy="1728192"/>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9" name="38 Conector recto"/>
          <p:cNvCxnSpPr/>
          <p:nvPr/>
        </p:nvCxnSpPr>
        <p:spPr>
          <a:xfrm flipH="1">
            <a:off x="5148064" y="5877272"/>
            <a:ext cx="2160240"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8" name="47 Arco"/>
          <p:cNvSpPr/>
          <p:nvPr/>
        </p:nvSpPr>
        <p:spPr>
          <a:xfrm rot="10800000">
            <a:off x="5220072" y="3356992"/>
            <a:ext cx="2808312" cy="2520280"/>
          </a:xfrm>
          <a:prstGeom prst="arc">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cxnSp>
        <p:nvCxnSpPr>
          <p:cNvPr id="50" name="49 Conector recto"/>
          <p:cNvCxnSpPr/>
          <p:nvPr/>
        </p:nvCxnSpPr>
        <p:spPr>
          <a:xfrm flipH="1">
            <a:off x="5148064" y="4653136"/>
            <a:ext cx="216024"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graphicFrame>
        <p:nvGraphicFramePr>
          <p:cNvPr id="135172" name="Object 4"/>
          <p:cNvGraphicFramePr>
            <a:graphicFrameLocks noChangeAspect="1"/>
          </p:cNvGraphicFramePr>
          <p:nvPr/>
        </p:nvGraphicFramePr>
        <p:xfrm>
          <a:off x="5249863" y="4221163"/>
          <a:ext cx="3340100" cy="676275"/>
        </p:xfrm>
        <a:graphic>
          <a:graphicData uri="http://schemas.openxmlformats.org/presentationml/2006/ole">
            <mc:AlternateContent xmlns:mc="http://schemas.openxmlformats.org/markup-compatibility/2006">
              <mc:Choice xmlns:v="urn:schemas-microsoft-com:vml" Requires="v">
                <p:oleObj spid="_x0000_s19473" name="Ecuación" r:id="rId3" imgW="1854000" imgH="393480" progId="Equation.3">
                  <p:embed/>
                </p:oleObj>
              </mc:Choice>
              <mc:Fallback>
                <p:oleObj name="Ecuación" r:id="rId3" imgW="185400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49863" y="4221163"/>
                        <a:ext cx="3340100" cy="676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57" name="56 Conector recto"/>
          <p:cNvCxnSpPr/>
          <p:nvPr/>
        </p:nvCxnSpPr>
        <p:spPr>
          <a:xfrm flipV="1">
            <a:off x="6660232" y="5733256"/>
            <a:ext cx="8384" cy="279648"/>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graphicFrame>
        <p:nvGraphicFramePr>
          <p:cNvPr id="135174" name="Object 6"/>
          <p:cNvGraphicFramePr>
            <a:graphicFrameLocks noChangeAspect="1"/>
          </p:cNvGraphicFramePr>
          <p:nvPr/>
        </p:nvGraphicFramePr>
        <p:xfrm>
          <a:off x="6588224" y="5301208"/>
          <a:ext cx="2043311" cy="491048"/>
        </p:xfrm>
        <a:graphic>
          <a:graphicData uri="http://schemas.openxmlformats.org/presentationml/2006/ole">
            <mc:AlternateContent xmlns:mc="http://schemas.openxmlformats.org/markup-compatibility/2006">
              <mc:Choice xmlns:v="urn:schemas-microsoft-com:vml" Requires="v">
                <p:oleObj spid="_x0000_s19474" name="Ecuación" r:id="rId5" imgW="1562040" imgH="393480" progId="Equation.3">
                  <p:embed/>
                </p:oleObj>
              </mc:Choice>
              <mc:Fallback>
                <p:oleObj name="Ecuación" r:id="rId5" imgW="1562040" imgH="393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88224" y="5301208"/>
                        <a:ext cx="2043311" cy="4910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71" name="70 Conector recto"/>
          <p:cNvCxnSpPr/>
          <p:nvPr/>
        </p:nvCxnSpPr>
        <p:spPr>
          <a:xfrm>
            <a:off x="5220072" y="1772816"/>
            <a:ext cx="0" cy="2088232"/>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2" name="71 Conector recto"/>
          <p:cNvCxnSpPr/>
          <p:nvPr/>
        </p:nvCxnSpPr>
        <p:spPr>
          <a:xfrm flipH="1">
            <a:off x="5148064" y="3717032"/>
            <a:ext cx="2160240"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73" name="72 Arco"/>
          <p:cNvSpPr/>
          <p:nvPr/>
        </p:nvSpPr>
        <p:spPr>
          <a:xfrm rot="16200000">
            <a:off x="5256076" y="2240868"/>
            <a:ext cx="2808312" cy="2880320"/>
          </a:xfrm>
          <a:prstGeom prst="arc">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graphicFrame>
        <p:nvGraphicFramePr>
          <p:cNvPr id="75" name="Object 4"/>
          <p:cNvGraphicFramePr>
            <a:graphicFrameLocks noChangeAspect="1"/>
          </p:cNvGraphicFramePr>
          <p:nvPr/>
        </p:nvGraphicFramePr>
        <p:xfrm>
          <a:off x="6660232" y="2132856"/>
          <a:ext cx="1170251" cy="432048"/>
        </p:xfrm>
        <a:graphic>
          <a:graphicData uri="http://schemas.openxmlformats.org/presentationml/2006/ole">
            <mc:AlternateContent xmlns:mc="http://schemas.openxmlformats.org/markup-compatibility/2006">
              <mc:Choice xmlns:v="urn:schemas-microsoft-com:vml" Requires="v">
                <p:oleObj spid="_x0000_s19475" name="Ecuación" r:id="rId7" imgW="457200" imgH="177480" progId="Equation.3">
                  <p:embed/>
                </p:oleObj>
              </mc:Choice>
              <mc:Fallback>
                <p:oleObj name="Ecuación" r:id="rId7" imgW="457200" imgH="17748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60232" y="2132856"/>
                        <a:ext cx="1170251" cy="4320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76" name="75 Conector recto"/>
          <p:cNvCxnSpPr/>
          <p:nvPr/>
        </p:nvCxnSpPr>
        <p:spPr>
          <a:xfrm flipV="1">
            <a:off x="6660232" y="2204864"/>
            <a:ext cx="0" cy="1647800"/>
          </a:xfrm>
          <a:prstGeom prst="line">
            <a:avLst/>
          </a:prstGeom>
          <a:ln w="19050">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77" name="Object 6"/>
          <p:cNvGraphicFramePr>
            <a:graphicFrameLocks noChangeAspect="1"/>
          </p:cNvGraphicFramePr>
          <p:nvPr/>
        </p:nvGraphicFramePr>
        <p:xfrm>
          <a:off x="4788024" y="2132856"/>
          <a:ext cx="342453" cy="380810"/>
        </p:xfrm>
        <a:graphic>
          <a:graphicData uri="http://schemas.openxmlformats.org/presentationml/2006/ole">
            <mc:AlternateContent xmlns:mc="http://schemas.openxmlformats.org/markup-compatibility/2006">
              <mc:Choice xmlns:v="urn:schemas-microsoft-com:vml" Requires="v">
                <p:oleObj spid="_x0000_s19476" name="Ecuación" r:id="rId9" imgW="152280" imgH="177480" progId="Equation.3">
                  <p:embed/>
                </p:oleObj>
              </mc:Choice>
              <mc:Fallback>
                <p:oleObj name="Ecuación" r:id="rId9" imgW="152280" imgH="17748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788024" y="2132856"/>
                        <a:ext cx="342453" cy="38081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80" name="79 Conector recto"/>
          <p:cNvCxnSpPr/>
          <p:nvPr/>
        </p:nvCxnSpPr>
        <p:spPr>
          <a:xfrm>
            <a:off x="5220072" y="2276872"/>
            <a:ext cx="1440160" cy="0"/>
          </a:xfrm>
          <a:prstGeom prst="line">
            <a:avLst/>
          </a:prstGeom>
          <a:ln w="19050">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135179" name="Object 11"/>
          <p:cNvGraphicFramePr>
            <a:graphicFrameLocks noChangeAspect="1"/>
          </p:cNvGraphicFramePr>
          <p:nvPr/>
        </p:nvGraphicFramePr>
        <p:xfrm>
          <a:off x="5580112" y="2708920"/>
          <a:ext cx="517885" cy="432048"/>
        </p:xfrm>
        <a:graphic>
          <a:graphicData uri="http://schemas.openxmlformats.org/presentationml/2006/ole">
            <mc:AlternateContent xmlns:mc="http://schemas.openxmlformats.org/markup-compatibility/2006">
              <mc:Choice xmlns:v="urn:schemas-microsoft-com:vml" Requires="v">
                <p:oleObj spid="_x0000_s19477" name="Ecuación" r:id="rId11" imgW="203040" imgH="177480" progId="Equation.3">
                  <p:embed/>
                </p:oleObj>
              </mc:Choice>
              <mc:Fallback>
                <p:oleObj name="Ecuación" r:id="rId11" imgW="203040" imgH="17748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580112" y="2708920"/>
                        <a:ext cx="517885" cy="4320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2 Marcador de contenido"/>
          <p:cNvSpPr txBox="1">
            <a:spLocks/>
          </p:cNvSpPr>
          <p:nvPr/>
        </p:nvSpPr>
        <p:spPr>
          <a:xfrm>
            <a:off x="6876256" y="3717032"/>
            <a:ext cx="1512168" cy="504056"/>
          </a:xfrm>
          <a:prstGeom prst="rect">
            <a:avLst/>
          </a:prstGeom>
        </p:spPr>
        <p:txBody>
          <a:bodyPr vert="horz" lIns="91440" tIns="45720" rIns="91440" bIns="45720" rtlCol="0">
            <a:normAutofit fontScale="700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Tiempo (s)</a:t>
            </a:r>
          </a:p>
        </p:txBody>
      </p:sp>
      <p:sp>
        <p:nvSpPr>
          <p:cNvPr id="21" name="2 Marcador de contenido"/>
          <p:cNvSpPr txBox="1">
            <a:spLocks/>
          </p:cNvSpPr>
          <p:nvPr/>
        </p:nvSpPr>
        <p:spPr>
          <a:xfrm>
            <a:off x="5796136" y="5877272"/>
            <a:ext cx="1512168" cy="504056"/>
          </a:xfrm>
          <a:prstGeom prst="rect">
            <a:avLst/>
          </a:prstGeom>
        </p:spPr>
        <p:txBody>
          <a:bodyPr vert="horz" lIns="91440" tIns="45720" rIns="91440" bIns="45720" rtlCol="0">
            <a:normAutofit fontScale="700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Tiempo (s)</a:t>
            </a:r>
          </a:p>
        </p:txBody>
      </p:sp>
      <p:sp>
        <p:nvSpPr>
          <p:cNvPr id="22" name="2 Marcador de contenido"/>
          <p:cNvSpPr txBox="1">
            <a:spLocks/>
          </p:cNvSpPr>
          <p:nvPr/>
        </p:nvSpPr>
        <p:spPr>
          <a:xfrm>
            <a:off x="4788024" y="4221088"/>
            <a:ext cx="504056" cy="576064"/>
          </a:xfrm>
          <a:prstGeom prst="rect">
            <a:avLst/>
          </a:prstGeom>
        </p:spPr>
        <p:txBody>
          <a:bodyPr vert="horz" lIns="91440" tIns="45720" rIns="91440" bIns="45720" rtlCol="0">
            <a:normAutofit fontScale="925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4000" b="0" i="1" u="none" strike="noStrike" kern="1200" cap="none" spc="0" normalizeH="0" baseline="0" noProof="0" dirty="0">
                <a:ln>
                  <a:noFill/>
                </a:ln>
                <a:solidFill>
                  <a:schemeClr val="tx1"/>
                </a:solidFill>
                <a:effectLst/>
                <a:uLnTx/>
                <a:uFillTx/>
                <a:latin typeface="Times New Roman" pitchFamily="18" charset="0"/>
                <a:cs typeface="Times New Roman" pitchFamily="18" charset="0"/>
              </a:rPr>
              <a:t>i</a:t>
            </a:r>
          </a:p>
        </p:txBody>
      </p:sp>
    </p:spTree>
    <p:extLst>
      <p:ext uri="{BB962C8B-B14F-4D97-AF65-F5344CB8AC3E}">
        <p14:creationId xmlns:p14="http://schemas.microsoft.com/office/powerpoint/2010/main" val="1014563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16632"/>
            <a:ext cx="8229600" cy="634082"/>
          </a:xfrm>
        </p:spPr>
        <p:txBody>
          <a:bodyPr>
            <a:normAutofit fontScale="90000"/>
          </a:bodyPr>
          <a:lstStyle/>
          <a:p>
            <a:r>
              <a:rPr lang="es-MX" dirty="0"/>
              <a:t>Proceso de descarga</a:t>
            </a:r>
          </a:p>
        </p:txBody>
      </p:sp>
      <p:sp>
        <p:nvSpPr>
          <p:cNvPr id="3" name="2 Marcador de contenido"/>
          <p:cNvSpPr>
            <a:spLocks noGrp="1"/>
          </p:cNvSpPr>
          <p:nvPr>
            <p:ph idx="1"/>
          </p:nvPr>
        </p:nvSpPr>
        <p:spPr>
          <a:xfrm>
            <a:off x="467544" y="980728"/>
            <a:ext cx="8229600" cy="532655"/>
          </a:xfrm>
        </p:spPr>
        <p:txBody>
          <a:bodyPr>
            <a:normAutofit lnSpcReduction="10000"/>
          </a:bodyPr>
          <a:lstStyle/>
          <a:p>
            <a:r>
              <a:rPr lang="es-MX" dirty="0"/>
              <a:t>Analice la siguiente figura</a:t>
            </a:r>
          </a:p>
        </p:txBody>
      </p:sp>
      <p:grpSp>
        <p:nvGrpSpPr>
          <p:cNvPr id="4" name="3 Grupo"/>
          <p:cNvGrpSpPr/>
          <p:nvPr/>
        </p:nvGrpSpPr>
        <p:grpSpPr>
          <a:xfrm rot="5400000">
            <a:off x="835968" y="3996680"/>
            <a:ext cx="1368152" cy="376808"/>
            <a:chOff x="1259632" y="2492896"/>
            <a:chExt cx="1584176" cy="376808"/>
          </a:xfrm>
        </p:grpSpPr>
        <p:cxnSp>
          <p:nvCxnSpPr>
            <p:cNvPr id="5" name="4 Conector recto"/>
            <p:cNvCxnSpPr/>
            <p:nvPr/>
          </p:nvCxnSpPr>
          <p:spPr>
            <a:xfrm>
              <a:off x="1259632"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 name="5 Conector recto"/>
            <p:cNvCxnSpPr/>
            <p:nvPr/>
          </p:nvCxnSpPr>
          <p:spPr>
            <a:xfrm flipV="1">
              <a:off x="1619672" y="2492896"/>
              <a:ext cx="72008" cy="14401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flipH="1" flipV="1">
              <a:off x="1691680"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a:off x="1763688"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flipH="1" flipV="1">
              <a:off x="1907704"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flipH="1">
              <a:off x="1979712"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flipH="1" flipV="1">
              <a:off x="2123728"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flipH="1" flipV="1">
              <a:off x="2339752"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flipH="1">
              <a:off x="2195736"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flipV="1">
              <a:off x="2411760" y="2636912"/>
              <a:ext cx="72008" cy="2244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a:off x="2483768"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18" name="17 Conector recto"/>
          <p:cNvCxnSpPr/>
          <p:nvPr/>
        </p:nvCxnSpPr>
        <p:spPr>
          <a:xfrm>
            <a:off x="539552" y="5373216"/>
            <a:ext cx="252028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a:off x="539552" y="4221088"/>
            <a:ext cx="0" cy="115212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flipH="1">
            <a:off x="251520" y="4005064"/>
            <a:ext cx="567680"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21 Conector recto"/>
          <p:cNvCxnSpPr/>
          <p:nvPr/>
        </p:nvCxnSpPr>
        <p:spPr>
          <a:xfrm flipH="1">
            <a:off x="395536" y="4221088"/>
            <a:ext cx="288032"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23" name="2 Marcador de contenido"/>
          <p:cNvSpPr txBox="1">
            <a:spLocks/>
          </p:cNvSpPr>
          <p:nvPr/>
        </p:nvSpPr>
        <p:spPr>
          <a:xfrm>
            <a:off x="35496" y="3429000"/>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V</a:t>
            </a:r>
          </a:p>
        </p:txBody>
      </p:sp>
      <p:cxnSp>
        <p:nvCxnSpPr>
          <p:cNvPr id="26" name="25 Conector recto"/>
          <p:cNvCxnSpPr/>
          <p:nvPr/>
        </p:nvCxnSpPr>
        <p:spPr>
          <a:xfrm flipH="1">
            <a:off x="1547664" y="2852936"/>
            <a:ext cx="72008" cy="57606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4" name="43 Conector recto"/>
          <p:cNvCxnSpPr/>
          <p:nvPr/>
        </p:nvCxnSpPr>
        <p:spPr>
          <a:xfrm>
            <a:off x="1691680" y="2708920"/>
            <a:ext cx="136815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5" name="44 Conector recto"/>
          <p:cNvCxnSpPr/>
          <p:nvPr/>
        </p:nvCxnSpPr>
        <p:spPr>
          <a:xfrm>
            <a:off x="3059832" y="2708920"/>
            <a:ext cx="0" cy="266429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7" name="46 Conector recto"/>
          <p:cNvCxnSpPr/>
          <p:nvPr/>
        </p:nvCxnSpPr>
        <p:spPr>
          <a:xfrm>
            <a:off x="1691680" y="2708920"/>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8" name="47 Elipse"/>
          <p:cNvSpPr/>
          <p:nvPr/>
        </p:nvSpPr>
        <p:spPr>
          <a:xfrm>
            <a:off x="1619672" y="2996952"/>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9" name="48 Elipse"/>
          <p:cNvSpPr/>
          <p:nvPr/>
        </p:nvSpPr>
        <p:spPr>
          <a:xfrm>
            <a:off x="1475656" y="3429000"/>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1" name="50 Conector recto"/>
          <p:cNvCxnSpPr/>
          <p:nvPr/>
        </p:nvCxnSpPr>
        <p:spPr>
          <a:xfrm flipH="1">
            <a:off x="1259632" y="4869160"/>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2" name="51 Conector recto"/>
          <p:cNvCxnSpPr/>
          <p:nvPr/>
        </p:nvCxnSpPr>
        <p:spPr>
          <a:xfrm flipH="1">
            <a:off x="1259632" y="5085184"/>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53" name="52 Conector recto"/>
          <p:cNvCxnSpPr/>
          <p:nvPr/>
        </p:nvCxnSpPr>
        <p:spPr>
          <a:xfrm>
            <a:off x="1547664" y="5085184"/>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9" name="2 Marcador de contenido"/>
          <p:cNvSpPr txBox="1">
            <a:spLocks/>
          </p:cNvSpPr>
          <p:nvPr/>
        </p:nvSpPr>
        <p:spPr>
          <a:xfrm>
            <a:off x="1691680" y="3717032"/>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a:t>R</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0" name="2 Marcador de contenido"/>
          <p:cNvSpPr txBox="1">
            <a:spLocks/>
          </p:cNvSpPr>
          <p:nvPr/>
        </p:nvSpPr>
        <p:spPr>
          <a:xfrm>
            <a:off x="1835696" y="4653136"/>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a:t>C</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1" name="2 Marcador de contenido"/>
          <p:cNvSpPr txBox="1">
            <a:spLocks/>
          </p:cNvSpPr>
          <p:nvPr/>
        </p:nvSpPr>
        <p:spPr>
          <a:xfrm>
            <a:off x="1187624" y="2564904"/>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B</a:t>
            </a:r>
          </a:p>
        </p:txBody>
      </p:sp>
      <p:sp>
        <p:nvSpPr>
          <p:cNvPr id="62" name="2 Marcador de contenido"/>
          <p:cNvSpPr txBox="1">
            <a:spLocks/>
          </p:cNvSpPr>
          <p:nvPr/>
        </p:nvSpPr>
        <p:spPr>
          <a:xfrm>
            <a:off x="961256" y="2708920"/>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4" name="2 Marcador de contenido"/>
          <p:cNvSpPr txBox="1">
            <a:spLocks/>
          </p:cNvSpPr>
          <p:nvPr/>
        </p:nvSpPr>
        <p:spPr>
          <a:xfrm>
            <a:off x="1043608" y="1916832"/>
            <a:ext cx="2448272" cy="532655"/>
          </a:xfrm>
          <a:prstGeom prst="rect">
            <a:avLst/>
          </a:prstGeom>
        </p:spPr>
        <p:txBody>
          <a:bodyPr vert="horz" lIns="91440" tIns="45720" rIns="91440" bIns="45720" rtlCol="0">
            <a:normAutofit lnSpcReduction="1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conmutador</a:t>
            </a:r>
          </a:p>
        </p:txBody>
      </p:sp>
      <p:sp>
        <p:nvSpPr>
          <p:cNvPr id="65" name="2 Marcador de contenido"/>
          <p:cNvSpPr txBox="1">
            <a:spLocks/>
          </p:cNvSpPr>
          <p:nvPr/>
        </p:nvSpPr>
        <p:spPr>
          <a:xfrm>
            <a:off x="3851920" y="1412776"/>
            <a:ext cx="5292080" cy="5184576"/>
          </a:xfrm>
          <a:prstGeom prst="rect">
            <a:avLst/>
          </a:prstGeom>
        </p:spPr>
        <p:txBody>
          <a:bodyPr vert="horz" lIns="91440" tIns="45720" rIns="91440" bIns="45720" rtlCol="0">
            <a:normAutofit fontScale="85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Una vez</a:t>
            </a:r>
            <a:r>
              <a:rPr kumimoji="0" lang="es-MX" sz="3200" b="0" i="0" u="none" strike="noStrike" kern="1200" cap="none" spc="0" normalizeH="0" noProof="0" dirty="0">
                <a:ln>
                  <a:noFill/>
                </a:ln>
                <a:solidFill>
                  <a:schemeClr val="tx1"/>
                </a:solidFill>
                <a:effectLst/>
                <a:uLnTx/>
                <a:uFillTx/>
                <a:latin typeface="+mn-lt"/>
                <a:ea typeface="+mn-ea"/>
                <a:cs typeface="+mn-cs"/>
              </a:rPr>
              <a:t> cargado el capacitor se tiene en las terminales un valor prácticamente igual que en la fuente, es decir V=</a:t>
            </a:r>
            <a:r>
              <a:rPr kumimoji="0" lang="es-MX" sz="3200" b="0" i="0" u="none" strike="noStrike" kern="1200" cap="none" spc="0" normalizeH="0" noProof="0" dirty="0" err="1">
                <a:ln>
                  <a:noFill/>
                </a:ln>
                <a:solidFill>
                  <a:schemeClr val="tx1"/>
                </a:solidFill>
                <a:effectLst/>
                <a:uLnTx/>
                <a:uFillTx/>
                <a:latin typeface="+mn-lt"/>
                <a:ea typeface="+mn-ea"/>
                <a:cs typeface="+mn-cs"/>
              </a:rPr>
              <a:t>Vc</a:t>
            </a:r>
            <a:endParaRPr kumimoji="0" lang="es-MX" sz="3200" b="0" i="0" u="none" strike="noStrike" kern="1200" cap="none" spc="0" normalizeH="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s-MX" sz="3200" dirty="0"/>
              <a:t>El capacitor ahora se descargara a través de la resistencia por medio de una corriente descarga</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lang="es-MX" sz="3200" dirty="0"/>
          </a:p>
          <a:p>
            <a:pPr marL="342900" marR="0" lvl="0" indent="-342900" algn="l" defTabSz="914400" rtl="0" eaLnBrk="1" fontAlgn="auto" latinLnBrk="0" hangingPunct="1">
              <a:lnSpc>
                <a:spcPct val="100000"/>
              </a:lnSpc>
              <a:spcBef>
                <a:spcPct val="20000"/>
              </a:spcBef>
              <a:spcAft>
                <a:spcPts val="0"/>
              </a:spcAft>
              <a:buClrTx/>
              <a:buSzTx/>
              <a:tabLst/>
              <a:defRPr/>
            </a:pPr>
            <a:endParaRPr lang="es-MX" sz="3200" dirty="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s-MX" sz="3200" dirty="0"/>
              <a:t> A medida que el capacitor se va descargando la cantidad de corriente que circula por el circuito va disminuyendo al igual que la caída de tensión en </a:t>
            </a:r>
            <a:r>
              <a:rPr lang="es-MX" sz="3200" dirty="0" err="1"/>
              <a:t>Vc.</a:t>
            </a:r>
            <a:endParaRPr lang="es-MX" sz="3200" dirty="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MX" sz="3200" b="0" i="0" u="none" strike="noStrike" kern="1200" cap="none" spc="0" normalizeH="0" noProof="0" dirty="0">
              <a:ln>
                <a:noFill/>
              </a:ln>
              <a:solidFill>
                <a:schemeClr val="tx1"/>
              </a:solidFill>
              <a:effectLst/>
              <a:uLnTx/>
              <a:uFillTx/>
              <a:latin typeface="+mn-lt"/>
              <a:ea typeface="+mn-ea"/>
              <a:cs typeface="+mn-cs"/>
            </a:endParaRPr>
          </a:p>
        </p:txBody>
      </p:sp>
      <p:sp>
        <p:nvSpPr>
          <p:cNvPr id="42" name="2 Marcador de contenido"/>
          <p:cNvSpPr txBox="1">
            <a:spLocks/>
          </p:cNvSpPr>
          <p:nvPr/>
        </p:nvSpPr>
        <p:spPr>
          <a:xfrm>
            <a:off x="755576" y="3789040"/>
            <a:ext cx="432048" cy="792088"/>
          </a:xfrm>
          <a:prstGeom prst="rect">
            <a:avLst/>
          </a:prstGeom>
        </p:spPr>
        <p:txBody>
          <a:bodyPr vert="horz" lIns="91440" tIns="45720" rIns="91440" bIns="45720" rtlCol="0">
            <a:normAutofit fontScale="625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1" i="0" u="none" strike="noStrike" kern="1200" cap="none" spc="0" normalizeH="0" baseline="0" noProof="0" dirty="0">
                <a:ln>
                  <a:noFill/>
                </a:ln>
                <a:solidFill>
                  <a:schemeClr val="tx1"/>
                </a:solidFill>
                <a:effectLst/>
                <a:uLnTx/>
                <a:uFillTx/>
                <a:latin typeface="+mn-lt"/>
                <a:ea typeface="+mn-ea"/>
                <a:cs typeface="+mn-cs"/>
              </a:rPr>
              <a:t>+</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4600" b="1" dirty="0"/>
              <a:t>-</a:t>
            </a:r>
            <a:endParaRPr kumimoji="0" lang="es-MX" sz="4600" b="1" i="0" u="none" strike="noStrike" kern="1200" cap="none" spc="0" normalizeH="0" baseline="0" noProof="0" dirty="0">
              <a:ln>
                <a:noFill/>
              </a:ln>
              <a:solidFill>
                <a:schemeClr val="tx1"/>
              </a:solidFill>
              <a:effectLst/>
              <a:uLnTx/>
              <a:uFillTx/>
              <a:latin typeface="+mn-lt"/>
              <a:ea typeface="+mn-ea"/>
              <a:cs typeface="+mn-cs"/>
            </a:endParaRPr>
          </a:p>
        </p:txBody>
      </p:sp>
      <p:sp>
        <p:nvSpPr>
          <p:cNvPr id="43" name="2 Marcador de contenido"/>
          <p:cNvSpPr txBox="1">
            <a:spLocks/>
          </p:cNvSpPr>
          <p:nvPr/>
        </p:nvSpPr>
        <p:spPr>
          <a:xfrm>
            <a:off x="971600" y="4653136"/>
            <a:ext cx="432048" cy="792088"/>
          </a:xfrm>
          <a:prstGeom prst="rect">
            <a:avLst/>
          </a:prstGeom>
        </p:spPr>
        <p:txBody>
          <a:bodyPr vert="horz" lIns="91440" tIns="45720" rIns="91440" bIns="45720" rtlCol="0">
            <a:normAutofit fontScale="625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1" i="0" u="none" strike="noStrike" kern="1200" cap="none" spc="0" normalizeH="0" baseline="0" noProof="0" dirty="0">
                <a:ln>
                  <a:noFill/>
                </a:ln>
                <a:solidFill>
                  <a:schemeClr val="tx1"/>
                </a:solidFill>
                <a:effectLst/>
                <a:uLnTx/>
                <a:uFillTx/>
                <a:latin typeface="+mn-lt"/>
                <a:ea typeface="+mn-ea"/>
                <a:cs typeface="+mn-cs"/>
              </a:rPr>
              <a:t>+</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4600" b="1" dirty="0"/>
              <a:t>-</a:t>
            </a:r>
            <a:endParaRPr kumimoji="0" lang="es-MX" sz="4600" b="1" i="0" u="none" strike="noStrike" kern="1200" cap="none" spc="0" normalizeH="0" baseline="0" noProof="0" dirty="0">
              <a:ln>
                <a:noFill/>
              </a:ln>
              <a:solidFill>
                <a:schemeClr val="tx1"/>
              </a:solidFill>
              <a:effectLst/>
              <a:uLnTx/>
              <a:uFillTx/>
              <a:latin typeface="+mn-lt"/>
              <a:ea typeface="+mn-ea"/>
              <a:cs typeface="+mn-cs"/>
            </a:endParaRPr>
          </a:p>
        </p:txBody>
      </p:sp>
      <p:sp>
        <p:nvSpPr>
          <p:cNvPr id="58" name="57 Flecha doblada"/>
          <p:cNvSpPr/>
          <p:nvPr/>
        </p:nvSpPr>
        <p:spPr>
          <a:xfrm rot="5560175">
            <a:off x="2141666" y="2802298"/>
            <a:ext cx="792088" cy="936104"/>
          </a:xfrm>
          <a:prstGeom prst="bentArrow">
            <a:avLst>
              <a:gd name="adj1" fmla="val 8165"/>
              <a:gd name="adj2" fmla="val 14779"/>
              <a:gd name="adj3" fmla="val 12975"/>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graphicFrame>
        <p:nvGraphicFramePr>
          <p:cNvPr id="140290" name="Object 2"/>
          <p:cNvGraphicFramePr>
            <a:graphicFrameLocks noChangeAspect="1"/>
          </p:cNvGraphicFramePr>
          <p:nvPr/>
        </p:nvGraphicFramePr>
        <p:xfrm>
          <a:off x="2154238" y="3087688"/>
          <a:ext cx="501650" cy="280987"/>
        </p:xfrm>
        <a:graphic>
          <a:graphicData uri="http://schemas.openxmlformats.org/presentationml/2006/ole">
            <mc:AlternateContent xmlns:mc="http://schemas.openxmlformats.org/markup-compatibility/2006">
              <mc:Choice xmlns:v="urn:schemas-microsoft-com:vml" Requires="v">
                <p:oleObj spid="_x0000_s20488" name="Ecuación" r:id="rId3" imgW="304560" imgH="177480" progId="Equation.3">
                  <p:embed/>
                </p:oleObj>
              </mc:Choice>
              <mc:Fallback>
                <p:oleObj name="Ecuación" r:id="rId3" imgW="304560" imgH="177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4238" y="3087688"/>
                        <a:ext cx="501650" cy="2809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0292" name="Object 4"/>
          <p:cNvGraphicFramePr>
            <a:graphicFrameLocks noChangeAspect="1"/>
          </p:cNvGraphicFramePr>
          <p:nvPr/>
        </p:nvGraphicFramePr>
        <p:xfrm>
          <a:off x="5681663" y="4005263"/>
          <a:ext cx="1387475" cy="620712"/>
        </p:xfrm>
        <a:graphic>
          <a:graphicData uri="http://schemas.openxmlformats.org/presentationml/2006/ole">
            <mc:AlternateContent xmlns:mc="http://schemas.openxmlformats.org/markup-compatibility/2006">
              <mc:Choice xmlns:v="urn:schemas-microsoft-com:vml" Requires="v">
                <p:oleObj spid="_x0000_s20489" name="Ecuación" r:id="rId5" imgW="838080" imgH="393480" progId="Equation.3">
                  <p:embed/>
                </p:oleObj>
              </mc:Choice>
              <mc:Fallback>
                <p:oleObj name="Ecuación" r:id="rId5" imgW="838080" imgH="393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81663" y="4005263"/>
                        <a:ext cx="1387475" cy="620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318658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Proceso de descarga de un capacitor</a:t>
            </a:r>
          </a:p>
        </p:txBody>
      </p:sp>
      <p:sp>
        <p:nvSpPr>
          <p:cNvPr id="3" name="2 Marcador de contenido"/>
          <p:cNvSpPr>
            <a:spLocks noGrp="1"/>
          </p:cNvSpPr>
          <p:nvPr>
            <p:ph idx="1"/>
          </p:nvPr>
        </p:nvSpPr>
        <p:spPr>
          <a:xfrm>
            <a:off x="0" y="1196752"/>
            <a:ext cx="4572000" cy="4680520"/>
          </a:xfrm>
        </p:spPr>
        <p:txBody>
          <a:bodyPr>
            <a:normAutofit fontScale="85000" lnSpcReduction="10000"/>
          </a:bodyPr>
          <a:lstStyle/>
          <a:p>
            <a:pPr marL="0" lvl="0" indent="0">
              <a:buNone/>
              <a:defRPr/>
            </a:pPr>
            <a:r>
              <a:rPr lang="es-MX" dirty="0"/>
              <a:t>Como el conmutador se encuentra en la posición B, el voltaje de la fuente se encuentra en circuito abierto por lo que solo se toma en cuenta el voltaje del capacitor, además  se observa que a intensidad de corriente de descarga se encuentra en sentido opuesto a la carga por lo que ahora se representa negativa la corriente</a:t>
            </a:r>
          </a:p>
        </p:txBody>
      </p:sp>
      <p:graphicFrame>
        <p:nvGraphicFramePr>
          <p:cNvPr id="134146" name="Object 2"/>
          <p:cNvGraphicFramePr>
            <a:graphicFrameLocks noChangeAspect="1"/>
          </p:cNvGraphicFramePr>
          <p:nvPr/>
        </p:nvGraphicFramePr>
        <p:xfrm>
          <a:off x="1475656" y="5805264"/>
          <a:ext cx="1661521" cy="792261"/>
        </p:xfrm>
        <a:graphic>
          <a:graphicData uri="http://schemas.openxmlformats.org/presentationml/2006/ole">
            <mc:AlternateContent xmlns:mc="http://schemas.openxmlformats.org/markup-compatibility/2006">
              <mc:Choice xmlns:v="urn:schemas-microsoft-com:vml" Requires="v">
                <p:oleObj spid="_x0000_s21524" name="Ecuación" r:id="rId3" imgW="787320" imgH="393480" progId="Equation.3">
                  <p:embed/>
                </p:oleObj>
              </mc:Choice>
              <mc:Fallback>
                <p:oleObj name="Ecuación" r:id="rId3" imgW="78732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5656" y="5805264"/>
                        <a:ext cx="1661521" cy="79226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8" name="37 Conector recto"/>
          <p:cNvCxnSpPr/>
          <p:nvPr/>
        </p:nvCxnSpPr>
        <p:spPr>
          <a:xfrm>
            <a:off x="5220072" y="4293096"/>
            <a:ext cx="0" cy="216024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9" name="38 Conector recto"/>
          <p:cNvCxnSpPr/>
          <p:nvPr/>
        </p:nvCxnSpPr>
        <p:spPr>
          <a:xfrm flipH="1">
            <a:off x="5148064" y="4653136"/>
            <a:ext cx="2160240"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8" name="47 Arco"/>
          <p:cNvSpPr/>
          <p:nvPr/>
        </p:nvSpPr>
        <p:spPr>
          <a:xfrm rot="16200000">
            <a:off x="5076056" y="4797153"/>
            <a:ext cx="2808312" cy="2520280"/>
          </a:xfrm>
          <a:prstGeom prst="arc">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cxnSp>
        <p:nvCxnSpPr>
          <p:cNvPr id="50" name="49 Conector recto"/>
          <p:cNvCxnSpPr/>
          <p:nvPr/>
        </p:nvCxnSpPr>
        <p:spPr>
          <a:xfrm flipH="1">
            <a:off x="5148064" y="4653136"/>
            <a:ext cx="216024"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graphicFrame>
        <p:nvGraphicFramePr>
          <p:cNvPr id="135172" name="Object 4"/>
          <p:cNvGraphicFramePr>
            <a:graphicFrameLocks noChangeAspect="1"/>
          </p:cNvGraphicFramePr>
          <p:nvPr/>
        </p:nvGraphicFramePr>
        <p:xfrm>
          <a:off x="6660232" y="4797152"/>
          <a:ext cx="1127494" cy="360040"/>
        </p:xfrm>
        <a:graphic>
          <a:graphicData uri="http://schemas.openxmlformats.org/presentationml/2006/ole">
            <mc:AlternateContent xmlns:mc="http://schemas.openxmlformats.org/markup-compatibility/2006">
              <mc:Choice xmlns:v="urn:schemas-microsoft-com:vml" Requires="v">
                <p:oleObj spid="_x0000_s21525" name="Ecuación" r:id="rId5" imgW="533160" imgH="177480" progId="Equation.3">
                  <p:embed/>
                </p:oleObj>
              </mc:Choice>
              <mc:Fallback>
                <p:oleObj name="Ecuación" r:id="rId5" imgW="533160" imgH="177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60232" y="4797152"/>
                        <a:ext cx="1127494" cy="3600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5174" name="Object 6"/>
          <p:cNvGraphicFramePr>
            <a:graphicFrameLocks noChangeAspect="1"/>
          </p:cNvGraphicFramePr>
          <p:nvPr/>
        </p:nvGraphicFramePr>
        <p:xfrm>
          <a:off x="5652120" y="5661248"/>
          <a:ext cx="1152128" cy="577928"/>
        </p:xfrm>
        <a:graphic>
          <a:graphicData uri="http://schemas.openxmlformats.org/presentationml/2006/ole">
            <mc:AlternateContent xmlns:mc="http://schemas.openxmlformats.org/markup-compatibility/2006">
              <mc:Choice xmlns:v="urn:schemas-microsoft-com:vml" Requires="v">
                <p:oleObj spid="_x0000_s21526" name="Ecuación" r:id="rId7" imgW="749160" imgH="393480" progId="Equation.3">
                  <p:embed/>
                </p:oleObj>
              </mc:Choice>
              <mc:Fallback>
                <p:oleObj name="Ecuación" r:id="rId7" imgW="749160" imgH="39348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52120" y="5661248"/>
                        <a:ext cx="1152128" cy="57792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71" name="70 Conector recto"/>
          <p:cNvCxnSpPr/>
          <p:nvPr/>
        </p:nvCxnSpPr>
        <p:spPr>
          <a:xfrm>
            <a:off x="5220072" y="1772816"/>
            <a:ext cx="0" cy="2088232"/>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2" name="71 Conector recto"/>
          <p:cNvCxnSpPr/>
          <p:nvPr/>
        </p:nvCxnSpPr>
        <p:spPr>
          <a:xfrm flipH="1">
            <a:off x="5148064" y="3717032"/>
            <a:ext cx="2160240"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73" name="72 Arco"/>
          <p:cNvSpPr/>
          <p:nvPr/>
        </p:nvSpPr>
        <p:spPr>
          <a:xfrm rot="10800000">
            <a:off x="5220072" y="836712"/>
            <a:ext cx="2808312" cy="2880320"/>
          </a:xfrm>
          <a:prstGeom prst="arc">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graphicFrame>
        <p:nvGraphicFramePr>
          <p:cNvPr id="75" name="Object 4"/>
          <p:cNvGraphicFramePr>
            <a:graphicFrameLocks noChangeAspect="1"/>
          </p:cNvGraphicFramePr>
          <p:nvPr/>
        </p:nvGraphicFramePr>
        <p:xfrm>
          <a:off x="6660232" y="1340768"/>
          <a:ext cx="1039371" cy="383728"/>
        </p:xfrm>
        <a:graphic>
          <a:graphicData uri="http://schemas.openxmlformats.org/presentationml/2006/ole">
            <mc:AlternateContent xmlns:mc="http://schemas.openxmlformats.org/markup-compatibility/2006">
              <mc:Choice xmlns:v="urn:schemas-microsoft-com:vml" Requires="v">
                <p:oleObj spid="_x0000_s21527" name="Ecuación" r:id="rId9" imgW="457200" imgH="177480" progId="Equation.3">
                  <p:embed/>
                </p:oleObj>
              </mc:Choice>
              <mc:Fallback>
                <p:oleObj name="Ecuación" r:id="rId9" imgW="457200" imgH="17748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660232" y="1340768"/>
                        <a:ext cx="1039371" cy="38372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76" name="75 Conector recto"/>
          <p:cNvCxnSpPr/>
          <p:nvPr/>
        </p:nvCxnSpPr>
        <p:spPr>
          <a:xfrm flipV="1">
            <a:off x="6660232" y="2204864"/>
            <a:ext cx="0" cy="1647800"/>
          </a:xfrm>
          <a:prstGeom prst="line">
            <a:avLst/>
          </a:prstGeom>
          <a:ln w="19050">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0" name="79 Conector recto"/>
          <p:cNvCxnSpPr/>
          <p:nvPr/>
        </p:nvCxnSpPr>
        <p:spPr>
          <a:xfrm>
            <a:off x="5220072" y="2276872"/>
            <a:ext cx="1440160" cy="0"/>
          </a:xfrm>
          <a:prstGeom prst="line">
            <a:avLst/>
          </a:prstGeom>
          <a:ln w="19050">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141319" name="Object 7"/>
          <p:cNvGraphicFramePr>
            <a:graphicFrameLocks noChangeAspect="1"/>
          </p:cNvGraphicFramePr>
          <p:nvPr/>
        </p:nvGraphicFramePr>
        <p:xfrm>
          <a:off x="7094666" y="2708920"/>
          <a:ext cx="952968" cy="383729"/>
        </p:xfrm>
        <a:graphic>
          <a:graphicData uri="http://schemas.openxmlformats.org/presentationml/2006/ole">
            <mc:AlternateContent xmlns:mc="http://schemas.openxmlformats.org/markup-compatibility/2006">
              <mc:Choice xmlns:v="urn:schemas-microsoft-com:vml" Requires="v">
                <p:oleObj spid="_x0000_s21528" name="Ecuación" r:id="rId11" imgW="419040" imgH="177480" progId="Equation.3">
                  <p:embed/>
                </p:oleObj>
              </mc:Choice>
              <mc:Fallback>
                <p:oleObj name="Ecuación" r:id="rId11" imgW="419040" imgH="17748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094666" y="2708920"/>
                        <a:ext cx="952968" cy="38372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2 Marcador de contenido"/>
          <p:cNvSpPr txBox="1">
            <a:spLocks/>
          </p:cNvSpPr>
          <p:nvPr/>
        </p:nvSpPr>
        <p:spPr>
          <a:xfrm>
            <a:off x="5508104" y="1628800"/>
            <a:ext cx="2376264" cy="432048"/>
          </a:xfrm>
          <a:prstGeom prst="rect">
            <a:avLst/>
          </a:prstGeom>
        </p:spPr>
        <p:txBody>
          <a:bodyPr vert="horz" lIns="91440" tIns="45720" rIns="91440" bIns="45720" rtlCol="0">
            <a:normAutofit fontScale="700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Capacitor</a:t>
            </a:r>
            <a:r>
              <a:rPr kumimoji="0" lang="es-MX" sz="3200" b="0" i="0" u="none" strike="noStrike" kern="1200" cap="none" spc="0" normalizeH="0" noProof="0" dirty="0">
                <a:ln>
                  <a:noFill/>
                </a:ln>
                <a:solidFill>
                  <a:schemeClr val="tx1"/>
                </a:solidFill>
                <a:effectLst/>
                <a:uLnTx/>
                <a:uFillTx/>
                <a:latin typeface="+mn-lt"/>
                <a:ea typeface="+mn-ea"/>
                <a:cs typeface="+mn-cs"/>
              </a:rPr>
              <a:t> cargado</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21" name="2 Marcador de contenido"/>
          <p:cNvSpPr txBox="1">
            <a:spLocks/>
          </p:cNvSpPr>
          <p:nvPr/>
        </p:nvSpPr>
        <p:spPr>
          <a:xfrm>
            <a:off x="6804248" y="3068960"/>
            <a:ext cx="2339752" cy="432048"/>
          </a:xfrm>
          <a:prstGeom prst="rect">
            <a:avLst/>
          </a:prstGeom>
        </p:spPr>
        <p:txBody>
          <a:bodyPr vert="horz" lIns="91440" tIns="45720" rIns="91440" bIns="45720" rtlCol="0">
            <a:normAutofit fontScale="550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Capacitor</a:t>
            </a:r>
            <a:r>
              <a:rPr kumimoji="0" lang="es-MX" sz="3200" b="0" i="0" u="none" strike="noStrike" kern="1200" cap="none" spc="0" normalizeH="0" noProof="0" dirty="0">
                <a:ln>
                  <a:noFill/>
                </a:ln>
                <a:solidFill>
                  <a:schemeClr val="tx1"/>
                </a:solidFill>
                <a:effectLst/>
                <a:uLnTx/>
                <a:uFillTx/>
                <a:latin typeface="+mn-lt"/>
                <a:ea typeface="+mn-ea"/>
                <a:cs typeface="+mn-cs"/>
              </a:rPr>
              <a:t> descargado</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23" name="22 Conector recto de flecha"/>
          <p:cNvCxnSpPr>
            <a:stCxn id="20" idx="1"/>
          </p:cNvCxnSpPr>
          <p:nvPr/>
        </p:nvCxnSpPr>
        <p:spPr>
          <a:xfrm flipH="1">
            <a:off x="5220072" y="1844824"/>
            <a:ext cx="288032"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24 Conector recto de flecha"/>
          <p:cNvCxnSpPr/>
          <p:nvPr/>
        </p:nvCxnSpPr>
        <p:spPr>
          <a:xfrm flipH="1">
            <a:off x="6732240" y="3284984"/>
            <a:ext cx="216024"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29 Conector recto de flecha"/>
          <p:cNvCxnSpPr/>
          <p:nvPr/>
        </p:nvCxnSpPr>
        <p:spPr>
          <a:xfrm flipH="1" flipV="1">
            <a:off x="6444208" y="4725144"/>
            <a:ext cx="216024"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31 Conector recto de flecha"/>
          <p:cNvCxnSpPr/>
          <p:nvPr/>
        </p:nvCxnSpPr>
        <p:spPr>
          <a:xfrm flipH="1">
            <a:off x="5292080" y="5877272"/>
            <a:ext cx="288032" cy="1440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23 Conector recto"/>
          <p:cNvCxnSpPr/>
          <p:nvPr/>
        </p:nvCxnSpPr>
        <p:spPr>
          <a:xfrm flipH="1">
            <a:off x="5148064" y="4653136"/>
            <a:ext cx="216024"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6" name="25 Conector recto"/>
          <p:cNvCxnSpPr/>
          <p:nvPr/>
        </p:nvCxnSpPr>
        <p:spPr>
          <a:xfrm>
            <a:off x="5220072" y="1772816"/>
            <a:ext cx="0" cy="2088232"/>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graphicFrame>
        <p:nvGraphicFramePr>
          <p:cNvPr id="27" name="Object 6"/>
          <p:cNvGraphicFramePr>
            <a:graphicFrameLocks noChangeAspect="1"/>
          </p:cNvGraphicFramePr>
          <p:nvPr/>
        </p:nvGraphicFramePr>
        <p:xfrm>
          <a:off x="4788024" y="2132856"/>
          <a:ext cx="342453" cy="380810"/>
        </p:xfrm>
        <a:graphic>
          <a:graphicData uri="http://schemas.openxmlformats.org/presentationml/2006/ole">
            <mc:AlternateContent xmlns:mc="http://schemas.openxmlformats.org/markup-compatibility/2006">
              <mc:Choice xmlns:v="urn:schemas-microsoft-com:vml" Requires="v">
                <p:oleObj spid="_x0000_s21529" name="Ecuación" r:id="rId13" imgW="152280" imgH="177480" progId="Equation.3">
                  <p:embed/>
                </p:oleObj>
              </mc:Choice>
              <mc:Fallback>
                <p:oleObj name="Ecuación" r:id="rId13" imgW="152280" imgH="17748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788024" y="2132856"/>
                        <a:ext cx="342453" cy="38081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8" name="2 Marcador de contenido"/>
          <p:cNvSpPr txBox="1">
            <a:spLocks/>
          </p:cNvSpPr>
          <p:nvPr/>
        </p:nvSpPr>
        <p:spPr>
          <a:xfrm>
            <a:off x="4716016" y="5877272"/>
            <a:ext cx="504056" cy="576064"/>
          </a:xfrm>
          <a:prstGeom prst="rect">
            <a:avLst/>
          </a:prstGeom>
        </p:spPr>
        <p:txBody>
          <a:bodyPr vert="horz" lIns="91440" tIns="45720" rIns="91440" bIns="45720" rtlCol="0">
            <a:normAutofit fontScale="925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4000" b="0" i="1" u="none" strike="noStrike" kern="1200" cap="none" spc="0" normalizeH="0" baseline="0" noProof="0" dirty="0">
                <a:ln>
                  <a:noFill/>
                </a:ln>
                <a:solidFill>
                  <a:schemeClr val="tx1"/>
                </a:solidFill>
                <a:effectLst/>
                <a:uLnTx/>
                <a:uFillTx/>
                <a:latin typeface="Times New Roman" pitchFamily="18" charset="0"/>
                <a:cs typeface="Times New Roman" pitchFamily="18" charset="0"/>
              </a:rPr>
              <a:t>i</a:t>
            </a:r>
          </a:p>
        </p:txBody>
      </p:sp>
      <p:sp>
        <p:nvSpPr>
          <p:cNvPr id="29" name="2 Marcador de contenido"/>
          <p:cNvSpPr txBox="1">
            <a:spLocks/>
          </p:cNvSpPr>
          <p:nvPr/>
        </p:nvSpPr>
        <p:spPr>
          <a:xfrm>
            <a:off x="6876256" y="3717032"/>
            <a:ext cx="1512168" cy="504056"/>
          </a:xfrm>
          <a:prstGeom prst="rect">
            <a:avLst/>
          </a:prstGeom>
        </p:spPr>
        <p:txBody>
          <a:bodyPr vert="horz" lIns="91440" tIns="45720" rIns="91440" bIns="45720" rtlCol="0">
            <a:normAutofit fontScale="700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Tiempo (s)</a:t>
            </a:r>
          </a:p>
        </p:txBody>
      </p:sp>
      <p:sp>
        <p:nvSpPr>
          <p:cNvPr id="31" name="2 Marcador de contenido"/>
          <p:cNvSpPr txBox="1">
            <a:spLocks/>
          </p:cNvSpPr>
          <p:nvPr/>
        </p:nvSpPr>
        <p:spPr>
          <a:xfrm>
            <a:off x="6804248" y="4293096"/>
            <a:ext cx="1512168" cy="504056"/>
          </a:xfrm>
          <a:prstGeom prst="rect">
            <a:avLst/>
          </a:prstGeom>
        </p:spPr>
        <p:txBody>
          <a:bodyPr vert="horz" lIns="91440" tIns="45720" rIns="91440" bIns="45720" rtlCol="0">
            <a:normAutofit fontScale="700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Tiempo (s)</a:t>
            </a:r>
          </a:p>
        </p:txBody>
      </p:sp>
    </p:spTree>
    <p:extLst>
      <p:ext uri="{BB962C8B-B14F-4D97-AF65-F5344CB8AC3E}">
        <p14:creationId xmlns:p14="http://schemas.microsoft.com/office/powerpoint/2010/main" val="3094090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8229600" cy="1143000"/>
          </a:xfrm>
        </p:spPr>
        <p:txBody>
          <a:bodyPr>
            <a:normAutofit fontScale="90000"/>
          </a:bodyPr>
          <a:lstStyle/>
          <a:p>
            <a:r>
              <a:rPr lang="es-MX" dirty="0"/>
              <a:t>Constante de tiempo de un capacitor</a:t>
            </a:r>
          </a:p>
        </p:txBody>
      </p:sp>
      <p:sp>
        <p:nvSpPr>
          <p:cNvPr id="3" name="2 Marcador de contenido"/>
          <p:cNvSpPr>
            <a:spLocks noGrp="1"/>
          </p:cNvSpPr>
          <p:nvPr>
            <p:ph idx="1"/>
          </p:nvPr>
        </p:nvSpPr>
        <p:spPr>
          <a:xfrm>
            <a:off x="683568" y="1196752"/>
            <a:ext cx="7992888" cy="720080"/>
          </a:xfrm>
        </p:spPr>
        <p:txBody>
          <a:bodyPr>
            <a:normAutofit fontScale="77500" lnSpcReduction="20000"/>
          </a:bodyPr>
          <a:lstStyle/>
          <a:p>
            <a:pPr marL="0" lvl="0" indent="0">
              <a:buNone/>
              <a:defRPr/>
            </a:pPr>
            <a:r>
              <a:rPr lang="es-MX" dirty="0"/>
              <a:t>La constante de tiempo de un capacitor se designa con la letra tau(</a:t>
            </a:r>
            <a:r>
              <a:rPr lang="es-MX" dirty="0">
                <a:latin typeface="Symbol" pitchFamily="18" charset="2"/>
              </a:rPr>
              <a:t>t</a:t>
            </a:r>
            <a:r>
              <a:rPr lang="es-MX" dirty="0"/>
              <a:t>) cuyas unidades son segundos.</a:t>
            </a:r>
          </a:p>
        </p:txBody>
      </p:sp>
      <p:graphicFrame>
        <p:nvGraphicFramePr>
          <p:cNvPr id="134146" name="Object 2"/>
          <p:cNvGraphicFramePr>
            <a:graphicFrameLocks noChangeAspect="1"/>
          </p:cNvGraphicFramePr>
          <p:nvPr/>
        </p:nvGraphicFramePr>
        <p:xfrm>
          <a:off x="3203848" y="2564904"/>
          <a:ext cx="796925" cy="280987"/>
        </p:xfrm>
        <a:graphic>
          <a:graphicData uri="http://schemas.openxmlformats.org/presentationml/2006/ole">
            <mc:AlternateContent xmlns:mc="http://schemas.openxmlformats.org/markup-compatibility/2006">
              <mc:Choice xmlns:v="urn:schemas-microsoft-com:vml" Requires="v">
                <p:oleObj spid="_x0000_s22545" name="Ecuación" r:id="rId3" imgW="482400" imgH="177480" progId="Equation.3">
                  <p:embed/>
                </p:oleObj>
              </mc:Choice>
              <mc:Fallback>
                <p:oleObj name="Ecuación" r:id="rId3" imgW="482400" imgH="177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3848" y="2564904"/>
                        <a:ext cx="796925" cy="2809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5" name="34 Conector recto"/>
          <p:cNvCxnSpPr>
            <a:endCxn id="37" idx="0"/>
          </p:cNvCxnSpPr>
          <p:nvPr/>
        </p:nvCxnSpPr>
        <p:spPr>
          <a:xfrm>
            <a:off x="884536" y="1988840"/>
            <a:ext cx="0" cy="2110542"/>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6" name="35 Conector recto"/>
          <p:cNvCxnSpPr/>
          <p:nvPr/>
        </p:nvCxnSpPr>
        <p:spPr>
          <a:xfrm flipH="1">
            <a:off x="668512" y="4077072"/>
            <a:ext cx="2160240"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7" name="36 Arco"/>
          <p:cNvSpPr/>
          <p:nvPr/>
        </p:nvSpPr>
        <p:spPr>
          <a:xfrm rot="16200000">
            <a:off x="286160" y="2659224"/>
            <a:ext cx="4077072" cy="2880320"/>
          </a:xfrm>
          <a:prstGeom prst="arc">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graphicFrame>
        <p:nvGraphicFramePr>
          <p:cNvPr id="40" name="Object 4"/>
          <p:cNvGraphicFramePr>
            <a:graphicFrameLocks noChangeAspect="1"/>
          </p:cNvGraphicFramePr>
          <p:nvPr/>
        </p:nvGraphicFramePr>
        <p:xfrm>
          <a:off x="596504" y="1916832"/>
          <a:ext cx="215900" cy="239712"/>
        </p:xfrm>
        <a:graphic>
          <a:graphicData uri="http://schemas.openxmlformats.org/presentationml/2006/ole">
            <mc:AlternateContent xmlns:mc="http://schemas.openxmlformats.org/markup-compatibility/2006">
              <mc:Choice xmlns:v="urn:schemas-microsoft-com:vml" Requires="v">
                <p:oleObj spid="_x0000_s22546" name="Ecuación" r:id="rId5" imgW="152280" imgH="177480" progId="Equation.3">
                  <p:embed/>
                </p:oleObj>
              </mc:Choice>
              <mc:Fallback>
                <p:oleObj name="Ecuación" r:id="rId5" imgW="152280" imgH="177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6504" y="1916832"/>
                        <a:ext cx="215900" cy="239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3" name="42 Conector recto"/>
          <p:cNvCxnSpPr/>
          <p:nvPr/>
        </p:nvCxnSpPr>
        <p:spPr>
          <a:xfrm>
            <a:off x="884536" y="2060848"/>
            <a:ext cx="1440160" cy="0"/>
          </a:xfrm>
          <a:prstGeom prst="line">
            <a:avLst/>
          </a:prstGeom>
          <a:ln w="19050">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4" name="43 Conector recto"/>
          <p:cNvCxnSpPr/>
          <p:nvPr/>
        </p:nvCxnSpPr>
        <p:spPr>
          <a:xfrm>
            <a:off x="1172568" y="1988840"/>
            <a:ext cx="0" cy="216024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52" name="51 Conector recto"/>
          <p:cNvCxnSpPr/>
          <p:nvPr/>
        </p:nvCxnSpPr>
        <p:spPr>
          <a:xfrm>
            <a:off x="1460600" y="1988840"/>
            <a:ext cx="0" cy="216024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54" name="53 Conector recto"/>
          <p:cNvCxnSpPr/>
          <p:nvPr/>
        </p:nvCxnSpPr>
        <p:spPr>
          <a:xfrm>
            <a:off x="1748632" y="1988840"/>
            <a:ext cx="0" cy="216024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55" name="54 Conector recto"/>
          <p:cNvCxnSpPr/>
          <p:nvPr/>
        </p:nvCxnSpPr>
        <p:spPr>
          <a:xfrm>
            <a:off x="2036664" y="1988840"/>
            <a:ext cx="0" cy="216024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56" name="55 Conector recto"/>
          <p:cNvCxnSpPr/>
          <p:nvPr/>
        </p:nvCxnSpPr>
        <p:spPr>
          <a:xfrm>
            <a:off x="2252688" y="1988840"/>
            <a:ext cx="0" cy="216024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57" name="2 Marcador de contenido"/>
          <p:cNvSpPr txBox="1">
            <a:spLocks/>
          </p:cNvSpPr>
          <p:nvPr/>
        </p:nvSpPr>
        <p:spPr>
          <a:xfrm>
            <a:off x="956544" y="4005064"/>
            <a:ext cx="1656184" cy="432048"/>
          </a:xfrm>
          <a:prstGeom prst="rect">
            <a:avLst/>
          </a:prstGeom>
        </p:spPr>
        <p:txBody>
          <a:bodyPr vert="horz" lIns="91440" tIns="45720" rIns="91440" bIns="45720" rtlCol="0">
            <a:normAutofit fontScale="77500" lnSpcReduction="20000"/>
          </a:bodyPr>
          <a:lstStyle/>
          <a:p>
            <a:pPr lvl="0">
              <a:spcBef>
                <a:spcPct val="20000"/>
              </a:spcBef>
              <a:defRPr/>
            </a:pPr>
            <a:r>
              <a:rPr lang="es-MX" sz="3200" dirty="0">
                <a:latin typeface="Symbol" pitchFamily="18" charset="2"/>
              </a:rPr>
              <a:t>t</a:t>
            </a:r>
            <a:r>
              <a:rPr lang="es-MX" sz="3200" baseline="-25000" dirty="0">
                <a:latin typeface="Symbol" pitchFamily="18" charset="2"/>
              </a:rPr>
              <a:t>1</a:t>
            </a:r>
            <a:r>
              <a:rPr lang="es-MX" sz="3200" dirty="0">
                <a:latin typeface="Symbol" pitchFamily="18" charset="2"/>
              </a:rPr>
              <a:t> t</a:t>
            </a:r>
            <a:r>
              <a:rPr lang="es-MX" sz="3200" baseline="-25000" dirty="0">
                <a:latin typeface="Symbol" pitchFamily="18" charset="2"/>
              </a:rPr>
              <a:t>2 </a:t>
            </a:r>
            <a:r>
              <a:rPr lang="es-MX" sz="3200" dirty="0">
                <a:latin typeface="Symbol" pitchFamily="18" charset="2"/>
              </a:rPr>
              <a:t>t</a:t>
            </a:r>
            <a:r>
              <a:rPr lang="es-MX" sz="3200" baseline="-25000" dirty="0">
                <a:latin typeface="Symbol" pitchFamily="18" charset="2"/>
              </a:rPr>
              <a:t>3 </a:t>
            </a:r>
            <a:r>
              <a:rPr lang="es-MX" sz="3200" dirty="0">
                <a:latin typeface="Symbol" pitchFamily="18" charset="2"/>
              </a:rPr>
              <a:t>t</a:t>
            </a:r>
            <a:r>
              <a:rPr lang="es-MX" sz="3200" baseline="-25000" dirty="0">
                <a:latin typeface="Symbol" pitchFamily="18" charset="2"/>
              </a:rPr>
              <a:t>4 </a:t>
            </a:r>
            <a:r>
              <a:rPr lang="es-MX" sz="3200" dirty="0">
                <a:latin typeface="Symbol" pitchFamily="18" charset="2"/>
              </a:rPr>
              <a:t>t</a:t>
            </a:r>
            <a:r>
              <a:rPr lang="es-MX" sz="3200" baseline="-25000" dirty="0">
                <a:latin typeface="Symbol" pitchFamily="18" charset="2"/>
              </a:rPr>
              <a:t>5</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58" name="57 Conector recto"/>
          <p:cNvCxnSpPr/>
          <p:nvPr/>
        </p:nvCxnSpPr>
        <p:spPr>
          <a:xfrm>
            <a:off x="740520" y="2852936"/>
            <a:ext cx="504056" cy="0"/>
          </a:xfrm>
          <a:prstGeom prst="line">
            <a:avLst/>
          </a:prstGeom>
          <a:ln w="19050">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142348" name="Object 12"/>
          <p:cNvGraphicFramePr>
            <a:graphicFrameLocks noChangeAspect="1"/>
          </p:cNvGraphicFramePr>
          <p:nvPr/>
        </p:nvGraphicFramePr>
        <p:xfrm>
          <a:off x="179512" y="2780358"/>
          <a:ext cx="646113" cy="220662"/>
        </p:xfrm>
        <a:graphic>
          <a:graphicData uri="http://schemas.openxmlformats.org/presentationml/2006/ole">
            <mc:AlternateContent xmlns:mc="http://schemas.openxmlformats.org/markup-compatibility/2006">
              <mc:Choice xmlns:v="urn:schemas-microsoft-com:vml" Requires="v">
                <p:oleObj spid="_x0000_s22547" name="Ecuación" r:id="rId7" imgW="495000" imgH="177480" progId="Equation.3">
                  <p:embed/>
                </p:oleObj>
              </mc:Choice>
              <mc:Fallback>
                <p:oleObj name="Ecuación" r:id="rId7" imgW="495000" imgH="17748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9512" y="2780358"/>
                        <a:ext cx="646113" cy="2206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0" name="2 Marcador de contenido"/>
          <p:cNvSpPr txBox="1">
            <a:spLocks/>
          </p:cNvSpPr>
          <p:nvPr/>
        </p:nvSpPr>
        <p:spPr>
          <a:xfrm>
            <a:off x="395536" y="4797152"/>
            <a:ext cx="8136904" cy="1944216"/>
          </a:xfrm>
          <a:prstGeom prst="rect">
            <a:avLst/>
          </a:prstGeom>
        </p:spPr>
        <p:txBody>
          <a:bodyPr vert="horz" lIns="91440" tIns="45720" rIns="91440" bIns="45720" rtlCol="0">
            <a:normAutofit fontScale="70000" lnSpcReduction="20000"/>
          </a:bodyPr>
          <a:lstStyle/>
          <a:p>
            <a:pPr marL="0" marR="0" lvl="0" indent="0" algn="l" defTabSz="914400" rtl="0" eaLnBrk="1" fontAlgn="auto" latinLnBrk="0" hangingPunct="1">
              <a:lnSpc>
                <a:spcPct val="100000"/>
              </a:lnSpc>
              <a:spcBef>
                <a:spcPct val="20000"/>
              </a:spcBef>
              <a:spcAft>
                <a:spcPts val="0"/>
              </a:spcAft>
              <a:buClrTx/>
              <a:buSzTx/>
              <a:buFont typeface="Symbol"/>
              <a:buChar char="t"/>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 es el tiempo que tarda un capacitor</a:t>
            </a:r>
            <a:r>
              <a:rPr kumimoji="0" lang="es-MX" sz="3200" b="0" i="0" u="none" strike="noStrike" kern="1200" cap="none" spc="0" normalizeH="0" noProof="0" dirty="0">
                <a:ln>
                  <a:noFill/>
                </a:ln>
                <a:solidFill>
                  <a:schemeClr val="tx1"/>
                </a:solidFill>
                <a:effectLst/>
                <a:uLnTx/>
                <a:uFillTx/>
                <a:latin typeface="+mn-lt"/>
                <a:ea typeface="+mn-ea"/>
                <a:cs typeface="+mn-cs"/>
              </a:rPr>
              <a:t> en:</a:t>
            </a:r>
          </a:p>
          <a:p>
            <a:pPr marL="0" marR="0" lvl="0" indent="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MX" sz="3200" b="0" i="0" u="none" strike="noStrike" kern="1200" cap="none" spc="0" normalizeH="0" noProof="0" dirty="0">
                <a:ln>
                  <a:noFill/>
                </a:ln>
                <a:solidFill>
                  <a:schemeClr val="tx1"/>
                </a:solidFill>
                <a:effectLst/>
                <a:uLnTx/>
                <a:uFillTx/>
                <a:latin typeface="+mn-lt"/>
                <a:ea typeface="+mn-ea"/>
                <a:cs typeface="+mn-cs"/>
              </a:rPr>
              <a:t>Cargarse al 63.2% de su capacidad o </a:t>
            </a:r>
          </a:p>
          <a:p>
            <a:pPr lvl="0">
              <a:spcBef>
                <a:spcPct val="20000"/>
              </a:spcBef>
              <a:buFont typeface="Arial" pitchFamily="34" charset="0"/>
              <a:buChar char="•"/>
              <a:defRPr/>
            </a:pPr>
            <a:r>
              <a:rPr lang="es-MX" sz="3200" dirty="0"/>
              <a:t> </a:t>
            </a:r>
            <a:r>
              <a:rPr kumimoji="0" lang="es-MX" sz="3200" b="0" i="0" u="none" strike="noStrike" kern="1200" cap="none" spc="0" normalizeH="0" noProof="0" dirty="0">
                <a:ln>
                  <a:noFill/>
                </a:ln>
                <a:solidFill>
                  <a:schemeClr val="tx1"/>
                </a:solidFill>
                <a:effectLst/>
                <a:uLnTx/>
                <a:uFillTx/>
                <a:latin typeface="+mn-lt"/>
                <a:ea typeface="+mn-ea"/>
                <a:cs typeface="+mn-cs"/>
              </a:rPr>
              <a:t>perder e</a:t>
            </a:r>
            <a:r>
              <a:rPr lang="es-MX" sz="3200" dirty="0"/>
              <a:t>l 63.2% de su capacidad</a:t>
            </a:r>
          </a:p>
          <a:p>
            <a:pPr lvl="0">
              <a:spcBef>
                <a:spcPct val="20000"/>
              </a:spcBef>
              <a:buFont typeface="Arial" pitchFamily="34" charset="0"/>
              <a:buChar char="•"/>
              <a:defRPr/>
            </a:pPr>
            <a:r>
              <a:rPr kumimoji="0" lang="es-MX" sz="3200" b="0" i="0" u="none" strike="noStrike" kern="1200" cap="none" spc="0" normalizeH="0" baseline="0" noProof="0" dirty="0">
                <a:ln>
                  <a:noFill/>
                </a:ln>
                <a:solidFill>
                  <a:schemeClr val="tx1"/>
                </a:solidFill>
                <a:effectLst/>
                <a:uLnTx/>
                <a:uFillTx/>
                <a:latin typeface="+mn-lt"/>
                <a:ea typeface="+mn-ea"/>
                <a:cs typeface="+mn-cs"/>
              </a:rPr>
              <a:t>Se considera que,</a:t>
            </a:r>
            <a:r>
              <a:rPr kumimoji="0" lang="es-MX" sz="3200" b="0" i="0" u="none" strike="noStrike" kern="1200" cap="none" spc="0" normalizeH="0" noProof="0" dirty="0">
                <a:ln>
                  <a:noFill/>
                </a:ln>
                <a:solidFill>
                  <a:schemeClr val="tx1"/>
                </a:solidFill>
                <a:effectLst/>
                <a:uLnTx/>
                <a:uFillTx/>
                <a:latin typeface="+mn-lt"/>
                <a:ea typeface="+mn-ea"/>
                <a:cs typeface="+mn-cs"/>
              </a:rPr>
              <a:t> para que un condensador se cargue o descargue totalmente es necesario que transcurra un tiempo de  5 veces </a:t>
            </a:r>
            <a:r>
              <a:rPr kumimoji="0" lang="es-MX" sz="3200" b="0" i="0" u="none" strike="noStrike" kern="1200" cap="none" spc="0" normalizeH="0" noProof="0" dirty="0">
                <a:ln>
                  <a:noFill/>
                </a:ln>
                <a:solidFill>
                  <a:schemeClr val="tx1"/>
                </a:solidFill>
                <a:effectLst/>
                <a:uLnTx/>
                <a:uFillTx/>
                <a:latin typeface="Symbol" pitchFamily="18" charset="2"/>
              </a:rPr>
              <a:t>t</a:t>
            </a:r>
            <a:r>
              <a:rPr kumimoji="0" lang="es-MX" sz="3200" b="0" i="0" u="none" strike="noStrike" kern="1200" cap="none" spc="0" normalizeH="0" noProof="0" dirty="0">
                <a:ln>
                  <a:noFill/>
                </a:ln>
                <a:solidFill>
                  <a:schemeClr val="tx1"/>
                </a:solidFill>
                <a:effectLst/>
                <a:uLnTx/>
                <a:uFillTx/>
                <a:latin typeface="+mn-lt"/>
                <a:ea typeface="+mn-ea"/>
                <a:cs typeface="+mn-cs"/>
              </a:rPr>
              <a:t>.</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62" name="61 Conector recto"/>
          <p:cNvCxnSpPr/>
          <p:nvPr/>
        </p:nvCxnSpPr>
        <p:spPr>
          <a:xfrm>
            <a:off x="5148064" y="1916832"/>
            <a:ext cx="0" cy="252028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3" name="62 Conector recto"/>
          <p:cNvCxnSpPr/>
          <p:nvPr/>
        </p:nvCxnSpPr>
        <p:spPr>
          <a:xfrm flipH="1">
            <a:off x="4932040" y="4005064"/>
            <a:ext cx="2160240"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4" name="63 Arco"/>
          <p:cNvSpPr/>
          <p:nvPr/>
        </p:nvSpPr>
        <p:spPr>
          <a:xfrm rot="10800000">
            <a:off x="5148064" y="0"/>
            <a:ext cx="2880320" cy="4005064"/>
          </a:xfrm>
          <a:prstGeom prst="arc">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graphicFrame>
        <p:nvGraphicFramePr>
          <p:cNvPr id="65" name="Object 4"/>
          <p:cNvGraphicFramePr>
            <a:graphicFrameLocks noChangeAspect="1"/>
          </p:cNvGraphicFramePr>
          <p:nvPr/>
        </p:nvGraphicFramePr>
        <p:xfrm>
          <a:off x="4860032" y="1844824"/>
          <a:ext cx="215900" cy="239712"/>
        </p:xfrm>
        <a:graphic>
          <a:graphicData uri="http://schemas.openxmlformats.org/presentationml/2006/ole">
            <mc:AlternateContent xmlns:mc="http://schemas.openxmlformats.org/markup-compatibility/2006">
              <mc:Choice xmlns:v="urn:schemas-microsoft-com:vml" Requires="v">
                <p:oleObj spid="_x0000_s22548" name="Ecuación" r:id="rId9" imgW="152280" imgH="177480" progId="Equation.3">
                  <p:embed/>
                </p:oleObj>
              </mc:Choice>
              <mc:Fallback>
                <p:oleObj name="Ecuación" r:id="rId9" imgW="152280" imgH="17748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860032" y="1844824"/>
                        <a:ext cx="215900" cy="239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66" name="65 Conector recto"/>
          <p:cNvCxnSpPr/>
          <p:nvPr/>
        </p:nvCxnSpPr>
        <p:spPr>
          <a:xfrm>
            <a:off x="5148064" y="1988840"/>
            <a:ext cx="1440160" cy="0"/>
          </a:xfrm>
          <a:prstGeom prst="line">
            <a:avLst/>
          </a:prstGeom>
          <a:ln w="19050">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7" name="66 Conector recto"/>
          <p:cNvCxnSpPr/>
          <p:nvPr/>
        </p:nvCxnSpPr>
        <p:spPr>
          <a:xfrm>
            <a:off x="5436096" y="1916832"/>
            <a:ext cx="0" cy="216024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68" name="67 Conector recto"/>
          <p:cNvCxnSpPr/>
          <p:nvPr/>
        </p:nvCxnSpPr>
        <p:spPr>
          <a:xfrm>
            <a:off x="5724128" y="1916832"/>
            <a:ext cx="0" cy="216024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69" name="68 Conector recto"/>
          <p:cNvCxnSpPr/>
          <p:nvPr/>
        </p:nvCxnSpPr>
        <p:spPr>
          <a:xfrm>
            <a:off x="6012160" y="1916832"/>
            <a:ext cx="0" cy="216024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70" name="69 Conector recto"/>
          <p:cNvCxnSpPr/>
          <p:nvPr/>
        </p:nvCxnSpPr>
        <p:spPr>
          <a:xfrm>
            <a:off x="6300192" y="1916832"/>
            <a:ext cx="0" cy="216024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74" name="73 Conector recto"/>
          <p:cNvCxnSpPr/>
          <p:nvPr/>
        </p:nvCxnSpPr>
        <p:spPr>
          <a:xfrm>
            <a:off x="6516216" y="1916832"/>
            <a:ext cx="0" cy="216024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77" name="2 Marcador de contenido"/>
          <p:cNvSpPr txBox="1">
            <a:spLocks/>
          </p:cNvSpPr>
          <p:nvPr/>
        </p:nvSpPr>
        <p:spPr>
          <a:xfrm>
            <a:off x="5220072" y="3933056"/>
            <a:ext cx="1656184" cy="432048"/>
          </a:xfrm>
          <a:prstGeom prst="rect">
            <a:avLst/>
          </a:prstGeom>
        </p:spPr>
        <p:txBody>
          <a:bodyPr vert="horz" lIns="91440" tIns="45720" rIns="91440" bIns="45720" rtlCol="0">
            <a:normAutofit fontScale="77500" lnSpcReduction="20000"/>
          </a:bodyPr>
          <a:lstStyle/>
          <a:p>
            <a:pPr lvl="0">
              <a:spcBef>
                <a:spcPct val="20000"/>
              </a:spcBef>
              <a:defRPr/>
            </a:pPr>
            <a:r>
              <a:rPr lang="es-MX" sz="3200" dirty="0">
                <a:latin typeface="Symbol" pitchFamily="18" charset="2"/>
              </a:rPr>
              <a:t>t</a:t>
            </a:r>
            <a:r>
              <a:rPr lang="es-MX" sz="3200" baseline="-25000" dirty="0">
                <a:latin typeface="Symbol" pitchFamily="18" charset="2"/>
              </a:rPr>
              <a:t>1</a:t>
            </a:r>
            <a:r>
              <a:rPr lang="es-MX" sz="3200" dirty="0">
                <a:latin typeface="Symbol" pitchFamily="18" charset="2"/>
              </a:rPr>
              <a:t> t</a:t>
            </a:r>
            <a:r>
              <a:rPr lang="es-MX" sz="3200" baseline="-25000" dirty="0">
                <a:latin typeface="Symbol" pitchFamily="18" charset="2"/>
              </a:rPr>
              <a:t>2 </a:t>
            </a:r>
            <a:r>
              <a:rPr lang="es-MX" sz="3200" dirty="0">
                <a:latin typeface="Symbol" pitchFamily="18" charset="2"/>
              </a:rPr>
              <a:t>t</a:t>
            </a:r>
            <a:r>
              <a:rPr lang="es-MX" sz="3200" baseline="-25000" dirty="0">
                <a:latin typeface="Symbol" pitchFamily="18" charset="2"/>
              </a:rPr>
              <a:t>3 </a:t>
            </a:r>
            <a:r>
              <a:rPr lang="es-MX" sz="3200" dirty="0">
                <a:latin typeface="Symbol" pitchFamily="18" charset="2"/>
              </a:rPr>
              <a:t>t</a:t>
            </a:r>
            <a:r>
              <a:rPr lang="es-MX" sz="3200" baseline="-25000" dirty="0">
                <a:latin typeface="Symbol" pitchFamily="18" charset="2"/>
              </a:rPr>
              <a:t>4 </a:t>
            </a:r>
            <a:r>
              <a:rPr lang="es-MX" sz="3200" dirty="0">
                <a:latin typeface="Symbol" pitchFamily="18" charset="2"/>
              </a:rPr>
              <a:t>t</a:t>
            </a:r>
            <a:r>
              <a:rPr lang="es-MX" sz="3200" baseline="-25000" dirty="0">
                <a:latin typeface="Symbol" pitchFamily="18" charset="2"/>
              </a:rPr>
              <a:t>5</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78" name="77 Conector recto"/>
          <p:cNvCxnSpPr/>
          <p:nvPr/>
        </p:nvCxnSpPr>
        <p:spPr>
          <a:xfrm>
            <a:off x="4932040" y="3212976"/>
            <a:ext cx="504056" cy="0"/>
          </a:xfrm>
          <a:prstGeom prst="line">
            <a:avLst/>
          </a:prstGeom>
          <a:ln w="19050">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79" name="Object 12"/>
          <p:cNvGraphicFramePr>
            <a:graphicFrameLocks noChangeAspect="1"/>
          </p:cNvGraphicFramePr>
          <p:nvPr/>
        </p:nvGraphicFramePr>
        <p:xfrm>
          <a:off x="4213919" y="3068960"/>
          <a:ext cx="646113" cy="220662"/>
        </p:xfrm>
        <a:graphic>
          <a:graphicData uri="http://schemas.openxmlformats.org/presentationml/2006/ole">
            <mc:AlternateContent xmlns:mc="http://schemas.openxmlformats.org/markup-compatibility/2006">
              <mc:Choice xmlns:v="urn:schemas-microsoft-com:vml" Requires="v">
                <p:oleObj spid="_x0000_s22549" name="Ecuación" r:id="rId11" imgW="495000" imgH="177480" progId="Equation.3">
                  <p:embed/>
                </p:oleObj>
              </mc:Choice>
              <mc:Fallback>
                <p:oleObj name="Ecuación" r:id="rId11" imgW="495000" imgH="17748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213919" y="3068960"/>
                        <a:ext cx="646113" cy="2206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2" name="2 Marcador de contenido"/>
          <p:cNvSpPr txBox="1">
            <a:spLocks/>
          </p:cNvSpPr>
          <p:nvPr/>
        </p:nvSpPr>
        <p:spPr>
          <a:xfrm>
            <a:off x="6804248" y="4005064"/>
            <a:ext cx="1512168" cy="504056"/>
          </a:xfrm>
          <a:prstGeom prst="rect">
            <a:avLst/>
          </a:prstGeom>
        </p:spPr>
        <p:txBody>
          <a:bodyPr vert="horz" lIns="91440" tIns="45720" rIns="91440" bIns="45720" rtlCol="0">
            <a:normAutofit fontScale="700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Tiempo (s)</a:t>
            </a:r>
          </a:p>
        </p:txBody>
      </p:sp>
      <p:sp>
        <p:nvSpPr>
          <p:cNvPr id="33" name="2 Marcador de contenido"/>
          <p:cNvSpPr txBox="1">
            <a:spLocks/>
          </p:cNvSpPr>
          <p:nvPr/>
        </p:nvSpPr>
        <p:spPr>
          <a:xfrm>
            <a:off x="2627784" y="4077072"/>
            <a:ext cx="1512168" cy="504056"/>
          </a:xfrm>
          <a:prstGeom prst="rect">
            <a:avLst/>
          </a:prstGeom>
        </p:spPr>
        <p:txBody>
          <a:bodyPr vert="horz" lIns="91440" tIns="45720" rIns="91440" bIns="45720" rtlCol="0">
            <a:normAutofit fontScale="700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Tiempo (s)</a:t>
            </a:r>
          </a:p>
        </p:txBody>
      </p:sp>
    </p:spTree>
    <p:extLst>
      <p:ext uri="{BB962C8B-B14F-4D97-AF65-F5344CB8AC3E}">
        <p14:creationId xmlns:p14="http://schemas.microsoft.com/office/powerpoint/2010/main" val="9861219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4624"/>
            <a:ext cx="8229600" cy="864096"/>
          </a:xfrm>
        </p:spPr>
        <p:txBody>
          <a:bodyPr/>
          <a:lstStyle/>
          <a:p>
            <a:r>
              <a:rPr lang="es-MX" dirty="0"/>
              <a:t>Potencial Eléctrico</a:t>
            </a:r>
          </a:p>
        </p:txBody>
      </p:sp>
      <p:sp>
        <p:nvSpPr>
          <p:cNvPr id="3" name="2 Marcador de contenido"/>
          <p:cNvSpPr>
            <a:spLocks noGrp="1"/>
          </p:cNvSpPr>
          <p:nvPr>
            <p:ph idx="1"/>
          </p:nvPr>
        </p:nvSpPr>
        <p:spPr>
          <a:xfrm>
            <a:off x="539552" y="1124744"/>
            <a:ext cx="8229600" cy="1728192"/>
          </a:xfrm>
        </p:spPr>
        <p:txBody>
          <a:bodyPr>
            <a:normAutofit fontScale="77500" lnSpcReduction="20000"/>
          </a:bodyPr>
          <a:lstStyle/>
          <a:p>
            <a:pPr marL="0" indent="0">
              <a:buNone/>
            </a:pPr>
            <a:r>
              <a:rPr lang="es-MX" dirty="0"/>
              <a:t>La diferencia de potencial entre dos puntos A y B, es el trabajo realizado para transportar una carga de prueba unitaria y positiva desde A hasta B. La diferencia de potencial entre A y B se representa por </a:t>
            </a:r>
            <a:r>
              <a:rPr lang="es-MX" dirty="0" err="1"/>
              <a:t>V</a:t>
            </a:r>
            <a:r>
              <a:rPr lang="es-MX" baseline="-25000" dirty="0" err="1"/>
              <a:t>B</a:t>
            </a:r>
            <a:r>
              <a:rPr lang="es-MX" dirty="0"/>
              <a:t>-V</a:t>
            </a:r>
            <a:r>
              <a:rPr lang="es-MX" sz="3100" baseline="-25000" dirty="0"/>
              <a:t>A</a:t>
            </a:r>
            <a:r>
              <a:rPr lang="es-MX" dirty="0"/>
              <a:t> . Las unidades son J/C o llamados volts.</a:t>
            </a:r>
          </a:p>
          <a:p>
            <a:endParaRPr lang="es-MX" dirty="0"/>
          </a:p>
          <a:p>
            <a:endParaRPr lang="es-MX" dirty="0"/>
          </a:p>
        </p:txBody>
      </p:sp>
      <p:graphicFrame>
        <p:nvGraphicFramePr>
          <p:cNvPr id="84994" name="Object 2"/>
          <p:cNvGraphicFramePr>
            <a:graphicFrameLocks noChangeAspect="1"/>
          </p:cNvGraphicFramePr>
          <p:nvPr>
            <p:extLst>
              <p:ext uri="{D42A27DB-BD31-4B8C-83A1-F6EECF244321}">
                <p14:modId xmlns:p14="http://schemas.microsoft.com/office/powerpoint/2010/main" val="3353568979"/>
              </p:ext>
            </p:extLst>
          </p:nvPr>
        </p:nvGraphicFramePr>
        <p:xfrm>
          <a:off x="2843808" y="3573016"/>
          <a:ext cx="2732087" cy="434975"/>
        </p:xfrm>
        <a:graphic>
          <a:graphicData uri="http://schemas.openxmlformats.org/presentationml/2006/ole">
            <mc:AlternateContent xmlns:mc="http://schemas.openxmlformats.org/markup-compatibility/2006">
              <mc:Choice xmlns:v="urn:schemas-microsoft-com:vml" Requires="v">
                <p:oleObj spid="_x0000_s3115" name="Ecuación" r:id="rId3" imgW="1295280" imgH="215640" progId="Equation.3">
                  <p:embed/>
                </p:oleObj>
              </mc:Choice>
              <mc:Fallback>
                <p:oleObj name="Ecuación" r:id="rId3" imgW="1295280" imgH="215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3808" y="3573016"/>
                        <a:ext cx="2732087" cy="434975"/>
                      </a:xfrm>
                      <a:prstGeom prst="rect">
                        <a:avLst/>
                      </a:prstGeom>
                      <a:solidFill>
                        <a:schemeClr val="accent4">
                          <a:lumMod val="40000"/>
                          <a:lumOff val="60000"/>
                        </a:schemeClr>
                      </a:solidFill>
                      <a:ln>
                        <a:solidFill>
                          <a:schemeClr val="accent4">
                            <a:lumMod val="60000"/>
                            <a:lumOff val="40000"/>
                          </a:schemeClr>
                        </a:solidFill>
                      </a:ln>
                      <a:extLst/>
                    </p:spPr>
                  </p:pic>
                </p:oleObj>
              </mc:Fallback>
            </mc:AlternateContent>
          </a:graphicData>
        </a:graphic>
      </p:graphicFrame>
      <p:graphicFrame>
        <p:nvGraphicFramePr>
          <p:cNvPr id="84997" name="Object 5"/>
          <p:cNvGraphicFramePr>
            <a:graphicFrameLocks noChangeAspect="1"/>
          </p:cNvGraphicFramePr>
          <p:nvPr>
            <p:extLst>
              <p:ext uri="{D42A27DB-BD31-4B8C-83A1-F6EECF244321}">
                <p14:modId xmlns:p14="http://schemas.microsoft.com/office/powerpoint/2010/main" val="3981143304"/>
              </p:ext>
            </p:extLst>
          </p:nvPr>
        </p:nvGraphicFramePr>
        <p:xfrm>
          <a:off x="3275856" y="2492896"/>
          <a:ext cx="1928813" cy="792163"/>
        </p:xfrm>
        <a:graphic>
          <a:graphicData uri="http://schemas.openxmlformats.org/presentationml/2006/ole">
            <mc:AlternateContent xmlns:mc="http://schemas.openxmlformats.org/markup-compatibility/2006">
              <mc:Choice xmlns:v="urn:schemas-microsoft-com:vml" Requires="v">
                <p:oleObj spid="_x0000_s3116" name="Ecuación" r:id="rId5" imgW="914400" imgH="393480" progId="Equation.3">
                  <p:embed/>
                </p:oleObj>
              </mc:Choice>
              <mc:Fallback>
                <p:oleObj name="Ecuación" r:id="rId5" imgW="914400" imgH="393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75856" y="2492896"/>
                        <a:ext cx="1928813" cy="792163"/>
                      </a:xfrm>
                      <a:prstGeom prst="rect">
                        <a:avLst/>
                      </a:prstGeom>
                      <a:solidFill>
                        <a:schemeClr val="accent3">
                          <a:lumMod val="60000"/>
                          <a:lumOff val="40000"/>
                        </a:schemeClr>
                      </a:solidFill>
                      <a:extLst/>
                    </p:spPr>
                  </p:pic>
                </p:oleObj>
              </mc:Fallback>
            </mc:AlternateContent>
          </a:graphicData>
        </a:graphic>
      </p:graphicFrame>
      <p:sp>
        <p:nvSpPr>
          <p:cNvPr id="10" name="2 Marcador de contenido"/>
          <p:cNvSpPr txBox="1">
            <a:spLocks/>
          </p:cNvSpPr>
          <p:nvPr/>
        </p:nvSpPr>
        <p:spPr>
          <a:xfrm>
            <a:off x="539552" y="3212976"/>
            <a:ext cx="8229600" cy="576064"/>
          </a:xfrm>
          <a:prstGeom prst="rect">
            <a:avLst/>
          </a:prstGeom>
        </p:spPr>
        <p:txBody>
          <a:bodyPr vert="horz" lIns="91440" tIns="45720" rIns="91440" bIns="45720" rtlCol="0">
            <a:normAutofit fontScale="700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El trabajo</a:t>
            </a:r>
            <a:r>
              <a:rPr kumimoji="0" lang="es-MX" sz="3200" b="0" i="0" u="none" strike="noStrike" kern="1200" cap="none" spc="0" normalizeH="0" noProof="0" dirty="0">
                <a:ln>
                  <a:noFill/>
                </a:ln>
                <a:solidFill>
                  <a:schemeClr val="tx1"/>
                </a:solidFill>
                <a:effectLst/>
                <a:uLnTx/>
                <a:uFillTx/>
                <a:latin typeface="+mn-lt"/>
                <a:ea typeface="+mn-ea"/>
                <a:cs typeface="+mn-cs"/>
              </a:rPr>
              <a:t> desarrollado para llevar una carga desde el punto A al B es</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84998" name="Picture 6"/>
          <p:cNvPicPr>
            <a:picLocks noChangeAspect="1" noChangeArrowheads="1"/>
          </p:cNvPicPr>
          <p:nvPr/>
        </p:nvPicPr>
        <p:blipFill>
          <a:blip r:embed="rId7" cstate="print"/>
          <a:srcRect/>
          <a:stretch>
            <a:fillRect/>
          </a:stretch>
        </p:blipFill>
        <p:spPr bwMode="auto">
          <a:xfrm>
            <a:off x="2555776" y="4221088"/>
            <a:ext cx="3352800" cy="1657350"/>
          </a:xfrm>
          <a:prstGeom prst="rect">
            <a:avLst/>
          </a:prstGeom>
          <a:noFill/>
          <a:ln w="9525">
            <a:noFill/>
            <a:miter lim="800000"/>
            <a:headEnd/>
            <a:tailEnd/>
          </a:ln>
        </p:spPr>
      </p:pic>
    </p:spTree>
    <p:extLst>
      <p:ext uri="{BB962C8B-B14F-4D97-AF65-F5344CB8AC3E}">
        <p14:creationId xmlns:p14="http://schemas.microsoft.com/office/powerpoint/2010/main" val="14805430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8229600" cy="1143000"/>
          </a:xfrm>
        </p:spPr>
        <p:txBody>
          <a:bodyPr/>
          <a:lstStyle/>
          <a:p>
            <a:r>
              <a:rPr lang="es-MX" dirty="0"/>
              <a:t>Ejercicio </a:t>
            </a:r>
          </a:p>
        </p:txBody>
      </p:sp>
      <p:sp>
        <p:nvSpPr>
          <p:cNvPr id="3" name="2 Marcador de contenido"/>
          <p:cNvSpPr>
            <a:spLocks noGrp="1"/>
          </p:cNvSpPr>
          <p:nvPr>
            <p:ph idx="1"/>
          </p:nvPr>
        </p:nvSpPr>
        <p:spPr>
          <a:xfrm>
            <a:off x="395536" y="1124744"/>
            <a:ext cx="4608512" cy="4896544"/>
          </a:xfrm>
        </p:spPr>
        <p:txBody>
          <a:bodyPr>
            <a:normAutofit/>
          </a:bodyPr>
          <a:lstStyle/>
          <a:p>
            <a:pPr marL="0" indent="0">
              <a:buNone/>
            </a:pPr>
            <a:r>
              <a:rPr lang="es-MX" dirty="0"/>
              <a:t>Los siguientes datos fueron obtenidos tomando medidas directas de laboratorio</a:t>
            </a:r>
          </a:p>
          <a:p>
            <a:pPr marL="0" indent="0">
              <a:buNone/>
            </a:pPr>
            <a:r>
              <a:rPr lang="es-MX" dirty="0"/>
              <a:t>Se conecta un capacitor, con una resistencia en serie de </a:t>
            </a:r>
            <a:r>
              <a:rPr lang="es-MX" dirty="0" err="1"/>
              <a:t>2200</a:t>
            </a:r>
            <a:r>
              <a:rPr lang="es-MX" dirty="0" err="1">
                <a:latin typeface="Symbol" pitchFamily="18" charset="2"/>
              </a:rPr>
              <a:t>W</a:t>
            </a:r>
            <a:r>
              <a:rPr lang="es-MX" dirty="0">
                <a:latin typeface="Symbol" pitchFamily="18" charset="2"/>
              </a:rPr>
              <a:t> </a:t>
            </a:r>
            <a:r>
              <a:rPr lang="es-MX" dirty="0"/>
              <a:t>y un voltaje de </a:t>
            </a:r>
            <a:r>
              <a:rPr lang="es-MX" dirty="0" err="1"/>
              <a:t>5.62v</a:t>
            </a:r>
            <a:r>
              <a:rPr lang="es-MX" dirty="0"/>
              <a:t>  </a:t>
            </a:r>
          </a:p>
        </p:txBody>
      </p:sp>
      <p:pic>
        <p:nvPicPr>
          <p:cNvPr id="4" name="Picture 3" descr="C:\Users\usuario\AppData\Local\Microsoft\Windows\Temporary Internet Files\Content.IE5\5LN7LZJ5\MC900312512[1].wmf"/>
          <p:cNvPicPr>
            <a:picLocks noChangeAspect="1" noChangeArrowheads="1"/>
          </p:cNvPicPr>
          <p:nvPr/>
        </p:nvPicPr>
        <p:blipFill>
          <a:blip r:embed="rId2" cstate="print"/>
          <a:srcRect/>
          <a:stretch>
            <a:fillRect/>
          </a:stretch>
        </p:blipFill>
        <p:spPr bwMode="auto">
          <a:xfrm>
            <a:off x="1691680" y="0"/>
            <a:ext cx="792088" cy="873412"/>
          </a:xfrm>
          <a:prstGeom prst="rect">
            <a:avLst/>
          </a:prstGeom>
          <a:noFill/>
        </p:spPr>
      </p:pic>
      <p:grpSp>
        <p:nvGrpSpPr>
          <p:cNvPr id="43" name="42 Grupo"/>
          <p:cNvGrpSpPr/>
          <p:nvPr/>
        </p:nvGrpSpPr>
        <p:grpSpPr>
          <a:xfrm rot="5400000">
            <a:off x="7352184" y="3276600"/>
            <a:ext cx="1368152" cy="376808"/>
            <a:chOff x="1259632" y="2492896"/>
            <a:chExt cx="1584176" cy="376808"/>
          </a:xfrm>
        </p:grpSpPr>
        <p:cxnSp>
          <p:nvCxnSpPr>
            <p:cNvPr id="44" name="43 Conector recto"/>
            <p:cNvCxnSpPr/>
            <p:nvPr/>
          </p:nvCxnSpPr>
          <p:spPr>
            <a:xfrm>
              <a:off x="1259632"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5" name="44 Conector recto"/>
            <p:cNvCxnSpPr/>
            <p:nvPr/>
          </p:nvCxnSpPr>
          <p:spPr>
            <a:xfrm flipV="1">
              <a:off x="1619672" y="2492896"/>
              <a:ext cx="72008" cy="14401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6" name="45 Conector recto"/>
            <p:cNvCxnSpPr/>
            <p:nvPr/>
          </p:nvCxnSpPr>
          <p:spPr>
            <a:xfrm flipH="1" flipV="1">
              <a:off x="1691680"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7" name="46 Conector recto"/>
            <p:cNvCxnSpPr/>
            <p:nvPr/>
          </p:nvCxnSpPr>
          <p:spPr>
            <a:xfrm flipH="1">
              <a:off x="1763688"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8" name="47 Conector recto"/>
            <p:cNvCxnSpPr/>
            <p:nvPr/>
          </p:nvCxnSpPr>
          <p:spPr>
            <a:xfrm flipH="1" flipV="1">
              <a:off x="1907704"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9" name="48 Conector recto"/>
            <p:cNvCxnSpPr/>
            <p:nvPr/>
          </p:nvCxnSpPr>
          <p:spPr>
            <a:xfrm flipH="1">
              <a:off x="1979712"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0" name="49 Conector recto"/>
            <p:cNvCxnSpPr/>
            <p:nvPr/>
          </p:nvCxnSpPr>
          <p:spPr>
            <a:xfrm flipH="1" flipV="1">
              <a:off x="2123728"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1" name="50 Conector recto"/>
            <p:cNvCxnSpPr/>
            <p:nvPr/>
          </p:nvCxnSpPr>
          <p:spPr>
            <a:xfrm flipH="1" flipV="1">
              <a:off x="2339752"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2" name="51 Conector recto"/>
            <p:cNvCxnSpPr/>
            <p:nvPr/>
          </p:nvCxnSpPr>
          <p:spPr>
            <a:xfrm flipH="1">
              <a:off x="2195736"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3" name="52 Conector recto"/>
            <p:cNvCxnSpPr/>
            <p:nvPr/>
          </p:nvCxnSpPr>
          <p:spPr>
            <a:xfrm flipV="1">
              <a:off x="2411760" y="2636912"/>
              <a:ext cx="72008" cy="2244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4" name="53 Conector recto"/>
            <p:cNvCxnSpPr/>
            <p:nvPr/>
          </p:nvCxnSpPr>
          <p:spPr>
            <a:xfrm>
              <a:off x="2483768"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55" name="54 Conector recto"/>
          <p:cNvCxnSpPr/>
          <p:nvPr/>
        </p:nvCxnSpPr>
        <p:spPr>
          <a:xfrm>
            <a:off x="6228184" y="1988840"/>
            <a:ext cx="169168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6" name="55 Conector recto"/>
          <p:cNvCxnSpPr/>
          <p:nvPr/>
        </p:nvCxnSpPr>
        <p:spPr>
          <a:xfrm>
            <a:off x="6228184" y="4653136"/>
            <a:ext cx="183569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7" name="56 Conector recto"/>
          <p:cNvCxnSpPr/>
          <p:nvPr/>
        </p:nvCxnSpPr>
        <p:spPr>
          <a:xfrm>
            <a:off x="6228184" y="1988840"/>
            <a:ext cx="0" cy="129614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8" name="57 Conector recto"/>
          <p:cNvCxnSpPr/>
          <p:nvPr/>
        </p:nvCxnSpPr>
        <p:spPr>
          <a:xfrm>
            <a:off x="6228184" y="3501008"/>
            <a:ext cx="0" cy="115212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9" name="58 Conector recto"/>
          <p:cNvCxnSpPr/>
          <p:nvPr/>
        </p:nvCxnSpPr>
        <p:spPr>
          <a:xfrm flipH="1">
            <a:off x="5940152" y="3284984"/>
            <a:ext cx="567680"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60" name="59 Conector recto"/>
          <p:cNvCxnSpPr/>
          <p:nvPr/>
        </p:nvCxnSpPr>
        <p:spPr>
          <a:xfrm flipH="1">
            <a:off x="6047656" y="3501008"/>
            <a:ext cx="360040"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61" name="2 Marcador de contenido"/>
          <p:cNvSpPr txBox="1">
            <a:spLocks/>
          </p:cNvSpPr>
          <p:nvPr/>
        </p:nvSpPr>
        <p:spPr>
          <a:xfrm>
            <a:off x="5436096" y="2852936"/>
            <a:ext cx="827584" cy="504056"/>
          </a:xfrm>
          <a:prstGeom prst="rect">
            <a:avLst/>
          </a:prstGeom>
        </p:spPr>
        <p:txBody>
          <a:bodyPr vert="horz" lIns="91440" tIns="45720" rIns="91440" bIns="45720" rtlCol="0">
            <a:normAutofit fontScale="55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5.62 V</a:t>
            </a:r>
          </a:p>
        </p:txBody>
      </p:sp>
      <p:cxnSp>
        <p:nvCxnSpPr>
          <p:cNvPr id="62" name="61 Conector recto"/>
          <p:cNvCxnSpPr/>
          <p:nvPr/>
        </p:nvCxnSpPr>
        <p:spPr>
          <a:xfrm>
            <a:off x="7991872" y="2132856"/>
            <a:ext cx="72008" cy="57606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3" name="62 Conector recto"/>
          <p:cNvCxnSpPr/>
          <p:nvPr/>
        </p:nvCxnSpPr>
        <p:spPr>
          <a:xfrm>
            <a:off x="7919864" y="1988840"/>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4" name="63 Elipse"/>
          <p:cNvSpPr/>
          <p:nvPr/>
        </p:nvSpPr>
        <p:spPr>
          <a:xfrm>
            <a:off x="7847856" y="2276872"/>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5" name="64 Elipse"/>
          <p:cNvSpPr/>
          <p:nvPr/>
        </p:nvSpPr>
        <p:spPr>
          <a:xfrm>
            <a:off x="7991872" y="2708920"/>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66" name="65 Conector recto"/>
          <p:cNvCxnSpPr/>
          <p:nvPr/>
        </p:nvCxnSpPr>
        <p:spPr>
          <a:xfrm flipH="1">
            <a:off x="7775848" y="4149080"/>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67" name="66 Conector recto"/>
          <p:cNvCxnSpPr/>
          <p:nvPr/>
        </p:nvCxnSpPr>
        <p:spPr>
          <a:xfrm flipH="1">
            <a:off x="7775848" y="4365104"/>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68" name="67 Conector recto"/>
          <p:cNvCxnSpPr/>
          <p:nvPr/>
        </p:nvCxnSpPr>
        <p:spPr>
          <a:xfrm>
            <a:off x="8063880" y="4365104"/>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9" name="2 Marcador de contenido"/>
          <p:cNvSpPr txBox="1">
            <a:spLocks/>
          </p:cNvSpPr>
          <p:nvPr/>
        </p:nvSpPr>
        <p:spPr>
          <a:xfrm>
            <a:off x="6804248" y="2852936"/>
            <a:ext cx="1331640" cy="648072"/>
          </a:xfrm>
          <a:prstGeom prst="rect">
            <a:avLst/>
          </a:prstGeom>
        </p:spPr>
        <p:txBody>
          <a:bodyPr vert="horz" lIns="91440" tIns="45720" rIns="91440" bIns="45720" rtlCol="0">
            <a:normAutofit fontScale="70000" lnSpcReduction="20000"/>
          </a:bodyPr>
          <a:lstStyle/>
          <a:p>
            <a:pPr marL="342900" lvl="0" indent="-342900">
              <a:spcBef>
                <a:spcPct val="20000"/>
              </a:spcBef>
              <a:defRPr/>
            </a:pPr>
            <a:r>
              <a:rPr lang="es-MX" sz="3200" dirty="0"/>
              <a:t>R=</a:t>
            </a:r>
            <a:r>
              <a:rPr lang="es-MX" sz="3200" dirty="0" err="1"/>
              <a:t>2200</a:t>
            </a:r>
            <a:r>
              <a:rPr lang="es-MX" sz="3200" dirty="0" err="1">
                <a:latin typeface="Symbol" pitchFamily="18" charset="2"/>
              </a:rPr>
              <a:t>W</a:t>
            </a:r>
            <a:endParaRPr kumimoji="0" lang="es-MX" sz="3200" b="0" i="0" u="none" strike="noStrike" kern="1200" cap="none" spc="0" normalizeH="0" baseline="0" noProof="0" dirty="0">
              <a:ln>
                <a:noFill/>
              </a:ln>
              <a:solidFill>
                <a:schemeClr val="tx1"/>
              </a:solidFill>
              <a:effectLst/>
              <a:uLnTx/>
              <a:uFillTx/>
              <a:latin typeface="Symbol" pitchFamily="18" charset="2"/>
            </a:endParaRPr>
          </a:p>
        </p:txBody>
      </p:sp>
      <p:sp>
        <p:nvSpPr>
          <p:cNvPr id="70" name="2 Marcador de contenido"/>
          <p:cNvSpPr txBox="1">
            <a:spLocks/>
          </p:cNvSpPr>
          <p:nvPr/>
        </p:nvSpPr>
        <p:spPr>
          <a:xfrm>
            <a:off x="7127776" y="3717032"/>
            <a:ext cx="648072" cy="604664"/>
          </a:xfrm>
          <a:prstGeom prst="rect">
            <a:avLst/>
          </a:prstGeom>
        </p:spPr>
        <p:txBody>
          <a:bodyPr vert="horz" lIns="91440" tIns="45720" rIns="91440" bIns="45720" rtlCol="0">
            <a:normAutofit fontScale="925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dirty="0"/>
              <a:t>C ?</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74" name="2 Marcador de contenido"/>
          <p:cNvSpPr txBox="1">
            <a:spLocks/>
          </p:cNvSpPr>
          <p:nvPr/>
        </p:nvSpPr>
        <p:spPr>
          <a:xfrm>
            <a:off x="5615608" y="3068960"/>
            <a:ext cx="432048" cy="792088"/>
          </a:xfrm>
          <a:prstGeom prst="rect">
            <a:avLst/>
          </a:prstGeom>
        </p:spPr>
        <p:txBody>
          <a:bodyPr vert="horz" lIns="91440" tIns="45720" rIns="91440" bIns="45720" rtlCol="0">
            <a:normAutofit fontScale="625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1" i="0" u="none" strike="noStrike" kern="1200" cap="none" spc="0" normalizeH="0" baseline="0" noProof="0" dirty="0">
                <a:ln>
                  <a:noFill/>
                </a:ln>
                <a:solidFill>
                  <a:schemeClr val="tx1"/>
                </a:solidFill>
                <a:effectLst/>
                <a:uLnTx/>
                <a:uFillTx/>
                <a:latin typeface="+mn-lt"/>
                <a:ea typeface="+mn-ea"/>
                <a:cs typeface="+mn-cs"/>
              </a:rPr>
              <a:t>+</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4600" b="1" dirty="0"/>
              <a:t>-</a:t>
            </a:r>
            <a:endParaRPr kumimoji="0" lang="es-MX" sz="4600" b="1" i="0" u="none" strike="noStrike" kern="1200" cap="none" spc="0" normalizeH="0" baseline="0" noProof="0" dirty="0">
              <a:ln>
                <a:noFill/>
              </a:ln>
              <a:solidFill>
                <a:schemeClr val="tx1"/>
              </a:solidFill>
              <a:effectLst/>
              <a:uLnTx/>
              <a:uFillTx/>
              <a:latin typeface="+mn-lt"/>
              <a:ea typeface="+mn-ea"/>
              <a:cs typeface="+mn-cs"/>
            </a:endParaRPr>
          </a:p>
        </p:txBody>
      </p:sp>
      <p:sp>
        <p:nvSpPr>
          <p:cNvPr id="75" name="2 Marcador de contenido"/>
          <p:cNvSpPr txBox="1">
            <a:spLocks/>
          </p:cNvSpPr>
          <p:nvPr/>
        </p:nvSpPr>
        <p:spPr>
          <a:xfrm>
            <a:off x="8279904" y="3933056"/>
            <a:ext cx="432048" cy="792088"/>
          </a:xfrm>
          <a:prstGeom prst="rect">
            <a:avLst/>
          </a:prstGeom>
        </p:spPr>
        <p:txBody>
          <a:bodyPr vert="horz" lIns="91440" tIns="45720" rIns="91440" bIns="45720" rtlCol="0">
            <a:normAutofit fontScale="625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1" i="0" u="none" strike="noStrike" kern="1200" cap="none" spc="0" normalizeH="0" baseline="0" noProof="0" dirty="0">
                <a:ln>
                  <a:noFill/>
                </a:ln>
                <a:solidFill>
                  <a:schemeClr val="tx1"/>
                </a:solidFill>
                <a:effectLst/>
                <a:uLnTx/>
                <a:uFillTx/>
                <a:latin typeface="+mn-lt"/>
                <a:ea typeface="+mn-ea"/>
                <a:cs typeface="+mn-cs"/>
              </a:rPr>
              <a:t>+</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4600" b="1" dirty="0"/>
              <a:t>-</a:t>
            </a:r>
            <a:endParaRPr kumimoji="0" lang="es-MX" sz="4600" b="1"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37723783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8229600" cy="1143000"/>
          </a:xfrm>
        </p:spPr>
        <p:txBody>
          <a:bodyPr/>
          <a:lstStyle/>
          <a:p>
            <a:r>
              <a:rPr lang="es-MX" dirty="0"/>
              <a:t>Ejercicio </a:t>
            </a:r>
          </a:p>
        </p:txBody>
      </p:sp>
      <p:sp>
        <p:nvSpPr>
          <p:cNvPr id="3" name="2 Marcador de contenido"/>
          <p:cNvSpPr>
            <a:spLocks noGrp="1"/>
          </p:cNvSpPr>
          <p:nvPr>
            <p:ph idx="1"/>
          </p:nvPr>
        </p:nvSpPr>
        <p:spPr>
          <a:xfrm>
            <a:off x="251520" y="836712"/>
            <a:ext cx="3672408" cy="6021288"/>
          </a:xfrm>
        </p:spPr>
        <p:txBody>
          <a:bodyPr>
            <a:normAutofit fontScale="92500" lnSpcReduction="20000"/>
          </a:bodyPr>
          <a:lstStyle/>
          <a:p>
            <a:pPr marL="0" indent="0">
              <a:buNone/>
            </a:pPr>
            <a:r>
              <a:rPr lang="es-MX" dirty="0"/>
              <a:t>La siguiente figura de  osciloscopio muestra el comportamiento de carga, determine </a:t>
            </a:r>
          </a:p>
          <a:p>
            <a:pPr marL="514350" indent="-514350">
              <a:buNone/>
            </a:pPr>
            <a:r>
              <a:rPr lang="es-MX" dirty="0"/>
              <a:t>a)El valor de la capacitancia </a:t>
            </a:r>
          </a:p>
          <a:p>
            <a:pPr marL="85725" indent="-85725">
              <a:buNone/>
            </a:pPr>
            <a:r>
              <a:rPr lang="es-MX" dirty="0"/>
              <a:t>b)El error del capacitor si tiene una valor nominal de 330</a:t>
            </a:r>
            <a:r>
              <a:rPr lang="es-MX" dirty="0">
                <a:latin typeface="Symbol" pitchFamily="18" charset="2"/>
              </a:rPr>
              <a:t>m</a:t>
            </a:r>
            <a:r>
              <a:rPr lang="es-MX" dirty="0"/>
              <a:t>F</a:t>
            </a:r>
          </a:p>
          <a:p>
            <a:pPr marL="265113" indent="-265113">
              <a:buNone/>
            </a:pPr>
            <a:r>
              <a:rPr lang="es-MX" dirty="0"/>
              <a:t>c)El tiempo de carga del capacitor si se cambia la resistencia por otra de 220 </a:t>
            </a:r>
            <a:r>
              <a:rPr lang="es-MX" dirty="0">
                <a:latin typeface="Symbol" pitchFamily="18" charset="2"/>
              </a:rPr>
              <a:t>W</a:t>
            </a:r>
            <a:endParaRPr lang="es-MX" dirty="0"/>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14818"/>
            <a:ext cx="1047750"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0544" name="Grupo 150543">
            <a:extLst>
              <a:ext uri="{FF2B5EF4-FFF2-40B4-BE49-F238E27FC236}">
                <a16:creationId xmlns:a16="http://schemas.microsoft.com/office/drawing/2014/main" xmlns="" id="{E4950954-9834-4A25-8735-5E88B8955650}"/>
              </a:ext>
            </a:extLst>
          </p:cNvPr>
          <p:cNvGrpSpPr/>
          <p:nvPr/>
        </p:nvGrpSpPr>
        <p:grpSpPr>
          <a:xfrm>
            <a:off x="3810000" y="1052513"/>
            <a:ext cx="5334000" cy="4320703"/>
            <a:chOff x="3810000" y="1052513"/>
            <a:chExt cx="5334000" cy="4320703"/>
          </a:xfrm>
        </p:grpSpPr>
        <p:graphicFrame>
          <p:nvGraphicFramePr>
            <p:cNvPr id="156674" name="Object 2"/>
            <p:cNvGraphicFramePr>
              <a:graphicFrameLocks noChangeAspect="1"/>
            </p:cNvGraphicFramePr>
            <p:nvPr>
              <p:extLst>
                <p:ext uri="{D42A27DB-BD31-4B8C-83A1-F6EECF244321}">
                  <p14:modId xmlns:p14="http://schemas.microsoft.com/office/powerpoint/2010/main" val="3707483067"/>
                </p:ext>
              </p:extLst>
            </p:nvPr>
          </p:nvGraphicFramePr>
          <p:xfrm>
            <a:off x="3923928" y="1412776"/>
            <a:ext cx="431230" cy="478793"/>
          </p:xfrm>
          <a:graphic>
            <a:graphicData uri="http://schemas.openxmlformats.org/presentationml/2006/ole">
              <mc:AlternateContent xmlns:mc="http://schemas.openxmlformats.org/markup-compatibility/2006">
                <mc:Choice xmlns:v="urn:schemas-microsoft-com:vml" Requires="v">
                  <p:oleObj spid="_x0000_s23557" name="Ecuación" r:id="rId4" imgW="152280" imgH="177480" progId="Equation.3">
                    <p:embed/>
                  </p:oleObj>
                </mc:Choice>
                <mc:Fallback>
                  <p:oleObj name="Ecuación" r:id="rId4" imgW="152280" imgH="17748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23928" y="1412776"/>
                          <a:ext cx="431230" cy="47879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7" name="2 Marcador de contenido"/>
            <p:cNvSpPr txBox="1">
              <a:spLocks/>
            </p:cNvSpPr>
            <p:nvPr/>
          </p:nvSpPr>
          <p:spPr>
            <a:xfrm>
              <a:off x="6732240" y="4869160"/>
              <a:ext cx="1512168" cy="504056"/>
            </a:xfrm>
            <a:prstGeom prst="rect">
              <a:avLst/>
            </a:prstGeom>
          </p:spPr>
          <p:txBody>
            <a:bodyPr vert="horz" lIns="91440" tIns="45720" rIns="91440" bIns="45720" rtlCol="0">
              <a:normAutofit fontScale="700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Tiempo (s)</a:t>
              </a:r>
            </a:p>
          </p:txBody>
        </p:sp>
        <p:grpSp>
          <p:nvGrpSpPr>
            <p:cNvPr id="4" name="Group 5">
              <a:extLst>
                <a:ext uri="{FF2B5EF4-FFF2-40B4-BE49-F238E27FC236}">
                  <a16:creationId xmlns:a16="http://schemas.microsoft.com/office/drawing/2014/main" xmlns="" id="{C14B1C62-5CA1-4661-BC5C-5364FF73ACD7}"/>
                </a:ext>
              </a:extLst>
            </p:cNvPr>
            <p:cNvGrpSpPr>
              <a:grpSpLocks noChangeAspect="1"/>
            </p:cNvGrpSpPr>
            <p:nvPr/>
          </p:nvGrpSpPr>
          <p:grpSpPr bwMode="auto">
            <a:xfrm>
              <a:off x="3810000" y="1052513"/>
              <a:ext cx="5334000" cy="4000500"/>
              <a:chOff x="2400" y="663"/>
              <a:chExt cx="3360" cy="2520"/>
            </a:xfrm>
          </p:grpSpPr>
          <p:sp>
            <p:nvSpPr>
              <p:cNvPr id="6" name="AutoShape 4">
                <a:extLst>
                  <a:ext uri="{FF2B5EF4-FFF2-40B4-BE49-F238E27FC236}">
                    <a16:creationId xmlns:a16="http://schemas.microsoft.com/office/drawing/2014/main" xmlns="" id="{DB0CABC9-B183-4B1D-8A3B-932D211AB722}"/>
                  </a:ext>
                </a:extLst>
              </p:cNvPr>
              <p:cNvSpPr>
                <a:spLocks noChangeAspect="1" noChangeArrowheads="1" noTextEdit="1"/>
              </p:cNvSpPr>
              <p:nvPr/>
            </p:nvSpPr>
            <p:spPr bwMode="auto">
              <a:xfrm>
                <a:off x="2400" y="663"/>
                <a:ext cx="3360" cy="2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8" name="Rectangle 6">
                <a:extLst>
                  <a:ext uri="{FF2B5EF4-FFF2-40B4-BE49-F238E27FC236}">
                    <a16:creationId xmlns:a16="http://schemas.microsoft.com/office/drawing/2014/main" xmlns="" id="{001C4DF1-7B9B-4BE7-AF15-A65001BB4F81}"/>
                  </a:ext>
                </a:extLst>
              </p:cNvPr>
              <p:cNvSpPr>
                <a:spLocks noChangeArrowheads="1"/>
              </p:cNvSpPr>
              <p:nvPr/>
            </p:nvSpPr>
            <p:spPr bwMode="auto">
              <a:xfrm>
                <a:off x="2838" y="855"/>
                <a:ext cx="2604" cy="205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9" name="Rectangle 7">
                <a:extLst>
                  <a:ext uri="{FF2B5EF4-FFF2-40B4-BE49-F238E27FC236}">
                    <a16:creationId xmlns:a16="http://schemas.microsoft.com/office/drawing/2014/main" xmlns="" id="{F6B48EB4-D64A-486F-AEDC-0F7C27E2F9D6}"/>
                  </a:ext>
                </a:extLst>
              </p:cNvPr>
              <p:cNvSpPr>
                <a:spLocks noChangeArrowheads="1"/>
              </p:cNvSpPr>
              <p:nvPr/>
            </p:nvSpPr>
            <p:spPr bwMode="auto">
              <a:xfrm>
                <a:off x="2838" y="855"/>
                <a:ext cx="2604" cy="2052"/>
              </a:xfrm>
              <a:prstGeom prst="rect">
                <a:avLst/>
              </a:prstGeom>
              <a:noFill/>
              <a:ln w="0">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 name="Line 8">
                <a:extLst>
                  <a:ext uri="{FF2B5EF4-FFF2-40B4-BE49-F238E27FC236}">
                    <a16:creationId xmlns:a16="http://schemas.microsoft.com/office/drawing/2014/main" xmlns="" id="{E7BF7BCB-1093-49FA-91FB-8B8F2EDE5403}"/>
                  </a:ext>
                </a:extLst>
              </p:cNvPr>
              <p:cNvSpPr>
                <a:spLocks noChangeShapeType="1"/>
              </p:cNvSpPr>
              <p:nvPr/>
            </p:nvSpPr>
            <p:spPr bwMode="auto">
              <a:xfrm>
                <a:off x="2838" y="855"/>
                <a:ext cx="260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1" name="Line 9">
                <a:extLst>
                  <a:ext uri="{FF2B5EF4-FFF2-40B4-BE49-F238E27FC236}">
                    <a16:creationId xmlns:a16="http://schemas.microsoft.com/office/drawing/2014/main" xmlns="" id="{9499CFC6-9F63-4EE8-A4EF-859646DB2208}"/>
                  </a:ext>
                </a:extLst>
              </p:cNvPr>
              <p:cNvSpPr>
                <a:spLocks noChangeShapeType="1"/>
              </p:cNvSpPr>
              <p:nvPr/>
            </p:nvSpPr>
            <p:spPr bwMode="auto">
              <a:xfrm>
                <a:off x="2838" y="2907"/>
                <a:ext cx="260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2" name="Line 10">
                <a:extLst>
                  <a:ext uri="{FF2B5EF4-FFF2-40B4-BE49-F238E27FC236}">
                    <a16:creationId xmlns:a16="http://schemas.microsoft.com/office/drawing/2014/main" xmlns="" id="{FC73FC1B-7216-4185-A71F-5B1474AF28C3}"/>
                  </a:ext>
                </a:extLst>
              </p:cNvPr>
              <p:cNvSpPr>
                <a:spLocks noChangeShapeType="1"/>
              </p:cNvSpPr>
              <p:nvPr/>
            </p:nvSpPr>
            <p:spPr bwMode="auto">
              <a:xfrm flipV="1">
                <a:off x="5442" y="855"/>
                <a:ext cx="0" cy="205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3" name="Line 11">
                <a:extLst>
                  <a:ext uri="{FF2B5EF4-FFF2-40B4-BE49-F238E27FC236}">
                    <a16:creationId xmlns:a16="http://schemas.microsoft.com/office/drawing/2014/main" xmlns="" id="{8A01A388-AF74-4343-AAF7-2B6F9AE337BF}"/>
                  </a:ext>
                </a:extLst>
              </p:cNvPr>
              <p:cNvSpPr>
                <a:spLocks noChangeShapeType="1"/>
              </p:cNvSpPr>
              <p:nvPr/>
            </p:nvSpPr>
            <p:spPr bwMode="auto">
              <a:xfrm flipV="1">
                <a:off x="2838" y="855"/>
                <a:ext cx="0" cy="205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4" name="Line 12">
                <a:extLst>
                  <a:ext uri="{FF2B5EF4-FFF2-40B4-BE49-F238E27FC236}">
                    <a16:creationId xmlns:a16="http://schemas.microsoft.com/office/drawing/2014/main" xmlns="" id="{C6E929FF-93FB-48BD-97D7-053ACDBDA030}"/>
                  </a:ext>
                </a:extLst>
              </p:cNvPr>
              <p:cNvSpPr>
                <a:spLocks noChangeShapeType="1"/>
              </p:cNvSpPr>
              <p:nvPr/>
            </p:nvSpPr>
            <p:spPr bwMode="auto">
              <a:xfrm>
                <a:off x="2838" y="2907"/>
                <a:ext cx="260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 name="Line 13">
                <a:extLst>
                  <a:ext uri="{FF2B5EF4-FFF2-40B4-BE49-F238E27FC236}">
                    <a16:creationId xmlns:a16="http://schemas.microsoft.com/office/drawing/2014/main" xmlns="" id="{5C2178E0-6437-48BB-8800-FF07E6A66C3E}"/>
                  </a:ext>
                </a:extLst>
              </p:cNvPr>
              <p:cNvSpPr>
                <a:spLocks noChangeShapeType="1"/>
              </p:cNvSpPr>
              <p:nvPr/>
            </p:nvSpPr>
            <p:spPr bwMode="auto">
              <a:xfrm flipV="1">
                <a:off x="2838" y="855"/>
                <a:ext cx="0" cy="205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6" name="Line 14">
                <a:extLst>
                  <a:ext uri="{FF2B5EF4-FFF2-40B4-BE49-F238E27FC236}">
                    <a16:creationId xmlns:a16="http://schemas.microsoft.com/office/drawing/2014/main" xmlns="" id="{2EA95324-373D-4DE3-8E94-2A98981E8B29}"/>
                  </a:ext>
                </a:extLst>
              </p:cNvPr>
              <p:cNvSpPr>
                <a:spLocks noChangeShapeType="1"/>
              </p:cNvSpPr>
              <p:nvPr/>
            </p:nvSpPr>
            <p:spPr bwMode="auto">
              <a:xfrm flipV="1">
                <a:off x="2838" y="2877"/>
                <a:ext cx="0" cy="3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7" name="Line 15">
                <a:extLst>
                  <a:ext uri="{FF2B5EF4-FFF2-40B4-BE49-F238E27FC236}">
                    <a16:creationId xmlns:a16="http://schemas.microsoft.com/office/drawing/2014/main" xmlns="" id="{C9A4C3FF-06A3-43B2-9E64-96A38D5B7DBA}"/>
                  </a:ext>
                </a:extLst>
              </p:cNvPr>
              <p:cNvSpPr>
                <a:spLocks noChangeShapeType="1"/>
              </p:cNvSpPr>
              <p:nvPr/>
            </p:nvSpPr>
            <p:spPr bwMode="auto">
              <a:xfrm>
                <a:off x="2838" y="855"/>
                <a:ext cx="0" cy="2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8" name="Rectangle 16">
                <a:extLst>
                  <a:ext uri="{FF2B5EF4-FFF2-40B4-BE49-F238E27FC236}">
                    <a16:creationId xmlns:a16="http://schemas.microsoft.com/office/drawing/2014/main" xmlns="" id="{A951E978-A18A-4EC8-8E2E-B853F5891394}"/>
                  </a:ext>
                </a:extLst>
              </p:cNvPr>
              <p:cNvSpPr>
                <a:spLocks noChangeArrowheads="1"/>
              </p:cNvSpPr>
              <p:nvPr/>
            </p:nvSpPr>
            <p:spPr bwMode="auto">
              <a:xfrm>
                <a:off x="2820" y="2925"/>
                <a:ext cx="78" cy="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a:ln>
                      <a:noFill/>
                    </a:ln>
                    <a:solidFill>
                      <a:srgbClr val="000000"/>
                    </a:solidFill>
                    <a:effectLst/>
                    <a:latin typeface="Helvetica" panose="020B0604020202020204" pitchFamily="34" charset="0"/>
                  </a:rPr>
                  <a:t>0</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19" name="Line 17">
                <a:extLst>
                  <a:ext uri="{FF2B5EF4-FFF2-40B4-BE49-F238E27FC236}">
                    <a16:creationId xmlns:a16="http://schemas.microsoft.com/office/drawing/2014/main" xmlns="" id="{76DBFF54-2ED6-4A2C-B082-FB910B882F4B}"/>
                  </a:ext>
                </a:extLst>
              </p:cNvPr>
              <p:cNvSpPr>
                <a:spLocks noChangeShapeType="1"/>
              </p:cNvSpPr>
              <p:nvPr/>
            </p:nvSpPr>
            <p:spPr bwMode="auto">
              <a:xfrm flipV="1">
                <a:off x="3126" y="2877"/>
                <a:ext cx="0" cy="3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0" name="Line 18">
                <a:extLst>
                  <a:ext uri="{FF2B5EF4-FFF2-40B4-BE49-F238E27FC236}">
                    <a16:creationId xmlns:a16="http://schemas.microsoft.com/office/drawing/2014/main" xmlns="" id="{1F57CB21-C4E9-426E-A924-A8E67DB0AD31}"/>
                  </a:ext>
                </a:extLst>
              </p:cNvPr>
              <p:cNvSpPr>
                <a:spLocks noChangeShapeType="1"/>
              </p:cNvSpPr>
              <p:nvPr/>
            </p:nvSpPr>
            <p:spPr bwMode="auto">
              <a:xfrm>
                <a:off x="3126" y="855"/>
                <a:ext cx="0" cy="2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1" name="Rectangle 19">
                <a:extLst>
                  <a:ext uri="{FF2B5EF4-FFF2-40B4-BE49-F238E27FC236}">
                    <a16:creationId xmlns:a16="http://schemas.microsoft.com/office/drawing/2014/main" xmlns="" id="{A457A6EA-2BC5-4C7A-BCD2-9E879825EA69}"/>
                  </a:ext>
                </a:extLst>
              </p:cNvPr>
              <p:cNvSpPr>
                <a:spLocks noChangeArrowheads="1"/>
              </p:cNvSpPr>
              <p:nvPr/>
            </p:nvSpPr>
            <p:spPr bwMode="auto">
              <a:xfrm>
                <a:off x="3072" y="2925"/>
                <a:ext cx="144" cy="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a:ln>
                      <a:noFill/>
                    </a:ln>
                    <a:solidFill>
                      <a:srgbClr val="000000"/>
                    </a:solidFill>
                    <a:effectLst/>
                    <a:latin typeface="Helvetica" panose="020B0604020202020204" pitchFamily="34" charset="0"/>
                  </a:rPr>
                  <a:t>0.5</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22" name="Line 20">
                <a:extLst>
                  <a:ext uri="{FF2B5EF4-FFF2-40B4-BE49-F238E27FC236}">
                    <a16:creationId xmlns:a16="http://schemas.microsoft.com/office/drawing/2014/main" xmlns="" id="{0B728460-4A14-4B01-98AB-8C5B482E9E41}"/>
                  </a:ext>
                </a:extLst>
              </p:cNvPr>
              <p:cNvSpPr>
                <a:spLocks noChangeShapeType="1"/>
              </p:cNvSpPr>
              <p:nvPr/>
            </p:nvSpPr>
            <p:spPr bwMode="auto">
              <a:xfrm flipV="1">
                <a:off x="3414" y="2877"/>
                <a:ext cx="0" cy="3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3" name="Line 21">
                <a:extLst>
                  <a:ext uri="{FF2B5EF4-FFF2-40B4-BE49-F238E27FC236}">
                    <a16:creationId xmlns:a16="http://schemas.microsoft.com/office/drawing/2014/main" xmlns="" id="{F1788B05-A864-4D94-AAB4-A8C808D0CA0D}"/>
                  </a:ext>
                </a:extLst>
              </p:cNvPr>
              <p:cNvSpPr>
                <a:spLocks noChangeShapeType="1"/>
              </p:cNvSpPr>
              <p:nvPr/>
            </p:nvSpPr>
            <p:spPr bwMode="auto">
              <a:xfrm>
                <a:off x="3414" y="855"/>
                <a:ext cx="0" cy="2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4" name="Rectangle 22">
                <a:extLst>
                  <a:ext uri="{FF2B5EF4-FFF2-40B4-BE49-F238E27FC236}">
                    <a16:creationId xmlns:a16="http://schemas.microsoft.com/office/drawing/2014/main" xmlns="" id="{1889C443-78D8-439B-94AC-B44844C07FB4}"/>
                  </a:ext>
                </a:extLst>
              </p:cNvPr>
              <p:cNvSpPr>
                <a:spLocks noChangeArrowheads="1"/>
              </p:cNvSpPr>
              <p:nvPr/>
            </p:nvSpPr>
            <p:spPr bwMode="auto">
              <a:xfrm>
                <a:off x="3396" y="2925"/>
                <a:ext cx="78" cy="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a:ln>
                      <a:noFill/>
                    </a:ln>
                    <a:solidFill>
                      <a:srgbClr val="000000"/>
                    </a:solidFill>
                    <a:effectLst/>
                    <a:latin typeface="Helvetica" panose="020B0604020202020204" pitchFamily="34" charset="0"/>
                  </a:rPr>
                  <a:t>1</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25" name="Line 23">
                <a:extLst>
                  <a:ext uri="{FF2B5EF4-FFF2-40B4-BE49-F238E27FC236}">
                    <a16:creationId xmlns:a16="http://schemas.microsoft.com/office/drawing/2014/main" xmlns="" id="{130038A7-39F3-4357-BA6A-74C4E635EAB2}"/>
                  </a:ext>
                </a:extLst>
              </p:cNvPr>
              <p:cNvSpPr>
                <a:spLocks noChangeShapeType="1"/>
              </p:cNvSpPr>
              <p:nvPr/>
            </p:nvSpPr>
            <p:spPr bwMode="auto">
              <a:xfrm flipV="1">
                <a:off x="3702" y="2877"/>
                <a:ext cx="0" cy="3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6" name="Line 24">
                <a:extLst>
                  <a:ext uri="{FF2B5EF4-FFF2-40B4-BE49-F238E27FC236}">
                    <a16:creationId xmlns:a16="http://schemas.microsoft.com/office/drawing/2014/main" xmlns="" id="{77597545-A965-4474-B1FB-F10DB6F4F75B}"/>
                  </a:ext>
                </a:extLst>
              </p:cNvPr>
              <p:cNvSpPr>
                <a:spLocks noChangeShapeType="1"/>
              </p:cNvSpPr>
              <p:nvPr/>
            </p:nvSpPr>
            <p:spPr bwMode="auto">
              <a:xfrm>
                <a:off x="3702" y="855"/>
                <a:ext cx="0" cy="2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7" name="Rectangle 25">
                <a:extLst>
                  <a:ext uri="{FF2B5EF4-FFF2-40B4-BE49-F238E27FC236}">
                    <a16:creationId xmlns:a16="http://schemas.microsoft.com/office/drawing/2014/main" xmlns="" id="{E1FFC524-FF57-4575-99CD-DEDC2485A240}"/>
                  </a:ext>
                </a:extLst>
              </p:cNvPr>
              <p:cNvSpPr>
                <a:spLocks noChangeArrowheads="1"/>
              </p:cNvSpPr>
              <p:nvPr/>
            </p:nvSpPr>
            <p:spPr bwMode="auto">
              <a:xfrm>
                <a:off x="3648" y="2925"/>
                <a:ext cx="144" cy="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a:ln>
                      <a:noFill/>
                    </a:ln>
                    <a:solidFill>
                      <a:srgbClr val="000000"/>
                    </a:solidFill>
                    <a:effectLst/>
                    <a:latin typeface="Helvetica" panose="020B0604020202020204" pitchFamily="34" charset="0"/>
                  </a:rPr>
                  <a:t>1.5</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28" name="Line 26">
                <a:extLst>
                  <a:ext uri="{FF2B5EF4-FFF2-40B4-BE49-F238E27FC236}">
                    <a16:creationId xmlns:a16="http://schemas.microsoft.com/office/drawing/2014/main" xmlns="" id="{416C1BC5-20A4-4F78-9DA0-F92C0C5D99E2}"/>
                  </a:ext>
                </a:extLst>
              </p:cNvPr>
              <p:cNvSpPr>
                <a:spLocks noChangeShapeType="1"/>
              </p:cNvSpPr>
              <p:nvPr/>
            </p:nvSpPr>
            <p:spPr bwMode="auto">
              <a:xfrm flipV="1">
                <a:off x="3990" y="2877"/>
                <a:ext cx="0" cy="3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9" name="Line 27">
                <a:extLst>
                  <a:ext uri="{FF2B5EF4-FFF2-40B4-BE49-F238E27FC236}">
                    <a16:creationId xmlns:a16="http://schemas.microsoft.com/office/drawing/2014/main" xmlns="" id="{8D4E8CE8-5186-491D-B368-F8CF3D179925}"/>
                  </a:ext>
                </a:extLst>
              </p:cNvPr>
              <p:cNvSpPr>
                <a:spLocks noChangeShapeType="1"/>
              </p:cNvSpPr>
              <p:nvPr/>
            </p:nvSpPr>
            <p:spPr bwMode="auto">
              <a:xfrm>
                <a:off x="3990" y="855"/>
                <a:ext cx="0" cy="2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0" name="Rectangle 28">
                <a:extLst>
                  <a:ext uri="{FF2B5EF4-FFF2-40B4-BE49-F238E27FC236}">
                    <a16:creationId xmlns:a16="http://schemas.microsoft.com/office/drawing/2014/main" xmlns="" id="{E2D0540A-9B5F-4F83-849A-B0229206B89B}"/>
                  </a:ext>
                </a:extLst>
              </p:cNvPr>
              <p:cNvSpPr>
                <a:spLocks noChangeArrowheads="1"/>
              </p:cNvSpPr>
              <p:nvPr/>
            </p:nvSpPr>
            <p:spPr bwMode="auto">
              <a:xfrm>
                <a:off x="3972" y="2925"/>
                <a:ext cx="78" cy="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a:ln>
                      <a:noFill/>
                    </a:ln>
                    <a:solidFill>
                      <a:srgbClr val="000000"/>
                    </a:solidFill>
                    <a:effectLst/>
                    <a:latin typeface="Helvetica" panose="020B0604020202020204" pitchFamily="34" charset="0"/>
                  </a:rPr>
                  <a:t>2</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31" name="Line 29">
                <a:extLst>
                  <a:ext uri="{FF2B5EF4-FFF2-40B4-BE49-F238E27FC236}">
                    <a16:creationId xmlns:a16="http://schemas.microsoft.com/office/drawing/2014/main" xmlns="" id="{5ECD4D0E-A88A-4A2A-8677-99FA47A1FAF4}"/>
                  </a:ext>
                </a:extLst>
              </p:cNvPr>
              <p:cNvSpPr>
                <a:spLocks noChangeShapeType="1"/>
              </p:cNvSpPr>
              <p:nvPr/>
            </p:nvSpPr>
            <p:spPr bwMode="auto">
              <a:xfrm flipV="1">
                <a:off x="4284" y="2877"/>
                <a:ext cx="0" cy="3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2" name="Line 30">
                <a:extLst>
                  <a:ext uri="{FF2B5EF4-FFF2-40B4-BE49-F238E27FC236}">
                    <a16:creationId xmlns:a16="http://schemas.microsoft.com/office/drawing/2014/main" xmlns="" id="{FB711932-E473-4214-B0E3-3F6A79223F67}"/>
                  </a:ext>
                </a:extLst>
              </p:cNvPr>
              <p:cNvSpPr>
                <a:spLocks noChangeShapeType="1"/>
              </p:cNvSpPr>
              <p:nvPr/>
            </p:nvSpPr>
            <p:spPr bwMode="auto">
              <a:xfrm>
                <a:off x="4284" y="855"/>
                <a:ext cx="0" cy="2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3" name="Rectangle 31">
                <a:extLst>
                  <a:ext uri="{FF2B5EF4-FFF2-40B4-BE49-F238E27FC236}">
                    <a16:creationId xmlns:a16="http://schemas.microsoft.com/office/drawing/2014/main" xmlns="" id="{FCBFE57D-61D3-4038-A68B-B9EE5DA5ABF5}"/>
                  </a:ext>
                </a:extLst>
              </p:cNvPr>
              <p:cNvSpPr>
                <a:spLocks noChangeArrowheads="1"/>
              </p:cNvSpPr>
              <p:nvPr/>
            </p:nvSpPr>
            <p:spPr bwMode="auto">
              <a:xfrm>
                <a:off x="4230" y="2925"/>
                <a:ext cx="144" cy="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a:ln>
                      <a:noFill/>
                    </a:ln>
                    <a:solidFill>
                      <a:srgbClr val="000000"/>
                    </a:solidFill>
                    <a:effectLst/>
                    <a:latin typeface="Helvetica" panose="020B0604020202020204" pitchFamily="34" charset="0"/>
                  </a:rPr>
                  <a:t>2.5</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34" name="Line 32">
                <a:extLst>
                  <a:ext uri="{FF2B5EF4-FFF2-40B4-BE49-F238E27FC236}">
                    <a16:creationId xmlns:a16="http://schemas.microsoft.com/office/drawing/2014/main" xmlns="" id="{1F0D18AF-B0AE-4F73-A482-5F368AA0577D}"/>
                  </a:ext>
                </a:extLst>
              </p:cNvPr>
              <p:cNvSpPr>
                <a:spLocks noChangeShapeType="1"/>
              </p:cNvSpPr>
              <p:nvPr/>
            </p:nvSpPr>
            <p:spPr bwMode="auto">
              <a:xfrm flipV="1">
                <a:off x="4572" y="2877"/>
                <a:ext cx="0" cy="3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5" name="Line 33">
                <a:extLst>
                  <a:ext uri="{FF2B5EF4-FFF2-40B4-BE49-F238E27FC236}">
                    <a16:creationId xmlns:a16="http://schemas.microsoft.com/office/drawing/2014/main" xmlns="" id="{C50B4C7B-B9F7-4AF0-A9F6-E40B9B8A1F4E}"/>
                  </a:ext>
                </a:extLst>
              </p:cNvPr>
              <p:cNvSpPr>
                <a:spLocks noChangeShapeType="1"/>
              </p:cNvSpPr>
              <p:nvPr/>
            </p:nvSpPr>
            <p:spPr bwMode="auto">
              <a:xfrm>
                <a:off x="4572" y="855"/>
                <a:ext cx="0" cy="2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6" name="Rectangle 34">
                <a:extLst>
                  <a:ext uri="{FF2B5EF4-FFF2-40B4-BE49-F238E27FC236}">
                    <a16:creationId xmlns:a16="http://schemas.microsoft.com/office/drawing/2014/main" xmlns="" id="{49A2CC3B-64FF-431E-AE58-4D6DDAA110CF}"/>
                  </a:ext>
                </a:extLst>
              </p:cNvPr>
              <p:cNvSpPr>
                <a:spLocks noChangeArrowheads="1"/>
              </p:cNvSpPr>
              <p:nvPr/>
            </p:nvSpPr>
            <p:spPr bwMode="auto">
              <a:xfrm>
                <a:off x="4554" y="2925"/>
                <a:ext cx="78" cy="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a:ln>
                      <a:noFill/>
                    </a:ln>
                    <a:solidFill>
                      <a:srgbClr val="000000"/>
                    </a:solidFill>
                    <a:effectLst/>
                    <a:latin typeface="Helvetica" panose="020B0604020202020204" pitchFamily="34" charset="0"/>
                  </a:rPr>
                  <a:t>3</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38" name="Line 35">
                <a:extLst>
                  <a:ext uri="{FF2B5EF4-FFF2-40B4-BE49-F238E27FC236}">
                    <a16:creationId xmlns:a16="http://schemas.microsoft.com/office/drawing/2014/main" xmlns="" id="{9D06AE18-B043-4BC8-A3D7-DDDFBF01D6A1}"/>
                  </a:ext>
                </a:extLst>
              </p:cNvPr>
              <p:cNvSpPr>
                <a:spLocks noChangeShapeType="1"/>
              </p:cNvSpPr>
              <p:nvPr/>
            </p:nvSpPr>
            <p:spPr bwMode="auto">
              <a:xfrm flipV="1">
                <a:off x="4860" y="2877"/>
                <a:ext cx="0" cy="3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9" name="Line 36">
                <a:extLst>
                  <a:ext uri="{FF2B5EF4-FFF2-40B4-BE49-F238E27FC236}">
                    <a16:creationId xmlns:a16="http://schemas.microsoft.com/office/drawing/2014/main" xmlns="" id="{9030BDD6-1618-4A03-AC04-B0550F555928}"/>
                  </a:ext>
                </a:extLst>
              </p:cNvPr>
              <p:cNvSpPr>
                <a:spLocks noChangeShapeType="1"/>
              </p:cNvSpPr>
              <p:nvPr/>
            </p:nvSpPr>
            <p:spPr bwMode="auto">
              <a:xfrm>
                <a:off x="4860" y="855"/>
                <a:ext cx="0" cy="2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0" name="Rectangle 37">
                <a:extLst>
                  <a:ext uri="{FF2B5EF4-FFF2-40B4-BE49-F238E27FC236}">
                    <a16:creationId xmlns:a16="http://schemas.microsoft.com/office/drawing/2014/main" xmlns="" id="{E9A531A8-8651-43F4-B203-56F586BAD93D}"/>
                  </a:ext>
                </a:extLst>
              </p:cNvPr>
              <p:cNvSpPr>
                <a:spLocks noChangeArrowheads="1"/>
              </p:cNvSpPr>
              <p:nvPr/>
            </p:nvSpPr>
            <p:spPr bwMode="auto">
              <a:xfrm>
                <a:off x="4806" y="2925"/>
                <a:ext cx="144" cy="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a:ln>
                      <a:noFill/>
                    </a:ln>
                    <a:solidFill>
                      <a:srgbClr val="000000"/>
                    </a:solidFill>
                    <a:effectLst/>
                    <a:latin typeface="Helvetica" panose="020B0604020202020204" pitchFamily="34" charset="0"/>
                  </a:rPr>
                  <a:t>3.5</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41" name="Line 38">
                <a:extLst>
                  <a:ext uri="{FF2B5EF4-FFF2-40B4-BE49-F238E27FC236}">
                    <a16:creationId xmlns:a16="http://schemas.microsoft.com/office/drawing/2014/main" xmlns="" id="{392E369D-4973-410D-B209-DE6004865131}"/>
                  </a:ext>
                </a:extLst>
              </p:cNvPr>
              <p:cNvSpPr>
                <a:spLocks noChangeShapeType="1"/>
              </p:cNvSpPr>
              <p:nvPr/>
            </p:nvSpPr>
            <p:spPr bwMode="auto">
              <a:xfrm flipV="1">
                <a:off x="5148" y="2877"/>
                <a:ext cx="0" cy="3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2" name="Line 39">
                <a:extLst>
                  <a:ext uri="{FF2B5EF4-FFF2-40B4-BE49-F238E27FC236}">
                    <a16:creationId xmlns:a16="http://schemas.microsoft.com/office/drawing/2014/main" xmlns="" id="{DE457583-0C72-488C-A51B-DC426E630C14}"/>
                  </a:ext>
                </a:extLst>
              </p:cNvPr>
              <p:cNvSpPr>
                <a:spLocks noChangeShapeType="1"/>
              </p:cNvSpPr>
              <p:nvPr/>
            </p:nvSpPr>
            <p:spPr bwMode="auto">
              <a:xfrm>
                <a:off x="5148" y="855"/>
                <a:ext cx="0" cy="2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3" name="Rectangle 40">
                <a:extLst>
                  <a:ext uri="{FF2B5EF4-FFF2-40B4-BE49-F238E27FC236}">
                    <a16:creationId xmlns:a16="http://schemas.microsoft.com/office/drawing/2014/main" xmlns="" id="{B44D85EF-52B8-49A5-980C-CECC5EF38E05}"/>
                  </a:ext>
                </a:extLst>
              </p:cNvPr>
              <p:cNvSpPr>
                <a:spLocks noChangeArrowheads="1"/>
              </p:cNvSpPr>
              <p:nvPr/>
            </p:nvSpPr>
            <p:spPr bwMode="auto">
              <a:xfrm>
                <a:off x="5130" y="2925"/>
                <a:ext cx="78" cy="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a:ln>
                      <a:noFill/>
                    </a:ln>
                    <a:solidFill>
                      <a:srgbClr val="000000"/>
                    </a:solidFill>
                    <a:effectLst/>
                    <a:latin typeface="Helvetica" panose="020B0604020202020204" pitchFamily="34" charset="0"/>
                  </a:rPr>
                  <a:t>4</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44" name="Line 41">
                <a:extLst>
                  <a:ext uri="{FF2B5EF4-FFF2-40B4-BE49-F238E27FC236}">
                    <a16:creationId xmlns:a16="http://schemas.microsoft.com/office/drawing/2014/main" xmlns="" id="{BCEF4A94-FF97-4DEA-8A26-77C7630C786B}"/>
                  </a:ext>
                </a:extLst>
              </p:cNvPr>
              <p:cNvSpPr>
                <a:spLocks noChangeShapeType="1"/>
              </p:cNvSpPr>
              <p:nvPr/>
            </p:nvSpPr>
            <p:spPr bwMode="auto">
              <a:xfrm flipV="1">
                <a:off x="5442" y="2877"/>
                <a:ext cx="0" cy="3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5" name="Line 42">
                <a:extLst>
                  <a:ext uri="{FF2B5EF4-FFF2-40B4-BE49-F238E27FC236}">
                    <a16:creationId xmlns:a16="http://schemas.microsoft.com/office/drawing/2014/main" xmlns="" id="{ED482DE6-4FEB-4D8B-B56F-E0B3B97406C8}"/>
                  </a:ext>
                </a:extLst>
              </p:cNvPr>
              <p:cNvSpPr>
                <a:spLocks noChangeShapeType="1"/>
              </p:cNvSpPr>
              <p:nvPr/>
            </p:nvSpPr>
            <p:spPr bwMode="auto">
              <a:xfrm>
                <a:off x="5442" y="855"/>
                <a:ext cx="0" cy="2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6" name="Rectangle 43">
                <a:extLst>
                  <a:ext uri="{FF2B5EF4-FFF2-40B4-BE49-F238E27FC236}">
                    <a16:creationId xmlns:a16="http://schemas.microsoft.com/office/drawing/2014/main" xmlns="" id="{9663EB93-03FB-4C99-8855-8290E16D1971}"/>
                  </a:ext>
                </a:extLst>
              </p:cNvPr>
              <p:cNvSpPr>
                <a:spLocks noChangeArrowheads="1"/>
              </p:cNvSpPr>
              <p:nvPr/>
            </p:nvSpPr>
            <p:spPr bwMode="auto">
              <a:xfrm>
                <a:off x="5388" y="2925"/>
                <a:ext cx="144" cy="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a:ln>
                      <a:noFill/>
                    </a:ln>
                    <a:solidFill>
                      <a:srgbClr val="000000"/>
                    </a:solidFill>
                    <a:effectLst/>
                    <a:latin typeface="Helvetica" panose="020B0604020202020204" pitchFamily="34" charset="0"/>
                  </a:rPr>
                  <a:t>4.5</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47" name="Line 44">
                <a:extLst>
                  <a:ext uri="{FF2B5EF4-FFF2-40B4-BE49-F238E27FC236}">
                    <a16:creationId xmlns:a16="http://schemas.microsoft.com/office/drawing/2014/main" xmlns="" id="{3EC171E5-2DE1-4580-A157-BC9B13A4F420}"/>
                  </a:ext>
                </a:extLst>
              </p:cNvPr>
              <p:cNvSpPr>
                <a:spLocks noChangeShapeType="1"/>
              </p:cNvSpPr>
              <p:nvPr/>
            </p:nvSpPr>
            <p:spPr bwMode="auto">
              <a:xfrm>
                <a:off x="2838" y="2907"/>
                <a:ext cx="2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8" name="Line 45">
                <a:extLst>
                  <a:ext uri="{FF2B5EF4-FFF2-40B4-BE49-F238E27FC236}">
                    <a16:creationId xmlns:a16="http://schemas.microsoft.com/office/drawing/2014/main" xmlns="" id="{813C9CB3-C819-496E-A830-46D6C7C14330}"/>
                  </a:ext>
                </a:extLst>
              </p:cNvPr>
              <p:cNvSpPr>
                <a:spLocks noChangeShapeType="1"/>
              </p:cNvSpPr>
              <p:nvPr/>
            </p:nvSpPr>
            <p:spPr bwMode="auto">
              <a:xfrm flipH="1">
                <a:off x="5412" y="2907"/>
                <a:ext cx="3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9" name="Rectangle 46">
                <a:extLst>
                  <a:ext uri="{FF2B5EF4-FFF2-40B4-BE49-F238E27FC236}">
                    <a16:creationId xmlns:a16="http://schemas.microsoft.com/office/drawing/2014/main" xmlns="" id="{E7E51D86-712A-4FEF-9FB4-B19A722C2E80}"/>
                  </a:ext>
                </a:extLst>
              </p:cNvPr>
              <p:cNvSpPr>
                <a:spLocks noChangeArrowheads="1"/>
              </p:cNvSpPr>
              <p:nvPr/>
            </p:nvSpPr>
            <p:spPr bwMode="auto">
              <a:xfrm>
                <a:off x="2772" y="2859"/>
                <a:ext cx="78" cy="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a:ln>
                      <a:noFill/>
                    </a:ln>
                    <a:solidFill>
                      <a:srgbClr val="000000"/>
                    </a:solidFill>
                    <a:effectLst/>
                    <a:latin typeface="Helvetica" panose="020B0604020202020204" pitchFamily="34" charset="0"/>
                  </a:rPr>
                  <a:t>0</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50" name="Line 47">
                <a:extLst>
                  <a:ext uri="{FF2B5EF4-FFF2-40B4-BE49-F238E27FC236}">
                    <a16:creationId xmlns:a16="http://schemas.microsoft.com/office/drawing/2014/main" xmlns="" id="{80B654A6-0835-45B9-8551-730E6AE56FD7}"/>
                  </a:ext>
                </a:extLst>
              </p:cNvPr>
              <p:cNvSpPr>
                <a:spLocks noChangeShapeType="1"/>
              </p:cNvSpPr>
              <p:nvPr/>
            </p:nvSpPr>
            <p:spPr bwMode="auto">
              <a:xfrm>
                <a:off x="2838" y="2565"/>
                <a:ext cx="2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1" name="Line 48">
                <a:extLst>
                  <a:ext uri="{FF2B5EF4-FFF2-40B4-BE49-F238E27FC236}">
                    <a16:creationId xmlns:a16="http://schemas.microsoft.com/office/drawing/2014/main" xmlns="" id="{D4075F49-A910-49F8-96AE-BCA0632E6F8A}"/>
                  </a:ext>
                </a:extLst>
              </p:cNvPr>
              <p:cNvSpPr>
                <a:spLocks noChangeShapeType="1"/>
              </p:cNvSpPr>
              <p:nvPr/>
            </p:nvSpPr>
            <p:spPr bwMode="auto">
              <a:xfrm flipH="1">
                <a:off x="5412" y="2565"/>
                <a:ext cx="3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2" name="Rectangle 49">
                <a:extLst>
                  <a:ext uri="{FF2B5EF4-FFF2-40B4-BE49-F238E27FC236}">
                    <a16:creationId xmlns:a16="http://schemas.microsoft.com/office/drawing/2014/main" xmlns="" id="{253EFFE2-C196-4C1F-AD36-0A4876E19BB6}"/>
                  </a:ext>
                </a:extLst>
              </p:cNvPr>
              <p:cNvSpPr>
                <a:spLocks noChangeArrowheads="1"/>
              </p:cNvSpPr>
              <p:nvPr/>
            </p:nvSpPr>
            <p:spPr bwMode="auto">
              <a:xfrm>
                <a:off x="2772" y="2517"/>
                <a:ext cx="78" cy="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a:ln>
                      <a:noFill/>
                    </a:ln>
                    <a:solidFill>
                      <a:srgbClr val="000000"/>
                    </a:solidFill>
                    <a:effectLst/>
                    <a:latin typeface="Helvetica" panose="020B0604020202020204" pitchFamily="34" charset="0"/>
                  </a:rPr>
                  <a:t>1</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53" name="Line 50">
                <a:extLst>
                  <a:ext uri="{FF2B5EF4-FFF2-40B4-BE49-F238E27FC236}">
                    <a16:creationId xmlns:a16="http://schemas.microsoft.com/office/drawing/2014/main" xmlns="" id="{ACEB4B3C-0573-4F13-BDD0-0620C0901396}"/>
                  </a:ext>
                </a:extLst>
              </p:cNvPr>
              <p:cNvSpPr>
                <a:spLocks noChangeShapeType="1"/>
              </p:cNvSpPr>
              <p:nvPr/>
            </p:nvSpPr>
            <p:spPr bwMode="auto">
              <a:xfrm>
                <a:off x="2838" y="2223"/>
                <a:ext cx="2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4" name="Line 51">
                <a:extLst>
                  <a:ext uri="{FF2B5EF4-FFF2-40B4-BE49-F238E27FC236}">
                    <a16:creationId xmlns:a16="http://schemas.microsoft.com/office/drawing/2014/main" xmlns="" id="{C252D263-4FAA-489E-91B9-2033B3A1EB07}"/>
                  </a:ext>
                </a:extLst>
              </p:cNvPr>
              <p:cNvSpPr>
                <a:spLocks noChangeShapeType="1"/>
              </p:cNvSpPr>
              <p:nvPr/>
            </p:nvSpPr>
            <p:spPr bwMode="auto">
              <a:xfrm flipH="1">
                <a:off x="5412" y="2223"/>
                <a:ext cx="3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5" name="Rectangle 52">
                <a:extLst>
                  <a:ext uri="{FF2B5EF4-FFF2-40B4-BE49-F238E27FC236}">
                    <a16:creationId xmlns:a16="http://schemas.microsoft.com/office/drawing/2014/main" xmlns="" id="{83472A45-2640-44AE-B01D-133BD99285AA}"/>
                  </a:ext>
                </a:extLst>
              </p:cNvPr>
              <p:cNvSpPr>
                <a:spLocks noChangeArrowheads="1"/>
              </p:cNvSpPr>
              <p:nvPr/>
            </p:nvSpPr>
            <p:spPr bwMode="auto">
              <a:xfrm>
                <a:off x="2772" y="2175"/>
                <a:ext cx="78" cy="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a:ln>
                      <a:noFill/>
                    </a:ln>
                    <a:solidFill>
                      <a:srgbClr val="000000"/>
                    </a:solidFill>
                    <a:effectLst/>
                    <a:latin typeface="Helvetica" panose="020B0604020202020204" pitchFamily="34" charset="0"/>
                  </a:rPr>
                  <a:t>2</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56" name="Line 53">
                <a:extLst>
                  <a:ext uri="{FF2B5EF4-FFF2-40B4-BE49-F238E27FC236}">
                    <a16:creationId xmlns:a16="http://schemas.microsoft.com/office/drawing/2014/main" xmlns="" id="{1864161B-2A46-4993-9CF6-8EECA0DD48C7}"/>
                  </a:ext>
                </a:extLst>
              </p:cNvPr>
              <p:cNvSpPr>
                <a:spLocks noChangeShapeType="1"/>
              </p:cNvSpPr>
              <p:nvPr/>
            </p:nvSpPr>
            <p:spPr bwMode="auto">
              <a:xfrm>
                <a:off x="2838" y="1881"/>
                <a:ext cx="2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7" name="Line 54">
                <a:extLst>
                  <a:ext uri="{FF2B5EF4-FFF2-40B4-BE49-F238E27FC236}">
                    <a16:creationId xmlns:a16="http://schemas.microsoft.com/office/drawing/2014/main" xmlns="" id="{7BBBEEC1-EEED-4AE0-BB27-97FEF221814A}"/>
                  </a:ext>
                </a:extLst>
              </p:cNvPr>
              <p:cNvSpPr>
                <a:spLocks noChangeShapeType="1"/>
              </p:cNvSpPr>
              <p:nvPr/>
            </p:nvSpPr>
            <p:spPr bwMode="auto">
              <a:xfrm flipH="1">
                <a:off x="5412" y="1881"/>
                <a:ext cx="3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8" name="Rectangle 55">
                <a:extLst>
                  <a:ext uri="{FF2B5EF4-FFF2-40B4-BE49-F238E27FC236}">
                    <a16:creationId xmlns:a16="http://schemas.microsoft.com/office/drawing/2014/main" xmlns="" id="{7A54604E-0C63-4415-82A0-B67906B0E951}"/>
                  </a:ext>
                </a:extLst>
              </p:cNvPr>
              <p:cNvSpPr>
                <a:spLocks noChangeArrowheads="1"/>
              </p:cNvSpPr>
              <p:nvPr/>
            </p:nvSpPr>
            <p:spPr bwMode="auto">
              <a:xfrm>
                <a:off x="2772" y="1833"/>
                <a:ext cx="78" cy="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a:ln>
                      <a:noFill/>
                    </a:ln>
                    <a:solidFill>
                      <a:srgbClr val="000000"/>
                    </a:solidFill>
                    <a:effectLst/>
                    <a:latin typeface="Helvetica" panose="020B0604020202020204" pitchFamily="34" charset="0"/>
                  </a:rPr>
                  <a:t>3</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59" name="Line 56">
                <a:extLst>
                  <a:ext uri="{FF2B5EF4-FFF2-40B4-BE49-F238E27FC236}">
                    <a16:creationId xmlns:a16="http://schemas.microsoft.com/office/drawing/2014/main" xmlns="" id="{53E30932-7B5B-498F-8CD3-53B40F7CEF03}"/>
                  </a:ext>
                </a:extLst>
              </p:cNvPr>
              <p:cNvSpPr>
                <a:spLocks noChangeShapeType="1"/>
              </p:cNvSpPr>
              <p:nvPr/>
            </p:nvSpPr>
            <p:spPr bwMode="auto">
              <a:xfrm>
                <a:off x="2838" y="1539"/>
                <a:ext cx="2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0" name="Line 57">
                <a:extLst>
                  <a:ext uri="{FF2B5EF4-FFF2-40B4-BE49-F238E27FC236}">
                    <a16:creationId xmlns:a16="http://schemas.microsoft.com/office/drawing/2014/main" xmlns="" id="{E5C38ECD-E297-40D7-9CA0-A8A2C92F630D}"/>
                  </a:ext>
                </a:extLst>
              </p:cNvPr>
              <p:cNvSpPr>
                <a:spLocks noChangeShapeType="1"/>
              </p:cNvSpPr>
              <p:nvPr/>
            </p:nvSpPr>
            <p:spPr bwMode="auto">
              <a:xfrm flipH="1">
                <a:off x="5412" y="1539"/>
                <a:ext cx="3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1" name="Rectangle 58">
                <a:extLst>
                  <a:ext uri="{FF2B5EF4-FFF2-40B4-BE49-F238E27FC236}">
                    <a16:creationId xmlns:a16="http://schemas.microsoft.com/office/drawing/2014/main" xmlns="" id="{4785CCA8-612C-479A-82AF-5671ED2F4C8E}"/>
                  </a:ext>
                </a:extLst>
              </p:cNvPr>
              <p:cNvSpPr>
                <a:spLocks noChangeArrowheads="1"/>
              </p:cNvSpPr>
              <p:nvPr/>
            </p:nvSpPr>
            <p:spPr bwMode="auto">
              <a:xfrm>
                <a:off x="2772" y="1491"/>
                <a:ext cx="78" cy="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a:ln>
                      <a:noFill/>
                    </a:ln>
                    <a:solidFill>
                      <a:srgbClr val="000000"/>
                    </a:solidFill>
                    <a:effectLst/>
                    <a:latin typeface="Helvetica" panose="020B0604020202020204" pitchFamily="34" charset="0"/>
                  </a:rPr>
                  <a:t>4</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62" name="Line 59">
                <a:extLst>
                  <a:ext uri="{FF2B5EF4-FFF2-40B4-BE49-F238E27FC236}">
                    <a16:creationId xmlns:a16="http://schemas.microsoft.com/office/drawing/2014/main" xmlns="" id="{F878FF17-5F82-4609-B98C-736B3A70B589}"/>
                  </a:ext>
                </a:extLst>
              </p:cNvPr>
              <p:cNvSpPr>
                <a:spLocks noChangeShapeType="1"/>
              </p:cNvSpPr>
              <p:nvPr/>
            </p:nvSpPr>
            <p:spPr bwMode="auto">
              <a:xfrm>
                <a:off x="2838" y="1197"/>
                <a:ext cx="2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3" name="Line 60">
                <a:extLst>
                  <a:ext uri="{FF2B5EF4-FFF2-40B4-BE49-F238E27FC236}">
                    <a16:creationId xmlns:a16="http://schemas.microsoft.com/office/drawing/2014/main" xmlns="" id="{ED01C0F0-69FC-492C-B8CF-EB161C5B0EB1}"/>
                  </a:ext>
                </a:extLst>
              </p:cNvPr>
              <p:cNvSpPr>
                <a:spLocks noChangeShapeType="1"/>
              </p:cNvSpPr>
              <p:nvPr/>
            </p:nvSpPr>
            <p:spPr bwMode="auto">
              <a:xfrm flipH="1">
                <a:off x="5412" y="1197"/>
                <a:ext cx="3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0528" name="Rectangle 61">
                <a:extLst>
                  <a:ext uri="{FF2B5EF4-FFF2-40B4-BE49-F238E27FC236}">
                    <a16:creationId xmlns:a16="http://schemas.microsoft.com/office/drawing/2014/main" xmlns="" id="{8347D756-7C1A-4888-8565-EDD6C52A11A9}"/>
                  </a:ext>
                </a:extLst>
              </p:cNvPr>
              <p:cNvSpPr>
                <a:spLocks noChangeArrowheads="1"/>
              </p:cNvSpPr>
              <p:nvPr/>
            </p:nvSpPr>
            <p:spPr bwMode="auto">
              <a:xfrm>
                <a:off x="2772" y="1149"/>
                <a:ext cx="78" cy="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a:ln>
                      <a:noFill/>
                    </a:ln>
                    <a:solidFill>
                      <a:srgbClr val="000000"/>
                    </a:solidFill>
                    <a:effectLst/>
                    <a:latin typeface="Helvetica" panose="020B0604020202020204" pitchFamily="34" charset="0"/>
                  </a:rPr>
                  <a:t>5</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150529" name="Line 62">
                <a:extLst>
                  <a:ext uri="{FF2B5EF4-FFF2-40B4-BE49-F238E27FC236}">
                    <a16:creationId xmlns:a16="http://schemas.microsoft.com/office/drawing/2014/main" xmlns="" id="{F6368779-5DFD-46FF-A781-C9E25264752D}"/>
                  </a:ext>
                </a:extLst>
              </p:cNvPr>
              <p:cNvSpPr>
                <a:spLocks noChangeShapeType="1"/>
              </p:cNvSpPr>
              <p:nvPr/>
            </p:nvSpPr>
            <p:spPr bwMode="auto">
              <a:xfrm>
                <a:off x="2838" y="855"/>
                <a:ext cx="2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0530" name="Line 63">
                <a:extLst>
                  <a:ext uri="{FF2B5EF4-FFF2-40B4-BE49-F238E27FC236}">
                    <a16:creationId xmlns:a16="http://schemas.microsoft.com/office/drawing/2014/main" xmlns="" id="{4A0E5FDC-1C2F-476C-A4E1-5BA9CFA78DB7}"/>
                  </a:ext>
                </a:extLst>
              </p:cNvPr>
              <p:cNvSpPr>
                <a:spLocks noChangeShapeType="1"/>
              </p:cNvSpPr>
              <p:nvPr/>
            </p:nvSpPr>
            <p:spPr bwMode="auto">
              <a:xfrm flipH="1">
                <a:off x="5412" y="855"/>
                <a:ext cx="3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0531" name="Rectangle 64">
                <a:extLst>
                  <a:ext uri="{FF2B5EF4-FFF2-40B4-BE49-F238E27FC236}">
                    <a16:creationId xmlns:a16="http://schemas.microsoft.com/office/drawing/2014/main" xmlns="" id="{7D3C4C9F-9E0B-4344-9AAB-626A8BEA2B38}"/>
                  </a:ext>
                </a:extLst>
              </p:cNvPr>
              <p:cNvSpPr>
                <a:spLocks noChangeArrowheads="1"/>
              </p:cNvSpPr>
              <p:nvPr/>
            </p:nvSpPr>
            <p:spPr bwMode="auto">
              <a:xfrm>
                <a:off x="2772" y="807"/>
                <a:ext cx="78" cy="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a:ln>
                      <a:noFill/>
                    </a:ln>
                    <a:solidFill>
                      <a:srgbClr val="000000"/>
                    </a:solidFill>
                    <a:effectLst/>
                    <a:latin typeface="Helvetica" panose="020B0604020202020204" pitchFamily="34" charset="0"/>
                  </a:rPr>
                  <a:t>6</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150532" name="Line 65">
                <a:extLst>
                  <a:ext uri="{FF2B5EF4-FFF2-40B4-BE49-F238E27FC236}">
                    <a16:creationId xmlns:a16="http://schemas.microsoft.com/office/drawing/2014/main" xmlns="" id="{FEAF9BFF-F5F2-43DB-86AC-B28AEEC9309A}"/>
                  </a:ext>
                </a:extLst>
              </p:cNvPr>
              <p:cNvSpPr>
                <a:spLocks noChangeShapeType="1"/>
              </p:cNvSpPr>
              <p:nvPr/>
            </p:nvSpPr>
            <p:spPr bwMode="auto">
              <a:xfrm>
                <a:off x="2838" y="855"/>
                <a:ext cx="260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0533" name="Line 66">
                <a:extLst>
                  <a:ext uri="{FF2B5EF4-FFF2-40B4-BE49-F238E27FC236}">
                    <a16:creationId xmlns:a16="http://schemas.microsoft.com/office/drawing/2014/main" xmlns="" id="{5A7740C2-E533-4FC4-80E2-F495382F0848}"/>
                  </a:ext>
                </a:extLst>
              </p:cNvPr>
              <p:cNvSpPr>
                <a:spLocks noChangeShapeType="1"/>
              </p:cNvSpPr>
              <p:nvPr/>
            </p:nvSpPr>
            <p:spPr bwMode="auto">
              <a:xfrm>
                <a:off x="2838" y="2907"/>
                <a:ext cx="260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0534" name="Line 67">
                <a:extLst>
                  <a:ext uri="{FF2B5EF4-FFF2-40B4-BE49-F238E27FC236}">
                    <a16:creationId xmlns:a16="http://schemas.microsoft.com/office/drawing/2014/main" xmlns="" id="{614A6E8C-AAC7-4283-B799-D61019399A44}"/>
                  </a:ext>
                </a:extLst>
              </p:cNvPr>
              <p:cNvSpPr>
                <a:spLocks noChangeShapeType="1"/>
              </p:cNvSpPr>
              <p:nvPr/>
            </p:nvSpPr>
            <p:spPr bwMode="auto">
              <a:xfrm flipV="1">
                <a:off x="5442" y="855"/>
                <a:ext cx="0" cy="205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0535" name="Line 68">
                <a:extLst>
                  <a:ext uri="{FF2B5EF4-FFF2-40B4-BE49-F238E27FC236}">
                    <a16:creationId xmlns:a16="http://schemas.microsoft.com/office/drawing/2014/main" xmlns="" id="{A584A586-C471-4777-AE83-CE47F8E53303}"/>
                  </a:ext>
                </a:extLst>
              </p:cNvPr>
              <p:cNvSpPr>
                <a:spLocks noChangeShapeType="1"/>
              </p:cNvSpPr>
              <p:nvPr/>
            </p:nvSpPr>
            <p:spPr bwMode="auto">
              <a:xfrm flipV="1">
                <a:off x="2838" y="855"/>
                <a:ext cx="0" cy="205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0536" name="Freeform 69">
                <a:extLst>
                  <a:ext uri="{FF2B5EF4-FFF2-40B4-BE49-F238E27FC236}">
                    <a16:creationId xmlns:a16="http://schemas.microsoft.com/office/drawing/2014/main" xmlns="" id="{B8DAE1C6-2845-48BA-87A3-4E36D9C56D77}"/>
                  </a:ext>
                </a:extLst>
              </p:cNvPr>
              <p:cNvSpPr>
                <a:spLocks/>
              </p:cNvSpPr>
              <p:nvPr/>
            </p:nvSpPr>
            <p:spPr bwMode="auto">
              <a:xfrm>
                <a:off x="2838" y="1725"/>
                <a:ext cx="354" cy="1152"/>
              </a:xfrm>
              <a:custGeom>
                <a:avLst/>
                <a:gdLst>
                  <a:gd name="T0" fmla="*/ 6 w 354"/>
                  <a:gd name="T1" fmla="*/ 1122 h 1152"/>
                  <a:gd name="T2" fmla="*/ 12 w 354"/>
                  <a:gd name="T3" fmla="*/ 1098 h 1152"/>
                  <a:gd name="T4" fmla="*/ 18 w 354"/>
                  <a:gd name="T5" fmla="*/ 1044 h 1152"/>
                  <a:gd name="T6" fmla="*/ 30 w 354"/>
                  <a:gd name="T7" fmla="*/ 1014 h 1152"/>
                  <a:gd name="T8" fmla="*/ 36 w 354"/>
                  <a:gd name="T9" fmla="*/ 960 h 1152"/>
                  <a:gd name="T10" fmla="*/ 48 w 354"/>
                  <a:gd name="T11" fmla="*/ 930 h 1152"/>
                  <a:gd name="T12" fmla="*/ 54 w 354"/>
                  <a:gd name="T13" fmla="*/ 876 h 1152"/>
                  <a:gd name="T14" fmla="*/ 66 w 354"/>
                  <a:gd name="T15" fmla="*/ 852 h 1152"/>
                  <a:gd name="T16" fmla="*/ 72 w 354"/>
                  <a:gd name="T17" fmla="*/ 798 h 1152"/>
                  <a:gd name="T18" fmla="*/ 78 w 354"/>
                  <a:gd name="T19" fmla="*/ 798 h 1152"/>
                  <a:gd name="T20" fmla="*/ 84 w 354"/>
                  <a:gd name="T21" fmla="*/ 744 h 1152"/>
                  <a:gd name="T22" fmla="*/ 90 w 354"/>
                  <a:gd name="T23" fmla="*/ 714 h 1152"/>
                  <a:gd name="T24" fmla="*/ 102 w 354"/>
                  <a:gd name="T25" fmla="*/ 714 h 1152"/>
                  <a:gd name="T26" fmla="*/ 108 w 354"/>
                  <a:gd name="T27" fmla="*/ 660 h 1152"/>
                  <a:gd name="T28" fmla="*/ 120 w 354"/>
                  <a:gd name="T29" fmla="*/ 630 h 1152"/>
                  <a:gd name="T30" fmla="*/ 126 w 354"/>
                  <a:gd name="T31" fmla="*/ 576 h 1152"/>
                  <a:gd name="T32" fmla="*/ 132 w 354"/>
                  <a:gd name="T33" fmla="*/ 576 h 1152"/>
                  <a:gd name="T34" fmla="*/ 144 w 354"/>
                  <a:gd name="T35" fmla="*/ 552 h 1152"/>
                  <a:gd name="T36" fmla="*/ 144 w 354"/>
                  <a:gd name="T37" fmla="*/ 552 h 1152"/>
                  <a:gd name="T38" fmla="*/ 156 w 354"/>
                  <a:gd name="T39" fmla="*/ 498 h 1152"/>
                  <a:gd name="T40" fmla="*/ 162 w 354"/>
                  <a:gd name="T41" fmla="*/ 498 h 1152"/>
                  <a:gd name="T42" fmla="*/ 174 w 354"/>
                  <a:gd name="T43" fmla="*/ 438 h 1152"/>
                  <a:gd name="T44" fmla="*/ 186 w 354"/>
                  <a:gd name="T45" fmla="*/ 414 h 1152"/>
                  <a:gd name="T46" fmla="*/ 198 w 354"/>
                  <a:gd name="T47" fmla="*/ 384 h 1152"/>
                  <a:gd name="T48" fmla="*/ 204 w 354"/>
                  <a:gd name="T49" fmla="*/ 330 h 1152"/>
                  <a:gd name="T50" fmla="*/ 216 w 354"/>
                  <a:gd name="T51" fmla="*/ 330 h 1152"/>
                  <a:gd name="T52" fmla="*/ 222 w 354"/>
                  <a:gd name="T53" fmla="*/ 330 h 1152"/>
                  <a:gd name="T54" fmla="*/ 228 w 354"/>
                  <a:gd name="T55" fmla="*/ 276 h 1152"/>
                  <a:gd name="T56" fmla="*/ 240 w 354"/>
                  <a:gd name="T57" fmla="*/ 246 h 1152"/>
                  <a:gd name="T58" fmla="*/ 246 w 354"/>
                  <a:gd name="T59" fmla="*/ 222 h 1152"/>
                  <a:gd name="T60" fmla="*/ 258 w 354"/>
                  <a:gd name="T61" fmla="*/ 192 h 1152"/>
                  <a:gd name="T62" fmla="*/ 270 w 354"/>
                  <a:gd name="T63" fmla="*/ 192 h 1152"/>
                  <a:gd name="T64" fmla="*/ 276 w 354"/>
                  <a:gd name="T65" fmla="*/ 168 h 1152"/>
                  <a:gd name="T66" fmla="*/ 282 w 354"/>
                  <a:gd name="T67" fmla="*/ 168 h 1152"/>
                  <a:gd name="T68" fmla="*/ 288 w 354"/>
                  <a:gd name="T69" fmla="*/ 168 h 1152"/>
                  <a:gd name="T70" fmla="*/ 294 w 354"/>
                  <a:gd name="T71" fmla="*/ 114 h 1152"/>
                  <a:gd name="T72" fmla="*/ 306 w 354"/>
                  <a:gd name="T73" fmla="*/ 114 h 1152"/>
                  <a:gd name="T74" fmla="*/ 318 w 354"/>
                  <a:gd name="T75" fmla="*/ 84 h 1152"/>
                  <a:gd name="T76" fmla="*/ 324 w 354"/>
                  <a:gd name="T77" fmla="*/ 60 h 1152"/>
                  <a:gd name="T78" fmla="*/ 330 w 354"/>
                  <a:gd name="T79" fmla="*/ 60 h 1152"/>
                  <a:gd name="T80" fmla="*/ 342 w 354"/>
                  <a:gd name="T81" fmla="*/ 0 h 1152"/>
                  <a:gd name="T82" fmla="*/ 348 w 354"/>
                  <a:gd name="T83" fmla="*/ 30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54" h="1152">
                    <a:moveTo>
                      <a:pt x="0" y="1152"/>
                    </a:moveTo>
                    <a:lnTo>
                      <a:pt x="0" y="1122"/>
                    </a:lnTo>
                    <a:lnTo>
                      <a:pt x="6" y="1122"/>
                    </a:lnTo>
                    <a:lnTo>
                      <a:pt x="6" y="1098"/>
                    </a:lnTo>
                    <a:lnTo>
                      <a:pt x="6" y="1122"/>
                    </a:lnTo>
                    <a:lnTo>
                      <a:pt x="12" y="1098"/>
                    </a:lnTo>
                    <a:lnTo>
                      <a:pt x="12" y="1068"/>
                    </a:lnTo>
                    <a:lnTo>
                      <a:pt x="18" y="1068"/>
                    </a:lnTo>
                    <a:lnTo>
                      <a:pt x="18" y="1044"/>
                    </a:lnTo>
                    <a:lnTo>
                      <a:pt x="24" y="1044"/>
                    </a:lnTo>
                    <a:lnTo>
                      <a:pt x="24" y="990"/>
                    </a:lnTo>
                    <a:lnTo>
                      <a:pt x="30" y="1014"/>
                    </a:lnTo>
                    <a:lnTo>
                      <a:pt x="30" y="990"/>
                    </a:lnTo>
                    <a:lnTo>
                      <a:pt x="36" y="990"/>
                    </a:lnTo>
                    <a:lnTo>
                      <a:pt x="36" y="960"/>
                    </a:lnTo>
                    <a:lnTo>
                      <a:pt x="42" y="960"/>
                    </a:lnTo>
                    <a:lnTo>
                      <a:pt x="42" y="930"/>
                    </a:lnTo>
                    <a:lnTo>
                      <a:pt x="48" y="930"/>
                    </a:lnTo>
                    <a:lnTo>
                      <a:pt x="48" y="876"/>
                    </a:lnTo>
                    <a:lnTo>
                      <a:pt x="54" y="906"/>
                    </a:lnTo>
                    <a:lnTo>
                      <a:pt x="54" y="876"/>
                    </a:lnTo>
                    <a:lnTo>
                      <a:pt x="60" y="876"/>
                    </a:lnTo>
                    <a:lnTo>
                      <a:pt x="60" y="852"/>
                    </a:lnTo>
                    <a:lnTo>
                      <a:pt x="66" y="852"/>
                    </a:lnTo>
                    <a:lnTo>
                      <a:pt x="66" y="822"/>
                    </a:lnTo>
                    <a:lnTo>
                      <a:pt x="72" y="822"/>
                    </a:lnTo>
                    <a:lnTo>
                      <a:pt x="72" y="798"/>
                    </a:lnTo>
                    <a:lnTo>
                      <a:pt x="72" y="822"/>
                    </a:lnTo>
                    <a:lnTo>
                      <a:pt x="78" y="768"/>
                    </a:lnTo>
                    <a:lnTo>
                      <a:pt x="78" y="798"/>
                    </a:lnTo>
                    <a:lnTo>
                      <a:pt x="78" y="768"/>
                    </a:lnTo>
                    <a:lnTo>
                      <a:pt x="84" y="768"/>
                    </a:lnTo>
                    <a:lnTo>
                      <a:pt x="84" y="744"/>
                    </a:lnTo>
                    <a:lnTo>
                      <a:pt x="90" y="744"/>
                    </a:lnTo>
                    <a:lnTo>
                      <a:pt x="90" y="768"/>
                    </a:lnTo>
                    <a:lnTo>
                      <a:pt x="90" y="714"/>
                    </a:lnTo>
                    <a:lnTo>
                      <a:pt x="96" y="714"/>
                    </a:lnTo>
                    <a:lnTo>
                      <a:pt x="96" y="684"/>
                    </a:lnTo>
                    <a:lnTo>
                      <a:pt x="102" y="714"/>
                    </a:lnTo>
                    <a:lnTo>
                      <a:pt x="102" y="684"/>
                    </a:lnTo>
                    <a:lnTo>
                      <a:pt x="108" y="684"/>
                    </a:lnTo>
                    <a:lnTo>
                      <a:pt x="108" y="660"/>
                    </a:lnTo>
                    <a:lnTo>
                      <a:pt x="114" y="684"/>
                    </a:lnTo>
                    <a:lnTo>
                      <a:pt x="114" y="660"/>
                    </a:lnTo>
                    <a:lnTo>
                      <a:pt x="120" y="630"/>
                    </a:lnTo>
                    <a:lnTo>
                      <a:pt x="126" y="606"/>
                    </a:lnTo>
                    <a:lnTo>
                      <a:pt x="126" y="630"/>
                    </a:lnTo>
                    <a:lnTo>
                      <a:pt x="126" y="576"/>
                    </a:lnTo>
                    <a:lnTo>
                      <a:pt x="126" y="606"/>
                    </a:lnTo>
                    <a:lnTo>
                      <a:pt x="132" y="606"/>
                    </a:lnTo>
                    <a:lnTo>
                      <a:pt x="132" y="576"/>
                    </a:lnTo>
                    <a:lnTo>
                      <a:pt x="138" y="576"/>
                    </a:lnTo>
                    <a:lnTo>
                      <a:pt x="138" y="522"/>
                    </a:lnTo>
                    <a:lnTo>
                      <a:pt x="144" y="552"/>
                    </a:lnTo>
                    <a:lnTo>
                      <a:pt x="144" y="576"/>
                    </a:lnTo>
                    <a:lnTo>
                      <a:pt x="144" y="522"/>
                    </a:lnTo>
                    <a:lnTo>
                      <a:pt x="144" y="552"/>
                    </a:lnTo>
                    <a:lnTo>
                      <a:pt x="150" y="552"/>
                    </a:lnTo>
                    <a:lnTo>
                      <a:pt x="150" y="522"/>
                    </a:lnTo>
                    <a:lnTo>
                      <a:pt x="156" y="498"/>
                    </a:lnTo>
                    <a:lnTo>
                      <a:pt x="162" y="522"/>
                    </a:lnTo>
                    <a:lnTo>
                      <a:pt x="162" y="468"/>
                    </a:lnTo>
                    <a:lnTo>
                      <a:pt x="162" y="498"/>
                    </a:lnTo>
                    <a:lnTo>
                      <a:pt x="168" y="468"/>
                    </a:lnTo>
                    <a:lnTo>
                      <a:pt x="174" y="468"/>
                    </a:lnTo>
                    <a:lnTo>
                      <a:pt x="174" y="438"/>
                    </a:lnTo>
                    <a:lnTo>
                      <a:pt x="180" y="414"/>
                    </a:lnTo>
                    <a:lnTo>
                      <a:pt x="180" y="438"/>
                    </a:lnTo>
                    <a:lnTo>
                      <a:pt x="186" y="414"/>
                    </a:lnTo>
                    <a:lnTo>
                      <a:pt x="186" y="384"/>
                    </a:lnTo>
                    <a:lnTo>
                      <a:pt x="192" y="384"/>
                    </a:lnTo>
                    <a:lnTo>
                      <a:pt x="198" y="384"/>
                    </a:lnTo>
                    <a:lnTo>
                      <a:pt x="198" y="360"/>
                    </a:lnTo>
                    <a:lnTo>
                      <a:pt x="204" y="360"/>
                    </a:lnTo>
                    <a:lnTo>
                      <a:pt x="204" y="330"/>
                    </a:lnTo>
                    <a:lnTo>
                      <a:pt x="204" y="360"/>
                    </a:lnTo>
                    <a:lnTo>
                      <a:pt x="210" y="330"/>
                    </a:lnTo>
                    <a:lnTo>
                      <a:pt x="216" y="330"/>
                    </a:lnTo>
                    <a:lnTo>
                      <a:pt x="216" y="306"/>
                    </a:lnTo>
                    <a:lnTo>
                      <a:pt x="222" y="306"/>
                    </a:lnTo>
                    <a:lnTo>
                      <a:pt x="222" y="330"/>
                    </a:lnTo>
                    <a:lnTo>
                      <a:pt x="222" y="306"/>
                    </a:lnTo>
                    <a:lnTo>
                      <a:pt x="228" y="306"/>
                    </a:lnTo>
                    <a:lnTo>
                      <a:pt x="228" y="276"/>
                    </a:lnTo>
                    <a:lnTo>
                      <a:pt x="234" y="276"/>
                    </a:lnTo>
                    <a:lnTo>
                      <a:pt x="234" y="246"/>
                    </a:lnTo>
                    <a:lnTo>
                      <a:pt x="240" y="246"/>
                    </a:lnTo>
                    <a:lnTo>
                      <a:pt x="240" y="222"/>
                    </a:lnTo>
                    <a:lnTo>
                      <a:pt x="246" y="276"/>
                    </a:lnTo>
                    <a:lnTo>
                      <a:pt x="246" y="222"/>
                    </a:lnTo>
                    <a:lnTo>
                      <a:pt x="252" y="222"/>
                    </a:lnTo>
                    <a:lnTo>
                      <a:pt x="258" y="222"/>
                    </a:lnTo>
                    <a:lnTo>
                      <a:pt x="258" y="192"/>
                    </a:lnTo>
                    <a:lnTo>
                      <a:pt x="258" y="222"/>
                    </a:lnTo>
                    <a:lnTo>
                      <a:pt x="264" y="192"/>
                    </a:lnTo>
                    <a:lnTo>
                      <a:pt x="270" y="192"/>
                    </a:lnTo>
                    <a:lnTo>
                      <a:pt x="270" y="168"/>
                    </a:lnTo>
                    <a:lnTo>
                      <a:pt x="276" y="192"/>
                    </a:lnTo>
                    <a:lnTo>
                      <a:pt x="276" y="168"/>
                    </a:lnTo>
                    <a:lnTo>
                      <a:pt x="276" y="192"/>
                    </a:lnTo>
                    <a:lnTo>
                      <a:pt x="282" y="138"/>
                    </a:lnTo>
                    <a:lnTo>
                      <a:pt x="282" y="168"/>
                    </a:lnTo>
                    <a:lnTo>
                      <a:pt x="282" y="138"/>
                    </a:lnTo>
                    <a:lnTo>
                      <a:pt x="288" y="138"/>
                    </a:lnTo>
                    <a:lnTo>
                      <a:pt x="288" y="168"/>
                    </a:lnTo>
                    <a:lnTo>
                      <a:pt x="288" y="114"/>
                    </a:lnTo>
                    <a:lnTo>
                      <a:pt x="288" y="138"/>
                    </a:lnTo>
                    <a:lnTo>
                      <a:pt x="294" y="114"/>
                    </a:lnTo>
                    <a:lnTo>
                      <a:pt x="294" y="138"/>
                    </a:lnTo>
                    <a:lnTo>
                      <a:pt x="300" y="114"/>
                    </a:lnTo>
                    <a:lnTo>
                      <a:pt x="306" y="114"/>
                    </a:lnTo>
                    <a:lnTo>
                      <a:pt x="306" y="84"/>
                    </a:lnTo>
                    <a:lnTo>
                      <a:pt x="312" y="84"/>
                    </a:lnTo>
                    <a:lnTo>
                      <a:pt x="318" y="84"/>
                    </a:lnTo>
                    <a:lnTo>
                      <a:pt x="318" y="60"/>
                    </a:lnTo>
                    <a:lnTo>
                      <a:pt x="324" y="30"/>
                    </a:lnTo>
                    <a:lnTo>
                      <a:pt x="324" y="60"/>
                    </a:lnTo>
                    <a:lnTo>
                      <a:pt x="330" y="60"/>
                    </a:lnTo>
                    <a:lnTo>
                      <a:pt x="330" y="30"/>
                    </a:lnTo>
                    <a:lnTo>
                      <a:pt x="330" y="60"/>
                    </a:lnTo>
                    <a:lnTo>
                      <a:pt x="336" y="30"/>
                    </a:lnTo>
                    <a:lnTo>
                      <a:pt x="342" y="30"/>
                    </a:lnTo>
                    <a:lnTo>
                      <a:pt x="342" y="0"/>
                    </a:lnTo>
                    <a:lnTo>
                      <a:pt x="342" y="30"/>
                    </a:lnTo>
                    <a:lnTo>
                      <a:pt x="348" y="0"/>
                    </a:lnTo>
                    <a:lnTo>
                      <a:pt x="348" y="30"/>
                    </a:lnTo>
                    <a:lnTo>
                      <a:pt x="348" y="0"/>
                    </a:lnTo>
                    <a:lnTo>
                      <a:pt x="354" y="30"/>
                    </a:lnTo>
                  </a:path>
                </a:pathLst>
              </a:custGeom>
              <a:noFill/>
              <a:ln w="3810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0538" name="Freeform 70">
                <a:extLst>
                  <a:ext uri="{FF2B5EF4-FFF2-40B4-BE49-F238E27FC236}">
                    <a16:creationId xmlns:a16="http://schemas.microsoft.com/office/drawing/2014/main" xmlns="" id="{76F8F9BE-B3F2-4372-9197-FE9808D9153F}"/>
                  </a:ext>
                </a:extLst>
              </p:cNvPr>
              <p:cNvSpPr>
                <a:spLocks/>
              </p:cNvSpPr>
              <p:nvPr/>
            </p:nvSpPr>
            <p:spPr bwMode="auto">
              <a:xfrm>
                <a:off x="3192" y="1263"/>
                <a:ext cx="372" cy="492"/>
              </a:xfrm>
              <a:custGeom>
                <a:avLst/>
                <a:gdLst>
                  <a:gd name="T0" fmla="*/ 6 w 372"/>
                  <a:gd name="T1" fmla="*/ 462 h 492"/>
                  <a:gd name="T2" fmla="*/ 18 w 372"/>
                  <a:gd name="T3" fmla="*/ 408 h 492"/>
                  <a:gd name="T4" fmla="*/ 30 w 372"/>
                  <a:gd name="T5" fmla="*/ 408 h 492"/>
                  <a:gd name="T6" fmla="*/ 36 w 372"/>
                  <a:gd name="T7" fmla="*/ 408 h 492"/>
                  <a:gd name="T8" fmla="*/ 42 w 372"/>
                  <a:gd name="T9" fmla="*/ 408 h 492"/>
                  <a:gd name="T10" fmla="*/ 48 w 372"/>
                  <a:gd name="T11" fmla="*/ 354 h 492"/>
                  <a:gd name="T12" fmla="*/ 54 w 372"/>
                  <a:gd name="T13" fmla="*/ 354 h 492"/>
                  <a:gd name="T14" fmla="*/ 60 w 372"/>
                  <a:gd name="T15" fmla="*/ 354 h 492"/>
                  <a:gd name="T16" fmla="*/ 66 w 372"/>
                  <a:gd name="T17" fmla="*/ 330 h 492"/>
                  <a:gd name="T18" fmla="*/ 84 w 372"/>
                  <a:gd name="T19" fmla="*/ 330 h 492"/>
                  <a:gd name="T20" fmla="*/ 96 w 372"/>
                  <a:gd name="T21" fmla="*/ 300 h 492"/>
                  <a:gd name="T22" fmla="*/ 108 w 372"/>
                  <a:gd name="T23" fmla="*/ 300 h 492"/>
                  <a:gd name="T24" fmla="*/ 114 w 372"/>
                  <a:gd name="T25" fmla="*/ 276 h 492"/>
                  <a:gd name="T26" fmla="*/ 126 w 372"/>
                  <a:gd name="T27" fmla="*/ 276 h 492"/>
                  <a:gd name="T28" fmla="*/ 132 w 372"/>
                  <a:gd name="T29" fmla="*/ 246 h 492"/>
                  <a:gd name="T30" fmla="*/ 138 w 372"/>
                  <a:gd name="T31" fmla="*/ 246 h 492"/>
                  <a:gd name="T32" fmla="*/ 144 w 372"/>
                  <a:gd name="T33" fmla="*/ 246 h 492"/>
                  <a:gd name="T34" fmla="*/ 150 w 372"/>
                  <a:gd name="T35" fmla="*/ 246 h 492"/>
                  <a:gd name="T36" fmla="*/ 156 w 372"/>
                  <a:gd name="T37" fmla="*/ 192 h 492"/>
                  <a:gd name="T38" fmla="*/ 162 w 372"/>
                  <a:gd name="T39" fmla="*/ 216 h 492"/>
                  <a:gd name="T40" fmla="*/ 174 w 372"/>
                  <a:gd name="T41" fmla="*/ 162 h 492"/>
                  <a:gd name="T42" fmla="*/ 186 w 372"/>
                  <a:gd name="T43" fmla="*/ 192 h 492"/>
                  <a:gd name="T44" fmla="*/ 198 w 372"/>
                  <a:gd name="T45" fmla="*/ 162 h 492"/>
                  <a:gd name="T46" fmla="*/ 210 w 372"/>
                  <a:gd name="T47" fmla="*/ 162 h 492"/>
                  <a:gd name="T48" fmla="*/ 216 w 372"/>
                  <a:gd name="T49" fmla="*/ 138 h 492"/>
                  <a:gd name="T50" fmla="*/ 222 w 372"/>
                  <a:gd name="T51" fmla="*/ 138 h 492"/>
                  <a:gd name="T52" fmla="*/ 234 w 372"/>
                  <a:gd name="T53" fmla="*/ 162 h 492"/>
                  <a:gd name="T54" fmla="*/ 240 w 372"/>
                  <a:gd name="T55" fmla="*/ 108 h 492"/>
                  <a:gd name="T56" fmla="*/ 246 w 372"/>
                  <a:gd name="T57" fmla="*/ 108 h 492"/>
                  <a:gd name="T58" fmla="*/ 258 w 372"/>
                  <a:gd name="T59" fmla="*/ 84 h 492"/>
                  <a:gd name="T60" fmla="*/ 264 w 372"/>
                  <a:gd name="T61" fmla="*/ 84 h 492"/>
                  <a:gd name="T62" fmla="*/ 276 w 372"/>
                  <a:gd name="T63" fmla="*/ 84 h 492"/>
                  <a:gd name="T64" fmla="*/ 294 w 372"/>
                  <a:gd name="T65" fmla="*/ 84 h 492"/>
                  <a:gd name="T66" fmla="*/ 300 w 372"/>
                  <a:gd name="T67" fmla="*/ 84 h 492"/>
                  <a:gd name="T68" fmla="*/ 312 w 372"/>
                  <a:gd name="T69" fmla="*/ 54 h 492"/>
                  <a:gd name="T70" fmla="*/ 318 w 372"/>
                  <a:gd name="T71" fmla="*/ 54 h 492"/>
                  <a:gd name="T72" fmla="*/ 324 w 372"/>
                  <a:gd name="T73" fmla="*/ 24 h 492"/>
                  <a:gd name="T74" fmla="*/ 330 w 372"/>
                  <a:gd name="T75" fmla="*/ 24 h 492"/>
                  <a:gd name="T76" fmla="*/ 342 w 372"/>
                  <a:gd name="T77" fmla="*/ 54 h 492"/>
                  <a:gd name="T78" fmla="*/ 348 w 372"/>
                  <a:gd name="T79" fmla="*/ 24 h 492"/>
                  <a:gd name="T80" fmla="*/ 354 w 372"/>
                  <a:gd name="T81" fmla="*/ 24 h 492"/>
                  <a:gd name="T82" fmla="*/ 366 w 372"/>
                  <a:gd name="T8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72" h="492">
                    <a:moveTo>
                      <a:pt x="0" y="492"/>
                    </a:moveTo>
                    <a:lnTo>
                      <a:pt x="0" y="462"/>
                    </a:lnTo>
                    <a:lnTo>
                      <a:pt x="6" y="462"/>
                    </a:lnTo>
                    <a:lnTo>
                      <a:pt x="6" y="438"/>
                    </a:lnTo>
                    <a:lnTo>
                      <a:pt x="12" y="438"/>
                    </a:lnTo>
                    <a:lnTo>
                      <a:pt x="18" y="408"/>
                    </a:lnTo>
                    <a:lnTo>
                      <a:pt x="18" y="438"/>
                    </a:lnTo>
                    <a:lnTo>
                      <a:pt x="24" y="408"/>
                    </a:lnTo>
                    <a:lnTo>
                      <a:pt x="30" y="408"/>
                    </a:lnTo>
                    <a:lnTo>
                      <a:pt x="30" y="384"/>
                    </a:lnTo>
                    <a:lnTo>
                      <a:pt x="36" y="384"/>
                    </a:lnTo>
                    <a:lnTo>
                      <a:pt x="36" y="408"/>
                    </a:lnTo>
                    <a:lnTo>
                      <a:pt x="36" y="384"/>
                    </a:lnTo>
                    <a:lnTo>
                      <a:pt x="42" y="384"/>
                    </a:lnTo>
                    <a:lnTo>
                      <a:pt x="42" y="408"/>
                    </a:lnTo>
                    <a:lnTo>
                      <a:pt x="42" y="384"/>
                    </a:lnTo>
                    <a:lnTo>
                      <a:pt x="48" y="384"/>
                    </a:lnTo>
                    <a:lnTo>
                      <a:pt x="48" y="354"/>
                    </a:lnTo>
                    <a:lnTo>
                      <a:pt x="54" y="354"/>
                    </a:lnTo>
                    <a:lnTo>
                      <a:pt x="54" y="384"/>
                    </a:lnTo>
                    <a:lnTo>
                      <a:pt x="54" y="354"/>
                    </a:lnTo>
                    <a:lnTo>
                      <a:pt x="60" y="330"/>
                    </a:lnTo>
                    <a:lnTo>
                      <a:pt x="60" y="384"/>
                    </a:lnTo>
                    <a:lnTo>
                      <a:pt x="60" y="354"/>
                    </a:lnTo>
                    <a:lnTo>
                      <a:pt x="66" y="330"/>
                    </a:lnTo>
                    <a:lnTo>
                      <a:pt x="66" y="354"/>
                    </a:lnTo>
                    <a:lnTo>
                      <a:pt x="66" y="330"/>
                    </a:lnTo>
                    <a:lnTo>
                      <a:pt x="72" y="330"/>
                    </a:lnTo>
                    <a:lnTo>
                      <a:pt x="78" y="330"/>
                    </a:lnTo>
                    <a:lnTo>
                      <a:pt x="84" y="330"/>
                    </a:lnTo>
                    <a:lnTo>
                      <a:pt x="84" y="300"/>
                    </a:lnTo>
                    <a:lnTo>
                      <a:pt x="90" y="300"/>
                    </a:lnTo>
                    <a:lnTo>
                      <a:pt x="96" y="300"/>
                    </a:lnTo>
                    <a:lnTo>
                      <a:pt x="102" y="300"/>
                    </a:lnTo>
                    <a:lnTo>
                      <a:pt x="108" y="276"/>
                    </a:lnTo>
                    <a:lnTo>
                      <a:pt x="108" y="300"/>
                    </a:lnTo>
                    <a:lnTo>
                      <a:pt x="108" y="276"/>
                    </a:lnTo>
                    <a:lnTo>
                      <a:pt x="114" y="300"/>
                    </a:lnTo>
                    <a:lnTo>
                      <a:pt x="114" y="276"/>
                    </a:lnTo>
                    <a:lnTo>
                      <a:pt x="120" y="276"/>
                    </a:lnTo>
                    <a:lnTo>
                      <a:pt x="120" y="246"/>
                    </a:lnTo>
                    <a:lnTo>
                      <a:pt x="126" y="276"/>
                    </a:lnTo>
                    <a:lnTo>
                      <a:pt x="126" y="246"/>
                    </a:lnTo>
                    <a:lnTo>
                      <a:pt x="126" y="276"/>
                    </a:lnTo>
                    <a:lnTo>
                      <a:pt x="132" y="246"/>
                    </a:lnTo>
                    <a:lnTo>
                      <a:pt x="132" y="276"/>
                    </a:lnTo>
                    <a:lnTo>
                      <a:pt x="132" y="246"/>
                    </a:lnTo>
                    <a:lnTo>
                      <a:pt x="138" y="246"/>
                    </a:lnTo>
                    <a:lnTo>
                      <a:pt x="138" y="216"/>
                    </a:lnTo>
                    <a:lnTo>
                      <a:pt x="138" y="246"/>
                    </a:lnTo>
                    <a:lnTo>
                      <a:pt x="144" y="246"/>
                    </a:lnTo>
                    <a:lnTo>
                      <a:pt x="144" y="216"/>
                    </a:lnTo>
                    <a:lnTo>
                      <a:pt x="150" y="216"/>
                    </a:lnTo>
                    <a:lnTo>
                      <a:pt x="150" y="246"/>
                    </a:lnTo>
                    <a:lnTo>
                      <a:pt x="150" y="216"/>
                    </a:lnTo>
                    <a:lnTo>
                      <a:pt x="156" y="216"/>
                    </a:lnTo>
                    <a:lnTo>
                      <a:pt x="156" y="192"/>
                    </a:lnTo>
                    <a:lnTo>
                      <a:pt x="162" y="216"/>
                    </a:lnTo>
                    <a:lnTo>
                      <a:pt x="162" y="192"/>
                    </a:lnTo>
                    <a:lnTo>
                      <a:pt x="162" y="216"/>
                    </a:lnTo>
                    <a:lnTo>
                      <a:pt x="168" y="192"/>
                    </a:lnTo>
                    <a:lnTo>
                      <a:pt x="174" y="192"/>
                    </a:lnTo>
                    <a:lnTo>
                      <a:pt x="174" y="162"/>
                    </a:lnTo>
                    <a:lnTo>
                      <a:pt x="174" y="192"/>
                    </a:lnTo>
                    <a:lnTo>
                      <a:pt x="180" y="192"/>
                    </a:lnTo>
                    <a:lnTo>
                      <a:pt x="186" y="192"/>
                    </a:lnTo>
                    <a:lnTo>
                      <a:pt x="192" y="192"/>
                    </a:lnTo>
                    <a:lnTo>
                      <a:pt x="192" y="162"/>
                    </a:lnTo>
                    <a:lnTo>
                      <a:pt x="198" y="162"/>
                    </a:lnTo>
                    <a:lnTo>
                      <a:pt x="204" y="162"/>
                    </a:lnTo>
                    <a:lnTo>
                      <a:pt x="210" y="138"/>
                    </a:lnTo>
                    <a:lnTo>
                      <a:pt x="210" y="162"/>
                    </a:lnTo>
                    <a:lnTo>
                      <a:pt x="210" y="138"/>
                    </a:lnTo>
                    <a:lnTo>
                      <a:pt x="216" y="162"/>
                    </a:lnTo>
                    <a:lnTo>
                      <a:pt x="216" y="138"/>
                    </a:lnTo>
                    <a:lnTo>
                      <a:pt x="222" y="138"/>
                    </a:lnTo>
                    <a:lnTo>
                      <a:pt x="222" y="162"/>
                    </a:lnTo>
                    <a:lnTo>
                      <a:pt x="222" y="138"/>
                    </a:lnTo>
                    <a:lnTo>
                      <a:pt x="228" y="138"/>
                    </a:lnTo>
                    <a:lnTo>
                      <a:pt x="234" y="138"/>
                    </a:lnTo>
                    <a:lnTo>
                      <a:pt x="234" y="162"/>
                    </a:lnTo>
                    <a:lnTo>
                      <a:pt x="234" y="108"/>
                    </a:lnTo>
                    <a:lnTo>
                      <a:pt x="240" y="138"/>
                    </a:lnTo>
                    <a:lnTo>
                      <a:pt x="240" y="108"/>
                    </a:lnTo>
                    <a:lnTo>
                      <a:pt x="246" y="108"/>
                    </a:lnTo>
                    <a:lnTo>
                      <a:pt x="246" y="138"/>
                    </a:lnTo>
                    <a:lnTo>
                      <a:pt x="246" y="108"/>
                    </a:lnTo>
                    <a:lnTo>
                      <a:pt x="252" y="108"/>
                    </a:lnTo>
                    <a:lnTo>
                      <a:pt x="258" y="108"/>
                    </a:lnTo>
                    <a:lnTo>
                      <a:pt x="258" y="84"/>
                    </a:lnTo>
                    <a:lnTo>
                      <a:pt x="258" y="108"/>
                    </a:lnTo>
                    <a:lnTo>
                      <a:pt x="264" y="108"/>
                    </a:lnTo>
                    <a:lnTo>
                      <a:pt x="264" y="84"/>
                    </a:lnTo>
                    <a:lnTo>
                      <a:pt x="270" y="108"/>
                    </a:lnTo>
                    <a:lnTo>
                      <a:pt x="270" y="84"/>
                    </a:lnTo>
                    <a:lnTo>
                      <a:pt x="276" y="84"/>
                    </a:lnTo>
                    <a:lnTo>
                      <a:pt x="282" y="84"/>
                    </a:lnTo>
                    <a:lnTo>
                      <a:pt x="288" y="84"/>
                    </a:lnTo>
                    <a:lnTo>
                      <a:pt x="294" y="84"/>
                    </a:lnTo>
                    <a:lnTo>
                      <a:pt x="294" y="54"/>
                    </a:lnTo>
                    <a:lnTo>
                      <a:pt x="294" y="84"/>
                    </a:lnTo>
                    <a:lnTo>
                      <a:pt x="300" y="84"/>
                    </a:lnTo>
                    <a:lnTo>
                      <a:pt x="300" y="54"/>
                    </a:lnTo>
                    <a:lnTo>
                      <a:pt x="306" y="54"/>
                    </a:lnTo>
                    <a:lnTo>
                      <a:pt x="312" y="54"/>
                    </a:lnTo>
                    <a:lnTo>
                      <a:pt x="312" y="84"/>
                    </a:lnTo>
                    <a:lnTo>
                      <a:pt x="312" y="24"/>
                    </a:lnTo>
                    <a:lnTo>
                      <a:pt x="318" y="54"/>
                    </a:lnTo>
                    <a:lnTo>
                      <a:pt x="318" y="24"/>
                    </a:lnTo>
                    <a:lnTo>
                      <a:pt x="324" y="54"/>
                    </a:lnTo>
                    <a:lnTo>
                      <a:pt x="324" y="24"/>
                    </a:lnTo>
                    <a:lnTo>
                      <a:pt x="330" y="24"/>
                    </a:lnTo>
                    <a:lnTo>
                      <a:pt x="330" y="54"/>
                    </a:lnTo>
                    <a:lnTo>
                      <a:pt x="330" y="24"/>
                    </a:lnTo>
                    <a:lnTo>
                      <a:pt x="336" y="24"/>
                    </a:lnTo>
                    <a:lnTo>
                      <a:pt x="342" y="24"/>
                    </a:lnTo>
                    <a:lnTo>
                      <a:pt x="342" y="54"/>
                    </a:lnTo>
                    <a:lnTo>
                      <a:pt x="348" y="24"/>
                    </a:lnTo>
                    <a:lnTo>
                      <a:pt x="348" y="0"/>
                    </a:lnTo>
                    <a:lnTo>
                      <a:pt x="348" y="24"/>
                    </a:lnTo>
                    <a:lnTo>
                      <a:pt x="354" y="24"/>
                    </a:lnTo>
                    <a:lnTo>
                      <a:pt x="354" y="0"/>
                    </a:lnTo>
                    <a:lnTo>
                      <a:pt x="354" y="24"/>
                    </a:lnTo>
                    <a:lnTo>
                      <a:pt x="360" y="24"/>
                    </a:lnTo>
                    <a:lnTo>
                      <a:pt x="366" y="24"/>
                    </a:lnTo>
                    <a:lnTo>
                      <a:pt x="366" y="0"/>
                    </a:lnTo>
                    <a:lnTo>
                      <a:pt x="372" y="0"/>
                    </a:lnTo>
                    <a:lnTo>
                      <a:pt x="372" y="24"/>
                    </a:lnTo>
                  </a:path>
                </a:pathLst>
              </a:custGeom>
              <a:noFill/>
              <a:ln w="3810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0539" name="Freeform 71">
                <a:extLst>
                  <a:ext uri="{FF2B5EF4-FFF2-40B4-BE49-F238E27FC236}">
                    <a16:creationId xmlns:a16="http://schemas.microsoft.com/office/drawing/2014/main" xmlns="" id="{F14F9A78-790D-4156-855C-41A9DE783048}"/>
                  </a:ext>
                </a:extLst>
              </p:cNvPr>
              <p:cNvSpPr>
                <a:spLocks/>
              </p:cNvSpPr>
              <p:nvPr/>
            </p:nvSpPr>
            <p:spPr bwMode="auto">
              <a:xfrm>
                <a:off x="3564" y="1101"/>
                <a:ext cx="402" cy="186"/>
              </a:xfrm>
              <a:custGeom>
                <a:avLst/>
                <a:gdLst>
                  <a:gd name="T0" fmla="*/ 6 w 402"/>
                  <a:gd name="T1" fmla="*/ 186 h 186"/>
                  <a:gd name="T2" fmla="*/ 12 w 402"/>
                  <a:gd name="T3" fmla="*/ 162 h 186"/>
                  <a:gd name="T4" fmla="*/ 18 w 402"/>
                  <a:gd name="T5" fmla="*/ 162 h 186"/>
                  <a:gd name="T6" fmla="*/ 24 w 402"/>
                  <a:gd name="T7" fmla="*/ 162 h 186"/>
                  <a:gd name="T8" fmla="*/ 36 w 402"/>
                  <a:gd name="T9" fmla="*/ 162 h 186"/>
                  <a:gd name="T10" fmla="*/ 42 w 402"/>
                  <a:gd name="T11" fmla="*/ 162 h 186"/>
                  <a:gd name="T12" fmla="*/ 54 w 402"/>
                  <a:gd name="T13" fmla="*/ 132 h 186"/>
                  <a:gd name="T14" fmla="*/ 60 w 402"/>
                  <a:gd name="T15" fmla="*/ 132 h 186"/>
                  <a:gd name="T16" fmla="*/ 66 w 402"/>
                  <a:gd name="T17" fmla="*/ 108 h 186"/>
                  <a:gd name="T18" fmla="*/ 78 w 402"/>
                  <a:gd name="T19" fmla="*/ 132 h 186"/>
                  <a:gd name="T20" fmla="*/ 84 w 402"/>
                  <a:gd name="T21" fmla="*/ 132 h 186"/>
                  <a:gd name="T22" fmla="*/ 90 w 402"/>
                  <a:gd name="T23" fmla="*/ 132 h 186"/>
                  <a:gd name="T24" fmla="*/ 108 w 402"/>
                  <a:gd name="T25" fmla="*/ 108 h 186"/>
                  <a:gd name="T26" fmla="*/ 114 w 402"/>
                  <a:gd name="T27" fmla="*/ 108 h 186"/>
                  <a:gd name="T28" fmla="*/ 126 w 402"/>
                  <a:gd name="T29" fmla="*/ 108 h 186"/>
                  <a:gd name="T30" fmla="*/ 138 w 402"/>
                  <a:gd name="T31" fmla="*/ 108 h 186"/>
                  <a:gd name="T32" fmla="*/ 150 w 402"/>
                  <a:gd name="T33" fmla="*/ 78 h 186"/>
                  <a:gd name="T34" fmla="*/ 156 w 402"/>
                  <a:gd name="T35" fmla="*/ 78 h 186"/>
                  <a:gd name="T36" fmla="*/ 174 w 402"/>
                  <a:gd name="T37" fmla="*/ 78 h 186"/>
                  <a:gd name="T38" fmla="*/ 186 w 402"/>
                  <a:gd name="T39" fmla="*/ 78 h 186"/>
                  <a:gd name="T40" fmla="*/ 192 w 402"/>
                  <a:gd name="T41" fmla="*/ 54 h 186"/>
                  <a:gd name="T42" fmla="*/ 198 w 402"/>
                  <a:gd name="T43" fmla="*/ 54 h 186"/>
                  <a:gd name="T44" fmla="*/ 210 w 402"/>
                  <a:gd name="T45" fmla="*/ 54 h 186"/>
                  <a:gd name="T46" fmla="*/ 222 w 402"/>
                  <a:gd name="T47" fmla="*/ 54 h 186"/>
                  <a:gd name="T48" fmla="*/ 234 w 402"/>
                  <a:gd name="T49" fmla="*/ 54 h 186"/>
                  <a:gd name="T50" fmla="*/ 246 w 402"/>
                  <a:gd name="T51" fmla="*/ 24 h 186"/>
                  <a:gd name="T52" fmla="*/ 252 w 402"/>
                  <a:gd name="T53" fmla="*/ 54 h 186"/>
                  <a:gd name="T54" fmla="*/ 258 w 402"/>
                  <a:gd name="T55" fmla="*/ 54 h 186"/>
                  <a:gd name="T56" fmla="*/ 264 w 402"/>
                  <a:gd name="T57" fmla="*/ 54 h 186"/>
                  <a:gd name="T58" fmla="*/ 276 w 402"/>
                  <a:gd name="T59" fmla="*/ 24 h 186"/>
                  <a:gd name="T60" fmla="*/ 294 w 402"/>
                  <a:gd name="T61" fmla="*/ 24 h 186"/>
                  <a:gd name="T62" fmla="*/ 300 w 402"/>
                  <a:gd name="T63" fmla="*/ 24 h 186"/>
                  <a:gd name="T64" fmla="*/ 312 w 402"/>
                  <a:gd name="T65" fmla="*/ 0 h 186"/>
                  <a:gd name="T66" fmla="*/ 318 w 402"/>
                  <a:gd name="T67" fmla="*/ 24 h 186"/>
                  <a:gd name="T68" fmla="*/ 324 w 402"/>
                  <a:gd name="T69" fmla="*/ 0 h 186"/>
                  <a:gd name="T70" fmla="*/ 330 w 402"/>
                  <a:gd name="T71" fmla="*/ 0 h 186"/>
                  <a:gd name="T72" fmla="*/ 336 w 402"/>
                  <a:gd name="T73" fmla="*/ 24 h 186"/>
                  <a:gd name="T74" fmla="*/ 342 w 402"/>
                  <a:gd name="T75" fmla="*/ 24 h 186"/>
                  <a:gd name="T76" fmla="*/ 348 w 402"/>
                  <a:gd name="T77" fmla="*/ 24 h 186"/>
                  <a:gd name="T78" fmla="*/ 360 w 402"/>
                  <a:gd name="T79" fmla="*/ 0 h 186"/>
                  <a:gd name="T80" fmla="*/ 372 w 402"/>
                  <a:gd name="T81" fmla="*/ 0 h 186"/>
                  <a:gd name="T82" fmla="*/ 390 w 402"/>
                  <a:gd name="T8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02" h="186">
                    <a:moveTo>
                      <a:pt x="0" y="186"/>
                    </a:moveTo>
                    <a:lnTo>
                      <a:pt x="0" y="162"/>
                    </a:lnTo>
                    <a:lnTo>
                      <a:pt x="6" y="186"/>
                    </a:lnTo>
                    <a:lnTo>
                      <a:pt x="6" y="162"/>
                    </a:lnTo>
                    <a:lnTo>
                      <a:pt x="12" y="186"/>
                    </a:lnTo>
                    <a:lnTo>
                      <a:pt x="12" y="162"/>
                    </a:lnTo>
                    <a:lnTo>
                      <a:pt x="18" y="162"/>
                    </a:lnTo>
                    <a:lnTo>
                      <a:pt x="18" y="132"/>
                    </a:lnTo>
                    <a:lnTo>
                      <a:pt x="18" y="162"/>
                    </a:lnTo>
                    <a:lnTo>
                      <a:pt x="24" y="162"/>
                    </a:lnTo>
                    <a:lnTo>
                      <a:pt x="24" y="132"/>
                    </a:lnTo>
                    <a:lnTo>
                      <a:pt x="24" y="162"/>
                    </a:lnTo>
                    <a:lnTo>
                      <a:pt x="30" y="162"/>
                    </a:lnTo>
                    <a:lnTo>
                      <a:pt x="36" y="132"/>
                    </a:lnTo>
                    <a:lnTo>
                      <a:pt x="36" y="162"/>
                    </a:lnTo>
                    <a:lnTo>
                      <a:pt x="36" y="132"/>
                    </a:lnTo>
                    <a:lnTo>
                      <a:pt x="42" y="132"/>
                    </a:lnTo>
                    <a:lnTo>
                      <a:pt x="42" y="162"/>
                    </a:lnTo>
                    <a:lnTo>
                      <a:pt x="42" y="132"/>
                    </a:lnTo>
                    <a:lnTo>
                      <a:pt x="48" y="132"/>
                    </a:lnTo>
                    <a:lnTo>
                      <a:pt x="54" y="132"/>
                    </a:lnTo>
                    <a:lnTo>
                      <a:pt x="60" y="132"/>
                    </a:lnTo>
                    <a:lnTo>
                      <a:pt x="60" y="108"/>
                    </a:lnTo>
                    <a:lnTo>
                      <a:pt x="60" y="132"/>
                    </a:lnTo>
                    <a:lnTo>
                      <a:pt x="66" y="108"/>
                    </a:lnTo>
                    <a:lnTo>
                      <a:pt x="66" y="132"/>
                    </a:lnTo>
                    <a:lnTo>
                      <a:pt x="66" y="108"/>
                    </a:lnTo>
                    <a:lnTo>
                      <a:pt x="72" y="132"/>
                    </a:lnTo>
                    <a:lnTo>
                      <a:pt x="72" y="108"/>
                    </a:lnTo>
                    <a:lnTo>
                      <a:pt x="78" y="132"/>
                    </a:lnTo>
                    <a:lnTo>
                      <a:pt x="78" y="108"/>
                    </a:lnTo>
                    <a:lnTo>
                      <a:pt x="84" y="108"/>
                    </a:lnTo>
                    <a:lnTo>
                      <a:pt x="84" y="132"/>
                    </a:lnTo>
                    <a:lnTo>
                      <a:pt x="84" y="108"/>
                    </a:lnTo>
                    <a:lnTo>
                      <a:pt x="90" y="108"/>
                    </a:lnTo>
                    <a:lnTo>
                      <a:pt x="90" y="132"/>
                    </a:lnTo>
                    <a:lnTo>
                      <a:pt x="96" y="108"/>
                    </a:lnTo>
                    <a:lnTo>
                      <a:pt x="102" y="108"/>
                    </a:lnTo>
                    <a:lnTo>
                      <a:pt x="108" y="108"/>
                    </a:lnTo>
                    <a:lnTo>
                      <a:pt x="108" y="78"/>
                    </a:lnTo>
                    <a:lnTo>
                      <a:pt x="108" y="108"/>
                    </a:lnTo>
                    <a:lnTo>
                      <a:pt x="114" y="108"/>
                    </a:lnTo>
                    <a:lnTo>
                      <a:pt x="120" y="108"/>
                    </a:lnTo>
                    <a:lnTo>
                      <a:pt x="120" y="78"/>
                    </a:lnTo>
                    <a:lnTo>
                      <a:pt x="126" y="108"/>
                    </a:lnTo>
                    <a:lnTo>
                      <a:pt x="126" y="78"/>
                    </a:lnTo>
                    <a:lnTo>
                      <a:pt x="132" y="78"/>
                    </a:lnTo>
                    <a:lnTo>
                      <a:pt x="138" y="108"/>
                    </a:lnTo>
                    <a:lnTo>
                      <a:pt x="138" y="78"/>
                    </a:lnTo>
                    <a:lnTo>
                      <a:pt x="144" y="78"/>
                    </a:lnTo>
                    <a:lnTo>
                      <a:pt x="150" y="78"/>
                    </a:lnTo>
                    <a:lnTo>
                      <a:pt x="150" y="108"/>
                    </a:lnTo>
                    <a:lnTo>
                      <a:pt x="150" y="78"/>
                    </a:lnTo>
                    <a:lnTo>
                      <a:pt x="156" y="78"/>
                    </a:lnTo>
                    <a:lnTo>
                      <a:pt x="162" y="78"/>
                    </a:lnTo>
                    <a:lnTo>
                      <a:pt x="168" y="78"/>
                    </a:lnTo>
                    <a:lnTo>
                      <a:pt x="174" y="78"/>
                    </a:lnTo>
                    <a:lnTo>
                      <a:pt x="180" y="78"/>
                    </a:lnTo>
                    <a:lnTo>
                      <a:pt x="180" y="54"/>
                    </a:lnTo>
                    <a:lnTo>
                      <a:pt x="186" y="78"/>
                    </a:lnTo>
                    <a:lnTo>
                      <a:pt x="186" y="54"/>
                    </a:lnTo>
                    <a:lnTo>
                      <a:pt x="192" y="78"/>
                    </a:lnTo>
                    <a:lnTo>
                      <a:pt x="192" y="54"/>
                    </a:lnTo>
                    <a:lnTo>
                      <a:pt x="198" y="54"/>
                    </a:lnTo>
                    <a:lnTo>
                      <a:pt x="198" y="78"/>
                    </a:lnTo>
                    <a:lnTo>
                      <a:pt x="198" y="54"/>
                    </a:lnTo>
                    <a:lnTo>
                      <a:pt x="204" y="78"/>
                    </a:lnTo>
                    <a:lnTo>
                      <a:pt x="204" y="54"/>
                    </a:lnTo>
                    <a:lnTo>
                      <a:pt x="210" y="54"/>
                    </a:lnTo>
                    <a:lnTo>
                      <a:pt x="210" y="78"/>
                    </a:lnTo>
                    <a:lnTo>
                      <a:pt x="216" y="54"/>
                    </a:lnTo>
                    <a:lnTo>
                      <a:pt x="222" y="54"/>
                    </a:lnTo>
                    <a:lnTo>
                      <a:pt x="228" y="54"/>
                    </a:lnTo>
                    <a:lnTo>
                      <a:pt x="228" y="24"/>
                    </a:lnTo>
                    <a:lnTo>
                      <a:pt x="234" y="54"/>
                    </a:lnTo>
                    <a:lnTo>
                      <a:pt x="240" y="54"/>
                    </a:lnTo>
                    <a:lnTo>
                      <a:pt x="240" y="24"/>
                    </a:lnTo>
                    <a:lnTo>
                      <a:pt x="246" y="24"/>
                    </a:lnTo>
                    <a:lnTo>
                      <a:pt x="246" y="54"/>
                    </a:lnTo>
                    <a:lnTo>
                      <a:pt x="246" y="24"/>
                    </a:lnTo>
                    <a:lnTo>
                      <a:pt x="252" y="54"/>
                    </a:lnTo>
                    <a:lnTo>
                      <a:pt x="252" y="24"/>
                    </a:lnTo>
                    <a:lnTo>
                      <a:pt x="258" y="24"/>
                    </a:lnTo>
                    <a:lnTo>
                      <a:pt x="258" y="54"/>
                    </a:lnTo>
                    <a:lnTo>
                      <a:pt x="258" y="24"/>
                    </a:lnTo>
                    <a:lnTo>
                      <a:pt x="264" y="24"/>
                    </a:lnTo>
                    <a:lnTo>
                      <a:pt x="264" y="54"/>
                    </a:lnTo>
                    <a:lnTo>
                      <a:pt x="264" y="24"/>
                    </a:lnTo>
                    <a:lnTo>
                      <a:pt x="270" y="24"/>
                    </a:lnTo>
                    <a:lnTo>
                      <a:pt x="276" y="24"/>
                    </a:lnTo>
                    <a:lnTo>
                      <a:pt x="282" y="24"/>
                    </a:lnTo>
                    <a:lnTo>
                      <a:pt x="288" y="24"/>
                    </a:lnTo>
                    <a:lnTo>
                      <a:pt x="294" y="24"/>
                    </a:lnTo>
                    <a:lnTo>
                      <a:pt x="294" y="54"/>
                    </a:lnTo>
                    <a:lnTo>
                      <a:pt x="294" y="24"/>
                    </a:lnTo>
                    <a:lnTo>
                      <a:pt x="300" y="24"/>
                    </a:lnTo>
                    <a:lnTo>
                      <a:pt x="306" y="24"/>
                    </a:lnTo>
                    <a:lnTo>
                      <a:pt x="306" y="0"/>
                    </a:lnTo>
                    <a:lnTo>
                      <a:pt x="312" y="0"/>
                    </a:lnTo>
                    <a:lnTo>
                      <a:pt x="312" y="24"/>
                    </a:lnTo>
                    <a:lnTo>
                      <a:pt x="312" y="0"/>
                    </a:lnTo>
                    <a:lnTo>
                      <a:pt x="318" y="24"/>
                    </a:lnTo>
                    <a:lnTo>
                      <a:pt x="318" y="0"/>
                    </a:lnTo>
                    <a:lnTo>
                      <a:pt x="324" y="24"/>
                    </a:lnTo>
                    <a:lnTo>
                      <a:pt x="324" y="0"/>
                    </a:lnTo>
                    <a:lnTo>
                      <a:pt x="324" y="24"/>
                    </a:lnTo>
                    <a:lnTo>
                      <a:pt x="330" y="24"/>
                    </a:lnTo>
                    <a:lnTo>
                      <a:pt x="330" y="0"/>
                    </a:lnTo>
                    <a:lnTo>
                      <a:pt x="330" y="24"/>
                    </a:lnTo>
                    <a:lnTo>
                      <a:pt x="336" y="0"/>
                    </a:lnTo>
                    <a:lnTo>
                      <a:pt x="336" y="24"/>
                    </a:lnTo>
                    <a:lnTo>
                      <a:pt x="336" y="0"/>
                    </a:lnTo>
                    <a:lnTo>
                      <a:pt x="342" y="0"/>
                    </a:lnTo>
                    <a:lnTo>
                      <a:pt x="342" y="24"/>
                    </a:lnTo>
                    <a:lnTo>
                      <a:pt x="342" y="0"/>
                    </a:lnTo>
                    <a:lnTo>
                      <a:pt x="348" y="0"/>
                    </a:lnTo>
                    <a:lnTo>
                      <a:pt x="348" y="24"/>
                    </a:lnTo>
                    <a:lnTo>
                      <a:pt x="348" y="0"/>
                    </a:lnTo>
                    <a:lnTo>
                      <a:pt x="354" y="0"/>
                    </a:lnTo>
                    <a:lnTo>
                      <a:pt x="360" y="0"/>
                    </a:lnTo>
                    <a:lnTo>
                      <a:pt x="366" y="24"/>
                    </a:lnTo>
                    <a:lnTo>
                      <a:pt x="366" y="0"/>
                    </a:lnTo>
                    <a:lnTo>
                      <a:pt x="372" y="0"/>
                    </a:lnTo>
                    <a:lnTo>
                      <a:pt x="378" y="0"/>
                    </a:lnTo>
                    <a:lnTo>
                      <a:pt x="384" y="0"/>
                    </a:lnTo>
                    <a:lnTo>
                      <a:pt x="390" y="0"/>
                    </a:lnTo>
                    <a:lnTo>
                      <a:pt x="396" y="0"/>
                    </a:lnTo>
                    <a:lnTo>
                      <a:pt x="402" y="0"/>
                    </a:lnTo>
                  </a:path>
                </a:pathLst>
              </a:custGeom>
              <a:noFill/>
              <a:ln w="3810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0540" name="Freeform 72">
                <a:extLst>
                  <a:ext uri="{FF2B5EF4-FFF2-40B4-BE49-F238E27FC236}">
                    <a16:creationId xmlns:a16="http://schemas.microsoft.com/office/drawing/2014/main" xmlns="" id="{9C56277F-8789-41E5-BEDB-4B9F703F5EBC}"/>
                  </a:ext>
                </a:extLst>
              </p:cNvPr>
              <p:cNvSpPr>
                <a:spLocks/>
              </p:cNvSpPr>
              <p:nvPr/>
            </p:nvSpPr>
            <p:spPr bwMode="auto">
              <a:xfrm>
                <a:off x="3966" y="1017"/>
                <a:ext cx="366" cy="84"/>
              </a:xfrm>
              <a:custGeom>
                <a:avLst/>
                <a:gdLst>
                  <a:gd name="T0" fmla="*/ 6 w 366"/>
                  <a:gd name="T1" fmla="*/ 54 h 84"/>
                  <a:gd name="T2" fmla="*/ 12 w 366"/>
                  <a:gd name="T3" fmla="*/ 84 h 84"/>
                  <a:gd name="T4" fmla="*/ 24 w 366"/>
                  <a:gd name="T5" fmla="*/ 54 h 84"/>
                  <a:gd name="T6" fmla="*/ 30 w 366"/>
                  <a:gd name="T7" fmla="*/ 84 h 84"/>
                  <a:gd name="T8" fmla="*/ 36 w 366"/>
                  <a:gd name="T9" fmla="*/ 54 h 84"/>
                  <a:gd name="T10" fmla="*/ 42 w 366"/>
                  <a:gd name="T11" fmla="*/ 54 h 84"/>
                  <a:gd name="T12" fmla="*/ 54 w 366"/>
                  <a:gd name="T13" fmla="*/ 84 h 84"/>
                  <a:gd name="T14" fmla="*/ 60 w 366"/>
                  <a:gd name="T15" fmla="*/ 54 h 84"/>
                  <a:gd name="T16" fmla="*/ 66 w 366"/>
                  <a:gd name="T17" fmla="*/ 84 h 84"/>
                  <a:gd name="T18" fmla="*/ 72 w 366"/>
                  <a:gd name="T19" fmla="*/ 84 h 84"/>
                  <a:gd name="T20" fmla="*/ 78 w 366"/>
                  <a:gd name="T21" fmla="*/ 84 h 84"/>
                  <a:gd name="T22" fmla="*/ 84 w 366"/>
                  <a:gd name="T23" fmla="*/ 54 h 84"/>
                  <a:gd name="T24" fmla="*/ 96 w 366"/>
                  <a:gd name="T25" fmla="*/ 54 h 84"/>
                  <a:gd name="T26" fmla="*/ 108 w 366"/>
                  <a:gd name="T27" fmla="*/ 54 h 84"/>
                  <a:gd name="T28" fmla="*/ 114 w 366"/>
                  <a:gd name="T29" fmla="*/ 54 h 84"/>
                  <a:gd name="T30" fmla="*/ 126 w 366"/>
                  <a:gd name="T31" fmla="*/ 54 h 84"/>
                  <a:gd name="T32" fmla="*/ 138 w 366"/>
                  <a:gd name="T33" fmla="*/ 54 h 84"/>
                  <a:gd name="T34" fmla="*/ 150 w 366"/>
                  <a:gd name="T35" fmla="*/ 24 h 84"/>
                  <a:gd name="T36" fmla="*/ 156 w 366"/>
                  <a:gd name="T37" fmla="*/ 54 h 84"/>
                  <a:gd name="T38" fmla="*/ 162 w 366"/>
                  <a:gd name="T39" fmla="*/ 24 h 84"/>
                  <a:gd name="T40" fmla="*/ 168 w 366"/>
                  <a:gd name="T41" fmla="*/ 24 h 84"/>
                  <a:gd name="T42" fmla="*/ 174 w 366"/>
                  <a:gd name="T43" fmla="*/ 54 h 84"/>
                  <a:gd name="T44" fmla="*/ 180 w 366"/>
                  <a:gd name="T45" fmla="*/ 24 h 84"/>
                  <a:gd name="T46" fmla="*/ 186 w 366"/>
                  <a:gd name="T47" fmla="*/ 54 h 84"/>
                  <a:gd name="T48" fmla="*/ 192 w 366"/>
                  <a:gd name="T49" fmla="*/ 54 h 84"/>
                  <a:gd name="T50" fmla="*/ 198 w 366"/>
                  <a:gd name="T51" fmla="*/ 24 h 84"/>
                  <a:gd name="T52" fmla="*/ 216 w 366"/>
                  <a:gd name="T53" fmla="*/ 24 h 84"/>
                  <a:gd name="T54" fmla="*/ 228 w 366"/>
                  <a:gd name="T55" fmla="*/ 54 h 84"/>
                  <a:gd name="T56" fmla="*/ 240 w 366"/>
                  <a:gd name="T57" fmla="*/ 0 h 84"/>
                  <a:gd name="T58" fmla="*/ 246 w 366"/>
                  <a:gd name="T59" fmla="*/ 54 h 84"/>
                  <a:gd name="T60" fmla="*/ 258 w 366"/>
                  <a:gd name="T61" fmla="*/ 24 h 84"/>
                  <a:gd name="T62" fmla="*/ 264 w 366"/>
                  <a:gd name="T63" fmla="*/ 24 h 84"/>
                  <a:gd name="T64" fmla="*/ 276 w 366"/>
                  <a:gd name="T65" fmla="*/ 0 h 84"/>
                  <a:gd name="T66" fmla="*/ 288 w 366"/>
                  <a:gd name="T67" fmla="*/ 24 h 84"/>
                  <a:gd name="T68" fmla="*/ 300 w 366"/>
                  <a:gd name="T69" fmla="*/ 0 h 84"/>
                  <a:gd name="T70" fmla="*/ 306 w 366"/>
                  <a:gd name="T71" fmla="*/ 24 h 84"/>
                  <a:gd name="T72" fmla="*/ 312 w 366"/>
                  <a:gd name="T73" fmla="*/ 24 h 84"/>
                  <a:gd name="T74" fmla="*/ 318 w 366"/>
                  <a:gd name="T75" fmla="*/ 24 h 84"/>
                  <a:gd name="T76" fmla="*/ 330 w 366"/>
                  <a:gd name="T77" fmla="*/ 24 h 84"/>
                  <a:gd name="T78" fmla="*/ 342 w 366"/>
                  <a:gd name="T79" fmla="*/ 0 h 84"/>
                  <a:gd name="T80" fmla="*/ 348 w 366"/>
                  <a:gd name="T81" fmla="*/ 0 h 84"/>
                  <a:gd name="T82" fmla="*/ 360 w 366"/>
                  <a:gd name="T83"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66" h="84">
                    <a:moveTo>
                      <a:pt x="0" y="84"/>
                    </a:moveTo>
                    <a:lnTo>
                      <a:pt x="6" y="84"/>
                    </a:lnTo>
                    <a:lnTo>
                      <a:pt x="6" y="54"/>
                    </a:lnTo>
                    <a:lnTo>
                      <a:pt x="12" y="84"/>
                    </a:lnTo>
                    <a:lnTo>
                      <a:pt x="12" y="54"/>
                    </a:lnTo>
                    <a:lnTo>
                      <a:pt x="12" y="84"/>
                    </a:lnTo>
                    <a:lnTo>
                      <a:pt x="18" y="84"/>
                    </a:lnTo>
                    <a:lnTo>
                      <a:pt x="24" y="84"/>
                    </a:lnTo>
                    <a:lnTo>
                      <a:pt x="24" y="54"/>
                    </a:lnTo>
                    <a:lnTo>
                      <a:pt x="24" y="84"/>
                    </a:lnTo>
                    <a:lnTo>
                      <a:pt x="30" y="54"/>
                    </a:lnTo>
                    <a:lnTo>
                      <a:pt x="30" y="84"/>
                    </a:lnTo>
                    <a:lnTo>
                      <a:pt x="30" y="54"/>
                    </a:lnTo>
                    <a:lnTo>
                      <a:pt x="36" y="84"/>
                    </a:lnTo>
                    <a:lnTo>
                      <a:pt x="36" y="54"/>
                    </a:lnTo>
                    <a:lnTo>
                      <a:pt x="36" y="84"/>
                    </a:lnTo>
                    <a:lnTo>
                      <a:pt x="42" y="84"/>
                    </a:lnTo>
                    <a:lnTo>
                      <a:pt x="42" y="54"/>
                    </a:lnTo>
                    <a:lnTo>
                      <a:pt x="48" y="54"/>
                    </a:lnTo>
                    <a:lnTo>
                      <a:pt x="48" y="84"/>
                    </a:lnTo>
                    <a:lnTo>
                      <a:pt x="54" y="84"/>
                    </a:lnTo>
                    <a:lnTo>
                      <a:pt x="54" y="54"/>
                    </a:lnTo>
                    <a:lnTo>
                      <a:pt x="60" y="84"/>
                    </a:lnTo>
                    <a:lnTo>
                      <a:pt x="60" y="54"/>
                    </a:lnTo>
                    <a:lnTo>
                      <a:pt x="60" y="84"/>
                    </a:lnTo>
                    <a:lnTo>
                      <a:pt x="66" y="54"/>
                    </a:lnTo>
                    <a:lnTo>
                      <a:pt x="66" y="84"/>
                    </a:lnTo>
                    <a:lnTo>
                      <a:pt x="66" y="54"/>
                    </a:lnTo>
                    <a:lnTo>
                      <a:pt x="72" y="24"/>
                    </a:lnTo>
                    <a:lnTo>
                      <a:pt x="72" y="84"/>
                    </a:lnTo>
                    <a:lnTo>
                      <a:pt x="72" y="54"/>
                    </a:lnTo>
                    <a:lnTo>
                      <a:pt x="78" y="54"/>
                    </a:lnTo>
                    <a:lnTo>
                      <a:pt x="78" y="84"/>
                    </a:lnTo>
                    <a:lnTo>
                      <a:pt x="84" y="54"/>
                    </a:lnTo>
                    <a:lnTo>
                      <a:pt x="84" y="84"/>
                    </a:lnTo>
                    <a:lnTo>
                      <a:pt x="84" y="54"/>
                    </a:lnTo>
                    <a:lnTo>
                      <a:pt x="90" y="54"/>
                    </a:lnTo>
                    <a:lnTo>
                      <a:pt x="96" y="84"/>
                    </a:lnTo>
                    <a:lnTo>
                      <a:pt x="96" y="54"/>
                    </a:lnTo>
                    <a:lnTo>
                      <a:pt x="102" y="54"/>
                    </a:lnTo>
                    <a:lnTo>
                      <a:pt x="102" y="24"/>
                    </a:lnTo>
                    <a:lnTo>
                      <a:pt x="108" y="54"/>
                    </a:lnTo>
                    <a:lnTo>
                      <a:pt x="108" y="24"/>
                    </a:lnTo>
                    <a:lnTo>
                      <a:pt x="108" y="84"/>
                    </a:lnTo>
                    <a:lnTo>
                      <a:pt x="114" y="54"/>
                    </a:lnTo>
                    <a:lnTo>
                      <a:pt x="120" y="54"/>
                    </a:lnTo>
                    <a:lnTo>
                      <a:pt x="126" y="24"/>
                    </a:lnTo>
                    <a:lnTo>
                      <a:pt x="126" y="54"/>
                    </a:lnTo>
                    <a:lnTo>
                      <a:pt x="126" y="24"/>
                    </a:lnTo>
                    <a:lnTo>
                      <a:pt x="132" y="54"/>
                    </a:lnTo>
                    <a:lnTo>
                      <a:pt x="138" y="54"/>
                    </a:lnTo>
                    <a:lnTo>
                      <a:pt x="138" y="24"/>
                    </a:lnTo>
                    <a:lnTo>
                      <a:pt x="144" y="54"/>
                    </a:lnTo>
                    <a:lnTo>
                      <a:pt x="150" y="24"/>
                    </a:lnTo>
                    <a:lnTo>
                      <a:pt x="150" y="54"/>
                    </a:lnTo>
                    <a:lnTo>
                      <a:pt x="150" y="24"/>
                    </a:lnTo>
                    <a:lnTo>
                      <a:pt x="156" y="54"/>
                    </a:lnTo>
                    <a:lnTo>
                      <a:pt x="156" y="24"/>
                    </a:lnTo>
                    <a:lnTo>
                      <a:pt x="162" y="54"/>
                    </a:lnTo>
                    <a:lnTo>
                      <a:pt x="162" y="24"/>
                    </a:lnTo>
                    <a:lnTo>
                      <a:pt x="162" y="54"/>
                    </a:lnTo>
                    <a:lnTo>
                      <a:pt x="168" y="54"/>
                    </a:lnTo>
                    <a:lnTo>
                      <a:pt x="168" y="24"/>
                    </a:lnTo>
                    <a:lnTo>
                      <a:pt x="168" y="54"/>
                    </a:lnTo>
                    <a:lnTo>
                      <a:pt x="174" y="24"/>
                    </a:lnTo>
                    <a:lnTo>
                      <a:pt x="174" y="54"/>
                    </a:lnTo>
                    <a:lnTo>
                      <a:pt x="174" y="0"/>
                    </a:lnTo>
                    <a:lnTo>
                      <a:pt x="174" y="24"/>
                    </a:lnTo>
                    <a:lnTo>
                      <a:pt x="180" y="24"/>
                    </a:lnTo>
                    <a:lnTo>
                      <a:pt x="180" y="0"/>
                    </a:lnTo>
                    <a:lnTo>
                      <a:pt x="180" y="54"/>
                    </a:lnTo>
                    <a:lnTo>
                      <a:pt x="186" y="54"/>
                    </a:lnTo>
                    <a:lnTo>
                      <a:pt x="186" y="24"/>
                    </a:lnTo>
                    <a:lnTo>
                      <a:pt x="186" y="54"/>
                    </a:lnTo>
                    <a:lnTo>
                      <a:pt x="192" y="54"/>
                    </a:lnTo>
                    <a:lnTo>
                      <a:pt x="192" y="24"/>
                    </a:lnTo>
                    <a:lnTo>
                      <a:pt x="198" y="0"/>
                    </a:lnTo>
                    <a:lnTo>
                      <a:pt x="198" y="24"/>
                    </a:lnTo>
                    <a:lnTo>
                      <a:pt x="204" y="24"/>
                    </a:lnTo>
                    <a:lnTo>
                      <a:pt x="210" y="24"/>
                    </a:lnTo>
                    <a:lnTo>
                      <a:pt x="216" y="24"/>
                    </a:lnTo>
                    <a:lnTo>
                      <a:pt x="222" y="24"/>
                    </a:lnTo>
                    <a:lnTo>
                      <a:pt x="228" y="24"/>
                    </a:lnTo>
                    <a:lnTo>
                      <a:pt x="228" y="54"/>
                    </a:lnTo>
                    <a:lnTo>
                      <a:pt x="228" y="24"/>
                    </a:lnTo>
                    <a:lnTo>
                      <a:pt x="234" y="24"/>
                    </a:lnTo>
                    <a:lnTo>
                      <a:pt x="240" y="0"/>
                    </a:lnTo>
                    <a:lnTo>
                      <a:pt x="240" y="24"/>
                    </a:lnTo>
                    <a:lnTo>
                      <a:pt x="246" y="24"/>
                    </a:lnTo>
                    <a:lnTo>
                      <a:pt x="246" y="54"/>
                    </a:lnTo>
                    <a:lnTo>
                      <a:pt x="246" y="24"/>
                    </a:lnTo>
                    <a:lnTo>
                      <a:pt x="252" y="24"/>
                    </a:lnTo>
                    <a:lnTo>
                      <a:pt x="258" y="24"/>
                    </a:lnTo>
                    <a:lnTo>
                      <a:pt x="258" y="0"/>
                    </a:lnTo>
                    <a:lnTo>
                      <a:pt x="264" y="54"/>
                    </a:lnTo>
                    <a:lnTo>
                      <a:pt x="264" y="24"/>
                    </a:lnTo>
                    <a:lnTo>
                      <a:pt x="270" y="24"/>
                    </a:lnTo>
                    <a:lnTo>
                      <a:pt x="276" y="24"/>
                    </a:lnTo>
                    <a:lnTo>
                      <a:pt x="276" y="0"/>
                    </a:lnTo>
                    <a:lnTo>
                      <a:pt x="276" y="24"/>
                    </a:lnTo>
                    <a:lnTo>
                      <a:pt x="282" y="24"/>
                    </a:lnTo>
                    <a:lnTo>
                      <a:pt x="288" y="24"/>
                    </a:lnTo>
                    <a:lnTo>
                      <a:pt x="294" y="0"/>
                    </a:lnTo>
                    <a:lnTo>
                      <a:pt x="294" y="24"/>
                    </a:lnTo>
                    <a:lnTo>
                      <a:pt x="300" y="0"/>
                    </a:lnTo>
                    <a:lnTo>
                      <a:pt x="300" y="24"/>
                    </a:lnTo>
                    <a:lnTo>
                      <a:pt x="300" y="0"/>
                    </a:lnTo>
                    <a:lnTo>
                      <a:pt x="306" y="24"/>
                    </a:lnTo>
                    <a:lnTo>
                      <a:pt x="306" y="0"/>
                    </a:lnTo>
                    <a:lnTo>
                      <a:pt x="306" y="24"/>
                    </a:lnTo>
                    <a:lnTo>
                      <a:pt x="312" y="24"/>
                    </a:lnTo>
                    <a:lnTo>
                      <a:pt x="312" y="0"/>
                    </a:lnTo>
                    <a:lnTo>
                      <a:pt x="312" y="24"/>
                    </a:lnTo>
                    <a:lnTo>
                      <a:pt x="318" y="24"/>
                    </a:lnTo>
                    <a:lnTo>
                      <a:pt x="324" y="24"/>
                    </a:lnTo>
                    <a:lnTo>
                      <a:pt x="324" y="0"/>
                    </a:lnTo>
                    <a:lnTo>
                      <a:pt x="330" y="24"/>
                    </a:lnTo>
                    <a:lnTo>
                      <a:pt x="330" y="0"/>
                    </a:lnTo>
                    <a:lnTo>
                      <a:pt x="336" y="24"/>
                    </a:lnTo>
                    <a:lnTo>
                      <a:pt x="342" y="0"/>
                    </a:lnTo>
                    <a:lnTo>
                      <a:pt x="342" y="24"/>
                    </a:lnTo>
                    <a:lnTo>
                      <a:pt x="348" y="24"/>
                    </a:lnTo>
                    <a:lnTo>
                      <a:pt x="348" y="0"/>
                    </a:lnTo>
                    <a:lnTo>
                      <a:pt x="354" y="24"/>
                    </a:lnTo>
                    <a:lnTo>
                      <a:pt x="354" y="0"/>
                    </a:lnTo>
                    <a:lnTo>
                      <a:pt x="360" y="0"/>
                    </a:lnTo>
                    <a:lnTo>
                      <a:pt x="360" y="24"/>
                    </a:lnTo>
                    <a:lnTo>
                      <a:pt x="366" y="24"/>
                    </a:lnTo>
                  </a:path>
                </a:pathLst>
              </a:custGeom>
              <a:noFill/>
              <a:ln w="3810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0541" name="Freeform 73">
                <a:extLst>
                  <a:ext uri="{FF2B5EF4-FFF2-40B4-BE49-F238E27FC236}">
                    <a16:creationId xmlns:a16="http://schemas.microsoft.com/office/drawing/2014/main" xmlns="" id="{3508985A-D121-4253-ACCE-BE04500CC025}"/>
                  </a:ext>
                </a:extLst>
              </p:cNvPr>
              <p:cNvSpPr>
                <a:spLocks/>
              </p:cNvSpPr>
              <p:nvPr/>
            </p:nvSpPr>
            <p:spPr bwMode="auto">
              <a:xfrm>
                <a:off x="4332" y="987"/>
                <a:ext cx="426" cy="54"/>
              </a:xfrm>
              <a:custGeom>
                <a:avLst/>
                <a:gdLst>
                  <a:gd name="T0" fmla="*/ 0 w 426"/>
                  <a:gd name="T1" fmla="*/ 54 h 54"/>
                  <a:gd name="T2" fmla="*/ 6 w 426"/>
                  <a:gd name="T3" fmla="*/ 30 h 54"/>
                  <a:gd name="T4" fmla="*/ 18 w 426"/>
                  <a:gd name="T5" fmla="*/ 54 h 54"/>
                  <a:gd name="T6" fmla="*/ 24 w 426"/>
                  <a:gd name="T7" fmla="*/ 30 h 54"/>
                  <a:gd name="T8" fmla="*/ 30 w 426"/>
                  <a:gd name="T9" fmla="*/ 54 h 54"/>
                  <a:gd name="T10" fmla="*/ 36 w 426"/>
                  <a:gd name="T11" fmla="*/ 30 h 54"/>
                  <a:gd name="T12" fmla="*/ 42 w 426"/>
                  <a:gd name="T13" fmla="*/ 30 h 54"/>
                  <a:gd name="T14" fmla="*/ 48 w 426"/>
                  <a:gd name="T15" fmla="*/ 30 h 54"/>
                  <a:gd name="T16" fmla="*/ 60 w 426"/>
                  <a:gd name="T17" fmla="*/ 30 h 54"/>
                  <a:gd name="T18" fmla="*/ 66 w 426"/>
                  <a:gd name="T19" fmla="*/ 30 h 54"/>
                  <a:gd name="T20" fmla="*/ 72 w 426"/>
                  <a:gd name="T21" fmla="*/ 54 h 54"/>
                  <a:gd name="T22" fmla="*/ 78 w 426"/>
                  <a:gd name="T23" fmla="*/ 30 h 54"/>
                  <a:gd name="T24" fmla="*/ 84 w 426"/>
                  <a:gd name="T25" fmla="*/ 30 h 54"/>
                  <a:gd name="T26" fmla="*/ 96 w 426"/>
                  <a:gd name="T27" fmla="*/ 54 h 54"/>
                  <a:gd name="T28" fmla="*/ 102 w 426"/>
                  <a:gd name="T29" fmla="*/ 54 h 54"/>
                  <a:gd name="T30" fmla="*/ 120 w 426"/>
                  <a:gd name="T31" fmla="*/ 30 h 54"/>
                  <a:gd name="T32" fmla="*/ 132 w 426"/>
                  <a:gd name="T33" fmla="*/ 30 h 54"/>
                  <a:gd name="T34" fmla="*/ 138 w 426"/>
                  <a:gd name="T35" fmla="*/ 30 h 54"/>
                  <a:gd name="T36" fmla="*/ 144 w 426"/>
                  <a:gd name="T37" fmla="*/ 30 h 54"/>
                  <a:gd name="T38" fmla="*/ 156 w 426"/>
                  <a:gd name="T39" fmla="*/ 30 h 54"/>
                  <a:gd name="T40" fmla="*/ 174 w 426"/>
                  <a:gd name="T41" fmla="*/ 30 h 54"/>
                  <a:gd name="T42" fmla="*/ 180 w 426"/>
                  <a:gd name="T43" fmla="*/ 30 h 54"/>
                  <a:gd name="T44" fmla="*/ 198 w 426"/>
                  <a:gd name="T45" fmla="*/ 30 h 54"/>
                  <a:gd name="T46" fmla="*/ 210 w 426"/>
                  <a:gd name="T47" fmla="*/ 30 h 54"/>
                  <a:gd name="T48" fmla="*/ 222 w 426"/>
                  <a:gd name="T49" fmla="*/ 30 h 54"/>
                  <a:gd name="T50" fmla="*/ 240 w 426"/>
                  <a:gd name="T51" fmla="*/ 30 h 54"/>
                  <a:gd name="T52" fmla="*/ 246 w 426"/>
                  <a:gd name="T53" fmla="*/ 30 h 54"/>
                  <a:gd name="T54" fmla="*/ 252 w 426"/>
                  <a:gd name="T55" fmla="*/ 30 h 54"/>
                  <a:gd name="T56" fmla="*/ 270 w 426"/>
                  <a:gd name="T57" fmla="*/ 30 h 54"/>
                  <a:gd name="T58" fmla="*/ 288 w 426"/>
                  <a:gd name="T59" fmla="*/ 30 h 54"/>
                  <a:gd name="T60" fmla="*/ 300 w 426"/>
                  <a:gd name="T61" fmla="*/ 0 h 54"/>
                  <a:gd name="T62" fmla="*/ 312 w 426"/>
                  <a:gd name="T63" fmla="*/ 0 h 54"/>
                  <a:gd name="T64" fmla="*/ 324 w 426"/>
                  <a:gd name="T65" fmla="*/ 30 h 54"/>
                  <a:gd name="T66" fmla="*/ 336 w 426"/>
                  <a:gd name="T67" fmla="*/ 30 h 54"/>
                  <a:gd name="T68" fmla="*/ 342 w 426"/>
                  <a:gd name="T69" fmla="*/ 30 h 54"/>
                  <a:gd name="T70" fmla="*/ 348 w 426"/>
                  <a:gd name="T71" fmla="*/ 30 h 54"/>
                  <a:gd name="T72" fmla="*/ 366 w 426"/>
                  <a:gd name="T73" fmla="*/ 30 h 54"/>
                  <a:gd name="T74" fmla="*/ 372 w 426"/>
                  <a:gd name="T75" fmla="*/ 30 h 54"/>
                  <a:gd name="T76" fmla="*/ 390 w 426"/>
                  <a:gd name="T77" fmla="*/ 30 h 54"/>
                  <a:gd name="T78" fmla="*/ 396 w 426"/>
                  <a:gd name="T79" fmla="*/ 0 h 54"/>
                  <a:gd name="T80" fmla="*/ 402 w 426"/>
                  <a:gd name="T81" fmla="*/ 30 h 54"/>
                  <a:gd name="T82" fmla="*/ 420 w 426"/>
                  <a:gd name="T83" fmla="*/ 3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26" h="54">
                    <a:moveTo>
                      <a:pt x="0" y="54"/>
                    </a:moveTo>
                    <a:lnTo>
                      <a:pt x="0" y="30"/>
                    </a:lnTo>
                    <a:lnTo>
                      <a:pt x="0" y="54"/>
                    </a:lnTo>
                    <a:lnTo>
                      <a:pt x="6" y="30"/>
                    </a:lnTo>
                    <a:lnTo>
                      <a:pt x="6" y="54"/>
                    </a:lnTo>
                    <a:lnTo>
                      <a:pt x="6" y="30"/>
                    </a:lnTo>
                    <a:lnTo>
                      <a:pt x="12" y="54"/>
                    </a:lnTo>
                    <a:lnTo>
                      <a:pt x="12" y="30"/>
                    </a:lnTo>
                    <a:lnTo>
                      <a:pt x="18" y="54"/>
                    </a:lnTo>
                    <a:lnTo>
                      <a:pt x="18" y="30"/>
                    </a:lnTo>
                    <a:lnTo>
                      <a:pt x="24" y="54"/>
                    </a:lnTo>
                    <a:lnTo>
                      <a:pt x="24" y="30"/>
                    </a:lnTo>
                    <a:lnTo>
                      <a:pt x="30" y="54"/>
                    </a:lnTo>
                    <a:lnTo>
                      <a:pt x="30" y="30"/>
                    </a:lnTo>
                    <a:lnTo>
                      <a:pt x="30" y="54"/>
                    </a:lnTo>
                    <a:lnTo>
                      <a:pt x="36" y="30"/>
                    </a:lnTo>
                    <a:lnTo>
                      <a:pt x="36" y="54"/>
                    </a:lnTo>
                    <a:lnTo>
                      <a:pt x="36" y="30"/>
                    </a:lnTo>
                    <a:lnTo>
                      <a:pt x="42" y="30"/>
                    </a:lnTo>
                    <a:lnTo>
                      <a:pt x="42" y="54"/>
                    </a:lnTo>
                    <a:lnTo>
                      <a:pt x="42" y="30"/>
                    </a:lnTo>
                    <a:lnTo>
                      <a:pt x="48" y="30"/>
                    </a:lnTo>
                    <a:lnTo>
                      <a:pt x="48" y="54"/>
                    </a:lnTo>
                    <a:lnTo>
                      <a:pt x="48" y="30"/>
                    </a:lnTo>
                    <a:lnTo>
                      <a:pt x="54" y="54"/>
                    </a:lnTo>
                    <a:lnTo>
                      <a:pt x="54" y="30"/>
                    </a:lnTo>
                    <a:lnTo>
                      <a:pt x="60" y="30"/>
                    </a:lnTo>
                    <a:lnTo>
                      <a:pt x="60" y="54"/>
                    </a:lnTo>
                    <a:lnTo>
                      <a:pt x="60" y="30"/>
                    </a:lnTo>
                    <a:lnTo>
                      <a:pt x="66" y="30"/>
                    </a:lnTo>
                    <a:lnTo>
                      <a:pt x="66" y="54"/>
                    </a:lnTo>
                    <a:lnTo>
                      <a:pt x="66" y="30"/>
                    </a:lnTo>
                    <a:lnTo>
                      <a:pt x="72" y="54"/>
                    </a:lnTo>
                    <a:lnTo>
                      <a:pt x="72" y="30"/>
                    </a:lnTo>
                    <a:lnTo>
                      <a:pt x="78" y="54"/>
                    </a:lnTo>
                    <a:lnTo>
                      <a:pt x="78" y="30"/>
                    </a:lnTo>
                    <a:lnTo>
                      <a:pt x="84" y="30"/>
                    </a:lnTo>
                    <a:lnTo>
                      <a:pt x="84" y="54"/>
                    </a:lnTo>
                    <a:lnTo>
                      <a:pt x="84" y="30"/>
                    </a:lnTo>
                    <a:lnTo>
                      <a:pt x="90" y="30"/>
                    </a:lnTo>
                    <a:lnTo>
                      <a:pt x="96" y="30"/>
                    </a:lnTo>
                    <a:lnTo>
                      <a:pt x="96" y="54"/>
                    </a:lnTo>
                    <a:lnTo>
                      <a:pt x="96" y="30"/>
                    </a:lnTo>
                    <a:lnTo>
                      <a:pt x="102" y="30"/>
                    </a:lnTo>
                    <a:lnTo>
                      <a:pt x="102" y="54"/>
                    </a:lnTo>
                    <a:lnTo>
                      <a:pt x="108" y="30"/>
                    </a:lnTo>
                    <a:lnTo>
                      <a:pt x="114" y="30"/>
                    </a:lnTo>
                    <a:lnTo>
                      <a:pt x="120" y="30"/>
                    </a:lnTo>
                    <a:lnTo>
                      <a:pt x="120" y="54"/>
                    </a:lnTo>
                    <a:lnTo>
                      <a:pt x="126" y="30"/>
                    </a:lnTo>
                    <a:lnTo>
                      <a:pt x="132" y="30"/>
                    </a:lnTo>
                    <a:lnTo>
                      <a:pt x="132" y="54"/>
                    </a:lnTo>
                    <a:lnTo>
                      <a:pt x="132" y="30"/>
                    </a:lnTo>
                    <a:lnTo>
                      <a:pt x="138" y="30"/>
                    </a:lnTo>
                    <a:lnTo>
                      <a:pt x="138" y="54"/>
                    </a:lnTo>
                    <a:lnTo>
                      <a:pt x="138" y="30"/>
                    </a:lnTo>
                    <a:lnTo>
                      <a:pt x="144" y="30"/>
                    </a:lnTo>
                    <a:lnTo>
                      <a:pt x="144" y="54"/>
                    </a:lnTo>
                    <a:lnTo>
                      <a:pt x="150" y="30"/>
                    </a:lnTo>
                    <a:lnTo>
                      <a:pt x="156" y="30"/>
                    </a:lnTo>
                    <a:lnTo>
                      <a:pt x="162" y="30"/>
                    </a:lnTo>
                    <a:lnTo>
                      <a:pt x="168" y="30"/>
                    </a:lnTo>
                    <a:lnTo>
                      <a:pt x="174" y="30"/>
                    </a:lnTo>
                    <a:lnTo>
                      <a:pt x="180" y="30"/>
                    </a:lnTo>
                    <a:lnTo>
                      <a:pt x="180" y="54"/>
                    </a:lnTo>
                    <a:lnTo>
                      <a:pt x="180" y="30"/>
                    </a:lnTo>
                    <a:lnTo>
                      <a:pt x="186" y="30"/>
                    </a:lnTo>
                    <a:lnTo>
                      <a:pt x="192" y="30"/>
                    </a:lnTo>
                    <a:lnTo>
                      <a:pt x="198" y="30"/>
                    </a:lnTo>
                    <a:lnTo>
                      <a:pt x="204" y="30"/>
                    </a:lnTo>
                    <a:lnTo>
                      <a:pt x="204" y="0"/>
                    </a:lnTo>
                    <a:lnTo>
                      <a:pt x="210" y="30"/>
                    </a:lnTo>
                    <a:lnTo>
                      <a:pt x="216" y="30"/>
                    </a:lnTo>
                    <a:lnTo>
                      <a:pt x="222" y="0"/>
                    </a:lnTo>
                    <a:lnTo>
                      <a:pt x="222" y="30"/>
                    </a:lnTo>
                    <a:lnTo>
                      <a:pt x="228" y="30"/>
                    </a:lnTo>
                    <a:lnTo>
                      <a:pt x="234" y="30"/>
                    </a:lnTo>
                    <a:lnTo>
                      <a:pt x="240" y="30"/>
                    </a:lnTo>
                    <a:lnTo>
                      <a:pt x="240" y="54"/>
                    </a:lnTo>
                    <a:lnTo>
                      <a:pt x="240" y="30"/>
                    </a:lnTo>
                    <a:lnTo>
                      <a:pt x="246" y="30"/>
                    </a:lnTo>
                    <a:lnTo>
                      <a:pt x="252" y="30"/>
                    </a:lnTo>
                    <a:lnTo>
                      <a:pt x="252" y="0"/>
                    </a:lnTo>
                    <a:lnTo>
                      <a:pt x="252" y="30"/>
                    </a:lnTo>
                    <a:lnTo>
                      <a:pt x="258" y="30"/>
                    </a:lnTo>
                    <a:lnTo>
                      <a:pt x="264" y="30"/>
                    </a:lnTo>
                    <a:lnTo>
                      <a:pt x="270" y="30"/>
                    </a:lnTo>
                    <a:lnTo>
                      <a:pt x="276" y="30"/>
                    </a:lnTo>
                    <a:lnTo>
                      <a:pt x="282" y="30"/>
                    </a:lnTo>
                    <a:lnTo>
                      <a:pt x="288" y="30"/>
                    </a:lnTo>
                    <a:lnTo>
                      <a:pt x="294" y="30"/>
                    </a:lnTo>
                    <a:lnTo>
                      <a:pt x="300" y="30"/>
                    </a:lnTo>
                    <a:lnTo>
                      <a:pt x="300" y="0"/>
                    </a:lnTo>
                    <a:lnTo>
                      <a:pt x="306" y="30"/>
                    </a:lnTo>
                    <a:lnTo>
                      <a:pt x="312" y="30"/>
                    </a:lnTo>
                    <a:lnTo>
                      <a:pt x="312" y="0"/>
                    </a:lnTo>
                    <a:lnTo>
                      <a:pt x="312" y="30"/>
                    </a:lnTo>
                    <a:lnTo>
                      <a:pt x="318" y="30"/>
                    </a:lnTo>
                    <a:lnTo>
                      <a:pt x="324" y="30"/>
                    </a:lnTo>
                    <a:lnTo>
                      <a:pt x="324" y="0"/>
                    </a:lnTo>
                    <a:lnTo>
                      <a:pt x="330" y="30"/>
                    </a:lnTo>
                    <a:lnTo>
                      <a:pt x="336" y="30"/>
                    </a:lnTo>
                    <a:lnTo>
                      <a:pt x="342" y="30"/>
                    </a:lnTo>
                    <a:lnTo>
                      <a:pt x="342" y="0"/>
                    </a:lnTo>
                    <a:lnTo>
                      <a:pt x="342" y="30"/>
                    </a:lnTo>
                    <a:lnTo>
                      <a:pt x="348" y="30"/>
                    </a:lnTo>
                    <a:lnTo>
                      <a:pt x="348" y="0"/>
                    </a:lnTo>
                    <a:lnTo>
                      <a:pt x="348" y="30"/>
                    </a:lnTo>
                    <a:lnTo>
                      <a:pt x="354" y="30"/>
                    </a:lnTo>
                    <a:lnTo>
                      <a:pt x="360" y="30"/>
                    </a:lnTo>
                    <a:lnTo>
                      <a:pt x="366" y="30"/>
                    </a:lnTo>
                    <a:lnTo>
                      <a:pt x="372" y="30"/>
                    </a:lnTo>
                    <a:lnTo>
                      <a:pt x="372" y="0"/>
                    </a:lnTo>
                    <a:lnTo>
                      <a:pt x="372" y="30"/>
                    </a:lnTo>
                    <a:lnTo>
                      <a:pt x="378" y="30"/>
                    </a:lnTo>
                    <a:lnTo>
                      <a:pt x="384" y="30"/>
                    </a:lnTo>
                    <a:lnTo>
                      <a:pt x="390" y="30"/>
                    </a:lnTo>
                    <a:lnTo>
                      <a:pt x="390" y="0"/>
                    </a:lnTo>
                    <a:lnTo>
                      <a:pt x="396" y="30"/>
                    </a:lnTo>
                    <a:lnTo>
                      <a:pt x="396" y="0"/>
                    </a:lnTo>
                    <a:lnTo>
                      <a:pt x="402" y="30"/>
                    </a:lnTo>
                    <a:lnTo>
                      <a:pt x="402" y="0"/>
                    </a:lnTo>
                    <a:lnTo>
                      <a:pt x="402" y="30"/>
                    </a:lnTo>
                    <a:lnTo>
                      <a:pt x="408" y="30"/>
                    </a:lnTo>
                    <a:lnTo>
                      <a:pt x="414" y="30"/>
                    </a:lnTo>
                    <a:lnTo>
                      <a:pt x="420" y="30"/>
                    </a:lnTo>
                    <a:lnTo>
                      <a:pt x="426" y="30"/>
                    </a:lnTo>
                    <a:lnTo>
                      <a:pt x="426" y="0"/>
                    </a:lnTo>
                  </a:path>
                </a:pathLst>
              </a:custGeom>
              <a:noFill/>
              <a:ln w="3810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0542" name="Freeform 74">
                <a:extLst>
                  <a:ext uri="{FF2B5EF4-FFF2-40B4-BE49-F238E27FC236}">
                    <a16:creationId xmlns:a16="http://schemas.microsoft.com/office/drawing/2014/main" xmlns="" id="{B687FFDA-0CC1-46BC-9F7B-FC39E16B7724}"/>
                  </a:ext>
                </a:extLst>
              </p:cNvPr>
              <p:cNvSpPr>
                <a:spLocks/>
              </p:cNvSpPr>
              <p:nvPr/>
            </p:nvSpPr>
            <p:spPr bwMode="auto">
              <a:xfrm>
                <a:off x="4758" y="987"/>
                <a:ext cx="330" cy="30"/>
              </a:xfrm>
              <a:custGeom>
                <a:avLst/>
                <a:gdLst>
                  <a:gd name="T0" fmla="*/ 6 w 330"/>
                  <a:gd name="T1" fmla="*/ 30 h 30"/>
                  <a:gd name="T2" fmla="*/ 12 w 330"/>
                  <a:gd name="T3" fmla="*/ 0 h 30"/>
                  <a:gd name="T4" fmla="*/ 18 w 330"/>
                  <a:gd name="T5" fmla="*/ 0 h 30"/>
                  <a:gd name="T6" fmla="*/ 24 w 330"/>
                  <a:gd name="T7" fmla="*/ 0 h 30"/>
                  <a:gd name="T8" fmla="*/ 30 w 330"/>
                  <a:gd name="T9" fmla="*/ 30 h 30"/>
                  <a:gd name="T10" fmla="*/ 42 w 330"/>
                  <a:gd name="T11" fmla="*/ 30 h 30"/>
                  <a:gd name="T12" fmla="*/ 54 w 330"/>
                  <a:gd name="T13" fmla="*/ 30 h 30"/>
                  <a:gd name="T14" fmla="*/ 60 w 330"/>
                  <a:gd name="T15" fmla="*/ 30 h 30"/>
                  <a:gd name="T16" fmla="*/ 66 w 330"/>
                  <a:gd name="T17" fmla="*/ 30 h 30"/>
                  <a:gd name="T18" fmla="*/ 72 w 330"/>
                  <a:gd name="T19" fmla="*/ 0 h 30"/>
                  <a:gd name="T20" fmla="*/ 78 w 330"/>
                  <a:gd name="T21" fmla="*/ 30 h 30"/>
                  <a:gd name="T22" fmla="*/ 90 w 330"/>
                  <a:gd name="T23" fmla="*/ 30 h 30"/>
                  <a:gd name="T24" fmla="*/ 96 w 330"/>
                  <a:gd name="T25" fmla="*/ 30 h 30"/>
                  <a:gd name="T26" fmla="*/ 102 w 330"/>
                  <a:gd name="T27" fmla="*/ 0 h 30"/>
                  <a:gd name="T28" fmla="*/ 114 w 330"/>
                  <a:gd name="T29" fmla="*/ 0 h 30"/>
                  <a:gd name="T30" fmla="*/ 120 w 330"/>
                  <a:gd name="T31" fmla="*/ 0 h 30"/>
                  <a:gd name="T32" fmla="*/ 126 w 330"/>
                  <a:gd name="T33" fmla="*/ 30 h 30"/>
                  <a:gd name="T34" fmla="*/ 132 w 330"/>
                  <a:gd name="T35" fmla="*/ 30 h 30"/>
                  <a:gd name="T36" fmla="*/ 138 w 330"/>
                  <a:gd name="T37" fmla="*/ 0 h 30"/>
                  <a:gd name="T38" fmla="*/ 150 w 330"/>
                  <a:gd name="T39" fmla="*/ 30 h 30"/>
                  <a:gd name="T40" fmla="*/ 162 w 330"/>
                  <a:gd name="T41" fmla="*/ 0 h 30"/>
                  <a:gd name="T42" fmla="*/ 168 w 330"/>
                  <a:gd name="T43" fmla="*/ 0 h 30"/>
                  <a:gd name="T44" fmla="*/ 180 w 330"/>
                  <a:gd name="T45" fmla="*/ 0 h 30"/>
                  <a:gd name="T46" fmla="*/ 186 w 330"/>
                  <a:gd name="T47" fmla="*/ 30 h 30"/>
                  <a:gd name="T48" fmla="*/ 192 w 330"/>
                  <a:gd name="T49" fmla="*/ 0 h 30"/>
                  <a:gd name="T50" fmla="*/ 198 w 330"/>
                  <a:gd name="T51" fmla="*/ 0 h 30"/>
                  <a:gd name="T52" fmla="*/ 204 w 330"/>
                  <a:gd name="T53" fmla="*/ 30 h 30"/>
                  <a:gd name="T54" fmla="*/ 216 w 330"/>
                  <a:gd name="T55" fmla="*/ 30 h 30"/>
                  <a:gd name="T56" fmla="*/ 222 w 330"/>
                  <a:gd name="T57" fmla="*/ 30 h 30"/>
                  <a:gd name="T58" fmla="*/ 228 w 330"/>
                  <a:gd name="T59" fmla="*/ 30 h 30"/>
                  <a:gd name="T60" fmla="*/ 234 w 330"/>
                  <a:gd name="T61" fmla="*/ 30 h 30"/>
                  <a:gd name="T62" fmla="*/ 246 w 330"/>
                  <a:gd name="T63" fmla="*/ 30 h 30"/>
                  <a:gd name="T64" fmla="*/ 252 w 330"/>
                  <a:gd name="T65" fmla="*/ 0 h 30"/>
                  <a:gd name="T66" fmla="*/ 264 w 330"/>
                  <a:gd name="T67" fmla="*/ 0 h 30"/>
                  <a:gd name="T68" fmla="*/ 276 w 330"/>
                  <a:gd name="T69" fmla="*/ 0 h 30"/>
                  <a:gd name="T70" fmla="*/ 282 w 330"/>
                  <a:gd name="T71" fmla="*/ 30 h 30"/>
                  <a:gd name="T72" fmla="*/ 288 w 330"/>
                  <a:gd name="T73" fmla="*/ 0 h 30"/>
                  <a:gd name="T74" fmla="*/ 294 w 330"/>
                  <a:gd name="T75" fmla="*/ 0 h 30"/>
                  <a:gd name="T76" fmla="*/ 300 w 330"/>
                  <a:gd name="T77" fmla="*/ 0 h 30"/>
                  <a:gd name="T78" fmla="*/ 306 w 330"/>
                  <a:gd name="T79" fmla="*/ 30 h 30"/>
                  <a:gd name="T80" fmla="*/ 312 w 330"/>
                  <a:gd name="T81" fmla="*/ 0 h 30"/>
                  <a:gd name="T82" fmla="*/ 330 w 330"/>
                  <a:gd name="T83"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0" h="30">
                    <a:moveTo>
                      <a:pt x="0" y="0"/>
                    </a:moveTo>
                    <a:lnTo>
                      <a:pt x="0" y="30"/>
                    </a:lnTo>
                    <a:lnTo>
                      <a:pt x="6" y="30"/>
                    </a:lnTo>
                    <a:lnTo>
                      <a:pt x="6" y="0"/>
                    </a:lnTo>
                    <a:lnTo>
                      <a:pt x="12" y="30"/>
                    </a:lnTo>
                    <a:lnTo>
                      <a:pt x="12" y="0"/>
                    </a:lnTo>
                    <a:lnTo>
                      <a:pt x="12" y="30"/>
                    </a:lnTo>
                    <a:lnTo>
                      <a:pt x="18" y="30"/>
                    </a:lnTo>
                    <a:lnTo>
                      <a:pt x="18" y="0"/>
                    </a:lnTo>
                    <a:lnTo>
                      <a:pt x="18" y="30"/>
                    </a:lnTo>
                    <a:lnTo>
                      <a:pt x="24" y="30"/>
                    </a:lnTo>
                    <a:lnTo>
                      <a:pt x="24" y="0"/>
                    </a:lnTo>
                    <a:lnTo>
                      <a:pt x="30" y="30"/>
                    </a:lnTo>
                    <a:lnTo>
                      <a:pt x="30" y="0"/>
                    </a:lnTo>
                    <a:lnTo>
                      <a:pt x="30" y="30"/>
                    </a:lnTo>
                    <a:lnTo>
                      <a:pt x="36" y="30"/>
                    </a:lnTo>
                    <a:lnTo>
                      <a:pt x="42" y="0"/>
                    </a:lnTo>
                    <a:lnTo>
                      <a:pt x="42" y="30"/>
                    </a:lnTo>
                    <a:lnTo>
                      <a:pt x="48" y="0"/>
                    </a:lnTo>
                    <a:lnTo>
                      <a:pt x="48" y="30"/>
                    </a:lnTo>
                    <a:lnTo>
                      <a:pt x="54" y="30"/>
                    </a:lnTo>
                    <a:lnTo>
                      <a:pt x="54" y="0"/>
                    </a:lnTo>
                    <a:lnTo>
                      <a:pt x="54" y="30"/>
                    </a:lnTo>
                    <a:lnTo>
                      <a:pt x="60" y="30"/>
                    </a:lnTo>
                    <a:lnTo>
                      <a:pt x="60" y="0"/>
                    </a:lnTo>
                    <a:lnTo>
                      <a:pt x="60" y="30"/>
                    </a:lnTo>
                    <a:lnTo>
                      <a:pt x="66" y="30"/>
                    </a:lnTo>
                    <a:lnTo>
                      <a:pt x="66" y="0"/>
                    </a:lnTo>
                    <a:lnTo>
                      <a:pt x="66" y="30"/>
                    </a:lnTo>
                    <a:lnTo>
                      <a:pt x="72" y="0"/>
                    </a:lnTo>
                    <a:lnTo>
                      <a:pt x="72" y="30"/>
                    </a:lnTo>
                    <a:lnTo>
                      <a:pt x="78" y="0"/>
                    </a:lnTo>
                    <a:lnTo>
                      <a:pt x="78" y="30"/>
                    </a:lnTo>
                    <a:lnTo>
                      <a:pt x="84" y="30"/>
                    </a:lnTo>
                    <a:lnTo>
                      <a:pt x="84" y="0"/>
                    </a:lnTo>
                    <a:lnTo>
                      <a:pt x="90" y="30"/>
                    </a:lnTo>
                    <a:lnTo>
                      <a:pt x="90" y="0"/>
                    </a:lnTo>
                    <a:lnTo>
                      <a:pt x="96" y="0"/>
                    </a:lnTo>
                    <a:lnTo>
                      <a:pt x="96" y="30"/>
                    </a:lnTo>
                    <a:lnTo>
                      <a:pt x="96" y="0"/>
                    </a:lnTo>
                    <a:lnTo>
                      <a:pt x="102" y="30"/>
                    </a:lnTo>
                    <a:lnTo>
                      <a:pt x="102" y="0"/>
                    </a:lnTo>
                    <a:lnTo>
                      <a:pt x="108" y="0"/>
                    </a:lnTo>
                    <a:lnTo>
                      <a:pt x="108" y="30"/>
                    </a:lnTo>
                    <a:lnTo>
                      <a:pt x="114" y="0"/>
                    </a:lnTo>
                    <a:lnTo>
                      <a:pt x="114" y="30"/>
                    </a:lnTo>
                    <a:lnTo>
                      <a:pt x="120" y="30"/>
                    </a:lnTo>
                    <a:lnTo>
                      <a:pt x="120" y="0"/>
                    </a:lnTo>
                    <a:lnTo>
                      <a:pt x="120" y="30"/>
                    </a:lnTo>
                    <a:lnTo>
                      <a:pt x="126" y="0"/>
                    </a:lnTo>
                    <a:lnTo>
                      <a:pt x="126" y="30"/>
                    </a:lnTo>
                    <a:lnTo>
                      <a:pt x="132" y="30"/>
                    </a:lnTo>
                    <a:lnTo>
                      <a:pt x="132" y="0"/>
                    </a:lnTo>
                    <a:lnTo>
                      <a:pt x="132" y="30"/>
                    </a:lnTo>
                    <a:lnTo>
                      <a:pt x="138" y="0"/>
                    </a:lnTo>
                    <a:lnTo>
                      <a:pt x="138" y="30"/>
                    </a:lnTo>
                    <a:lnTo>
                      <a:pt x="138" y="0"/>
                    </a:lnTo>
                    <a:lnTo>
                      <a:pt x="144" y="0"/>
                    </a:lnTo>
                    <a:lnTo>
                      <a:pt x="144" y="30"/>
                    </a:lnTo>
                    <a:lnTo>
                      <a:pt x="150" y="30"/>
                    </a:lnTo>
                    <a:lnTo>
                      <a:pt x="150" y="0"/>
                    </a:lnTo>
                    <a:lnTo>
                      <a:pt x="156" y="30"/>
                    </a:lnTo>
                    <a:lnTo>
                      <a:pt x="162" y="0"/>
                    </a:lnTo>
                    <a:lnTo>
                      <a:pt x="162" y="30"/>
                    </a:lnTo>
                    <a:lnTo>
                      <a:pt x="168" y="30"/>
                    </a:lnTo>
                    <a:lnTo>
                      <a:pt x="168" y="0"/>
                    </a:lnTo>
                    <a:lnTo>
                      <a:pt x="174" y="30"/>
                    </a:lnTo>
                    <a:lnTo>
                      <a:pt x="174" y="0"/>
                    </a:lnTo>
                    <a:lnTo>
                      <a:pt x="180" y="0"/>
                    </a:lnTo>
                    <a:lnTo>
                      <a:pt x="180" y="30"/>
                    </a:lnTo>
                    <a:lnTo>
                      <a:pt x="180" y="0"/>
                    </a:lnTo>
                    <a:lnTo>
                      <a:pt x="186" y="30"/>
                    </a:lnTo>
                    <a:lnTo>
                      <a:pt x="186" y="0"/>
                    </a:lnTo>
                    <a:lnTo>
                      <a:pt x="186" y="30"/>
                    </a:lnTo>
                    <a:lnTo>
                      <a:pt x="192" y="0"/>
                    </a:lnTo>
                    <a:lnTo>
                      <a:pt x="192" y="30"/>
                    </a:lnTo>
                    <a:lnTo>
                      <a:pt x="198" y="30"/>
                    </a:lnTo>
                    <a:lnTo>
                      <a:pt x="198" y="0"/>
                    </a:lnTo>
                    <a:lnTo>
                      <a:pt x="204" y="30"/>
                    </a:lnTo>
                    <a:lnTo>
                      <a:pt x="204" y="0"/>
                    </a:lnTo>
                    <a:lnTo>
                      <a:pt x="204" y="30"/>
                    </a:lnTo>
                    <a:lnTo>
                      <a:pt x="210" y="30"/>
                    </a:lnTo>
                    <a:lnTo>
                      <a:pt x="216" y="0"/>
                    </a:lnTo>
                    <a:lnTo>
                      <a:pt x="216" y="30"/>
                    </a:lnTo>
                    <a:lnTo>
                      <a:pt x="216" y="0"/>
                    </a:lnTo>
                    <a:lnTo>
                      <a:pt x="222" y="0"/>
                    </a:lnTo>
                    <a:lnTo>
                      <a:pt x="222" y="30"/>
                    </a:lnTo>
                    <a:lnTo>
                      <a:pt x="228" y="30"/>
                    </a:lnTo>
                    <a:lnTo>
                      <a:pt x="228" y="0"/>
                    </a:lnTo>
                    <a:lnTo>
                      <a:pt x="228" y="30"/>
                    </a:lnTo>
                    <a:lnTo>
                      <a:pt x="234" y="30"/>
                    </a:lnTo>
                    <a:lnTo>
                      <a:pt x="234" y="0"/>
                    </a:lnTo>
                    <a:lnTo>
                      <a:pt x="234" y="30"/>
                    </a:lnTo>
                    <a:lnTo>
                      <a:pt x="240" y="30"/>
                    </a:lnTo>
                    <a:lnTo>
                      <a:pt x="240" y="0"/>
                    </a:lnTo>
                    <a:lnTo>
                      <a:pt x="246" y="30"/>
                    </a:lnTo>
                    <a:lnTo>
                      <a:pt x="246" y="0"/>
                    </a:lnTo>
                    <a:lnTo>
                      <a:pt x="252" y="30"/>
                    </a:lnTo>
                    <a:lnTo>
                      <a:pt x="252" y="0"/>
                    </a:lnTo>
                    <a:lnTo>
                      <a:pt x="258" y="0"/>
                    </a:lnTo>
                    <a:lnTo>
                      <a:pt x="258" y="30"/>
                    </a:lnTo>
                    <a:lnTo>
                      <a:pt x="264" y="0"/>
                    </a:lnTo>
                    <a:lnTo>
                      <a:pt x="270" y="30"/>
                    </a:lnTo>
                    <a:lnTo>
                      <a:pt x="270" y="0"/>
                    </a:lnTo>
                    <a:lnTo>
                      <a:pt x="276" y="0"/>
                    </a:lnTo>
                    <a:lnTo>
                      <a:pt x="276" y="30"/>
                    </a:lnTo>
                    <a:lnTo>
                      <a:pt x="276" y="0"/>
                    </a:lnTo>
                    <a:lnTo>
                      <a:pt x="282" y="30"/>
                    </a:lnTo>
                    <a:lnTo>
                      <a:pt x="282" y="0"/>
                    </a:lnTo>
                    <a:lnTo>
                      <a:pt x="282" y="30"/>
                    </a:lnTo>
                    <a:lnTo>
                      <a:pt x="288" y="0"/>
                    </a:lnTo>
                    <a:lnTo>
                      <a:pt x="288" y="30"/>
                    </a:lnTo>
                    <a:lnTo>
                      <a:pt x="288" y="0"/>
                    </a:lnTo>
                    <a:lnTo>
                      <a:pt x="294" y="0"/>
                    </a:lnTo>
                    <a:lnTo>
                      <a:pt x="294" y="30"/>
                    </a:lnTo>
                    <a:lnTo>
                      <a:pt x="294" y="0"/>
                    </a:lnTo>
                    <a:lnTo>
                      <a:pt x="300" y="0"/>
                    </a:lnTo>
                    <a:lnTo>
                      <a:pt x="306" y="30"/>
                    </a:lnTo>
                    <a:lnTo>
                      <a:pt x="306" y="0"/>
                    </a:lnTo>
                    <a:lnTo>
                      <a:pt x="306" y="30"/>
                    </a:lnTo>
                    <a:lnTo>
                      <a:pt x="312" y="0"/>
                    </a:lnTo>
                    <a:lnTo>
                      <a:pt x="312" y="30"/>
                    </a:lnTo>
                    <a:lnTo>
                      <a:pt x="312" y="0"/>
                    </a:lnTo>
                    <a:lnTo>
                      <a:pt x="318" y="0"/>
                    </a:lnTo>
                    <a:lnTo>
                      <a:pt x="324" y="0"/>
                    </a:lnTo>
                    <a:lnTo>
                      <a:pt x="330" y="30"/>
                    </a:lnTo>
                    <a:lnTo>
                      <a:pt x="330" y="0"/>
                    </a:lnTo>
                    <a:lnTo>
                      <a:pt x="330" y="30"/>
                    </a:lnTo>
                  </a:path>
                </a:pathLst>
              </a:custGeom>
              <a:noFill/>
              <a:ln w="3810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0543" name="Freeform 75">
                <a:extLst>
                  <a:ext uri="{FF2B5EF4-FFF2-40B4-BE49-F238E27FC236}">
                    <a16:creationId xmlns:a16="http://schemas.microsoft.com/office/drawing/2014/main" xmlns="" id="{9B7D58C1-73F2-405B-A7D9-3418EB23EA30}"/>
                  </a:ext>
                </a:extLst>
              </p:cNvPr>
              <p:cNvSpPr>
                <a:spLocks/>
              </p:cNvSpPr>
              <p:nvPr/>
            </p:nvSpPr>
            <p:spPr bwMode="auto">
              <a:xfrm>
                <a:off x="5088" y="987"/>
                <a:ext cx="114" cy="30"/>
              </a:xfrm>
              <a:custGeom>
                <a:avLst/>
                <a:gdLst>
                  <a:gd name="T0" fmla="*/ 0 w 114"/>
                  <a:gd name="T1" fmla="*/ 30 h 30"/>
                  <a:gd name="T2" fmla="*/ 6 w 114"/>
                  <a:gd name="T3" fmla="*/ 30 h 30"/>
                  <a:gd name="T4" fmla="*/ 6 w 114"/>
                  <a:gd name="T5" fmla="*/ 0 h 30"/>
                  <a:gd name="T6" fmla="*/ 12 w 114"/>
                  <a:gd name="T7" fmla="*/ 0 h 30"/>
                  <a:gd name="T8" fmla="*/ 12 w 114"/>
                  <a:gd name="T9" fmla="*/ 30 h 30"/>
                  <a:gd name="T10" fmla="*/ 18 w 114"/>
                  <a:gd name="T11" fmla="*/ 0 h 30"/>
                  <a:gd name="T12" fmla="*/ 18 w 114"/>
                  <a:gd name="T13" fmla="*/ 30 h 30"/>
                  <a:gd name="T14" fmla="*/ 24 w 114"/>
                  <a:gd name="T15" fmla="*/ 0 h 30"/>
                  <a:gd name="T16" fmla="*/ 24 w 114"/>
                  <a:gd name="T17" fmla="*/ 30 h 30"/>
                  <a:gd name="T18" fmla="*/ 30 w 114"/>
                  <a:gd name="T19" fmla="*/ 0 h 30"/>
                  <a:gd name="T20" fmla="*/ 30 w 114"/>
                  <a:gd name="T21" fmla="*/ 30 h 30"/>
                  <a:gd name="T22" fmla="*/ 30 w 114"/>
                  <a:gd name="T23" fmla="*/ 0 h 30"/>
                  <a:gd name="T24" fmla="*/ 36 w 114"/>
                  <a:gd name="T25" fmla="*/ 30 h 30"/>
                  <a:gd name="T26" fmla="*/ 36 w 114"/>
                  <a:gd name="T27" fmla="*/ 0 h 30"/>
                  <a:gd name="T28" fmla="*/ 42 w 114"/>
                  <a:gd name="T29" fmla="*/ 0 h 30"/>
                  <a:gd name="T30" fmla="*/ 42 w 114"/>
                  <a:gd name="T31" fmla="*/ 30 h 30"/>
                  <a:gd name="T32" fmla="*/ 48 w 114"/>
                  <a:gd name="T33" fmla="*/ 0 h 30"/>
                  <a:gd name="T34" fmla="*/ 48 w 114"/>
                  <a:gd name="T35" fmla="*/ 30 h 30"/>
                  <a:gd name="T36" fmla="*/ 48 w 114"/>
                  <a:gd name="T37" fmla="*/ 0 h 30"/>
                  <a:gd name="T38" fmla="*/ 54 w 114"/>
                  <a:gd name="T39" fmla="*/ 0 h 30"/>
                  <a:gd name="T40" fmla="*/ 54 w 114"/>
                  <a:gd name="T41" fmla="*/ 30 h 30"/>
                  <a:gd name="T42" fmla="*/ 54 w 114"/>
                  <a:gd name="T43" fmla="*/ 0 h 30"/>
                  <a:gd name="T44" fmla="*/ 60 w 114"/>
                  <a:gd name="T45" fmla="*/ 0 h 30"/>
                  <a:gd name="T46" fmla="*/ 60 w 114"/>
                  <a:gd name="T47" fmla="*/ 30 h 30"/>
                  <a:gd name="T48" fmla="*/ 60 w 114"/>
                  <a:gd name="T49" fmla="*/ 0 h 30"/>
                  <a:gd name="T50" fmla="*/ 66 w 114"/>
                  <a:gd name="T51" fmla="*/ 30 h 30"/>
                  <a:gd name="T52" fmla="*/ 66 w 114"/>
                  <a:gd name="T53" fmla="*/ 0 h 30"/>
                  <a:gd name="T54" fmla="*/ 66 w 114"/>
                  <a:gd name="T55" fmla="*/ 30 h 30"/>
                  <a:gd name="T56" fmla="*/ 72 w 114"/>
                  <a:gd name="T57" fmla="*/ 30 h 30"/>
                  <a:gd name="T58" fmla="*/ 72 w 114"/>
                  <a:gd name="T59" fmla="*/ 0 h 30"/>
                  <a:gd name="T60" fmla="*/ 72 w 114"/>
                  <a:gd name="T61" fmla="*/ 30 h 30"/>
                  <a:gd name="T62" fmla="*/ 78 w 114"/>
                  <a:gd name="T63" fmla="*/ 0 h 30"/>
                  <a:gd name="T64" fmla="*/ 78 w 114"/>
                  <a:gd name="T65" fmla="*/ 30 h 30"/>
                  <a:gd name="T66" fmla="*/ 78 w 114"/>
                  <a:gd name="T67" fmla="*/ 0 h 30"/>
                  <a:gd name="T68" fmla="*/ 84 w 114"/>
                  <a:gd name="T69" fmla="*/ 0 h 30"/>
                  <a:gd name="T70" fmla="*/ 84 w 114"/>
                  <a:gd name="T71" fmla="*/ 30 h 30"/>
                  <a:gd name="T72" fmla="*/ 90 w 114"/>
                  <a:gd name="T73" fmla="*/ 0 h 30"/>
                  <a:gd name="T74" fmla="*/ 90 w 114"/>
                  <a:gd name="T75" fmla="*/ 30 h 30"/>
                  <a:gd name="T76" fmla="*/ 96 w 114"/>
                  <a:gd name="T77" fmla="*/ 0 h 30"/>
                  <a:gd name="T78" fmla="*/ 96 w 114"/>
                  <a:gd name="T79" fmla="*/ 30 h 30"/>
                  <a:gd name="T80" fmla="*/ 96 w 114"/>
                  <a:gd name="T81" fmla="*/ 0 h 30"/>
                  <a:gd name="T82" fmla="*/ 102 w 114"/>
                  <a:gd name="T83" fmla="*/ 0 h 30"/>
                  <a:gd name="T84" fmla="*/ 102 w 114"/>
                  <a:gd name="T85" fmla="*/ 30 h 30"/>
                  <a:gd name="T86" fmla="*/ 102 w 114"/>
                  <a:gd name="T87" fmla="*/ 0 h 30"/>
                  <a:gd name="T88" fmla="*/ 108 w 114"/>
                  <a:gd name="T89" fmla="*/ 0 h 30"/>
                  <a:gd name="T90" fmla="*/ 108 w 114"/>
                  <a:gd name="T91" fmla="*/ 30 h 30"/>
                  <a:gd name="T92" fmla="*/ 114 w 114"/>
                  <a:gd name="T9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4" h="30">
                    <a:moveTo>
                      <a:pt x="0" y="30"/>
                    </a:moveTo>
                    <a:lnTo>
                      <a:pt x="6" y="30"/>
                    </a:lnTo>
                    <a:lnTo>
                      <a:pt x="6" y="0"/>
                    </a:lnTo>
                    <a:lnTo>
                      <a:pt x="12" y="0"/>
                    </a:lnTo>
                    <a:lnTo>
                      <a:pt x="12" y="30"/>
                    </a:lnTo>
                    <a:lnTo>
                      <a:pt x="18" y="0"/>
                    </a:lnTo>
                    <a:lnTo>
                      <a:pt x="18" y="30"/>
                    </a:lnTo>
                    <a:lnTo>
                      <a:pt x="24" y="0"/>
                    </a:lnTo>
                    <a:lnTo>
                      <a:pt x="24" y="30"/>
                    </a:lnTo>
                    <a:lnTo>
                      <a:pt x="30" y="0"/>
                    </a:lnTo>
                    <a:lnTo>
                      <a:pt x="30" y="30"/>
                    </a:lnTo>
                    <a:lnTo>
                      <a:pt x="30" y="0"/>
                    </a:lnTo>
                    <a:lnTo>
                      <a:pt x="36" y="30"/>
                    </a:lnTo>
                    <a:lnTo>
                      <a:pt x="36" y="0"/>
                    </a:lnTo>
                    <a:lnTo>
                      <a:pt x="42" y="0"/>
                    </a:lnTo>
                    <a:lnTo>
                      <a:pt x="42" y="30"/>
                    </a:lnTo>
                    <a:lnTo>
                      <a:pt x="48" y="0"/>
                    </a:lnTo>
                    <a:lnTo>
                      <a:pt x="48" y="30"/>
                    </a:lnTo>
                    <a:lnTo>
                      <a:pt x="48" y="0"/>
                    </a:lnTo>
                    <a:lnTo>
                      <a:pt x="54" y="0"/>
                    </a:lnTo>
                    <a:lnTo>
                      <a:pt x="54" y="30"/>
                    </a:lnTo>
                    <a:lnTo>
                      <a:pt x="54" y="0"/>
                    </a:lnTo>
                    <a:lnTo>
                      <a:pt x="60" y="0"/>
                    </a:lnTo>
                    <a:lnTo>
                      <a:pt x="60" y="30"/>
                    </a:lnTo>
                    <a:lnTo>
                      <a:pt x="60" y="0"/>
                    </a:lnTo>
                    <a:lnTo>
                      <a:pt x="66" y="30"/>
                    </a:lnTo>
                    <a:lnTo>
                      <a:pt x="66" y="0"/>
                    </a:lnTo>
                    <a:lnTo>
                      <a:pt x="66" y="30"/>
                    </a:lnTo>
                    <a:lnTo>
                      <a:pt x="72" y="30"/>
                    </a:lnTo>
                    <a:lnTo>
                      <a:pt x="72" y="0"/>
                    </a:lnTo>
                    <a:lnTo>
                      <a:pt x="72" y="30"/>
                    </a:lnTo>
                    <a:lnTo>
                      <a:pt x="78" y="0"/>
                    </a:lnTo>
                    <a:lnTo>
                      <a:pt x="78" y="30"/>
                    </a:lnTo>
                    <a:lnTo>
                      <a:pt x="78" y="0"/>
                    </a:lnTo>
                    <a:lnTo>
                      <a:pt x="84" y="0"/>
                    </a:lnTo>
                    <a:lnTo>
                      <a:pt x="84" y="30"/>
                    </a:lnTo>
                    <a:lnTo>
                      <a:pt x="90" y="0"/>
                    </a:lnTo>
                    <a:lnTo>
                      <a:pt x="90" y="30"/>
                    </a:lnTo>
                    <a:lnTo>
                      <a:pt x="96" y="0"/>
                    </a:lnTo>
                    <a:lnTo>
                      <a:pt x="96" y="30"/>
                    </a:lnTo>
                    <a:lnTo>
                      <a:pt x="96" y="0"/>
                    </a:lnTo>
                    <a:lnTo>
                      <a:pt x="102" y="0"/>
                    </a:lnTo>
                    <a:lnTo>
                      <a:pt x="102" y="30"/>
                    </a:lnTo>
                    <a:lnTo>
                      <a:pt x="102" y="0"/>
                    </a:lnTo>
                    <a:lnTo>
                      <a:pt x="108" y="0"/>
                    </a:lnTo>
                    <a:lnTo>
                      <a:pt x="108" y="30"/>
                    </a:lnTo>
                    <a:lnTo>
                      <a:pt x="114" y="0"/>
                    </a:lnTo>
                  </a:path>
                </a:pathLst>
              </a:custGeom>
              <a:noFill/>
              <a:ln w="3810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grpSp>
    </p:spTree>
    <p:extLst>
      <p:ext uri="{BB962C8B-B14F-4D97-AF65-F5344CB8AC3E}">
        <p14:creationId xmlns:p14="http://schemas.microsoft.com/office/powerpoint/2010/main" val="136604797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260648"/>
            <a:ext cx="8229600" cy="490066"/>
          </a:xfrm>
        </p:spPr>
        <p:txBody>
          <a:bodyPr>
            <a:normAutofit fontScale="90000"/>
          </a:bodyPr>
          <a:lstStyle/>
          <a:p>
            <a:r>
              <a:rPr lang="es-MX" dirty="0"/>
              <a:t>Respuesta </a:t>
            </a:r>
          </a:p>
        </p:txBody>
      </p:sp>
      <p:sp>
        <p:nvSpPr>
          <p:cNvPr id="3" name="2 Marcador de contenido"/>
          <p:cNvSpPr>
            <a:spLocks noGrp="1"/>
          </p:cNvSpPr>
          <p:nvPr>
            <p:ph idx="1"/>
          </p:nvPr>
        </p:nvSpPr>
        <p:spPr>
          <a:xfrm>
            <a:off x="395536" y="764704"/>
            <a:ext cx="8373616" cy="1656184"/>
          </a:xfrm>
        </p:spPr>
        <p:txBody>
          <a:bodyPr>
            <a:normAutofit fontScale="85000" lnSpcReduction="10000"/>
          </a:bodyPr>
          <a:lstStyle/>
          <a:p>
            <a:pPr marL="514350" indent="-514350">
              <a:buNone/>
            </a:pPr>
            <a:r>
              <a:rPr lang="es-MX" dirty="0"/>
              <a:t>Primero es necesario determinar el voltaje de carga para </a:t>
            </a:r>
            <a:r>
              <a:rPr lang="es-MX" dirty="0">
                <a:latin typeface="Symbol" pitchFamily="18" charset="2"/>
              </a:rPr>
              <a:t>t</a:t>
            </a:r>
          </a:p>
          <a:p>
            <a:pPr marL="514350" indent="-514350">
              <a:buNone/>
            </a:pPr>
            <a:r>
              <a:rPr lang="es-MX" dirty="0"/>
              <a:t> sabemos que el voltaje de la fuente es de 5.62V</a:t>
            </a:r>
          </a:p>
          <a:p>
            <a:pPr marL="514350" indent="-514350">
              <a:buNone/>
            </a:pPr>
            <a:r>
              <a:rPr lang="es-MX" dirty="0"/>
              <a:t>Por lo tanto </a:t>
            </a:r>
            <a:r>
              <a:rPr lang="es-MX" dirty="0" err="1"/>
              <a:t>V</a:t>
            </a:r>
            <a:r>
              <a:rPr lang="es-MX" dirty="0" err="1">
                <a:latin typeface="Symbol" pitchFamily="18" charset="2"/>
              </a:rPr>
              <a:t>t</a:t>
            </a:r>
            <a:r>
              <a:rPr lang="es-MX" dirty="0">
                <a:latin typeface="Symbol" pitchFamily="18" charset="2"/>
              </a:rPr>
              <a:t>=</a:t>
            </a:r>
            <a:r>
              <a:rPr lang="es-MX" dirty="0"/>
              <a:t> 3.50V</a:t>
            </a:r>
          </a:p>
        </p:txBody>
      </p:sp>
      <p:graphicFrame>
        <p:nvGraphicFramePr>
          <p:cNvPr id="151554" name="Object 2"/>
          <p:cNvGraphicFramePr>
            <a:graphicFrameLocks noChangeAspect="1"/>
          </p:cNvGraphicFramePr>
          <p:nvPr/>
        </p:nvGraphicFramePr>
        <p:xfrm>
          <a:off x="5641975" y="3284538"/>
          <a:ext cx="2538413" cy="622300"/>
        </p:xfrm>
        <a:graphic>
          <a:graphicData uri="http://schemas.openxmlformats.org/presentationml/2006/ole">
            <mc:AlternateContent xmlns:mc="http://schemas.openxmlformats.org/markup-compatibility/2006">
              <mc:Choice xmlns:v="urn:schemas-microsoft-com:vml" Requires="v">
                <p:oleObj spid="_x0000_s24584" name="Ecuación" r:id="rId3" imgW="1536480" imgH="393480" progId="Equation.3">
                  <p:embed/>
                </p:oleObj>
              </mc:Choice>
              <mc:Fallback>
                <p:oleObj name="Ecuación" r:id="rId3" imgW="153648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41975" y="3284538"/>
                        <a:ext cx="2538413" cy="622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2 Marcador de contenido"/>
          <p:cNvSpPr txBox="1">
            <a:spLocks/>
          </p:cNvSpPr>
          <p:nvPr/>
        </p:nvSpPr>
        <p:spPr>
          <a:xfrm>
            <a:off x="5292080" y="1844824"/>
            <a:ext cx="3477072" cy="1656184"/>
          </a:xfrm>
          <a:prstGeom prst="rect">
            <a:avLst/>
          </a:prstGeom>
        </p:spPr>
        <p:txBody>
          <a:bodyPr vert="horz" lIns="91440" tIns="45720" rIns="91440" bIns="45720" rtlCol="0">
            <a:normAutofit fontScale="77500" lnSpcReduction="20000"/>
          </a:bodyPr>
          <a:lstStyle/>
          <a:p>
            <a:pPr lvl="0">
              <a:spcBef>
                <a:spcPct val="20000"/>
              </a:spcBef>
            </a:pPr>
            <a:r>
              <a:rPr kumimoji="0" lang="es-MX" sz="3200" b="0" i="0" u="none" strike="noStrike" kern="1200" cap="none" spc="0" normalizeH="0" baseline="0" noProof="0" dirty="0">
                <a:ln>
                  <a:noFill/>
                </a:ln>
                <a:solidFill>
                  <a:schemeClr val="tx1"/>
                </a:solidFill>
                <a:effectLst/>
                <a:uLnTx/>
                <a:uFillTx/>
                <a:latin typeface="+mn-lt"/>
                <a:ea typeface="+mn-ea"/>
                <a:cs typeface="+mn-cs"/>
              </a:rPr>
              <a:t>De la gráfica podemos determinar el valor de </a:t>
            </a:r>
            <a:r>
              <a:rPr lang="es-MX" sz="3200" dirty="0">
                <a:latin typeface="Symbol" pitchFamily="18" charset="2"/>
              </a:rPr>
              <a:t>t</a:t>
            </a:r>
            <a:r>
              <a:rPr kumimoji="0" lang="es-MX" sz="3200" b="0" i="0" u="none" strike="noStrike" kern="1200" cap="none" spc="0" normalizeH="0" baseline="0" noProof="0" dirty="0">
                <a:ln>
                  <a:noFill/>
                </a:ln>
                <a:solidFill>
                  <a:schemeClr val="tx1"/>
                </a:solidFill>
                <a:effectLst/>
                <a:uLnTx/>
                <a:uFillTx/>
                <a:latin typeface="+mn-lt"/>
                <a:ea typeface="+mn-ea"/>
                <a:cs typeface="+mn-cs"/>
              </a:rPr>
              <a:t> =0.626seg por lo tanto la capacitancia es de  </a:t>
            </a:r>
          </a:p>
        </p:txBody>
      </p:sp>
      <p:sp>
        <p:nvSpPr>
          <p:cNvPr id="11" name="2 Marcador de contenido"/>
          <p:cNvSpPr txBox="1">
            <a:spLocks/>
          </p:cNvSpPr>
          <p:nvPr/>
        </p:nvSpPr>
        <p:spPr>
          <a:xfrm>
            <a:off x="5220072" y="4077072"/>
            <a:ext cx="3477072" cy="360040"/>
          </a:xfrm>
          <a:prstGeom prst="rect">
            <a:avLst/>
          </a:prstGeom>
        </p:spPr>
        <p:txBody>
          <a:bodyPr vert="horz" lIns="91440" tIns="45720" rIns="91440" bIns="45720" rtlCol="0">
            <a:normAutofit fontScale="70000" lnSpcReduction="20000"/>
          </a:bodyPr>
          <a:lstStyle/>
          <a:p>
            <a:pPr lvl="0">
              <a:spcBef>
                <a:spcPct val="20000"/>
              </a:spcBef>
            </a:pPr>
            <a:r>
              <a:rPr kumimoji="0" lang="es-MX" sz="3200" b="0" i="0" u="none" strike="noStrike" kern="1200" cap="none" spc="0" normalizeH="0" baseline="0" noProof="0" dirty="0">
                <a:ln>
                  <a:noFill/>
                </a:ln>
                <a:solidFill>
                  <a:schemeClr val="tx1"/>
                </a:solidFill>
                <a:effectLst/>
                <a:uLnTx/>
                <a:uFillTx/>
                <a:latin typeface="+mn-lt"/>
                <a:ea typeface="+mn-ea"/>
                <a:cs typeface="+mn-cs"/>
              </a:rPr>
              <a:t>error</a:t>
            </a:r>
          </a:p>
        </p:txBody>
      </p:sp>
      <p:graphicFrame>
        <p:nvGraphicFramePr>
          <p:cNvPr id="151558" name="Object 6"/>
          <p:cNvGraphicFramePr>
            <a:graphicFrameLocks noChangeAspect="1"/>
          </p:cNvGraphicFramePr>
          <p:nvPr/>
        </p:nvGraphicFramePr>
        <p:xfrm>
          <a:off x="5508104" y="4509120"/>
          <a:ext cx="2914650" cy="1404937"/>
        </p:xfrm>
        <a:graphic>
          <a:graphicData uri="http://schemas.openxmlformats.org/presentationml/2006/ole">
            <mc:AlternateContent xmlns:mc="http://schemas.openxmlformats.org/markup-compatibility/2006">
              <mc:Choice xmlns:v="urn:schemas-microsoft-com:vml" Requires="v">
                <p:oleObj spid="_x0000_s24585" name="Ecuación" r:id="rId5" imgW="1765080" imgH="888840" progId="Equation.3">
                  <p:embed/>
                </p:oleObj>
              </mc:Choice>
              <mc:Fallback>
                <p:oleObj name="Ecuación" r:id="rId5" imgW="1765080" imgH="8888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08104" y="4509120"/>
                        <a:ext cx="2914650" cy="1404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51584" name="Grupo 151583">
            <a:extLst>
              <a:ext uri="{FF2B5EF4-FFF2-40B4-BE49-F238E27FC236}">
                <a16:creationId xmlns:a16="http://schemas.microsoft.com/office/drawing/2014/main" xmlns="" id="{EBE03092-684F-42DE-86BE-924631379985}"/>
              </a:ext>
            </a:extLst>
          </p:cNvPr>
          <p:cNvGrpSpPr/>
          <p:nvPr/>
        </p:nvGrpSpPr>
        <p:grpSpPr>
          <a:xfrm>
            <a:off x="439986" y="2349500"/>
            <a:ext cx="4564062" cy="3357563"/>
            <a:chOff x="468313" y="2349500"/>
            <a:chExt cx="4564062" cy="3357563"/>
          </a:xfrm>
        </p:grpSpPr>
        <p:sp>
          <p:nvSpPr>
            <p:cNvPr id="6" name="AutoShape 8">
              <a:extLst>
                <a:ext uri="{FF2B5EF4-FFF2-40B4-BE49-F238E27FC236}">
                  <a16:creationId xmlns:a16="http://schemas.microsoft.com/office/drawing/2014/main" xmlns="" id="{57DE8639-8EBF-41E9-83E9-254BF63161DC}"/>
                </a:ext>
              </a:extLst>
            </p:cNvPr>
            <p:cNvSpPr>
              <a:spLocks noChangeAspect="1" noChangeArrowheads="1" noTextEdit="1"/>
            </p:cNvSpPr>
            <p:nvPr/>
          </p:nvSpPr>
          <p:spPr bwMode="auto">
            <a:xfrm>
              <a:off x="468313" y="2349500"/>
              <a:ext cx="4564062" cy="335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7" name="Rectangle 10">
              <a:extLst>
                <a:ext uri="{FF2B5EF4-FFF2-40B4-BE49-F238E27FC236}">
                  <a16:creationId xmlns:a16="http://schemas.microsoft.com/office/drawing/2014/main" xmlns="" id="{B4843F37-551C-48A0-8234-4D149CF08ED4}"/>
                </a:ext>
              </a:extLst>
            </p:cNvPr>
            <p:cNvSpPr>
              <a:spLocks noChangeArrowheads="1"/>
            </p:cNvSpPr>
            <p:nvPr/>
          </p:nvSpPr>
          <p:spPr bwMode="auto">
            <a:xfrm>
              <a:off x="1060450" y="2605088"/>
              <a:ext cx="3536950" cy="27352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8" name="Rectangle 11">
              <a:extLst>
                <a:ext uri="{FF2B5EF4-FFF2-40B4-BE49-F238E27FC236}">
                  <a16:creationId xmlns:a16="http://schemas.microsoft.com/office/drawing/2014/main" xmlns="" id="{E929ADEE-B3AF-4355-995F-5E1D0A172A9A}"/>
                </a:ext>
              </a:extLst>
            </p:cNvPr>
            <p:cNvSpPr>
              <a:spLocks noChangeArrowheads="1"/>
            </p:cNvSpPr>
            <p:nvPr/>
          </p:nvSpPr>
          <p:spPr bwMode="auto">
            <a:xfrm>
              <a:off x="1060450" y="2605088"/>
              <a:ext cx="3536950" cy="2735263"/>
            </a:xfrm>
            <a:prstGeom prst="rect">
              <a:avLst/>
            </a:prstGeom>
            <a:noFill/>
            <a:ln w="0">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Line 12">
              <a:extLst>
                <a:ext uri="{FF2B5EF4-FFF2-40B4-BE49-F238E27FC236}">
                  <a16:creationId xmlns:a16="http://schemas.microsoft.com/office/drawing/2014/main" xmlns="" id="{272B079A-D3B5-44E3-85D8-71879A968FDC}"/>
                </a:ext>
              </a:extLst>
            </p:cNvPr>
            <p:cNvSpPr>
              <a:spLocks noChangeShapeType="1"/>
            </p:cNvSpPr>
            <p:nvPr/>
          </p:nvSpPr>
          <p:spPr bwMode="auto">
            <a:xfrm>
              <a:off x="1060450" y="2605088"/>
              <a:ext cx="353695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2" name="Line 13">
              <a:extLst>
                <a:ext uri="{FF2B5EF4-FFF2-40B4-BE49-F238E27FC236}">
                  <a16:creationId xmlns:a16="http://schemas.microsoft.com/office/drawing/2014/main" xmlns="" id="{EBFED814-C9AD-4D0C-93B4-87E2A71BA4F7}"/>
                </a:ext>
              </a:extLst>
            </p:cNvPr>
            <p:cNvSpPr>
              <a:spLocks noChangeShapeType="1"/>
            </p:cNvSpPr>
            <p:nvPr/>
          </p:nvSpPr>
          <p:spPr bwMode="auto">
            <a:xfrm>
              <a:off x="1060450" y="5340350"/>
              <a:ext cx="353695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3" name="Line 14">
              <a:extLst>
                <a:ext uri="{FF2B5EF4-FFF2-40B4-BE49-F238E27FC236}">
                  <a16:creationId xmlns:a16="http://schemas.microsoft.com/office/drawing/2014/main" xmlns="" id="{A6A12147-D74D-412F-AAA9-FB2ABA0ABDE5}"/>
                </a:ext>
              </a:extLst>
            </p:cNvPr>
            <p:cNvSpPr>
              <a:spLocks noChangeShapeType="1"/>
            </p:cNvSpPr>
            <p:nvPr/>
          </p:nvSpPr>
          <p:spPr bwMode="auto">
            <a:xfrm flipV="1">
              <a:off x="4597400" y="2605088"/>
              <a:ext cx="0" cy="273526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4" name="Line 15">
              <a:extLst>
                <a:ext uri="{FF2B5EF4-FFF2-40B4-BE49-F238E27FC236}">
                  <a16:creationId xmlns:a16="http://schemas.microsoft.com/office/drawing/2014/main" xmlns="" id="{C5FF8014-8C8D-4E86-92C3-90FC5EFB2A33}"/>
                </a:ext>
              </a:extLst>
            </p:cNvPr>
            <p:cNvSpPr>
              <a:spLocks noChangeShapeType="1"/>
            </p:cNvSpPr>
            <p:nvPr/>
          </p:nvSpPr>
          <p:spPr bwMode="auto">
            <a:xfrm flipV="1">
              <a:off x="1060450" y="2605088"/>
              <a:ext cx="0" cy="273526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 name="Line 16">
              <a:extLst>
                <a:ext uri="{FF2B5EF4-FFF2-40B4-BE49-F238E27FC236}">
                  <a16:creationId xmlns:a16="http://schemas.microsoft.com/office/drawing/2014/main" xmlns="" id="{42444A08-5648-4854-9B6D-5D38AD1C2E98}"/>
                </a:ext>
              </a:extLst>
            </p:cNvPr>
            <p:cNvSpPr>
              <a:spLocks noChangeShapeType="1"/>
            </p:cNvSpPr>
            <p:nvPr/>
          </p:nvSpPr>
          <p:spPr bwMode="auto">
            <a:xfrm>
              <a:off x="1060450" y="5340350"/>
              <a:ext cx="353695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6" name="Line 17">
              <a:extLst>
                <a:ext uri="{FF2B5EF4-FFF2-40B4-BE49-F238E27FC236}">
                  <a16:creationId xmlns:a16="http://schemas.microsoft.com/office/drawing/2014/main" xmlns="" id="{7B4F6AF1-16A4-4228-9E18-9E785F46A358}"/>
                </a:ext>
              </a:extLst>
            </p:cNvPr>
            <p:cNvSpPr>
              <a:spLocks noChangeShapeType="1"/>
            </p:cNvSpPr>
            <p:nvPr/>
          </p:nvSpPr>
          <p:spPr bwMode="auto">
            <a:xfrm flipV="1">
              <a:off x="1060450" y="2605088"/>
              <a:ext cx="0" cy="273526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7" name="Line 18">
              <a:extLst>
                <a:ext uri="{FF2B5EF4-FFF2-40B4-BE49-F238E27FC236}">
                  <a16:creationId xmlns:a16="http://schemas.microsoft.com/office/drawing/2014/main" xmlns="" id="{2B1959C6-E529-4657-B6D2-EE5AB5D3D5A1}"/>
                </a:ext>
              </a:extLst>
            </p:cNvPr>
            <p:cNvSpPr>
              <a:spLocks noChangeShapeType="1"/>
            </p:cNvSpPr>
            <p:nvPr/>
          </p:nvSpPr>
          <p:spPr bwMode="auto">
            <a:xfrm flipV="1">
              <a:off x="1060450" y="5302250"/>
              <a:ext cx="0" cy="381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8" name="Line 19">
              <a:extLst>
                <a:ext uri="{FF2B5EF4-FFF2-40B4-BE49-F238E27FC236}">
                  <a16:creationId xmlns:a16="http://schemas.microsoft.com/office/drawing/2014/main" xmlns="" id="{34D885BA-2D91-49DD-A007-C3608BF2266F}"/>
                </a:ext>
              </a:extLst>
            </p:cNvPr>
            <p:cNvSpPr>
              <a:spLocks noChangeShapeType="1"/>
            </p:cNvSpPr>
            <p:nvPr/>
          </p:nvSpPr>
          <p:spPr bwMode="auto">
            <a:xfrm>
              <a:off x="1060450" y="2605088"/>
              <a:ext cx="0" cy="2857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9" name="Rectangle 20">
              <a:extLst>
                <a:ext uri="{FF2B5EF4-FFF2-40B4-BE49-F238E27FC236}">
                  <a16:creationId xmlns:a16="http://schemas.microsoft.com/office/drawing/2014/main" xmlns="" id="{B3C1D1BF-28BE-4583-A19E-DE345A67866B}"/>
                </a:ext>
              </a:extLst>
            </p:cNvPr>
            <p:cNvSpPr>
              <a:spLocks noChangeArrowheads="1"/>
            </p:cNvSpPr>
            <p:nvPr/>
          </p:nvSpPr>
          <p:spPr bwMode="auto">
            <a:xfrm>
              <a:off x="1038225" y="5362575"/>
              <a:ext cx="1047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0</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20" name="Line 21">
              <a:extLst>
                <a:ext uri="{FF2B5EF4-FFF2-40B4-BE49-F238E27FC236}">
                  <a16:creationId xmlns:a16="http://schemas.microsoft.com/office/drawing/2014/main" xmlns="" id="{1515B1C3-7729-46FD-91EC-92304F1F7217}"/>
                </a:ext>
              </a:extLst>
            </p:cNvPr>
            <p:cNvSpPr>
              <a:spLocks noChangeShapeType="1"/>
            </p:cNvSpPr>
            <p:nvPr/>
          </p:nvSpPr>
          <p:spPr bwMode="auto">
            <a:xfrm flipV="1">
              <a:off x="1449388" y="5302250"/>
              <a:ext cx="0" cy="381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1" name="Line 22">
              <a:extLst>
                <a:ext uri="{FF2B5EF4-FFF2-40B4-BE49-F238E27FC236}">
                  <a16:creationId xmlns:a16="http://schemas.microsoft.com/office/drawing/2014/main" xmlns="" id="{0094E62E-0411-4F16-B6D7-969B181C577E}"/>
                </a:ext>
              </a:extLst>
            </p:cNvPr>
            <p:cNvSpPr>
              <a:spLocks noChangeShapeType="1"/>
            </p:cNvSpPr>
            <p:nvPr/>
          </p:nvSpPr>
          <p:spPr bwMode="auto">
            <a:xfrm>
              <a:off x="1449388" y="2605088"/>
              <a:ext cx="0" cy="2857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2" name="Rectangle 23">
              <a:extLst>
                <a:ext uri="{FF2B5EF4-FFF2-40B4-BE49-F238E27FC236}">
                  <a16:creationId xmlns:a16="http://schemas.microsoft.com/office/drawing/2014/main" xmlns="" id="{71C58642-AE3F-47F1-A167-21241FB56EA3}"/>
                </a:ext>
              </a:extLst>
            </p:cNvPr>
            <p:cNvSpPr>
              <a:spLocks noChangeArrowheads="1"/>
            </p:cNvSpPr>
            <p:nvPr/>
          </p:nvSpPr>
          <p:spPr bwMode="auto">
            <a:xfrm>
              <a:off x="1382713" y="5362575"/>
              <a:ext cx="18732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0.5</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23" name="Line 24">
              <a:extLst>
                <a:ext uri="{FF2B5EF4-FFF2-40B4-BE49-F238E27FC236}">
                  <a16:creationId xmlns:a16="http://schemas.microsoft.com/office/drawing/2014/main" xmlns="" id="{5BF4B376-DE9F-4492-A6B8-015AC9C0FC1D}"/>
                </a:ext>
              </a:extLst>
            </p:cNvPr>
            <p:cNvSpPr>
              <a:spLocks noChangeShapeType="1"/>
            </p:cNvSpPr>
            <p:nvPr/>
          </p:nvSpPr>
          <p:spPr bwMode="auto">
            <a:xfrm flipV="1">
              <a:off x="1839913" y="5302250"/>
              <a:ext cx="0" cy="381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4" name="Line 25">
              <a:extLst>
                <a:ext uri="{FF2B5EF4-FFF2-40B4-BE49-F238E27FC236}">
                  <a16:creationId xmlns:a16="http://schemas.microsoft.com/office/drawing/2014/main" xmlns="" id="{728D8B25-42F4-4BDD-8267-CE895AD406CB}"/>
                </a:ext>
              </a:extLst>
            </p:cNvPr>
            <p:cNvSpPr>
              <a:spLocks noChangeShapeType="1"/>
            </p:cNvSpPr>
            <p:nvPr/>
          </p:nvSpPr>
          <p:spPr bwMode="auto">
            <a:xfrm>
              <a:off x="1839913" y="2605088"/>
              <a:ext cx="0" cy="2857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5" name="Rectangle 26">
              <a:extLst>
                <a:ext uri="{FF2B5EF4-FFF2-40B4-BE49-F238E27FC236}">
                  <a16:creationId xmlns:a16="http://schemas.microsoft.com/office/drawing/2014/main" xmlns="" id="{69E85EAA-22D3-4881-B144-79685CD8227B}"/>
                </a:ext>
              </a:extLst>
            </p:cNvPr>
            <p:cNvSpPr>
              <a:spLocks noChangeArrowheads="1"/>
            </p:cNvSpPr>
            <p:nvPr/>
          </p:nvSpPr>
          <p:spPr bwMode="auto">
            <a:xfrm>
              <a:off x="1817688" y="5362575"/>
              <a:ext cx="1047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1</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26" name="Line 27">
              <a:extLst>
                <a:ext uri="{FF2B5EF4-FFF2-40B4-BE49-F238E27FC236}">
                  <a16:creationId xmlns:a16="http://schemas.microsoft.com/office/drawing/2014/main" xmlns="" id="{667F4117-A2B7-4DCD-AFCA-3D3B5DD0D175}"/>
                </a:ext>
              </a:extLst>
            </p:cNvPr>
            <p:cNvSpPr>
              <a:spLocks noChangeShapeType="1"/>
            </p:cNvSpPr>
            <p:nvPr/>
          </p:nvSpPr>
          <p:spPr bwMode="auto">
            <a:xfrm flipV="1">
              <a:off x="2236788" y="5302250"/>
              <a:ext cx="0" cy="381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7" name="Line 28">
              <a:extLst>
                <a:ext uri="{FF2B5EF4-FFF2-40B4-BE49-F238E27FC236}">
                  <a16:creationId xmlns:a16="http://schemas.microsoft.com/office/drawing/2014/main" xmlns="" id="{512A5F84-E55D-42B2-8028-FB89E5AD3ACB}"/>
                </a:ext>
              </a:extLst>
            </p:cNvPr>
            <p:cNvSpPr>
              <a:spLocks noChangeShapeType="1"/>
            </p:cNvSpPr>
            <p:nvPr/>
          </p:nvSpPr>
          <p:spPr bwMode="auto">
            <a:xfrm>
              <a:off x="2236788" y="2605088"/>
              <a:ext cx="0" cy="2857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8" name="Rectangle 29">
              <a:extLst>
                <a:ext uri="{FF2B5EF4-FFF2-40B4-BE49-F238E27FC236}">
                  <a16:creationId xmlns:a16="http://schemas.microsoft.com/office/drawing/2014/main" xmlns="" id="{E0A48EF0-F403-4FC7-96CE-57206F58FBF5}"/>
                </a:ext>
              </a:extLst>
            </p:cNvPr>
            <p:cNvSpPr>
              <a:spLocks noChangeArrowheads="1"/>
            </p:cNvSpPr>
            <p:nvPr/>
          </p:nvSpPr>
          <p:spPr bwMode="auto">
            <a:xfrm>
              <a:off x="2170113" y="5362575"/>
              <a:ext cx="18732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1.5</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29" name="Line 30">
              <a:extLst>
                <a:ext uri="{FF2B5EF4-FFF2-40B4-BE49-F238E27FC236}">
                  <a16:creationId xmlns:a16="http://schemas.microsoft.com/office/drawing/2014/main" xmlns="" id="{89272911-C2F5-4A97-86B1-CE0DAD842987}"/>
                </a:ext>
              </a:extLst>
            </p:cNvPr>
            <p:cNvSpPr>
              <a:spLocks noChangeShapeType="1"/>
            </p:cNvSpPr>
            <p:nvPr/>
          </p:nvSpPr>
          <p:spPr bwMode="auto">
            <a:xfrm flipV="1">
              <a:off x="2627313" y="5302250"/>
              <a:ext cx="0" cy="381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0" name="Line 31">
              <a:extLst>
                <a:ext uri="{FF2B5EF4-FFF2-40B4-BE49-F238E27FC236}">
                  <a16:creationId xmlns:a16="http://schemas.microsoft.com/office/drawing/2014/main" xmlns="" id="{CCE38469-1D0D-49F5-A246-361B6E670B2E}"/>
                </a:ext>
              </a:extLst>
            </p:cNvPr>
            <p:cNvSpPr>
              <a:spLocks noChangeShapeType="1"/>
            </p:cNvSpPr>
            <p:nvPr/>
          </p:nvSpPr>
          <p:spPr bwMode="auto">
            <a:xfrm>
              <a:off x="2627313" y="2605088"/>
              <a:ext cx="0" cy="2857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1" name="Rectangle 32">
              <a:extLst>
                <a:ext uri="{FF2B5EF4-FFF2-40B4-BE49-F238E27FC236}">
                  <a16:creationId xmlns:a16="http://schemas.microsoft.com/office/drawing/2014/main" xmlns="" id="{41265E24-C447-479B-967E-C19AECE3C379}"/>
                </a:ext>
              </a:extLst>
            </p:cNvPr>
            <p:cNvSpPr>
              <a:spLocks noChangeArrowheads="1"/>
            </p:cNvSpPr>
            <p:nvPr/>
          </p:nvSpPr>
          <p:spPr bwMode="auto">
            <a:xfrm>
              <a:off x="2603500" y="5362575"/>
              <a:ext cx="1047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2</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32" name="Line 33">
              <a:extLst>
                <a:ext uri="{FF2B5EF4-FFF2-40B4-BE49-F238E27FC236}">
                  <a16:creationId xmlns:a16="http://schemas.microsoft.com/office/drawing/2014/main" xmlns="" id="{236DB8C1-EBA4-44C3-9B66-7AB6072F19DE}"/>
                </a:ext>
              </a:extLst>
            </p:cNvPr>
            <p:cNvSpPr>
              <a:spLocks noChangeShapeType="1"/>
            </p:cNvSpPr>
            <p:nvPr/>
          </p:nvSpPr>
          <p:spPr bwMode="auto">
            <a:xfrm flipV="1">
              <a:off x="3024188" y="5302250"/>
              <a:ext cx="0" cy="381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3" name="Line 34">
              <a:extLst>
                <a:ext uri="{FF2B5EF4-FFF2-40B4-BE49-F238E27FC236}">
                  <a16:creationId xmlns:a16="http://schemas.microsoft.com/office/drawing/2014/main" xmlns="" id="{5CCF4BE8-B8AD-41B4-98A7-89B205F480F2}"/>
                </a:ext>
              </a:extLst>
            </p:cNvPr>
            <p:cNvSpPr>
              <a:spLocks noChangeShapeType="1"/>
            </p:cNvSpPr>
            <p:nvPr/>
          </p:nvSpPr>
          <p:spPr bwMode="auto">
            <a:xfrm>
              <a:off x="3024188" y="2605088"/>
              <a:ext cx="0" cy="2857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4" name="Rectangle 35">
              <a:extLst>
                <a:ext uri="{FF2B5EF4-FFF2-40B4-BE49-F238E27FC236}">
                  <a16:creationId xmlns:a16="http://schemas.microsoft.com/office/drawing/2014/main" xmlns="" id="{17AE01E1-D848-4869-AE58-DBBDB84D4435}"/>
                </a:ext>
              </a:extLst>
            </p:cNvPr>
            <p:cNvSpPr>
              <a:spLocks noChangeArrowheads="1"/>
            </p:cNvSpPr>
            <p:nvPr/>
          </p:nvSpPr>
          <p:spPr bwMode="auto">
            <a:xfrm>
              <a:off x="2955925" y="5362575"/>
              <a:ext cx="18732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2.5</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35" name="Line 36">
              <a:extLst>
                <a:ext uri="{FF2B5EF4-FFF2-40B4-BE49-F238E27FC236}">
                  <a16:creationId xmlns:a16="http://schemas.microsoft.com/office/drawing/2014/main" xmlns="" id="{FD241824-39B4-4884-9B89-9C53E5F5D067}"/>
                </a:ext>
              </a:extLst>
            </p:cNvPr>
            <p:cNvSpPr>
              <a:spLocks noChangeShapeType="1"/>
            </p:cNvSpPr>
            <p:nvPr/>
          </p:nvSpPr>
          <p:spPr bwMode="auto">
            <a:xfrm flipV="1">
              <a:off x="3413125" y="5302250"/>
              <a:ext cx="0" cy="381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6" name="Line 37">
              <a:extLst>
                <a:ext uri="{FF2B5EF4-FFF2-40B4-BE49-F238E27FC236}">
                  <a16:creationId xmlns:a16="http://schemas.microsoft.com/office/drawing/2014/main" xmlns="" id="{F5EE7459-F30B-48C9-8EE1-B988D31C3950}"/>
                </a:ext>
              </a:extLst>
            </p:cNvPr>
            <p:cNvSpPr>
              <a:spLocks noChangeShapeType="1"/>
            </p:cNvSpPr>
            <p:nvPr/>
          </p:nvSpPr>
          <p:spPr bwMode="auto">
            <a:xfrm>
              <a:off x="3413125" y="2605088"/>
              <a:ext cx="0" cy="2857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7" name="Rectangle 38">
              <a:extLst>
                <a:ext uri="{FF2B5EF4-FFF2-40B4-BE49-F238E27FC236}">
                  <a16:creationId xmlns:a16="http://schemas.microsoft.com/office/drawing/2014/main" xmlns="" id="{753D313F-3CCD-4410-AB15-E4DF09608DC2}"/>
                </a:ext>
              </a:extLst>
            </p:cNvPr>
            <p:cNvSpPr>
              <a:spLocks noChangeArrowheads="1"/>
            </p:cNvSpPr>
            <p:nvPr/>
          </p:nvSpPr>
          <p:spPr bwMode="auto">
            <a:xfrm>
              <a:off x="3390900" y="5362575"/>
              <a:ext cx="1047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3</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38" name="Line 39">
              <a:extLst>
                <a:ext uri="{FF2B5EF4-FFF2-40B4-BE49-F238E27FC236}">
                  <a16:creationId xmlns:a16="http://schemas.microsoft.com/office/drawing/2014/main" xmlns="" id="{B0AFBBB1-1C72-4712-A486-0FD98BF6F846}"/>
                </a:ext>
              </a:extLst>
            </p:cNvPr>
            <p:cNvSpPr>
              <a:spLocks noChangeShapeType="1"/>
            </p:cNvSpPr>
            <p:nvPr/>
          </p:nvSpPr>
          <p:spPr bwMode="auto">
            <a:xfrm flipV="1">
              <a:off x="3810000" y="5302250"/>
              <a:ext cx="0" cy="381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9" name="Line 40">
              <a:extLst>
                <a:ext uri="{FF2B5EF4-FFF2-40B4-BE49-F238E27FC236}">
                  <a16:creationId xmlns:a16="http://schemas.microsoft.com/office/drawing/2014/main" xmlns="" id="{C02C7AC7-FF5B-46DB-9D05-03BFCB9D9A24}"/>
                </a:ext>
              </a:extLst>
            </p:cNvPr>
            <p:cNvSpPr>
              <a:spLocks noChangeShapeType="1"/>
            </p:cNvSpPr>
            <p:nvPr/>
          </p:nvSpPr>
          <p:spPr bwMode="auto">
            <a:xfrm>
              <a:off x="3810000" y="2605088"/>
              <a:ext cx="0" cy="2857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0" name="Rectangle 41">
              <a:extLst>
                <a:ext uri="{FF2B5EF4-FFF2-40B4-BE49-F238E27FC236}">
                  <a16:creationId xmlns:a16="http://schemas.microsoft.com/office/drawing/2014/main" xmlns="" id="{EC438209-947B-4E84-8A58-F45E16391331}"/>
                </a:ext>
              </a:extLst>
            </p:cNvPr>
            <p:cNvSpPr>
              <a:spLocks noChangeArrowheads="1"/>
            </p:cNvSpPr>
            <p:nvPr/>
          </p:nvSpPr>
          <p:spPr bwMode="auto">
            <a:xfrm>
              <a:off x="3743325" y="5362575"/>
              <a:ext cx="18732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3.5</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41" name="Line 42">
              <a:extLst>
                <a:ext uri="{FF2B5EF4-FFF2-40B4-BE49-F238E27FC236}">
                  <a16:creationId xmlns:a16="http://schemas.microsoft.com/office/drawing/2014/main" xmlns="" id="{DBB52B35-537D-4881-B757-90E9B9F229B7}"/>
                </a:ext>
              </a:extLst>
            </p:cNvPr>
            <p:cNvSpPr>
              <a:spLocks noChangeShapeType="1"/>
            </p:cNvSpPr>
            <p:nvPr/>
          </p:nvSpPr>
          <p:spPr bwMode="auto">
            <a:xfrm flipV="1">
              <a:off x="4200525" y="5302250"/>
              <a:ext cx="0" cy="381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2" name="Line 43">
              <a:extLst>
                <a:ext uri="{FF2B5EF4-FFF2-40B4-BE49-F238E27FC236}">
                  <a16:creationId xmlns:a16="http://schemas.microsoft.com/office/drawing/2014/main" xmlns="" id="{7523F3D7-8B7C-4775-BE57-C2D385957A28}"/>
                </a:ext>
              </a:extLst>
            </p:cNvPr>
            <p:cNvSpPr>
              <a:spLocks noChangeShapeType="1"/>
            </p:cNvSpPr>
            <p:nvPr/>
          </p:nvSpPr>
          <p:spPr bwMode="auto">
            <a:xfrm>
              <a:off x="4200525" y="2605088"/>
              <a:ext cx="0" cy="2857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3" name="Rectangle 44">
              <a:extLst>
                <a:ext uri="{FF2B5EF4-FFF2-40B4-BE49-F238E27FC236}">
                  <a16:creationId xmlns:a16="http://schemas.microsoft.com/office/drawing/2014/main" xmlns="" id="{9E992787-ED01-4543-BF45-1004E64328F7}"/>
                </a:ext>
              </a:extLst>
            </p:cNvPr>
            <p:cNvSpPr>
              <a:spLocks noChangeArrowheads="1"/>
            </p:cNvSpPr>
            <p:nvPr/>
          </p:nvSpPr>
          <p:spPr bwMode="auto">
            <a:xfrm>
              <a:off x="4178300" y="5362575"/>
              <a:ext cx="1047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4</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44" name="Line 45">
              <a:extLst>
                <a:ext uri="{FF2B5EF4-FFF2-40B4-BE49-F238E27FC236}">
                  <a16:creationId xmlns:a16="http://schemas.microsoft.com/office/drawing/2014/main" xmlns="" id="{0AE94A79-9010-4520-B101-C84103DA71F4}"/>
                </a:ext>
              </a:extLst>
            </p:cNvPr>
            <p:cNvSpPr>
              <a:spLocks noChangeShapeType="1"/>
            </p:cNvSpPr>
            <p:nvPr/>
          </p:nvSpPr>
          <p:spPr bwMode="auto">
            <a:xfrm flipV="1">
              <a:off x="4597400" y="5302250"/>
              <a:ext cx="0" cy="381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5" name="Line 46">
              <a:extLst>
                <a:ext uri="{FF2B5EF4-FFF2-40B4-BE49-F238E27FC236}">
                  <a16:creationId xmlns:a16="http://schemas.microsoft.com/office/drawing/2014/main" xmlns="" id="{EDAFA57D-2666-4E49-889B-BF2F20D97BF4}"/>
                </a:ext>
              </a:extLst>
            </p:cNvPr>
            <p:cNvSpPr>
              <a:spLocks noChangeShapeType="1"/>
            </p:cNvSpPr>
            <p:nvPr/>
          </p:nvSpPr>
          <p:spPr bwMode="auto">
            <a:xfrm>
              <a:off x="4597400" y="2605088"/>
              <a:ext cx="0" cy="2857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6" name="Rectangle 47">
              <a:extLst>
                <a:ext uri="{FF2B5EF4-FFF2-40B4-BE49-F238E27FC236}">
                  <a16:creationId xmlns:a16="http://schemas.microsoft.com/office/drawing/2014/main" xmlns="" id="{1C4D409D-D989-41E6-BF6B-F99BF640007D}"/>
                </a:ext>
              </a:extLst>
            </p:cNvPr>
            <p:cNvSpPr>
              <a:spLocks noChangeArrowheads="1"/>
            </p:cNvSpPr>
            <p:nvPr/>
          </p:nvSpPr>
          <p:spPr bwMode="auto">
            <a:xfrm>
              <a:off x="4530725" y="5362575"/>
              <a:ext cx="18732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4.5</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47" name="Line 48">
              <a:extLst>
                <a:ext uri="{FF2B5EF4-FFF2-40B4-BE49-F238E27FC236}">
                  <a16:creationId xmlns:a16="http://schemas.microsoft.com/office/drawing/2014/main" xmlns="" id="{4E0B3D2B-1BF9-4A14-BACC-E32480D9A344}"/>
                </a:ext>
              </a:extLst>
            </p:cNvPr>
            <p:cNvSpPr>
              <a:spLocks noChangeShapeType="1"/>
            </p:cNvSpPr>
            <p:nvPr/>
          </p:nvSpPr>
          <p:spPr bwMode="auto">
            <a:xfrm>
              <a:off x="1060450" y="5340350"/>
              <a:ext cx="3016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8" name="Line 49">
              <a:extLst>
                <a:ext uri="{FF2B5EF4-FFF2-40B4-BE49-F238E27FC236}">
                  <a16:creationId xmlns:a16="http://schemas.microsoft.com/office/drawing/2014/main" xmlns="" id="{A60242E8-185D-4E17-B736-31C278F83CE9}"/>
                </a:ext>
              </a:extLst>
            </p:cNvPr>
            <p:cNvSpPr>
              <a:spLocks noChangeShapeType="1"/>
            </p:cNvSpPr>
            <p:nvPr/>
          </p:nvSpPr>
          <p:spPr bwMode="auto">
            <a:xfrm flipH="1">
              <a:off x="4560888" y="5340350"/>
              <a:ext cx="3651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9" name="Rectangle 50">
              <a:extLst>
                <a:ext uri="{FF2B5EF4-FFF2-40B4-BE49-F238E27FC236}">
                  <a16:creationId xmlns:a16="http://schemas.microsoft.com/office/drawing/2014/main" xmlns="" id="{9C7A35D3-BB3C-4DD7-9A30-DE07D2E7258E}"/>
                </a:ext>
              </a:extLst>
            </p:cNvPr>
            <p:cNvSpPr>
              <a:spLocks noChangeArrowheads="1"/>
            </p:cNvSpPr>
            <p:nvPr/>
          </p:nvSpPr>
          <p:spPr bwMode="auto">
            <a:xfrm>
              <a:off x="977900" y="5280025"/>
              <a:ext cx="1047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0</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50" name="Line 51">
              <a:extLst>
                <a:ext uri="{FF2B5EF4-FFF2-40B4-BE49-F238E27FC236}">
                  <a16:creationId xmlns:a16="http://schemas.microsoft.com/office/drawing/2014/main" xmlns="" id="{FB6D45A8-7C8C-4885-BBBD-F464DA7A38E0}"/>
                </a:ext>
              </a:extLst>
            </p:cNvPr>
            <p:cNvSpPr>
              <a:spLocks noChangeShapeType="1"/>
            </p:cNvSpPr>
            <p:nvPr/>
          </p:nvSpPr>
          <p:spPr bwMode="auto">
            <a:xfrm>
              <a:off x="1060450" y="4883150"/>
              <a:ext cx="3016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1" name="Line 52">
              <a:extLst>
                <a:ext uri="{FF2B5EF4-FFF2-40B4-BE49-F238E27FC236}">
                  <a16:creationId xmlns:a16="http://schemas.microsoft.com/office/drawing/2014/main" xmlns="" id="{B8EEB739-496D-4AFB-BDE2-FCBE5602AB4C}"/>
                </a:ext>
              </a:extLst>
            </p:cNvPr>
            <p:cNvSpPr>
              <a:spLocks noChangeShapeType="1"/>
            </p:cNvSpPr>
            <p:nvPr/>
          </p:nvSpPr>
          <p:spPr bwMode="auto">
            <a:xfrm flipH="1">
              <a:off x="4560888" y="4883150"/>
              <a:ext cx="3651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2" name="Rectangle 53">
              <a:extLst>
                <a:ext uri="{FF2B5EF4-FFF2-40B4-BE49-F238E27FC236}">
                  <a16:creationId xmlns:a16="http://schemas.microsoft.com/office/drawing/2014/main" xmlns="" id="{44C2292E-C8A0-4429-8D5F-38B2049C17DC}"/>
                </a:ext>
              </a:extLst>
            </p:cNvPr>
            <p:cNvSpPr>
              <a:spLocks noChangeArrowheads="1"/>
            </p:cNvSpPr>
            <p:nvPr/>
          </p:nvSpPr>
          <p:spPr bwMode="auto">
            <a:xfrm>
              <a:off x="977900" y="4822825"/>
              <a:ext cx="1047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1</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53" name="Line 54">
              <a:extLst>
                <a:ext uri="{FF2B5EF4-FFF2-40B4-BE49-F238E27FC236}">
                  <a16:creationId xmlns:a16="http://schemas.microsoft.com/office/drawing/2014/main" xmlns="" id="{40D4ADCE-33F7-48BE-B383-5E422DB89AF9}"/>
                </a:ext>
              </a:extLst>
            </p:cNvPr>
            <p:cNvSpPr>
              <a:spLocks noChangeShapeType="1"/>
            </p:cNvSpPr>
            <p:nvPr/>
          </p:nvSpPr>
          <p:spPr bwMode="auto">
            <a:xfrm>
              <a:off x="1060450" y="4425950"/>
              <a:ext cx="3016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4" name="Line 55">
              <a:extLst>
                <a:ext uri="{FF2B5EF4-FFF2-40B4-BE49-F238E27FC236}">
                  <a16:creationId xmlns:a16="http://schemas.microsoft.com/office/drawing/2014/main" xmlns="" id="{F3E5EED8-FF29-4840-A2E8-7557EF5FB879}"/>
                </a:ext>
              </a:extLst>
            </p:cNvPr>
            <p:cNvSpPr>
              <a:spLocks noChangeShapeType="1"/>
            </p:cNvSpPr>
            <p:nvPr/>
          </p:nvSpPr>
          <p:spPr bwMode="auto">
            <a:xfrm flipH="1">
              <a:off x="4560888" y="4425950"/>
              <a:ext cx="3651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5" name="Rectangle 56">
              <a:extLst>
                <a:ext uri="{FF2B5EF4-FFF2-40B4-BE49-F238E27FC236}">
                  <a16:creationId xmlns:a16="http://schemas.microsoft.com/office/drawing/2014/main" xmlns="" id="{A84179F8-42E1-48F7-8072-806B73E3C28F}"/>
                </a:ext>
              </a:extLst>
            </p:cNvPr>
            <p:cNvSpPr>
              <a:spLocks noChangeArrowheads="1"/>
            </p:cNvSpPr>
            <p:nvPr/>
          </p:nvSpPr>
          <p:spPr bwMode="auto">
            <a:xfrm>
              <a:off x="977900" y="4365625"/>
              <a:ext cx="1047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2</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56" name="Line 57">
              <a:extLst>
                <a:ext uri="{FF2B5EF4-FFF2-40B4-BE49-F238E27FC236}">
                  <a16:creationId xmlns:a16="http://schemas.microsoft.com/office/drawing/2014/main" xmlns="" id="{63CBFD38-3E64-4822-A1B2-621C4DD5A2B8}"/>
                </a:ext>
              </a:extLst>
            </p:cNvPr>
            <p:cNvSpPr>
              <a:spLocks noChangeShapeType="1"/>
            </p:cNvSpPr>
            <p:nvPr/>
          </p:nvSpPr>
          <p:spPr bwMode="auto">
            <a:xfrm>
              <a:off x="1060450" y="3968750"/>
              <a:ext cx="3016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7" name="Line 58">
              <a:extLst>
                <a:ext uri="{FF2B5EF4-FFF2-40B4-BE49-F238E27FC236}">
                  <a16:creationId xmlns:a16="http://schemas.microsoft.com/office/drawing/2014/main" xmlns="" id="{46731337-DA91-4B21-90C6-EE532013087D}"/>
                </a:ext>
              </a:extLst>
            </p:cNvPr>
            <p:cNvSpPr>
              <a:spLocks noChangeShapeType="1"/>
            </p:cNvSpPr>
            <p:nvPr/>
          </p:nvSpPr>
          <p:spPr bwMode="auto">
            <a:xfrm flipH="1">
              <a:off x="4560888" y="3968750"/>
              <a:ext cx="3651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8" name="Rectangle 59">
              <a:extLst>
                <a:ext uri="{FF2B5EF4-FFF2-40B4-BE49-F238E27FC236}">
                  <a16:creationId xmlns:a16="http://schemas.microsoft.com/office/drawing/2014/main" xmlns="" id="{B846B970-3223-4474-8E8E-A1E8585F9406}"/>
                </a:ext>
              </a:extLst>
            </p:cNvPr>
            <p:cNvSpPr>
              <a:spLocks noChangeArrowheads="1"/>
            </p:cNvSpPr>
            <p:nvPr/>
          </p:nvSpPr>
          <p:spPr bwMode="auto">
            <a:xfrm>
              <a:off x="977900" y="3908425"/>
              <a:ext cx="1047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3</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59" name="Line 60">
              <a:extLst>
                <a:ext uri="{FF2B5EF4-FFF2-40B4-BE49-F238E27FC236}">
                  <a16:creationId xmlns:a16="http://schemas.microsoft.com/office/drawing/2014/main" xmlns="" id="{66C99368-75C1-4FCC-80CA-64D21F987AB7}"/>
                </a:ext>
              </a:extLst>
            </p:cNvPr>
            <p:cNvSpPr>
              <a:spLocks noChangeShapeType="1"/>
            </p:cNvSpPr>
            <p:nvPr/>
          </p:nvSpPr>
          <p:spPr bwMode="auto">
            <a:xfrm>
              <a:off x="1060450" y="3511550"/>
              <a:ext cx="3016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0" name="Line 61">
              <a:extLst>
                <a:ext uri="{FF2B5EF4-FFF2-40B4-BE49-F238E27FC236}">
                  <a16:creationId xmlns:a16="http://schemas.microsoft.com/office/drawing/2014/main" xmlns="" id="{66B9DC25-6760-4CA5-8AED-C3E541435589}"/>
                </a:ext>
              </a:extLst>
            </p:cNvPr>
            <p:cNvSpPr>
              <a:spLocks noChangeShapeType="1"/>
            </p:cNvSpPr>
            <p:nvPr/>
          </p:nvSpPr>
          <p:spPr bwMode="auto">
            <a:xfrm flipH="1">
              <a:off x="4560888" y="3511550"/>
              <a:ext cx="3651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1" name="Rectangle 62">
              <a:extLst>
                <a:ext uri="{FF2B5EF4-FFF2-40B4-BE49-F238E27FC236}">
                  <a16:creationId xmlns:a16="http://schemas.microsoft.com/office/drawing/2014/main" xmlns="" id="{11265860-293D-4C9A-B154-1E75EDF707A9}"/>
                </a:ext>
              </a:extLst>
            </p:cNvPr>
            <p:cNvSpPr>
              <a:spLocks noChangeArrowheads="1"/>
            </p:cNvSpPr>
            <p:nvPr/>
          </p:nvSpPr>
          <p:spPr bwMode="auto">
            <a:xfrm>
              <a:off x="977900" y="3451225"/>
              <a:ext cx="1047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4</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62" name="Line 63">
              <a:extLst>
                <a:ext uri="{FF2B5EF4-FFF2-40B4-BE49-F238E27FC236}">
                  <a16:creationId xmlns:a16="http://schemas.microsoft.com/office/drawing/2014/main" xmlns="" id="{54EC59BE-D22E-4D05-916F-57F9162134DE}"/>
                </a:ext>
              </a:extLst>
            </p:cNvPr>
            <p:cNvSpPr>
              <a:spLocks noChangeShapeType="1"/>
            </p:cNvSpPr>
            <p:nvPr/>
          </p:nvSpPr>
          <p:spPr bwMode="auto">
            <a:xfrm>
              <a:off x="1060450" y="3054350"/>
              <a:ext cx="3016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3" name="Line 64">
              <a:extLst>
                <a:ext uri="{FF2B5EF4-FFF2-40B4-BE49-F238E27FC236}">
                  <a16:creationId xmlns:a16="http://schemas.microsoft.com/office/drawing/2014/main" xmlns="" id="{4317281B-3976-409A-BBAD-1BEF5569C1F6}"/>
                </a:ext>
              </a:extLst>
            </p:cNvPr>
            <p:cNvSpPr>
              <a:spLocks noChangeShapeType="1"/>
            </p:cNvSpPr>
            <p:nvPr/>
          </p:nvSpPr>
          <p:spPr bwMode="auto">
            <a:xfrm flipH="1">
              <a:off x="4560888" y="3054350"/>
              <a:ext cx="3651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1552" name="Rectangle 65">
              <a:extLst>
                <a:ext uri="{FF2B5EF4-FFF2-40B4-BE49-F238E27FC236}">
                  <a16:creationId xmlns:a16="http://schemas.microsoft.com/office/drawing/2014/main" xmlns="" id="{64AB11F1-27C6-4525-899B-167147FF0415}"/>
                </a:ext>
              </a:extLst>
            </p:cNvPr>
            <p:cNvSpPr>
              <a:spLocks noChangeArrowheads="1"/>
            </p:cNvSpPr>
            <p:nvPr/>
          </p:nvSpPr>
          <p:spPr bwMode="auto">
            <a:xfrm>
              <a:off x="977900" y="2994025"/>
              <a:ext cx="1047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5</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151553" name="Line 66">
              <a:extLst>
                <a:ext uri="{FF2B5EF4-FFF2-40B4-BE49-F238E27FC236}">
                  <a16:creationId xmlns:a16="http://schemas.microsoft.com/office/drawing/2014/main" xmlns="" id="{0DDB6070-DDBF-493A-8585-C766663F91F4}"/>
                </a:ext>
              </a:extLst>
            </p:cNvPr>
            <p:cNvSpPr>
              <a:spLocks noChangeShapeType="1"/>
            </p:cNvSpPr>
            <p:nvPr/>
          </p:nvSpPr>
          <p:spPr bwMode="auto">
            <a:xfrm>
              <a:off x="1060450" y="2605088"/>
              <a:ext cx="3016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1555" name="Line 67">
              <a:extLst>
                <a:ext uri="{FF2B5EF4-FFF2-40B4-BE49-F238E27FC236}">
                  <a16:creationId xmlns:a16="http://schemas.microsoft.com/office/drawing/2014/main" xmlns="" id="{76C8E690-7EF8-416E-B6DF-41567266E0D4}"/>
                </a:ext>
              </a:extLst>
            </p:cNvPr>
            <p:cNvSpPr>
              <a:spLocks noChangeShapeType="1"/>
            </p:cNvSpPr>
            <p:nvPr/>
          </p:nvSpPr>
          <p:spPr bwMode="auto">
            <a:xfrm flipH="1">
              <a:off x="4560888" y="2605088"/>
              <a:ext cx="3651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1556" name="Rectangle 68">
              <a:extLst>
                <a:ext uri="{FF2B5EF4-FFF2-40B4-BE49-F238E27FC236}">
                  <a16:creationId xmlns:a16="http://schemas.microsoft.com/office/drawing/2014/main" xmlns="" id="{B332742A-5256-4D0F-9DC4-A259DB4C9842}"/>
                </a:ext>
              </a:extLst>
            </p:cNvPr>
            <p:cNvSpPr>
              <a:spLocks noChangeArrowheads="1"/>
            </p:cNvSpPr>
            <p:nvPr/>
          </p:nvSpPr>
          <p:spPr bwMode="auto">
            <a:xfrm>
              <a:off x="977900" y="2544763"/>
              <a:ext cx="1047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6</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151557" name="Line 69">
              <a:extLst>
                <a:ext uri="{FF2B5EF4-FFF2-40B4-BE49-F238E27FC236}">
                  <a16:creationId xmlns:a16="http://schemas.microsoft.com/office/drawing/2014/main" xmlns="" id="{960C5400-46D3-49CF-8336-E4CFB729C65A}"/>
                </a:ext>
              </a:extLst>
            </p:cNvPr>
            <p:cNvSpPr>
              <a:spLocks noChangeShapeType="1"/>
            </p:cNvSpPr>
            <p:nvPr/>
          </p:nvSpPr>
          <p:spPr bwMode="auto">
            <a:xfrm>
              <a:off x="1060450" y="2605088"/>
              <a:ext cx="353695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1559" name="Line 70">
              <a:extLst>
                <a:ext uri="{FF2B5EF4-FFF2-40B4-BE49-F238E27FC236}">
                  <a16:creationId xmlns:a16="http://schemas.microsoft.com/office/drawing/2014/main" xmlns="" id="{1E2D2AB9-792C-4DA0-9156-2E1E818C472E}"/>
                </a:ext>
              </a:extLst>
            </p:cNvPr>
            <p:cNvSpPr>
              <a:spLocks noChangeShapeType="1"/>
            </p:cNvSpPr>
            <p:nvPr/>
          </p:nvSpPr>
          <p:spPr bwMode="auto">
            <a:xfrm>
              <a:off x="1060450" y="5340350"/>
              <a:ext cx="353695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1560" name="Line 71">
              <a:extLst>
                <a:ext uri="{FF2B5EF4-FFF2-40B4-BE49-F238E27FC236}">
                  <a16:creationId xmlns:a16="http://schemas.microsoft.com/office/drawing/2014/main" xmlns="" id="{3B9A38B4-FD59-4251-AF65-9DE8617EC063}"/>
                </a:ext>
              </a:extLst>
            </p:cNvPr>
            <p:cNvSpPr>
              <a:spLocks noChangeShapeType="1"/>
            </p:cNvSpPr>
            <p:nvPr/>
          </p:nvSpPr>
          <p:spPr bwMode="auto">
            <a:xfrm flipV="1">
              <a:off x="4597400" y="2605088"/>
              <a:ext cx="0" cy="273526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1561" name="Line 72">
              <a:extLst>
                <a:ext uri="{FF2B5EF4-FFF2-40B4-BE49-F238E27FC236}">
                  <a16:creationId xmlns:a16="http://schemas.microsoft.com/office/drawing/2014/main" xmlns="" id="{4C65FAB0-A067-4ADC-BBF3-54E2B41E578F}"/>
                </a:ext>
              </a:extLst>
            </p:cNvPr>
            <p:cNvSpPr>
              <a:spLocks noChangeShapeType="1"/>
            </p:cNvSpPr>
            <p:nvPr/>
          </p:nvSpPr>
          <p:spPr bwMode="auto">
            <a:xfrm flipV="1">
              <a:off x="1060450" y="2605088"/>
              <a:ext cx="0" cy="273526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1562" name="Freeform 73">
              <a:extLst>
                <a:ext uri="{FF2B5EF4-FFF2-40B4-BE49-F238E27FC236}">
                  <a16:creationId xmlns:a16="http://schemas.microsoft.com/office/drawing/2014/main" xmlns="" id="{0CA0F19C-CB32-4BB2-96FE-5A9A4FFF56E7}"/>
                </a:ext>
              </a:extLst>
            </p:cNvPr>
            <p:cNvSpPr>
              <a:spLocks/>
            </p:cNvSpPr>
            <p:nvPr/>
          </p:nvSpPr>
          <p:spPr bwMode="auto">
            <a:xfrm>
              <a:off x="1060450" y="3878263"/>
              <a:ext cx="427037" cy="1423988"/>
            </a:xfrm>
            <a:custGeom>
              <a:avLst/>
              <a:gdLst>
                <a:gd name="T0" fmla="*/ 5 w 269"/>
                <a:gd name="T1" fmla="*/ 873 h 897"/>
                <a:gd name="T2" fmla="*/ 9 w 269"/>
                <a:gd name="T3" fmla="*/ 826 h 897"/>
                <a:gd name="T4" fmla="*/ 19 w 269"/>
                <a:gd name="T5" fmla="*/ 803 h 897"/>
                <a:gd name="T6" fmla="*/ 24 w 269"/>
                <a:gd name="T7" fmla="*/ 755 h 897"/>
                <a:gd name="T8" fmla="*/ 33 w 269"/>
                <a:gd name="T9" fmla="*/ 737 h 897"/>
                <a:gd name="T10" fmla="*/ 42 w 269"/>
                <a:gd name="T11" fmla="*/ 713 h 897"/>
                <a:gd name="T12" fmla="*/ 47 w 269"/>
                <a:gd name="T13" fmla="*/ 689 h 897"/>
                <a:gd name="T14" fmla="*/ 52 w 269"/>
                <a:gd name="T15" fmla="*/ 666 h 897"/>
                <a:gd name="T16" fmla="*/ 57 w 269"/>
                <a:gd name="T17" fmla="*/ 618 h 897"/>
                <a:gd name="T18" fmla="*/ 61 w 269"/>
                <a:gd name="T19" fmla="*/ 595 h 897"/>
                <a:gd name="T20" fmla="*/ 66 w 269"/>
                <a:gd name="T21" fmla="*/ 576 h 897"/>
                <a:gd name="T22" fmla="*/ 71 w 269"/>
                <a:gd name="T23" fmla="*/ 552 h 897"/>
                <a:gd name="T24" fmla="*/ 75 w 269"/>
                <a:gd name="T25" fmla="*/ 552 h 897"/>
                <a:gd name="T26" fmla="*/ 85 w 269"/>
                <a:gd name="T27" fmla="*/ 505 h 897"/>
                <a:gd name="T28" fmla="*/ 94 w 269"/>
                <a:gd name="T29" fmla="*/ 482 h 897"/>
                <a:gd name="T30" fmla="*/ 99 w 269"/>
                <a:gd name="T31" fmla="*/ 458 h 897"/>
                <a:gd name="T32" fmla="*/ 109 w 269"/>
                <a:gd name="T33" fmla="*/ 434 h 897"/>
                <a:gd name="T34" fmla="*/ 109 w 269"/>
                <a:gd name="T35" fmla="*/ 434 h 897"/>
                <a:gd name="T36" fmla="*/ 118 w 269"/>
                <a:gd name="T37" fmla="*/ 411 h 897"/>
                <a:gd name="T38" fmla="*/ 123 w 269"/>
                <a:gd name="T39" fmla="*/ 411 h 897"/>
                <a:gd name="T40" fmla="*/ 127 w 269"/>
                <a:gd name="T41" fmla="*/ 368 h 897"/>
                <a:gd name="T42" fmla="*/ 137 w 269"/>
                <a:gd name="T43" fmla="*/ 345 h 897"/>
                <a:gd name="T44" fmla="*/ 142 w 269"/>
                <a:gd name="T45" fmla="*/ 321 h 897"/>
                <a:gd name="T46" fmla="*/ 146 w 269"/>
                <a:gd name="T47" fmla="*/ 321 h 897"/>
                <a:gd name="T48" fmla="*/ 151 w 269"/>
                <a:gd name="T49" fmla="*/ 274 h 897"/>
                <a:gd name="T50" fmla="*/ 156 w 269"/>
                <a:gd name="T51" fmla="*/ 250 h 897"/>
                <a:gd name="T52" fmla="*/ 165 w 269"/>
                <a:gd name="T53" fmla="*/ 250 h 897"/>
                <a:gd name="T54" fmla="*/ 175 w 269"/>
                <a:gd name="T55" fmla="*/ 231 h 897"/>
                <a:gd name="T56" fmla="*/ 179 w 269"/>
                <a:gd name="T57" fmla="*/ 208 h 897"/>
                <a:gd name="T58" fmla="*/ 184 w 269"/>
                <a:gd name="T59" fmla="*/ 208 h 897"/>
                <a:gd name="T60" fmla="*/ 189 w 269"/>
                <a:gd name="T61" fmla="*/ 184 h 897"/>
                <a:gd name="T62" fmla="*/ 198 w 269"/>
                <a:gd name="T63" fmla="*/ 161 h 897"/>
                <a:gd name="T64" fmla="*/ 208 w 269"/>
                <a:gd name="T65" fmla="*/ 161 h 897"/>
                <a:gd name="T66" fmla="*/ 212 w 269"/>
                <a:gd name="T67" fmla="*/ 137 h 897"/>
                <a:gd name="T68" fmla="*/ 217 w 269"/>
                <a:gd name="T69" fmla="*/ 90 h 897"/>
                <a:gd name="T70" fmla="*/ 227 w 269"/>
                <a:gd name="T71" fmla="*/ 90 h 897"/>
                <a:gd name="T72" fmla="*/ 236 w 269"/>
                <a:gd name="T73" fmla="*/ 90 h 897"/>
                <a:gd name="T74" fmla="*/ 241 w 269"/>
                <a:gd name="T75" fmla="*/ 47 h 897"/>
                <a:gd name="T76" fmla="*/ 245 w 269"/>
                <a:gd name="T77" fmla="*/ 47 h 897"/>
                <a:gd name="T78" fmla="*/ 250 w 269"/>
                <a:gd name="T79" fmla="*/ 24 h 897"/>
                <a:gd name="T80" fmla="*/ 255 w 269"/>
                <a:gd name="T81" fmla="*/ 24 h 897"/>
                <a:gd name="T82" fmla="*/ 260 w 269"/>
                <a:gd name="T83" fmla="*/ 24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9" h="897">
                  <a:moveTo>
                    <a:pt x="0" y="897"/>
                  </a:moveTo>
                  <a:lnTo>
                    <a:pt x="0" y="873"/>
                  </a:lnTo>
                  <a:lnTo>
                    <a:pt x="5" y="873"/>
                  </a:lnTo>
                  <a:lnTo>
                    <a:pt x="5" y="850"/>
                  </a:lnTo>
                  <a:lnTo>
                    <a:pt x="9" y="873"/>
                  </a:lnTo>
                  <a:lnTo>
                    <a:pt x="9" y="826"/>
                  </a:lnTo>
                  <a:lnTo>
                    <a:pt x="14" y="826"/>
                  </a:lnTo>
                  <a:lnTo>
                    <a:pt x="14" y="803"/>
                  </a:lnTo>
                  <a:lnTo>
                    <a:pt x="19" y="803"/>
                  </a:lnTo>
                  <a:lnTo>
                    <a:pt x="19" y="779"/>
                  </a:lnTo>
                  <a:lnTo>
                    <a:pt x="24" y="779"/>
                  </a:lnTo>
                  <a:lnTo>
                    <a:pt x="24" y="755"/>
                  </a:lnTo>
                  <a:lnTo>
                    <a:pt x="28" y="755"/>
                  </a:lnTo>
                  <a:lnTo>
                    <a:pt x="28" y="737"/>
                  </a:lnTo>
                  <a:lnTo>
                    <a:pt x="33" y="737"/>
                  </a:lnTo>
                  <a:lnTo>
                    <a:pt x="33" y="713"/>
                  </a:lnTo>
                  <a:lnTo>
                    <a:pt x="38" y="713"/>
                  </a:lnTo>
                  <a:lnTo>
                    <a:pt x="42" y="713"/>
                  </a:lnTo>
                  <a:lnTo>
                    <a:pt x="42" y="666"/>
                  </a:lnTo>
                  <a:lnTo>
                    <a:pt x="42" y="689"/>
                  </a:lnTo>
                  <a:lnTo>
                    <a:pt x="47" y="689"/>
                  </a:lnTo>
                  <a:lnTo>
                    <a:pt x="47" y="666"/>
                  </a:lnTo>
                  <a:lnTo>
                    <a:pt x="52" y="642"/>
                  </a:lnTo>
                  <a:lnTo>
                    <a:pt x="52" y="666"/>
                  </a:lnTo>
                  <a:lnTo>
                    <a:pt x="52" y="642"/>
                  </a:lnTo>
                  <a:lnTo>
                    <a:pt x="57" y="642"/>
                  </a:lnTo>
                  <a:lnTo>
                    <a:pt x="57" y="618"/>
                  </a:lnTo>
                  <a:lnTo>
                    <a:pt x="57" y="642"/>
                  </a:lnTo>
                  <a:lnTo>
                    <a:pt x="61" y="618"/>
                  </a:lnTo>
                  <a:lnTo>
                    <a:pt x="61" y="595"/>
                  </a:lnTo>
                  <a:lnTo>
                    <a:pt x="61" y="618"/>
                  </a:lnTo>
                  <a:lnTo>
                    <a:pt x="66" y="618"/>
                  </a:lnTo>
                  <a:lnTo>
                    <a:pt x="66" y="576"/>
                  </a:lnTo>
                  <a:lnTo>
                    <a:pt x="66" y="595"/>
                  </a:lnTo>
                  <a:lnTo>
                    <a:pt x="71" y="576"/>
                  </a:lnTo>
                  <a:lnTo>
                    <a:pt x="71" y="552"/>
                  </a:lnTo>
                  <a:lnTo>
                    <a:pt x="75" y="552"/>
                  </a:lnTo>
                  <a:lnTo>
                    <a:pt x="75" y="576"/>
                  </a:lnTo>
                  <a:lnTo>
                    <a:pt x="75" y="552"/>
                  </a:lnTo>
                  <a:lnTo>
                    <a:pt x="80" y="529"/>
                  </a:lnTo>
                  <a:lnTo>
                    <a:pt x="85" y="529"/>
                  </a:lnTo>
                  <a:lnTo>
                    <a:pt x="85" y="505"/>
                  </a:lnTo>
                  <a:lnTo>
                    <a:pt x="90" y="505"/>
                  </a:lnTo>
                  <a:lnTo>
                    <a:pt x="94" y="505"/>
                  </a:lnTo>
                  <a:lnTo>
                    <a:pt x="94" y="482"/>
                  </a:lnTo>
                  <a:lnTo>
                    <a:pt x="94" y="505"/>
                  </a:lnTo>
                  <a:lnTo>
                    <a:pt x="99" y="482"/>
                  </a:lnTo>
                  <a:lnTo>
                    <a:pt x="99" y="458"/>
                  </a:lnTo>
                  <a:lnTo>
                    <a:pt x="104" y="458"/>
                  </a:lnTo>
                  <a:lnTo>
                    <a:pt x="104" y="434"/>
                  </a:lnTo>
                  <a:lnTo>
                    <a:pt x="109" y="434"/>
                  </a:lnTo>
                  <a:lnTo>
                    <a:pt x="109" y="458"/>
                  </a:lnTo>
                  <a:lnTo>
                    <a:pt x="109" y="411"/>
                  </a:lnTo>
                  <a:lnTo>
                    <a:pt x="109" y="434"/>
                  </a:lnTo>
                  <a:lnTo>
                    <a:pt x="113" y="434"/>
                  </a:lnTo>
                  <a:lnTo>
                    <a:pt x="113" y="411"/>
                  </a:lnTo>
                  <a:lnTo>
                    <a:pt x="118" y="411"/>
                  </a:lnTo>
                  <a:lnTo>
                    <a:pt x="118" y="392"/>
                  </a:lnTo>
                  <a:lnTo>
                    <a:pt x="123" y="368"/>
                  </a:lnTo>
                  <a:lnTo>
                    <a:pt x="123" y="411"/>
                  </a:lnTo>
                  <a:lnTo>
                    <a:pt x="123" y="392"/>
                  </a:lnTo>
                  <a:lnTo>
                    <a:pt x="127" y="392"/>
                  </a:lnTo>
                  <a:lnTo>
                    <a:pt x="127" y="368"/>
                  </a:lnTo>
                  <a:lnTo>
                    <a:pt x="132" y="368"/>
                  </a:lnTo>
                  <a:lnTo>
                    <a:pt x="132" y="345"/>
                  </a:lnTo>
                  <a:lnTo>
                    <a:pt x="137" y="345"/>
                  </a:lnTo>
                  <a:lnTo>
                    <a:pt x="137" y="368"/>
                  </a:lnTo>
                  <a:lnTo>
                    <a:pt x="137" y="345"/>
                  </a:lnTo>
                  <a:lnTo>
                    <a:pt x="142" y="321"/>
                  </a:lnTo>
                  <a:lnTo>
                    <a:pt x="142" y="345"/>
                  </a:lnTo>
                  <a:lnTo>
                    <a:pt x="142" y="321"/>
                  </a:lnTo>
                  <a:lnTo>
                    <a:pt x="146" y="321"/>
                  </a:lnTo>
                  <a:lnTo>
                    <a:pt x="146" y="297"/>
                  </a:lnTo>
                  <a:lnTo>
                    <a:pt x="151" y="321"/>
                  </a:lnTo>
                  <a:lnTo>
                    <a:pt x="151" y="274"/>
                  </a:lnTo>
                  <a:lnTo>
                    <a:pt x="156" y="274"/>
                  </a:lnTo>
                  <a:lnTo>
                    <a:pt x="156" y="297"/>
                  </a:lnTo>
                  <a:lnTo>
                    <a:pt x="156" y="250"/>
                  </a:lnTo>
                  <a:lnTo>
                    <a:pt x="160" y="274"/>
                  </a:lnTo>
                  <a:lnTo>
                    <a:pt x="160" y="250"/>
                  </a:lnTo>
                  <a:lnTo>
                    <a:pt x="165" y="250"/>
                  </a:lnTo>
                  <a:lnTo>
                    <a:pt x="170" y="250"/>
                  </a:lnTo>
                  <a:lnTo>
                    <a:pt x="170" y="231"/>
                  </a:lnTo>
                  <a:lnTo>
                    <a:pt x="175" y="231"/>
                  </a:lnTo>
                  <a:lnTo>
                    <a:pt x="175" y="208"/>
                  </a:lnTo>
                  <a:lnTo>
                    <a:pt x="175" y="231"/>
                  </a:lnTo>
                  <a:lnTo>
                    <a:pt x="179" y="208"/>
                  </a:lnTo>
                  <a:lnTo>
                    <a:pt x="184" y="208"/>
                  </a:lnTo>
                  <a:lnTo>
                    <a:pt x="184" y="184"/>
                  </a:lnTo>
                  <a:lnTo>
                    <a:pt x="184" y="208"/>
                  </a:lnTo>
                  <a:lnTo>
                    <a:pt x="189" y="184"/>
                  </a:lnTo>
                  <a:lnTo>
                    <a:pt x="189" y="208"/>
                  </a:lnTo>
                  <a:lnTo>
                    <a:pt x="189" y="184"/>
                  </a:lnTo>
                  <a:lnTo>
                    <a:pt x="194" y="184"/>
                  </a:lnTo>
                  <a:lnTo>
                    <a:pt x="194" y="161"/>
                  </a:lnTo>
                  <a:lnTo>
                    <a:pt x="198" y="161"/>
                  </a:lnTo>
                  <a:lnTo>
                    <a:pt x="203" y="137"/>
                  </a:lnTo>
                  <a:lnTo>
                    <a:pt x="208" y="137"/>
                  </a:lnTo>
                  <a:lnTo>
                    <a:pt x="208" y="161"/>
                  </a:lnTo>
                  <a:lnTo>
                    <a:pt x="208" y="113"/>
                  </a:lnTo>
                  <a:lnTo>
                    <a:pt x="208" y="137"/>
                  </a:lnTo>
                  <a:lnTo>
                    <a:pt x="212" y="137"/>
                  </a:lnTo>
                  <a:lnTo>
                    <a:pt x="212" y="113"/>
                  </a:lnTo>
                  <a:lnTo>
                    <a:pt x="217" y="113"/>
                  </a:lnTo>
                  <a:lnTo>
                    <a:pt x="217" y="90"/>
                  </a:lnTo>
                  <a:lnTo>
                    <a:pt x="222" y="90"/>
                  </a:lnTo>
                  <a:lnTo>
                    <a:pt x="222" y="113"/>
                  </a:lnTo>
                  <a:lnTo>
                    <a:pt x="227" y="90"/>
                  </a:lnTo>
                  <a:lnTo>
                    <a:pt x="231" y="90"/>
                  </a:lnTo>
                  <a:lnTo>
                    <a:pt x="231" y="66"/>
                  </a:lnTo>
                  <a:lnTo>
                    <a:pt x="236" y="90"/>
                  </a:lnTo>
                  <a:lnTo>
                    <a:pt x="236" y="66"/>
                  </a:lnTo>
                  <a:lnTo>
                    <a:pt x="236" y="90"/>
                  </a:lnTo>
                  <a:lnTo>
                    <a:pt x="241" y="47"/>
                  </a:lnTo>
                  <a:lnTo>
                    <a:pt x="241" y="66"/>
                  </a:lnTo>
                  <a:lnTo>
                    <a:pt x="241" y="47"/>
                  </a:lnTo>
                  <a:lnTo>
                    <a:pt x="245" y="47"/>
                  </a:lnTo>
                  <a:lnTo>
                    <a:pt x="245" y="66"/>
                  </a:lnTo>
                  <a:lnTo>
                    <a:pt x="245" y="24"/>
                  </a:lnTo>
                  <a:lnTo>
                    <a:pt x="250" y="24"/>
                  </a:lnTo>
                  <a:lnTo>
                    <a:pt x="250" y="47"/>
                  </a:lnTo>
                  <a:lnTo>
                    <a:pt x="250" y="24"/>
                  </a:lnTo>
                  <a:lnTo>
                    <a:pt x="255" y="24"/>
                  </a:lnTo>
                  <a:lnTo>
                    <a:pt x="255" y="47"/>
                  </a:lnTo>
                  <a:lnTo>
                    <a:pt x="255" y="24"/>
                  </a:lnTo>
                  <a:lnTo>
                    <a:pt x="260" y="24"/>
                  </a:lnTo>
                  <a:lnTo>
                    <a:pt x="264" y="0"/>
                  </a:lnTo>
                  <a:lnTo>
                    <a:pt x="269" y="0"/>
                  </a:lnTo>
                </a:path>
              </a:pathLst>
            </a:custGeom>
            <a:noFill/>
            <a:ln w="3810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1563" name="Freeform 74">
              <a:extLst>
                <a:ext uri="{FF2B5EF4-FFF2-40B4-BE49-F238E27FC236}">
                  <a16:creationId xmlns:a16="http://schemas.microsoft.com/office/drawing/2014/main" xmlns="" id="{820FBF5B-29BF-4D95-B066-C78CEE8E1051}"/>
                </a:ext>
              </a:extLst>
            </p:cNvPr>
            <p:cNvSpPr>
              <a:spLocks/>
            </p:cNvSpPr>
            <p:nvPr/>
          </p:nvSpPr>
          <p:spPr bwMode="auto">
            <a:xfrm>
              <a:off x="1487488" y="3219450"/>
              <a:ext cx="479425" cy="658813"/>
            </a:xfrm>
            <a:custGeom>
              <a:avLst/>
              <a:gdLst>
                <a:gd name="T0" fmla="*/ 5 w 302"/>
                <a:gd name="T1" fmla="*/ 391 h 415"/>
                <a:gd name="T2" fmla="*/ 9 w 302"/>
                <a:gd name="T3" fmla="*/ 391 h 415"/>
                <a:gd name="T4" fmla="*/ 14 w 302"/>
                <a:gd name="T5" fmla="*/ 391 h 415"/>
                <a:gd name="T6" fmla="*/ 19 w 302"/>
                <a:gd name="T7" fmla="*/ 368 h 415"/>
                <a:gd name="T8" fmla="*/ 24 w 302"/>
                <a:gd name="T9" fmla="*/ 368 h 415"/>
                <a:gd name="T10" fmla="*/ 28 w 302"/>
                <a:gd name="T11" fmla="*/ 344 h 415"/>
                <a:gd name="T12" fmla="*/ 38 w 302"/>
                <a:gd name="T13" fmla="*/ 344 h 415"/>
                <a:gd name="T14" fmla="*/ 47 w 302"/>
                <a:gd name="T15" fmla="*/ 321 h 415"/>
                <a:gd name="T16" fmla="*/ 52 w 302"/>
                <a:gd name="T17" fmla="*/ 321 h 415"/>
                <a:gd name="T18" fmla="*/ 61 w 302"/>
                <a:gd name="T19" fmla="*/ 302 h 415"/>
                <a:gd name="T20" fmla="*/ 66 w 302"/>
                <a:gd name="T21" fmla="*/ 302 h 415"/>
                <a:gd name="T22" fmla="*/ 71 w 302"/>
                <a:gd name="T23" fmla="*/ 278 h 415"/>
                <a:gd name="T24" fmla="*/ 80 w 302"/>
                <a:gd name="T25" fmla="*/ 255 h 415"/>
                <a:gd name="T26" fmla="*/ 85 w 302"/>
                <a:gd name="T27" fmla="*/ 231 h 415"/>
                <a:gd name="T28" fmla="*/ 90 w 302"/>
                <a:gd name="T29" fmla="*/ 231 h 415"/>
                <a:gd name="T30" fmla="*/ 99 w 302"/>
                <a:gd name="T31" fmla="*/ 231 h 415"/>
                <a:gd name="T32" fmla="*/ 113 w 302"/>
                <a:gd name="T33" fmla="*/ 207 h 415"/>
                <a:gd name="T34" fmla="*/ 123 w 302"/>
                <a:gd name="T35" fmla="*/ 184 h 415"/>
                <a:gd name="T36" fmla="*/ 132 w 302"/>
                <a:gd name="T37" fmla="*/ 184 h 415"/>
                <a:gd name="T38" fmla="*/ 142 w 302"/>
                <a:gd name="T39" fmla="*/ 184 h 415"/>
                <a:gd name="T40" fmla="*/ 146 w 302"/>
                <a:gd name="T41" fmla="*/ 160 h 415"/>
                <a:gd name="T42" fmla="*/ 151 w 302"/>
                <a:gd name="T43" fmla="*/ 160 h 415"/>
                <a:gd name="T44" fmla="*/ 156 w 302"/>
                <a:gd name="T45" fmla="*/ 160 h 415"/>
                <a:gd name="T46" fmla="*/ 161 w 302"/>
                <a:gd name="T47" fmla="*/ 137 h 415"/>
                <a:gd name="T48" fmla="*/ 170 w 302"/>
                <a:gd name="T49" fmla="*/ 137 h 415"/>
                <a:gd name="T50" fmla="*/ 175 w 302"/>
                <a:gd name="T51" fmla="*/ 118 h 415"/>
                <a:gd name="T52" fmla="*/ 179 w 302"/>
                <a:gd name="T53" fmla="*/ 118 h 415"/>
                <a:gd name="T54" fmla="*/ 184 w 302"/>
                <a:gd name="T55" fmla="*/ 118 h 415"/>
                <a:gd name="T56" fmla="*/ 198 w 302"/>
                <a:gd name="T57" fmla="*/ 118 h 415"/>
                <a:gd name="T58" fmla="*/ 208 w 302"/>
                <a:gd name="T59" fmla="*/ 94 h 415"/>
                <a:gd name="T60" fmla="*/ 212 w 302"/>
                <a:gd name="T61" fmla="*/ 94 h 415"/>
                <a:gd name="T62" fmla="*/ 217 w 302"/>
                <a:gd name="T63" fmla="*/ 70 h 415"/>
                <a:gd name="T64" fmla="*/ 227 w 302"/>
                <a:gd name="T65" fmla="*/ 70 h 415"/>
                <a:gd name="T66" fmla="*/ 236 w 302"/>
                <a:gd name="T67" fmla="*/ 70 h 415"/>
                <a:gd name="T68" fmla="*/ 241 w 302"/>
                <a:gd name="T69" fmla="*/ 47 h 415"/>
                <a:gd name="T70" fmla="*/ 246 w 302"/>
                <a:gd name="T71" fmla="*/ 47 h 415"/>
                <a:gd name="T72" fmla="*/ 255 w 302"/>
                <a:gd name="T73" fmla="*/ 23 h 415"/>
                <a:gd name="T74" fmla="*/ 260 w 302"/>
                <a:gd name="T75" fmla="*/ 23 h 415"/>
                <a:gd name="T76" fmla="*/ 264 w 302"/>
                <a:gd name="T77" fmla="*/ 23 h 415"/>
                <a:gd name="T78" fmla="*/ 279 w 302"/>
                <a:gd name="T79" fmla="*/ 23 h 415"/>
                <a:gd name="T80" fmla="*/ 288 w 302"/>
                <a:gd name="T81" fmla="*/ 0 h 415"/>
                <a:gd name="T82" fmla="*/ 293 w 302"/>
                <a:gd name="T83" fmla="*/ 0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02" h="415">
                  <a:moveTo>
                    <a:pt x="0" y="415"/>
                  </a:moveTo>
                  <a:lnTo>
                    <a:pt x="0" y="391"/>
                  </a:lnTo>
                  <a:lnTo>
                    <a:pt x="5" y="391"/>
                  </a:lnTo>
                  <a:lnTo>
                    <a:pt x="5" y="368"/>
                  </a:lnTo>
                  <a:lnTo>
                    <a:pt x="5" y="391"/>
                  </a:lnTo>
                  <a:lnTo>
                    <a:pt x="9" y="391"/>
                  </a:lnTo>
                  <a:lnTo>
                    <a:pt x="9" y="368"/>
                  </a:lnTo>
                  <a:lnTo>
                    <a:pt x="9" y="391"/>
                  </a:lnTo>
                  <a:lnTo>
                    <a:pt x="14" y="391"/>
                  </a:lnTo>
                  <a:lnTo>
                    <a:pt x="14" y="368"/>
                  </a:lnTo>
                  <a:lnTo>
                    <a:pt x="14" y="391"/>
                  </a:lnTo>
                  <a:lnTo>
                    <a:pt x="19" y="368"/>
                  </a:lnTo>
                  <a:lnTo>
                    <a:pt x="24" y="368"/>
                  </a:lnTo>
                  <a:lnTo>
                    <a:pt x="24" y="344"/>
                  </a:lnTo>
                  <a:lnTo>
                    <a:pt x="24" y="368"/>
                  </a:lnTo>
                  <a:lnTo>
                    <a:pt x="28" y="344"/>
                  </a:lnTo>
                  <a:lnTo>
                    <a:pt x="28" y="368"/>
                  </a:lnTo>
                  <a:lnTo>
                    <a:pt x="28" y="344"/>
                  </a:lnTo>
                  <a:lnTo>
                    <a:pt x="33" y="368"/>
                  </a:lnTo>
                  <a:lnTo>
                    <a:pt x="33" y="344"/>
                  </a:lnTo>
                  <a:lnTo>
                    <a:pt x="38" y="344"/>
                  </a:lnTo>
                  <a:lnTo>
                    <a:pt x="38" y="321"/>
                  </a:lnTo>
                  <a:lnTo>
                    <a:pt x="43" y="321"/>
                  </a:lnTo>
                  <a:lnTo>
                    <a:pt x="47" y="321"/>
                  </a:lnTo>
                  <a:lnTo>
                    <a:pt x="47" y="302"/>
                  </a:lnTo>
                  <a:lnTo>
                    <a:pt x="52" y="302"/>
                  </a:lnTo>
                  <a:lnTo>
                    <a:pt x="52" y="321"/>
                  </a:lnTo>
                  <a:lnTo>
                    <a:pt x="52" y="302"/>
                  </a:lnTo>
                  <a:lnTo>
                    <a:pt x="57" y="302"/>
                  </a:lnTo>
                  <a:lnTo>
                    <a:pt x="61" y="302"/>
                  </a:lnTo>
                  <a:lnTo>
                    <a:pt x="61" y="278"/>
                  </a:lnTo>
                  <a:lnTo>
                    <a:pt x="66" y="278"/>
                  </a:lnTo>
                  <a:lnTo>
                    <a:pt x="66" y="302"/>
                  </a:lnTo>
                  <a:lnTo>
                    <a:pt x="66" y="278"/>
                  </a:lnTo>
                  <a:lnTo>
                    <a:pt x="71" y="302"/>
                  </a:lnTo>
                  <a:lnTo>
                    <a:pt x="71" y="278"/>
                  </a:lnTo>
                  <a:lnTo>
                    <a:pt x="76" y="278"/>
                  </a:lnTo>
                  <a:lnTo>
                    <a:pt x="76" y="255"/>
                  </a:lnTo>
                  <a:lnTo>
                    <a:pt x="80" y="255"/>
                  </a:lnTo>
                  <a:lnTo>
                    <a:pt x="80" y="278"/>
                  </a:lnTo>
                  <a:lnTo>
                    <a:pt x="80" y="255"/>
                  </a:lnTo>
                  <a:lnTo>
                    <a:pt x="85" y="231"/>
                  </a:lnTo>
                  <a:lnTo>
                    <a:pt x="85" y="278"/>
                  </a:lnTo>
                  <a:lnTo>
                    <a:pt x="85" y="255"/>
                  </a:lnTo>
                  <a:lnTo>
                    <a:pt x="90" y="231"/>
                  </a:lnTo>
                  <a:lnTo>
                    <a:pt x="90" y="255"/>
                  </a:lnTo>
                  <a:lnTo>
                    <a:pt x="94" y="231"/>
                  </a:lnTo>
                  <a:lnTo>
                    <a:pt x="99" y="231"/>
                  </a:lnTo>
                  <a:lnTo>
                    <a:pt x="104" y="231"/>
                  </a:lnTo>
                  <a:lnTo>
                    <a:pt x="109" y="207"/>
                  </a:lnTo>
                  <a:lnTo>
                    <a:pt x="113" y="207"/>
                  </a:lnTo>
                  <a:lnTo>
                    <a:pt x="118" y="207"/>
                  </a:lnTo>
                  <a:lnTo>
                    <a:pt x="123" y="207"/>
                  </a:lnTo>
                  <a:lnTo>
                    <a:pt x="123" y="184"/>
                  </a:lnTo>
                  <a:lnTo>
                    <a:pt x="128" y="184"/>
                  </a:lnTo>
                  <a:lnTo>
                    <a:pt x="128" y="207"/>
                  </a:lnTo>
                  <a:lnTo>
                    <a:pt x="132" y="184"/>
                  </a:lnTo>
                  <a:lnTo>
                    <a:pt x="137" y="184"/>
                  </a:lnTo>
                  <a:lnTo>
                    <a:pt x="137" y="160"/>
                  </a:lnTo>
                  <a:lnTo>
                    <a:pt x="142" y="184"/>
                  </a:lnTo>
                  <a:lnTo>
                    <a:pt x="142" y="160"/>
                  </a:lnTo>
                  <a:lnTo>
                    <a:pt x="142" y="184"/>
                  </a:lnTo>
                  <a:lnTo>
                    <a:pt x="146" y="160"/>
                  </a:lnTo>
                  <a:lnTo>
                    <a:pt x="146" y="184"/>
                  </a:lnTo>
                  <a:lnTo>
                    <a:pt x="146" y="160"/>
                  </a:lnTo>
                  <a:lnTo>
                    <a:pt x="151" y="160"/>
                  </a:lnTo>
                  <a:lnTo>
                    <a:pt x="151" y="137"/>
                  </a:lnTo>
                  <a:lnTo>
                    <a:pt x="151" y="160"/>
                  </a:lnTo>
                  <a:lnTo>
                    <a:pt x="156" y="160"/>
                  </a:lnTo>
                  <a:lnTo>
                    <a:pt x="156" y="137"/>
                  </a:lnTo>
                  <a:lnTo>
                    <a:pt x="161" y="160"/>
                  </a:lnTo>
                  <a:lnTo>
                    <a:pt x="161" y="137"/>
                  </a:lnTo>
                  <a:lnTo>
                    <a:pt x="161" y="160"/>
                  </a:lnTo>
                  <a:lnTo>
                    <a:pt x="165" y="137"/>
                  </a:lnTo>
                  <a:lnTo>
                    <a:pt x="170" y="137"/>
                  </a:lnTo>
                  <a:lnTo>
                    <a:pt x="170" y="118"/>
                  </a:lnTo>
                  <a:lnTo>
                    <a:pt x="170" y="137"/>
                  </a:lnTo>
                  <a:lnTo>
                    <a:pt x="175" y="118"/>
                  </a:lnTo>
                  <a:lnTo>
                    <a:pt x="175" y="137"/>
                  </a:lnTo>
                  <a:lnTo>
                    <a:pt x="175" y="118"/>
                  </a:lnTo>
                  <a:lnTo>
                    <a:pt x="179" y="118"/>
                  </a:lnTo>
                  <a:lnTo>
                    <a:pt x="184" y="118"/>
                  </a:lnTo>
                  <a:lnTo>
                    <a:pt x="184" y="94"/>
                  </a:lnTo>
                  <a:lnTo>
                    <a:pt x="184" y="118"/>
                  </a:lnTo>
                  <a:lnTo>
                    <a:pt x="189" y="118"/>
                  </a:lnTo>
                  <a:lnTo>
                    <a:pt x="194" y="118"/>
                  </a:lnTo>
                  <a:lnTo>
                    <a:pt x="198" y="118"/>
                  </a:lnTo>
                  <a:lnTo>
                    <a:pt x="198" y="94"/>
                  </a:lnTo>
                  <a:lnTo>
                    <a:pt x="203" y="94"/>
                  </a:lnTo>
                  <a:lnTo>
                    <a:pt x="208" y="94"/>
                  </a:lnTo>
                  <a:lnTo>
                    <a:pt x="212" y="94"/>
                  </a:lnTo>
                  <a:lnTo>
                    <a:pt x="212" y="70"/>
                  </a:lnTo>
                  <a:lnTo>
                    <a:pt x="212" y="94"/>
                  </a:lnTo>
                  <a:lnTo>
                    <a:pt x="217" y="70"/>
                  </a:lnTo>
                  <a:lnTo>
                    <a:pt x="217" y="94"/>
                  </a:lnTo>
                  <a:lnTo>
                    <a:pt x="217" y="70"/>
                  </a:lnTo>
                  <a:lnTo>
                    <a:pt x="222" y="70"/>
                  </a:lnTo>
                  <a:lnTo>
                    <a:pt x="222" y="94"/>
                  </a:lnTo>
                  <a:lnTo>
                    <a:pt x="227" y="70"/>
                  </a:lnTo>
                  <a:lnTo>
                    <a:pt x="231" y="70"/>
                  </a:lnTo>
                  <a:lnTo>
                    <a:pt x="231" y="94"/>
                  </a:lnTo>
                  <a:lnTo>
                    <a:pt x="236" y="70"/>
                  </a:lnTo>
                  <a:lnTo>
                    <a:pt x="236" y="47"/>
                  </a:lnTo>
                  <a:lnTo>
                    <a:pt x="236" y="70"/>
                  </a:lnTo>
                  <a:lnTo>
                    <a:pt x="241" y="47"/>
                  </a:lnTo>
                  <a:lnTo>
                    <a:pt x="246" y="47"/>
                  </a:lnTo>
                  <a:lnTo>
                    <a:pt x="246" y="70"/>
                  </a:lnTo>
                  <a:lnTo>
                    <a:pt x="246" y="47"/>
                  </a:lnTo>
                  <a:lnTo>
                    <a:pt x="250" y="47"/>
                  </a:lnTo>
                  <a:lnTo>
                    <a:pt x="255" y="47"/>
                  </a:lnTo>
                  <a:lnTo>
                    <a:pt x="255" y="23"/>
                  </a:lnTo>
                  <a:lnTo>
                    <a:pt x="255" y="47"/>
                  </a:lnTo>
                  <a:lnTo>
                    <a:pt x="260" y="47"/>
                  </a:lnTo>
                  <a:lnTo>
                    <a:pt x="260" y="23"/>
                  </a:lnTo>
                  <a:lnTo>
                    <a:pt x="264" y="23"/>
                  </a:lnTo>
                  <a:lnTo>
                    <a:pt x="264" y="47"/>
                  </a:lnTo>
                  <a:lnTo>
                    <a:pt x="264" y="23"/>
                  </a:lnTo>
                  <a:lnTo>
                    <a:pt x="269" y="23"/>
                  </a:lnTo>
                  <a:lnTo>
                    <a:pt x="274" y="23"/>
                  </a:lnTo>
                  <a:lnTo>
                    <a:pt x="279" y="23"/>
                  </a:lnTo>
                  <a:lnTo>
                    <a:pt x="283" y="23"/>
                  </a:lnTo>
                  <a:lnTo>
                    <a:pt x="288" y="23"/>
                  </a:lnTo>
                  <a:lnTo>
                    <a:pt x="288" y="0"/>
                  </a:lnTo>
                  <a:lnTo>
                    <a:pt x="293" y="0"/>
                  </a:lnTo>
                  <a:lnTo>
                    <a:pt x="293" y="23"/>
                  </a:lnTo>
                  <a:lnTo>
                    <a:pt x="293" y="0"/>
                  </a:lnTo>
                  <a:lnTo>
                    <a:pt x="297" y="0"/>
                  </a:lnTo>
                  <a:lnTo>
                    <a:pt x="302" y="0"/>
                  </a:lnTo>
                </a:path>
              </a:pathLst>
            </a:custGeom>
            <a:noFill/>
            <a:ln w="3810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1564" name="Freeform 75">
              <a:extLst>
                <a:ext uri="{FF2B5EF4-FFF2-40B4-BE49-F238E27FC236}">
                  <a16:creationId xmlns:a16="http://schemas.microsoft.com/office/drawing/2014/main" xmlns="" id="{8DAD2F0A-0C50-4B03-A8E9-87BA14E58BB6}"/>
                </a:ext>
              </a:extLst>
            </p:cNvPr>
            <p:cNvSpPr>
              <a:spLocks/>
            </p:cNvSpPr>
            <p:nvPr/>
          </p:nvSpPr>
          <p:spPr bwMode="auto">
            <a:xfrm>
              <a:off x="1966913" y="2927350"/>
              <a:ext cx="495300" cy="328613"/>
            </a:xfrm>
            <a:custGeom>
              <a:avLst/>
              <a:gdLst>
                <a:gd name="T0" fmla="*/ 0 w 312"/>
                <a:gd name="T1" fmla="*/ 160 h 207"/>
                <a:gd name="T2" fmla="*/ 5 w 312"/>
                <a:gd name="T3" fmla="*/ 160 h 207"/>
                <a:gd name="T4" fmla="*/ 10 w 312"/>
                <a:gd name="T5" fmla="*/ 160 h 207"/>
                <a:gd name="T6" fmla="*/ 19 w 312"/>
                <a:gd name="T7" fmla="*/ 160 h 207"/>
                <a:gd name="T8" fmla="*/ 28 w 312"/>
                <a:gd name="T9" fmla="*/ 141 h 207"/>
                <a:gd name="T10" fmla="*/ 38 w 312"/>
                <a:gd name="T11" fmla="*/ 141 h 207"/>
                <a:gd name="T12" fmla="*/ 47 w 312"/>
                <a:gd name="T13" fmla="*/ 160 h 207"/>
                <a:gd name="T14" fmla="*/ 52 w 312"/>
                <a:gd name="T15" fmla="*/ 160 h 207"/>
                <a:gd name="T16" fmla="*/ 57 w 312"/>
                <a:gd name="T17" fmla="*/ 160 h 207"/>
                <a:gd name="T18" fmla="*/ 66 w 312"/>
                <a:gd name="T19" fmla="*/ 141 h 207"/>
                <a:gd name="T20" fmla="*/ 71 w 312"/>
                <a:gd name="T21" fmla="*/ 141 h 207"/>
                <a:gd name="T22" fmla="*/ 76 w 312"/>
                <a:gd name="T23" fmla="*/ 141 h 207"/>
                <a:gd name="T24" fmla="*/ 85 w 312"/>
                <a:gd name="T25" fmla="*/ 118 h 207"/>
                <a:gd name="T26" fmla="*/ 90 w 312"/>
                <a:gd name="T27" fmla="*/ 118 h 207"/>
                <a:gd name="T28" fmla="*/ 99 w 312"/>
                <a:gd name="T29" fmla="*/ 94 h 207"/>
                <a:gd name="T30" fmla="*/ 109 w 312"/>
                <a:gd name="T31" fmla="*/ 118 h 207"/>
                <a:gd name="T32" fmla="*/ 113 w 312"/>
                <a:gd name="T33" fmla="*/ 118 h 207"/>
                <a:gd name="T34" fmla="*/ 118 w 312"/>
                <a:gd name="T35" fmla="*/ 94 h 207"/>
                <a:gd name="T36" fmla="*/ 123 w 312"/>
                <a:gd name="T37" fmla="*/ 94 h 207"/>
                <a:gd name="T38" fmla="*/ 132 w 312"/>
                <a:gd name="T39" fmla="*/ 94 h 207"/>
                <a:gd name="T40" fmla="*/ 142 w 312"/>
                <a:gd name="T41" fmla="*/ 70 h 207"/>
                <a:gd name="T42" fmla="*/ 151 w 312"/>
                <a:gd name="T43" fmla="*/ 94 h 207"/>
                <a:gd name="T44" fmla="*/ 161 w 312"/>
                <a:gd name="T45" fmla="*/ 94 h 207"/>
                <a:gd name="T46" fmla="*/ 165 w 312"/>
                <a:gd name="T47" fmla="*/ 94 h 207"/>
                <a:gd name="T48" fmla="*/ 175 w 312"/>
                <a:gd name="T49" fmla="*/ 70 h 207"/>
                <a:gd name="T50" fmla="*/ 180 w 312"/>
                <a:gd name="T51" fmla="*/ 70 h 207"/>
                <a:gd name="T52" fmla="*/ 194 w 312"/>
                <a:gd name="T53" fmla="*/ 70 h 207"/>
                <a:gd name="T54" fmla="*/ 208 w 312"/>
                <a:gd name="T55" fmla="*/ 70 h 207"/>
                <a:gd name="T56" fmla="*/ 213 w 312"/>
                <a:gd name="T57" fmla="*/ 70 h 207"/>
                <a:gd name="T58" fmla="*/ 217 w 312"/>
                <a:gd name="T59" fmla="*/ 47 h 207"/>
                <a:gd name="T60" fmla="*/ 222 w 312"/>
                <a:gd name="T61" fmla="*/ 70 h 207"/>
                <a:gd name="T62" fmla="*/ 227 w 312"/>
                <a:gd name="T63" fmla="*/ 70 h 207"/>
                <a:gd name="T64" fmla="*/ 231 w 312"/>
                <a:gd name="T65" fmla="*/ 70 h 207"/>
                <a:gd name="T66" fmla="*/ 241 w 312"/>
                <a:gd name="T67" fmla="*/ 47 h 207"/>
                <a:gd name="T68" fmla="*/ 250 w 312"/>
                <a:gd name="T69" fmla="*/ 47 h 207"/>
                <a:gd name="T70" fmla="*/ 255 w 312"/>
                <a:gd name="T71" fmla="*/ 47 h 207"/>
                <a:gd name="T72" fmla="*/ 265 w 312"/>
                <a:gd name="T73" fmla="*/ 23 h 207"/>
                <a:gd name="T74" fmla="*/ 269 w 312"/>
                <a:gd name="T75" fmla="*/ 23 h 207"/>
                <a:gd name="T76" fmla="*/ 279 w 312"/>
                <a:gd name="T77" fmla="*/ 47 h 207"/>
                <a:gd name="T78" fmla="*/ 288 w 312"/>
                <a:gd name="T79" fmla="*/ 23 h 207"/>
                <a:gd name="T80" fmla="*/ 302 w 312"/>
                <a:gd name="T81" fmla="*/ 23 h 207"/>
                <a:gd name="T82" fmla="*/ 307 w 312"/>
                <a:gd name="T83" fmla="*/ 23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2" h="207">
                  <a:moveTo>
                    <a:pt x="0" y="184"/>
                  </a:moveTo>
                  <a:lnTo>
                    <a:pt x="0" y="207"/>
                  </a:lnTo>
                  <a:lnTo>
                    <a:pt x="0" y="160"/>
                  </a:lnTo>
                  <a:lnTo>
                    <a:pt x="0" y="184"/>
                  </a:lnTo>
                  <a:lnTo>
                    <a:pt x="5" y="184"/>
                  </a:lnTo>
                  <a:lnTo>
                    <a:pt x="5" y="160"/>
                  </a:lnTo>
                  <a:lnTo>
                    <a:pt x="5" y="184"/>
                  </a:lnTo>
                  <a:lnTo>
                    <a:pt x="10" y="184"/>
                  </a:lnTo>
                  <a:lnTo>
                    <a:pt x="10" y="160"/>
                  </a:lnTo>
                  <a:lnTo>
                    <a:pt x="14" y="160"/>
                  </a:lnTo>
                  <a:lnTo>
                    <a:pt x="14" y="184"/>
                  </a:lnTo>
                  <a:lnTo>
                    <a:pt x="19" y="160"/>
                  </a:lnTo>
                  <a:lnTo>
                    <a:pt x="24" y="160"/>
                  </a:lnTo>
                  <a:lnTo>
                    <a:pt x="28" y="184"/>
                  </a:lnTo>
                  <a:lnTo>
                    <a:pt x="28" y="141"/>
                  </a:lnTo>
                  <a:lnTo>
                    <a:pt x="28" y="160"/>
                  </a:lnTo>
                  <a:lnTo>
                    <a:pt x="33" y="160"/>
                  </a:lnTo>
                  <a:lnTo>
                    <a:pt x="38" y="141"/>
                  </a:lnTo>
                  <a:lnTo>
                    <a:pt x="38" y="160"/>
                  </a:lnTo>
                  <a:lnTo>
                    <a:pt x="43" y="160"/>
                  </a:lnTo>
                  <a:lnTo>
                    <a:pt x="47" y="160"/>
                  </a:lnTo>
                  <a:lnTo>
                    <a:pt x="47" y="141"/>
                  </a:lnTo>
                  <a:lnTo>
                    <a:pt x="52" y="141"/>
                  </a:lnTo>
                  <a:lnTo>
                    <a:pt x="52" y="160"/>
                  </a:lnTo>
                  <a:lnTo>
                    <a:pt x="52" y="141"/>
                  </a:lnTo>
                  <a:lnTo>
                    <a:pt x="57" y="141"/>
                  </a:lnTo>
                  <a:lnTo>
                    <a:pt x="57" y="160"/>
                  </a:lnTo>
                  <a:lnTo>
                    <a:pt x="62" y="160"/>
                  </a:lnTo>
                  <a:lnTo>
                    <a:pt x="62" y="141"/>
                  </a:lnTo>
                  <a:lnTo>
                    <a:pt x="66" y="141"/>
                  </a:lnTo>
                  <a:lnTo>
                    <a:pt x="66" y="118"/>
                  </a:lnTo>
                  <a:lnTo>
                    <a:pt x="66" y="141"/>
                  </a:lnTo>
                  <a:lnTo>
                    <a:pt x="71" y="141"/>
                  </a:lnTo>
                  <a:lnTo>
                    <a:pt x="71" y="118"/>
                  </a:lnTo>
                  <a:lnTo>
                    <a:pt x="71" y="141"/>
                  </a:lnTo>
                  <a:lnTo>
                    <a:pt x="76" y="141"/>
                  </a:lnTo>
                  <a:lnTo>
                    <a:pt x="80" y="141"/>
                  </a:lnTo>
                  <a:lnTo>
                    <a:pt x="80" y="118"/>
                  </a:lnTo>
                  <a:lnTo>
                    <a:pt x="85" y="118"/>
                  </a:lnTo>
                  <a:lnTo>
                    <a:pt x="85" y="141"/>
                  </a:lnTo>
                  <a:lnTo>
                    <a:pt x="85" y="118"/>
                  </a:lnTo>
                  <a:lnTo>
                    <a:pt x="90" y="118"/>
                  </a:lnTo>
                  <a:lnTo>
                    <a:pt x="95" y="118"/>
                  </a:lnTo>
                  <a:lnTo>
                    <a:pt x="99" y="118"/>
                  </a:lnTo>
                  <a:lnTo>
                    <a:pt x="99" y="94"/>
                  </a:lnTo>
                  <a:lnTo>
                    <a:pt x="104" y="94"/>
                  </a:lnTo>
                  <a:lnTo>
                    <a:pt x="104" y="118"/>
                  </a:lnTo>
                  <a:lnTo>
                    <a:pt x="109" y="118"/>
                  </a:lnTo>
                  <a:lnTo>
                    <a:pt x="109" y="94"/>
                  </a:lnTo>
                  <a:lnTo>
                    <a:pt x="113" y="94"/>
                  </a:lnTo>
                  <a:lnTo>
                    <a:pt x="113" y="118"/>
                  </a:lnTo>
                  <a:lnTo>
                    <a:pt x="118" y="94"/>
                  </a:lnTo>
                  <a:lnTo>
                    <a:pt x="118" y="118"/>
                  </a:lnTo>
                  <a:lnTo>
                    <a:pt x="118" y="94"/>
                  </a:lnTo>
                  <a:lnTo>
                    <a:pt x="123" y="94"/>
                  </a:lnTo>
                  <a:lnTo>
                    <a:pt x="123" y="118"/>
                  </a:lnTo>
                  <a:lnTo>
                    <a:pt x="123" y="94"/>
                  </a:lnTo>
                  <a:lnTo>
                    <a:pt x="128" y="94"/>
                  </a:lnTo>
                  <a:lnTo>
                    <a:pt x="128" y="118"/>
                  </a:lnTo>
                  <a:lnTo>
                    <a:pt x="132" y="94"/>
                  </a:lnTo>
                  <a:lnTo>
                    <a:pt x="137" y="94"/>
                  </a:lnTo>
                  <a:lnTo>
                    <a:pt x="142" y="94"/>
                  </a:lnTo>
                  <a:lnTo>
                    <a:pt x="142" y="70"/>
                  </a:lnTo>
                  <a:lnTo>
                    <a:pt x="142" y="94"/>
                  </a:lnTo>
                  <a:lnTo>
                    <a:pt x="147" y="94"/>
                  </a:lnTo>
                  <a:lnTo>
                    <a:pt x="151" y="94"/>
                  </a:lnTo>
                  <a:lnTo>
                    <a:pt x="156" y="94"/>
                  </a:lnTo>
                  <a:lnTo>
                    <a:pt x="156" y="70"/>
                  </a:lnTo>
                  <a:lnTo>
                    <a:pt x="161" y="94"/>
                  </a:lnTo>
                  <a:lnTo>
                    <a:pt x="161" y="70"/>
                  </a:lnTo>
                  <a:lnTo>
                    <a:pt x="165" y="70"/>
                  </a:lnTo>
                  <a:lnTo>
                    <a:pt x="165" y="94"/>
                  </a:lnTo>
                  <a:lnTo>
                    <a:pt x="165" y="70"/>
                  </a:lnTo>
                  <a:lnTo>
                    <a:pt x="170" y="70"/>
                  </a:lnTo>
                  <a:lnTo>
                    <a:pt x="175" y="70"/>
                  </a:lnTo>
                  <a:lnTo>
                    <a:pt x="180" y="70"/>
                  </a:lnTo>
                  <a:lnTo>
                    <a:pt x="180" y="94"/>
                  </a:lnTo>
                  <a:lnTo>
                    <a:pt x="180" y="70"/>
                  </a:lnTo>
                  <a:lnTo>
                    <a:pt x="184" y="70"/>
                  </a:lnTo>
                  <a:lnTo>
                    <a:pt x="189" y="70"/>
                  </a:lnTo>
                  <a:lnTo>
                    <a:pt x="194" y="70"/>
                  </a:lnTo>
                  <a:lnTo>
                    <a:pt x="198" y="70"/>
                  </a:lnTo>
                  <a:lnTo>
                    <a:pt x="203" y="70"/>
                  </a:lnTo>
                  <a:lnTo>
                    <a:pt x="208" y="70"/>
                  </a:lnTo>
                  <a:lnTo>
                    <a:pt x="208" y="47"/>
                  </a:lnTo>
                  <a:lnTo>
                    <a:pt x="208" y="70"/>
                  </a:lnTo>
                  <a:lnTo>
                    <a:pt x="213" y="70"/>
                  </a:lnTo>
                  <a:lnTo>
                    <a:pt x="213" y="47"/>
                  </a:lnTo>
                  <a:lnTo>
                    <a:pt x="217" y="70"/>
                  </a:lnTo>
                  <a:lnTo>
                    <a:pt x="217" y="47"/>
                  </a:lnTo>
                  <a:lnTo>
                    <a:pt x="217" y="70"/>
                  </a:lnTo>
                  <a:lnTo>
                    <a:pt x="222" y="47"/>
                  </a:lnTo>
                  <a:lnTo>
                    <a:pt x="222" y="70"/>
                  </a:lnTo>
                  <a:lnTo>
                    <a:pt x="222" y="47"/>
                  </a:lnTo>
                  <a:lnTo>
                    <a:pt x="227" y="47"/>
                  </a:lnTo>
                  <a:lnTo>
                    <a:pt x="227" y="70"/>
                  </a:lnTo>
                  <a:lnTo>
                    <a:pt x="227" y="47"/>
                  </a:lnTo>
                  <a:lnTo>
                    <a:pt x="231" y="47"/>
                  </a:lnTo>
                  <a:lnTo>
                    <a:pt x="231" y="70"/>
                  </a:lnTo>
                  <a:lnTo>
                    <a:pt x="231" y="47"/>
                  </a:lnTo>
                  <a:lnTo>
                    <a:pt x="236" y="47"/>
                  </a:lnTo>
                  <a:lnTo>
                    <a:pt x="241" y="47"/>
                  </a:lnTo>
                  <a:lnTo>
                    <a:pt x="246" y="47"/>
                  </a:lnTo>
                  <a:lnTo>
                    <a:pt x="246" y="23"/>
                  </a:lnTo>
                  <a:lnTo>
                    <a:pt x="250" y="47"/>
                  </a:lnTo>
                  <a:lnTo>
                    <a:pt x="255" y="47"/>
                  </a:lnTo>
                  <a:lnTo>
                    <a:pt x="255" y="23"/>
                  </a:lnTo>
                  <a:lnTo>
                    <a:pt x="255" y="47"/>
                  </a:lnTo>
                  <a:lnTo>
                    <a:pt x="260" y="23"/>
                  </a:lnTo>
                  <a:lnTo>
                    <a:pt x="260" y="47"/>
                  </a:lnTo>
                  <a:lnTo>
                    <a:pt x="265" y="23"/>
                  </a:lnTo>
                  <a:lnTo>
                    <a:pt x="265" y="47"/>
                  </a:lnTo>
                  <a:lnTo>
                    <a:pt x="265" y="23"/>
                  </a:lnTo>
                  <a:lnTo>
                    <a:pt x="269" y="23"/>
                  </a:lnTo>
                  <a:lnTo>
                    <a:pt x="274" y="47"/>
                  </a:lnTo>
                  <a:lnTo>
                    <a:pt x="274" y="23"/>
                  </a:lnTo>
                  <a:lnTo>
                    <a:pt x="279" y="47"/>
                  </a:lnTo>
                  <a:lnTo>
                    <a:pt x="279" y="23"/>
                  </a:lnTo>
                  <a:lnTo>
                    <a:pt x="283" y="23"/>
                  </a:lnTo>
                  <a:lnTo>
                    <a:pt x="288" y="23"/>
                  </a:lnTo>
                  <a:lnTo>
                    <a:pt x="293" y="23"/>
                  </a:lnTo>
                  <a:lnTo>
                    <a:pt x="298" y="23"/>
                  </a:lnTo>
                  <a:lnTo>
                    <a:pt x="302" y="23"/>
                  </a:lnTo>
                  <a:lnTo>
                    <a:pt x="302" y="47"/>
                  </a:lnTo>
                  <a:lnTo>
                    <a:pt x="302" y="23"/>
                  </a:lnTo>
                  <a:lnTo>
                    <a:pt x="307" y="23"/>
                  </a:lnTo>
                  <a:lnTo>
                    <a:pt x="312" y="23"/>
                  </a:lnTo>
                  <a:lnTo>
                    <a:pt x="312" y="0"/>
                  </a:lnTo>
                </a:path>
              </a:pathLst>
            </a:custGeom>
            <a:noFill/>
            <a:ln w="3810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1565" name="Freeform 76">
              <a:extLst>
                <a:ext uri="{FF2B5EF4-FFF2-40B4-BE49-F238E27FC236}">
                  <a16:creationId xmlns:a16="http://schemas.microsoft.com/office/drawing/2014/main" xmlns="" id="{48B8D790-89AB-45E5-B4A1-3322E7579FEE}"/>
                </a:ext>
              </a:extLst>
            </p:cNvPr>
            <p:cNvSpPr>
              <a:spLocks/>
            </p:cNvSpPr>
            <p:nvPr/>
          </p:nvSpPr>
          <p:spPr bwMode="auto">
            <a:xfrm>
              <a:off x="2462213" y="2820988"/>
              <a:ext cx="463550" cy="142875"/>
            </a:xfrm>
            <a:custGeom>
              <a:avLst/>
              <a:gdLst>
                <a:gd name="T0" fmla="*/ 4 w 292"/>
                <a:gd name="T1" fmla="*/ 90 h 90"/>
                <a:gd name="T2" fmla="*/ 9 w 292"/>
                <a:gd name="T3" fmla="*/ 67 h 90"/>
                <a:gd name="T4" fmla="*/ 14 w 292"/>
                <a:gd name="T5" fmla="*/ 90 h 90"/>
                <a:gd name="T6" fmla="*/ 19 w 292"/>
                <a:gd name="T7" fmla="*/ 67 h 90"/>
                <a:gd name="T8" fmla="*/ 23 w 292"/>
                <a:gd name="T9" fmla="*/ 90 h 90"/>
                <a:gd name="T10" fmla="*/ 33 w 292"/>
                <a:gd name="T11" fmla="*/ 67 h 90"/>
                <a:gd name="T12" fmla="*/ 42 w 292"/>
                <a:gd name="T13" fmla="*/ 67 h 90"/>
                <a:gd name="T14" fmla="*/ 52 w 292"/>
                <a:gd name="T15" fmla="*/ 67 h 90"/>
                <a:gd name="T16" fmla="*/ 66 w 292"/>
                <a:gd name="T17" fmla="*/ 67 h 90"/>
                <a:gd name="T18" fmla="*/ 80 w 292"/>
                <a:gd name="T19" fmla="*/ 67 h 90"/>
                <a:gd name="T20" fmla="*/ 89 w 292"/>
                <a:gd name="T21" fmla="*/ 43 h 90"/>
                <a:gd name="T22" fmla="*/ 94 w 292"/>
                <a:gd name="T23" fmla="*/ 43 h 90"/>
                <a:gd name="T24" fmla="*/ 104 w 292"/>
                <a:gd name="T25" fmla="*/ 43 h 90"/>
                <a:gd name="T26" fmla="*/ 108 w 292"/>
                <a:gd name="T27" fmla="*/ 67 h 90"/>
                <a:gd name="T28" fmla="*/ 113 w 292"/>
                <a:gd name="T29" fmla="*/ 43 h 90"/>
                <a:gd name="T30" fmla="*/ 122 w 292"/>
                <a:gd name="T31" fmla="*/ 43 h 90"/>
                <a:gd name="T32" fmla="*/ 132 w 292"/>
                <a:gd name="T33" fmla="*/ 67 h 90"/>
                <a:gd name="T34" fmla="*/ 137 w 292"/>
                <a:gd name="T35" fmla="*/ 67 h 90"/>
                <a:gd name="T36" fmla="*/ 141 w 292"/>
                <a:gd name="T37" fmla="*/ 24 h 90"/>
                <a:gd name="T38" fmla="*/ 146 w 292"/>
                <a:gd name="T39" fmla="*/ 43 h 90"/>
                <a:gd name="T40" fmla="*/ 151 w 292"/>
                <a:gd name="T41" fmla="*/ 43 h 90"/>
                <a:gd name="T42" fmla="*/ 160 w 292"/>
                <a:gd name="T43" fmla="*/ 43 h 90"/>
                <a:gd name="T44" fmla="*/ 170 w 292"/>
                <a:gd name="T45" fmla="*/ 43 h 90"/>
                <a:gd name="T46" fmla="*/ 174 w 292"/>
                <a:gd name="T47" fmla="*/ 24 h 90"/>
                <a:gd name="T48" fmla="*/ 179 w 292"/>
                <a:gd name="T49" fmla="*/ 43 h 90"/>
                <a:gd name="T50" fmla="*/ 189 w 292"/>
                <a:gd name="T51" fmla="*/ 24 h 90"/>
                <a:gd name="T52" fmla="*/ 193 w 292"/>
                <a:gd name="T53" fmla="*/ 24 h 90"/>
                <a:gd name="T54" fmla="*/ 203 w 292"/>
                <a:gd name="T55" fmla="*/ 43 h 90"/>
                <a:gd name="T56" fmla="*/ 207 w 292"/>
                <a:gd name="T57" fmla="*/ 43 h 90"/>
                <a:gd name="T58" fmla="*/ 212 w 292"/>
                <a:gd name="T59" fmla="*/ 24 h 90"/>
                <a:gd name="T60" fmla="*/ 217 w 292"/>
                <a:gd name="T61" fmla="*/ 24 h 90"/>
                <a:gd name="T62" fmla="*/ 222 w 292"/>
                <a:gd name="T63" fmla="*/ 24 h 90"/>
                <a:gd name="T64" fmla="*/ 226 w 292"/>
                <a:gd name="T65" fmla="*/ 24 h 90"/>
                <a:gd name="T66" fmla="*/ 231 w 292"/>
                <a:gd name="T67" fmla="*/ 43 h 90"/>
                <a:gd name="T68" fmla="*/ 236 w 292"/>
                <a:gd name="T69" fmla="*/ 24 h 90"/>
                <a:gd name="T70" fmla="*/ 240 w 292"/>
                <a:gd name="T71" fmla="*/ 43 h 90"/>
                <a:gd name="T72" fmla="*/ 245 w 292"/>
                <a:gd name="T73" fmla="*/ 24 h 90"/>
                <a:gd name="T74" fmla="*/ 250 w 292"/>
                <a:gd name="T75" fmla="*/ 0 h 90"/>
                <a:gd name="T76" fmla="*/ 259 w 292"/>
                <a:gd name="T77" fmla="*/ 24 h 90"/>
                <a:gd name="T78" fmla="*/ 274 w 292"/>
                <a:gd name="T79" fmla="*/ 24 h 90"/>
                <a:gd name="T80" fmla="*/ 278 w 292"/>
                <a:gd name="T81" fmla="*/ 24 h 90"/>
                <a:gd name="T82" fmla="*/ 288 w 292"/>
                <a:gd name="T83" fmla="*/ 2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2" h="90">
                  <a:moveTo>
                    <a:pt x="0" y="67"/>
                  </a:moveTo>
                  <a:lnTo>
                    <a:pt x="4" y="67"/>
                  </a:lnTo>
                  <a:lnTo>
                    <a:pt x="4" y="90"/>
                  </a:lnTo>
                  <a:lnTo>
                    <a:pt x="9" y="67"/>
                  </a:lnTo>
                  <a:lnTo>
                    <a:pt x="9" y="90"/>
                  </a:lnTo>
                  <a:lnTo>
                    <a:pt x="9" y="67"/>
                  </a:lnTo>
                  <a:lnTo>
                    <a:pt x="14" y="90"/>
                  </a:lnTo>
                  <a:lnTo>
                    <a:pt x="14" y="67"/>
                  </a:lnTo>
                  <a:lnTo>
                    <a:pt x="14" y="90"/>
                  </a:lnTo>
                  <a:lnTo>
                    <a:pt x="19" y="67"/>
                  </a:lnTo>
                  <a:lnTo>
                    <a:pt x="19" y="90"/>
                  </a:lnTo>
                  <a:lnTo>
                    <a:pt x="19" y="67"/>
                  </a:lnTo>
                  <a:lnTo>
                    <a:pt x="23" y="90"/>
                  </a:lnTo>
                  <a:lnTo>
                    <a:pt x="23" y="67"/>
                  </a:lnTo>
                  <a:lnTo>
                    <a:pt x="23" y="90"/>
                  </a:lnTo>
                  <a:lnTo>
                    <a:pt x="28" y="67"/>
                  </a:lnTo>
                  <a:lnTo>
                    <a:pt x="33" y="90"/>
                  </a:lnTo>
                  <a:lnTo>
                    <a:pt x="33" y="67"/>
                  </a:lnTo>
                  <a:lnTo>
                    <a:pt x="38" y="90"/>
                  </a:lnTo>
                  <a:lnTo>
                    <a:pt x="38" y="67"/>
                  </a:lnTo>
                  <a:lnTo>
                    <a:pt x="42" y="67"/>
                  </a:lnTo>
                  <a:lnTo>
                    <a:pt x="47" y="67"/>
                  </a:lnTo>
                  <a:lnTo>
                    <a:pt x="52" y="90"/>
                  </a:lnTo>
                  <a:lnTo>
                    <a:pt x="52" y="67"/>
                  </a:lnTo>
                  <a:lnTo>
                    <a:pt x="56" y="67"/>
                  </a:lnTo>
                  <a:lnTo>
                    <a:pt x="61" y="67"/>
                  </a:lnTo>
                  <a:lnTo>
                    <a:pt x="66" y="67"/>
                  </a:lnTo>
                  <a:lnTo>
                    <a:pt x="71" y="67"/>
                  </a:lnTo>
                  <a:lnTo>
                    <a:pt x="75" y="67"/>
                  </a:lnTo>
                  <a:lnTo>
                    <a:pt x="80" y="67"/>
                  </a:lnTo>
                  <a:lnTo>
                    <a:pt x="85" y="67"/>
                  </a:lnTo>
                  <a:lnTo>
                    <a:pt x="89" y="67"/>
                  </a:lnTo>
                  <a:lnTo>
                    <a:pt x="89" y="43"/>
                  </a:lnTo>
                  <a:lnTo>
                    <a:pt x="89" y="67"/>
                  </a:lnTo>
                  <a:lnTo>
                    <a:pt x="94" y="67"/>
                  </a:lnTo>
                  <a:lnTo>
                    <a:pt x="94" y="43"/>
                  </a:lnTo>
                  <a:lnTo>
                    <a:pt x="94" y="67"/>
                  </a:lnTo>
                  <a:lnTo>
                    <a:pt x="99" y="67"/>
                  </a:lnTo>
                  <a:lnTo>
                    <a:pt x="104" y="43"/>
                  </a:lnTo>
                  <a:lnTo>
                    <a:pt x="104" y="67"/>
                  </a:lnTo>
                  <a:lnTo>
                    <a:pt x="104" y="43"/>
                  </a:lnTo>
                  <a:lnTo>
                    <a:pt x="108" y="67"/>
                  </a:lnTo>
                  <a:lnTo>
                    <a:pt x="108" y="43"/>
                  </a:lnTo>
                  <a:lnTo>
                    <a:pt x="113" y="67"/>
                  </a:lnTo>
                  <a:lnTo>
                    <a:pt x="113" y="43"/>
                  </a:lnTo>
                  <a:lnTo>
                    <a:pt x="113" y="67"/>
                  </a:lnTo>
                  <a:lnTo>
                    <a:pt x="118" y="67"/>
                  </a:lnTo>
                  <a:lnTo>
                    <a:pt x="122" y="43"/>
                  </a:lnTo>
                  <a:lnTo>
                    <a:pt x="127" y="67"/>
                  </a:lnTo>
                  <a:lnTo>
                    <a:pt x="127" y="43"/>
                  </a:lnTo>
                  <a:lnTo>
                    <a:pt x="132" y="67"/>
                  </a:lnTo>
                  <a:lnTo>
                    <a:pt x="132" y="43"/>
                  </a:lnTo>
                  <a:lnTo>
                    <a:pt x="137" y="43"/>
                  </a:lnTo>
                  <a:lnTo>
                    <a:pt x="137" y="67"/>
                  </a:lnTo>
                  <a:lnTo>
                    <a:pt x="137" y="43"/>
                  </a:lnTo>
                  <a:lnTo>
                    <a:pt x="141" y="43"/>
                  </a:lnTo>
                  <a:lnTo>
                    <a:pt x="141" y="24"/>
                  </a:lnTo>
                  <a:lnTo>
                    <a:pt x="141" y="43"/>
                  </a:lnTo>
                  <a:lnTo>
                    <a:pt x="146" y="67"/>
                  </a:lnTo>
                  <a:lnTo>
                    <a:pt x="146" y="43"/>
                  </a:lnTo>
                  <a:lnTo>
                    <a:pt x="151" y="43"/>
                  </a:lnTo>
                  <a:lnTo>
                    <a:pt x="151" y="67"/>
                  </a:lnTo>
                  <a:lnTo>
                    <a:pt x="151" y="43"/>
                  </a:lnTo>
                  <a:lnTo>
                    <a:pt x="156" y="67"/>
                  </a:lnTo>
                  <a:lnTo>
                    <a:pt x="156" y="43"/>
                  </a:lnTo>
                  <a:lnTo>
                    <a:pt x="160" y="43"/>
                  </a:lnTo>
                  <a:lnTo>
                    <a:pt x="160" y="67"/>
                  </a:lnTo>
                  <a:lnTo>
                    <a:pt x="165" y="43"/>
                  </a:lnTo>
                  <a:lnTo>
                    <a:pt x="170" y="43"/>
                  </a:lnTo>
                  <a:lnTo>
                    <a:pt x="170" y="24"/>
                  </a:lnTo>
                  <a:lnTo>
                    <a:pt x="174" y="43"/>
                  </a:lnTo>
                  <a:lnTo>
                    <a:pt x="174" y="24"/>
                  </a:lnTo>
                  <a:lnTo>
                    <a:pt x="174" y="43"/>
                  </a:lnTo>
                  <a:lnTo>
                    <a:pt x="179" y="67"/>
                  </a:lnTo>
                  <a:lnTo>
                    <a:pt x="179" y="43"/>
                  </a:lnTo>
                  <a:lnTo>
                    <a:pt x="184" y="43"/>
                  </a:lnTo>
                  <a:lnTo>
                    <a:pt x="189" y="43"/>
                  </a:lnTo>
                  <a:lnTo>
                    <a:pt x="189" y="24"/>
                  </a:lnTo>
                  <a:lnTo>
                    <a:pt x="189" y="43"/>
                  </a:lnTo>
                  <a:lnTo>
                    <a:pt x="193" y="43"/>
                  </a:lnTo>
                  <a:lnTo>
                    <a:pt x="193" y="24"/>
                  </a:lnTo>
                  <a:lnTo>
                    <a:pt x="193" y="43"/>
                  </a:lnTo>
                  <a:lnTo>
                    <a:pt x="198" y="43"/>
                  </a:lnTo>
                  <a:lnTo>
                    <a:pt x="203" y="43"/>
                  </a:lnTo>
                  <a:lnTo>
                    <a:pt x="203" y="24"/>
                  </a:lnTo>
                  <a:lnTo>
                    <a:pt x="203" y="43"/>
                  </a:lnTo>
                  <a:lnTo>
                    <a:pt x="207" y="43"/>
                  </a:lnTo>
                  <a:lnTo>
                    <a:pt x="207" y="24"/>
                  </a:lnTo>
                  <a:lnTo>
                    <a:pt x="212" y="43"/>
                  </a:lnTo>
                  <a:lnTo>
                    <a:pt x="212" y="24"/>
                  </a:lnTo>
                  <a:lnTo>
                    <a:pt x="212" y="43"/>
                  </a:lnTo>
                  <a:lnTo>
                    <a:pt x="217" y="43"/>
                  </a:lnTo>
                  <a:lnTo>
                    <a:pt x="217" y="24"/>
                  </a:lnTo>
                  <a:lnTo>
                    <a:pt x="217" y="43"/>
                  </a:lnTo>
                  <a:lnTo>
                    <a:pt x="222" y="43"/>
                  </a:lnTo>
                  <a:lnTo>
                    <a:pt x="222" y="24"/>
                  </a:lnTo>
                  <a:lnTo>
                    <a:pt x="222" y="43"/>
                  </a:lnTo>
                  <a:lnTo>
                    <a:pt x="226" y="43"/>
                  </a:lnTo>
                  <a:lnTo>
                    <a:pt x="226" y="24"/>
                  </a:lnTo>
                  <a:lnTo>
                    <a:pt x="226" y="43"/>
                  </a:lnTo>
                  <a:lnTo>
                    <a:pt x="231" y="24"/>
                  </a:lnTo>
                  <a:lnTo>
                    <a:pt x="231" y="43"/>
                  </a:lnTo>
                  <a:lnTo>
                    <a:pt x="231" y="0"/>
                  </a:lnTo>
                  <a:lnTo>
                    <a:pt x="231" y="24"/>
                  </a:lnTo>
                  <a:lnTo>
                    <a:pt x="236" y="24"/>
                  </a:lnTo>
                  <a:lnTo>
                    <a:pt x="236" y="0"/>
                  </a:lnTo>
                  <a:lnTo>
                    <a:pt x="236" y="43"/>
                  </a:lnTo>
                  <a:lnTo>
                    <a:pt x="240" y="43"/>
                  </a:lnTo>
                  <a:lnTo>
                    <a:pt x="240" y="24"/>
                  </a:lnTo>
                  <a:lnTo>
                    <a:pt x="245" y="43"/>
                  </a:lnTo>
                  <a:lnTo>
                    <a:pt x="245" y="24"/>
                  </a:lnTo>
                  <a:lnTo>
                    <a:pt x="245" y="43"/>
                  </a:lnTo>
                  <a:lnTo>
                    <a:pt x="250" y="24"/>
                  </a:lnTo>
                  <a:lnTo>
                    <a:pt x="250" y="0"/>
                  </a:lnTo>
                  <a:lnTo>
                    <a:pt x="250" y="24"/>
                  </a:lnTo>
                  <a:lnTo>
                    <a:pt x="255" y="24"/>
                  </a:lnTo>
                  <a:lnTo>
                    <a:pt x="259" y="24"/>
                  </a:lnTo>
                  <a:lnTo>
                    <a:pt x="264" y="24"/>
                  </a:lnTo>
                  <a:lnTo>
                    <a:pt x="269" y="24"/>
                  </a:lnTo>
                  <a:lnTo>
                    <a:pt x="274" y="24"/>
                  </a:lnTo>
                  <a:lnTo>
                    <a:pt x="278" y="24"/>
                  </a:lnTo>
                  <a:lnTo>
                    <a:pt x="278" y="43"/>
                  </a:lnTo>
                  <a:lnTo>
                    <a:pt x="278" y="24"/>
                  </a:lnTo>
                  <a:lnTo>
                    <a:pt x="283" y="24"/>
                  </a:lnTo>
                  <a:lnTo>
                    <a:pt x="288" y="0"/>
                  </a:lnTo>
                  <a:lnTo>
                    <a:pt x="288" y="24"/>
                  </a:lnTo>
                  <a:lnTo>
                    <a:pt x="292" y="24"/>
                  </a:lnTo>
                  <a:lnTo>
                    <a:pt x="292" y="43"/>
                  </a:lnTo>
                </a:path>
              </a:pathLst>
            </a:custGeom>
            <a:noFill/>
            <a:ln w="3810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1566" name="Freeform 77">
              <a:extLst>
                <a:ext uri="{FF2B5EF4-FFF2-40B4-BE49-F238E27FC236}">
                  <a16:creationId xmlns:a16="http://schemas.microsoft.com/office/drawing/2014/main" xmlns="" id="{F700A400-B5C4-4BE2-9951-9D09DA6E656E}"/>
                </a:ext>
              </a:extLst>
            </p:cNvPr>
            <p:cNvSpPr>
              <a:spLocks/>
            </p:cNvSpPr>
            <p:nvPr/>
          </p:nvSpPr>
          <p:spPr bwMode="auto">
            <a:xfrm>
              <a:off x="2925763" y="2784475"/>
              <a:ext cx="503237" cy="104775"/>
            </a:xfrm>
            <a:custGeom>
              <a:avLst/>
              <a:gdLst>
                <a:gd name="T0" fmla="*/ 5 w 317"/>
                <a:gd name="T1" fmla="*/ 47 h 66"/>
                <a:gd name="T2" fmla="*/ 15 w 317"/>
                <a:gd name="T3" fmla="*/ 66 h 66"/>
                <a:gd name="T4" fmla="*/ 24 w 317"/>
                <a:gd name="T5" fmla="*/ 47 h 66"/>
                <a:gd name="T6" fmla="*/ 33 w 317"/>
                <a:gd name="T7" fmla="*/ 47 h 66"/>
                <a:gd name="T8" fmla="*/ 43 w 317"/>
                <a:gd name="T9" fmla="*/ 23 h 66"/>
                <a:gd name="T10" fmla="*/ 48 w 317"/>
                <a:gd name="T11" fmla="*/ 47 h 66"/>
                <a:gd name="T12" fmla="*/ 52 w 317"/>
                <a:gd name="T13" fmla="*/ 23 h 66"/>
                <a:gd name="T14" fmla="*/ 57 w 317"/>
                <a:gd name="T15" fmla="*/ 23 h 66"/>
                <a:gd name="T16" fmla="*/ 67 w 317"/>
                <a:gd name="T17" fmla="*/ 23 h 66"/>
                <a:gd name="T18" fmla="*/ 76 w 317"/>
                <a:gd name="T19" fmla="*/ 23 h 66"/>
                <a:gd name="T20" fmla="*/ 81 w 317"/>
                <a:gd name="T21" fmla="*/ 23 h 66"/>
                <a:gd name="T22" fmla="*/ 85 w 317"/>
                <a:gd name="T23" fmla="*/ 47 h 66"/>
                <a:gd name="T24" fmla="*/ 90 w 317"/>
                <a:gd name="T25" fmla="*/ 47 h 66"/>
                <a:gd name="T26" fmla="*/ 95 w 317"/>
                <a:gd name="T27" fmla="*/ 47 h 66"/>
                <a:gd name="T28" fmla="*/ 104 w 317"/>
                <a:gd name="T29" fmla="*/ 47 h 66"/>
                <a:gd name="T30" fmla="*/ 109 w 317"/>
                <a:gd name="T31" fmla="*/ 23 h 66"/>
                <a:gd name="T32" fmla="*/ 118 w 317"/>
                <a:gd name="T33" fmla="*/ 47 h 66"/>
                <a:gd name="T34" fmla="*/ 123 w 317"/>
                <a:gd name="T35" fmla="*/ 47 h 66"/>
                <a:gd name="T36" fmla="*/ 128 w 317"/>
                <a:gd name="T37" fmla="*/ 47 h 66"/>
                <a:gd name="T38" fmla="*/ 133 w 317"/>
                <a:gd name="T39" fmla="*/ 23 h 66"/>
                <a:gd name="T40" fmla="*/ 137 w 317"/>
                <a:gd name="T41" fmla="*/ 23 h 66"/>
                <a:gd name="T42" fmla="*/ 142 w 317"/>
                <a:gd name="T43" fmla="*/ 47 h 66"/>
                <a:gd name="T44" fmla="*/ 147 w 317"/>
                <a:gd name="T45" fmla="*/ 23 h 66"/>
                <a:gd name="T46" fmla="*/ 156 w 317"/>
                <a:gd name="T47" fmla="*/ 23 h 66"/>
                <a:gd name="T48" fmla="*/ 166 w 317"/>
                <a:gd name="T49" fmla="*/ 47 h 66"/>
                <a:gd name="T50" fmla="*/ 170 w 317"/>
                <a:gd name="T51" fmla="*/ 23 h 66"/>
                <a:gd name="T52" fmla="*/ 175 w 317"/>
                <a:gd name="T53" fmla="*/ 23 h 66"/>
                <a:gd name="T54" fmla="*/ 185 w 317"/>
                <a:gd name="T55" fmla="*/ 47 h 66"/>
                <a:gd name="T56" fmla="*/ 194 w 317"/>
                <a:gd name="T57" fmla="*/ 47 h 66"/>
                <a:gd name="T58" fmla="*/ 203 w 317"/>
                <a:gd name="T59" fmla="*/ 23 h 66"/>
                <a:gd name="T60" fmla="*/ 208 w 317"/>
                <a:gd name="T61" fmla="*/ 47 h 66"/>
                <a:gd name="T62" fmla="*/ 218 w 317"/>
                <a:gd name="T63" fmla="*/ 23 h 66"/>
                <a:gd name="T64" fmla="*/ 222 w 317"/>
                <a:gd name="T65" fmla="*/ 23 h 66"/>
                <a:gd name="T66" fmla="*/ 227 w 317"/>
                <a:gd name="T67" fmla="*/ 23 h 66"/>
                <a:gd name="T68" fmla="*/ 236 w 317"/>
                <a:gd name="T69" fmla="*/ 23 h 66"/>
                <a:gd name="T70" fmla="*/ 251 w 317"/>
                <a:gd name="T71" fmla="*/ 23 h 66"/>
                <a:gd name="T72" fmla="*/ 260 w 317"/>
                <a:gd name="T73" fmla="*/ 23 h 66"/>
                <a:gd name="T74" fmla="*/ 274 w 317"/>
                <a:gd name="T75" fmla="*/ 23 h 66"/>
                <a:gd name="T76" fmla="*/ 284 w 317"/>
                <a:gd name="T77" fmla="*/ 23 h 66"/>
                <a:gd name="T78" fmla="*/ 293 w 317"/>
                <a:gd name="T79" fmla="*/ 23 h 66"/>
                <a:gd name="T80" fmla="*/ 307 w 317"/>
                <a:gd name="T81" fmla="*/ 23 h 66"/>
                <a:gd name="T82" fmla="*/ 312 w 317"/>
                <a:gd name="T83" fmla="*/ 2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7" h="66">
                  <a:moveTo>
                    <a:pt x="0" y="66"/>
                  </a:moveTo>
                  <a:lnTo>
                    <a:pt x="0" y="47"/>
                  </a:lnTo>
                  <a:lnTo>
                    <a:pt x="5" y="47"/>
                  </a:lnTo>
                  <a:lnTo>
                    <a:pt x="10" y="47"/>
                  </a:lnTo>
                  <a:lnTo>
                    <a:pt x="15" y="23"/>
                  </a:lnTo>
                  <a:lnTo>
                    <a:pt x="15" y="66"/>
                  </a:lnTo>
                  <a:lnTo>
                    <a:pt x="15" y="47"/>
                  </a:lnTo>
                  <a:lnTo>
                    <a:pt x="19" y="47"/>
                  </a:lnTo>
                  <a:lnTo>
                    <a:pt x="24" y="47"/>
                  </a:lnTo>
                  <a:lnTo>
                    <a:pt x="24" y="23"/>
                  </a:lnTo>
                  <a:lnTo>
                    <a:pt x="29" y="47"/>
                  </a:lnTo>
                  <a:lnTo>
                    <a:pt x="33" y="47"/>
                  </a:lnTo>
                  <a:lnTo>
                    <a:pt x="38" y="47"/>
                  </a:lnTo>
                  <a:lnTo>
                    <a:pt x="38" y="23"/>
                  </a:lnTo>
                  <a:lnTo>
                    <a:pt x="43" y="23"/>
                  </a:lnTo>
                  <a:lnTo>
                    <a:pt x="43" y="47"/>
                  </a:lnTo>
                  <a:lnTo>
                    <a:pt x="43" y="23"/>
                  </a:lnTo>
                  <a:lnTo>
                    <a:pt x="48" y="47"/>
                  </a:lnTo>
                  <a:lnTo>
                    <a:pt x="48" y="23"/>
                  </a:lnTo>
                  <a:lnTo>
                    <a:pt x="52" y="47"/>
                  </a:lnTo>
                  <a:lnTo>
                    <a:pt x="52" y="23"/>
                  </a:lnTo>
                  <a:lnTo>
                    <a:pt x="52" y="47"/>
                  </a:lnTo>
                  <a:lnTo>
                    <a:pt x="57" y="47"/>
                  </a:lnTo>
                  <a:lnTo>
                    <a:pt x="57" y="23"/>
                  </a:lnTo>
                  <a:lnTo>
                    <a:pt x="62" y="47"/>
                  </a:lnTo>
                  <a:lnTo>
                    <a:pt x="67" y="47"/>
                  </a:lnTo>
                  <a:lnTo>
                    <a:pt x="67" y="23"/>
                  </a:lnTo>
                  <a:lnTo>
                    <a:pt x="71" y="23"/>
                  </a:lnTo>
                  <a:lnTo>
                    <a:pt x="71" y="47"/>
                  </a:lnTo>
                  <a:lnTo>
                    <a:pt x="76" y="23"/>
                  </a:lnTo>
                  <a:lnTo>
                    <a:pt x="76" y="47"/>
                  </a:lnTo>
                  <a:lnTo>
                    <a:pt x="81" y="47"/>
                  </a:lnTo>
                  <a:lnTo>
                    <a:pt x="81" y="23"/>
                  </a:lnTo>
                  <a:lnTo>
                    <a:pt x="85" y="47"/>
                  </a:lnTo>
                  <a:lnTo>
                    <a:pt x="85" y="23"/>
                  </a:lnTo>
                  <a:lnTo>
                    <a:pt x="85" y="47"/>
                  </a:lnTo>
                  <a:lnTo>
                    <a:pt x="90" y="47"/>
                  </a:lnTo>
                  <a:lnTo>
                    <a:pt x="90" y="23"/>
                  </a:lnTo>
                  <a:lnTo>
                    <a:pt x="90" y="47"/>
                  </a:lnTo>
                  <a:lnTo>
                    <a:pt x="95" y="47"/>
                  </a:lnTo>
                  <a:lnTo>
                    <a:pt x="95" y="23"/>
                  </a:lnTo>
                  <a:lnTo>
                    <a:pt x="95" y="47"/>
                  </a:lnTo>
                  <a:lnTo>
                    <a:pt x="100" y="47"/>
                  </a:lnTo>
                  <a:lnTo>
                    <a:pt x="104" y="23"/>
                  </a:lnTo>
                  <a:lnTo>
                    <a:pt x="104" y="47"/>
                  </a:lnTo>
                  <a:lnTo>
                    <a:pt x="109" y="23"/>
                  </a:lnTo>
                  <a:lnTo>
                    <a:pt x="109" y="47"/>
                  </a:lnTo>
                  <a:lnTo>
                    <a:pt x="109" y="23"/>
                  </a:lnTo>
                  <a:lnTo>
                    <a:pt x="114" y="47"/>
                  </a:lnTo>
                  <a:lnTo>
                    <a:pt x="114" y="23"/>
                  </a:lnTo>
                  <a:lnTo>
                    <a:pt x="118" y="47"/>
                  </a:lnTo>
                  <a:lnTo>
                    <a:pt x="118" y="23"/>
                  </a:lnTo>
                  <a:lnTo>
                    <a:pt x="123" y="23"/>
                  </a:lnTo>
                  <a:lnTo>
                    <a:pt x="123" y="47"/>
                  </a:lnTo>
                  <a:lnTo>
                    <a:pt x="123" y="23"/>
                  </a:lnTo>
                  <a:lnTo>
                    <a:pt x="128" y="23"/>
                  </a:lnTo>
                  <a:lnTo>
                    <a:pt x="128" y="47"/>
                  </a:lnTo>
                  <a:lnTo>
                    <a:pt x="128" y="23"/>
                  </a:lnTo>
                  <a:lnTo>
                    <a:pt x="133" y="47"/>
                  </a:lnTo>
                  <a:lnTo>
                    <a:pt x="133" y="23"/>
                  </a:lnTo>
                  <a:lnTo>
                    <a:pt x="133" y="47"/>
                  </a:lnTo>
                  <a:lnTo>
                    <a:pt x="137" y="47"/>
                  </a:lnTo>
                  <a:lnTo>
                    <a:pt x="137" y="23"/>
                  </a:lnTo>
                  <a:lnTo>
                    <a:pt x="137" y="47"/>
                  </a:lnTo>
                  <a:lnTo>
                    <a:pt x="142" y="23"/>
                  </a:lnTo>
                  <a:lnTo>
                    <a:pt x="142" y="47"/>
                  </a:lnTo>
                  <a:lnTo>
                    <a:pt x="147" y="23"/>
                  </a:lnTo>
                  <a:lnTo>
                    <a:pt x="147" y="47"/>
                  </a:lnTo>
                  <a:lnTo>
                    <a:pt x="147" y="23"/>
                  </a:lnTo>
                  <a:lnTo>
                    <a:pt x="151" y="23"/>
                  </a:lnTo>
                  <a:lnTo>
                    <a:pt x="151" y="47"/>
                  </a:lnTo>
                  <a:lnTo>
                    <a:pt x="156" y="23"/>
                  </a:lnTo>
                  <a:lnTo>
                    <a:pt x="156" y="47"/>
                  </a:lnTo>
                  <a:lnTo>
                    <a:pt x="161" y="23"/>
                  </a:lnTo>
                  <a:lnTo>
                    <a:pt x="166" y="47"/>
                  </a:lnTo>
                  <a:lnTo>
                    <a:pt x="166" y="23"/>
                  </a:lnTo>
                  <a:lnTo>
                    <a:pt x="170" y="47"/>
                  </a:lnTo>
                  <a:lnTo>
                    <a:pt x="170" y="23"/>
                  </a:lnTo>
                  <a:lnTo>
                    <a:pt x="175" y="23"/>
                  </a:lnTo>
                  <a:lnTo>
                    <a:pt x="175" y="47"/>
                  </a:lnTo>
                  <a:lnTo>
                    <a:pt x="175" y="23"/>
                  </a:lnTo>
                  <a:lnTo>
                    <a:pt x="180" y="23"/>
                  </a:lnTo>
                  <a:lnTo>
                    <a:pt x="185" y="23"/>
                  </a:lnTo>
                  <a:lnTo>
                    <a:pt x="185" y="47"/>
                  </a:lnTo>
                  <a:lnTo>
                    <a:pt x="189" y="23"/>
                  </a:lnTo>
                  <a:lnTo>
                    <a:pt x="194" y="23"/>
                  </a:lnTo>
                  <a:lnTo>
                    <a:pt x="194" y="47"/>
                  </a:lnTo>
                  <a:lnTo>
                    <a:pt x="194" y="23"/>
                  </a:lnTo>
                  <a:lnTo>
                    <a:pt x="199" y="23"/>
                  </a:lnTo>
                  <a:lnTo>
                    <a:pt x="203" y="23"/>
                  </a:lnTo>
                  <a:lnTo>
                    <a:pt x="203" y="47"/>
                  </a:lnTo>
                  <a:lnTo>
                    <a:pt x="208" y="23"/>
                  </a:lnTo>
                  <a:lnTo>
                    <a:pt x="208" y="47"/>
                  </a:lnTo>
                  <a:lnTo>
                    <a:pt x="208" y="23"/>
                  </a:lnTo>
                  <a:lnTo>
                    <a:pt x="213" y="23"/>
                  </a:lnTo>
                  <a:lnTo>
                    <a:pt x="218" y="23"/>
                  </a:lnTo>
                  <a:lnTo>
                    <a:pt x="218" y="47"/>
                  </a:lnTo>
                  <a:lnTo>
                    <a:pt x="218" y="23"/>
                  </a:lnTo>
                  <a:lnTo>
                    <a:pt x="222" y="23"/>
                  </a:lnTo>
                  <a:lnTo>
                    <a:pt x="222" y="47"/>
                  </a:lnTo>
                  <a:lnTo>
                    <a:pt x="222" y="23"/>
                  </a:lnTo>
                  <a:lnTo>
                    <a:pt x="227" y="23"/>
                  </a:lnTo>
                  <a:lnTo>
                    <a:pt x="227" y="47"/>
                  </a:lnTo>
                  <a:lnTo>
                    <a:pt x="232" y="23"/>
                  </a:lnTo>
                  <a:lnTo>
                    <a:pt x="236" y="23"/>
                  </a:lnTo>
                  <a:lnTo>
                    <a:pt x="241" y="23"/>
                  </a:lnTo>
                  <a:lnTo>
                    <a:pt x="246" y="23"/>
                  </a:lnTo>
                  <a:lnTo>
                    <a:pt x="251" y="23"/>
                  </a:lnTo>
                  <a:lnTo>
                    <a:pt x="255" y="23"/>
                  </a:lnTo>
                  <a:lnTo>
                    <a:pt x="260" y="47"/>
                  </a:lnTo>
                  <a:lnTo>
                    <a:pt x="260" y="23"/>
                  </a:lnTo>
                  <a:lnTo>
                    <a:pt x="265" y="23"/>
                  </a:lnTo>
                  <a:lnTo>
                    <a:pt x="269" y="23"/>
                  </a:lnTo>
                  <a:lnTo>
                    <a:pt x="274" y="23"/>
                  </a:lnTo>
                  <a:lnTo>
                    <a:pt x="279" y="23"/>
                  </a:lnTo>
                  <a:lnTo>
                    <a:pt x="279" y="0"/>
                  </a:lnTo>
                  <a:lnTo>
                    <a:pt x="284" y="23"/>
                  </a:lnTo>
                  <a:lnTo>
                    <a:pt x="288" y="23"/>
                  </a:lnTo>
                  <a:lnTo>
                    <a:pt x="293" y="0"/>
                  </a:lnTo>
                  <a:lnTo>
                    <a:pt x="293" y="23"/>
                  </a:lnTo>
                  <a:lnTo>
                    <a:pt x="298" y="23"/>
                  </a:lnTo>
                  <a:lnTo>
                    <a:pt x="303" y="23"/>
                  </a:lnTo>
                  <a:lnTo>
                    <a:pt x="307" y="23"/>
                  </a:lnTo>
                  <a:lnTo>
                    <a:pt x="307" y="47"/>
                  </a:lnTo>
                  <a:lnTo>
                    <a:pt x="307" y="23"/>
                  </a:lnTo>
                  <a:lnTo>
                    <a:pt x="312" y="23"/>
                  </a:lnTo>
                  <a:lnTo>
                    <a:pt x="317" y="23"/>
                  </a:lnTo>
                  <a:lnTo>
                    <a:pt x="317" y="0"/>
                  </a:lnTo>
                </a:path>
              </a:pathLst>
            </a:custGeom>
            <a:noFill/>
            <a:ln w="3810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1567" name="Freeform 78">
              <a:extLst>
                <a:ext uri="{FF2B5EF4-FFF2-40B4-BE49-F238E27FC236}">
                  <a16:creationId xmlns:a16="http://schemas.microsoft.com/office/drawing/2014/main" xmlns="" id="{D2D259E2-38F7-48D9-BACA-DAC723DA638B}"/>
                </a:ext>
              </a:extLst>
            </p:cNvPr>
            <p:cNvSpPr>
              <a:spLocks/>
            </p:cNvSpPr>
            <p:nvPr/>
          </p:nvSpPr>
          <p:spPr bwMode="auto">
            <a:xfrm>
              <a:off x="3429000" y="2784475"/>
              <a:ext cx="487362" cy="36513"/>
            </a:xfrm>
            <a:custGeom>
              <a:avLst/>
              <a:gdLst>
                <a:gd name="T0" fmla="*/ 4 w 307"/>
                <a:gd name="T1" fmla="*/ 23 h 23"/>
                <a:gd name="T2" fmla="*/ 19 w 307"/>
                <a:gd name="T3" fmla="*/ 23 h 23"/>
                <a:gd name="T4" fmla="*/ 33 w 307"/>
                <a:gd name="T5" fmla="*/ 23 h 23"/>
                <a:gd name="T6" fmla="*/ 47 w 307"/>
                <a:gd name="T7" fmla="*/ 0 h 23"/>
                <a:gd name="T8" fmla="*/ 56 w 307"/>
                <a:gd name="T9" fmla="*/ 0 h 23"/>
                <a:gd name="T10" fmla="*/ 66 w 307"/>
                <a:gd name="T11" fmla="*/ 23 h 23"/>
                <a:gd name="T12" fmla="*/ 71 w 307"/>
                <a:gd name="T13" fmla="*/ 23 h 23"/>
                <a:gd name="T14" fmla="*/ 80 w 307"/>
                <a:gd name="T15" fmla="*/ 23 h 23"/>
                <a:gd name="T16" fmla="*/ 85 w 307"/>
                <a:gd name="T17" fmla="*/ 23 h 23"/>
                <a:gd name="T18" fmla="*/ 99 w 307"/>
                <a:gd name="T19" fmla="*/ 23 h 23"/>
                <a:gd name="T20" fmla="*/ 108 w 307"/>
                <a:gd name="T21" fmla="*/ 23 h 23"/>
                <a:gd name="T22" fmla="*/ 122 w 307"/>
                <a:gd name="T23" fmla="*/ 23 h 23"/>
                <a:gd name="T24" fmla="*/ 127 w 307"/>
                <a:gd name="T25" fmla="*/ 23 h 23"/>
                <a:gd name="T26" fmla="*/ 132 w 307"/>
                <a:gd name="T27" fmla="*/ 23 h 23"/>
                <a:gd name="T28" fmla="*/ 137 w 307"/>
                <a:gd name="T29" fmla="*/ 23 h 23"/>
                <a:gd name="T30" fmla="*/ 151 w 307"/>
                <a:gd name="T31" fmla="*/ 23 h 23"/>
                <a:gd name="T32" fmla="*/ 155 w 307"/>
                <a:gd name="T33" fmla="*/ 0 h 23"/>
                <a:gd name="T34" fmla="*/ 160 w 307"/>
                <a:gd name="T35" fmla="*/ 23 h 23"/>
                <a:gd name="T36" fmla="*/ 165 w 307"/>
                <a:gd name="T37" fmla="*/ 0 h 23"/>
                <a:gd name="T38" fmla="*/ 170 w 307"/>
                <a:gd name="T39" fmla="*/ 0 h 23"/>
                <a:gd name="T40" fmla="*/ 174 w 307"/>
                <a:gd name="T41" fmla="*/ 23 h 23"/>
                <a:gd name="T42" fmla="*/ 184 w 307"/>
                <a:gd name="T43" fmla="*/ 23 h 23"/>
                <a:gd name="T44" fmla="*/ 189 w 307"/>
                <a:gd name="T45" fmla="*/ 23 h 23"/>
                <a:gd name="T46" fmla="*/ 198 w 307"/>
                <a:gd name="T47" fmla="*/ 0 h 23"/>
                <a:gd name="T48" fmla="*/ 203 w 307"/>
                <a:gd name="T49" fmla="*/ 23 h 23"/>
                <a:gd name="T50" fmla="*/ 207 w 307"/>
                <a:gd name="T51" fmla="*/ 23 h 23"/>
                <a:gd name="T52" fmla="*/ 212 w 307"/>
                <a:gd name="T53" fmla="*/ 23 h 23"/>
                <a:gd name="T54" fmla="*/ 222 w 307"/>
                <a:gd name="T55" fmla="*/ 23 h 23"/>
                <a:gd name="T56" fmla="*/ 226 w 307"/>
                <a:gd name="T57" fmla="*/ 0 h 23"/>
                <a:gd name="T58" fmla="*/ 231 w 307"/>
                <a:gd name="T59" fmla="*/ 0 h 23"/>
                <a:gd name="T60" fmla="*/ 236 w 307"/>
                <a:gd name="T61" fmla="*/ 23 h 23"/>
                <a:gd name="T62" fmla="*/ 245 w 307"/>
                <a:gd name="T63" fmla="*/ 23 h 23"/>
                <a:gd name="T64" fmla="*/ 250 w 307"/>
                <a:gd name="T65" fmla="*/ 23 h 23"/>
                <a:gd name="T66" fmla="*/ 255 w 307"/>
                <a:gd name="T67" fmla="*/ 0 h 23"/>
                <a:gd name="T68" fmla="*/ 264 w 307"/>
                <a:gd name="T69" fmla="*/ 23 h 23"/>
                <a:gd name="T70" fmla="*/ 269 w 307"/>
                <a:gd name="T71" fmla="*/ 0 h 23"/>
                <a:gd name="T72" fmla="*/ 274 w 307"/>
                <a:gd name="T73" fmla="*/ 0 h 23"/>
                <a:gd name="T74" fmla="*/ 278 w 307"/>
                <a:gd name="T75" fmla="*/ 0 h 23"/>
                <a:gd name="T76" fmla="*/ 283 w 307"/>
                <a:gd name="T77" fmla="*/ 23 h 23"/>
                <a:gd name="T78" fmla="*/ 288 w 307"/>
                <a:gd name="T79" fmla="*/ 23 h 23"/>
                <a:gd name="T80" fmla="*/ 292 w 307"/>
                <a:gd name="T81" fmla="*/ 23 h 23"/>
                <a:gd name="T82" fmla="*/ 297 w 307"/>
                <a:gd name="T8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07" h="23">
                  <a:moveTo>
                    <a:pt x="0" y="0"/>
                  </a:moveTo>
                  <a:lnTo>
                    <a:pt x="0" y="23"/>
                  </a:lnTo>
                  <a:lnTo>
                    <a:pt x="4" y="23"/>
                  </a:lnTo>
                  <a:lnTo>
                    <a:pt x="9" y="23"/>
                  </a:lnTo>
                  <a:lnTo>
                    <a:pt x="14" y="23"/>
                  </a:lnTo>
                  <a:lnTo>
                    <a:pt x="19" y="23"/>
                  </a:lnTo>
                  <a:lnTo>
                    <a:pt x="23" y="23"/>
                  </a:lnTo>
                  <a:lnTo>
                    <a:pt x="28" y="23"/>
                  </a:lnTo>
                  <a:lnTo>
                    <a:pt x="33" y="23"/>
                  </a:lnTo>
                  <a:lnTo>
                    <a:pt x="37" y="23"/>
                  </a:lnTo>
                  <a:lnTo>
                    <a:pt x="42" y="23"/>
                  </a:lnTo>
                  <a:lnTo>
                    <a:pt x="47" y="0"/>
                  </a:lnTo>
                  <a:lnTo>
                    <a:pt x="47" y="23"/>
                  </a:lnTo>
                  <a:lnTo>
                    <a:pt x="52" y="23"/>
                  </a:lnTo>
                  <a:lnTo>
                    <a:pt x="56" y="0"/>
                  </a:lnTo>
                  <a:lnTo>
                    <a:pt x="56" y="23"/>
                  </a:lnTo>
                  <a:lnTo>
                    <a:pt x="61" y="23"/>
                  </a:lnTo>
                  <a:lnTo>
                    <a:pt x="66" y="23"/>
                  </a:lnTo>
                  <a:lnTo>
                    <a:pt x="66" y="0"/>
                  </a:lnTo>
                  <a:lnTo>
                    <a:pt x="66" y="23"/>
                  </a:lnTo>
                  <a:lnTo>
                    <a:pt x="71" y="23"/>
                  </a:lnTo>
                  <a:lnTo>
                    <a:pt x="75" y="23"/>
                  </a:lnTo>
                  <a:lnTo>
                    <a:pt x="80" y="0"/>
                  </a:lnTo>
                  <a:lnTo>
                    <a:pt x="80" y="23"/>
                  </a:lnTo>
                  <a:lnTo>
                    <a:pt x="85" y="23"/>
                  </a:lnTo>
                  <a:lnTo>
                    <a:pt x="85" y="0"/>
                  </a:lnTo>
                  <a:lnTo>
                    <a:pt x="85" y="23"/>
                  </a:lnTo>
                  <a:lnTo>
                    <a:pt x="89" y="23"/>
                  </a:lnTo>
                  <a:lnTo>
                    <a:pt x="94" y="23"/>
                  </a:lnTo>
                  <a:lnTo>
                    <a:pt x="99" y="23"/>
                  </a:lnTo>
                  <a:lnTo>
                    <a:pt x="104" y="23"/>
                  </a:lnTo>
                  <a:lnTo>
                    <a:pt x="104" y="0"/>
                  </a:lnTo>
                  <a:lnTo>
                    <a:pt x="108" y="23"/>
                  </a:lnTo>
                  <a:lnTo>
                    <a:pt x="113" y="23"/>
                  </a:lnTo>
                  <a:lnTo>
                    <a:pt x="118" y="23"/>
                  </a:lnTo>
                  <a:lnTo>
                    <a:pt x="122" y="23"/>
                  </a:lnTo>
                  <a:lnTo>
                    <a:pt x="122" y="0"/>
                  </a:lnTo>
                  <a:lnTo>
                    <a:pt x="122" y="23"/>
                  </a:lnTo>
                  <a:lnTo>
                    <a:pt x="127" y="23"/>
                  </a:lnTo>
                  <a:lnTo>
                    <a:pt x="127" y="0"/>
                  </a:lnTo>
                  <a:lnTo>
                    <a:pt x="127" y="23"/>
                  </a:lnTo>
                  <a:lnTo>
                    <a:pt x="132" y="23"/>
                  </a:lnTo>
                  <a:lnTo>
                    <a:pt x="132" y="0"/>
                  </a:lnTo>
                  <a:lnTo>
                    <a:pt x="132" y="23"/>
                  </a:lnTo>
                  <a:lnTo>
                    <a:pt x="137" y="23"/>
                  </a:lnTo>
                  <a:lnTo>
                    <a:pt x="141" y="23"/>
                  </a:lnTo>
                  <a:lnTo>
                    <a:pt x="146" y="23"/>
                  </a:lnTo>
                  <a:lnTo>
                    <a:pt x="151" y="23"/>
                  </a:lnTo>
                  <a:lnTo>
                    <a:pt x="151" y="0"/>
                  </a:lnTo>
                  <a:lnTo>
                    <a:pt x="155" y="23"/>
                  </a:lnTo>
                  <a:lnTo>
                    <a:pt x="155" y="0"/>
                  </a:lnTo>
                  <a:lnTo>
                    <a:pt x="155" y="23"/>
                  </a:lnTo>
                  <a:lnTo>
                    <a:pt x="160" y="0"/>
                  </a:lnTo>
                  <a:lnTo>
                    <a:pt x="160" y="23"/>
                  </a:lnTo>
                  <a:lnTo>
                    <a:pt x="160" y="0"/>
                  </a:lnTo>
                  <a:lnTo>
                    <a:pt x="165" y="23"/>
                  </a:lnTo>
                  <a:lnTo>
                    <a:pt x="165" y="0"/>
                  </a:lnTo>
                  <a:lnTo>
                    <a:pt x="165" y="23"/>
                  </a:lnTo>
                  <a:lnTo>
                    <a:pt x="170" y="23"/>
                  </a:lnTo>
                  <a:lnTo>
                    <a:pt x="170" y="0"/>
                  </a:lnTo>
                  <a:lnTo>
                    <a:pt x="174" y="23"/>
                  </a:lnTo>
                  <a:lnTo>
                    <a:pt x="174" y="0"/>
                  </a:lnTo>
                  <a:lnTo>
                    <a:pt x="174" y="23"/>
                  </a:lnTo>
                  <a:lnTo>
                    <a:pt x="179" y="0"/>
                  </a:lnTo>
                  <a:lnTo>
                    <a:pt x="179" y="23"/>
                  </a:lnTo>
                  <a:lnTo>
                    <a:pt x="184" y="23"/>
                  </a:lnTo>
                  <a:lnTo>
                    <a:pt x="184" y="0"/>
                  </a:lnTo>
                  <a:lnTo>
                    <a:pt x="184" y="23"/>
                  </a:lnTo>
                  <a:lnTo>
                    <a:pt x="189" y="23"/>
                  </a:lnTo>
                  <a:lnTo>
                    <a:pt x="189" y="0"/>
                  </a:lnTo>
                  <a:lnTo>
                    <a:pt x="193" y="23"/>
                  </a:lnTo>
                  <a:lnTo>
                    <a:pt x="198" y="0"/>
                  </a:lnTo>
                  <a:lnTo>
                    <a:pt x="198" y="23"/>
                  </a:lnTo>
                  <a:lnTo>
                    <a:pt x="203" y="0"/>
                  </a:lnTo>
                  <a:lnTo>
                    <a:pt x="203" y="23"/>
                  </a:lnTo>
                  <a:lnTo>
                    <a:pt x="207" y="23"/>
                  </a:lnTo>
                  <a:lnTo>
                    <a:pt x="207" y="0"/>
                  </a:lnTo>
                  <a:lnTo>
                    <a:pt x="207" y="23"/>
                  </a:lnTo>
                  <a:lnTo>
                    <a:pt x="212" y="23"/>
                  </a:lnTo>
                  <a:lnTo>
                    <a:pt x="212" y="0"/>
                  </a:lnTo>
                  <a:lnTo>
                    <a:pt x="212" y="23"/>
                  </a:lnTo>
                  <a:lnTo>
                    <a:pt x="217" y="23"/>
                  </a:lnTo>
                  <a:lnTo>
                    <a:pt x="217" y="0"/>
                  </a:lnTo>
                  <a:lnTo>
                    <a:pt x="222" y="23"/>
                  </a:lnTo>
                  <a:lnTo>
                    <a:pt x="222" y="0"/>
                  </a:lnTo>
                  <a:lnTo>
                    <a:pt x="222" y="23"/>
                  </a:lnTo>
                  <a:lnTo>
                    <a:pt x="226" y="0"/>
                  </a:lnTo>
                  <a:lnTo>
                    <a:pt x="226" y="23"/>
                  </a:lnTo>
                  <a:lnTo>
                    <a:pt x="231" y="23"/>
                  </a:lnTo>
                  <a:lnTo>
                    <a:pt x="231" y="0"/>
                  </a:lnTo>
                  <a:lnTo>
                    <a:pt x="231" y="23"/>
                  </a:lnTo>
                  <a:lnTo>
                    <a:pt x="236" y="0"/>
                  </a:lnTo>
                  <a:lnTo>
                    <a:pt x="236" y="23"/>
                  </a:lnTo>
                  <a:lnTo>
                    <a:pt x="240" y="0"/>
                  </a:lnTo>
                  <a:lnTo>
                    <a:pt x="240" y="23"/>
                  </a:lnTo>
                  <a:lnTo>
                    <a:pt x="245" y="23"/>
                  </a:lnTo>
                  <a:lnTo>
                    <a:pt x="245" y="0"/>
                  </a:lnTo>
                  <a:lnTo>
                    <a:pt x="245" y="23"/>
                  </a:lnTo>
                  <a:lnTo>
                    <a:pt x="250" y="23"/>
                  </a:lnTo>
                  <a:lnTo>
                    <a:pt x="255" y="0"/>
                  </a:lnTo>
                  <a:lnTo>
                    <a:pt x="255" y="23"/>
                  </a:lnTo>
                  <a:lnTo>
                    <a:pt x="255" y="0"/>
                  </a:lnTo>
                  <a:lnTo>
                    <a:pt x="259" y="0"/>
                  </a:lnTo>
                  <a:lnTo>
                    <a:pt x="259" y="23"/>
                  </a:lnTo>
                  <a:lnTo>
                    <a:pt x="264" y="23"/>
                  </a:lnTo>
                  <a:lnTo>
                    <a:pt x="264" y="0"/>
                  </a:lnTo>
                  <a:lnTo>
                    <a:pt x="264" y="23"/>
                  </a:lnTo>
                  <a:lnTo>
                    <a:pt x="269" y="0"/>
                  </a:lnTo>
                  <a:lnTo>
                    <a:pt x="269" y="23"/>
                  </a:lnTo>
                  <a:lnTo>
                    <a:pt x="269" y="0"/>
                  </a:lnTo>
                  <a:lnTo>
                    <a:pt x="274" y="0"/>
                  </a:lnTo>
                  <a:lnTo>
                    <a:pt x="274" y="23"/>
                  </a:lnTo>
                  <a:lnTo>
                    <a:pt x="278" y="23"/>
                  </a:lnTo>
                  <a:lnTo>
                    <a:pt x="278" y="0"/>
                  </a:lnTo>
                  <a:lnTo>
                    <a:pt x="278" y="23"/>
                  </a:lnTo>
                  <a:lnTo>
                    <a:pt x="283" y="0"/>
                  </a:lnTo>
                  <a:lnTo>
                    <a:pt x="283" y="23"/>
                  </a:lnTo>
                  <a:lnTo>
                    <a:pt x="288" y="23"/>
                  </a:lnTo>
                  <a:lnTo>
                    <a:pt x="288" y="0"/>
                  </a:lnTo>
                  <a:lnTo>
                    <a:pt x="288" y="23"/>
                  </a:lnTo>
                  <a:lnTo>
                    <a:pt x="292" y="23"/>
                  </a:lnTo>
                  <a:lnTo>
                    <a:pt x="292" y="0"/>
                  </a:lnTo>
                  <a:lnTo>
                    <a:pt x="292" y="23"/>
                  </a:lnTo>
                  <a:lnTo>
                    <a:pt x="297" y="23"/>
                  </a:lnTo>
                  <a:lnTo>
                    <a:pt x="297" y="0"/>
                  </a:lnTo>
                  <a:lnTo>
                    <a:pt x="297" y="23"/>
                  </a:lnTo>
                  <a:lnTo>
                    <a:pt x="302" y="0"/>
                  </a:lnTo>
                  <a:lnTo>
                    <a:pt x="307" y="23"/>
                  </a:lnTo>
                </a:path>
              </a:pathLst>
            </a:custGeom>
            <a:noFill/>
            <a:ln w="3810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1568" name="Freeform 79">
              <a:extLst>
                <a:ext uri="{FF2B5EF4-FFF2-40B4-BE49-F238E27FC236}">
                  <a16:creationId xmlns:a16="http://schemas.microsoft.com/office/drawing/2014/main" xmlns="" id="{3C319FBC-584D-45B8-A5BE-C91ED3041DD8}"/>
                </a:ext>
              </a:extLst>
            </p:cNvPr>
            <p:cNvSpPr>
              <a:spLocks/>
            </p:cNvSpPr>
            <p:nvPr/>
          </p:nvSpPr>
          <p:spPr bwMode="auto">
            <a:xfrm>
              <a:off x="3916363" y="2784475"/>
              <a:ext cx="350837" cy="36513"/>
            </a:xfrm>
            <a:custGeom>
              <a:avLst/>
              <a:gdLst>
                <a:gd name="T0" fmla="*/ 0 w 221"/>
                <a:gd name="T1" fmla="*/ 0 h 23"/>
                <a:gd name="T2" fmla="*/ 4 w 221"/>
                <a:gd name="T3" fmla="*/ 23 h 23"/>
                <a:gd name="T4" fmla="*/ 9 w 221"/>
                <a:gd name="T5" fmla="*/ 23 h 23"/>
                <a:gd name="T6" fmla="*/ 14 w 221"/>
                <a:gd name="T7" fmla="*/ 0 h 23"/>
                <a:gd name="T8" fmla="*/ 18 w 221"/>
                <a:gd name="T9" fmla="*/ 0 h 23"/>
                <a:gd name="T10" fmla="*/ 23 w 221"/>
                <a:gd name="T11" fmla="*/ 23 h 23"/>
                <a:gd name="T12" fmla="*/ 28 w 221"/>
                <a:gd name="T13" fmla="*/ 0 h 23"/>
                <a:gd name="T14" fmla="*/ 33 w 221"/>
                <a:gd name="T15" fmla="*/ 0 h 23"/>
                <a:gd name="T16" fmla="*/ 37 w 221"/>
                <a:gd name="T17" fmla="*/ 23 h 23"/>
                <a:gd name="T18" fmla="*/ 42 w 221"/>
                <a:gd name="T19" fmla="*/ 23 h 23"/>
                <a:gd name="T20" fmla="*/ 47 w 221"/>
                <a:gd name="T21" fmla="*/ 23 h 23"/>
                <a:gd name="T22" fmla="*/ 51 w 221"/>
                <a:gd name="T23" fmla="*/ 23 h 23"/>
                <a:gd name="T24" fmla="*/ 51 w 221"/>
                <a:gd name="T25" fmla="*/ 23 h 23"/>
                <a:gd name="T26" fmla="*/ 56 w 221"/>
                <a:gd name="T27" fmla="*/ 0 h 23"/>
                <a:gd name="T28" fmla="*/ 61 w 221"/>
                <a:gd name="T29" fmla="*/ 23 h 23"/>
                <a:gd name="T30" fmla="*/ 66 w 221"/>
                <a:gd name="T31" fmla="*/ 23 h 23"/>
                <a:gd name="T32" fmla="*/ 66 w 221"/>
                <a:gd name="T33" fmla="*/ 23 h 23"/>
                <a:gd name="T34" fmla="*/ 75 w 221"/>
                <a:gd name="T35" fmla="*/ 23 h 23"/>
                <a:gd name="T36" fmla="*/ 80 w 221"/>
                <a:gd name="T37" fmla="*/ 0 h 23"/>
                <a:gd name="T38" fmla="*/ 80 w 221"/>
                <a:gd name="T39" fmla="*/ 0 h 23"/>
                <a:gd name="T40" fmla="*/ 85 w 221"/>
                <a:gd name="T41" fmla="*/ 0 h 23"/>
                <a:gd name="T42" fmla="*/ 89 w 221"/>
                <a:gd name="T43" fmla="*/ 23 h 23"/>
                <a:gd name="T44" fmla="*/ 94 w 221"/>
                <a:gd name="T45" fmla="*/ 0 h 23"/>
                <a:gd name="T46" fmla="*/ 99 w 221"/>
                <a:gd name="T47" fmla="*/ 0 h 23"/>
                <a:gd name="T48" fmla="*/ 103 w 221"/>
                <a:gd name="T49" fmla="*/ 23 h 23"/>
                <a:gd name="T50" fmla="*/ 108 w 221"/>
                <a:gd name="T51" fmla="*/ 23 h 23"/>
                <a:gd name="T52" fmla="*/ 118 w 221"/>
                <a:gd name="T53" fmla="*/ 0 h 23"/>
                <a:gd name="T54" fmla="*/ 127 w 221"/>
                <a:gd name="T55" fmla="*/ 23 h 23"/>
                <a:gd name="T56" fmla="*/ 127 w 221"/>
                <a:gd name="T57" fmla="*/ 23 h 23"/>
                <a:gd name="T58" fmla="*/ 132 w 221"/>
                <a:gd name="T59" fmla="*/ 0 h 23"/>
                <a:gd name="T60" fmla="*/ 136 w 221"/>
                <a:gd name="T61" fmla="*/ 23 h 23"/>
                <a:gd name="T62" fmla="*/ 141 w 221"/>
                <a:gd name="T63" fmla="*/ 23 h 23"/>
                <a:gd name="T64" fmla="*/ 146 w 221"/>
                <a:gd name="T65" fmla="*/ 0 h 23"/>
                <a:gd name="T66" fmla="*/ 151 w 221"/>
                <a:gd name="T67" fmla="*/ 0 h 23"/>
                <a:gd name="T68" fmla="*/ 151 w 221"/>
                <a:gd name="T69" fmla="*/ 0 h 23"/>
                <a:gd name="T70" fmla="*/ 155 w 221"/>
                <a:gd name="T71" fmla="*/ 23 h 23"/>
                <a:gd name="T72" fmla="*/ 160 w 221"/>
                <a:gd name="T73" fmla="*/ 0 h 23"/>
                <a:gd name="T74" fmla="*/ 165 w 221"/>
                <a:gd name="T75" fmla="*/ 23 h 23"/>
                <a:gd name="T76" fmla="*/ 169 w 221"/>
                <a:gd name="T77" fmla="*/ 23 h 23"/>
                <a:gd name="T78" fmla="*/ 169 w 221"/>
                <a:gd name="T79" fmla="*/ 23 h 23"/>
                <a:gd name="T80" fmla="*/ 174 w 221"/>
                <a:gd name="T81" fmla="*/ 0 h 23"/>
                <a:gd name="T82" fmla="*/ 179 w 221"/>
                <a:gd name="T83" fmla="*/ 0 h 23"/>
                <a:gd name="T84" fmla="*/ 184 w 221"/>
                <a:gd name="T85" fmla="*/ 0 h 23"/>
                <a:gd name="T86" fmla="*/ 188 w 221"/>
                <a:gd name="T87" fmla="*/ 23 h 23"/>
                <a:gd name="T88" fmla="*/ 188 w 221"/>
                <a:gd name="T89" fmla="*/ 23 h 23"/>
                <a:gd name="T90" fmla="*/ 193 w 221"/>
                <a:gd name="T91" fmla="*/ 23 h 23"/>
                <a:gd name="T92" fmla="*/ 198 w 221"/>
                <a:gd name="T93" fmla="*/ 0 h 23"/>
                <a:gd name="T94" fmla="*/ 203 w 221"/>
                <a:gd name="T95" fmla="*/ 0 h 23"/>
                <a:gd name="T96" fmla="*/ 203 w 221"/>
                <a:gd name="T97" fmla="*/ 0 h 23"/>
                <a:gd name="T98" fmla="*/ 207 w 221"/>
                <a:gd name="T99" fmla="*/ 23 h 23"/>
                <a:gd name="T100" fmla="*/ 212 w 221"/>
                <a:gd name="T101" fmla="*/ 23 h 23"/>
                <a:gd name="T102" fmla="*/ 217 w 221"/>
                <a:gd name="T103" fmla="*/ 0 h 23"/>
                <a:gd name="T104" fmla="*/ 221 w 221"/>
                <a:gd name="T10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1" h="23">
                  <a:moveTo>
                    <a:pt x="0" y="23"/>
                  </a:moveTo>
                  <a:lnTo>
                    <a:pt x="0" y="0"/>
                  </a:lnTo>
                  <a:lnTo>
                    <a:pt x="0" y="23"/>
                  </a:lnTo>
                  <a:lnTo>
                    <a:pt x="4" y="23"/>
                  </a:lnTo>
                  <a:lnTo>
                    <a:pt x="4" y="0"/>
                  </a:lnTo>
                  <a:lnTo>
                    <a:pt x="9" y="23"/>
                  </a:lnTo>
                  <a:lnTo>
                    <a:pt x="14" y="23"/>
                  </a:lnTo>
                  <a:lnTo>
                    <a:pt x="14" y="0"/>
                  </a:lnTo>
                  <a:lnTo>
                    <a:pt x="18" y="23"/>
                  </a:lnTo>
                  <a:lnTo>
                    <a:pt x="18" y="0"/>
                  </a:lnTo>
                  <a:lnTo>
                    <a:pt x="18" y="23"/>
                  </a:lnTo>
                  <a:lnTo>
                    <a:pt x="23" y="23"/>
                  </a:lnTo>
                  <a:lnTo>
                    <a:pt x="28" y="23"/>
                  </a:lnTo>
                  <a:lnTo>
                    <a:pt x="28" y="0"/>
                  </a:lnTo>
                  <a:lnTo>
                    <a:pt x="28" y="23"/>
                  </a:lnTo>
                  <a:lnTo>
                    <a:pt x="33" y="0"/>
                  </a:lnTo>
                  <a:lnTo>
                    <a:pt x="33" y="23"/>
                  </a:lnTo>
                  <a:lnTo>
                    <a:pt x="37" y="23"/>
                  </a:lnTo>
                  <a:lnTo>
                    <a:pt x="37" y="0"/>
                  </a:lnTo>
                  <a:lnTo>
                    <a:pt x="42" y="23"/>
                  </a:lnTo>
                  <a:lnTo>
                    <a:pt x="47" y="0"/>
                  </a:lnTo>
                  <a:lnTo>
                    <a:pt x="47" y="23"/>
                  </a:lnTo>
                  <a:lnTo>
                    <a:pt x="47" y="0"/>
                  </a:lnTo>
                  <a:lnTo>
                    <a:pt x="51" y="23"/>
                  </a:lnTo>
                  <a:lnTo>
                    <a:pt x="51" y="0"/>
                  </a:lnTo>
                  <a:lnTo>
                    <a:pt x="51" y="23"/>
                  </a:lnTo>
                  <a:lnTo>
                    <a:pt x="56" y="23"/>
                  </a:lnTo>
                  <a:lnTo>
                    <a:pt x="56" y="0"/>
                  </a:lnTo>
                  <a:lnTo>
                    <a:pt x="61" y="0"/>
                  </a:lnTo>
                  <a:lnTo>
                    <a:pt x="61" y="23"/>
                  </a:lnTo>
                  <a:lnTo>
                    <a:pt x="61" y="0"/>
                  </a:lnTo>
                  <a:lnTo>
                    <a:pt x="66" y="23"/>
                  </a:lnTo>
                  <a:lnTo>
                    <a:pt x="66" y="0"/>
                  </a:lnTo>
                  <a:lnTo>
                    <a:pt x="66" y="23"/>
                  </a:lnTo>
                  <a:lnTo>
                    <a:pt x="70" y="0"/>
                  </a:lnTo>
                  <a:lnTo>
                    <a:pt x="75" y="23"/>
                  </a:lnTo>
                  <a:lnTo>
                    <a:pt x="75" y="0"/>
                  </a:lnTo>
                  <a:lnTo>
                    <a:pt x="80" y="0"/>
                  </a:lnTo>
                  <a:lnTo>
                    <a:pt x="80" y="23"/>
                  </a:lnTo>
                  <a:lnTo>
                    <a:pt x="80" y="0"/>
                  </a:lnTo>
                  <a:lnTo>
                    <a:pt x="85" y="23"/>
                  </a:lnTo>
                  <a:lnTo>
                    <a:pt x="85" y="0"/>
                  </a:lnTo>
                  <a:lnTo>
                    <a:pt x="85" y="23"/>
                  </a:lnTo>
                  <a:lnTo>
                    <a:pt x="89" y="23"/>
                  </a:lnTo>
                  <a:lnTo>
                    <a:pt x="89" y="0"/>
                  </a:lnTo>
                  <a:lnTo>
                    <a:pt x="94" y="0"/>
                  </a:lnTo>
                  <a:lnTo>
                    <a:pt x="94" y="23"/>
                  </a:lnTo>
                  <a:lnTo>
                    <a:pt x="99" y="0"/>
                  </a:lnTo>
                  <a:lnTo>
                    <a:pt x="103" y="0"/>
                  </a:lnTo>
                  <a:lnTo>
                    <a:pt x="103" y="23"/>
                  </a:lnTo>
                  <a:lnTo>
                    <a:pt x="108" y="0"/>
                  </a:lnTo>
                  <a:lnTo>
                    <a:pt x="108" y="23"/>
                  </a:lnTo>
                  <a:lnTo>
                    <a:pt x="113" y="0"/>
                  </a:lnTo>
                  <a:lnTo>
                    <a:pt x="118" y="0"/>
                  </a:lnTo>
                  <a:lnTo>
                    <a:pt x="122" y="0"/>
                  </a:lnTo>
                  <a:lnTo>
                    <a:pt x="127" y="23"/>
                  </a:lnTo>
                  <a:lnTo>
                    <a:pt x="127" y="0"/>
                  </a:lnTo>
                  <a:lnTo>
                    <a:pt x="127" y="23"/>
                  </a:lnTo>
                  <a:lnTo>
                    <a:pt x="132" y="23"/>
                  </a:lnTo>
                  <a:lnTo>
                    <a:pt x="132" y="0"/>
                  </a:lnTo>
                  <a:lnTo>
                    <a:pt x="136" y="0"/>
                  </a:lnTo>
                  <a:lnTo>
                    <a:pt x="136" y="23"/>
                  </a:lnTo>
                  <a:lnTo>
                    <a:pt x="141" y="0"/>
                  </a:lnTo>
                  <a:lnTo>
                    <a:pt x="141" y="23"/>
                  </a:lnTo>
                  <a:lnTo>
                    <a:pt x="146" y="23"/>
                  </a:lnTo>
                  <a:lnTo>
                    <a:pt x="146" y="0"/>
                  </a:lnTo>
                  <a:lnTo>
                    <a:pt x="146" y="23"/>
                  </a:lnTo>
                  <a:lnTo>
                    <a:pt x="151" y="0"/>
                  </a:lnTo>
                  <a:lnTo>
                    <a:pt x="151" y="23"/>
                  </a:lnTo>
                  <a:lnTo>
                    <a:pt x="151" y="0"/>
                  </a:lnTo>
                  <a:lnTo>
                    <a:pt x="155" y="0"/>
                  </a:lnTo>
                  <a:lnTo>
                    <a:pt x="155" y="23"/>
                  </a:lnTo>
                  <a:lnTo>
                    <a:pt x="155" y="0"/>
                  </a:lnTo>
                  <a:lnTo>
                    <a:pt x="160" y="0"/>
                  </a:lnTo>
                  <a:lnTo>
                    <a:pt x="165" y="0"/>
                  </a:lnTo>
                  <a:lnTo>
                    <a:pt x="165" y="23"/>
                  </a:lnTo>
                  <a:lnTo>
                    <a:pt x="165" y="0"/>
                  </a:lnTo>
                  <a:lnTo>
                    <a:pt x="169" y="23"/>
                  </a:lnTo>
                  <a:lnTo>
                    <a:pt x="169" y="0"/>
                  </a:lnTo>
                  <a:lnTo>
                    <a:pt x="169" y="23"/>
                  </a:lnTo>
                  <a:lnTo>
                    <a:pt x="174" y="23"/>
                  </a:lnTo>
                  <a:lnTo>
                    <a:pt x="174" y="0"/>
                  </a:lnTo>
                  <a:lnTo>
                    <a:pt x="179" y="23"/>
                  </a:lnTo>
                  <a:lnTo>
                    <a:pt x="179" y="0"/>
                  </a:lnTo>
                  <a:lnTo>
                    <a:pt x="179" y="23"/>
                  </a:lnTo>
                  <a:lnTo>
                    <a:pt x="184" y="0"/>
                  </a:lnTo>
                  <a:lnTo>
                    <a:pt x="184" y="23"/>
                  </a:lnTo>
                  <a:lnTo>
                    <a:pt x="188" y="23"/>
                  </a:lnTo>
                  <a:lnTo>
                    <a:pt x="188" y="0"/>
                  </a:lnTo>
                  <a:lnTo>
                    <a:pt x="188" y="23"/>
                  </a:lnTo>
                  <a:lnTo>
                    <a:pt x="193" y="0"/>
                  </a:lnTo>
                  <a:lnTo>
                    <a:pt x="193" y="23"/>
                  </a:lnTo>
                  <a:lnTo>
                    <a:pt x="193" y="0"/>
                  </a:lnTo>
                  <a:lnTo>
                    <a:pt x="198" y="0"/>
                  </a:lnTo>
                  <a:lnTo>
                    <a:pt x="198" y="23"/>
                  </a:lnTo>
                  <a:lnTo>
                    <a:pt x="203" y="0"/>
                  </a:lnTo>
                  <a:lnTo>
                    <a:pt x="203" y="23"/>
                  </a:lnTo>
                  <a:lnTo>
                    <a:pt x="203" y="0"/>
                  </a:lnTo>
                  <a:lnTo>
                    <a:pt x="207" y="0"/>
                  </a:lnTo>
                  <a:lnTo>
                    <a:pt x="207" y="23"/>
                  </a:lnTo>
                  <a:lnTo>
                    <a:pt x="207" y="0"/>
                  </a:lnTo>
                  <a:lnTo>
                    <a:pt x="212" y="23"/>
                  </a:lnTo>
                  <a:lnTo>
                    <a:pt x="212" y="0"/>
                  </a:lnTo>
                  <a:lnTo>
                    <a:pt x="217" y="0"/>
                  </a:lnTo>
                  <a:lnTo>
                    <a:pt x="217" y="23"/>
                  </a:lnTo>
                  <a:lnTo>
                    <a:pt x="221" y="0"/>
                  </a:lnTo>
                  <a:lnTo>
                    <a:pt x="221" y="23"/>
                  </a:lnTo>
                </a:path>
              </a:pathLst>
            </a:custGeom>
            <a:noFill/>
            <a:ln w="3810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1569" name="Rectangle 80">
              <a:extLst>
                <a:ext uri="{FF2B5EF4-FFF2-40B4-BE49-F238E27FC236}">
                  <a16:creationId xmlns:a16="http://schemas.microsoft.com/office/drawing/2014/main" xmlns="" id="{5C9314FD-A6A2-4738-A5C6-225452931CE3}"/>
                </a:ext>
              </a:extLst>
            </p:cNvPr>
            <p:cNvSpPr>
              <a:spLocks noChangeArrowheads="1"/>
            </p:cNvSpPr>
            <p:nvPr/>
          </p:nvSpPr>
          <p:spPr bwMode="auto">
            <a:xfrm>
              <a:off x="1584325" y="3406775"/>
              <a:ext cx="374650" cy="284163"/>
            </a:xfrm>
            <a:prstGeom prst="rect">
              <a:avLst/>
            </a:prstGeom>
            <a:solidFill>
              <a:srgbClr val="FFFFE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51570" name="Rectangle 81">
              <a:extLst>
                <a:ext uri="{FF2B5EF4-FFF2-40B4-BE49-F238E27FC236}">
                  <a16:creationId xmlns:a16="http://schemas.microsoft.com/office/drawing/2014/main" xmlns="" id="{434B27C6-2E05-4F74-B09E-AC16C44364A9}"/>
                </a:ext>
              </a:extLst>
            </p:cNvPr>
            <p:cNvSpPr>
              <a:spLocks noChangeArrowheads="1"/>
            </p:cNvSpPr>
            <p:nvPr/>
          </p:nvSpPr>
          <p:spPr bwMode="auto">
            <a:xfrm>
              <a:off x="1584325" y="3406775"/>
              <a:ext cx="374650" cy="284163"/>
            </a:xfrm>
            <a:prstGeom prst="rect">
              <a:avLst/>
            </a:prstGeom>
            <a:noFill/>
            <a:ln w="0">
              <a:solidFill>
                <a:srgbClr val="CCCCCC"/>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1571" name="Rectangle 82">
              <a:extLst>
                <a:ext uri="{FF2B5EF4-FFF2-40B4-BE49-F238E27FC236}">
                  <a16:creationId xmlns:a16="http://schemas.microsoft.com/office/drawing/2014/main" xmlns="" id="{CC9F41A8-9ACA-4D1B-84AC-4693C349E2E9}"/>
                </a:ext>
              </a:extLst>
            </p:cNvPr>
            <p:cNvSpPr>
              <a:spLocks noChangeArrowheads="1"/>
            </p:cNvSpPr>
            <p:nvPr/>
          </p:nvSpPr>
          <p:spPr bwMode="auto">
            <a:xfrm>
              <a:off x="1622425" y="3443288"/>
              <a:ext cx="37465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700" b="0" i="0" u="none" strike="noStrike" cap="none" normalizeH="0" baseline="0">
                  <a:ln>
                    <a:noFill/>
                  </a:ln>
                  <a:solidFill>
                    <a:srgbClr val="000000"/>
                  </a:solidFill>
                  <a:effectLst/>
                  <a:latin typeface="Helvetica" panose="020B0604020202020204" pitchFamily="34" charset="0"/>
                </a:rPr>
                <a:t>X: 0.626</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151572" name="Rectangle 83">
              <a:extLst>
                <a:ext uri="{FF2B5EF4-FFF2-40B4-BE49-F238E27FC236}">
                  <a16:creationId xmlns:a16="http://schemas.microsoft.com/office/drawing/2014/main" xmlns="" id="{9DB321B4-4FE6-44F4-9504-0158495E11FA}"/>
                </a:ext>
              </a:extLst>
            </p:cNvPr>
            <p:cNvSpPr>
              <a:spLocks noChangeArrowheads="1"/>
            </p:cNvSpPr>
            <p:nvPr/>
          </p:nvSpPr>
          <p:spPr bwMode="auto">
            <a:xfrm>
              <a:off x="1622425" y="3548063"/>
              <a:ext cx="322262"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700" b="0" i="0" u="none" strike="noStrike" cap="none" normalizeH="0" baseline="0">
                  <a:ln>
                    <a:noFill/>
                  </a:ln>
                  <a:solidFill>
                    <a:srgbClr val="000000"/>
                  </a:solidFill>
                  <a:effectLst/>
                  <a:latin typeface="Helvetica" panose="020B0604020202020204" pitchFamily="34" charset="0"/>
                </a:rPr>
                <a:t>Y: 3.52</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151573" name="Rectangle 84">
              <a:extLst>
                <a:ext uri="{FF2B5EF4-FFF2-40B4-BE49-F238E27FC236}">
                  <a16:creationId xmlns:a16="http://schemas.microsoft.com/office/drawing/2014/main" xmlns="" id="{B6C1961F-4905-4DDA-8678-283243AD3439}"/>
                </a:ext>
              </a:extLst>
            </p:cNvPr>
            <p:cNvSpPr>
              <a:spLocks noChangeArrowheads="1"/>
            </p:cNvSpPr>
            <p:nvPr/>
          </p:nvSpPr>
          <p:spPr bwMode="auto">
            <a:xfrm>
              <a:off x="1509713" y="3690938"/>
              <a:ext cx="74612" cy="74613"/>
            </a:xfrm>
            <a:prstGeom prst="rect">
              <a:avLst/>
            </a:prstGeom>
            <a:solidFill>
              <a:srgbClr val="000000"/>
            </a:solidFill>
            <a:ln w="14288" cap="flat">
              <a:solidFill>
                <a:srgbClr val="FFFFDC"/>
              </a:solidFill>
              <a:prstDash val="solid"/>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151574" name="Rectangle 85">
              <a:extLst>
                <a:ext uri="{FF2B5EF4-FFF2-40B4-BE49-F238E27FC236}">
                  <a16:creationId xmlns:a16="http://schemas.microsoft.com/office/drawing/2014/main" xmlns="" id="{253F8A50-F4B1-4E26-9E98-2ACEF431E23C}"/>
                </a:ext>
              </a:extLst>
            </p:cNvPr>
            <p:cNvSpPr>
              <a:spLocks noChangeArrowheads="1"/>
            </p:cNvSpPr>
            <p:nvPr/>
          </p:nvSpPr>
          <p:spPr bwMode="auto">
            <a:xfrm>
              <a:off x="2536825" y="5489575"/>
              <a:ext cx="66675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Tiempo (seg)</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151575" name="Rectangle 86">
              <a:extLst>
                <a:ext uri="{FF2B5EF4-FFF2-40B4-BE49-F238E27FC236}">
                  <a16:creationId xmlns:a16="http://schemas.microsoft.com/office/drawing/2014/main" xmlns="" id="{35945362-3269-474B-9DC5-78FEE458C801}"/>
                </a:ext>
              </a:extLst>
            </p:cNvPr>
            <p:cNvSpPr>
              <a:spLocks noChangeArrowheads="1"/>
            </p:cNvSpPr>
            <p:nvPr/>
          </p:nvSpPr>
          <p:spPr bwMode="auto">
            <a:xfrm rot="16200000">
              <a:off x="609600" y="3870325"/>
              <a:ext cx="531813"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Voltaje (V)</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151576" name="Line 87">
              <a:extLst>
                <a:ext uri="{FF2B5EF4-FFF2-40B4-BE49-F238E27FC236}">
                  <a16:creationId xmlns:a16="http://schemas.microsoft.com/office/drawing/2014/main" xmlns="" id="{F7A0699B-76F9-40DF-895E-299C736F6337}"/>
                </a:ext>
              </a:extLst>
            </p:cNvPr>
            <p:cNvSpPr>
              <a:spLocks noChangeShapeType="1"/>
            </p:cNvSpPr>
            <p:nvPr/>
          </p:nvSpPr>
          <p:spPr bwMode="auto">
            <a:xfrm flipH="1" flipV="1">
              <a:off x="1704975" y="3787775"/>
              <a:ext cx="292100" cy="28575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1577" name="Freeform 88">
              <a:extLst>
                <a:ext uri="{FF2B5EF4-FFF2-40B4-BE49-F238E27FC236}">
                  <a16:creationId xmlns:a16="http://schemas.microsoft.com/office/drawing/2014/main" xmlns="" id="{482A9FF9-D081-462B-9E2C-D3A24022F7EC}"/>
                </a:ext>
              </a:extLst>
            </p:cNvPr>
            <p:cNvSpPr>
              <a:spLocks/>
            </p:cNvSpPr>
            <p:nvPr/>
          </p:nvSpPr>
          <p:spPr bwMode="auto">
            <a:xfrm>
              <a:off x="1652588" y="3743325"/>
              <a:ext cx="52387" cy="96838"/>
            </a:xfrm>
            <a:custGeom>
              <a:avLst/>
              <a:gdLst>
                <a:gd name="T0" fmla="*/ 28 w 33"/>
                <a:gd name="T1" fmla="*/ 61 h 61"/>
                <a:gd name="T2" fmla="*/ 0 w 33"/>
                <a:gd name="T3" fmla="*/ 0 h 61"/>
                <a:gd name="T4" fmla="*/ 33 w 33"/>
                <a:gd name="T5" fmla="*/ 28 h 61"/>
                <a:gd name="T6" fmla="*/ 28 w 33"/>
                <a:gd name="T7" fmla="*/ 61 h 61"/>
              </a:gdLst>
              <a:ahLst/>
              <a:cxnLst>
                <a:cxn ang="0">
                  <a:pos x="T0" y="T1"/>
                </a:cxn>
                <a:cxn ang="0">
                  <a:pos x="T2" y="T3"/>
                </a:cxn>
                <a:cxn ang="0">
                  <a:pos x="T4" y="T5"/>
                </a:cxn>
                <a:cxn ang="0">
                  <a:pos x="T6" y="T7"/>
                </a:cxn>
              </a:cxnLst>
              <a:rect l="0" t="0" r="r" b="b"/>
              <a:pathLst>
                <a:path w="33" h="61">
                  <a:moveTo>
                    <a:pt x="28" y="61"/>
                  </a:moveTo>
                  <a:lnTo>
                    <a:pt x="0" y="0"/>
                  </a:lnTo>
                  <a:lnTo>
                    <a:pt x="33" y="28"/>
                  </a:lnTo>
                  <a:lnTo>
                    <a:pt x="28" y="6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51578" name="Freeform 89">
              <a:extLst>
                <a:ext uri="{FF2B5EF4-FFF2-40B4-BE49-F238E27FC236}">
                  <a16:creationId xmlns:a16="http://schemas.microsoft.com/office/drawing/2014/main" xmlns="" id="{969CAB2E-E2AD-4CDD-A17D-7E519E503DF5}"/>
                </a:ext>
              </a:extLst>
            </p:cNvPr>
            <p:cNvSpPr>
              <a:spLocks/>
            </p:cNvSpPr>
            <p:nvPr/>
          </p:nvSpPr>
          <p:spPr bwMode="auto">
            <a:xfrm>
              <a:off x="1652588" y="3743325"/>
              <a:ext cx="52387" cy="96838"/>
            </a:xfrm>
            <a:custGeom>
              <a:avLst/>
              <a:gdLst>
                <a:gd name="T0" fmla="*/ 28 w 33"/>
                <a:gd name="T1" fmla="*/ 61 h 61"/>
                <a:gd name="T2" fmla="*/ 0 w 33"/>
                <a:gd name="T3" fmla="*/ 0 h 61"/>
                <a:gd name="T4" fmla="*/ 33 w 33"/>
                <a:gd name="T5" fmla="*/ 28 h 61"/>
                <a:gd name="T6" fmla="*/ 28 w 33"/>
                <a:gd name="T7" fmla="*/ 61 h 61"/>
              </a:gdLst>
              <a:ahLst/>
              <a:cxnLst>
                <a:cxn ang="0">
                  <a:pos x="T0" y="T1"/>
                </a:cxn>
                <a:cxn ang="0">
                  <a:pos x="T2" y="T3"/>
                </a:cxn>
                <a:cxn ang="0">
                  <a:pos x="T4" y="T5"/>
                </a:cxn>
                <a:cxn ang="0">
                  <a:pos x="T6" y="T7"/>
                </a:cxn>
              </a:cxnLst>
              <a:rect l="0" t="0" r="r" b="b"/>
              <a:pathLst>
                <a:path w="33" h="61">
                  <a:moveTo>
                    <a:pt x="28" y="61"/>
                  </a:moveTo>
                  <a:lnTo>
                    <a:pt x="0" y="0"/>
                  </a:lnTo>
                  <a:lnTo>
                    <a:pt x="33" y="28"/>
                  </a:lnTo>
                  <a:lnTo>
                    <a:pt x="28" y="61"/>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1579" name="Freeform 90">
              <a:extLst>
                <a:ext uri="{FF2B5EF4-FFF2-40B4-BE49-F238E27FC236}">
                  <a16:creationId xmlns:a16="http://schemas.microsoft.com/office/drawing/2014/main" xmlns="" id="{D261C16B-9304-420B-8461-CE49F9CBC538}"/>
                </a:ext>
              </a:extLst>
            </p:cNvPr>
            <p:cNvSpPr>
              <a:spLocks/>
            </p:cNvSpPr>
            <p:nvPr/>
          </p:nvSpPr>
          <p:spPr bwMode="auto">
            <a:xfrm>
              <a:off x="1652588" y="3743325"/>
              <a:ext cx="96837" cy="44450"/>
            </a:xfrm>
            <a:custGeom>
              <a:avLst/>
              <a:gdLst>
                <a:gd name="T0" fmla="*/ 0 w 61"/>
                <a:gd name="T1" fmla="*/ 0 h 28"/>
                <a:gd name="T2" fmla="*/ 61 w 61"/>
                <a:gd name="T3" fmla="*/ 28 h 28"/>
                <a:gd name="T4" fmla="*/ 33 w 61"/>
                <a:gd name="T5" fmla="*/ 28 h 28"/>
                <a:gd name="T6" fmla="*/ 0 w 61"/>
                <a:gd name="T7" fmla="*/ 0 h 28"/>
              </a:gdLst>
              <a:ahLst/>
              <a:cxnLst>
                <a:cxn ang="0">
                  <a:pos x="T0" y="T1"/>
                </a:cxn>
                <a:cxn ang="0">
                  <a:pos x="T2" y="T3"/>
                </a:cxn>
                <a:cxn ang="0">
                  <a:pos x="T4" y="T5"/>
                </a:cxn>
                <a:cxn ang="0">
                  <a:pos x="T6" y="T7"/>
                </a:cxn>
              </a:cxnLst>
              <a:rect l="0" t="0" r="r" b="b"/>
              <a:pathLst>
                <a:path w="61" h="28">
                  <a:moveTo>
                    <a:pt x="0" y="0"/>
                  </a:moveTo>
                  <a:lnTo>
                    <a:pt x="61" y="28"/>
                  </a:lnTo>
                  <a:lnTo>
                    <a:pt x="33" y="28"/>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51580" name="Freeform 91">
              <a:extLst>
                <a:ext uri="{FF2B5EF4-FFF2-40B4-BE49-F238E27FC236}">
                  <a16:creationId xmlns:a16="http://schemas.microsoft.com/office/drawing/2014/main" xmlns="" id="{23CF42C9-6C0C-4B69-A72B-141D39107A7D}"/>
                </a:ext>
              </a:extLst>
            </p:cNvPr>
            <p:cNvSpPr>
              <a:spLocks/>
            </p:cNvSpPr>
            <p:nvPr/>
          </p:nvSpPr>
          <p:spPr bwMode="auto">
            <a:xfrm>
              <a:off x="1652588" y="3743325"/>
              <a:ext cx="96837" cy="44450"/>
            </a:xfrm>
            <a:custGeom>
              <a:avLst/>
              <a:gdLst>
                <a:gd name="T0" fmla="*/ 0 w 61"/>
                <a:gd name="T1" fmla="*/ 0 h 28"/>
                <a:gd name="T2" fmla="*/ 61 w 61"/>
                <a:gd name="T3" fmla="*/ 28 h 28"/>
                <a:gd name="T4" fmla="*/ 33 w 61"/>
                <a:gd name="T5" fmla="*/ 28 h 28"/>
                <a:gd name="T6" fmla="*/ 0 w 61"/>
                <a:gd name="T7" fmla="*/ 0 h 28"/>
              </a:gdLst>
              <a:ahLst/>
              <a:cxnLst>
                <a:cxn ang="0">
                  <a:pos x="T0" y="T1"/>
                </a:cxn>
                <a:cxn ang="0">
                  <a:pos x="T2" y="T3"/>
                </a:cxn>
                <a:cxn ang="0">
                  <a:pos x="T4" y="T5"/>
                </a:cxn>
                <a:cxn ang="0">
                  <a:pos x="T6" y="T7"/>
                </a:cxn>
              </a:cxnLst>
              <a:rect l="0" t="0" r="r" b="b"/>
              <a:pathLst>
                <a:path w="61" h="28">
                  <a:moveTo>
                    <a:pt x="0" y="0"/>
                  </a:moveTo>
                  <a:lnTo>
                    <a:pt x="61" y="28"/>
                  </a:lnTo>
                  <a:lnTo>
                    <a:pt x="33" y="28"/>
                  </a:lnTo>
                  <a:lnTo>
                    <a:pt x="0"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1581" name="Rectangle 92">
              <a:extLst>
                <a:ext uri="{FF2B5EF4-FFF2-40B4-BE49-F238E27FC236}">
                  <a16:creationId xmlns:a16="http://schemas.microsoft.com/office/drawing/2014/main" xmlns="" id="{53B2DD64-0604-4AC4-AB2F-BE4E6AB3BA97}"/>
                </a:ext>
              </a:extLst>
            </p:cNvPr>
            <p:cNvSpPr>
              <a:spLocks noChangeArrowheads="1"/>
            </p:cNvSpPr>
            <p:nvPr/>
          </p:nvSpPr>
          <p:spPr bwMode="auto">
            <a:xfrm>
              <a:off x="2005013" y="4073525"/>
              <a:ext cx="644525"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900" b="0" i="0" u="none" strike="noStrike" cap="none" normalizeH="0" baseline="0">
                  <a:ln>
                    <a:noFill/>
                  </a:ln>
                  <a:solidFill>
                    <a:srgbClr val="000000"/>
                  </a:solidFill>
                  <a:effectLst/>
                  <a:latin typeface="Agency FB" panose="020B0503020202020204" pitchFamily="34" charset="0"/>
                </a:rPr>
                <a:t>X:0.626</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151582" name="Rectangle 93">
              <a:extLst>
                <a:ext uri="{FF2B5EF4-FFF2-40B4-BE49-F238E27FC236}">
                  <a16:creationId xmlns:a16="http://schemas.microsoft.com/office/drawing/2014/main" xmlns="" id="{580087D5-D6BC-4AA8-A9DF-9F412EA13AE7}"/>
                </a:ext>
              </a:extLst>
            </p:cNvPr>
            <p:cNvSpPr>
              <a:spLocks noChangeArrowheads="1"/>
            </p:cNvSpPr>
            <p:nvPr/>
          </p:nvSpPr>
          <p:spPr bwMode="auto">
            <a:xfrm>
              <a:off x="2049463" y="4373563"/>
              <a:ext cx="539750"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900" b="0" i="0" u="none" strike="noStrike" cap="none" normalizeH="0" baseline="0">
                  <a:ln>
                    <a:noFill/>
                  </a:ln>
                  <a:solidFill>
                    <a:srgbClr val="000000"/>
                  </a:solidFill>
                  <a:effectLst/>
                  <a:latin typeface="Agency FB" panose="020B0503020202020204" pitchFamily="34" charset="0"/>
                </a:rPr>
                <a:t>Y:3.52</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151583" name="Line 94">
              <a:extLst>
                <a:ext uri="{FF2B5EF4-FFF2-40B4-BE49-F238E27FC236}">
                  <a16:creationId xmlns:a16="http://schemas.microsoft.com/office/drawing/2014/main" xmlns="" id="{9D31A7B5-3775-4B19-9E08-8F5AC31CA67A}"/>
                </a:ext>
              </a:extLst>
            </p:cNvPr>
            <p:cNvSpPr>
              <a:spLocks noChangeShapeType="1"/>
            </p:cNvSpPr>
            <p:nvPr/>
          </p:nvSpPr>
          <p:spPr bwMode="auto">
            <a:xfrm>
              <a:off x="1068388" y="3729038"/>
              <a:ext cx="2630487"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grpSp>
    </p:spTree>
    <p:extLst>
      <p:ext uri="{BB962C8B-B14F-4D97-AF65-F5344CB8AC3E}">
        <p14:creationId xmlns:p14="http://schemas.microsoft.com/office/powerpoint/2010/main" val="168206288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260648"/>
            <a:ext cx="8229600" cy="490066"/>
          </a:xfrm>
        </p:spPr>
        <p:txBody>
          <a:bodyPr>
            <a:normAutofit fontScale="90000"/>
          </a:bodyPr>
          <a:lstStyle/>
          <a:p>
            <a:r>
              <a:rPr lang="es-MX" dirty="0"/>
              <a:t>Respuesta </a:t>
            </a:r>
          </a:p>
        </p:txBody>
      </p:sp>
      <p:sp>
        <p:nvSpPr>
          <p:cNvPr id="3" name="2 Marcador de contenido"/>
          <p:cNvSpPr>
            <a:spLocks noGrp="1"/>
          </p:cNvSpPr>
          <p:nvPr>
            <p:ph idx="1"/>
          </p:nvPr>
        </p:nvSpPr>
        <p:spPr>
          <a:xfrm>
            <a:off x="395536" y="764704"/>
            <a:ext cx="8424936" cy="1872208"/>
          </a:xfrm>
        </p:spPr>
        <p:txBody>
          <a:bodyPr>
            <a:normAutofit fontScale="85000" lnSpcReduction="10000"/>
          </a:bodyPr>
          <a:lstStyle/>
          <a:p>
            <a:pPr marL="0" indent="0">
              <a:buNone/>
            </a:pPr>
            <a:r>
              <a:rPr lang="es-MX" dirty="0"/>
              <a:t>Cambiando el valor de la resistencia por 220</a:t>
            </a:r>
            <a:r>
              <a:rPr lang="es-MX" dirty="0">
                <a:latin typeface="Symbol" pitchFamily="18" charset="2"/>
              </a:rPr>
              <a:t> W </a:t>
            </a:r>
            <a:r>
              <a:rPr lang="es-MX" dirty="0"/>
              <a:t>el valor de es de  </a:t>
            </a:r>
            <a:r>
              <a:rPr lang="es-MX" dirty="0">
                <a:latin typeface="Symbol" pitchFamily="18" charset="2"/>
              </a:rPr>
              <a:t>t</a:t>
            </a:r>
            <a:r>
              <a:rPr lang="es-MX" dirty="0"/>
              <a:t> =</a:t>
            </a:r>
            <a:r>
              <a:rPr lang="es-MX" dirty="0" err="1"/>
              <a:t>RC</a:t>
            </a:r>
            <a:r>
              <a:rPr lang="es-MX" dirty="0"/>
              <a:t>=(220</a:t>
            </a:r>
            <a:r>
              <a:rPr lang="es-MX" dirty="0">
                <a:latin typeface="Symbol" pitchFamily="18" charset="2"/>
              </a:rPr>
              <a:t> W</a:t>
            </a:r>
            <a:r>
              <a:rPr lang="es-MX" dirty="0"/>
              <a:t>)(284</a:t>
            </a:r>
            <a:r>
              <a:rPr lang="es-MX" dirty="0">
                <a:latin typeface="Symbol" pitchFamily="18" charset="2"/>
              </a:rPr>
              <a:t>m</a:t>
            </a:r>
            <a:r>
              <a:rPr lang="es-MX" dirty="0"/>
              <a:t>F)=0.0626seg</a:t>
            </a:r>
          </a:p>
          <a:p>
            <a:pPr marL="0" indent="0">
              <a:buNone/>
            </a:pPr>
            <a:r>
              <a:rPr lang="es-MX" dirty="0"/>
              <a:t>Realizando conexiones y verificando resultados tenemos la siguiente figura (datos obtenidos de laboratorio) </a:t>
            </a:r>
          </a:p>
        </p:txBody>
      </p:sp>
      <p:grpSp>
        <p:nvGrpSpPr>
          <p:cNvPr id="4" name="Group 4">
            <a:extLst>
              <a:ext uri="{FF2B5EF4-FFF2-40B4-BE49-F238E27FC236}">
                <a16:creationId xmlns:a16="http://schemas.microsoft.com/office/drawing/2014/main" xmlns="" id="{6E200FE8-D550-4F90-9288-1B40DE81BA13}"/>
              </a:ext>
            </a:extLst>
          </p:cNvPr>
          <p:cNvGrpSpPr>
            <a:grpSpLocks noChangeAspect="1"/>
          </p:cNvGrpSpPr>
          <p:nvPr/>
        </p:nvGrpSpPr>
        <p:grpSpPr bwMode="auto">
          <a:xfrm>
            <a:off x="2051720" y="2708275"/>
            <a:ext cx="4760913" cy="3502025"/>
            <a:chOff x="1292" y="1706"/>
            <a:chExt cx="2999" cy="2206"/>
          </a:xfrm>
        </p:grpSpPr>
        <p:sp>
          <p:nvSpPr>
            <p:cNvPr id="5" name="AutoShape 3">
              <a:extLst>
                <a:ext uri="{FF2B5EF4-FFF2-40B4-BE49-F238E27FC236}">
                  <a16:creationId xmlns:a16="http://schemas.microsoft.com/office/drawing/2014/main" xmlns="" id="{904F9053-AF96-496A-A003-932F8AF9E839}"/>
                </a:ext>
              </a:extLst>
            </p:cNvPr>
            <p:cNvSpPr>
              <a:spLocks noChangeAspect="1" noChangeArrowheads="1" noTextEdit="1"/>
            </p:cNvSpPr>
            <p:nvPr/>
          </p:nvSpPr>
          <p:spPr bwMode="auto">
            <a:xfrm>
              <a:off x="1292" y="1706"/>
              <a:ext cx="2999" cy="2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8" name="Rectangle 5">
              <a:extLst>
                <a:ext uri="{FF2B5EF4-FFF2-40B4-BE49-F238E27FC236}">
                  <a16:creationId xmlns:a16="http://schemas.microsoft.com/office/drawing/2014/main" xmlns="" id="{8F5F9BA2-3A76-4600-A532-10190A86EE9A}"/>
                </a:ext>
              </a:extLst>
            </p:cNvPr>
            <p:cNvSpPr>
              <a:spLocks noChangeArrowheads="1"/>
            </p:cNvSpPr>
            <p:nvPr/>
          </p:nvSpPr>
          <p:spPr bwMode="auto">
            <a:xfrm>
              <a:off x="1681" y="1873"/>
              <a:ext cx="2324" cy="179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9" name="Rectangle 6">
              <a:extLst>
                <a:ext uri="{FF2B5EF4-FFF2-40B4-BE49-F238E27FC236}">
                  <a16:creationId xmlns:a16="http://schemas.microsoft.com/office/drawing/2014/main" xmlns="" id="{CE7F143C-F51B-41FD-A8FB-25C4DAC5DA92}"/>
                </a:ext>
              </a:extLst>
            </p:cNvPr>
            <p:cNvSpPr>
              <a:spLocks noChangeArrowheads="1"/>
            </p:cNvSpPr>
            <p:nvPr/>
          </p:nvSpPr>
          <p:spPr bwMode="auto">
            <a:xfrm>
              <a:off x="1681" y="1873"/>
              <a:ext cx="2324" cy="1798"/>
            </a:xfrm>
            <a:prstGeom prst="rect">
              <a:avLst/>
            </a:prstGeom>
            <a:noFill/>
            <a:ln w="0">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 name="Line 7">
              <a:extLst>
                <a:ext uri="{FF2B5EF4-FFF2-40B4-BE49-F238E27FC236}">
                  <a16:creationId xmlns:a16="http://schemas.microsoft.com/office/drawing/2014/main" xmlns="" id="{001828ED-4305-4413-8F2E-6DFFB6012810}"/>
                </a:ext>
              </a:extLst>
            </p:cNvPr>
            <p:cNvSpPr>
              <a:spLocks noChangeShapeType="1"/>
            </p:cNvSpPr>
            <p:nvPr/>
          </p:nvSpPr>
          <p:spPr bwMode="auto">
            <a:xfrm>
              <a:off x="1681" y="1873"/>
              <a:ext cx="232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1" name="Line 8">
              <a:extLst>
                <a:ext uri="{FF2B5EF4-FFF2-40B4-BE49-F238E27FC236}">
                  <a16:creationId xmlns:a16="http://schemas.microsoft.com/office/drawing/2014/main" xmlns="" id="{A5AC1128-F134-4B11-AC99-A141B430805C}"/>
                </a:ext>
              </a:extLst>
            </p:cNvPr>
            <p:cNvSpPr>
              <a:spLocks noChangeShapeType="1"/>
            </p:cNvSpPr>
            <p:nvPr/>
          </p:nvSpPr>
          <p:spPr bwMode="auto">
            <a:xfrm>
              <a:off x="1681" y="3671"/>
              <a:ext cx="232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2" name="Line 9">
              <a:extLst>
                <a:ext uri="{FF2B5EF4-FFF2-40B4-BE49-F238E27FC236}">
                  <a16:creationId xmlns:a16="http://schemas.microsoft.com/office/drawing/2014/main" xmlns="" id="{B7FC5F46-CC03-4A43-B021-A5C24378E4CC}"/>
                </a:ext>
              </a:extLst>
            </p:cNvPr>
            <p:cNvSpPr>
              <a:spLocks noChangeShapeType="1"/>
            </p:cNvSpPr>
            <p:nvPr/>
          </p:nvSpPr>
          <p:spPr bwMode="auto">
            <a:xfrm flipV="1">
              <a:off x="4005" y="1873"/>
              <a:ext cx="0" cy="179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3" name="Line 10">
              <a:extLst>
                <a:ext uri="{FF2B5EF4-FFF2-40B4-BE49-F238E27FC236}">
                  <a16:creationId xmlns:a16="http://schemas.microsoft.com/office/drawing/2014/main" xmlns="" id="{9A0FEFB2-443C-425D-BB24-C45370AA82B0}"/>
                </a:ext>
              </a:extLst>
            </p:cNvPr>
            <p:cNvSpPr>
              <a:spLocks noChangeShapeType="1"/>
            </p:cNvSpPr>
            <p:nvPr/>
          </p:nvSpPr>
          <p:spPr bwMode="auto">
            <a:xfrm flipV="1">
              <a:off x="1681" y="1873"/>
              <a:ext cx="0" cy="179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4" name="Line 11">
              <a:extLst>
                <a:ext uri="{FF2B5EF4-FFF2-40B4-BE49-F238E27FC236}">
                  <a16:creationId xmlns:a16="http://schemas.microsoft.com/office/drawing/2014/main" xmlns="" id="{A7D98B34-E568-44F4-A17E-91E03846F457}"/>
                </a:ext>
              </a:extLst>
            </p:cNvPr>
            <p:cNvSpPr>
              <a:spLocks noChangeShapeType="1"/>
            </p:cNvSpPr>
            <p:nvPr/>
          </p:nvSpPr>
          <p:spPr bwMode="auto">
            <a:xfrm>
              <a:off x="1681" y="3671"/>
              <a:ext cx="232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 name="Line 12">
              <a:extLst>
                <a:ext uri="{FF2B5EF4-FFF2-40B4-BE49-F238E27FC236}">
                  <a16:creationId xmlns:a16="http://schemas.microsoft.com/office/drawing/2014/main" xmlns="" id="{67CA685A-05F8-47F6-A6CD-BC72A39B3340}"/>
                </a:ext>
              </a:extLst>
            </p:cNvPr>
            <p:cNvSpPr>
              <a:spLocks noChangeShapeType="1"/>
            </p:cNvSpPr>
            <p:nvPr/>
          </p:nvSpPr>
          <p:spPr bwMode="auto">
            <a:xfrm flipV="1">
              <a:off x="1681" y="1873"/>
              <a:ext cx="0" cy="179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6" name="Line 13">
              <a:extLst>
                <a:ext uri="{FF2B5EF4-FFF2-40B4-BE49-F238E27FC236}">
                  <a16:creationId xmlns:a16="http://schemas.microsoft.com/office/drawing/2014/main" xmlns="" id="{AA243570-97BC-4A23-B0DC-07CE7A9B18AC}"/>
                </a:ext>
              </a:extLst>
            </p:cNvPr>
            <p:cNvSpPr>
              <a:spLocks noChangeShapeType="1"/>
            </p:cNvSpPr>
            <p:nvPr/>
          </p:nvSpPr>
          <p:spPr bwMode="auto">
            <a:xfrm flipV="1">
              <a:off x="1681" y="3646"/>
              <a:ext cx="0" cy="2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7" name="Line 14">
              <a:extLst>
                <a:ext uri="{FF2B5EF4-FFF2-40B4-BE49-F238E27FC236}">
                  <a16:creationId xmlns:a16="http://schemas.microsoft.com/office/drawing/2014/main" xmlns="" id="{3E34D780-2239-4AF1-9C29-7EEB3D9BCEE0}"/>
                </a:ext>
              </a:extLst>
            </p:cNvPr>
            <p:cNvSpPr>
              <a:spLocks noChangeShapeType="1"/>
            </p:cNvSpPr>
            <p:nvPr/>
          </p:nvSpPr>
          <p:spPr bwMode="auto">
            <a:xfrm>
              <a:off x="1681" y="1873"/>
              <a:ext cx="0" cy="2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8" name="Rectangle 15">
              <a:extLst>
                <a:ext uri="{FF2B5EF4-FFF2-40B4-BE49-F238E27FC236}">
                  <a16:creationId xmlns:a16="http://schemas.microsoft.com/office/drawing/2014/main" xmlns="" id="{90EE488B-99C3-4213-882D-57ADB6504F18}"/>
                </a:ext>
              </a:extLst>
            </p:cNvPr>
            <p:cNvSpPr>
              <a:spLocks noChangeArrowheads="1"/>
            </p:cNvSpPr>
            <p:nvPr/>
          </p:nvSpPr>
          <p:spPr bwMode="auto">
            <a:xfrm>
              <a:off x="1666" y="3685"/>
              <a:ext cx="64" cy="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0</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19" name="Line 16">
              <a:extLst>
                <a:ext uri="{FF2B5EF4-FFF2-40B4-BE49-F238E27FC236}">
                  <a16:creationId xmlns:a16="http://schemas.microsoft.com/office/drawing/2014/main" xmlns="" id="{562A2DE1-73ED-4686-AEFF-D2CA0B34B1F8}"/>
                </a:ext>
              </a:extLst>
            </p:cNvPr>
            <p:cNvSpPr>
              <a:spLocks noChangeShapeType="1"/>
            </p:cNvSpPr>
            <p:nvPr/>
          </p:nvSpPr>
          <p:spPr bwMode="auto">
            <a:xfrm flipV="1">
              <a:off x="1937" y="3646"/>
              <a:ext cx="0" cy="2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0" name="Line 17">
              <a:extLst>
                <a:ext uri="{FF2B5EF4-FFF2-40B4-BE49-F238E27FC236}">
                  <a16:creationId xmlns:a16="http://schemas.microsoft.com/office/drawing/2014/main" xmlns="" id="{36709246-8A2C-4F14-81AD-8D04EA506627}"/>
                </a:ext>
              </a:extLst>
            </p:cNvPr>
            <p:cNvSpPr>
              <a:spLocks noChangeShapeType="1"/>
            </p:cNvSpPr>
            <p:nvPr/>
          </p:nvSpPr>
          <p:spPr bwMode="auto">
            <a:xfrm>
              <a:off x="1937" y="1873"/>
              <a:ext cx="0" cy="2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1" name="Rectangle 18">
              <a:extLst>
                <a:ext uri="{FF2B5EF4-FFF2-40B4-BE49-F238E27FC236}">
                  <a16:creationId xmlns:a16="http://schemas.microsoft.com/office/drawing/2014/main" xmlns="" id="{30EACC79-DF89-41BB-B93C-A45EDCA39411}"/>
                </a:ext>
              </a:extLst>
            </p:cNvPr>
            <p:cNvSpPr>
              <a:spLocks noChangeArrowheads="1"/>
            </p:cNvSpPr>
            <p:nvPr/>
          </p:nvSpPr>
          <p:spPr bwMode="auto">
            <a:xfrm>
              <a:off x="1893" y="3685"/>
              <a:ext cx="118" cy="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0.5</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22" name="Line 19">
              <a:extLst>
                <a:ext uri="{FF2B5EF4-FFF2-40B4-BE49-F238E27FC236}">
                  <a16:creationId xmlns:a16="http://schemas.microsoft.com/office/drawing/2014/main" xmlns="" id="{D035C42B-05FA-41F7-8196-FB50221ED9B8}"/>
                </a:ext>
              </a:extLst>
            </p:cNvPr>
            <p:cNvSpPr>
              <a:spLocks noChangeShapeType="1"/>
            </p:cNvSpPr>
            <p:nvPr/>
          </p:nvSpPr>
          <p:spPr bwMode="auto">
            <a:xfrm flipV="1">
              <a:off x="2193" y="3646"/>
              <a:ext cx="0" cy="2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3" name="Line 20">
              <a:extLst>
                <a:ext uri="{FF2B5EF4-FFF2-40B4-BE49-F238E27FC236}">
                  <a16:creationId xmlns:a16="http://schemas.microsoft.com/office/drawing/2014/main" xmlns="" id="{BB073363-5A70-411F-9A7D-9FB04B4B2229}"/>
                </a:ext>
              </a:extLst>
            </p:cNvPr>
            <p:cNvSpPr>
              <a:spLocks noChangeShapeType="1"/>
            </p:cNvSpPr>
            <p:nvPr/>
          </p:nvSpPr>
          <p:spPr bwMode="auto">
            <a:xfrm>
              <a:off x="2193" y="1873"/>
              <a:ext cx="0" cy="2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4" name="Rectangle 21">
              <a:extLst>
                <a:ext uri="{FF2B5EF4-FFF2-40B4-BE49-F238E27FC236}">
                  <a16:creationId xmlns:a16="http://schemas.microsoft.com/office/drawing/2014/main" xmlns="" id="{3A586841-4469-4CE7-BD66-C7109751D809}"/>
                </a:ext>
              </a:extLst>
            </p:cNvPr>
            <p:cNvSpPr>
              <a:spLocks noChangeArrowheads="1"/>
            </p:cNvSpPr>
            <p:nvPr/>
          </p:nvSpPr>
          <p:spPr bwMode="auto">
            <a:xfrm>
              <a:off x="2178" y="3685"/>
              <a:ext cx="64" cy="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1</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25" name="Line 22">
              <a:extLst>
                <a:ext uri="{FF2B5EF4-FFF2-40B4-BE49-F238E27FC236}">
                  <a16:creationId xmlns:a16="http://schemas.microsoft.com/office/drawing/2014/main" xmlns="" id="{31DCA607-8253-45B9-8BF1-85FE46F56FF5}"/>
                </a:ext>
              </a:extLst>
            </p:cNvPr>
            <p:cNvSpPr>
              <a:spLocks noChangeShapeType="1"/>
            </p:cNvSpPr>
            <p:nvPr/>
          </p:nvSpPr>
          <p:spPr bwMode="auto">
            <a:xfrm flipV="1">
              <a:off x="2454" y="3646"/>
              <a:ext cx="0" cy="2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6" name="Line 23">
              <a:extLst>
                <a:ext uri="{FF2B5EF4-FFF2-40B4-BE49-F238E27FC236}">
                  <a16:creationId xmlns:a16="http://schemas.microsoft.com/office/drawing/2014/main" xmlns="" id="{9D1795CB-F8EF-4D32-983C-84FD519A4458}"/>
                </a:ext>
              </a:extLst>
            </p:cNvPr>
            <p:cNvSpPr>
              <a:spLocks noChangeShapeType="1"/>
            </p:cNvSpPr>
            <p:nvPr/>
          </p:nvSpPr>
          <p:spPr bwMode="auto">
            <a:xfrm>
              <a:off x="2454" y="1873"/>
              <a:ext cx="0" cy="2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7" name="Rectangle 24">
              <a:extLst>
                <a:ext uri="{FF2B5EF4-FFF2-40B4-BE49-F238E27FC236}">
                  <a16:creationId xmlns:a16="http://schemas.microsoft.com/office/drawing/2014/main" xmlns="" id="{D88EB159-C98A-40FD-B808-7BFDEEC4F28C}"/>
                </a:ext>
              </a:extLst>
            </p:cNvPr>
            <p:cNvSpPr>
              <a:spLocks noChangeArrowheads="1"/>
            </p:cNvSpPr>
            <p:nvPr/>
          </p:nvSpPr>
          <p:spPr bwMode="auto">
            <a:xfrm>
              <a:off x="2410" y="3685"/>
              <a:ext cx="118" cy="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1.5</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28" name="Line 25">
              <a:extLst>
                <a:ext uri="{FF2B5EF4-FFF2-40B4-BE49-F238E27FC236}">
                  <a16:creationId xmlns:a16="http://schemas.microsoft.com/office/drawing/2014/main" xmlns="" id="{30957BE3-97FF-4680-8FE4-384590AEF2FE}"/>
                </a:ext>
              </a:extLst>
            </p:cNvPr>
            <p:cNvSpPr>
              <a:spLocks noChangeShapeType="1"/>
            </p:cNvSpPr>
            <p:nvPr/>
          </p:nvSpPr>
          <p:spPr bwMode="auto">
            <a:xfrm flipV="1">
              <a:off x="2710" y="3646"/>
              <a:ext cx="0" cy="2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9" name="Line 26">
              <a:extLst>
                <a:ext uri="{FF2B5EF4-FFF2-40B4-BE49-F238E27FC236}">
                  <a16:creationId xmlns:a16="http://schemas.microsoft.com/office/drawing/2014/main" xmlns="" id="{546DF9A2-3D36-4D31-9123-38702E2A2771}"/>
                </a:ext>
              </a:extLst>
            </p:cNvPr>
            <p:cNvSpPr>
              <a:spLocks noChangeShapeType="1"/>
            </p:cNvSpPr>
            <p:nvPr/>
          </p:nvSpPr>
          <p:spPr bwMode="auto">
            <a:xfrm>
              <a:off x="2710" y="1873"/>
              <a:ext cx="0" cy="2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0" name="Rectangle 27">
              <a:extLst>
                <a:ext uri="{FF2B5EF4-FFF2-40B4-BE49-F238E27FC236}">
                  <a16:creationId xmlns:a16="http://schemas.microsoft.com/office/drawing/2014/main" xmlns="" id="{FE2F0A17-E247-4474-9502-CA2BD42E5904}"/>
                </a:ext>
              </a:extLst>
            </p:cNvPr>
            <p:cNvSpPr>
              <a:spLocks noChangeArrowheads="1"/>
            </p:cNvSpPr>
            <p:nvPr/>
          </p:nvSpPr>
          <p:spPr bwMode="auto">
            <a:xfrm>
              <a:off x="2695" y="3685"/>
              <a:ext cx="64" cy="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2</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31" name="Line 28">
              <a:extLst>
                <a:ext uri="{FF2B5EF4-FFF2-40B4-BE49-F238E27FC236}">
                  <a16:creationId xmlns:a16="http://schemas.microsoft.com/office/drawing/2014/main" xmlns="" id="{6645A483-B7AF-4AA1-90AF-9C26C427C987}"/>
                </a:ext>
              </a:extLst>
            </p:cNvPr>
            <p:cNvSpPr>
              <a:spLocks noChangeShapeType="1"/>
            </p:cNvSpPr>
            <p:nvPr/>
          </p:nvSpPr>
          <p:spPr bwMode="auto">
            <a:xfrm flipV="1">
              <a:off x="2971" y="3646"/>
              <a:ext cx="0" cy="2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2" name="Line 29">
              <a:extLst>
                <a:ext uri="{FF2B5EF4-FFF2-40B4-BE49-F238E27FC236}">
                  <a16:creationId xmlns:a16="http://schemas.microsoft.com/office/drawing/2014/main" xmlns="" id="{49F97BBB-1393-48FC-852B-33D587E43BFE}"/>
                </a:ext>
              </a:extLst>
            </p:cNvPr>
            <p:cNvSpPr>
              <a:spLocks noChangeShapeType="1"/>
            </p:cNvSpPr>
            <p:nvPr/>
          </p:nvSpPr>
          <p:spPr bwMode="auto">
            <a:xfrm>
              <a:off x="2971" y="1873"/>
              <a:ext cx="0" cy="2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3" name="Rectangle 30">
              <a:extLst>
                <a:ext uri="{FF2B5EF4-FFF2-40B4-BE49-F238E27FC236}">
                  <a16:creationId xmlns:a16="http://schemas.microsoft.com/office/drawing/2014/main" xmlns="" id="{FB9D6957-9745-43FA-B1DD-24462421626F}"/>
                </a:ext>
              </a:extLst>
            </p:cNvPr>
            <p:cNvSpPr>
              <a:spLocks noChangeArrowheads="1"/>
            </p:cNvSpPr>
            <p:nvPr/>
          </p:nvSpPr>
          <p:spPr bwMode="auto">
            <a:xfrm>
              <a:off x="2927" y="3685"/>
              <a:ext cx="118" cy="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2.5</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34" name="Line 31">
              <a:extLst>
                <a:ext uri="{FF2B5EF4-FFF2-40B4-BE49-F238E27FC236}">
                  <a16:creationId xmlns:a16="http://schemas.microsoft.com/office/drawing/2014/main" xmlns="" id="{FFD42701-C149-490D-B68C-7CB450210BA0}"/>
                </a:ext>
              </a:extLst>
            </p:cNvPr>
            <p:cNvSpPr>
              <a:spLocks noChangeShapeType="1"/>
            </p:cNvSpPr>
            <p:nvPr/>
          </p:nvSpPr>
          <p:spPr bwMode="auto">
            <a:xfrm flipV="1">
              <a:off x="3227" y="3646"/>
              <a:ext cx="0" cy="2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5" name="Line 32">
              <a:extLst>
                <a:ext uri="{FF2B5EF4-FFF2-40B4-BE49-F238E27FC236}">
                  <a16:creationId xmlns:a16="http://schemas.microsoft.com/office/drawing/2014/main" xmlns="" id="{AA449DD0-1648-44B1-8DCA-D501A51C9D8E}"/>
                </a:ext>
              </a:extLst>
            </p:cNvPr>
            <p:cNvSpPr>
              <a:spLocks noChangeShapeType="1"/>
            </p:cNvSpPr>
            <p:nvPr/>
          </p:nvSpPr>
          <p:spPr bwMode="auto">
            <a:xfrm>
              <a:off x="3227" y="1873"/>
              <a:ext cx="0" cy="2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6" name="Rectangle 33">
              <a:extLst>
                <a:ext uri="{FF2B5EF4-FFF2-40B4-BE49-F238E27FC236}">
                  <a16:creationId xmlns:a16="http://schemas.microsoft.com/office/drawing/2014/main" xmlns="" id="{E9AEE125-74AE-41FA-B3C0-BDFE231E5C3A}"/>
                </a:ext>
              </a:extLst>
            </p:cNvPr>
            <p:cNvSpPr>
              <a:spLocks noChangeArrowheads="1"/>
            </p:cNvSpPr>
            <p:nvPr/>
          </p:nvSpPr>
          <p:spPr bwMode="auto">
            <a:xfrm>
              <a:off x="3213" y="3685"/>
              <a:ext cx="64" cy="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3</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37" name="Line 34">
              <a:extLst>
                <a:ext uri="{FF2B5EF4-FFF2-40B4-BE49-F238E27FC236}">
                  <a16:creationId xmlns:a16="http://schemas.microsoft.com/office/drawing/2014/main" xmlns="" id="{CD475E0F-4860-4058-B6F7-047200DF74AC}"/>
                </a:ext>
              </a:extLst>
            </p:cNvPr>
            <p:cNvSpPr>
              <a:spLocks noChangeShapeType="1"/>
            </p:cNvSpPr>
            <p:nvPr/>
          </p:nvSpPr>
          <p:spPr bwMode="auto">
            <a:xfrm flipV="1">
              <a:off x="3488" y="3646"/>
              <a:ext cx="0" cy="2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8" name="Line 35">
              <a:extLst>
                <a:ext uri="{FF2B5EF4-FFF2-40B4-BE49-F238E27FC236}">
                  <a16:creationId xmlns:a16="http://schemas.microsoft.com/office/drawing/2014/main" xmlns="" id="{4480FF89-36F7-4541-A2EA-DF7E31B8DA17}"/>
                </a:ext>
              </a:extLst>
            </p:cNvPr>
            <p:cNvSpPr>
              <a:spLocks noChangeShapeType="1"/>
            </p:cNvSpPr>
            <p:nvPr/>
          </p:nvSpPr>
          <p:spPr bwMode="auto">
            <a:xfrm>
              <a:off x="3488" y="1873"/>
              <a:ext cx="0" cy="2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9" name="Rectangle 36">
              <a:extLst>
                <a:ext uri="{FF2B5EF4-FFF2-40B4-BE49-F238E27FC236}">
                  <a16:creationId xmlns:a16="http://schemas.microsoft.com/office/drawing/2014/main" xmlns="" id="{FEEA41BC-D279-482F-AC7A-D3FBDBC0EC65}"/>
                </a:ext>
              </a:extLst>
            </p:cNvPr>
            <p:cNvSpPr>
              <a:spLocks noChangeArrowheads="1"/>
            </p:cNvSpPr>
            <p:nvPr/>
          </p:nvSpPr>
          <p:spPr bwMode="auto">
            <a:xfrm>
              <a:off x="3444" y="3685"/>
              <a:ext cx="118" cy="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3.5</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40" name="Line 37">
              <a:extLst>
                <a:ext uri="{FF2B5EF4-FFF2-40B4-BE49-F238E27FC236}">
                  <a16:creationId xmlns:a16="http://schemas.microsoft.com/office/drawing/2014/main" xmlns="" id="{58F5D843-F6EA-4531-BF3C-534FA827B8BC}"/>
                </a:ext>
              </a:extLst>
            </p:cNvPr>
            <p:cNvSpPr>
              <a:spLocks noChangeShapeType="1"/>
            </p:cNvSpPr>
            <p:nvPr/>
          </p:nvSpPr>
          <p:spPr bwMode="auto">
            <a:xfrm flipV="1">
              <a:off x="3744" y="3646"/>
              <a:ext cx="0" cy="2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1" name="Line 38">
              <a:extLst>
                <a:ext uri="{FF2B5EF4-FFF2-40B4-BE49-F238E27FC236}">
                  <a16:creationId xmlns:a16="http://schemas.microsoft.com/office/drawing/2014/main" xmlns="" id="{C033F3A9-DE95-4E75-8A50-9FDD5ACCDA57}"/>
                </a:ext>
              </a:extLst>
            </p:cNvPr>
            <p:cNvSpPr>
              <a:spLocks noChangeShapeType="1"/>
            </p:cNvSpPr>
            <p:nvPr/>
          </p:nvSpPr>
          <p:spPr bwMode="auto">
            <a:xfrm>
              <a:off x="3744" y="1873"/>
              <a:ext cx="0" cy="2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2" name="Rectangle 39">
              <a:extLst>
                <a:ext uri="{FF2B5EF4-FFF2-40B4-BE49-F238E27FC236}">
                  <a16:creationId xmlns:a16="http://schemas.microsoft.com/office/drawing/2014/main" xmlns="" id="{92E57D74-AE1B-4420-B5E0-8D1650DEE97D}"/>
                </a:ext>
              </a:extLst>
            </p:cNvPr>
            <p:cNvSpPr>
              <a:spLocks noChangeArrowheads="1"/>
            </p:cNvSpPr>
            <p:nvPr/>
          </p:nvSpPr>
          <p:spPr bwMode="auto">
            <a:xfrm>
              <a:off x="3730" y="3685"/>
              <a:ext cx="64" cy="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4</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43" name="Line 40">
              <a:extLst>
                <a:ext uri="{FF2B5EF4-FFF2-40B4-BE49-F238E27FC236}">
                  <a16:creationId xmlns:a16="http://schemas.microsoft.com/office/drawing/2014/main" xmlns="" id="{A1B9CFAA-522B-4544-B8FF-40F59B8DE3D6}"/>
                </a:ext>
              </a:extLst>
            </p:cNvPr>
            <p:cNvSpPr>
              <a:spLocks noChangeShapeType="1"/>
            </p:cNvSpPr>
            <p:nvPr/>
          </p:nvSpPr>
          <p:spPr bwMode="auto">
            <a:xfrm flipV="1">
              <a:off x="4005" y="3646"/>
              <a:ext cx="0" cy="2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4" name="Line 41">
              <a:extLst>
                <a:ext uri="{FF2B5EF4-FFF2-40B4-BE49-F238E27FC236}">
                  <a16:creationId xmlns:a16="http://schemas.microsoft.com/office/drawing/2014/main" xmlns="" id="{091BB093-EB05-4A86-8DD5-0036D51BCE49}"/>
                </a:ext>
              </a:extLst>
            </p:cNvPr>
            <p:cNvSpPr>
              <a:spLocks noChangeShapeType="1"/>
            </p:cNvSpPr>
            <p:nvPr/>
          </p:nvSpPr>
          <p:spPr bwMode="auto">
            <a:xfrm>
              <a:off x="4005" y="1873"/>
              <a:ext cx="0" cy="2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5" name="Rectangle 42">
              <a:extLst>
                <a:ext uri="{FF2B5EF4-FFF2-40B4-BE49-F238E27FC236}">
                  <a16:creationId xmlns:a16="http://schemas.microsoft.com/office/drawing/2014/main" xmlns="" id="{EC28AE70-E50D-4013-BAC3-17B6290F2C47}"/>
                </a:ext>
              </a:extLst>
            </p:cNvPr>
            <p:cNvSpPr>
              <a:spLocks noChangeArrowheads="1"/>
            </p:cNvSpPr>
            <p:nvPr/>
          </p:nvSpPr>
          <p:spPr bwMode="auto">
            <a:xfrm>
              <a:off x="3961" y="3685"/>
              <a:ext cx="118" cy="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4.5</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46" name="Line 43">
              <a:extLst>
                <a:ext uri="{FF2B5EF4-FFF2-40B4-BE49-F238E27FC236}">
                  <a16:creationId xmlns:a16="http://schemas.microsoft.com/office/drawing/2014/main" xmlns="" id="{DB8352CA-577F-4BEF-A0C5-871C9D8D945E}"/>
                </a:ext>
              </a:extLst>
            </p:cNvPr>
            <p:cNvSpPr>
              <a:spLocks noChangeShapeType="1"/>
            </p:cNvSpPr>
            <p:nvPr/>
          </p:nvSpPr>
          <p:spPr bwMode="auto">
            <a:xfrm>
              <a:off x="1681" y="3671"/>
              <a:ext cx="2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7" name="Line 44">
              <a:extLst>
                <a:ext uri="{FF2B5EF4-FFF2-40B4-BE49-F238E27FC236}">
                  <a16:creationId xmlns:a16="http://schemas.microsoft.com/office/drawing/2014/main" xmlns="" id="{CAE4583E-B659-41DE-87D2-F797B92530D4}"/>
                </a:ext>
              </a:extLst>
            </p:cNvPr>
            <p:cNvSpPr>
              <a:spLocks noChangeShapeType="1"/>
            </p:cNvSpPr>
            <p:nvPr/>
          </p:nvSpPr>
          <p:spPr bwMode="auto">
            <a:xfrm flipH="1">
              <a:off x="3981" y="3671"/>
              <a:ext cx="2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8" name="Rectangle 45">
              <a:extLst>
                <a:ext uri="{FF2B5EF4-FFF2-40B4-BE49-F238E27FC236}">
                  <a16:creationId xmlns:a16="http://schemas.microsoft.com/office/drawing/2014/main" xmlns="" id="{B380E6AA-DF5E-48FE-B05D-22ECE731AC5E}"/>
                </a:ext>
              </a:extLst>
            </p:cNvPr>
            <p:cNvSpPr>
              <a:spLocks noChangeArrowheads="1"/>
            </p:cNvSpPr>
            <p:nvPr/>
          </p:nvSpPr>
          <p:spPr bwMode="auto">
            <a:xfrm>
              <a:off x="1627" y="3631"/>
              <a:ext cx="64" cy="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0</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49" name="Line 46">
              <a:extLst>
                <a:ext uri="{FF2B5EF4-FFF2-40B4-BE49-F238E27FC236}">
                  <a16:creationId xmlns:a16="http://schemas.microsoft.com/office/drawing/2014/main" xmlns="" id="{0AE9EDD3-DE98-48B4-B69C-E2EAF5D85E82}"/>
                </a:ext>
              </a:extLst>
            </p:cNvPr>
            <p:cNvSpPr>
              <a:spLocks noChangeShapeType="1"/>
            </p:cNvSpPr>
            <p:nvPr/>
          </p:nvSpPr>
          <p:spPr bwMode="auto">
            <a:xfrm>
              <a:off x="1681" y="3370"/>
              <a:ext cx="2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0" name="Line 47">
              <a:extLst>
                <a:ext uri="{FF2B5EF4-FFF2-40B4-BE49-F238E27FC236}">
                  <a16:creationId xmlns:a16="http://schemas.microsoft.com/office/drawing/2014/main" xmlns="" id="{D9AEDCAE-A709-4151-A9DA-26A4A392FA69}"/>
                </a:ext>
              </a:extLst>
            </p:cNvPr>
            <p:cNvSpPr>
              <a:spLocks noChangeShapeType="1"/>
            </p:cNvSpPr>
            <p:nvPr/>
          </p:nvSpPr>
          <p:spPr bwMode="auto">
            <a:xfrm flipH="1">
              <a:off x="3981" y="3370"/>
              <a:ext cx="2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1" name="Rectangle 48">
              <a:extLst>
                <a:ext uri="{FF2B5EF4-FFF2-40B4-BE49-F238E27FC236}">
                  <a16:creationId xmlns:a16="http://schemas.microsoft.com/office/drawing/2014/main" xmlns="" id="{00297A29-973C-46D0-A2C6-D18A99B3FDB9}"/>
                </a:ext>
              </a:extLst>
            </p:cNvPr>
            <p:cNvSpPr>
              <a:spLocks noChangeArrowheads="1"/>
            </p:cNvSpPr>
            <p:nvPr/>
          </p:nvSpPr>
          <p:spPr bwMode="auto">
            <a:xfrm>
              <a:off x="1627" y="3331"/>
              <a:ext cx="64" cy="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1</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52" name="Line 49">
              <a:extLst>
                <a:ext uri="{FF2B5EF4-FFF2-40B4-BE49-F238E27FC236}">
                  <a16:creationId xmlns:a16="http://schemas.microsoft.com/office/drawing/2014/main" xmlns="" id="{B886CEFD-CD7F-41AE-A1D8-951AD67763BB}"/>
                </a:ext>
              </a:extLst>
            </p:cNvPr>
            <p:cNvSpPr>
              <a:spLocks noChangeShapeType="1"/>
            </p:cNvSpPr>
            <p:nvPr/>
          </p:nvSpPr>
          <p:spPr bwMode="auto">
            <a:xfrm>
              <a:off x="1681" y="3070"/>
              <a:ext cx="2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3" name="Line 50">
              <a:extLst>
                <a:ext uri="{FF2B5EF4-FFF2-40B4-BE49-F238E27FC236}">
                  <a16:creationId xmlns:a16="http://schemas.microsoft.com/office/drawing/2014/main" xmlns="" id="{CF89038B-1EC4-4A91-90EA-DC58A5DC0753}"/>
                </a:ext>
              </a:extLst>
            </p:cNvPr>
            <p:cNvSpPr>
              <a:spLocks noChangeShapeType="1"/>
            </p:cNvSpPr>
            <p:nvPr/>
          </p:nvSpPr>
          <p:spPr bwMode="auto">
            <a:xfrm flipH="1">
              <a:off x="3981" y="3070"/>
              <a:ext cx="2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4" name="Rectangle 51">
              <a:extLst>
                <a:ext uri="{FF2B5EF4-FFF2-40B4-BE49-F238E27FC236}">
                  <a16:creationId xmlns:a16="http://schemas.microsoft.com/office/drawing/2014/main" xmlns="" id="{CA9D7652-D058-48A3-BC44-037BB451CA39}"/>
                </a:ext>
              </a:extLst>
            </p:cNvPr>
            <p:cNvSpPr>
              <a:spLocks noChangeArrowheads="1"/>
            </p:cNvSpPr>
            <p:nvPr/>
          </p:nvSpPr>
          <p:spPr bwMode="auto">
            <a:xfrm>
              <a:off x="1627" y="3031"/>
              <a:ext cx="64" cy="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2</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55" name="Line 52">
              <a:extLst>
                <a:ext uri="{FF2B5EF4-FFF2-40B4-BE49-F238E27FC236}">
                  <a16:creationId xmlns:a16="http://schemas.microsoft.com/office/drawing/2014/main" xmlns="" id="{EA100CE7-B05D-4903-B76D-B39934078CEC}"/>
                </a:ext>
              </a:extLst>
            </p:cNvPr>
            <p:cNvSpPr>
              <a:spLocks noChangeShapeType="1"/>
            </p:cNvSpPr>
            <p:nvPr/>
          </p:nvSpPr>
          <p:spPr bwMode="auto">
            <a:xfrm>
              <a:off x="1681" y="2770"/>
              <a:ext cx="2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6" name="Line 53">
              <a:extLst>
                <a:ext uri="{FF2B5EF4-FFF2-40B4-BE49-F238E27FC236}">
                  <a16:creationId xmlns:a16="http://schemas.microsoft.com/office/drawing/2014/main" xmlns="" id="{429C2832-C606-41D9-B0ED-A9F86C276859}"/>
                </a:ext>
              </a:extLst>
            </p:cNvPr>
            <p:cNvSpPr>
              <a:spLocks noChangeShapeType="1"/>
            </p:cNvSpPr>
            <p:nvPr/>
          </p:nvSpPr>
          <p:spPr bwMode="auto">
            <a:xfrm flipH="1">
              <a:off x="3981" y="2770"/>
              <a:ext cx="2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7" name="Rectangle 54">
              <a:extLst>
                <a:ext uri="{FF2B5EF4-FFF2-40B4-BE49-F238E27FC236}">
                  <a16:creationId xmlns:a16="http://schemas.microsoft.com/office/drawing/2014/main" xmlns="" id="{6DAC5A2F-DC20-40E7-8FFA-092F5A441C92}"/>
                </a:ext>
              </a:extLst>
            </p:cNvPr>
            <p:cNvSpPr>
              <a:spLocks noChangeArrowheads="1"/>
            </p:cNvSpPr>
            <p:nvPr/>
          </p:nvSpPr>
          <p:spPr bwMode="auto">
            <a:xfrm>
              <a:off x="1627" y="2730"/>
              <a:ext cx="64" cy="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3</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58" name="Line 55">
              <a:extLst>
                <a:ext uri="{FF2B5EF4-FFF2-40B4-BE49-F238E27FC236}">
                  <a16:creationId xmlns:a16="http://schemas.microsoft.com/office/drawing/2014/main" xmlns="" id="{C8449DF0-F5CA-42FA-8E00-013FC6555DFA}"/>
                </a:ext>
              </a:extLst>
            </p:cNvPr>
            <p:cNvSpPr>
              <a:spLocks noChangeShapeType="1"/>
            </p:cNvSpPr>
            <p:nvPr/>
          </p:nvSpPr>
          <p:spPr bwMode="auto">
            <a:xfrm>
              <a:off x="1681" y="2469"/>
              <a:ext cx="2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9" name="Line 56">
              <a:extLst>
                <a:ext uri="{FF2B5EF4-FFF2-40B4-BE49-F238E27FC236}">
                  <a16:creationId xmlns:a16="http://schemas.microsoft.com/office/drawing/2014/main" xmlns="" id="{79311E47-A17B-47FB-92F3-4FC459296522}"/>
                </a:ext>
              </a:extLst>
            </p:cNvPr>
            <p:cNvSpPr>
              <a:spLocks noChangeShapeType="1"/>
            </p:cNvSpPr>
            <p:nvPr/>
          </p:nvSpPr>
          <p:spPr bwMode="auto">
            <a:xfrm flipH="1">
              <a:off x="3981" y="2469"/>
              <a:ext cx="2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0" name="Rectangle 57">
              <a:extLst>
                <a:ext uri="{FF2B5EF4-FFF2-40B4-BE49-F238E27FC236}">
                  <a16:creationId xmlns:a16="http://schemas.microsoft.com/office/drawing/2014/main" xmlns="" id="{585AF2BC-BF46-4968-9087-5C6D4BD71441}"/>
                </a:ext>
              </a:extLst>
            </p:cNvPr>
            <p:cNvSpPr>
              <a:spLocks noChangeArrowheads="1"/>
            </p:cNvSpPr>
            <p:nvPr/>
          </p:nvSpPr>
          <p:spPr bwMode="auto">
            <a:xfrm>
              <a:off x="1627" y="2430"/>
              <a:ext cx="64" cy="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4</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61" name="Line 58">
              <a:extLst>
                <a:ext uri="{FF2B5EF4-FFF2-40B4-BE49-F238E27FC236}">
                  <a16:creationId xmlns:a16="http://schemas.microsoft.com/office/drawing/2014/main" xmlns="" id="{34C0A45B-C967-46DC-86E3-26E2655B9458}"/>
                </a:ext>
              </a:extLst>
            </p:cNvPr>
            <p:cNvSpPr>
              <a:spLocks noChangeShapeType="1"/>
            </p:cNvSpPr>
            <p:nvPr/>
          </p:nvSpPr>
          <p:spPr bwMode="auto">
            <a:xfrm>
              <a:off x="1681" y="2169"/>
              <a:ext cx="2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2" name="Line 59">
              <a:extLst>
                <a:ext uri="{FF2B5EF4-FFF2-40B4-BE49-F238E27FC236}">
                  <a16:creationId xmlns:a16="http://schemas.microsoft.com/office/drawing/2014/main" xmlns="" id="{ED0B1588-672E-4ACC-B046-3261ABC6540B}"/>
                </a:ext>
              </a:extLst>
            </p:cNvPr>
            <p:cNvSpPr>
              <a:spLocks noChangeShapeType="1"/>
            </p:cNvSpPr>
            <p:nvPr/>
          </p:nvSpPr>
          <p:spPr bwMode="auto">
            <a:xfrm flipH="1">
              <a:off x="3981" y="2169"/>
              <a:ext cx="2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3" name="Rectangle 60">
              <a:extLst>
                <a:ext uri="{FF2B5EF4-FFF2-40B4-BE49-F238E27FC236}">
                  <a16:creationId xmlns:a16="http://schemas.microsoft.com/office/drawing/2014/main" xmlns="" id="{DA6B6FA0-9626-410D-8C08-758D391B0F8A}"/>
                </a:ext>
              </a:extLst>
            </p:cNvPr>
            <p:cNvSpPr>
              <a:spLocks noChangeArrowheads="1"/>
            </p:cNvSpPr>
            <p:nvPr/>
          </p:nvSpPr>
          <p:spPr bwMode="auto">
            <a:xfrm>
              <a:off x="1627" y="2129"/>
              <a:ext cx="64" cy="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5</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153600" name="Line 61">
              <a:extLst>
                <a:ext uri="{FF2B5EF4-FFF2-40B4-BE49-F238E27FC236}">
                  <a16:creationId xmlns:a16="http://schemas.microsoft.com/office/drawing/2014/main" xmlns="" id="{C6FD6001-4A74-4B05-A773-A948C0209F24}"/>
                </a:ext>
              </a:extLst>
            </p:cNvPr>
            <p:cNvSpPr>
              <a:spLocks noChangeShapeType="1"/>
            </p:cNvSpPr>
            <p:nvPr/>
          </p:nvSpPr>
          <p:spPr bwMode="auto">
            <a:xfrm>
              <a:off x="1681" y="1873"/>
              <a:ext cx="2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3601" name="Line 62">
              <a:extLst>
                <a:ext uri="{FF2B5EF4-FFF2-40B4-BE49-F238E27FC236}">
                  <a16:creationId xmlns:a16="http://schemas.microsoft.com/office/drawing/2014/main" xmlns="" id="{238C3668-7991-4C98-97A7-3DEA4F05E380}"/>
                </a:ext>
              </a:extLst>
            </p:cNvPr>
            <p:cNvSpPr>
              <a:spLocks noChangeShapeType="1"/>
            </p:cNvSpPr>
            <p:nvPr/>
          </p:nvSpPr>
          <p:spPr bwMode="auto">
            <a:xfrm flipH="1">
              <a:off x="3981" y="1873"/>
              <a:ext cx="2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3602" name="Rectangle 63">
              <a:extLst>
                <a:ext uri="{FF2B5EF4-FFF2-40B4-BE49-F238E27FC236}">
                  <a16:creationId xmlns:a16="http://schemas.microsoft.com/office/drawing/2014/main" xmlns="" id="{86D730C4-28EA-4802-9304-5F8105289546}"/>
                </a:ext>
              </a:extLst>
            </p:cNvPr>
            <p:cNvSpPr>
              <a:spLocks noChangeArrowheads="1"/>
            </p:cNvSpPr>
            <p:nvPr/>
          </p:nvSpPr>
          <p:spPr bwMode="auto">
            <a:xfrm>
              <a:off x="1627" y="1834"/>
              <a:ext cx="64" cy="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rgbClr val="000000"/>
                  </a:solidFill>
                  <a:effectLst/>
                  <a:latin typeface="Helvetica" panose="020B0604020202020204" pitchFamily="34" charset="0"/>
                </a:rPr>
                <a:t>6</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153603" name="Line 64">
              <a:extLst>
                <a:ext uri="{FF2B5EF4-FFF2-40B4-BE49-F238E27FC236}">
                  <a16:creationId xmlns:a16="http://schemas.microsoft.com/office/drawing/2014/main" xmlns="" id="{B916FE4F-5097-4BBB-B68F-5A77651F5373}"/>
                </a:ext>
              </a:extLst>
            </p:cNvPr>
            <p:cNvSpPr>
              <a:spLocks noChangeShapeType="1"/>
            </p:cNvSpPr>
            <p:nvPr/>
          </p:nvSpPr>
          <p:spPr bwMode="auto">
            <a:xfrm>
              <a:off x="1681" y="1873"/>
              <a:ext cx="232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3605" name="Line 65">
              <a:extLst>
                <a:ext uri="{FF2B5EF4-FFF2-40B4-BE49-F238E27FC236}">
                  <a16:creationId xmlns:a16="http://schemas.microsoft.com/office/drawing/2014/main" xmlns="" id="{C5E39624-FB64-41C2-928C-E7274133CE2D}"/>
                </a:ext>
              </a:extLst>
            </p:cNvPr>
            <p:cNvSpPr>
              <a:spLocks noChangeShapeType="1"/>
            </p:cNvSpPr>
            <p:nvPr/>
          </p:nvSpPr>
          <p:spPr bwMode="auto">
            <a:xfrm>
              <a:off x="1681" y="3671"/>
              <a:ext cx="232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3606" name="Line 66">
              <a:extLst>
                <a:ext uri="{FF2B5EF4-FFF2-40B4-BE49-F238E27FC236}">
                  <a16:creationId xmlns:a16="http://schemas.microsoft.com/office/drawing/2014/main" xmlns="" id="{CCBE8F87-DACE-4B0D-8D6F-BA1EAA2932A8}"/>
                </a:ext>
              </a:extLst>
            </p:cNvPr>
            <p:cNvSpPr>
              <a:spLocks noChangeShapeType="1"/>
            </p:cNvSpPr>
            <p:nvPr/>
          </p:nvSpPr>
          <p:spPr bwMode="auto">
            <a:xfrm flipV="1">
              <a:off x="4005" y="1873"/>
              <a:ext cx="0" cy="179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3607" name="Line 67">
              <a:extLst>
                <a:ext uri="{FF2B5EF4-FFF2-40B4-BE49-F238E27FC236}">
                  <a16:creationId xmlns:a16="http://schemas.microsoft.com/office/drawing/2014/main" xmlns="" id="{4F5FEBE5-98FA-4F52-B65B-91A8F23748CC}"/>
                </a:ext>
              </a:extLst>
            </p:cNvPr>
            <p:cNvSpPr>
              <a:spLocks noChangeShapeType="1"/>
            </p:cNvSpPr>
            <p:nvPr/>
          </p:nvSpPr>
          <p:spPr bwMode="auto">
            <a:xfrm flipV="1">
              <a:off x="1681" y="1873"/>
              <a:ext cx="0" cy="179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3608" name="Freeform 68">
              <a:extLst>
                <a:ext uri="{FF2B5EF4-FFF2-40B4-BE49-F238E27FC236}">
                  <a16:creationId xmlns:a16="http://schemas.microsoft.com/office/drawing/2014/main" xmlns="" id="{2871D46C-CAB7-4E7F-8C4A-079C24695137}"/>
                </a:ext>
              </a:extLst>
            </p:cNvPr>
            <p:cNvSpPr>
              <a:spLocks/>
            </p:cNvSpPr>
            <p:nvPr/>
          </p:nvSpPr>
          <p:spPr bwMode="auto">
            <a:xfrm>
              <a:off x="1681" y="2711"/>
              <a:ext cx="281" cy="935"/>
            </a:xfrm>
            <a:custGeom>
              <a:avLst/>
              <a:gdLst>
                <a:gd name="T0" fmla="*/ 5 w 281"/>
                <a:gd name="T1" fmla="*/ 910 h 935"/>
                <a:gd name="T2" fmla="*/ 10 w 281"/>
                <a:gd name="T3" fmla="*/ 861 h 935"/>
                <a:gd name="T4" fmla="*/ 20 w 281"/>
                <a:gd name="T5" fmla="*/ 837 h 935"/>
                <a:gd name="T6" fmla="*/ 25 w 281"/>
                <a:gd name="T7" fmla="*/ 787 h 935"/>
                <a:gd name="T8" fmla="*/ 35 w 281"/>
                <a:gd name="T9" fmla="*/ 768 h 935"/>
                <a:gd name="T10" fmla="*/ 44 w 281"/>
                <a:gd name="T11" fmla="*/ 743 h 935"/>
                <a:gd name="T12" fmla="*/ 49 w 281"/>
                <a:gd name="T13" fmla="*/ 718 h 935"/>
                <a:gd name="T14" fmla="*/ 54 w 281"/>
                <a:gd name="T15" fmla="*/ 694 h 935"/>
                <a:gd name="T16" fmla="*/ 59 w 281"/>
                <a:gd name="T17" fmla="*/ 645 h 935"/>
                <a:gd name="T18" fmla="*/ 64 w 281"/>
                <a:gd name="T19" fmla="*/ 620 h 935"/>
                <a:gd name="T20" fmla="*/ 69 w 281"/>
                <a:gd name="T21" fmla="*/ 600 h 935"/>
                <a:gd name="T22" fmla="*/ 74 w 281"/>
                <a:gd name="T23" fmla="*/ 576 h 935"/>
                <a:gd name="T24" fmla="*/ 79 w 281"/>
                <a:gd name="T25" fmla="*/ 576 h 935"/>
                <a:gd name="T26" fmla="*/ 89 w 281"/>
                <a:gd name="T27" fmla="*/ 526 h 935"/>
                <a:gd name="T28" fmla="*/ 99 w 281"/>
                <a:gd name="T29" fmla="*/ 502 h 935"/>
                <a:gd name="T30" fmla="*/ 103 w 281"/>
                <a:gd name="T31" fmla="*/ 477 h 935"/>
                <a:gd name="T32" fmla="*/ 113 w 281"/>
                <a:gd name="T33" fmla="*/ 453 h 935"/>
                <a:gd name="T34" fmla="*/ 113 w 281"/>
                <a:gd name="T35" fmla="*/ 453 h 935"/>
                <a:gd name="T36" fmla="*/ 123 w 281"/>
                <a:gd name="T37" fmla="*/ 428 h 935"/>
                <a:gd name="T38" fmla="*/ 128 w 281"/>
                <a:gd name="T39" fmla="*/ 428 h 935"/>
                <a:gd name="T40" fmla="*/ 133 w 281"/>
                <a:gd name="T41" fmla="*/ 384 h 935"/>
                <a:gd name="T42" fmla="*/ 143 w 281"/>
                <a:gd name="T43" fmla="*/ 359 h 935"/>
                <a:gd name="T44" fmla="*/ 148 w 281"/>
                <a:gd name="T45" fmla="*/ 334 h 935"/>
                <a:gd name="T46" fmla="*/ 153 w 281"/>
                <a:gd name="T47" fmla="*/ 334 h 935"/>
                <a:gd name="T48" fmla="*/ 158 w 281"/>
                <a:gd name="T49" fmla="*/ 285 h 935"/>
                <a:gd name="T50" fmla="*/ 163 w 281"/>
                <a:gd name="T51" fmla="*/ 260 h 935"/>
                <a:gd name="T52" fmla="*/ 172 w 281"/>
                <a:gd name="T53" fmla="*/ 260 h 935"/>
                <a:gd name="T54" fmla="*/ 182 w 281"/>
                <a:gd name="T55" fmla="*/ 241 h 935"/>
                <a:gd name="T56" fmla="*/ 187 w 281"/>
                <a:gd name="T57" fmla="*/ 216 h 935"/>
                <a:gd name="T58" fmla="*/ 192 w 281"/>
                <a:gd name="T59" fmla="*/ 216 h 935"/>
                <a:gd name="T60" fmla="*/ 197 w 281"/>
                <a:gd name="T61" fmla="*/ 192 h 935"/>
                <a:gd name="T62" fmla="*/ 207 w 281"/>
                <a:gd name="T63" fmla="*/ 167 h 935"/>
                <a:gd name="T64" fmla="*/ 217 w 281"/>
                <a:gd name="T65" fmla="*/ 167 h 935"/>
                <a:gd name="T66" fmla="*/ 222 w 281"/>
                <a:gd name="T67" fmla="*/ 142 h 935"/>
                <a:gd name="T68" fmla="*/ 227 w 281"/>
                <a:gd name="T69" fmla="*/ 93 h 935"/>
                <a:gd name="T70" fmla="*/ 236 w 281"/>
                <a:gd name="T71" fmla="*/ 93 h 935"/>
                <a:gd name="T72" fmla="*/ 246 w 281"/>
                <a:gd name="T73" fmla="*/ 93 h 935"/>
                <a:gd name="T74" fmla="*/ 251 w 281"/>
                <a:gd name="T75" fmla="*/ 49 h 935"/>
                <a:gd name="T76" fmla="*/ 256 w 281"/>
                <a:gd name="T77" fmla="*/ 49 h 935"/>
                <a:gd name="T78" fmla="*/ 261 w 281"/>
                <a:gd name="T79" fmla="*/ 24 h 935"/>
                <a:gd name="T80" fmla="*/ 266 w 281"/>
                <a:gd name="T81" fmla="*/ 24 h 935"/>
                <a:gd name="T82" fmla="*/ 271 w 281"/>
                <a:gd name="T83" fmla="*/ 24 h 9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1" h="935">
                  <a:moveTo>
                    <a:pt x="0" y="935"/>
                  </a:moveTo>
                  <a:lnTo>
                    <a:pt x="0" y="910"/>
                  </a:lnTo>
                  <a:lnTo>
                    <a:pt x="5" y="910"/>
                  </a:lnTo>
                  <a:lnTo>
                    <a:pt x="5" y="886"/>
                  </a:lnTo>
                  <a:lnTo>
                    <a:pt x="10" y="910"/>
                  </a:lnTo>
                  <a:lnTo>
                    <a:pt x="10" y="861"/>
                  </a:lnTo>
                  <a:lnTo>
                    <a:pt x="15" y="861"/>
                  </a:lnTo>
                  <a:lnTo>
                    <a:pt x="15" y="837"/>
                  </a:lnTo>
                  <a:lnTo>
                    <a:pt x="20" y="837"/>
                  </a:lnTo>
                  <a:lnTo>
                    <a:pt x="20" y="812"/>
                  </a:lnTo>
                  <a:lnTo>
                    <a:pt x="25" y="812"/>
                  </a:lnTo>
                  <a:lnTo>
                    <a:pt x="25" y="787"/>
                  </a:lnTo>
                  <a:lnTo>
                    <a:pt x="30" y="787"/>
                  </a:lnTo>
                  <a:lnTo>
                    <a:pt x="30" y="768"/>
                  </a:lnTo>
                  <a:lnTo>
                    <a:pt x="35" y="768"/>
                  </a:lnTo>
                  <a:lnTo>
                    <a:pt x="35" y="743"/>
                  </a:lnTo>
                  <a:lnTo>
                    <a:pt x="39" y="743"/>
                  </a:lnTo>
                  <a:lnTo>
                    <a:pt x="44" y="743"/>
                  </a:lnTo>
                  <a:lnTo>
                    <a:pt x="44" y="694"/>
                  </a:lnTo>
                  <a:lnTo>
                    <a:pt x="44" y="718"/>
                  </a:lnTo>
                  <a:lnTo>
                    <a:pt x="49" y="718"/>
                  </a:lnTo>
                  <a:lnTo>
                    <a:pt x="49" y="694"/>
                  </a:lnTo>
                  <a:lnTo>
                    <a:pt x="54" y="669"/>
                  </a:lnTo>
                  <a:lnTo>
                    <a:pt x="54" y="694"/>
                  </a:lnTo>
                  <a:lnTo>
                    <a:pt x="54" y="669"/>
                  </a:lnTo>
                  <a:lnTo>
                    <a:pt x="59" y="669"/>
                  </a:lnTo>
                  <a:lnTo>
                    <a:pt x="59" y="645"/>
                  </a:lnTo>
                  <a:lnTo>
                    <a:pt x="59" y="669"/>
                  </a:lnTo>
                  <a:lnTo>
                    <a:pt x="64" y="645"/>
                  </a:lnTo>
                  <a:lnTo>
                    <a:pt x="64" y="620"/>
                  </a:lnTo>
                  <a:lnTo>
                    <a:pt x="64" y="645"/>
                  </a:lnTo>
                  <a:lnTo>
                    <a:pt x="69" y="645"/>
                  </a:lnTo>
                  <a:lnTo>
                    <a:pt x="69" y="600"/>
                  </a:lnTo>
                  <a:lnTo>
                    <a:pt x="69" y="620"/>
                  </a:lnTo>
                  <a:lnTo>
                    <a:pt x="74" y="600"/>
                  </a:lnTo>
                  <a:lnTo>
                    <a:pt x="74" y="576"/>
                  </a:lnTo>
                  <a:lnTo>
                    <a:pt x="79" y="576"/>
                  </a:lnTo>
                  <a:lnTo>
                    <a:pt x="79" y="600"/>
                  </a:lnTo>
                  <a:lnTo>
                    <a:pt x="79" y="576"/>
                  </a:lnTo>
                  <a:lnTo>
                    <a:pt x="84" y="551"/>
                  </a:lnTo>
                  <a:lnTo>
                    <a:pt x="89" y="551"/>
                  </a:lnTo>
                  <a:lnTo>
                    <a:pt x="89" y="526"/>
                  </a:lnTo>
                  <a:lnTo>
                    <a:pt x="94" y="526"/>
                  </a:lnTo>
                  <a:lnTo>
                    <a:pt x="99" y="526"/>
                  </a:lnTo>
                  <a:lnTo>
                    <a:pt x="99" y="502"/>
                  </a:lnTo>
                  <a:lnTo>
                    <a:pt x="99" y="526"/>
                  </a:lnTo>
                  <a:lnTo>
                    <a:pt x="103" y="502"/>
                  </a:lnTo>
                  <a:lnTo>
                    <a:pt x="103" y="477"/>
                  </a:lnTo>
                  <a:lnTo>
                    <a:pt x="108" y="477"/>
                  </a:lnTo>
                  <a:lnTo>
                    <a:pt x="108" y="453"/>
                  </a:lnTo>
                  <a:lnTo>
                    <a:pt x="113" y="453"/>
                  </a:lnTo>
                  <a:lnTo>
                    <a:pt x="113" y="477"/>
                  </a:lnTo>
                  <a:lnTo>
                    <a:pt x="113" y="428"/>
                  </a:lnTo>
                  <a:lnTo>
                    <a:pt x="113" y="453"/>
                  </a:lnTo>
                  <a:lnTo>
                    <a:pt x="118" y="453"/>
                  </a:lnTo>
                  <a:lnTo>
                    <a:pt x="118" y="428"/>
                  </a:lnTo>
                  <a:lnTo>
                    <a:pt x="123" y="428"/>
                  </a:lnTo>
                  <a:lnTo>
                    <a:pt x="123" y="408"/>
                  </a:lnTo>
                  <a:lnTo>
                    <a:pt x="128" y="384"/>
                  </a:lnTo>
                  <a:lnTo>
                    <a:pt x="128" y="428"/>
                  </a:lnTo>
                  <a:lnTo>
                    <a:pt x="128" y="408"/>
                  </a:lnTo>
                  <a:lnTo>
                    <a:pt x="133" y="408"/>
                  </a:lnTo>
                  <a:lnTo>
                    <a:pt x="133" y="384"/>
                  </a:lnTo>
                  <a:lnTo>
                    <a:pt x="138" y="384"/>
                  </a:lnTo>
                  <a:lnTo>
                    <a:pt x="138" y="359"/>
                  </a:lnTo>
                  <a:lnTo>
                    <a:pt x="143" y="359"/>
                  </a:lnTo>
                  <a:lnTo>
                    <a:pt x="143" y="384"/>
                  </a:lnTo>
                  <a:lnTo>
                    <a:pt x="143" y="359"/>
                  </a:lnTo>
                  <a:lnTo>
                    <a:pt x="148" y="334"/>
                  </a:lnTo>
                  <a:lnTo>
                    <a:pt x="148" y="359"/>
                  </a:lnTo>
                  <a:lnTo>
                    <a:pt x="148" y="334"/>
                  </a:lnTo>
                  <a:lnTo>
                    <a:pt x="153" y="334"/>
                  </a:lnTo>
                  <a:lnTo>
                    <a:pt x="153" y="310"/>
                  </a:lnTo>
                  <a:lnTo>
                    <a:pt x="158" y="334"/>
                  </a:lnTo>
                  <a:lnTo>
                    <a:pt x="158" y="285"/>
                  </a:lnTo>
                  <a:lnTo>
                    <a:pt x="163" y="285"/>
                  </a:lnTo>
                  <a:lnTo>
                    <a:pt x="163" y="310"/>
                  </a:lnTo>
                  <a:lnTo>
                    <a:pt x="163" y="260"/>
                  </a:lnTo>
                  <a:lnTo>
                    <a:pt x="167" y="285"/>
                  </a:lnTo>
                  <a:lnTo>
                    <a:pt x="167" y="260"/>
                  </a:lnTo>
                  <a:lnTo>
                    <a:pt x="172" y="260"/>
                  </a:lnTo>
                  <a:lnTo>
                    <a:pt x="177" y="260"/>
                  </a:lnTo>
                  <a:lnTo>
                    <a:pt x="177" y="241"/>
                  </a:lnTo>
                  <a:lnTo>
                    <a:pt x="182" y="241"/>
                  </a:lnTo>
                  <a:lnTo>
                    <a:pt x="182" y="216"/>
                  </a:lnTo>
                  <a:lnTo>
                    <a:pt x="182" y="241"/>
                  </a:lnTo>
                  <a:lnTo>
                    <a:pt x="187" y="216"/>
                  </a:lnTo>
                  <a:lnTo>
                    <a:pt x="192" y="216"/>
                  </a:lnTo>
                  <a:lnTo>
                    <a:pt x="192" y="192"/>
                  </a:lnTo>
                  <a:lnTo>
                    <a:pt x="192" y="216"/>
                  </a:lnTo>
                  <a:lnTo>
                    <a:pt x="197" y="192"/>
                  </a:lnTo>
                  <a:lnTo>
                    <a:pt x="197" y="216"/>
                  </a:lnTo>
                  <a:lnTo>
                    <a:pt x="197" y="192"/>
                  </a:lnTo>
                  <a:lnTo>
                    <a:pt x="202" y="192"/>
                  </a:lnTo>
                  <a:lnTo>
                    <a:pt x="202" y="167"/>
                  </a:lnTo>
                  <a:lnTo>
                    <a:pt x="207" y="167"/>
                  </a:lnTo>
                  <a:lnTo>
                    <a:pt x="212" y="142"/>
                  </a:lnTo>
                  <a:lnTo>
                    <a:pt x="217" y="142"/>
                  </a:lnTo>
                  <a:lnTo>
                    <a:pt x="217" y="167"/>
                  </a:lnTo>
                  <a:lnTo>
                    <a:pt x="217" y="118"/>
                  </a:lnTo>
                  <a:lnTo>
                    <a:pt x="217" y="142"/>
                  </a:lnTo>
                  <a:lnTo>
                    <a:pt x="222" y="142"/>
                  </a:lnTo>
                  <a:lnTo>
                    <a:pt x="222" y="118"/>
                  </a:lnTo>
                  <a:lnTo>
                    <a:pt x="227" y="118"/>
                  </a:lnTo>
                  <a:lnTo>
                    <a:pt x="227" y="93"/>
                  </a:lnTo>
                  <a:lnTo>
                    <a:pt x="231" y="93"/>
                  </a:lnTo>
                  <a:lnTo>
                    <a:pt x="231" y="118"/>
                  </a:lnTo>
                  <a:lnTo>
                    <a:pt x="236" y="93"/>
                  </a:lnTo>
                  <a:lnTo>
                    <a:pt x="241" y="93"/>
                  </a:lnTo>
                  <a:lnTo>
                    <a:pt x="241" y="68"/>
                  </a:lnTo>
                  <a:lnTo>
                    <a:pt x="246" y="93"/>
                  </a:lnTo>
                  <a:lnTo>
                    <a:pt x="246" y="68"/>
                  </a:lnTo>
                  <a:lnTo>
                    <a:pt x="246" y="93"/>
                  </a:lnTo>
                  <a:lnTo>
                    <a:pt x="251" y="49"/>
                  </a:lnTo>
                  <a:lnTo>
                    <a:pt x="251" y="68"/>
                  </a:lnTo>
                  <a:lnTo>
                    <a:pt x="251" y="49"/>
                  </a:lnTo>
                  <a:lnTo>
                    <a:pt x="256" y="49"/>
                  </a:lnTo>
                  <a:lnTo>
                    <a:pt x="256" y="68"/>
                  </a:lnTo>
                  <a:lnTo>
                    <a:pt x="256" y="24"/>
                  </a:lnTo>
                  <a:lnTo>
                    <a:pt x="261" y="24"/>
                  </a:lnTo>
                  <a:lnTo>
                    <a:pt x="261" y="49"/>
                  </a:lnTo>
                  <a:lnTo>
                    <a:pt x="261" y="24"/>
                  </a:lnTo>
                  <a:lnTo>
                    <a:pt x="266" y="24"/>
                  </a:lnTo>
                  <a:lnTo>
                    <a:pt x="266" y="49"/>
                  </a:lnTo>
                  <a:lnTo>
                    <a:pt x="266" y="24"/>
                  </a:lnTo>
                  <a:lnTo>
                    <a:pt x="271" y="24"/>
                  </a:lnTo>
                  <a:lnTo>
                    <a:pt x="276" y="0"/>
                  </a:lnTo>
                  <a:lnTo>
                    <a:pt x="281" y="0"/>
                  </a:lnTo>
                </a:path>
              </a:pathLst>
            </a:custGeom>
            <a:noFill/>
            <a:ln w="3810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3609" name="Freeform 69">
              <a:extLst>
                <a:ext uri="{FF2B5EF4-FFF2-40B4-BE49-F238E27FC236}">
                  <a16:creationId xmlns:a16="http://schemas.microsoft.com/office/drawing/2014/main" xmlns="" id="{EDD9F49D-61DD-49C2-8031-253DB7FF9E95}"/>
                </a:ext>
              </a:extLst>
            </p:cNvPr>
            <p:cNvSpPr>
              <a:spLocks/>
            </p:cNvSpPr>
            <p:nvPr/>
          </p:nvSpPr>
          <p:spPr bwMode="auto">
            <a:xfrm>
              <a:off x="1962" y="2277"/>
              <a:ext cx="315" cy="434"/>
            </a:xfrm>
            <a:custGeom>
              <a:avLst/>
              <a:gdLst>
                <a:gd name="T0" fmla="*/ 5 w 315"/>
                <a:gd name="T1" fmla="*/ 409 h 434"/>
                <a:gd name="T2" fmla="*/ 10 w 315"/>
                <a:gd name="T3" fmla="*/ 409 h 434"/>
                <a:gd name="T4" fmla="*/ 15 w 315"/>
                <a:gd name="T5" fmla="*/ 409 h 434"/>
                <a:gd name="T6" fmla="*/ 19 w 315"/>
                <a:gd name="T7" fmla="*/ 384 h 434"/>
                <a:gd name="T8" fmla="*/ 24 w 315"/>
                <a:gd name="T9" fmla="*/ 384 h 434"/>
                <a:gd name="T10" fmla="*/ 29 w 315"/>
                <a:gd name="T11" fmla="*/ 360 h 434"/>
                <a:gd name="T12" fmla="*/ 39 w 315"/>
                <a:gd name="T13" fmla="*/ 360 h 434"/>
                <a:gd name="T14" fmla="*/ 49 w 315"/>
                <a:gd name="T15" fmla="*/ 335 h 434"/>
                <a:gd name="T16" fmla="*/ 54 w 315"/>
                <a:gd name="T17" fmla="*/ 335 h 434"/>
                <a:gd name="T18" fmla="*/ 64 w 315"/>
                <a:gd name="T19" fmla="*/ 315 h 434"/>
                <a:gd name="T20" fmla="*/ 69 w 315"/>
                <a:gd name="T21" fmla="*/ 315 h 434"/>
                <a:gd name="T22" fmla="*/ 74 w 315"/>
                <a:gd name="T23" fmla="*/ 291 h 434"/>
                <a:gd name="T24" fmla="*/ 83 w 315"/>
                <a:gd name="T25" fmla="*/ 266 h 434"/>
                <a:gd name="T26" fmla="*/ 88 w 315"/>
                <a:gd name="T27" fmla="*/ 241 h 434"/>
                <a:gd name="T28" fmla="*/ 93 w 315"/>
                <a:gd name="T29" fmla="*/ 241 h 434"/>
                <a:gd name="T30" fmla="*/ 103 w 315"/>
                <a:gd name="T31" fmla="*/ 241 h 434"/>
                <a:gd name="T32" fmla="*/ 118 w 315"/>
                <a:gd name="T33" fmla="*/ 217 h 434"/>
                <a:gd name="T34" fmla="*/ 128 w 315"/>
                <a:gd name="T35" fmla="*/ 192 h 434"/>
                <a:gd name="T36" fmla="*/ 138 w 315"/>
                <a:gd name="T37" fmla="*/ 192 h 434"/>
                <a:gd name="T38" fmla="*/ 147 w 315"/>
                <a:gd name="T39" fmla="*/ 192 h 434"/>
                <a:gd name="T40" fmla="*/ 152 w 315"/>
                <a:gd name="T41" fmla="*/ 168 h 434"/>
                <a:gd name="T42" fmla="*/ 157 w 315"/>
                <a:gd name="T43" fmla="*/ 168 h 434"/>
                <a:gd name="T44" fmla="*/ 162 w 315"/>
                <a:gd name="T45" fmla="*/ 168 h 434"/>
                <a:gd name="T46" fmla="*/ 167 w 315"/>
                <a:gd name="T47" fmla="*/ 143 h 434"/>
                <a:gd name="T48" fmla="*/ 177 w 315"/>
                <a:gd name="T49" fmla="*/ 143 h 434"/>
                <a:gd name="T50" fmla="*/ 182 w 315"/>
                <a:gd name="T51" fmla="*/ 123 h 434"/>
                <a:gd name="T52" fmla="*/ 187 w 315"/>
                <a:gd name="T53" fmla="*/ 123 h 434"/>
                <a:gd name="T54" fmla="*/ 192 w 315"/>
                <a:gd name="T55" fmla="*/ 123 h 434"/>
                <a:gd name="T56" fmla="*/ 207 w 315"/>
                <a:gd name="T57" fmla="*/ 123 h 434"/>
                <a:gd name="T58" fmla="*/ 216 w 315"/>
                <a:gd name="T59" fmla="*/ 99 h 434"/>
                <a:gd name="T60" fmla="*/ 221 w 315"/>
                <a:gd name="T61" fmla="*/ 99 h 434"/>
                <a:gd name="T62" fmla="*/ 226 w 315"/>
                <a:gd name="T63" fmla="*/ 74 h 434"/>
                <a:gd name="T64" fmla="*/ 236 w 315"/>
                <a:gd name="T65" fmla="*/ 74 h 434"/>
                <a:gd name="T66" fmla="*/ 246 w 315"/>
                <a:gd name="T67" fmla="*/ 74 h 434"/>
                <a:gd name="T68" fmla="*/ 251 w 315"/>
                <a:gd name="T69" fmla="*/ 49 h 434"/>
                <a:gd name="T70" fmla="*/ 256 w 315"/>
                <a:gd name="T71" fmla="*/ 49 h 434"/>
                <a:gd name="T72" fmla="*/ 266 w 315"/>
                <a:gd name="T73" fmla="*/ 25 h 434"/>
                <a:gd name="T74" fmla="*/ 271 w 315"/>
                <a:gd name="T75" fmla="*/ 25 h 434"/>
                <a:gd name="T76" fmla="*/ 275 w 315"/>
                <a:gd name="T77" fmla="*/ 25 h 434"/>
                <a:gd name="T78" fmla="*/ 290 w 315"/>
                <a:gd name="T79" fmla="*/ 25 h 434"/>
                <a:gd name="T80" fmla="*/ 300 w 315"/>
                <a:gd name="T81" fmla="*/ 0 h 434"/>
                <a:gd name="T82" fmla="*/ 305 w 315"/>
                <a:gd name="T83" fmla="*/ 0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 h="434">
                  <a:moveTo>
                    <a:pt x="0" y="434"/>
                  </a:moveTo>
                  <a:lnTo>
                    <a:pt x="0" y="409"/>
                  </a:lnTo>
                  <a:lnTo>
                    <a:pt x="5" y="409"/>
                  </a:lnTo>
                  <a:lnTo>
                    <a:pt x="5" y="384"/>
                  </a:lnTo>
                  <a:lnTo>
                    <a:pt x="5" y="409"/>
                  </a:lnTo>
                  <a:lnTo>
                    <a:pt x="10" y="409"/>
                  </a:lnTo>
                  <a:lnTo>
                    <a:pt x="10" y="384"/>
                  </a:lnTo>
                  <a:lnTo>
                    <a:pt x="10" y="409"/>
                  </a:lnTo>
                  <a:lnTo>
                    <a:pt x="15" y="409"/>
                  </a:lnTo>
                  <a:lnTo>
                    <a:pt x="15" y="384"/>
                  </a:lnTo>
                  <a:lnTo>
                    <a:pt x="15" y="409"/>
                  </a:lnTo>
                  <a:lnTo>
                    <a:pt x="19" y="384"/>
                  </a:lnTo>
                  <a:lnTo>
                    <a:pt x="24" y="384"/>
                  </a:lnTo>
                  <a:lnTo>
                    <a:pt x="24" y="360"/>
                  </a:lnTo>
                  <a:lnTo>
                    <a:pt x="24" y="384"/>
                  </a:lnTo>
                  <a:lnTo>
                    <a:pt x="29" y="360"/>
                  </a:lnTo>
                  <a:lnTo>
                    <a:pt x="29" y="384"/>
                  </a:lnTo>
                  <a:lnTo>
                    <a:pt x="29" y="360"/>
                  </a:lnTo>
                  <a:lnTo>
                    <a:pt x="34" y="384"/>
                  </a:lnTo>
                  <a:lnTo>
                    <a:pt x="34" y="360"/>
                  </a:lnTo>
                  <a:lnTo>
                    <a:pt x="39" y="360"/>
                  </a:lnTo>
                  <a:lnTo>
                    <a:pt x="39" y="335"/>
                  </a:lnTo>
                  <a:lnTo>
                    <a:pt x="44" y="335"/>
                  </a:lnTo>
                  <a:lnTo>
                    <a:pt x="49" y="335"/>
                  </a:lnTo>
                  <a:lnTo>
                    <a:pt x="49" y="315"/>
                  </a:lnTo>
                  <a:lnTo>
                    <a:pt x="54" y="315"/>
                  </a:lnTo>
                  <a:lnTo>
                    <a:pt x="54" y="335"/>
                  </a:lnTo>
                  <a:lnTo>
                    <a:pt x="54" y="315"/>
                  </a:lnTo>
                  <a:lnTo>
                    <a:pt x="59" y="315"/>
                  </a:lnTo>
                  <a:lnTo>
                    <a:pt x="64" y="315"/>
                  </a:lnTo>
                  <a:lnTo>
                    <a:pt x="64" y="291"/>
                  </a:lnTo>
                  <a:lnTo>
                    <a:pt x="69" y="291"/>
                  </a:lnTo>
                  <a:lnTo>
                    <a:pt x="69" y="315"/>
                  </a:lnTo>
                  <a:lnTo>
                    <a:pt x="69" y="291"/>
                  </a:lnTo>
                  <a:lnTo>
                    <a:pt x="74" y="315"/>
                  </a:lnTo>
                  <a:lnTo>
                    <a:pt x="74" y="291"/>
                  </a:lnTo>
                  <a:lnTo>
                    <a:pt x="79" y="291"/>
                  </a:lnTo>
                  <a:lnTo>
                    <a:pt x="79" y="266"/>
                  </a:lnTo>
                  <a:lnTo>
                    <a:pt x="83" y="266"/>
                  </a:lnTo>
                  <a:lnTo>
                    <a:pt x="83" y="291"/>
                  </a:lnTo>
                  <a:lnTo>
                    <a:pt x="83" y="266"/>
                  </a:lnTo>
                  <a:lnTo>
                    <a:pt x="88" y="241"/>
                  </a:lnTo>
                  <a:lnTo>
                    <a:pt x="88" y="291"/>
                  </a:lnTo>
                  <a:lnTo>
                    <a:pt x="88" y="266"/>
                  </a:lnTo>
                  <a:lnTo>
                    <a:pt x="93" y="241"/>
                  </a:lnTo>
                  <a:lnTo>
                    <a:pt x="93" y="266"/>
                  </a:lnTo>
                  <a:lnTo>
                    <a:pt x="98" y="241"/>
                  </a:lnTo>
                  <a:lnTo>
                    <a:pt x="103" y="241"/>
                  </a:lnTo>
                  <a:lnTo>
                    <a:pt x="108" y="241"/>
                  </a:lnTo>
                  <a:lnTo>
                    <a:pt x="113" y="217"/>
                  </a:lnTo>
                  <a:lnTo>
                    <a:pt x="118" y="217"/>
                  </a:lnTo>
                  <a:lnTo>
                    <a:pt x="123" y="217"/>
                  </a:lnTo>
                  <a:lnTo>
                    <a:pt x="128" y="217"/>
                  </a:lnTo>
                  <a:lnTo>
                    <a:pt x="128" y="192"/>
                  </a:lnTo>
                  <a:lnTo>
                    <a:pt x="133" y="192"/>
                  </a:lnTo>
                  <a:lnTo>
                    <a:pt x="133" y="217"/>
                  </a:lnTo>
                  <a:lnTo>
                    <a:pt x="138" y="192"/>
                  </a:lnTo>
                  <a:lnTo>
                    <a:pt x="143" y="192"/>
                  </a:lnTo>
                  <a:lnTo>
                    <a:pt x="143" y="168"/>
                  </a:lnTo>
                  <a:lnTo>
                    <a:pt x="147" y="192"/>
                  </a:lnTo>
                  <a:lnTo>
                    <a:pt x="147" y="168"/>
                  </a:lnTo>
                  <a:lnTo>
                    <a:pt x="147" y="192"/>
                  </a:lnTo>
                  <a:lnTo>
                    <a:pt x="152" y="168"/>
                  </a:lnTo>
                  <a:lnTo>
                    <a:pt x="152" y="192"/>
                  </a:lnTo>
                  <a:lnTo>
                    <a:pt x="152" y="168"/>
                  </a:lnTo>
                  <a:lnTo>
                    <a:pt x="157" y="168"/>
                  </a:lnTo>
                  <a:lnTo>
                    <a:pt x="157" y="143"/>
                  </a:lnTo>
                  <a:lnTo>
                    <a:pt x="157" y="168"/>
                  </a:lnTo>
                  <a:lnTo>
                    <a:pt x="162" y="168"/>
                  </a:lnTo>
                  <a:lnTo>
                    <a:pt x="162" y="143"/>
                  </a:lnTo>
                  <a:lnTo>
                    <a:pt x="167" y="168"/>
                  </a:lnTo>
                  <a:lnTo>
                    <a:pt x="167" y="143"/>
                  </a:lnTo>
                  <a:lnTo>
                    <a:pt x="167" y="168"/>
                  </a:lnTo>
                  <a:lnTo>
                    <a:pt x="172" y="143"/>
                  </a:lnTo>
                  <a:lnTo>
                    <a:pt x="177" y="143"/>
                  </a:lnTo>
                  <a:lnTo>
                    <a:pt x="177" y="123"/>
                  </a:lnTo>
                  <a:lnTo>
                    <a:pt x="177" y="143"/>
                  </a:lnTo>
                  <a:lnTo>
                    <a:pt x="182" y="123"/>
                  </a:lnTo>
                  <a:lnTo>
                    <a:pt x="182" y="143"/>
                  </a:lnTo>
                  <a:lnTo>
                    <a:pt x="182" y="123"/>
                  </a:lnTo>
                  <a:lnTo>
                    <a:pt x="187" y="123"/>
                  </a:lnTo>
                  <a:lnTo>
                    <a:pt x="192" y="123"/>
                  </a:lnTo>
                  <a:lnTo>
                    <a:pt x="192" y="99"/>
                  </a:lnTo>
                  <a:lnTo>
                    <a:pt x="192" y="123"/>
                  </a:lnTo>
                  <a:lnTo>
                    <a:pt x="197" y="123"/>
                  </a:lnTo>
                  <a:lnTo>
                    <a:pt x="202" y="123"/>
                  </a:lnTo>
                  <a:lnTo>
                    <a:pt x="207" y="123"/>
                  </a:lnTo>
                  <a:lnTo>
                    <a:pt x="207" y="99"/>
                  </a:lnTo>
                  <a:lnTo>
                    <a:pt x="211" y="99"/>
                  </a:lnTo>
                  <a:lnTo>
                    <a:pt x="216" y="99"/>
                  </a:lnTo>
                  <a:lnTo>
                    <a:pt x="221" y="99"/>
                  </a:lnTo>
                  <a:lnTo>
                    <a:pt x="221" y="74"/>
                  </a:lnTo>
                  <a:lnTo>
                    <a:pt x="221" y="99"/>
                  </a:lnTo>
                  <a:lnTo>
                    <a:pt x="226" y="74"/>
                  </a:lnTo>
                  <a:lnTo>
                    <a:pt x="226" y="99"/>
                  </a:lnTo>
                  <a:lnTo>
                    <a:pt x="226" y="74"/>
                  </a:lnTo>
                  <a:lnTo>
                    <a:pt x="231" y="74"/>
                  </a:lnTo>
                  <a:lnTo>
                    <a:pt x="231" y="99"/>
                  </a:lnTo>
                  <a:lnTo>
                    <a:pt x="236" y="74"/>
                  </a:lnTo>
                  <a:lnTo>
                    <a:pt x="241" y="74"/>
                  </a:lnTo>
                  <a:lnTo>
                    <a:pt x="241" y="99"/>
                  </a:lnTo>
                  <a:lnTo>
                    <a:pt x="246" y="74"/>
                  </a:lnTo>
                  <a:lnTo>
                    <a:pt x="246" y="49"/>
                  </a:lnTo>
                  <a:lnTo>
                    <a:pt x="246" y="74"/>
                  </a:lnTo>
                  <a:lnTo>
                    <a:pt x="251" y="49"/>
                  </a:lnTo>
                  <a:lnTo>
                    <a:pt x="256" y="49"/>
                  </a:lnTo>
                  <a:lnTo>
                    <a:pt x="256" y="74"/>
                  </a:lnTo>
                  <a:lnTo>
                    <a:pt x="256" y="49"/>
                  </a:lnTo>
                  <a:lnTo>
                    <a:pt x="261" y="49"/>
                  </a:lnTo>
                  <a:lnTo>
                    <a:pt x="266" y="49"/>
                  </a:lnTo>
                  <a:lnTo>
                    <a:pt x="266" y="25"/>
                  </a:lnTo>
                  <a:lnTo>
                    <a:pt x="266" y="49"/>
                  </a:lnTo>
                  <a:lnTo>
                    <a:pt x="271" y="49"/>
                  </a:lnTo>
                  <a:lnTo>
                    <a:pt x="271" y="25"/>
                  </a:lnTo>
                  <a:lnTo>
                    <a:pt x="275" y="25"/>
                  </a:lnTo>
                  <a:lnTo>
                    <a:pt x="275" y="49"/>
                  </a:lnTo>
                  <a:lnTo>
                    <a:pt x="275" y="25"/>
                  </a:lnTo>
                  <a:lnTo>
                    <a:pt x="280" y="25"/>
                  </a:lnTo>
                  <a:lnTo>
                    <a:pt x="285" y="25"/>
                  </a:lnTo>
                  <a:lnTo>
                    <a:pt x="290" y="25"/>
                  </a:lnTo>
                  <a:lnTo>
                    <a:pt x="295" y="25"/>
                  </a:lnTo>
                  <a:lnTo>
                    <a:pt x="300" y="25"/>
                  </a:lnTo>
                  <a:lnTo>
                    <a:pt x="300" y="0"/>
                  </a:lnTo>
                  <a:lnTo>
                    <a:pt x="305" y="0"/>
                  </a:lnTo>
                  <a:lnTo>
                    <a:pt x="305" y="25"/>
                  </a:lnTo>
                  <a:lnTo>
                    <a:pt x="305" y="0"/>
                  </a:lnTo>
                  <a:lnTo>
                    <a:pt x="310" y="0"/>
                  </a:lnTo>
                  <a:lnTo>
                    <a:pt x="315" y="0"/>
                  </a:lnTo>
                </a:path>
              </a:pathLst>
            </a:custGeom>
            <a:noFill/>
            <a:ln w="3810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3610" name="Freeform 70">
              <a:extLst>
                <a:ext uri="{FF2B5EF4-FFF2-40B4-BE49-F238E27FC236}">
                  <a16:creationId xmlns:a16="http://schemas.microsoft.com/office/drawing/2014/main" xmlns="" id="{19CFB0EF-0456-4959-AF1F-2E4BAFDDF9A1}"/>
                </a:ext>
              </a:extLst>
            </p:cNvPr>
            <p:cNvSpPr>
              <a:spLocks/>
            </p:cNvSpPr>
            <p:nvPr/>
          </p:nvSpPr>
          <p:spPr bwMode="auto">
            <a:xfrm>
              <a:off x="2277" y="2085"/>
              <a:ext cx="325" cy="217"/>
            </a:xfrm>
            <a:custGeom>
              <a:avLst/>
              <a:gdLst>
                <a:gd name="T0" fmla="*/ 0 w 325"/>
                <a:gd name="T1" fmla="*/ 168 h 217"/>
                <a:gd name="T2" fmla="*/ 5 w 325"/>
                <a:gd name="T3" fmla="*/ 168 h 217"/>
                <a:gd name="T4" fmla="*/ 10 w 325"/>
                <a:gd name="T5" fmla="*/ 168 h 217"/>
                <a:gd name="T6" fmla="*/ 20 w 325"/>
                <a:gd name="T7" fmla="*/ 168 h 217"/>
                <a:gd name="T8" fmla="*/ 29 w 325"/>
                <a:gd name="T9" fmla="*/ 148 h 217"/>
                <a:gd name="T10" fmla="*/ 39 w 325"/>
                <a:gd name="T11" fmla="*/ 148 h 217"/>
                <a:gd name="T12" fmla="*/ 49 w 325"/>
                <a:gd name="T13" fmla="*/ 168 h 217"/>
                <a:gd name="T14" fmla="*/ 54 w 325"/>
                <a:gd name="T15" fmla="*/ 168 h 217"/>
                <a:gd name="T16" fmla="*/ 59 w 325"/>
                <a:gd name="T17" fmla="*/ 168 h 217"/>
                <a:gd name="T18" fmla="*/ 69 w 325"/>
                <a:gd name="T19" fmla="*/ 148 h 217"/>
                <a:gd name="T20" fmla="*/ 74 w 325"/>
                <a:gd name="T21" fmla="*/ 148 h 217"/>
                <a:gd name="T22" fmla="*/ 79 w 325"/>
                <a:gd name="T23" fmla="*/ 148 h 217"/>
                <a:gd name="T24" fmla="*/ 89 w 325"/>
                <a:gd name="T25" fmla="*/ 123 h 217"/>
                <a:gd name="T26" fmla="*/ 93 w 325"/>
                <a:gd name="T27" fmla="*/ 123 h 217"/>
                <a:gd name="T28" fmla="*/ 103 w 325"/>
                <a:gd name="T29" fmla="*/ 99 h 217"/>
                <a:gd name="T30" fmla="*/ 113 w 325"/>
                <a:gd name="T31" fmla="*/ 123 h 217"/>
                <a:gd name="T32" fmla="*/ 118 w 325"/>
                <a:gd name="T33" fmla="*/ 123 h 217"/>
                <a:gd name="T34" fmla="*/ 123 w 325"/>
                <a:gd name="T35" fmla="*/ 99 h 217"/>
                <a:gd name="T36" fmla="*/ 128 w 325"/>
                <a:gd name="T37" fmla="*/ 99 h 217"/>
                <a:gd name="T38" fmla="*/ 138 w 325"/>
                <a:gd name="T39" fmla="*/ 99 h 217"/>
                <a:gd name="T40" fmla="*/ 148 w 325"/>
                <a:gd name="T41" fmla="*/ 74 h 217"/>
                <a:gd name="T42" fmla="*/ 157 w 325"/>
                <a:gd name="T43" fmla="*/ 99 h 217"/>
                <a:gd name="T44" fmla="*/ 167 w 325"/>
                <a:gd name="T45" fmla="*/ 99 h 217"/>
                <a:gd name="T46" fmla="*/ 172 w 325"/>
                <a:gd name="T47" fmla="*/ 99 h 217"/>
                <a:gd name="T48" fmla="*/ 182 w 325"/>
                <a:gd name="T49" fmla="*/ 74 h 217"/>
                <a:gd name="T50" fmla="*/ 187 w 325"/>
                <a:gd name="T51" fmla="*/ 74 h 217"/>
                <a:gd name="T52" fmla="*/ 202 w 325"/>
                <a:gd name="T53" fmla="*/ 74 h 217"/>
                <a:gd name="T54" fmla="*/ 217 w 325"/>
                <a:gd name="T55" fmla="*/ 74 h 217"/>
                <a:gd name="T56" fmla="*/ 221 w 325"/>
                <a:gd name="T57" fmla="*/ 74 h 217"/>
                <a:gd name="T58" fmla="*/ 226 w 325"/>
                <a:gd name="T59" fmla="*/ 49 h 217"/>
                <a:gd name="T60" fmla="*/ 231 w 325"/>
                <a:gd name="T61" fmla="*/ 74 h 217"/>
                <a:gd name="T62" fmla="*/ 236 w 325"/>
                <a:gd name="T63" fmla="*/ 74 h 217"/>
                <a:gd name="T64" fmla="*/ 241 w 325"/>
                <a:gd name="T65" fmla="*/ 74 h 217"/>
                <a:gd name="T66" fmla="*/ 251 w 325"/>
                <a:gd name="T67" fmla="*/ 49 h 217"/>
                <a:gd name="T68" fmla="*/ 261 w 325"/>
                <a:gd name="T69" fmla="*/ 49 h 217"/>
                <a:gd name="T70" fmla="*/ 266 w 325"/>
                <a:gd name="T71" fmla="*/ 49 h 217"/>
                <a:gd name="T72" fmla="*/ 276 w 325"/>
                <a:gd name="T73" fmla="*/ 25 h 217"/>
                <a:gd name="T74" fmla="*/ 281 w 325"/>
                <a:gd name="T75" fmla="*/ 25 h 217"/>
                <a:gd name="T76" fmla="*/ 290 w 325"/>
                <a:gd name="T77" fmla="*/ 49 h 217"/>
                <a:gd name="T78" fmla="*/ 300 w 325"/>
                <a:gd name="T79" fmla="*/ 25 h 217"/>
                <a:gd name="T80" fmla="*/ 315 w 325"/>
                <a:gd name="T81" fmla="*/ 25 h 217"/>
                <a:gd name="T82" fmla="*/ 320 w 325"/>
                <a:gd name="T83" fmla="*/ 25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5" h="217">
                  <a:moveTo>
                    <a:pt x="0" y="192"/>
                  </a:moveTo>
                  <a:lnTo>
                    <a:pt x="0" y="217"/>
                  </a:lnTo>
                  <a:lnTo>
                    <a:pt x="0" y="168"/>
                  </a:lnTo>
                  <a:lnTo>
                    <a:pt x="0" y="192"/>
                  </a:lnTo>
                  <a:lnTo>
                    <a:pt x="5" y="192"/>
                  </a:lnTo>
                  <a:lnTo>
                    <a:pt x="5" y="168"/>
                  </a:lnTo>
                  <a:lnTo>
                    <a:pt x="5" y="192"/>
                  </a:lnTo>
                  <a:lnTo>
                    <a:pt x="10" y="192"/>
                  </a:lnTo>
                  <a:lnTo>
                    <a:pt x="10" y="168"/>
                  </a:lnTo>
                  <a:lnTo>
                    <a:pt x="15" y="168"/>
                  </a:lnTo>
                  <a:lnTo>
                    <a:pt x="15" y="192"/>
                  </a:lnTo>
                  <a:lnTo>
                    <a:pt x="20" y="168"/>
                  </a:lnTo>
                  <a:lnTo>
                    <a:pt x="25" y="168"/>
                  </a:lnTo>
                  <a:lnTo>
                    <a:pt x="29" y="192"/>
                  </a:lnTo>
                  <a:lnTo>
                    <a:pt x="29" y="148"/>
                  </a:lnTo>
                  <a:lnTo>
                    <a:pt x="29" y="168"/>
                  </a:lnTo>
                  <a:lnTo>
                    <a:pt x="34" y="168"/>
                  </a:lnTo>
                  <a:lnTo>
                    <a:pt x="39" y="148"/>
                  </a:lnTo>
                  <a:lnTo>
                    <a:pt x="39" y="168"/>
                  </a:lnTo>
                  <a:lnTo>
                    <a:pt x="44" y="168"/>
                  </a:lnTo>
                  <a:lnTo>
                    <a:pt x="49" y="168"/>
                  </a:lnTo>
                  <a:lnTo>
                    <a:pt x="49" y="148"/>
                  </a:lnTo>
                  <a:lnTo>
                    <a:pt x="54" y="148"/>
                  </a:lnTo>
                  <a:lnTo>
                    <a:pt x="54" y="168"/>
                  </a:lnTo>
                  <a:lnTo>
                    <a:pt x="54" y="148"/>
                  </a:lnTo>
                  <a:lnTo>
                    <a:pt x="59" y="148"/>
                  </a:lnTo>
                  <a:lnTo>
                    <a:pt x="59" y="168"/>
                  </a:lnTo>
                  <a:lnTo>
                    <a:pt x="64" y="168"/>
                  </a:lnTo>
                  <a:lnTo>
                    <a:pt x="64" y="148"/>
                  </a:lnTo>
                  <a:lnTo>
                    <a:pt x="69" y="148"/>
                  </a:lnTo>
                  <a:lnTo>
                    <a:pt x="69" y="123"/>
                  </a:lnTo>
                  <a:lnTo>
                    <a:pt x="69" y="148"/>
                  </a:lnTo>
                  <a:lnTo>
                    <a:pt x="74" y="148"/>
                  </a:lnTo>
                  <a:lnTo>
                    <a:pt x="74" y="123"/>
                  </a:lnTo>
                  <a:lnTo>
                    <a:pt x="74" y="148"/>
                  </a:lnTo>
                  <a:lnTo>
                    <a:pt x="79" y="148"/>
                  </a:lnTo>
                  <a:lnTo>
                    <a:pt x="84" y="148"/>
                  </a:lnTo>
                  <a:lnTo>
                    <a:pt x="84" y="123"/>
                  </a:lnTo>
                  <a:lnTo>
                    <a:pt x="89" y="123"/>
                  </a:lnTo>
                  <a:lnTo>
                    <a:pt x="89" y="148"/>
                  </a:lnTo>
                  <a:lnTo>
                    <a:pt x="89" y="123"/>
                  </a:lnTo>
                  <a:lnTo>
                    <a:pt x="93" y="123"/>
                  </a:lnTo>
                  <a:lnTo>
                    <a:pt x="98" y="123"/>
                  </a:lnTo>
                  <a:lnTo>
                    <a:pt x="103" y="123"/>
                  </a:lnTo>
                  <a:lnTo>
                    <a:pt x="103" y="99"/>
                  </a:lnTo>
                  <a:lnTo>
                    <a:pt x="108" y="99"/>
                  </a:lnTo>
                  <a:lnTo>
                    <a:pt x="108" y="123"/>
                  </a:lnTo>
                  <a:lnTo>
                    <a:pt x="113" y="123"/>
                  </a:lnTo>
                  <a:lnTo>
                    <a:pt x="113" y="99"/>
                  </a:lnTo>
                  <a:lnTo>
                    <a:pt x="118" y="99"/>
                  </a:lnTo>
                  <a:lnTo>
                    <a:pt x="118" y="123"/>
                  </a:lnTo>
                  <a:lnTo>
                    <a:pt x="123" y="99"/>
                  </a:lnTo>
                  <a:lnTo>
                    <a:pt x="123" y="123"/>
                  </a:lnTo>
                  <a:lnTo>
                    <a:pt x="123" y="99"/>
                  </a:lnTo>
                  <a:lnTo>
                    <a:pt x="128" y="99"/>
                  </a:lnTo>
                  <a:lnTo>
                    <a:pt x="128" y="123"/>
                  </a:lnTo>
                  <a:lnTo>
                    <a:pt x="128" y="99"/>
                  </a:lnTo>
                  <a:lnTo>
                    <a:pt x="133" y="99"/>
                  </a:lnTo>
                  <a:lnTo>
                    <a:pt x="133" y="123"/>
                  </a:lnTo>
                  <a:lnTo>
                    <a:pt x="138" y="99"/>
                  </a:lnTo>
                  <a:lnTo>
                    <a:pt x="143" y="99"/>
                  </a:lnTo>
                  <a:lnTo>
                    <a:pt x="148" y="99"/>
                  </a:lnTo>
                  <a:lnTo>
                    <a:pt x="148" y="74"/>
                  </a:lnTo>
                  <a:lnTo>
                    <a:pt x="148" y="99"/>
                  </a:lnTo>
                  <a:lnTo>
                    <a:pt x="153" y="99"/>
                  </a:lnTo>
                  <a:lnTo>
                    <a:pt x="157" y="99"/>
                  </a:lnTo>
                  <a:lnTo>
                    <a:pt x="162" y="99"/>
                  </a:lnTo>
                  <a:lnTo>
                    <a:pt x="162" y="74"/>
                  </a:lnTo>
                  <a:lnTo>
                    <a:pt x="167" y="99"/>
                  </a:lnTo>
                  <a:lnTo>
                    <a:pt x="167" y="74"/>
                  </a:lnTo>
                  <a:lnTo>
                    <a:pt x="172" y="74"/>
                  </a:lnTo>
                  <a:lnTo>
                    <a:pt x="172" y="99"/>
                  </a:lnTo>
                  <a:lnTo>
                    <a:pt x="172" y="74"/>
                  </a:lnTo>
                  <a:lnTo>
                    <a:pt x="177" y="74"/>
                  </a:lnTo>
                  <a:lnTo>
                    <a:pt x="182" y="74"/>
                  </a:lnTo>
                  <a:lnTo>
                    <a:pt x="187" y="74"/>
                  </a:lnTo>
                  <a:lnTo>
                    <a:pt x="187" y="99"/>
                  </a:lnTo>
                  <a:lnTo>
                    <a:pt x="187" y="74"/>
                  </a:lnTo>
                  <a:lnTo>
                    <a:pt x="192" y="74"/>
                  </a:lnTo>
                  <a:lnTo>
                    <a:pt x="197" y="74"/>
                  </a:lnTo>
                  <a:lnTo>
                    <a:pt x="202" y="74"/>
                  </a:lnTo>
                  <a:lnTo>
                    <a:pt x="207" y="74"/>
                  </a:lnTo>
                  <a:lnTo>
                    <a:pt x="212" y="74"/>
                  </a:lnTo>
                  <a:lnTo>
                    <a:pt x="217" y="74"/>
                  </a:lnTo>
                  <a:lnTo>
                    <a:pt x="217" y="49"/>
                  </a:lnTo>
                  <a:lnTo>
                    <a:pt x="217" y="74"/>
                  </a:lnTo>
                  <a:lnTo>
                    <a:pt x="221" y="74"/>
                  </a:lnTo>
                  <a:lnTo>
                    <a:pt x="221" y="49"/>
                  </a:lnTo>
                  <a:lnTo>
                    <a:pt x="226" y="74"/>
                  </a:lnTo>
                  <a:lnTo>
                    <a:pt x="226" y="49"/>
                  </a:lnTo>
                  <a:lnTo>
                    <a:pt x="226" y="74"/>
                  </a:lnTo>
                  <a:lnTo>
                    <a:pt x="231" y="49"/>
                  </a:lnTo>
                  <a:lnTo>
                    <a:pt x="231" y="74"/>
                  </a:lnTo>
                  <a:lnTo>
                    <a:pt x="231" y="49"/>
                  </a:lnTo>
                  <a:lnTo>
                    <a:pt x="236" y="49"/>
                  </a:lnTo>
                  <a:lnTo>
                    <a:pt x="236" y="74"/>
                  </a:lnTo>
                  <a:lnTo>
                    <a:pt x="236" y="49"/>
                  </a:lnTo>
                  <a:lnTo>
                    <a:pt x="241" y="49"/>
                  </a:lnTo>
                  <a:lnTo>
                    <a:pt x="241" y="74"/>
                  </a:lnTo>
                  <a:lnTo>
                    <a:pt x="241" y="49"/>
                  </a:lnTo>
                  <a:lnTo>
                    <a:pt x="246" y="49"/>
                  </a:lnTo>
                  <a:lnTo>
                    <a:pt x="251" y="49"/>
                  </a:lnTo>
                  <a:lnTo>
                    <a:pt x="256" y="49"/>
                  </a:lnTo>
                  <a:lnTo>
                    <a:pt x="256" y="25"/>
                  </a:lnTo>
                  <a:lnTo>
                    <a:pt x="261" y="49"/>
                  </a:lnTo>
                  <a:lnTo>
                    <a:pt x="266" y="49"/>
                  </a:lnTo>
                  <a:lnTo>
                    <a:pt x="266" y="25"/>
                  </a:lnTo>
                  <a:lnTo>
                    <a:pt x="266" y="49"/>
                  </a:lnTo>
                  <a:lnTo>
                    <a:pt x="271" y="25"/>
                  </a:lnTo>
                  <a:lnTo>
                    <a:pt x="271" y="49"/>
                  </a:lnTo>
                  <a:lnTo>
                    <a:pt x="276" y="25"/>
                  </a:lnTo>
                  <a:lnTo>
                    <a:pt x="276" y="49"/>
                  </a:lnTo>
                  <a:lnTo>
                    <a:pt x="276" y="25"/>
                  </a:lnTo>
                  <a:lnTo>
                    <a:pt x="281" y="25"/>
                  </a:lnTo>
                  <a:lnTo>
                    <a:pt x="285" y="49"/>
                  </a:lnTo>
                  <a:lnTo>
                    <a:pt x="285" y="25"/>
                  </a:lnTo>
                  <a:lnTo>
                    <a:pt x="290" y="49"/>
                  </a:lnTo>
                  <a:lnTo>
                    <a:pt x="290" y="25"/>
                  </a:lnTo>
                  <a:lnTo>
                    <a:pt x="295" y="25"/>
                  </a:lnTo>
                  <a:lnTo>
                    <a:pt x="300" y="25"/>
                  </a:lnTo>
                  <a:lnTo>
                    <a:pt x="305" y="25"/>
                  </a:lnTo>
                  <a:lnTo>
                    <a:pt x="310" y="25"/>
                  </a:lnTo>
                  <a:lnTo>
                    <a:pt x="315" y="25"/>
                  </a:lnTo>
                  <a:lnTo>
                    <a:pt x="315" y="49"/>
                  </a:lnTo>
                  <a:lnTo>
                    <a:pt x="315" y="25"/>
                  </a:lnTo>
                  <a:lnTo>
                    <a:pt x="320" y="25"/>
                  </a:lnTo>
                  <a:lnTo>
                    <a:pt x="325" y="25"/>
                  </a:lnTo>
                  <a:lnTo>
                    <a:pt x="325" y="0"/>
                  </a:lnTo>
                </a:path>
              </a:pathLst>
            </a:custGeom>
            <a:noFill/>
            <a:ln w="3810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3611" name="Freeform 71">
              <a:extLst>
                <a:ext uri="{FF2B5EF4-FFF2-40B4-BE49-F238E27FC236}">
                  <a16:creationId xmlns:a16="http://schemas.microsoft.com/office/drawing/2014/main" xmlns="" id="{43C37EF2-79EA-4784-B28F-CAE51254F344}"/>
                </a:ext>
              </a:extLst>
            </p:cNvPr>
            <p:cNvSpPr>
              <a:spLocks/>
            </p:cNvSpPr>
            <p:nvPr/>
          </p:nvSpPr>
          <p:spPr bwMode="auto">
            <a:xfrm>
              <a:off x="2602" y="2016"/>
              <a:ext cx="305" cy="94"/>
            </a:xfrm>
            <a:custGeom>
              <a:avLst/>
              <a:gdLst>
                <a:gd name="T0" fmla="*/ 5 w 305"/>
                <a:gd name="T1" fmla="*/ 94 h 94"/>
                <a:gd name="T2" fmla="*/ 10 w 305"/>
                <a:gd name="T3" fmla="*/ 69 h 94"/>
                <a:gd name="T4" fmla="*/ 15 w 305"/>
                <a:gd name="T5" fmla="*/ 94 h 94"/>
                <a:gd name="T6" fmla="*/ 20 w 305"/>
                <a:gd name="T7" fmla="*/ 69 h 94"/>
                <a:gd name="T8" fmla="*/ 25 w 305"/>
                <a:gd name="T9" fmla="*/ 94 h 94"/>
                <a:gd name="T10" fmla="*/ 34 w 305"/>
                <a:gd name="T11" fmla="*/ 69 h 94"/>
                <a:gd name="T12" fmla="*/ 44 w 305"/>
                <a:gd name="T13" fmla="*/ 69 h 94"/>
                <a:gd name="T14" fmla="*/ 54 w 305"/>
                <a:gd name="T15" fmla="*/ 69 h 94"/>
                <a:gd name="T16" fmla="*/ 69 w 305"/>
                <a:gd name="T17" fmla="*/ 69 h 94"/>
                <a:gd name="T18" fmla="*/ 84 w 305"/>
                <a:gd name="T19" fmla="*/ 69 h 94"/>
                <a:gd name="T20" fmla="*/ 93 w 305"/>
                <a:gd name="T21" fmla="*/ 45 h 94"/>
                <a:gd name="T22" fmla="*/ 98 w 305"/>
                <a:gd name="T23" fmla="*/ 45 h 94"/>
                <a:gd name="T24" fmla="*/ 108 w 305"/>
                <a:gd name="T25" fmla="*/ 45 h 94"/>
                <a:gd name="T26" fmla="*/ 113 w 305"/>
                <a:gd name="T27" fmla="*/ 69 h 94"/>
                <a:gd name="T28" fmla="*/ 118 w 305"/>
                <a:gd name="T29" fmla="*/ 45 h 94"/>
                <a:gd name="T30" fmla="*/ 128 w 305"/>
                <a:gd name="T31" fmla="*/ 45 h 94"/>
                <a:gd name="T32" fmla="*/ 138 w 305"/>
                <a:gd name="T33" fmla="*/ 69 h 94"/>
                <a:gd name="T34" fmla="*/ 143 w 305"/>
                <a:gd name="T35" fmla="*/ 69 h 94"/>
                <a:gd name="T36" fmla="*/ 148 w 305"/>
                <a:gd name="T37" fmla="*/ 25 h 94"/>
                <a:gd name="T38" fmla="*/ 153 w 305"/>
                <a:gd name="T39" fmla="*/ 45 h 94"/>
                <a:gd name="T40" fmla="*/ 157 w 305"/>
                <a:gd name="T41" fmla="*/ 45 h 94"/>
                <a:gd name="T42" fmla="*/ 167 w 305"/>
                <a:gd name="T43" fmla="*/ 45 h 94"/>
                <a:gd name="T44" fmla="*/ 177 w 305"/>
                <a:gd name="T45" fmla="*/ 45 h 94"/>
                <a:gd name="T46" fmla="*/ 182 w 305"/>
                <a:gd name="T47" fmla="*/ 25 h 94"/>
                <a:gd name="T48" fmla="*/ 187 w 305"/>
                <a:gd name="T49" fmla="*/ 45 h 94"/>
                <a:gd name="T50" fmla="*/ 197 w 305"/>
                <a:gd name="T51" fmla="*/ 25 h 94"/>
                <a:gd name="T52" fmla="*/ 202 w 305"/>
                <a:gd name="T53" fmla="*/ 25 h 94"/>
                <a:gd name="T54" fmla="*/ 212 w 305"/>
                <a:gd name="T55" fmla="*/ 45 h 94"/>
                <a:gd name="T56" fmla="*/ 217 w 305"/>
                <a:gd name="T57" fmla="*/ 45 h 94"/>
                <a:gd name="T58" fmla="*/ 221 w 305"/>
                <a:gd name="T59" fmla="*/ 25 h 94"/>
                <a:gd name="T60" fmla="*/ 226 w 305"/>
                <a:gd name="T61" fmla="*/ 25 h 94"/>
                <a:gd name="T62" fmla="*/ 231 w 305"/>
                <a:gd name="T63" fmla="*/ 25 h 94"/>
                <a:gd name="T64" fmla="*/ 236 w 305"/>
                <a:gd name="T65" fmla="*/ 25 h 94"/>
                <a:gd name="T66" fmla="*/ 241 w 305"/>
                <a:gd name="T67" fmla="*/ 45 h 94"/>
                <a:gd name="T68" fmla="*/ 246 w 305"/>
                <a:gd name="T69" fmla="*/ 25 h 94"/>
                <a:gd name="T70" fmla="*/ 251 w 305"/>
                <a:gd name="T71" fmla="*/ 45 h 94"/>
                <a:gd name="T72" fmla="*/ 256 w 305"/>
                <a:gd name="T73" fmla="*/ 25 h 94"/>
                <a:gd name="T74" fmla="*/ 261 w 305"/>
                <a:gd name="T75" fmla="*/ 0 h 94"/>
                <a:gd name="T76" fmla="*/ 271 w 305"/>
                <a:gd name="T77" fmla="*/ 25 h 94"/>
                <a:gd name="T78" fmla="*/ 286 w 305"/>
                <a:gd name="T79" fmla="*/ 25 h 94"/>
                <a:gd name="T80" fmla="*/ 290 w 305"/>
                <a:gd name="T81" fmla="*/ 25 h 94"/>
                <a:gd name="T82" fmla="*/ 300 w 305"/>
                <a:gd name="T83" fmla="*/ 2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05" h="94">
                  <a:moveTo>
                    <a:pt x="0" y="69"/>
                  </a:moveTo>
                  <a:lnTo>
                    <a:pt x="5" y="69"/>
                  </a:lnTo>
                  <a:lnTo>
                    <a:pt x="5" y="94"/>
                  </a:lnTo>
                  <a:lnTo>
                    <a:pt x="10" y="69"/>
                  </a:lnTo>
                  <a:lnTo>
                    <a:pt x="10" y="94"/>
                  </a:lnTo>
                  <a:lnTo>
                    <a:pt x="10" y="69"/>
                  </a:lnTo>
                  <a:lnTo>
                    <a:pt x="15" y="94"/>
                  </a:lnTo>
                  <a:lnTo>
                    <a:pt x="15" y="69"/>
                  </a:lnTo>
                  <a:lnTo>
                    <a:pt x="15" y="94"/>
                  </a:lnTo>
                  <a:lnTo>
                    <a:pt x="20" y="69"/>
                  </a:lnTo>
                  <a:lnTo>
                    <a:pt x="20" y="94"/>
                  </a:lnTo>
                  <a:lnTo>
                    <a:pt x="20" y="69"/>
                  </a:lnTo>
                  <a:lnTo>
                    <a:pt x="25" y="94"/>
                  </a:lnTo>
                  <a:lnTo>
                    <a:pt x="25" y="69"/>
                  </a:lnTo>
                  <a:lnTo>
                    <a:pt x="25" y="94"/>
                  </a:lnTo>
                  <a:lnTo>
                    <a:pt x="29" y="69"/>
                  </a:lnTo>
                  <a:lnTo>
                    <a:pt x="34" y="94"/>
                  </a:lnTo>
                  <a:lnTo>
                    <a:pt x="34" y="69"/>
                  </a:lnTo>
                  <a:lnTo>
                    <a:pt x="39" y="94"/>
                  </a:lnTo>
                  <a:lnTo>
                    <a:pt x="39" y="69"/>
                  </a:lnTo>
                  <a:lnTo>
                    <a:pt x="44" y="69"/>
                  </a:lnTo>
                  <a:lnTo>
                    <a:pt x="49" y="69"/>
                  </a:lnTo>
                  <a:lnTo>
                    <a:pt x="54" y="94"/>
                  </a:lnTo>
                  <a:lnTo>
                    <a:pt x="54" y="69"/>
                  </a:lnTo>
                  <a:lnTo>
                    <a:pt x="59" y="69"/>
                  </a:lnTo>
                  <a:lnTo>
                    <a:pt x="64" y="69"/>
                  </a:lnTo>
                  <a:lnTo>
                    <a:pt x="69" y="69"/>
                  </a:lnTo>
                  <a:lnTo>
                    <a:pt x="74" y="69"/>
                  </a:lnTo>
                  <a:lnTo>
                    <a:pt x="79" y="69"/>
                  </a:lnTo>
                  <a:lnTo>
                    <a:pt x="84" y="69"/>
                  </a:lnTo>
                  <a:lnTo>
                    <a:pt x="89" y="69"/>
                  </a:lnTo>
                  <a:lnTo>
                    <a:pt x="93" y="69"/>
                  </a:lnTo>
                  <a:lnTo>
                    <a:pt x="93" y="45"/>
                  </a:lnTo>
                  <a:lnTo>
                    <a:pt x="93" y="69"/>
                  </a:lnTo>
                  <a:lnTo>
                    <a:pt x="98" y="69"/>
                  </a:lnTo>
                  <a:lnTo>
                    <a:pt x="98" y="45"/>
                  </a:lnTo>
                  <a:lnTo>
                    <a:pt x="98" y="69"/>
                  </a:lnTo>
                  <a:lnTo>
                    <a:pt x="103" y="69"/>
                  </a:lnTo>
                  <a:lnTo>
                    <a:pt x="108" y="45"/>
                  </a:lnTo>
                  <a:lnTo>
                    <a:pt x="108" y="69"/>
                  </a:lnTo>
                  <a:lnTo>
                    <a:pt x="108" y="45"/>
                  </a:lnTo>
                  <a:lnTo>
                    <a:pt x="113" y="69"/>
                  </a:lnTo>
                  <a:lnTo>
                    <a:pt x="113" y="45"/>
                  </a:lnTo>
                  <a:lnTo>
                    <a:pt x="118" y="69"/>
                  </a:lnTo>
                  <a:lnTo>
                    <a:pt x="118" y="45"/>
                  </a:lnTo>
                  <a:lnTo>
                    <a:pt x="118" y="69"/>
                  </a:lnTo>
                  <a:lnTo>
                    <a:pt x="123" y="69"/>
                  </a:lnTo>
                  <a:lnTo>
                    <a:pt x="128" y="45"/>
                  </a:lnTo>
                  <a:lnTo>
                    <a:pt x="133" y="69"/>
                  </a:lnTo>
                  <a:lnTo>
                    <a:pt x="133" y="45"/>
                  </a:lnTo>
                  <a:lnTo>
                    <a:pt x="138" y="69"/>
                  </a:lnTo>
                  <a:lnTo>
                    <a:pt x="138" y="45"/>
                  </a:lnTo>
                  <a:lnTo>
                    <a:pt x="143" y="45"/>
                  </a:lnTo>
                  <a:lnTo>
                    <a:pt x="143" y="69"/>
                  </a:lnTo>
                  <a:lnTo>
                    <a:pt x="143" y="45"/>
                  </a:lnTo>
                  <a:lnTo>
                    <a:pt x="148" y="45"/>
                  </a:lnTo>
                  <a:lnTo>
                    <a:pt x="148" y="25"/>
                  </a:lnTo>
                  <a:lnTo>
                    <a:pt x="148" y="45"/>
                  </a:lnTo>
                  <a:lnTo>
                    <a:pt x="153" y="69"/>
                  </a:lnTo>
                  <a:lnTo>
                    <a:pt x="153" y="45"/>
                  </a:lnTo>
                  <a:lnTo>
                    <a:pt x="157" y="45"/>
                  </a:lnTo>
                  <a:lnTo>
                    <a:pt x="157" y="69"/>
                  </a:lnTo>
                  <a:lnTo>
                    <a:pt x="157" y="45"/>
                  </a:lnTo>
                  <a:lnTo>
                    <a:pt x="162" y="69"/>
                  </a:lnTo>
                  <a:lnTo>
                    <a:pt x="162" y="45"/>
                  </a:lnTo>
                  <a:lnTo>
                    <a:pt x="167" y="45"/>
                  </a:lnTo>
                  <a:lnTo>
                    <a:pt x="167" y="69"/>
                  </a:lnTo>
                  <a:lnTo>
                    <a:pt x="172" y="45"/>
                  </a:lnTo>
                  <a:lnTo>
                    <a:pt x="177" y="45"/>
                  </a:lnTo>
                  <a:lnTo>
                    <a:pt x="177" y="25"/>
                  </a:lnTo>
                  <a:lnTo>
                    <a:pt x="182" y="45"/>
                  </a:lnTo>
                  <a:lnTo>
                    <a:pt x="182" y="25"/>
                  </a:lnTo>
                  <a:lnTo>
                    <a:pt x="182" y="45"/>
                  </a:lnTo>
                  <a:lnTo>
                    <a:pt x="187" y="69"/>
                  </a:lnTo>
                  <a:lnTo>
                    <a:pt x="187" y="45"/>
                  </a:lnTo>
                  <a:lnTo>
                    <a:pt x="192" y="45"/>
                  </a:lnTo>
                  <a:lnTo>
                    <a:pt x="197" y="45"/>
                  </a:lnTo>
                  <a:lnTo>
                    <a:pt x="197" y="25"/>
                  </a:lnTo>
                  <a:lnTo>
                    <a:pt x="197" y="45"/>
                  </a:lnTo>
                  <a:lnTo>
                    <a:pt x="202" y="45"/>
                  </a:lnTo>
                  <a:lnTo>
                    <a:pt x="202" y="25"/>
                  </a:lnTo>
                  <a:lnTo>
                    <a:pt x="202" y="45"/>
                  </a:lnTo>
                  <a:lnTo>
                    <a:pt x="207" y="45"/>
                  </a:lnTo>
                  <a:lnTo>
                    <a:pt x="212" y="45"/>
                  </a:lnTo>
                  <a:lnTo>
                    <a:pt x="212" y="25"/>
                  </a:lnTo>
                  <a:lnTo>
                    <a:pt x="212" y="45"/>
                  </a:lnTo>
                  <a:lnTo>
                    <a:pt x="217" y="45"/>
                  </a:lnTo>
                  <a:lnTo>
                    <a:pt x="217" y="25"/>
                  </a:lnTo>
                  <a:lnTo>
                    <a:pt x="221" y="45"/>
                  </a:lnTo>
                  <a:lnTo>
                    <a:pt x="221" y="25"/>
                  </a:lnTo>
                  <a:lnTo>
                    <a:pt x="221" y="45"/>
                  </a:lnTo>
                  <a:lnTo>
                    <a:pt x="226" y="45"/>
                  </a:lnTo>
                  <a:lnTo>
                    <a:pt x="226" y="25"/>
                  </a:lnTo>
                  <a:lnTo>
                    <a:pt x="226" y="45"/>
                  </a:lnTo>
                  <a:lnTo>
                    <a:pt x="231" y="45"/>
                  </a:lnTo>
                  <a:lnTo>
                    <a:pt x="231" y="25"/>
                  </a:lnTo>
                  <a:lnTo>
                    <a:pt x="231" y="45"/>
                  </a:lnTo>
                  <a:lnTo>
                    <a:pt x="236" y="45"/>
                  </a:lnTo>
                  <a:lnTo>
                    <a:pt x="236" y="25"/>
                  </a:lnTo>
                  <a:lnTo>
                    <a:pt x="236" y="45"/>
                  </a:lnTo>
                  <a:lnTo>
                    <a:pt x="241" y="25"/>
                  </a:lnTo>
                  <a:lnTo>
                    <a:pt x="241" y="45"/>
                  </a:lnTo>
                  <a:lnTo>
                    <a:pt x="241" y="0"/>
                  </a:lnTo>
                  <a:lnTo>
                    <a:pt x="241" y="25"/>
                  </a:lnTo>
                  <a:lnTo>
                    <a:pt x="246" y="25"/>
                  </a:lnTo>
                  <a:lnTo>
                    <a:pt x="246" y="0"/>
                  </a:lnTo>
                  <a:lnTo>
                    <a:pt x="246" y="45"/>
                  </a:lnTo>
                  <a:lnTo>
                    <a:pt x="251" y="45"/>
                  </a:lnTo>
                  <a:lnTo>
                    <a:pt x="251" y="25"/>
                  </a:lnTo>
                  <a:lnTo>
                    <a:pt x="256" y="45"/>
                  </a:lnTo>
                  <a:lnTo>
                    <a:pt x="256" y="25"/>
                  </a:lnTo>
                  <a:lnTo>
                    <a:pt x="256" y="45"/>
                  </a:lnTo>
                  <a:lnTo>
                    <a:pt x="261" y="25"/>
                  </a:lnTo>
                  <a:lnTo>
                    <a:pt x="261" y="0"/>
                  </a:lnTo>
                  <a:lnTo>
                    <a:pt x="261" y="25"/>
                  </a:lnTo>
                  <a:lnTo>
                    <a:pt x="266" y="25"/>
                  </a:lnTo>
                  <a:lnTo>
                    <a:pt x="271" y="25"/>
                  </a:lnTo>
                  <a:lnTo>
                    <a:pt x="276" y="25"/>
                  </a:lnTo>
                  <a:lnTo>
                    <a:pt x="281" y="25"/>
                  </a:lnTo>
                  <a:lnTo>
                    <a:pt x="286" y="25"/>
                  </a:lnTo>
                  <a:lnTo>
                    <a:pt x="290" y="25"/>
                  </a:lnTo>
                  <a:lnTo>
                    <a:pt x="290" y="45"/>
                  </a:lnTo>
                  <a:lnTo>
                    <a:pt x="290" y="25"/>
                  </a:lnTo>
                  <a:lnTo>
                    <a:pt x="295" y="25"/>
                  </a:lnTo>
                  <a:lnTo>
                    <a:pt x="300" y="0"/>
                  </a:lnTo>
                  <a:lnTo>
                    <a:pt x="300" y="25"/>
                  </a:lnTo>
                  <a:lnTo>
                    <a:pt x="305" y="25"/>
                  </a:lnTo>
                  <a:lnTo>
                    <a:pt x="305" y="45"/>
                  </a:lnTo>
                </a:path>
              </a:pathLst>
            </a:custGeom>
            <a:noFill/>
            <a:ln w="3810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3612" name="Freeform 72">
              <a:extLst>
                <a:ext uri="{FF2B5EF4-FFF2-40B4-BE49-F238E27FC236}">
                  <a16:creationId xmlns:a16="http://schemas.microsoft.com/office/drawing/2014/main" xmlns="" id="{02694358-D5D6-44FF-9975-86D60884040E}"/>
                </a:ext>
              </a:extLst>
            </p:cNvPr>
            <p:cNvSpPr>
              <a:spLocks/>
            </p:cNvSpPr>
            <p:nvPr/>
          </p:nvSpPr>
          <p:spPr bwMode="auto">
            <a:xfrm>
              <a:off x="2907" y="1992"/>
              <a:ext cx="330" cy="69"/>
            </a:xfrm>
            <a:custGeom>
              <a:avLst/>
              <a:gdLst>
                <a:gd name="T0" fmla="*/ 5 w 330"/>
                <a:gd name="T1" fmla="*/ 49 h 69"/>
                <a:gd name="T2" fmla="*/ 15 w 330"/>
                <a:gd name="T3" fmla="*/ 69 h 69"/>
                <a:gd name="T4" fmla="*/ 25 w 330"/>
                <a:gd name="T5" fmla="*/ 49 h 69"/>
                <a:gd name="T6" fmla="*/ 35 w 330"/>
                <a:gd name="T7" fmla="*/ 49 h 69"/>
                <a:gd name="T8" fmla="*/ 45 w 330"/>
                <a:gd name="T9" fmla="*/ 24 h 69"/>
                <a:gd name="T10" fmla="*/ 49 w 330"/>
                <a:gd name="T11" fmla="*/ 49 h 69"/>
                <a:gd name="T12" fmla="*/ 54 w 330"/>
                <a:gd name="T13" fmla="*/ 24 h 69"/>
                <a:gd name="T14" fmla="*/ 59 w 330"/>
                <a:gd name="T15" fmla="*/ 24 h 69"/>
                <a:gd name="T16" fmla="*/ 69 w 330"/>
                <a:gd name="T17" fmla="*/ 24 h 69"/>
                <a:gd name="T18" fmla="*/ 79 w 330"/>
                <a:gd name="T19" fmla="*/ 24 h 69"/>
                <a:gd name="T20" fmla="*/ 84 w 330"/>
                <a:gd name="T21" fmla="*/ 24 h 69"/>
                <a:gd name="T22" fmla="*/ 89 w 330"/>
                <a:gd name="T23" fmla="*/ 49 h 69"/>
                <a:gd name="T24" fmla="*/ 94 w 330"/>
                <a:gd name="T25" fmla="*/ 49 h 69"/>
                <a:gd name="T26" fmla="*/ 99 w 330"/>
                <a:gd name="T27" fmla="*/ 49 h 69"/>
                <a:gd name="T28" fmla="*/ 109 w 330"/>
                <a:gd name="T29" fmla="*/ 49 h 69"/>
                <a:gd name="T30" fmla="*/ 113 w 330"/>
                <a:gd name="T31" fmla="*/ 24 h 69"/>
                <a:gd name="T32" fmla="*/ 123 w 330"/>
                <a:gd name="T33" fmla="*/ 49 h 69"/>
                <a:gd name="T34" fmla="*/ 128 w 330"/>
                <a:gd name="T35" fmla="*/ 49 h 69"/>
                <a:gd name="T36" fmla="*/ 133 w 330"/>
                <a:gd name="T37" fmla="*/ 49 h 69"/>
                <a:gd name="T38" fmla="*/ 138 w 330"/>
                <a:gd name="T39" fmla="*/ 24 h 69"/>
                <a:gd name="T40" fmla="*/ 143 w 330"/>
                <a:gd name="T41" fmla="*/ 24 h 69"/>
                <a:gd name="T42" fmla="*/ 148 w 330"/>
                <a:gd name="T43" fmla="*/ 49 h 69"/>
                <a:gd name="T44" fmla="*/ 153 w 330"/>
                <a:gd name="T45" fmla="*/ 24 h 69"/>
                <a:gd name="T46" fmla="*/ 163 w 330"/>
                <a:gd name="T47" fmla="*/ 24 h 69"/>
                <a:gd name="T48" fmla="*/ 173 w 330"/>
                <a:gd name="T49" fmla="*/ 49 h 69"/>
                <a:gd name="T50" fmla="*/ 177 w 330"/>
                <a:gd name="T51" fmla="*/ 24 h 69"/>
                <a:gd name="T52" fmla="*/ 182 w 330"/>
                <a:gd name="T53" fmla="*/ 24 h 69"/>
                <a:gd name="T54" fmla="*/ 192 w 330"/>
                <a:gd name="T55" fmla="*/ 49 h 69"/>
                <a:gd name="T56" fmla="*/ 202 w 330"/>
                <a:gd name="T57" fmla="*/ 49 h 69"/>
                <a:gd name="T58" fmla="*/ 212 w 330"/>
                <a:gd name="T59" fmla="*/ 24 h 69"/>
                <a:gd name="T60" fmla="*/ 217 w 330"/>
                <a:gd name="T61" fmla="*/ 49 h 69"/>
                <a:gd name="T62" fmla="*/ 227 w 330"/>
                <a:gd name="T63" fmla="*/ 24 h 69"/>
                <a:gd name="T64" fmla="*/ 232 w 330"/>
                <a:gd name="T65" fmla="*/ 24 h 69"/>
                <a:gd name="T66" fmla="*/ 237 w 330"/>
                <a:gd name="T67" fmla="*/ 24 h 69"/>
                <a:gd name="T68" fmla="*/ 246 w 330"/>
                <a:gd name="T69" fmla="*/ 24 h 69"/>
                <a:gd name="T70" fmla="*/ 261 w 330"/>
                <a:gd name="T71" fmla="*/ 24 h 69"/>
                <a:gd name="T72" fmla="*/ 271 w 330"/>
                <a:gd name="T73" fmla="*/ 24 h 69"/>
                <a:gd name="T74" fmla="*/ 286 w 330"/>
                <a:gd name="T75" fmla="*/ 24 h 69"/>
                <a:gd name="T76" fmla="*/ 296 w 330"/>
                <a:gd name="T77" fmla="*/ 24 h 69"/>
                <a:gd name="T78" fmla="*/ 306 w 330"/>
                <a:gd name="T79" fmla="*/ 24 h 69"/>
                <a:gd name="T80" fmla="*/ 320 w 330"/>
                <a:gd name="T81" fmla="*/ 24 h 69"/>
                <a:gd name="T82" fmla="*/ 325 w 330"/>
                <a:gd name="T83"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0" h="69">
                  <a:moveTo>
                    <a:pt x="0" y="69"/>
                  </a:moveTo>
                  <a:lnTo>
                    <a:pt x="0" y="49"/>
                  </a:lnTo>
                  <a:lnTo>
                    <a:pt x="5" y="49"/>
                  </a:lnTo>
                  <a:lnTo>
                    <a:pt x="10" y="49"/>
                  </a:lnTo>
                  <a:lnTo>
                    <a:pt x="15" y="24"/>
                  </a:lnTo>
                  <a:lnTo>
                    <a:pt x="15" y="69"/>
                  </a:lnTo>
                  <a:lnTo>
                    <a:pt x="15" y="49"/>
                  </a:lnTo>
                  <a:lnTo>
                    <a:pt x="20" y="49"/>
                  </a:lnTo>
                  <a:lnTo>
                    <a:pt x="25" y="49"/>
                  </a:lnTo>
                  <a:lnTo>
                    <a:pt x="25" y="24"/>
                  </a:lnTo>
                  <a:lnTo>
                    <a:pt x="30" y="49"/>
                  </a:lnTo>
                  <a:lnTo>
                    <a:pt x="35" y="49"/>
                  </a:lnTo>
                  <a:lnTo>
                    <a:pt x="40" y="49"/>
                  </a:lnTo>
                  <a:lnTo>
                    <a:pt x="40" y="24"/>
                  </a:lnTo>
                  <a:lnTo>
                    <a:pt x="45" y="24"/>
                  </a:lnTo>
                  <a:lnTo>
                    <a:pt x="45" y="49"/>
                  </a:lnTo>
                  <a:lnTo>
                    <a:pt x="45" y="24"/>
                  </a:lnTo>
                  <a:lnTo>
                    <a:pt x="49" y="49"/>
                  </a:lnTo>
                  <a:lnTo>
                    <a:pt x="49" y="24"/>
                  </a:lnTo>
                  <a:lnTo>
                    <a:pt x="54" y="49"/>
                  </a:lnTo>
                  <a:lnTo>
                    <a:pt x="54" y="24"/>
                  </a:lnTo>
                  <a:lnTo>
                    <a:pt x="54" y="49"/>
                  </a:lnTo>
                  <a:lnTo>
                    <a:pt x="59" y="49"/>
                  </a:lnTo>
                  <a:lnTo>
                    <a:pt x="59" y="24"/>
                  </a:lnTo>
                  <a:lnTo>
                    <a:pt x="64" y="49"/>
                  </a:lnTo>
                  <a:lnTo>
                    <a:pt x="69" y="49"/>
                  </a:lnTo>
                  <a:lnTo>
                    <a:pt x="69" y="24"/>
                  </a:lnTo>
                  <a:lnTo>
                    <a:pt x="74" y="24"/>
                  </a:lnTo>
                  <a:lnTo>
                    <a:pt x="74" y="49"/>
                  </a:lnTo>
                  <a:lnTo>
                    <a:pt x="79" y="24"/>
                  </a:lnTo>
                  <a:lnTo>
                    <a:pt x="79" y="49"/>
                  </a:lnTo>
                  <a:lnTo>
                    <a:pt x="84" y="49"/>
                  </a:lnTo>
                  <a:lnTo>
                    <a:pt x="84" y="24"/>
                  </a:lnTo>
                  <a:lnTo>
                    <a:pt x="89" y="49"/>
                  </a:lnTo>
                  <a:lnTo>
                    <a:pt x="89" y="24"/>
                  </a:lnTo>
                  <a:lnTo>
                    <a:pt x="89" y="49"/>
                  </a:lnTo>
                  <a:lnTo>
                    <a:pt x="94" y="49"/>
                  </a:lnTo>
                  <a:lnTo>
                    <a:pt x="94" y="24"/>
                  </a:lnTo>
                  <a:lnTo>
                    <a:pt x="94" y="49"/>
                  </a:lnTo>
                  <a:lnTo>
                    <a:pt x="99" y="49"/>
                  </a:lnTo>
                  <a:lnTo>
                    <a:pt x="99" y="24"/>
                  </a:lnTo>
                  <a:lnTo>
                    <a:pt x="99" y="49"/>
                  </a:lnTo>
                  <a:lnTo>
                    <a:pt x="104" y="49"/>
                  </a:lnTo>
                  <a:lnTo>
                    <a:pt x="109" y="24"/>
                  </a:lnTo>
                  <a:lnTo>
                    <a:pt x="109" y="49"/>
                  </a:lnTo>
                  <a:lnTo>
                    <a:pt x="113" y="24"/>
                  </a:lnTo>
                  <a:lnTo>
                    <a:pt x="113" y="49"/>
                  </a:lnTo>
                  <a:lnTo>
                    <a:pt x="113" y="24"/>
                  </a:lnTo>
                  <a:lnTo>
                    <a:pt x="118" y="49"/>
                  </a:lnTo>
                  <a:lnTo>
                    <a:pt x="118" y="24"/>
                  </a:lnTo>
                  <a:lnTo>
                    <a:pt x="123" y="49"/>
                  </a:lnTo>
                  <a:lnTo>
                    <a:pt x="123" y="24"/>
                  </a:lnTo>
                  <a:lnTo>
                    <a:pt x="128" y="24"/>
                  </a:lnTo>
                  <a:lnTo>
                    <a:pt x="128" y="49"/>
                  </a:lnTo>
                  <a:lnTo>
                    <a:pt x="128" y="24"/>
                  </a:lnTo>
                  <a:lnTo>
                    <a:pt x="133" y="24"/>
                  </a:lnTo>
                  <a:lnTo>
                    <a:pt x="133" y="49"/>
                  </a:lnTo>
                  <a:lnTo>
                    <a:pt x="133" y="24"/>
                  </a:lnTo>
                  <a:lnTo>
                    <a:pt x="138" y="49"/>
                  </a:lnTo>
                  <a:lnTo>
                    <a:pt x="138" y="24"/>
                  </a:lnTo>
                  <a:lnTo>
                    <a:pt x="138" y="49"/>
                  </a:lnTo>
                  <a:lnTo>
                    <a:pt x="143" y="49"/>
                  </a:lnTo>
                  <a:lnTo>
                    <a:pt x="143" y="24"/>
                  </a:lnTo>
                  <a:lnTo>
                    <a:pt x="143" y="49"/>
                  </a:lnTo>
                  <a:lnTo>
                    <a:pt x="148" y="24"/>
                  </a:lnTo>
                  <a:lnTo>
                    <a:pt x="148" y="49"/>
                  </a:lnTo>
                  <a:lnTo>
                    <a:pt x="153" y="24"/>
                  </a:lnTo>
                  <a:lnTo>
                    <a:pt x="153" y="49"/>
                  </a:lnTo>
                  <a:lnTo>
                    <a:pt x="153" y="24"/>
                  </a:lnTo>
                  <a:lnTo>
                    <a:pt x="158" y="24"/>
                  </a:lnTo>
                  <a:lnTo>
                    <a:pt x="158" y="49"/>
                  </a:lnTo>
                  <a:lnTo>
                    <a:pt x="163" y="24"/>
                  </a:lnTo>
                  <a:lnTo>
                    <a:pt x="163" y="49"/>
                  </a:lnTo>
                  <a:lnTo>
                    <a:pt x="168" y="24"/>
                  </a:lnTo>
                  <a:lnTo>
                    <a:pt x="173" y="49"/>
                  </a:lnTo>
                  <a:lnTo>
                    <a:pt x="173" y="24"/>
                  </a:lnTo>
                  <a:lnTo>
                    <a:pt x="177" y="49"/>
                  </a:lnTo>
                  <a:lnTo>
                    <a:pt x="177" y="24"/>
                  </a:lnTo>
                  <a:lnTo>
                    <a:pt x="182" y="24"/>
                  </a:lnTo>
                  <a:lnTo>
                    <a:pt x="182" y="49"/>
                  </a:lnTo>
                  <a:lnTo>
                    <a:pt x="182" y="24"/>
                  </a:lnTo>
                  <a:lnTo>
                    <a:pt x="187" y="24"/>
                  </a:lnTo>
                  <a:lnTo>
                    <a:pt x="192" y="24"/>
                  </a:lnTo>
                  <a:lnTo>
                    <a:pt x="192" y="49"/>
                  </a:lnTo>
                  <a:lnTo>
                    <a:pt x="197" y="24"/>
                  </a:lnTo>
                  <a:lnTo>
                    <a:pt x="202" y="24"/>
                  </a:lnTo>
                  <a:lnTo>
                    <a:pt x="202" y="49"/>
                  </a:lnTo>
                  <a:lnTo>
                    <a:pt x="202" y="24"/>
                  </a:lnTo>
                  <a:lnTo>
                    <a:pt x="207" y="24"/>
                  </a:lnTo>
                  <a:lnTo>
                    <a:pt x="212" y="24"/>
                  </a:lnTo>
                  <a:lnTo>
                    <a:pt x="212" y="49"/>
                  </a:lnTo>
                  <a:lnTo>
                    <a:pt x="217" y="24"/>
                  </a:lnTo>
                  <a:lnTo>
                    <a:pt x="217" y="49"/>
                  </a:lnTo>
                  <a:lnTo>
                    <a:pt x="217" y="24"/>
                  </a:lnTo>
                  <a:lnTo>
                    <a:pt x="222" y="24"/>
                  </a:lnTo>
                  <a:lnTo>
                    <a:pt x="227" y="24"/>
                  </a:lnTo>
                  <a:lnTo>
                    <a:pt x="227" y="49"/>
                  </a:lnTo>
                  <a:lnTo>
                    <a:pt x="227" y="24"/>
                  </a:lnTo>
                  <a:lnTo>
                    <a:pt x="232" y="24"/>
                  </a:lnTo>
                  <a:lnTo>
                    <a:pt x="232" y="49"/>
                  </a:lnTo>
                  <a:lnTo>
                    <a:pt x="232" y="24"/>
                  </a:lnTo>
                  <a:lnTo>
                    <a:pt x="237" y="24"/>
                  </a:lnTo>
                  <a:lnTo>
                    <a:pt x="237" y="49"/>
                  </a:lnTo>
                  <a:lnTo>
                    <a:pt x="241" y="24"/>
                  </a:lnTo>
                  <a:lnTo>
                    <a:pt x="246" y="24"/>
                  </a:lnTo>
                  <a:lnTo>
                    <a:pt x="251" y="24"/>
                  </a:lnTo>
                  <a:lnTo>
                    <a:pt x="256" y="24"/>
                  </a:lnTo>
                  <a:lnTo>
                    <a:pt x="261" y="24"/>
                  </a:lnTo>
                  <a:lnTo>
                    <a:pt x="266" y="24"/>
                  </a:lnTo>
                  <a:lnTo>
                    <a:pt x="271" y="49"/>
                  </a:lnTo>
                  <a:lnTo>
                    <a:pt x="271" y="24"/>
                  </a:lnTo>
                  <a:lnTo>
                    <a:pt x="276" y="24"/>
                  </a:lnTo>
                  <a:lnTo>
                    <a:pt x="281" y="24"/>
                  </a:lnTo>
                  <a:lnTo>
                    <a:pt x="286" y="24"/>
                  </a:lnTo>
                  <a:lnTo>
                    <a:pt x="291" y="24"/>
                  </a:lnTo>
                  <a:lnTo>
                    <a:pt x="291" y="0"/>
                  </a:lnTo>
                  <a:lnTo>
                    <a:pt x="296" y="24"/>
                  </a:lnTo>
                  <a:lnTo>
                    <a:pt x="301" y="24"/>
                  </a:lnTo>
                  <a:lnTo>
                    <a:pt x="306" y="0"/>
                  </a:lnTo>
                  <a:lnTo>
                    <a:pt x="306" y="24"/>
                  </a:lnTo>
                  <a:lnTo>
                    <a:pt x="310" y="24"/>
                  </a:lnTo>
                  <a:lnTo>
                    <a:pt x="315" y="24"/>
                  </a:lnTo>
                  <a:lnTo>
                    <a:pt x="320" y="24"/>
                  </a:lnTo>
                  <a:lnTo>
                    <a:pt x="320" y="49"/>
                  </a:lnTo>
                  <a:lnTo>
                    <a:pt x="320" y="24"/>
                  </a:lnTo>
                  <a:lnTo>
                    <a:pt x="325" y="24"/>
                  </a:lnTo>
                  <a:lnTo>
                    <a:pt x="330" y="24"/>
                  </a:lnTo>
                  <a:lnTo>
                    <a:pt x="330" y="0"/>
                  </a:lnTo>
                </a:path>
              </a:pathLst>
            </a:custGeom>
            <a:noFill/>
            <a:ln w="3810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3613" name="Freeform 73">
              <a:extLst>
                <a:ext uri="{FF2B5EF4-FFF2-40B4-BE49-F238E27FC236}">
                  <a16:creationId xmlns:a16="http://schemas.microsoft.com/office/drawing/2014/main" xmlns="" id="{E9C3629E-6284-4028-81F0-09BFDDD84089}"/>
                </a:ext>
              </a:extLst>
            </p:cNvPr>
            <p:cNvSpPr>
              <a:spLocks/>
            </p:cNvSpPr>
            <p:nvPr/>
          </p:nvSpPr>
          <p:spPr bwMode="auto">
            <a:xfrm>
              <a:off x="3237" y="1992"/>
              <a:ext cx="320" cy="24"/>
            </a:xfrm>
            <a:custGeom>
              <a:avLst/>
              <a:gdLst>
                <a:gd name="T0" fmla="*/ 5 w 320"/>
                <a:gd name="T1" fmla="*/ 24 h 24"/>
                <a:gd name="T2" fmla="*/ 20 w 320"/>
                <a:gd name="T3" fmla="*/ 24 h 24"/>
                <a:gd name="T4" fmla="*/ 35 w 320"/>
                <a:gd name="T5" fmla="*/ 24 h 24"/>
                <a:gd name="T6" fmla="*/ 49 w 320"/>
                <a:gd name="T7" fmla="*/ 0 h 24"/>
                <a:gd name="T8" fmla="*/ 59 w 320"/>
                <a:gd name="T9" fmla="*/ 0 h 24"/>
                <a:gd name="T10" fmla="*/ 69 w 320"/>
                <a:gd name="T11" fmla="*/ 24 h 24"/>
                <a:gd name="T12" fmla="*/ 74 w 320"/>
                <a:gd name="T13" fmla="*/ 24 h 24"/>
                <a:gd name="T14" fmla="*/ 84 w 320"/>
                <a:gd name="T15" fmla="*/ 24 h 24"/>
                <a:gd name="T16" fmla="*/ 89 w 320"/>
                <a:gd name="T17" fmla="*/ 24 h 24"/>
                <a:gd name="T18" fmla="*/ 104 w 320"/>
                <a:gd name="T19" fmla="*/ 24 h 24"/>
                <a:gd name="T20" fmla="*/ 113 w 320"/>
                <a:gd name="T21" fmla="*/ 24 h 24"/>
                <a:gd name="T22" fmla="*/ 128 w 320"/>
                <a:gd name="T23" fmla="*/ 24 h 24"/>
                <a:gd name="T24" fmla="*/ 133 w 320"/>
                <a:gd name="T25" fmla="*/ 24 h 24"/>
                <a:gd name="T26" fmla="*/ 138 w 320"/>
                <a:gd name="T27" fmla="*/ 24 h 24"/>
                <a:gd name="T28" fmla="*/ 143 w 320"/>
                <a:gd name="T29" fmla="*/ 24 h 24"/>
                <a:gd name="T30" fmla="*/ 158 w 320"/>
                <a:gd name="T31" fmla="*/ 24 h 24"/>
                <a:gd name="T32" fmla="*/ 163 w 320"/>
                <a:gd name="T33" fmla="*/ 0 h 24"/>
                <a:gd name="T34" fmla="*/ 168 w 320"/>
                <a:gd name="T35" fmla="*/ 24 h 24"/>
                <a:gd name="T36" fmla="*/ 172 w 320"/>
                <a:gd name="T37" fmla="*/ 0 h 24"/>
                <a:gd name="T38" fmla="*/ 177 w 320"/>
                <a:gd name="T39" fmla="*/ 0 h 24"/>
                <a:gd name="T40" fmla="*/ 182 w 320"/>
                <a:gd name="T41" fmla="*/ 24 h 24"/>
                <a:gd name="T42" fmla="*/ 192 w 320"/>
                <a:gd name="T43" fmla="*/ 24 h 24"/>
                <a:gd name="T44" fmla="*/ 197 w 320"/>
                <a:gd name="T45" fmla="*/ 24 h 24"/>
                <a:gd name="T46" fmla="*/ 207 w 320"/>
                <a:gd name="T47" fmla="*/ 0 h 24"/>
                <a:gd name="T48" fmla="*/ 212 w 320"/>
                <a:gd name="T49" fmla="*/ 24 h 24"/>
                <a:gd name="T50" fmla="*/ 217 w 320"/>
                <a:gd name="T51" fmla="*/ 24 h 24"/>
                <a:gd name="T52" fmla="*/ 222 w 320"/>
                <a:gd name="T53" fmla="*/ 24 h 24"/>
                <a:gd name="T54" fmla="*/ 232 w 320"/>
                <a:gd name="T55" fmla="*/ 24 h 24"/>
                <a:gd name="T56" fmla="*/ 236 w 320"/>
                <a:gd name="T57" fmla="*/ 0 h 24"/>
                <a:gd name="T58" fmla="*/ 241 w 320"/>
                <a:gd name="T59" fmla="*/ 0 h 24"/>
                <a:gd name="T60" fmla="*/ 246 w 320"/>
                <a:gd name="T61" fmla="*/ 24 h 24"/>
                <a:gd name="T62" fmla="*/ 256 w 320"/>
                <a:gd name="T63" fmla="*/ 24 h 24"/>
                <a:gd name="T64" fmla="*/ 261 w 320"/>
                <a:gd name="T65" fmla="*/ 24 h 24"/>
                <a:gd name="T66" fmla="*/ 266 w 320"/>
                <a:gd name="T67" fmla="*/ 0 h 24"/>
                <a:gd name="T68" fmla="*/ 276 w 320"/>
                <a:gd name="T69" fmla="*/ 24 h 24"/>
                <a:gd name="T70" fmla="*/ 281 w 320"/>
                <a:gd name="T71" fmla="*/ 0 h 24"/>
                <a:gd name="T72" fmla="*/ 286 w 320"/>
                <a:gd name="T73" fmla="*/ 0 h 24"/>
                <a:gd name="T74" fmla="*/ 291 w 320"/>
                <a:gd name="T75" fmla="*/ 0 h 24"/>
                <a:gd name="T76" fmla="*/ 296 w 320"/>
                <a:gd name="T77" fmla="*/ 24 h 24"/>
                <a:gd name="T78" fmla="*/ 301 w 320"/>
                <a:gd name="T79" fmla="*/ 24 h 24"/>
                <a:gd name="T80" fmla="*/ 305 w 320"/>
                <a:gd name="T81" fmla="*/ 24 h 24"/>
                <a:gd name="T82" fmla="*/ 310 w 320"/>
                <a:gd name="T83"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0" h="24">
                  <a:moveTo>
                    <a:pt x="0" y="0"/>
                  </a:moveTo>
                  <a:lnTo>
                    <a:pt x="0" y="24"/>
                  </a:lnTo>
                  <a:lnTo>
                    <a:pt x="5" y="24"/>
                  </a:lnTo>
                  <a:lnTo>
                    <a:pt x="10" y="24"/>
                  </a:lnTo>
                  <a:lnTo>
                    <a:pt x="15" y="24"/>
                  </a:lnTo>
                  <a:lnTo>
                    <a:pt x="20" y="24"/>
                  </a:lnTo>
                  <a:lnTo>
                    <a:pt x="25" y="24"/>
                  </a:lnTo>
                  <a:lnTo>
                    <a:pt x="30" y="24"/>
                  </a:lnTo>
                  <a:lnTo>
                    <a:pt x="35" y="24"/>
                  </a:lnTo>
                  <a:lnTo>
                    <a:pt x="40" y="24"/>
                  </a:lnTo>
                  <a:lnTo>
                    <a:pt x="44" y="24"/>
                  </a:lnTo>
                  <a:lnTo>
                    <a:pt x="49" y="0"/>
                  </a:lnTo>
                  <a:lnTo>
                    <a:pt x="49" y="24"/>
                  </a:lnTo>
                  <a:lnTo>
                    <a:pt x="54" y="24"/>
                  </a:lnTo>
                  <a:lnTo>
                    <a:pt x="59" y="0"/>
                  </a:lnTo>
                  <a:lnTo>
                    <a:pt x="59" y="24"/>
                  </a:lnTo>
                  <a:lnTo>
                    <a:pt x="64" y="24"/>
                  </a:lnTo>
                  <a:lnTo>
                    <a:pt x="69" y="24"/>
                  </a:lnTo>
                  <a:lnTo>
                    <a:pt x="69" y="0"/>
                  </a:lnTo>
                  <a:lnTo>
                    <a:pt x="69" y="24"/>
                  </a:lnTo>
                  <a:lnTo>
                    <a:pt x="74" y="24"/>
                  </a:lnTo>
                  <a:lnTo>
                    <a:pt x="79" y="24"/>
                  </a:lnTo>
                  <a:lnTo>
                    <a:pt x="84" y="0"/>
                  </a:lnTo>
                  <a:lnTo>
                    <a:pt x="84" y="24"/>
                  </a:lnTo>
                  <a:lnTo>
                    <a:pt x="89" y="24"/>
                  </a:lnTo>
                  <a:lnTo>
                    <a:pt x="89" y="0"/>
                  </a:lnTo>
                  <a:lnTo>
                    <a:pt x="89" y="24"/>
                  </a:lnTo>
                  <a:lnTo>
                    <a:pt x="94" y="24"/>
                  </a:lnTo>
                  <a:lnTo>
                    <a:pt x="99" y="24"/>
                  </a:lnTo>
                  <a:lnTo>
                    <a:pt x="104" y="24"/>
                  </a:lnTo>
                  <a:lnTo>
                    <a:pt x="108" y="24"/>
                  </a:lnTo>
                  <a:lnTo>
                    <a:pt x="108" y="0"/>
                  </a:lnTo>
                  <a:lnTo>
                    <a:pt x="113" y="24"/>
                  </a:lnTo>
                  <a:lnTo>
                    <a:pt x="118" y="24"/>
                  </a:lnTo>
                  <a:lnTo>
                    <a:pt x="123" y="24"/>
                  </a:lnTo>
                  <a:lnTo>
                    <a:pt x="128" y="24"/>
                  </a:lnTo>
                  <a:lnTo>
                    <a:pt x="128" y="0"/>
                  </a:lnTo>
                  <a:lnTo>
                    <a:pt x="128" y="24"/>
                  </a:lnTo>
                  <a:lnTo>
                    <a:pt x="133" y="24"/>
                  </a:lnTo>
                  <a:lnTo>
                    <a:pt x="133" y="0"/>
                  </a:lnTo>
                  <a:lnTo>
                    <a:pt x="133" y="24"/>
                  </a:lnTo>
                  <a:lnTo>
                    <a:pt x="138" y="24"/>
                  </a:lnTo>
                  <a:lnTo>
                    <a:pt x="138" y="0"/>
                  </a:lnTo>
                  <a:lnTo>
                    <a:pt x="138" y="24"/>
                  </a:lnTo>
                  <a:lnTo>
                    <a:pt x="143" y="24"/>
                  </a:lnTo>
                  <a:lnTo>
                    <a:pt x="148" y="24"/>
                  </a:lnTo>
                  <a:lnTo>
                    <a:pt x="153" y="24"/>
                  </a:lnTo>
                  <a:lnTo>
                    <a:pt x="158" y="24"/>
                  </a:lnTo>
                  <a:lnTo>
                    <a:pt x="158" y="0"/>
                  </a:lnTo>
                  <a:lnTo>
                    <a:pt x="163" y="24"/>
                  </a:lnTo>
                  <a:lnTo>
                    <a:pt x="163" y="0"/>
                  </a:lnTo>
                  <a:lnTo>
                    <a:pt x="163" y="24"/>
                  </a:lnTo>
                  <a:lnTo>
                    <a:pt x="168" y="0"/>
                  </a:lnTo>
                  <a:lnTo>
                    <a:pt x="168" y="24"/>
                  </a:lnTo>
                  <a:lnTo>
                    <a:pt x="168" y="0"/>
                  </a:lnTo>
                  <a:lnTo>
                    <a:pt x="172" y="24"/>
                  </a:lnTo>
                  <a:lnTo>
                    <a:pt x="172" y="0"/>
                  </a:lnTo>
                  <a:lnTo>
                    <a:pt x="172" y="24"/>
                  </a:lnTo>
                  <a:lnTo>
                    <a:pt x="177" y="24"/>
                  </a:lnTo>
                  <a:lnTo>
                    <a:pt x="177" y="0"/>
                  </a:lnTo>
                  <a:lnTo>
                    <a:pt x="182" y="24"/>
                  </a:lnTo>
                  <a:lnTo>
                    <a:pt x="182" y="0"/>
                  </a:lnTo>
                  <a:lnTo>
                    <a:pt x="182" y="24"/>
                  </a:lnTo>
                  <a:lnTo>
                    <a:pt x="187" y="0"/>
                  </a:lnTo>
                  <a:lnTo>
                    <a:pt x="187" y="24"/>
                  </a:lnTo>
                  <a:lnTo>
                    <a:pt x="192" y="24"/>
                  </a:lnTo>
                  <a:lnTo>
                    <a:pt x="192" y="0"/>
                  </a:lnTo>
                  <a:lnTo>
                    <a:pt x="192" y="24"/>
                  </a:lnTo>
                  <a:lnTo>
                    <a:pt x="197" y="24"/>
                  </a:lnTo>
                  <a:lnTo>
                    <a:pt x="197" y="0"/>
                  </a:lnTo>
                  <a:lnTo>
                    <a:pt x="202" y="24"/>
                  </a:lnTo>
                  <a:lnTo>
                    <a:pt x="207" y="0"/>
                  </a:lnTo>
                  <a:lnTo>
                    <a:pt x="207" y="24"/>
                  </a:lnTo>
                  <a:lnTo>
                    <a:pt x="212" y="0"/>
                  </a:lnTo>
                  <a:lnTo>
                    <a:pt x="212" y="24"/>
                  </a:lnTo>
                  <a:lnTo>
                    <a:pt x="217" y="24"/>
                  </a:lnTo>
                  <a:lnTo>
                    <a:pt x="217" y="0"/>
                  </a:lnTo>
                  <a:lnTo>
                    <a:pt x="217" y="24"/>
                  </a:lnTo>
                  <a:lnTo>
                    <a:pt x="222" y="24"/>
                  </a:lnTo>
                  <a:lnTo>
                    <a:pt x="222" y="0"/>
                  </a:lnTo>
                  <a:lnTo>
                    <a:pt x="222" y="24"/>
                  </a:lnTo>
                  <a:lnTo>
                    <a:pt x="227" y="24"/>
                  </a:lnTo>
                  <a:lnTo>
                    <a:pt x="227" y="0"/>
                  </a:lnTo>
                  <a:lnTo>
                    <a:pt x="232" y="24"/>
                  </a:lnTo>
                  <a:lnTo>
                    <a:pt x="232" y="0"/>
                  </a:lnTo>
                  <a:lnTo>
                    <a:pt x="232" y="24"/>
                  </a:lnTo>
                  <a:lnTo>
                    <a:pt x="236" y="0"/>
                  </a:lnTo>
                  <a:lnTo>
                    <a:pt x="236" y="24"/>
                  </a:lnTo>
                  <a:lnTo>
                    <a:pt x="241" y="24"/>
                  </a:lnTo>
                  <a:lnTo>
                    <a:pt x="241" y="0"/>
                  </a:lnTo>
                  <a:lnTo>
                    <a:pt x="241" y="24"/>
                  </a:lnTo>
                  <a:lnTo>
                    <a:pt x="246" y="0"/>
                  </a:lnTo>
                  <a:lnTo>
                    <a:pt x="246" y="24"/>
                  </a:lnTo>
                  <a:lnTo>
                    <a:pt x="251" y="0"/>
                  </a:lnTo>
                  <a:lnTo>
                    <a:pt x="251" y="24"/>
                  </a:lnTo>
                  <a:lnTo>
                    <a:pt x="256" y="24"/>
                  </a:lnTo>
                  <a:lnTo>
                    <a:pt x="256" y="0"/>
                  </a:lnTo>
                  <a:lnTo>
                    <a:pt x="256" y="24"/>
                  </a:lnTo>
                  <a:lnTo>
                    <a:pt x="261" y="24"/>
                  </a:lnTo>
                  <a:lnTo>
                    <a:pt x="266" y="0"/>
                  </a:lnTo>
                  <a:lnTo>
                    <a:pt x="266" y="24"/>
                  </a:lnTo>
                  <a:lnTo>
                    <a:pt x="266" y="0"/>
                  </a:lnTo>
                  <a:lnTo>
                    <a:pt x="271" y="0"/>
                  </a:lnTo>
                  <a:lnTo>
                    <a:pt x="271" y="24"/>
                  </a:lnTo>
                  <a:lnTo>
                    <a:pt x="276" y="24"/>
                  </a:lnTo>
                  <a:lnTo>
                    <a:pt x="276" y="0"/>
                  </a:lnTo>
                  <a:lnTo>
                    <a:pt x="276" y="24"/>
                  </a:lnTo>
                  <a:lnTo>
                    <a:pt x="281" y="0"/>
                  </a:lnTo>
                  <a:lnTo>
                    <a:pt x="281" y="24"/>
                  </a:lnTo>
                  <a:lnTo>
                    <a:pt x="281" y="0"/>
                  </a:lnTo>
                  <a:lnTo>
                    <a:pt x="286" y="0"/>
                  </a:lnTo>
                  <a:lnTo>
                    <a:pt x="286" y="24"/>
                  </a:lnTo>
                  <a:lnTo>
                    <a:pt x="291" y="24"/>
                  </a:lnTo>
                  <a:lnTo>
                    <a:pt x="291" y="0"/>
                  </a:lnTo>
                  <a:lnTo>
                    <a:pt x="291" y="24"/>
                  </a:lnTo>
                  <a:lnTo>
                    <a:pt x="296" y="0"/>
                  </a:lnTo>
                  <a:lnTo>
                    <a:pt x="296" y="24"/>
                  </a:lnTo>
                  <a:lnTo>
                    <a:pt x="301" y="24"/>
                  </a:lnTo>
                  <a:lnTo>
                    <a:pt x="301" y="0"/>
                  </a:lnTo>
                  <a:lnTo>
                    <a:pt x="301" y="24"/>
                  </a:lnTo>
                  <a:lnTo>
                    <a:pt x="305" y="24"/>
                  </a:lnTo>
                  <a:lnTo>
                    <a:pt x="305" y="0"/>
                  </a:lnTo>
                  <a:lnTo>
                    <a:pt x="305" y="24"/>
                  </a:lnTo>
                  <a:lnTo>
                    <a:pt x="310" y="24"/>
                  </a:lnTo>
                  <a:lnTo>
                    <a:pt x="310" y="0"/>
                  </a:lnTo>
                  <a:lnTo>
                    <a:pt x="310" y="24"/>
                  </a:lnTo>
                  <a:lnTo>
                    <a:pt x="315" y="0"/>
                  </a:lnTo>
                  <a:lnTo>
                    <a:pt x="320" y="24"/>
                  </a:lnTo>
                </a:path>
              </a:pathLst>
            </a:custGeom>
            <a:noFill/>
            <a:ln w="3810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3614" name="Freeform 74">
              <a:extLst>
                <a:ext uri="{FF2B5EF4-FFF2-40B4-BE49-F238E27FC236}">
                  <a16:creationId xmlns:a16="http://schemas.microsoft.com/office/drawing/2014/main" xmlns="" id="{2E46BB4C-2B63-43A1-9734-F41907F51F63}"/>
                </a:ext>
              </a:extLst>
            </p:cNvPr>
            <p:cNvSpPr>
              <a:spLocks/>
            </p:cNvSpPr>
            <p:nvPr/>
          </p:nvSpPr>
          <p:spPr bwMode="auto">
            <a:xfrm>
              <a:off x="3557" y="1992"/>
              <a:ext cx="232" cy="24"/>
            </a:xfrm>
            <a:custGeom>
              <a:avLst/>
              <a:gdLst>
                <a:gd name="T0" fmla="*/ 0 w 232"/>
                <a:gd name="T1" fmla="*/ 0 h 24"/>
                <a:gd name="T2" fmla="*/ 5 w 232"/>
                <a:gd name="T3" fmla="*/ 24 h 24"/>
                <a:gd name="T4" fmla="*/ 10 w 232"/>
                <a:gd name="T5" fmla="*/ 24 h 24"/>
                <a:gd name="T6" fmla="*/ 15 w 232"/>
                <a:gd name="T7" fmla="*/ 0 h 24"/>
                <a:gd name="T8" fmla="*/ 20 w 232"/>
                <a:gd name="T9" fmla="*/ 0 h 24"/>
                <a:gd name="T10" fmla="*/ 25 w 232"/>
                <a:gd name="T11" fmla="*/ 24 h 24"/>
                <a:gd name="T12" fmla="*/ 30 w 232"/>
                <a:gd name="T13" fmla="*/ 0 h 24"/>
                <a:gd name="T14" fmla="*/ 35 w 232"/>
                <a:gd name="T15" fmla="*/ 0 h 24"/>
                <a:gd name="T16" fmla="*/ 40 w 232"/>
                <a:gd name="T17" fmla="*/ 24 h 24"/>
                <a:gd name="T18" fmla="*/ 45 w 232"/>
                <a:gd name="T19" fmla="*/ 24 h 24"/>
                <a:gd name="T20" fmla="*/ 49 w 232"/>
                <a:gd name="T21" fmla="*/ 24 h 24"/>
                <a:gd name="T22" fmla="*/ 54 w 232"/>
                <a:gd name="T23" fmla="*/ 24 h 24"/>
                <a:gd name="T24" fmla="*/ 54 w 232"/>
                <a:gd name="T25" fmla="*/ 24 h 24"/>
                <a:gd name="T26" fmla="*/ 59 w 232"/>
                <a:gd name="T27" fmla="*/ 0 h 24"/>
                <a:gd name="T28" fmla="*/ 64 w 232"/>
                <a:gd name="T29" fmla="*/ 24 h 24"/>
                <a:gd name="T30" fmla="*/ 69 w 232"/>
                <a:gd name="T31" fmla="*/ 24 h 24"/>
                <a:gd name="T32" fmla="*/ 69 w 232"/>
                <a:gd name="T33" fmla="*/ 24 h 24"/>
                <a:gd name="T34" fmla="*/ 79 w 232"/>
                <a:gd name="T35" fmla="*/ 24 h 24"/>
                <a:gd name="T36" fmla="*/ 84 w 232"/>
                <a:gd name="T37" fmla="*/ 0 h 24"/>
                <a:gd name="T38" fmla="*/ 84 w 232"/>
                <a:gd name="T39" fmla="*/ 0 h 24"/>
                <a:gd name="T40" fmla="*/ 89 w 232"/>
                <a:gd name="T41" fmla="*/ 0 h 24"/>
                <a:gd name="T42" fmla="*/ 94 w 232"/>
                <a:gd name="T43" fmla="*/ 24 h 24"/>
                <a:gd name="T44" fmla="*/ 99 w 232"/>
                <a:gd name="T45" fmla="*/ 0 h 24"/>
                <a:gd name="T46" fmla="*/ 104 w 232"/>
                <a:gd name="T47" fmla="*/ 0 h 24"/>
                <a:gd name="T48" fmla="*/ 109 w 232"/>
                <a:gd name="T49" fmla="*/ 24 h 24"/>
                <a:gd name="T50" fmla="*/ 113 w 232"/>
                <a:gd name="T51" fmla="*/ 24 h 24"/>
                <a:gd name="T52" fmla="*/ 123 w 232"/>
                <a:gd name="T53" fmla="*/ 0 h 24"/>
                <a:gd name="T54" fmla="*/ 133 w 232"/>
                <a:gd name="T55" fmla="*/ 24 h 24"/>
                <a:gd name="T56" fmla="*/ 133 w 232"/>
                <a:gd name="T57" fmla="*/ 24 h 24"/>
                <a:gd name="T58" fmla="*/ 138 w 232"/>
                <a:gd name="T59" fmla="*/ 0 h 24"/>
                <a:gd name="T60" fmla="*/ 143 w 232"/>
                <a:gd name="T61" fmla="*/ 24 h 24"/>
                <a:gd name="T62" fmla="*/ 148 w 232"/>
                <a:gd name="T63" fmla="*/ 24 h 24"/>
                <a:gd name="T64" fmla="*/ 153 w 232"/>
                <a:gd name="T65" fmla="*/ 0 h 24"/>
                <a:gd name="T66" fmla="*/ 158 w 232"/>
                <a:gd name="T67" fmla="*/ 0 h 24"/>
                <a:gd name="T68" fmla="*/ 158 w 232"/>
                <a:gd name="T69" fmla="*/ 0 h 24"/>
                <a:gd name="T70" fmla="*/ 163 w 232"/>
                <a:gd name="T71" fmla="*/ 24 h 24"/>
                <a:gd name="T72" fmla="*/ 168 w 232"/>
                <a:gd name="T73" fmla="*/ 0 h 24"/>
                <a:gd name="T74" fmla="*/ 173 w 232"/>
                <a:gd name="T75" fmla="*/ 24 h 24"/>
                <a:gd name="T76" fmla="*/ 177 w 232"/>
                <a:gd name="T77" fmla="*/ 24 h 24"/>
                <a:gd name="T78" fmla="*/ 177 w 232"/>
                <a:gd name="T79" fmla="*/ 24 h 24"/>
                <a:gd name="T80" fmla="*/ 182 w 232"/>
                <a:gd name="T81" fmla="*/ 0 h 24"/>
                <a:gd name="T82" fmla="*/ 187 w 232"/>
                <a:gd name="T83" fmla="*/ 0 h 24"/>
                <a:gd name="T84" fmla="*/ 192 w 232"/>
                <a:gd name="T85" fmla="*/ 0 h 24"/>
                <a:gd name="T86" fmla="*/ 197 w 232"/>
                <a:gd name="T87" fmla="*/ 24 h 24"/>
                <a:gd name="T88" fmla="*/ 197 w 232"/>
                <a:gd name="T89" fmla="*/ 24 h 24"/>
                <a:gd name="T90" fmla="*/ 202 w 232"/>
                <a:gd name="T91" fmla="*/ 24 h 24"/>
                <a:gd name="T92" fmla="*/ 207 w 232"/>
                <a:gd name="T93" fmla="*/ 0 h 24"/>
                <a:gd name="T94" fmla="*/ 212 w 232"/>
                <a:gd name="T95" fmla="*/ 0 h 24"/>
                <a:gd name="T96" fmla="*/ 212 w 232"/>
                <a:gd name="T97" fmla="*/ 0 h 24"/>
                <a:gd name="T98" fmla="*/ 217 w 232"/>
                <a:gd name="T99" fmla="*/ 24 h 24"/>
                <a:gd name="T100" fmla="*/ 222 w 232"/>
                <a:gd name="T101" fmla="*/ 24 h 24"/>
                <a:gd name="T102" fmla="*/ 227 w 232"/>
                <a:gd name="T103" fmla="*/ 0 h 24"/>
                <a:gd name="T104" fmla="*/ 232 w 232"/>
                <a:gd name="T10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2" h="24">
                  <a:moveTo>
                    <a:pt x="0" y="24"/>
                  </a:moveTo>
                  <a:lnTo>
                    <a:pt x="0" y="0"/>
                  </a:lnTo>
                  <a:lnTo>
                    <a:pt x="0" y="24"/>
                  </a:lnTo>
                  <a:lnTo>
                    <a:pt x="5" y="24"/>
                  </a:lnTo>
                  <a:lnTo>
                    <a:pt x="5" y="0"/>
                  </a:lnTo>
                  <a:lnTo>
                    <a:pt x="10" y="24"/>
                  </a:lnTo>
                  <a:lnTo>
                    <a:pt x="15" y="24"/>
                  </a:lnTo>
                  <a:lnTo>
                    <a:pt x="15" y="0"/>
                  </a:lnTo>
                  <a:lnTo>
                    <a:pt x="20" y="24"/>
                  </a:lnTo>
                  <a:lnTo>
                    <a:pt x="20" y="0"/>
                  </a:lnTo>
                  <a:lnTo>
                    <a:pt x="20" y="24"/>
                  </a:lnTo>
                  <a:lnTo>
                    <a:pt x="25" y="24"/>
                  </a:lnTo>
                  <a:lnTo>
                    <a:pt x="30" y="24"/>
                  </a:lnTo>
                  <a:lnTo>
                    <a:pt x="30" y="0"/>
                  </a:lnTo>
                  <a:lnTo>
                    <a:pt x="30" y="24"/>
                  </a:lnTo>
                  <a:lnTo>
                    <a:pt x="35" y="0"/>
                  </a:lnTo>
                  <a:lnTo>
                    <a:pt x="35" y="24"/>
                  </a:lnTo>
                  <a:lnTo>
                    <a:pt x="40" y="24"/>
                  </a:lnTo>
                  <a:lnTo>
                    <a:pt x="40" y="0"/>
                  </a:lnTo>
                  <a:lnTo>
                    <a:pt x="45" y="24"/>
                  </a:lnTo>
                  <a:lnTo>
                    <a:pt x="49" y="0"/>
                  </a:lnTo>
                  <a:lnTo>
                    <a:pt x="49" y="24"/>
                  </a:lnTo>
                  <a:lnTo>
                    <a:pt x="49" y="0"/>
                  </a:lnTo>
                  <a:lnTo>
                    <a:pt x="54" y="24"/>
                  </a:lnTo>
                  <a:lnTo>
                    <a:pt x="54" y="0"/>
                  </a:lnTo>
                  <a:lnTo>
                    <a:pt x="54" y="24"/>
                  </a:lnTo>
                  <a:lnTo>
                    <a:pt x="59" y="24"/>
                  </a:lnTo>
                  <a:lnTo>
                    <a:pt x="59" y="0"/>
                  </a:lnTo>
                  <a:lnTo>
                    <a:pt x="64" y="0"/>
                  </a:lnTo>
                  <a:lnTo>
                    <a:pt x="64" y="24"/>
                  </a:lnTo>
                  <a:lnTo>
                    <a:pt x="64" y="0"/>
                  </a:lnTo>
                  <a:lnTo>
                    <a:pt x="69" y="24"/>
                  </a:lnTo>
                  <a:lnTo>
                    <a:pt x="69" y="0"/>
                  </a:lnTo>
                  <a:lnTo>
                    <a:pt x="69" y="24"/>
                  </a:lnTo>
                  <a:lnTo>
                    <a:pt x="74" y="0"/>
                  </a:lnTo>
                  <a:lnTo>
                    <a:pt x="79" y="24"/>
                  </a:lnTo>
                  <a:lnTo>
                    <a:pt x="79" y="0"/>
                  </a:lnTo>
                  <a:lnTo>
                    <a:pt x="84" y="0"/>
                  </a:lnTo>
                  <a:lnTo>
                    <a:pt x="84" y="24"/>
                  </a:lnTo>
                  <a:lnTo>
                    <a:pt x="84" y="0"/>
                  </a:lnTo>
                  <a:lnTo>
                    <a:pt x="89" y="24"/>
                  </a:lnTo>
                  <a:lnTo>
                    <a:pt x="89" y="0"/>
                  </a:lnTo>
                  <a:lnTo>
                    <a:pt x="89" y="24"/>
                  </a:lnTo>
                  <a:lnTo>
                    <a:pt x="94" y="24"/>
                  </a:lnTo>
                  <a:lnTo>
                    <a:pt x="94" y="0"/>
                  </a:lnTo>
                  <a:lnTo>
                    <a:pt x="99" y="0"/>
                  </a:lnTo>
                  <a:lnTo>
                    <a:pt x="99" y="24"/>
                  </a:lnTo>
                  <a:lnTo>
                    <a:pt x="104" y="0"/>
                  </a:lnTo>
                  <a:lnTo>
                    <a:pt x="109" y="0"/>
                  </a:lnTo>
                  <a:lnTo>
                    <a:pt x="109" y="24"/>
                  </a:lnTo>
                  <a:lnTo>
                    <a:pt x="113" y="0"/>
                  </a:lnTo>
                  <a:lnTo>
                    <a:pt x="113" y="24"/>
                  </a:lnTo>
                  <a:lnTo>
                    <a:pt x="118" y="0"/>
                  </a:lnTo>
                  <a:lnTo>
                    <a:pt x="123" y="0"/>
                  </a:lnTo>
                  <a:lnTo>
                    <a:pt x="128" y="0"/>
                  </a:lnTo>
                  <a:lnTo>
                    <a:pt x="133" y="24"/>
                  </a:lnTo>
                  <a:lnTo>
                    <a:pt x="133" y="0"/>
                  </a:lnTo>
                  <a:lnTo>
                    <a:pt x="133" y="24"/>
                  </a:lnTo>
                  <a:lnTo>
                    <a:pt x="138" y="24"/>
                  </a:lnTo>
                  <a:lnTo>
                    <a:pt x="138" y="0"/>
                  </a:lnTo>
                  <a:lnTo>
                    <a:pt x="143" y="0"/>
                  </a:lnTo>
                  <a:lnTo>
                    <a:pt x="143" y="24"/>
                  </a:lnTo>
                  <a:lnTo>
                    <a:pt x="148" y="0"/>
                  </a:lnTo>
                  <a:lnTo>
                    <a:pt x="148" y="24"/>
                  </a:lnTo>
                  <a:lnTo>
                    <a:pt x="153" y="24"/>
                  </a:lnTo>
                  <a:lnTo>
                    <a:pt x="153" y="0"/>
                  </a:lnTo>
                  <a:lnTo>
                    <a:pt x="153" y="24"/>
                  </a:lnTo>
                  <a:lnTo>
                    <a:pt x="158" y="0"/>
                  </a:lnTo>
                  <a:lnTo>
                    <a:pt x="158" y="24"/>
                  </a:lnTo>
                  <a:lnTo>
                    <a:pt x="158" y="0"/>
                  </a:lnTo>
                  <a:lnTo>
                    <a:pt x="163" y="0"/>
                  </a:lnTo>
                  <a:lnTo>
                    <a:pt x="163" y="24"/>
                  </a:lnTo>
                  <a:lnTo>
                    <a:pt x="163" y="0"/>
                  </a:lnTo>
                  <a:lnTo>
                    <a:pt x="168" y="0"/>
                  </a:lnTo>
                  <a:lnTo>
                    <a:pt x="173" y="0"/>
                  </a:lnTo>
                  <a:lnTo>
                    <a:pt x="173" y="24"/>
                  </a:lnTo>
                  <a:lnTo>
                    <a:pt x="173" y="0"/>
                  </a:lnTo>
                  <a:lnTo>
                    <a:pt x="177" y="24"/>
                  </a:lnTo>
                  <a:lnTo>
                    <a:pt x="177" y="0"/>
                  </a:lnTo>
                  <a:lnTo>
                    <a:pt x="177" y="24"/>
                  </a:lnTo>
                  <a:lnTo>
                    <a:pt x="182" y="24"/>
                  </a:lnTo>
                  <a:lnTo>
                    <a:pt x="182" y="0"/>
                  </a:lnTo>
                  <a:lnTo>
                    <a:pt x="187" y="24"/>
                  </a:lnTo>
                  <a:lnTo>
                    <a:pt x="187" y="0"/>
                  </a:lnTo>
                  <a:lnTo>
                    <a:pt x="187" y="24"/>
                  </a:lnTo>
                  <a:lnTo>
                    <a:pt x="192" y="0"/>
                  </a:lnTo>
                  <a:lnTo>
                    <a:pt x="192" y="24"/>
                  </a:lnTo>
                  <a:lnTo>
                    <a:pt x="197" y="24"/>
                  </a:lnTo>
                  <a:lnTo>
                    <a:pt x="197" y="0"/>
                  </a:lnTo>
                  <a:lnTo>
                    <a:pt x="197" y="24"/>
                  </a:lnTo>
                  <a:lnTo>
                    <a:pt x="202" y="0"/>
                  </a:lnTo>
                  <a:lnTo>
                    <a:pt x="202" y="24"/>
                  </a:lnTo>
                  <a:lnTo>
                    <a:pt x="202" y="0"/>
                  </a:lnTo>
                  <a:lnTo>
                    <a:pt x="207" y="0"/>
                  </a:lnTo>
                  <a:lnTo>
                    <a:pt x="207" y="24"/>
                  </a:lnTo>
                  <a:lnTo>
                    <a:pt x="212" y="0"/>
                  </a:lnTo>
                  <a:lnTo>
                    <a:pt x="212" y="24"/>
                  </a:lnTo>
                  <a:lnTo>
                    <a:pt x="212" y="0"/>
                  </a:lnTo>
                  <a:lnTo>
                    <a:pt x="217" y="0"/>
                  </a:lnTo>
                  <a:lnTo>
                    <a:pt x="217" y="24"/>
                  </a:lnTo>
                  <a:lnTo>
                    <a:pt x="217" y="0"/>
                  </a:lnTo>
                  <a:lnTo>
                    <a:pt x="222" y="24"/>
                  </a:lnTo>
                  <a:lnTo>
                    <a:pt x="222" y="0"/>
                  </a:lnTo>
                  <a:lnTo>
                    <a:pt x="227" y="0"/>
                  </a:lnTo>
                  <a:lnTo>
                    <a:pt x="227" y="24"/>
                  </a:lnTo>
                  <a:lnTo>
                    <a:pt x="232" y="0"/>
                  </a:lnTo>
                  <a:lnTo>
                    <a:pt x="232" y="24"/>
                  </a:lnTo>
                </a:path>
              </a:pathLst>
            </a:custGeom>
            <a:noFill/>
            <a:ln w="3810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3615" name="Freeform 75">
              <a:extLst>
                <a:ext uri="{FF2B5EF4-FFF2-40B4-BE49-F238E27FC236}">
                  <a16:creationId xmlns:a16="http://schemas.microsoft.com/office/drawing/2014/main" xmlns="" id="{1BBED6B2-7A10-4723-89B7-2D796052F588}"/>
                </a:ext>
              </a:extLst>
            </p:cNvPr>
            <p:cNvSpPr>
              <a:spLocks/>
            </p:cNvSpPr>
            <p:nvPr/>
          </p:nvSpPr>
          <p:spPr bwMode="auto">
            <a:xfrm>
              <a:off x="1681" y="1967"/>
              <a:ext cx="310" cy="1679"/>
            </a:xfrm>
            <a:custGeom>
              <a:avLst/>
              <a:gdLst>
                <a:gd name="T0" fmla="*/ 5 w 310"/>
                <a:gd name="T1" fmla="*/ 1487 h 1679"/>
                <a:gd name="T2" fmla="*/ 10 w 310"/>
                <a:gd name="T3" fmla="*/ 1128 h 1679"/>
                <a:gd name="T4" fmla="*/ 20 w 310"/>
                <a:gd name="T5" fmla="*/ 936 h 1679"/>
                <a:gd name="T6" fmla="*/ 25 w 310"/>
                <a:gd name="T7" fmla="*/ 719 h 1679"/>
                <a:gd name="T8" fmla="*/ 35 w 310"/>
                <a:gd name="T9" fmla="*/ 601 h 1679"/>
                <a:gd name="T10" fmla="*/ 39 w 310"/>
                <a:gd name="T11" fmla="*/ 478 h 1679"/>
                <a:gd name="T12" fmla="*/ 49 w 310"/>
                <a:gd name="T13" fmla="*/ 409 h 1679"/>
                <a:gd name="T14" fmla="*/ 54 w 310"/>
                <a:gd name="T15" fmla="*/ 310 h 1679"/>
                <a:gd name="T16" fmla="*/ 64 w 310"/>
                <a:gd name="T17" fmla="*/ 286 h 1679"/>
                <a:gd name="T18" fmla="*/ 69 w 310"/>
                <a:gd name="T19" fmla="*/ 217 h 1679"/>
                <a:gd name="T20" fmla="*/ 79 w 310"/>
                <a:gd name="T21" fmla="*/ 167 h 1679"/>
                <a:gd name="T22" fmla="*/ 84 w 310"/>
                <a:gd name="T23" fmla="*/ 167 h 1679"/>
                <a:gd name="T24" fmla="*/ 89 w 310"/>
                <a:gd name="T25" fmla="*/ 118 h 1679"/>
                <a:gd name="T26" fmla="*/ 94 w 310"/>
                <a:gd name="T27" fmla="*/ 143 h 1679"/>
                <a:gd name="T28" fmla="*/ 99 w 310"/>
                <a:gd name="T29" fmla="*/ 118 h 1679"/>
                <a:gd name="T30" fmla="*/ 108 w 310"/>
                <a:gd name="T31" fmla="*/ 94 h 1679"/>
                <a:gd name="T32" fmla="*/ 113 w 310"/>
                <a:gd name="T33" fmla="*/ 74 h 1679"/>
                <a:gd name="T34" fmla="*/ 118 w 310"/>
                <a:gd name="T35" fmla="*/ 74 h 1679"/>
                <a:gd name="T36" fmla="*/ 123 w 310"/>
                <a:gd name="T37" fmla="*/ 94 h 1679"/>
                <a:gd name="T38" fmla="*/ 128 w 310"/>
                <a:gd name="T39" fmla="*/ 74 h 1679"/>
                <a:gd name="T40" fmla="*/ 138 w 310"/>
                <a:gd name="T41" fmla="*/ 49 h 1679"/>
                <a:gd name="T42" fmla="*/ 153 w 310"/>
                <a:gd name="T43" fmla="*/ 49 h 1679"/>
                <a:gd name="T44" fmla="*/ 163 w 310"/>
                <a:gd name="T45" fmla="*/ 49 h 1679"/>
                <a:gd name="T46" fmla="*/ 167 w 310"/>
                <a:gd name="T47" fmla="*/ 25 h 1679"/>
                <a:gd name="T48" fmla="*/ 172 w 310"/>
                <a:gd name="T49" fmla="*/ 49 h 1679"/>
                <a:gd name="T50" fmla="*/ 177 w 310"/>
                <a:gd name="T51" fmla="*/ 25 h 1679"/>
                <a:gd name="T52" fmla="*/ 187 w 310"/>
                <a:gd name="T53" fmla="*/ 25 h 1679"/>
                <a:gd name="T54" fmla="*/ 192 w 310"/>
                <a:gd name="T55" fmla="*/ 25 h 1679"/>
                <a:gd name="T56" fmla="*/ 202 w 310"/>
                <a:gd name="T57" fmla="*/ 25 h 1679"/>
                <a:gd name="T58" fmla="*/ 212 w 310"/>
                <a:gd name="T59" fmla="*/ 25 h 1679"/>
                <a:gd name="T60" fmla="*/ 222 w 310"/>
                <a:gd name="T61" fmla="*/ 49 h 1679"/>
                <a:gd name="T62" fmla="*/ 227 w 310"/>
                <a:gd name="T63" fmla="*/ 49 h 1679"/>
                <a:gd name="T64" fmla="*/ 236 w 310"/>
                <a:gd name="T65" fmla="*/ 25 h 1679"/>
                <a:gd name="T66" fmla="*/ 246 w 310"/>
                <a:gd name="T67" fmla="*/ 49 h 1679"/>
                <a:gd name="T68" fmla="*/ 251 w 310"/>
                <a:gd name="T69" fmla="*/ 49 h 1679"/>
                <a:gd name="T70" fmla="*/ 261 w 310"/>
                <a:gd name="T71" fmla="*/ 25 h 1679"/>
                <a:gd name="T72" fmla="*/ 271 w 310"/>
                <a:gd name="T73" fmla="*/ 0 h 1679"/>
                <a:gd name="T74" fmla="*/ 276 w 310"/>
                <a:gd name="T75" fmla="*/ 0 h 1679"/>
                <a:gd name="T76" fmla="*/ 281 w 310"/>
                <a:gd name="T77" fmla="*/ 49 h 1679"/>
                <a:gd name="T78" fmla="*/ 286 w 310"/>
                <a:gd name="T79" fmla="*/ 0 h 1679"/>
                <a:gd name="T80" fmla="*/ 291 w 310"/>
                <a:gd name="T81" fmla="*/ 0 h 1679"/>
                <a:gd name="T82" fmla="*/ 300 w 310"/>
                <a:gd name="T83" fmla="*/ 25 h 1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0" h="1679">
                  <a:moveTo>
                    <a:pt x="0" y="1679"/>
                  </a:moveTo>
                  <a:lnTo>
                    <a:pt x="0" y="1512"/>
                  </a:lnTo>
                  <a:lnTo>
                    <a:pt x="5" y="1487"/>
                  </a:lnTo>
                  <a:lnTo>
                    <a:pt x="5" y="1320"/>
                  </a:lnTo>
                  <a:lnTo>
                    <a:pt x="10" y="1270"/>
                  </a:lnTo>
                  <a:lnTo>
                    <a:pt x="10" y="1128"/>
                  </a:lnTo>
                  <a:lnTo>
                    <a:pt x="15" y="1103"/>
                  </a:lnTo>
                  <a:lnTo>
                    <a:pt x="15" y="960"/>
                  </a:lnTo>
                  <a:lnTo>
                    <a:pt x="20" y="936"/>
                  </a:lnTo>
                  <a:lnTo>
                    <a:pt x="20" y="862"/>
                  </a:lnTo>
                  <a:lnTo>
                    <a:pt x="25" y="812"/>
                  </a:lnTo>
                  <a:lnTo>
                    <a:pt x="25" y="719"/>
                  </a:lnTo>
                  <a:lnTo>
                    <a:pt x="30" y="719"/>
                  </a:lnTo>
                  <a:lnTo>
                    <a:pt x="30" y="625"/>
                  </a:lnTo>
                  <a:lnTo>
                    <a:pt x="35" y="601"/>
                  </a:lnTo>
                  <a:lnTo>
                    <a:pt x="35" y="551"/>
                  </a:lnTo>
                  <a:lnTo>
                    <a:pt x="39" y="527"/>
                  </a:lnTo>
                  <a:lnTo>
                    <a:pt x="39" y="478"/>
                  </a:lnTo>
                  <a:lnTo>
                    <a:pt x="44" y="478"/>
                  </a:lnTo>
                  <a:lnTo>
                    <a:pt x="44" y="409"/>
                  </a:lnTo>
                  <a:lnTo>
                    <a:pt x="49" y="409"/>
                  </a:lnTo>
                  <a:lnTo>
                    <a:pt x="49" y="359"/>
                  </a:lnTo>
                  <a:lnTo>
                    <a:pt x="54" y="359"/>
                  </a:lnTo>
                  <a:lnTo>
                    <a:pt x="54" y="310"/>
                  </a:lnTo>
                  <a:lnTo>
                    <a:pt x="59" y="310"/>
                  </a:lnTo>
                  <a:lnTo>
                    <a:pt x="59" y="286"/>
                  </a:lnTo>
                  <a:lnTo>
                    <a:pt x="64" y="286"/>
                  </a:lnTo>
                  <a:lnTo>
                    <a:pt x="64" y="241"/>
                  </a:lnTo>
                  <a:lnTo>
                    <a:pt x="69" y="241"/>
                  </a:lnTo>
                  <a:lnTo>
                    <a:pt x="69" y="217"/>
                  </a:lnTo>
                  <a:lnTo>
                    <a:pt x="74" y="217"/>
                  </a:lnTo>
                  <a:lnTo>
                    <a:pt x="74" y="192"/>
                  </a:lnTo>
                  <a:lnTo>
                    <a:pt x="79" y="167"/>
                  </a:lnTo>
                  <a:lnTo>
                    <a:pt x="79" y="192"/>
                  </a:lnTo>
                  <a:lnTo>
                    <a:pt x="79" y="167"/>
                  </a:lnTo>
                  <a:lnTo>
                    <a:pt x="84" y="167"/>
                  </a:lnTo>
                  <a:lnTo>
                    <a:pt x="84" y="143"/>
                  </a:lnTo>
                  <a:lnTo>
                    <a:pt x="89" y="143"/>
                  </a:lnTo>
                  <a:lnTo>
                    <a:pt x="89" y="118"/>
                  </a:lnTo>
                  <a:lnTo>
                    <a:pt x="89" y="143"/>
                  </a:lnTo>
                  <a:lnTo>
                    <a:pt x="94" y="118"/>
                  </a:lnTo>
                  <a:lnTo>
                    <a:pt x="94" y="143"/>
                  </a:lnTo>
                  <a:lnTo>
                    <a:pt x="94" y="118"/>
                  </a:lnTo>
                  <a:lnTo>
                    <a:pt x="99" y="94"/>
                  </a:lnTo>
                  <a:lnTo>
                    <a:pt x="99" y="118"/>
                  </a:lnTo>
                  <a:lnTo>
                    <a:pt x="99" y="94"/>
                  </a:lnTo>
                  <a:lnTo>
                    <a:pt x="103" y="94"/>
                  </a:lnTo>
                  <a:lnTo>
                    <a:pt x="108" y="94"/>
                  </a:lnTo>
                  <a:lnTo>
                    <a:pt x="108" y="74"/>
                  </a:lnTo>
                  <a:lnTo>
                    <a:pt x="108" y="94"/>
                  </a:lnTo>
                  <a:lnTo>
                    <a:pt x="113" y="74"/>
                  </a:lnTo>
                  <a:lnTo>
                    <a:pt x="113" y="94"/>
                  </a:lnTo>
                  <a:lnTo>
                    <a:pt x="113" y="74"/>
                  </a:lnTo>
                  <a:lnTo>
                    <a:pt x="118" y="74"/>
                  </a:lnTo>
                  <a:lnTo>
                    <a:pt x="118" y="94"/>
                  </a:lnTo>
                  <a:lnTo>
                    <a:pt x="118" y="74"/>
                  </a:lnTo>
                  <a:lnTo>
                    <a:pt x="123" y="94"/>
                  </a:lnTo>
                  <a:lnTo>
                    <a:pt x="123" y="49"/>
                  </a:lnTo>
                  <a:lnTo>
                    <a:pt x="128" y="49"/>
                  </a:lnTo>
                  <a:lnTo>
                    <a:pt x="128" y="74"/>
                  </a:lnTo>
                  <a:lnTo>
                    <a:pt x="128" y="49"/>
                  </a:lnTo>
                  <a:lnTo>
                    <a:pt x="133" y="49"/>
                  </a:lnTo>
                  <a:lnTo>
                    <a:pt x="138" y="49"/>
                  </a:lnTo>
                  <a:lnTo>
                    <a:pt x="143" y="49"/>
                  </a:lnTo>
                  <a:lnTo>
                    <a:pt x="148" y="49"/>
                  </a:lnTo>
                  <a:lnTo>
                    <a:pt x="153" y="49"/>
                  </a:lnTo>
                  <a:lnTo>
                    <a:pt x="158" y="49"/>
                  </a:lnTo>
                  <a:lnTo>
                    <a:pt x="158" y="25"/>
                  </a:lnTo>
                  <a:lnTo>
                    <a:pt x="163" y="49"/>
                  </a:lnTo>
                  <a:lnTo>
                    <a:pt x="163" y="25"/>
                  </a:lnTo>
                  <a:lnTo>
                    <a:pt x="163" y="49"/>
                  </a:lnTo>
                  <a:lnTo>
                    <a:pt x="167" y="25"/>
                  </a:lnTo>
                  <a:lnTo>
                    <a:pt x="167" y="49"/>
                  </a:lnTo>
                  <a:lnTo>
                    <a:pt x="172" y="25"/>
                  </a:lnTo>
                  <a:lnTo>
                    <a:pt x="172" y="49"/>
                  </a:lnTo>
                  <a:lnTo>
                    <a:pt x="172" y="25"/>
                  </a:lnTo>
                  <a:lnTo>
                    <a:pt x="177" y="49"/>
                  </a:lnTo>
                  <a:lnTo>
                    <a:pt x="177" y="25"/>
                  </a:lnTo>
                  <a:lnTo>
                    <a:pt x="182" y="25"/>
                  </a:lnTo>
                  <a:lnTo>
                    <a:pt x="182" y="49"/>
                  </a:lnTo>
                  <a:lnTo>
                    <a:pt x="187" y="25"/>
                  </a:lnTo>
                  <a:lnTo>
                    <a:pt x="187" y="49"/>
                  </a:lnTo>
                  <a:lnTo>
                    <a:pt x="187" y="25"/>
                  </a:lnTo>
                  <a:lnTo>
                    <a:pt x="192" y="25"/>
                  </a:lnTo>
                  <a:lnTo>
                    <a:pt x="197" y="25"/>
                  </a:lnTo>
                  <a:lnTo>
                    <a:pt x="197" y="49"/>
                  </a:lnTo>
                  <a:lnTo>
                    <a:pt x="202" y="25"/>
                  </a:lnTo>
                  <a:lnTo>
                    <a:pt x="207" y="25"/>
                  </a:lnTo>
                  <a:lnTo>
                    <a:pt x="207" y="49"/>
                  </a:lnTo>
                  <a:lnTo>
                    <a:pt x="212" y="25"/>
                  </a:lnTo>
                  <a:lnTo>
                    <a:pt x="212" y="49"/>
                  </a:lnTo>
                  <a:lnTo>
                    <a:pt x="217" y="25"/>
                  </a:lnTo>
                  <a:lnTo>
                    <a:pt x="222" y="49"/>
                  </a:lnTo>
                  <a:lnTo>
                    <a:pt x="222" y="25"/>
                  </a:lnTo>
                  <a:lnTo>
                    <a:pt x="227" y="25"/>
                  </a:lnTo>
                  <a:lnTo>
                    <a:pt x="227" y="49"/>
                  </a:lnTo>
                  <a:lnTo>
                    <a:pt x="227" y="25"/>
                  </a:lnTo>
                  <a:lnTo>
                    <a:pt x="231" y="25"/>
                  </a:lnTo>
                  <a:lnTo>
                    <a:pt x="236" y="25"/>
                  </a:lnTo>
                  <a:lnTo>
                    <a:pt x="241" y="25"/>
                  </a:lnTo>
                  <a:lnTo>
                    <a:pt x="246" y="25"/>
                  </a:lnTo>
                  <a:lnTo>
                    <a:pt x="246" y="49"/>
                  </a:lnTo>
                  <a:lnTo>
                    <a:pt x="246" y="25"/>
                  </a:lnTo>
                  <a:lnTo>
                    <a:pt x="251" y="25"/>
                  </a:lnTo>
                  <a:lnTo>
                    <a:pt x="251" y="49"/>
                  </a:lnTo>
                  <a:lnTo>
                    <a:pt x="251" y="25"/>
                  </a:lnTo>
                  <a:lnTo>
                    <a:pt x="256" y="25"/>
                  </a:lnTo>
                  <a:lnTo>
                    <a:pt x="261" y="25"/>
                  </a:lnTo>
                  <a:lnTo>
                    <a:pt x="266" y="25"/>
                  </a:lnTo>
                  <a:lnTo>
                    <a:pt x="271" y="49"/>
                  </a:lnTo>
                  <a:lnTo>
                    <a:pt x="271" y="0"/>
                  </a:lnTo>
                  <a:lnTo>
                    <a:pt x="271" y="25"/>
                  </a:lnTo>
                  <a:lnTo>
                    <a:pt x="276" y="25"/>
                  </a:lnTo>
                  <a:lnTo>
                    <a:pt x="276" y="0"/>
                  </a:lnTo>
                  <a:lnTo>
                    <a:pt x="276" y="25"/>
                  </a:lnTo>
                  <a:lnTo>
                    <a:pt x="281" y="25"/>
                  </a:lnTo>
                  <a:lnTo>
                    <a:pt x="281" y="49"/>
                  </a:lnTo>
                  <a:lnTo>
                    <a:pt x="281" y="25"/>
                  </a:lnTo>
                  <a:lnTo>
                    <a:pt x="286" y="25"/>
                  </a:lnTo>
                  <a:lnTo>
                    <a:pt x="286" y="0"/>
                  </a:lnTo>
                  <a:lnTo>
                    <a:pt x="286" y="25"/>
                  </a:lnTo>
                  <a:lnTo>
                    <a:pt x="291" y="25"/>
                  </a:lnTo>
                  <a:lnTo>
                    <a:pt x="291" y="0"/>
                  </a:lnTo>
                  <a:lnTo>
                    <a:pt x="291" y="25"/>
                  </a:lnTo>
                  <a:lnTo>
                    <a:pt x="296" y="25"/>
                  </a:lnTo>
                  <a:lnTo>
                    <a:pt x="300" y="25"/>
                  </a:lnTo>
                  <a:lnTo>
                    <a:pt x="305" y="25"/>
                  </a:lnTo>
                  <a:lnTo>
                    <a:pt x="310" y="25"/>
                  </a:lnTo>
                </a:path>
              </a:pathLst>
            </a:custGeom>
            <a:noFill/>
            <a:ln w="38100">
              <a:solidFill>
                <a:srgbClr val="007F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3616" name="Freeform 76">
              <a:extLst>
                <a:ext uri="{FF2B5EF4-FFF2-40B4-BE49-F238E27FC236}">
                  <a16:creationId xmlns:a16="http://schemas.microsoft.com/office/drawing/2014/main" xmlns="" id="{010E9EC5-5F38-4CB0-8C6B-C407DEC97A20}"/>
                </a:ext>
              </a:extLst>
            </p:cNvPr>
            <p:cNvSpPr>
              <a:spLocks/>
            </p:cNvSpPr>
            <p:nvPr/>
          </p:nvSpPr>
          <p:spPr bwMode="auto">
            <a:xfrm>
              <a:off x="1991" y="1967"/>
              <a:ext cx="335" cy="49"/>
            </a:xfrm>
            <a:custGeom>
              <a:avLst/>
              <a:gdLst>
                <a:gd name="T0" fmla="*/ 0 w 335"/>
                <a:gd name="T1" fmla="*/ 25 h 49"/>
                <a:gd name="T2" fmla="*/ 5 w 335"/>
                <a:gd name="T3" fmla="*/ 25 h 49"/>
                <a:gd name="T4" fmla="*/ 15 w 335"/>
                <a:gd name="T5" fmla="*/ 25 h 49"/>
                <a:gd name="T6" fmla="*/ 25 w 335"/>
                <a:gd name="T7" fmla="*/ 0 h 49"/>
                <a:gd name="T8" fmla="*/ 30 w 335"/>
                <a:gd name="T9" fmla="*/ 0 h 49"/>
                <a:gd name="T10" fmla="*/ 40 w 335"/>
                <a:gd name="T11" fmla="*/ 49 h 49"/>
                <a:gd name="T12" fmla="*/ 45 w 335"/>
                <a:gd name="T13" fmla="*/ 25 h 49"/>
                <a:gd name="T14" fmla="*/ 54 w 335"/>
                <a:gd name="T15" fmla="*/ 25 h 49"/>
                <a:gd name="T16" fmla="*/ 59 w 335"/>
                <a:gd name="T17" fmla="*/ 25 h 49"/>
                <a:gd name="T18" fmla="*/ 69 w 335"/>
                <a:gd name="T19" fmla="*/ 25 h 49"/>
                <a:gd name="T20" fmla="*/ 74 w 335"/>
                <a:gd name="T21" fmla="*/ 25 h 49"/>
                <a:gd name="T22" fmla="*/ 84 w 335"/>
                <a:gd name="T23" fmla="*/ 0 h 49"/>
                <a:gd name="T24" fmla="*/ 89 w 335"/>
                <a:gd name="T25" fmla="*/ 49 h 49"/>
                <a:gd name="T26" fmla="*/ 99 w 335"/>
                <a:gd name="T27" fmla="*/ 25 h 49"/>
                <a:gd name="T28" fmla="*/ 104 w 335"/>
                <a:gd name="T29" fmla="*/ 0 h 49"/>
                <a:gd name="T30" fmla="*/ 114 w 335"/>
                <a:gd name="T31" fmla="*/ 49 h 49"/>
                <a:gd name="T32" fmla="*/ 118 w 335"/>
                <a:gd name="T33" fmla="*/ 0 h 49"/>
                <a:gd name="T34" fmla="*/ 123 w 335"/>
                <a:gd name="T35" fmla="*/ 0 h 49"/>
                <a:gd name="T36" fmla="*/ 133 w 335"/>
                <a:gd name="T37" fmla="*/ 25 h 49"/>
                <a:gd name="T38" fmla="*/ 138 w 335"/>
                <a:gd name="T39" fmla="*/ 25 h 49"/>
                <a:gd name="T40" fmla="*/ 148 w 335"/>
                <a:gd name="T41" fmla="*/ 25 h 49"/>
                <a:gd name="T42" fmla="*/ 153 w 335"/>
                <a:gd name="T43" fmla="*/ 25 h 49"/>
                <a:gd name="T44" fmla="*/ 163 w 335"/>
                <a:gd name="T45" fmla="*/ 49 h 49"/>
                <a:gd name="T46" fmla="*/ 168 w 335"/>
                <a:gd name="T47" fmla="*/ 25 h 49"/>
                <a:gd name="T48" fmla="*/ 178 w 335"/>
                <a:gd name="T49" fmla="*/ 0 h 49"/>
                <a:gd name="T50" fmla="*/ 192 w 335"/>
                <a:gd name="T51" fmla="*/ 25 h 49"/>
                <a:gd name="T52" fmla="*/ 197 w 335"/>
                <a:gd name="T53" fmla="*/ 0 h 49"/>
                <a:gd name="T54" fmla="*/ 207 w 335"/>
                <a:gd name="T55" fmla="*/ 25 h 49"/>
                <a:gd name="T56" fmla="*/ 212 w 335"/>
                <a:gd name="T57" fmla="*/ 25 h 49"/>
                <a:gd name="T58" fmla="*/ 217 w 335"/>
                <a:gd name="T59" fmla="*/ 25 h 49"/>
                <a:gd name="T60" fmla="*/ 227 w 335"/>
                <a:gd name="T61" fmla="*/ 25 h 49"/>
                <a:gd name="T62" fmla="*/ 237 w 335"/>
                <a:gd name="T63" fmla="*/ 25 h 49"/>
                <a:gd name="T64" fmla="*/ 246 w 335"/>
                <a:gd name="T65" fmla="*/ 25 h 49"/>
                <a:gd name="T66" fmla="*/ 261 w 335"/>
                <a:gd name="T67" fmla="*/ 25 h 49"/>
                <a:gd name="T68" fmla="*/ 271 w 335"/>
                <a:gd name="T69" fmla="*/ 0 h 49"/>
                <a:gd name="T70" fmla="*/ 276 w 335"/>
                <a:gd name="T71" fmla="*/ 0 h 49"/>
                <a:gd name="T72" fmla="*/ 286 w 335"/>
                <a:gd name="T73" fmla="*/ 25 h 49"/>
                <a:gd name="T74" fmla="*/ 296 w 335"/>
                <a:gd name="T75" fmla="*/ 0 h 49"/>
                <a:gd name="T76" fmla="*/ 306 w 335"/>
                <a:gd name="T77" fmla="*/ 25 h 49"/>
                <a:gd name="T78" fmla="*/ 315 w 335"/>
                <a:gd name="T79" fmla="*/ 49 h 49"/>
                <a:gd name="T80" fmla="*/ 325 w 335"/>
                <a:gd name="T81" fmla="*/ 25 h 49"/>
                <a:gd name="T82" fmla="*/ 325 w 335"/>
                <a:gd name="T83" fmla="*/ 2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5" h="49">
                  <a:moveTo>
                    <a:pt x="0" y="25"/>
                  </a:moveTo>
                  <a:lnTo>
                    <a:pt x="0" y="0"/>
                  </a:lnTo>
                  <a:lnTo>
                    <a:pt x="0" y="25"/>
                  </a:lnTo>
                  <a:lnTo>
                    <a:pt x="5" y="25"/>
                  </a:lnTo>
                  <a:lnTo>
                    <a:pt x="5" y="49"/>
                  </a:lnTo>
                  <a:lnTo>
                    <a:pt x="5" y="25"/>
                  </a:lnTo>
                  <a:lnTo>
                    <a:pt x="10" y="49"/>
                  </a:lnTo>
                  <a:lnTo>
                    <a:pt x="10" y="25"/>
                  </a:lnTo>
                  <a:lnTo>
                    <a:pt x="15" y="25"/>
                  </a:lnTo>
                  <a:lnTo>
                    <a:pt x="20" y="25"/>
                  </a:lnTo>
                  <a:lnTo>
                    <a:pt x="25" y="25"/>
                  </a:lnTo>
                  <a:lnTo>
                    <a:pt x="25" y="0"/>
                  </a:lnTo>
                  <a:lnTo>
                    <a:pt x="25" y="25"/>
                  </a:lnTo>
                  <a:lnTo>
                    <a:pt x="30" y="25"/>
                  </a:lnTo>
                  <a:lnTo>
                    <a:pt x="30" y="0"/>
                  </a:lnTo>
                  <a:lnTo>
                    <a:pt x="35" y="25"/>
                  </a:lnTo>
                  <a:lnTo>
                    <a:pt x="40" y="25"/>
                  </a:lnTo>
                  <a:lnTo>
                    <a:pt x="40" y="49"/>
                  </a:lnTo>
                  <a:lnTo>
                    <a:pt x="40" y="0"/>
                  </a:lnTo>
                  <a:lnTo>
                    <a:pt x="40" y="25"/>
                  </a:lnTo>
                  <a:lnTo>
                    <a:pt x="45" y="25"/>
                  </a:lnTo>
                  <a:lnTo>
                    <a:pt x="50" y="49"/>
                  </a:lnTo>
                  <a:lnTo>
                    <a:pt x="50" y="25"/>
                  </a:lnTo>
                  <a:lnTo>
                    <a:pt x="54" y="25"/>
                  </a:lnTo>
                  <a:lnTo>
                    <a:pt x="54" y="49"/>
                  </a:lnTo>
                  <a:lnTo>
                    <a:pt x="54" y="0"/>
                  </a:lnTo>
                  <a:lnTo>
                    <a:pt x="59" y="25"/>
                  </a:lnTo>
                  <a:lnTo>
                    <a:pt x="64" y="49"/>
                  </a:lnTo>
                  <a:lnTo>
                    <a:pt x="64" y="25"/>
                  </a:lnTo>
                  <a:lnTo>
                    <a:pt x="69" y="25"/>
                  </a:lnTo>
                  <a:lnTo>
                    <a:pt x="69" y="0"/>
                  </a:lnTo>
                  <a:lnTo>
                    <a:pt x="69" y="25"/>
                  </a:lnTo>
                  <a:lnTo>
                    <a:pt x="74" y="25"/>
                  </a:lnTo>
                  <a:lnTo>
                    <a:pt x="79" y="49"/>
                  </a:lnTo>
                  <a:lnTo>
                    <a:pt x="79" y="25"/>
                  </a:lnTo>
                  <a:lnTo>
                    <a:pt x="84" y="0"/>
                  </a:lnTo>
                  <a:lnTo>
                    <a:pt x="84" y="25"/>
                  </a:lnTo>
                  <a:lnTo>
                    <a:pt x="89" y="25"/>
                  </a:lnTo>
                  <a:lnTo>
                    <a:pt x="89" y="49"/>
                  </a:lnTo>
                  <a:lnTo>
                    <a:pt x="89" y="25"/>
                  </a:lnTo>
                  <a:lnTo>
                    <a:pt x="94" y="25"/>
                  </a:lnTo>
                  <a:lnTo>
                    <a:pt x="99" y="25"/>
                  </a:lnTo>
                  <a:lnTo>
                    <a:pt x="104" y="25"/>
                  </a:lnTo>
                  <a:lnTo>
                    <a:pt x="104" y="49"/>
                  </a:lnTo>
                  <a:lnTo>
                    <a:pt x="104" y="0"/>
                  </a:lnTo>
                  <a:lnTo>
                    <a:pt x="109" y="25"/>
                  </a:lnTo>
                  <a:lnTo>
                    <a:pt x="114" y="25"/>
                  </a:lnTo>
                  <a:lnTo>
                    <a:pt x="114" y="49"/>
                  </a:lnTo>
                  <a:lnTo>
                    <a:pt x="114" y="25"/>
                  </a:lnTo>
                  <a:lnTo>
                    <a:pt x="118" y="25"/>
                  </a:lnTo>
                  <a:lnTo>
                    <a:pt x="118" y="0"/>
                  </a:lnTo>
                  <a:lnTo>
                    <a:pt x="118" y="25"/>
                  </a:lnTo>
                  <a:lnTo>
                    <a:pt x="123" y="49"/>
                  </a:lnTo>
                  <a:lnTo>
                    <a:pt x="123" y="0"/>
                  </a:lnTo>
                  <a:lnTo>
                    <a:pt x="123" y="25"/>
                  </a:lnTo>
                  <a:lnTo>
                    <a:pt x="128" y="25"/>
                  </a:lnTo>
                  <a:lnTo>
                    <a:pt x="133" y="25"/>
                  </a:lnTo>
                  <a:lnTo>
                    <a:pt x="133" y="0"/>
                  </a:lnTo>
                  <a:lnTo>
                    <a:pt x="133" y="25"/>
                  </a:lnTo>
                  <a:lnTo>
                    <a:pt x="138" y="25"/>
                  </a:lnTo>
                  <a:lnTo>
                    <a:pt x="143" y="0"/>
                  </a:lnTo>
                  <a:lnTo>
                    <a:pt x="143" y="25"/>
                  </a:lnTo>
                  <a:lnTo>
                    <a:pt x="148" y="25"/>
                  </a:lnTo>
                  <a:lnTo>
                    <a:pt x="148" y="49"/>
                  </a:lnTo>
                  <a:lnTo>
                    <a:pt x="148" y="25"/>
                  </a:lnTo>
                  <a:lnTo>
                    <a:pt x="153" y="25"/>
                  </a:lnTo>
                  <a:lnTo>
                    <a:pt x="158" y="25"/>
                  </a:lnTo>
                  <a:lnTo>
                    <a:pt x="163" y="25"/>
                  </a:lnTo>
                  <a:lnTo>
                    <a:pt x="163" y="49"/>
                  </a:lnTo>
                  <a:lnTo>
                    <a:pt x="168" y="25"/>
                  </a:lnTo>
                  <a:lnTo>
                    <a:pt x="168" y="49"/>
                  </a:lnTo>
                  <a:lnTo>
                    <a:pt x="168" y="25"/>
                  </a:lnTo>
                  <a:lnTo>
                    <a:pt x="173" y="25"/>
                  </a:lnTo>
                  <a:lnTo>
                    <a:pt x="178" y="25"/>
                  </a:lnTo>
                  <a:lnTo>
                    <a:pt x="178" y="0"/>
                  </a:lnTo>
                  <a:lnTo>
                    <a:pt x="182" y="25"/>
                  </a:lnTo>
                  <a:lnTo>
                    <a:pt x="187" y="25"/>
                  </a:lnTo>
                  <a:lnTo>
                    <a:pt x="192" y="25"/>
                  </a:lnTo>
                  <a:lnTo>
                    <a:pt x="197" y="25"/>
                  </a:lnTo>
                  <a:lnTo>
                    <a:pt x="197" y="49"/>
                  </a:lnTo>
                  <a:lnTo>
                    <a:pt x="197" y="0"/>
                  </a:lnTo>
                  <a:lnTo>
                    <a:pt x="202" y="49"/>
                  </a:lnTo>
                  <a:lnTo>
                    <a:pt x="202" y="25"/>
                  </a:lnTo>
                  <a:lnTo>
                    <a:pt x="207" y="25"/>
                  </a:lnTo>
                  <a:lnTo>
                    <a:pt x="207" y="49"/>
                  </a:lnTo>
                  <a:lnTo>
                    <a:pt x="207" y="25"/>
                  </a:lnTo>
                  <a:lnTo>
                    <a:pt x="212" y="25"/>
                  </a:lnTo>
                  <a:lnTo>
                    <a:pt x="212" y="0"/>
                  </a:lnTo>
                  <a:lnTo>
                    <a:pt x="212" y="25"/>
                  </a:lnTo>
                  <a:lnTo>
                    <a:pt x="217" y="25"/>
                  </a:lnTo>
                  <a:lnTo>
                    <a:pt x="217" y="0"/>
                  </a:lnTo>
                  <a:lnTo>
                    <a:pt x="222" y="25"/>
                  </a:lnTo>
                  <a:lnTo>
                    <a:pt x="227" y="25"/>
                  </a:lnTo>
                  <a:lnTo>
                    <a:pt x="232" y="0"/>
                  </a:lnTo>
                  <a:lnTo>
                    <a:pt x="232" y="25"/>
                  </a:lnTo>
                  <a:lnTo>
                    <a:pt x="237" y="25"/>
                  </a:lnTo>
                  <a:lnTo>
                    <a:pt x="242" y="25"/>
                  </a:lnTo>
                  <a:lnTo>
                    <a:pt x="242" y="49"/>
                  </a:lnTo>
                  <a:lnTo>
                    <a:pt x="246" y="25"/>
                  </a:lnTo>
                  <a:lnTo>
                    <a:pt x="251" y="25"/>
                  </a:lnTo>
                  <a:lnTo>
                    <a:pt x="256" y="25"/>
                  </a:lnTo>
                  <a:lnTo>
                    <a:pt x="261" y="25"/>
                  </a:lnTo>
                  <a:lnTo>
                    <a:pt x="266" y="25"/>
                  </a:lnTo>
                  <a:lnTo>
                    <a:pt x="271" y="25"/>
                  </a:lnTo>
                  <a:lnTo>
                    <a:pt x="271" y="0"/>
                  </a:lnTo>
                  <a:lnTo>
                    <a:pt x="271" y="25"/>
                  </a:lnTo>
                  <a:lnTo>
                    <a:pt x="276" y="25"/>
                  </a:lnTo>
                  <a:lnTo>
                    <a:pt x="276" y="0"/>
                  </a:lnTo>
                  <a:lnTo>
                    <a:pt x="276" y="25"/>
                  </a:lnTo>
                  <a:lnTo>
                    <a:pt x="281" y="25"/>
                  </a:lnTo>
                  <a:lnTo>
                    <a:pt x="286" y="25"/>
                  </a:lnTo>
                  <a:lnTo>
                    <a:pt x="291" y="25"/>
                  </a:lnTo>
                  <a:lnTo>
                    <a:pt x="296" y="25"/>
                  </a:lnTo>
                  <a:lnTo>
                    <a:pt x="296" y="0"/>
                  </a:lnTo>
                  <a:lnTo>
                    <a:pt x="296" y="25"/>
                  </a:lnTo>
                  <a:lnTo>
                    <a:pt x="301" y="25"/>
                  </a:lnTo>
                  <a:lnTo>
                    <a:pt x="306" y="25"/>
                  </a:lnTo>
                  <a:lnTo>
                    <a:pt x="311" y="25"/>
                  </a:lnTo>
                  <a:lnTo>
                    <a:pt x="315" y="25"/>
                  </a:lnTo>
                  <a:lnTo>
                    <a:pt x="315" y="49"/>
                  </a:lnTo>
                  <a:lnTo>
                    <a:pt x="315" y="25"/>
                  </a:lnTo>
                  <a:lnTo>
                    <a:pt x="320" y="25"/>
                  </a:lnTo>
                  <a:lnTo>
                    <a:pt x="325" y="25"/>
                  </a:lnTo>
                  <a:lnTo>
                    <a:pt x="325" y="49"/>
                  </a:lnTo>
                  <a:lnTo>
                    <a:pt x="325" y="0"/>
                  </a:lnTo>
                  <a:lnTo>
                    <a:pt x="325" y="25"/>
                  </a:lnTo>
                  <a:lnTo>
                    <a:pt x="330" y="25"/>
                  </a:lnTo>
                  <a:lnTo>
                    <a:pt x="335" y="25"/>
                  </a:lnTo>
                </a:path>
              </a:pathLst>
            </a:custGeom>
            <a:noFill/>
            <a:ln w="38100">
              <a:solidFill>
                <a:srgbClr val="007F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3617" name="Freeform 77">
              <a:extLst>
                <a:ext uri="{FF2B5EF4-FFF2-40B4-BE49-F238E27FC236}">
                  <a16:creationId xmlns:a16="http://schemas.microsoft.com/office/drawing/2014/main" xmlns="" id="{FB66EFD6-660D-4C05-9559-EEC0865FCCDA}"/>
                </a:ext>
              </a:extLst>
            </p:cNvPr>
            <p:cNvSpPr>
              <a:spLocks/>
            </p:cNvSpPr>
            <p:nvPr/>
          </p:nvSpPr>
          <p:spPr bwMode="auto">
            <a:xfrm>
              <a:off x="2326" y="1967"/>
              <a:ext cx="340" cy="49"/>
            </a:xfrm>
            <a:custGeom>
              <a:avLst/>
              <a:gdLst>
                <a:gd name="T0" fmla="*/ 5 w 340"/>
                <a:gd name="T1" fmla="*/ 0 h 49"/>
                <a:gd name="T2" fmla="*/ 15 w 340"/>
                <a:gd name="T3" fmla="*/ 25 h 49"/>
                <a:gd name="T4" fmla="*/ 25 w 340"/>
                <a:gd name="T5" fmla="*/ 0 h 49"/>
                <a:gd name="T6" fmla="*/ 30 w 340"/>
                <a:gd name="T7" fmla="*/ 49 h 49"/>
                <a:gd name="T8" fmla="*/ 35 w 340"/>
                <a:gd name="T9" fmla="*/ 0 h 49"/>
                <a:gd name="T10" fmla="*/ 44 w 340"/>
                <a:gd name="T11" fmla="*/ 25 h 49"/>
                <a:gd name="T12" fmla="*/ 49 w 340"/>
                <a:gd name="T13" fmla="*/ 49 h 49"/>
                <a:gd name="T14" fmla="*/ 59 w 340"/>
                <a:gd name="T15" fmla="*/ 25 h 49"/>
                <a:gd name="T16" fmla="*/ 69 w 340"/>
                <a:gd name="T17" fmla="*/ 0 h 49"/>
                <a:gd name="T18" fmla="*/ 74 w 340"/>
                <a:gd name="T19" fmla="*/ 0 h 49"/>
                <a:gd name="T20" fmla="*/ 79 w 340"/>
                <a:gd name="T21" fmla="*/ 0 h 49"/>
                <a:gd name="T22" fmla="*/ 89 w 340"/>
                <a:gd name="T23" fmla="*/ 25 h 49"/>
                <a:gd name="T24" fmla="*/ 94 w 340"/>
                <a:gd name="T25" fmla="*/ 0 h 49"/>
                <a:gd name="T26" fmla="*/ 99 w 340"/>
                <a:gd name="T27" fmla="*/ 25 h 49"/>
                <a:gd name="T28" fmla="*/ 104 w 340"/>
                <a:gd name="T29" fmla="*/ 25 h 49"/>
                <a:gd name="T30" fmla="*/ 108 w 340"/>
                <a:gd name="T31" fmla="*/ 25 h 49"/>
                <a:gd name="T32" fmla="*/ 118 w 340"/>
                <a:gd name="T33" fmla="*/ 25 h 49"/>
                <a:gd name="T34" fmla="*/ 133 w 340"/>
                <a:gd name="T35" fmla="*/ 25 h 49"/>
                <a:gd name="T36" fmla="*/ 148 w 340"/>
                <a:gd name="T37" fmla="*/ 25 h 49"/>
                <a:gd name="T38" fmla="*/ 158 w 340"/>
                <a:gd name="T39" fmla="*/ 25 h 49"/>
                <a:gd name="T40" fmla="*/ 172 w 340"/>
                <a:gd name="T41" fmla="*/ 25 h 49"/>
                <a:gd name="T42" fmla="*/ 177 w 340"/>
                <a:gd name="T43" fmla="*/ 25 h 49"/>
                <a:gd name="T44" fmla="*/ 182 w 340"/>
                <a:gd name="T45" fmla="*/ 25 h 49"/>
                <a:gd name="T46" fmla="*/ 197 w 340"/>
                <a:gd name="T47" fmla="*/ 49 h 49"/>
                <a:gd name="T48" fmla="*/ 202 w 340"/>
                <a:gd name="T49" fmla="*/ 25 h 49"/>
                <a:gd name="T50" fmla="*/ 212 w 340"/>
                <a:gd name="T51" fmla="*/ 25 h 49"/>
                <a:gd name="T52" fmla="*/ 217 w 340"/>
                <a:gd name="T53" fmla="*/ 25 h 49"/>
                <a:gd name="T54" fmla="*/ 227 w 340"/>
                <a:gd name="T55" fmla="*/ 25 h 49"/>
                <a:gd name="T56" fmla="*/ 232 w 340"/>
                <a:gd name="T57" fmla="*/ 25 h 49"/>
                <a:gd name="T58" fmla="*/ 246 w 340"/>
                <a:gd name="T59" fmla="*/ 25 h 49"/>
                <a:gd name="T60" fmla="*/ 251 w 340"/>
                <a:gd name="T61" fmla="*/ 25 h 49"/>
                <a:gd name="T62" fmla="*/ 256 w 340"/>
                <a:gd name="T63" fmla="*/ 25 h 49"/>
                <a:gd name="T64" fmla="*/ 266 w 340"/>
                <a:gd name="T65" fmla="*/ 25 h 49"/>
                <a:gd name="T66" fmla="*/ 281 w 340"/>
                <a:gd name="T67" fmla="*/ 25 h 49"/>
                <a:gd name="T68" fmla="*/ 291 w 340"/>
                <a:gd name="T69" fmla="*/ 49 h 49"/>
                <a:gd name="T70" fmla="*/ 296 w 340"/>
                <a:gd name="T71" fmla="*/ 0 h 49"/>
                <a:gd name="T72" fmla="*/ 301 w 340"/>
                <a:gd name="T73" fmla="*/ 0 h 49"/>
                <a:gd name="T74" fmla="*/ 310 w 340"/>
                <a:gd name="T75" fmla="*/ 25 h 49"/>
                <a:gd name="T76" fmla="*/ 315 w 340"/>
                <a:gd name="T77" fmla="*/ 25 h 49"/>
                <a:gd name="T78" fmla="*/ 320 w 340"/>
                <a:gd name="T79" fmla="*/ 25 h 49"/>
                <a:gd name="T80" fmla="*/ 330 w 340"/>
                <a:gd name="T81" fmla="*/ 49 h 49"/>
                <a:gd name="T82" fmla="*/ 335 w 340"/>
                <a:gd name="T83"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40" h="49">
                  <a:moveTo>
                    <a:pt x="0" y="25"/>
                  </a:moveTo>
                  <a:lnTo>
                    <a:pt x="5" y="25"/>
                  </a:lnTo>
                  <a:lnTo>
                    <a:pt x="5" y="0"/>
                  </a:lnTo>
                  <a:lnTo>
                    <a:pt x="10" y="25"/>
                  </a:lnTo>
                  <a:lnTo>
                    <a:pt x="10" y="0"/>
                  </a:lnTo>
                  <a:lnTo>
                    <a:pt x="15" y="25"/>
                  </a:lnTo>
                  <a:lnTo>
                    <a:pt x="15" y="0"/>
                  </a:lnTo>
                  <a:lnTo>
                    <a:pt x="20" y="25"/>
                  </a:lnTo>
                  <a:lnTo>
                    <a:pt x="25" y="0"/>
                  </a:lnTo>
                  <a:lnTo>
                    <a:pt x="25" y="25"/>
                  </a:lnTo>
                  <a:lnTo>
                    <a:pt x="30" y="25"/>
                  </a:lnTo>
                  <a:lnTo>
                    <a:pt x="30" y="49"/>
                  </a:lnTo>
                  <a:lnTo>
                    <a:pt x="30" y="25"/>
                  </a:lnTo>
                  <a:lnTo>
                    <a:pt x="35" y="25"/>
                  </a:lnTo>
                  <a:lnTo>
                    <a:pt x="35" y="0"/>
                  </a:lnTo>
                  <a:lnTo>
                    <a:pt x="35" y="25"/>
                  </a:lnTo>
                  <a:lnTo>
                    <a:pt x="40" y="25"/>
                  </a:lnTo>
                  <a:lnTo>
                    <a:pt x="44" y="25"/>
                  </a:lnTo>
                  <a:lnTo>
                    <a:pt x="44" y="0"/>
                  </a:lnTo>
                  <a:lnTo>
                    <a:pt x="44" y="25"/>
                  </a:lnTo>
                  <a:lnTo>
                    <a:pt x="49" y="49"/>
                  </a:lnTo>
                  <a:lnTo>
                    <a:pt x="49" y="25"/>
                  </a:lnTo>
                  <a:lnTo>
                    <a:pt x="54" y="25"/>
                  </a:lnTo>
                  <a:lnTo>
                    <a:pt x="59" y="25"/>
                  </a:lnTo>
                  <a:lnTo>
                    <a:pt x="64" y="25"/>
                  </a:lnTo>
                  <a:lnTo>
                    <a:pt x="69" y="25"/>
                  </a:lnTo>
                  <a:lnTo>
                    <a:pt x="69" y="0"/>
                  </a:lnTo>
                  <a:lnTo>
                    <a:pt x="69" y="25"/>
                  </a:lnTo>
                  <a:lnTo>
                    <a:pt x="74" y="25"/>
                  </a:lnTo>
                  <a:lnTo>
                    <a:pt x="74" y="0"/>
                  </a:lnTo>
                  <a:lnTo>
                    <a:pt x="74" y="49"/>
                  </a:lnTo>
                  <a:lnTo>
                    <a:pt x="79" y="25"/>
                  </a:lnTo>
                  <a:lnTo>
                    <a:pt x="79" y="0"/>
                  </a:lnTo>
                  <a:lnTo>
                    <a:pt x="79" y="25"/>
                  </a:lnTo>
                  <a:lnTo>
                    <a:pt x="84" y="25"/>
                  </a:lnTo>
                  <a:lnTo>
                    <a:pt x="89" y="25"/>
                  </a:lnTo>
                  <a:lnTo>
                    <a:pt x="89" y="0"/>
                  </a:lnTo>
                  <a:lnTo>
                    <a:pt x="89" y="25"/>
                  </a:lnTo>
                  <a:lnTo>
                    <a:pt x="94" y="0"/>
                  </a:lnTo>
                  <a:lnTo>
                    <a:pt x="94" y="49"/>
                  </a:lnTo>
                  <a:lnTo>
                    <a:pt x="94" y="25"/>
                  </a:lnTo>
                  <a:lnTo>
                    <a:pt x="99" y="25"/>
                  </a:lnTo>
                  <a:lnTo>
                    <a:pt x="104" y="25"/>
                  </a:lnTo>
                  <a:lnTo>
                    <a:pt x="104" y="49"/>
                  </a:lnTo>
                  <a:lnTo>
                    <a:pt x="104" y="25"/>
                  </a:lnTo>
                  <a:lnTo>
                    <a:pt x="108" y="25"/>
                  </a:lnTo>
                  <a:lnTo>
                    <a:pt x="108" y="0"/>
                  </a:lnTo>
                  <a:lnTo>
                    <a:pt x="108" y="25"/>
                  </a:lnTo>
                  <a:lnTo>
                    <a:pt x="113" y="0"/>
                  </a:lnTo>
                  <a:lnTo>
                    <a:pt x="113" y="25"/>
                  </a:lnTo>
                  <a:lnTo>
                    <a:pt x="118" y="25"/>
                  </a:lnTo>
                  <a:lnTo>
                    <a:pt x="123" y="25"/>
                  </a:lnTo>
                  <a:lnTo>
                    <a:pt x="128" y="25"/>
                  </a:lnTo>
                  <a:lnTo>
                    <a:pt x="133" y="25"/>
                  </a:lnTo>
                  <a:lnTo>
                    <a:pt x="138" y="25"/>
                  </a:lnTo>
                  <a:lnTo>
                    <a:pt x="143" y="25"/>
                  </a:lnTo>
                  <a:lnTo>
                    <a:pt x="148" y="25"/>
                  </a:lnTo>
                  <a:lnTo>
                    <a:pt x="148" y="49"/>
                  </a:lnTo>
                  <a:lnTo>
                    <a:pt x="153" y="25"/>
                  </a:lnTo>
                  <a:lnTo>
                    <a:pt x="158" y="25"/>
                  </a:lnTo>
                  <a:lnTo>
                    <a:pt x="163" y="25"/>
                  </a:lnTo>
                  <a:lnTo>
                    <a:pt x="168" y="25"/>
                  </a:lnTo>
                  <a:lnTo>
                    <a:pt x="172" y="25"/>
                  </a:lnTo>
                  <a:lnTo>
                    <a:pt x="177" y="25"/>
                  </a:lnTo>
                  <a:lnTo>
                    <a:pt x="177" y="0"/>
                  </a:lnTo>
                  <a:lnTo>
                    <a:pt x="177" y="25"/>
                  </a:lnTo>
                  <a:lnTo>
                    <a:pt x="182" y="25"/>
                  </a:lnTo>
                  <a:lnTo>
                    <a:pt x="182" y="0"/>
                  </a:lnTo>
                  <a:lnTo>
                    <a:pt x="182" y="25"/>
                  </a:lnTo>
                  <a:lnTo>
                    <a:pt x="187" y="25"/>
                  </a:lnTo>
                  <a:lnTo>
                    <a:pt x="192" y="25"/>
                  </a:lnTo>
                  <a:lnTo>
                    <a:pt x="197" y="49"/>
                  </a:lnTo>
                  <a:lnTo>
                    <a:pt x="197" y="25"/>
                  </a:lnTo>
                  <a:lnTo>
                    <a:pt x="202" y="0"/>
                  </a:lnTo>
                  <a:lnTo>
                    <a:pt x="202" y="25"/>
                  </a:lnTo>
                  <a:lnTo>
                    <a:pt x="207" y="49"/>
                  </a:lnTo>
                  <a:lnTo>
                    <a:pt x="207" y="25"/>
                  </a:lnTo>
                  <a:lnTo>
                    <a:pt x="212" y="25"/>
                  </a:lnTo>
                  <a:lnTo>
                    <a:pt x="212" y="0"/>
                  </a:lnTo>
                  <a:lnTo>
                    <a:pt x="212" y="25"/>
                  </a:lnTo>
                  <a:lnTo>
                    <a:pt x="217" y="25"/>
                  </a:lnTo>
                  <a:lnTo>
                    <a:pt x="217" y="0"/>
                  </a:lnTo>
                  <a:lnTo>
                    <a:pt x="222" y="25"/>
                  </a:lnTo>
                  <a:lnTo>
                    <a:pt x="227" y="25"/>
                  </a:lnTo>
                  <a:lnTo>
                    <a:pt x="232" y="25"/>
                  </a:lnTo>
                  <a:lnTo>
                    <a:pt x="232" y="49"/>
                  </a:lnTo>
                  <a:lnTo>
                    <a:pt x="232" y="25"/>
                  </a:lnTo>
                  <a:lnTo>
                    <a:pt x="236" y="25"/>
                  </a:lnTo>
                  <a:lnTo>
                    <a:pt x="241" y="25"/>
                  </a:lnTo>
                  <a:lnTo>
                    <a:pt x="246" y="25"/>
                  </a:lnTo>
                  <a:lnTo>
                    <a:pt x="246" y="0"/>
                  </a:lnTo>
                  <a:lnTo>
                    <a:pt x="246" y="25"/>
                  </a:lnTo>
                  <a:lnTo>
                    <a:pt x="251" y="25"/>
                  </a:lnTo>
                  <a:lnTo>
                    <a:pt x="251" y="0"/>
                  </a:lnTo>
                  <a:lnTo>
                    <a:pt x="251" y="25"/>
                  </a:lnTo>
                  <a:lnTo>
                    <a:pt x="256" y="25"/>
                  </a:lnTo>
                  <a:lnTo>
                    <a:pt x="256" y="0"/>
                  </a:lnTo>
                  <a:lnTo>
                    <a:pt x="261" y="25"/>
                  </a:lnTo>
                  <a:lnTo>
                    <a:pt x="266" y="25"/>
                  </a:lnTo>
                  <a:lnTo>
                    <a:pt x="271" y="25"/>
                  </a:lnTo>
                  <a:lnTo>
                    <a:pt x="276" y="25"/>
                  </a:lnTo>
                  <a:lnTo>
                    <a:pt x="281" y="25"/>
                  </a:lnTo>
                  <a:lnTo>
                    <a:pt x="286" y="25"/>
                  </a:lnTo>
                  <a:lnTo>
                    <a:pt x="291" y="25"/>
                  </a:lnTo>
                  <a:lnTo>
                    <a:pt x="291" y="49"/>
                  </a:lnTo>
                  <a:lnTo>
                    <a:pt x="291" y="25"/>
                  </a:lnTo>
                  <a:lnTo>
                    <a:pt x="296" y="49"/>
                  </a:lnTo>
                  <a:lnTo>
                    <a:pt x="296" y="0"/>
                  </a:lnTo>
                  <a:lnTo>
                    <a:pt x="296" y="25"/>
                  </a:lnTo>
                  <a:lnTo>
                    <a:pt x="301" y="25"/>
                  </a:lnTo>
                  <a:lnTo>
                    <a:pt x="301" y="0"/>
                  </a:lnTo>
                  <a:lnTo>
                    <a:pt x="301" y="25"/>
                  </a:lnTo>
                  <a:lnTo>
                    <a:pt x="305" y="25"/>
                  </a:lnTo>
                  <a:lnTo>
                    <a:pt x="310" y="25"/>
                  </a:lnTo>
                  <a:lnTo>
                    <a:pt x="310" y="49"/>
                  </a:lnTo>
                  <a:lnTo>
                    <a:pt x="310" y="25"/>
                  </a:lnTo>
                  <a:lnTo>
                    <a:pt x="315" y="25"/>
                  </a:lnTo>
                  <a:lnTo>
                    <a:pt x="315" y="49"/>
                  </a:lnTo>
                  <a:lnTo>
                    <a:pt x="315" y="25"/>
                  </a:lnTo>
                  <a:lnTo>
                    <a:pt x="320" y="25"/>
                  </a:lnTo>
                  <a:lnTo>
                    <a:pt x="325" y="25"/>
                  </a:lnTo>
                  <a:lnTo>
                    <a:pt x="330" y="25"/>
                  </a:lnTo>
                  <a:lnTo>
                    <a:pt x="330" y="49"/>
                  </a:lnTo>
                  <a:lnTo>
                    <a:pt x="330" y="25"/>
                  </a:lnTo>
                  <a:lnTo>
                    <a:pt x="335" y="25"/>
                  </a:lnTo>
                  <a:lnTo>
                    <a:pt x="335" y="49"/>
                  </a:lnTo>
                  <a:lnTo>
                    <a:pt x="335" y="25"/>
                  </a:lnTo>
                  <a:lnTo>
                    <a:pt x="340" y="49"/>
                  </a:lnTo>
                </a:path>
              </a:pathLst>
            </a:custGeom>
            <a:noFill/>
            <a:ln w="38100">
              <a:solidFill>
                <a:srgbClr val="007F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3618" name="Freeform 78">
              <a:extLst>
                <a:ext uri="{FF2B5EF4-FFF2-40B4-BE49-F238E27FC236}">
                  <a16:creationId xmlns:a16="http://schemas.microsoft.com/office/drawing/2014/main" xmlns="" id="{8695601F-1F5E-4C3E-BAC9-22890B66DAA1}"/>
                </a:ext>
              </a:extLst>
            </p:cNvPr>
            <p:cNvSpPr>
              <a:spLocks/>
            </p:cNvSpPr>
            <p:nvPr/>
          </p:nvSpPr>
          <p:spPr bwMode="auto">
            <a:xfrm>
              <a:off x="2666" y="1967"/>
              <a:ext cx="350" cy="49"/>
            </a:xfrm>
            <a:custGeom>
              <a:avLst/>
              <a:gdLst>
                <a:gd name="T0" fmla="*/ 5 w 350"/>
                <a:gd name="T1" fmla="*/ 25 h 49"/>
                <a:gd name="T2" fmla="*/ 10 w 350"/>
                <a:gd name="T3" fmla="*/ 0 h 49"/>
                <a:gd name="T4" fmla="*/ 20 w 350"/>
                <a:gd name="T5" fmla="*/ 25 h 49"/>
                <a:gd name="T6" fmla="*/ 29 w 350"/>
                <a:gd name="T7" fmla="*/ 0 h 49"/>
                <a:gd name="T8" fmla="*/ 34 w 350"/>
                <a:gd name="T9" fmla="*/ 49 h 49"/>
                <a:gd name="T10" fmla="*/ 39 w 350"/>
                <a:gd name="T11" fmla="*/ 25 h 49"/>
                <a:gd name="T12" fmla="*/ 44 w 350"/>
                <a:gd name="T13" fmla="*/ 25 h 49"/>
                <a:gd name="T14" fmla="*/ 49 w 350"/>
                <a:gd name="T15" fmla="*/ 25 h 49"/>
                <a:gd name="T16" fmla="*/ 64 w 350"/>
                <a:gd name="T17" fmla="*/ 25 h 49"/>
                <a:gd name="T18" fmla="*/ 79 w 350"/>
                <a:gd name="T19" fmla="*/ 49 h 49"/>
                <a:gd name="T20" fmla="*/ 89 w 350"/>
                <a:gd name="T21" fmla="*/ 25 h 49"/>
                <a:gd name="T22" fmla="*/ 93 w 350"/>
                <a:gd name="T23" fmla="*/ 25 h 49"/>
                <a:gd name="T24" fmla="*/ 103 w 350"/>
                <a:gd name="T25" fmla="*/ 25 h 49"/>
                <a:gd name="T26" fmla="*/ 103 w 350"/>
                <a:gd name="T27" fmla="*/ 25 h 49"/>
                <a:gd name="T28" fmla="*/ 118 w 350"/>
                <a:gd name="T29" fmla="*/ 25 h 49"/>
                <a:gd name="T30" fmla="*/ 128 w 350"/>
                <a:gd name="T31" fmla="*/ 49 h 49"/>
                <a:gd name="T32" fmla="*/ 133 w 350"/>
                <a:gd name="T33" fmla="*/ 0 h 49"/>
                <a:gd name="T34" fmla="*/ 148 w 350"/>
                <a:gd name="T35" fmla="*/ 25 h 49"/>
                <a:gd name="T36" fmla="*/ 162 w 350"/>
                <a:gd name="T37" fmla="*/ 25 h 49"/>
                <a:gd name="T38" fmla="*/ 167 w 350"/>
                <a:gd name="T39" fmla="*/ 25 h 49"/>
                <a:gd name="T40" fmla="*/ 177 w 350"/>
                <a:gd name="T41" fmla="*/ 0 h 49"/>
                <a:gd name="T42" fmla="*/ 187 w 350"/>
                <a:gd name="T43" fmla="*/ 25 h 49"/>
                <a:gd name="T44" fmla="*/ 197 w 350"/>
                <a:gd name="T45" fmla="*/ 0 h 49"/>
                <a:gd name="T46" fmla="*/ 207 w 350"/>
                <a:gd name="T47" fmla="*/ 25 h 49"/>
                <a:gd name="T48" fmla="*/ 212 w 350"/>
                <a:gd name="T49" fmla="*/ 25 h 49"/>
                <a:gd name="T50" fmla="*/ 217 w 350"/>
                <a:gd name="T51" fmla="*/ 25 h 49"/>
                <a:gd name="T52" fmla="*/ 226 w 350"/>
                <a:gd name="T53" fmla="*/ 25 h 49"/>
                <a:gd name="T54" fmla="*/ 236 w 350"/>
                <a:gd name="T55" fmla="*/ 25 h 49"/>
                <a:gd name="T56" fmla="*/ 241 w 350"/>
                <a:gd name="T57" fmla="*/ 25 h 49"/>
                <a:gd name="T58" fmla="*/ 256 w 350"/>
                <a:gd name="T59" fmla="*/ 25 h 49"/>
                <a:gd name="T60" fmla="*/ 261 w 350"/>
                <a:gd name="T61" fmla="*/ 25 h 49"/>
                <a:gd name="T62" fmla="*/ 271 w 350"/>
                <a:gd name="T63" fmla="*/ 25 h 49"/>
                <a:gd name="T64" fmla="*/ 281 w 350"/>
                <a:gd name="T65" fmla="*/ 0 h 49"/>
                <a:gd name="T66" fmla="*/ 286 w 350"/>
                <a:gd name="T67" fmla="*/ 25 h 49"/>
                <a:gd name="T68" fmla="*/ 290 w 350"/>
                <a:gd name="T69" fmla="*/ 25 h 49"/>
                <a:gd name="T70" fmla="*/ 295 w 350"/>
                <a:gd name="T71" fmla="*/ 25 h 49"/>
                <a:gd name="T72" fmla="*/ 305 w 350"/>
                <a:gd name="T73" fmla="*/ 25 h 49"/>
                <a:gd name="T74" fmla="*/ 315 w 350"/>
                <a:gd name="T75" fmla="*/ 25 h 49"/>
                <a:gd name="T76" fmla="*/ 325 w 350"/>
                <a:gd name="T77" fmla="*/ 25 h 49"/>
                <a:gd name="T78" fmla="*/ 335 w 350"/>
                <a:gd name="T79" fmla="*/ 25 h 49"/>
                <a:gd name="T80" fmla="*/ 340 w 350"/>
                <a:gd name="T81" fmla="*/ 25 h 49"/>
                <a:gd name="T82" fmla="*/ 345 w 350"/>
                <a:gd name="T83" fmla="*/ 2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50" h="49">
                  <a:moveTo>
                    <a:pt x="0" y="49"/>
                  </a:moveTo>
                  <a:lnTo>
                    <a:pt x="0" y="25"/>
                  </a:lnTo>
                  <a:lnTo>
                    <a:pt x="5" y="25"/>
                  </a:lnTo>
                  <a:lnTo>
                    <a:pt x="5" y="49"/>
                  </a:lnTo>
                  <a:lnTo>
                    <a:pt x="10" y="25"/>
                  </a:lnTo>
                  <a:lnTo>
                    <a:pt x="10" y="0"/>
                  </a:lnTo>
                  <a:lnTo>
                    <a:pt x="15" y="0"/>
                  </a:lnTo>
                  <a:lnTo>
                    <a:pt x="15" y="49"/>
                  </a:lnTo>
                  <a:lnTo>
                    <a:pt x="20" y="25"/>
                  </a:lnTo>
                  <a:lnTo>
                    <a:pt x="25" y="25"/>
                  </a:lnTo>
                  <a:lnTo>
                    <a:pt x="29" y="25"/>
                  </a:lnTo>
                  <a:lnTo>
                    <a:pt x="29" y="0"/>
                  </a:lnTo>
                  <a:lnTo>
                    <a:pt x="29" y="49"/>
                  </a:lnTo>
                  <a:lnTo>
                    <a:pt x="34" y="25"/>
                  </a:lnTo>
                  <a:lnTo>
                    <a:pt x="34" y="49"/>
                  </a:lnTo>
                  <a:lnTo>
                    <a:pt x="34" y="0"/>
                  </a:lnTo>
                  <a:lnTo>
                    <a:pt x="34" y="25"/>
                  </a:lnTo>
                  <a:lnTo>
                    <a:pt x="39" y="25"/>
                  </a:lnTo>
                  <a:lnTo>
                    <a:pt x="39" y="0"/>
                  </a:lnTo>
                  <a:lnTo>
                    <a:pt x="39" y="25"/>
                  </a:lnTo>
                  <a:lnTo>
                    <a:pt x="44" y="25"/>
                  </a:lnTo>
                  <a:lnTo>
                    <a:pt x="44" y="0"/>
                  </a:lnTo>
                  <a:lnTo>
                    <a:pt x="44" y="25"/>
                  </a:lnTo>
                  <a:lnTo>
                    <a:pt x="49" y="25"/>
                  </a:lnTo>
                  <a:lnTo>
                    <a:pt x="54" y="25"/>
                  </a:lnTo>
                  <a:lnTo>
                    <a:pt x="59" y="25"/>
                  </a:lnTo>
                  <a:lnTo>
                    <a:pt x="64" y="25"/>
                  </a:lnTo>
                  <a:lnTo>
                    <a:pt x="69" y="25"/>
                  </a:lnTo>
                  <a:lnTo>
                    <a:pt x="74" y="25"/>
                  </a:lnTo>
                  <a:lnTo>
                    <a:pt x="79" y="49"/>
                  </a:lnTo>
                  <a:lnTo>
                    <a:pt x="79" y="25"/>
                  </a:lnTo>
                  <a:lnTo>
                    <a:pt x="84" y="25"/>
                  </a:lnTo>
                  <a:lnTo>
                    <a:pt x="89" y="25"/>
                  </a:lnTo>
                  <a:lnTo>
                    <a:pt x="93" y="25"/>
                  </a:lnTo>
                  <a:lnTo>
                    <a:pt x="93" y="0"/>
                  </a:lnTo>
                  <a:lnTo>
                    <a:pt x="93" y="25"/>
                  </a:lnTo>
                  <a:lnTo>
                    <a:pt x="98" y="25"/>
                  </a:lnTo>
                  <a:lnTo>
                    <a:pt x="98" y="49"/>
                  </a:lnTo>
                  <a:lnTo>
                    <a:pt x="103" y="25"/>
                  </a:lnTo>
                  <a:lnTo>
                    <a:pt x="103" y="49"/>
                  </a:lnTo>
                  <a:lnTo>
                    <a:pt x="103" y="0"/>
                  </a:lnTo>
                  <a:lnTo>
                    <a:pt x="103" y="25"/>
                  </a:lnTo>
                  <a:lnTo>
                    <a:pt x="108" y="25"/>
                  </a:lnTo>
                  <a:lnTo>
                    <a:pt x="113" y="25"/>
                  </a:lnTo>
                  <a:lnTo>
                    <a:pt x="118" y="25"/>
                  </a:lnTo>
                  <a:lnTo>
                    <a:pt x="118" y="0"/>
                  </a:lnTo>
                  <a:lnTo>
                    <a:pt x="123" y="25"/>
                  </a:lnTo>
                  <a:lnTo>
                    <a:pt x="128" y="49"/>
                  </a:lnTo>
                  <a:lnTo>
                    <a:pt x="128" y="25"/>
                  </a:lnTo>
                  <a:lnTo>
                    <a:pt x="133" y="25"/>
                  </a:lnTo>
                  <a:lnTo>
                    <a:pt x="133" y="0"/>
                  </a:lnTo>
                  <a:lnTo>
                    <a:pt x="138" y="25"/>
                  </a:lnTo>
                  <a:lnTo>
                    <a:pt x="143" y="25"/>
                  </a:lnTo>
                  <a:lnTo>
                    <a:pt x="148" y="25"/>
                  </a:lnTo>
                  <a:lnTo>
                    <a:pt x="153" y="25"/>
                  </a:lnTo>
                  <a:lnTo>
                    <a:pt x="157" y="25"/>
                  </a:lnTo>
                  <a:lnTo>
                    <a:pt x="162" y="25"/>
                  </a:lnTo>
                  <a:lnTo>
                    <a:pt x="162" y="49"/>
                  </a:lnTo>
                  <a:lnTo>
                    <a:pt x="162" y="25"/>
                  </a:lnTo>
                  <a:lnTo>
                    <a:pt x="167" y="25"/>
                  </a:lnTo>
                  <a:lnTo>
                    <a:pt x="172" y="25"/>
                  </a:lnTo>
                  <a:lnTo>
                    <a:pt x="177" y="25"/>
                  </a:lnTo>
                  <a:lnTo>
                    <a:pt x="177" y="0"/>
                  </a:lnTo>
                  <a:lnTo>
                    <a:pt x="177" y="25"/>
                  </a:lnTo>
                  <a:lnTo>
                    <a:pt x="182" y="25"/>
                  </a:lnTo>
                  <a:lnTo>
                    <a:pt x="187" y="25"/>
                  </a:lnTo>
                  <a:lnTo>
                    <a:pt x="192" y="25"/>
                  </a:lnTo>
                  <a:lnTo>
                    <a:pt x="197" y="25"/>
                  </a:lnTo>
                  <a:lnTo>
                    <a:pt x="197" y="0"/>
                  </a:lnTo>
                  <a:lnTo>
                    <a:pt x="197" y="25"/>
                  </a:lnTo>
                  <a:lnTo>
                    <a:pt x="202" y="25"/>
                  </a:lnTo>
                  <a:lnTo>
                    <a:pt x="207" y="25"/>
                  </a:lnTo>
                  <a:lnTo>
                    <a:pt x="207" y="0"/>
                  </a:lnTo>
                  <a:lnTo>
                    <a:pt x="207" y="25"/>
                  </a:lnTo>
                  <a:lnTo>
                    <a:pt x="212" y="25"/>
                  </a:lnTo>
                  <a:lnTo>
                    <a:pt x="212" y="0"/>
                  </a:lnTo>
                  <a:lnTo>
                    <a:pt x="212" y="25"/>
                  </a:lnTo>
                  <a:lnTo>
                    <a:pt x="217" y="25"/>
                  </a:lnTo>
                  <a:lnTo>
                    <a:pt x="222" y="25"/>
                  </a:lnTo>
                  <a:lnTo>
                    <a:pt x="226" y="0"/>
                  </a:lnTo>
                  <a:lnTo>
                    <a:pt x="226" y="25"/>
                  </a:lnTo>
                  <a:lnTo>
                    <a:pt x="231" y="25"/>
                  </a:lnTo>
                  <a:lnTo>
                    <a:pt x="236" y="0"/>
                  </a:lnTo>
                  <a:lnTo>
                    <a:pt x="236" y="25"/>
                  </a:lnTo>
                  <a:lnTo>
                    <a:pt x="241" y="25"/>
                  </a:lnTo>
                  <a:lnTo>
                    <a:pt x="241" y="0"/>
                  </a:lnTo>
                  <a:lnTo>
                    <a:pt x="241" y="25"/>
                  </a:lnTo>
                  <a:lnTo>
                    <a:pt x="246" y="25"/>
                  </a:lnTo>
                  <a:lnTo>
                    <a:pt x="251" y="25"/>
                  </a:lnTo>
                  <a:lnTo>
                    <a:pt x="256" y="25"/>
                  </a:lnTo>
                  <a:lnTo>
                    <a:pt x="261" y="25"/>
                  </a:lnTo>
                  <a:lnTo>
                    <a:pt x="261" y="0"/>
                  </a:lnTo>
                  <a:lnTo>
                    <a:pt x="261" y="25"/>
                  </a:lnTo>
                  <a:lnTo>
                    <a:pt x="266" y="25"/>
                  </a:lnTo>
                  <a:lnTo>
                    <a:pt x="271" y="0"/>
                  </a:lnTo>
                  <a:lnTo>
                    <a:pt x="271" y="25"/>
                  </a:lnTo>
                  <a:lnTo>
                    <a:pt x="276" y="25"/>
                  </a:lnTo>
                  <a:lnTo>
                    <a:pt x="281" y="49"/>
                  </a:lnTo>
                  <a:lnTo>
                    <a:pt x="281" y="0"/>
                  </a:lnTo>
                  <a:lnTo>
                    <a:pt x="286" y="25"/>
                  </a:lnTo>
                  <a:lnTo>
                    <a:pt x="286" y="49"/>
                  </a:lnTo>
                  <a:lnTo>
                    <a:pt x="286" y="25"/>
                  </a:lnTo>
                  <a:lnTo>
                    <a:pt x="290" y="25"/>
                  </a:lnTo>
                  <a:lnTo>
                    <a:pt x="290" y="0"/>
                  </a:lnTo>
                  <a:lnTo>
                    <a:pt x="290" y="25"/>
                  </a:lnTo>
                  <a:lnTo>
                    <a:pt x="295" y="25"/>
                  </a:lnTo>
                  <a:lnTo>
                    <a:pt x="295" y="0"/>
                  </a:lnTo>
                  <a:lnTo>
                    <a:pt x="295" y="25"/>
                  </a:lnTo>
                  <a:lnTo>
                    <a:pt x="300" y="25"/>
                  </a:lnTo>
                  <a:lnTo>
                    <a:pt x="300" y="0"/>
                  </a:lnTo>
                  <a:lnTo>
                    <a:pt x="305" y="25"/>
                  </a:lnTo>
                  <a:lnTo>
                    <a:pt x="310" y="25"/>
                  </a:lnTo>
                  <a:lnTo>
                    <a:pt x="315" y="49"/>
                  </a:lnTo>
                  <a:lnTo>
                    <a:pt x="315" y="25"/>
                  </a:lnTo>
                  <a:lnTo>
                    <a:pt x="320" y="25"/>
                  </a:lnTo>
                  <a:lnTo>
                    <a:pt x="320" y="0"/>
                  </a:lnTo>
                  <a:lnTo>
                    <a:pt x="325" y="25"/>
                  </a:lnTo>
                  <a:lnTo>
                    <a:pt x="325" y="0"/>
                  </a:lnTo>
                  <a:lnTo>
                    <a:pt x="330" y="25"/>
                  </a:lnTo>
                  <a:lnTo>
                    <a:pt x="335" y="25"/>
                  </a:lnTo>
                  <a:lnTo>
                    <a:pt x="340" y="25"/>
                  </a:lnTo>
                  <a:lnTo>
                    <a:pt x="340" y="0"/>
                  </a:lnTo>
                  <a:lnTo>
                    <a:pt x="340" y="25"/>
                  </a:lnTo>
                  <a:lnTo>
                    <a:pt x="345" y="49"/>
                  </a:lnTo>
                  <a:lnTo>
                    <a:pt x="345" y="0"/>
                  </a:lnTo>
                  <a:lnTo>
                    <a:pt x="345" y="25"/>
                  </a:lnTo>
                  <a:lnTo>
                    <a:pt x="350" y="25"/>
                  </a:lnTo>
                  <a:lnTo>
                    <a:pt x="350" y="0"/>
                  </a:lnTo>
                </a:path>
              </a:pathLst>
            </a:custGeom>
            <a:noFill/>
            <a:ln w="38100">
              <a:solidFill>
                <a:srgbClr val="007F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3619" name="Freeform 79">
              <a:extLst>
                <a:ext uri="{FF2B5EF4-FFF2-40B4-BE49-F238E27FC236}">
                  <a16:creationId xmlns:a16="http://schemas.microsoft.com/office/drawing/2014/main" xmlns="" id="{88DC6D18-E6EE-47D9-9916-578F65AEE380}"/>
                </a:ext>
              </a:extLst>
            </p:cNvPr>
            <p:cNvSpPr>
              <a:spLocks/>
            </p:cNvSpPr>
            <p:nvPr/>
          </p:nvSpPr>
          <p:spPr bwMode="auto">
            <a:xfrm>
              <a:off x="3016" y="1967"/>
              <a:ext cx="187" cy="49"/>
            </a:xfrm>
            <a:custGeom>
              <a:avLst/>
              <a:gdLst>
                <a:gd name="T0" fmla="*/ 0 w 187"/>
                <a:gd name="T1" fmla="*/ 25 h 49"/>
                <a:gd name="T2" fmla="*/ 9 w 187"/>
                <a:gd name="T3" fmla="*/ 25 h 49"/>
                <a:gd name="T4" fmla="*/ 9 w 187"/>
                <a:gd name="T5" fmla="*/ 25 h 49"/>
                <a:gd name="T6" fmla="*/ 19 w 187"/>
                <a:gd name="T7" fmla="*/ 25 h 49"/>
                <a:gd name="T8" fmla="*/ 24 w 187"/>
                <a:gd name="T9" fmla="*/ 25 h 49"/>
                <a:gd name="T10" fmla="*/ 24 w 187"/>
                <a:gd name="T11" fmla="*/ 25 h 49"/>
                <a:gd name="T12" fmla="*/ 29 w 187"/>
                <a:gd name="T13" fmla="*/ 0 h 49"/>
                <a:gd name="T14" fmla="*/ 34 w 187"/>
                <a:gd name="T15" fmla="*/ 25 h 49"/>
                <a:gd name="T16" fmla="*/ 39 w 187"/>
                <a:gd name="T17" fmla="*/ 49 h 49"/>
                <a:gd name="T18" fmla="*/ 44 w 187"/>
                <a:gd name="T19" fmla="*/ 25 h 49"/>
                <a:gd name="T20" fmla="*/ 49 w 187"/>
                <a:gd name="T21" fmla="*/ 25 h 49"/>
                <a:gd name="T22" fmla="*/ 54 w 187"/>
                <a:gd name="T23" fmla="*/ 0 h 49"/>
                <a:gd name="T24" fmla="*/ 59 w 187"/>
                <a:gd name="T25" fmla="*/ 25 h 49"/>
                <a:gd name="T26" fmla="*/ 64 w 187"/>
                <a:gd name="T27" fmla="*/ 0 h 49"/>
                <a:gd name="T28" fmla="*/ 68 w 187"/>
                <a:gd name="T29" fmla="*/ 25 h 49"/>
                <a:gd name="T30" fmla="*/ 78 w 187"/>
                <a:gd name="T31" fmla="*/ 25 h 49"/>
                <a:gd name="T32" fmla="*/ 88 w 187"/>
                <a:gd name="T33" fmla="*/ 25 h 49"/>
                <a:gd name="T34" fmla="*/ 88 w 187"/>
                <a:gd name="T35" fmla="*/ 25 h 49"/>
                <a:gd name="T36" fmla="*/ 93 w 187"/>
                <a:gd name="T37" fmla="*/ 0 h 49"/>
                <a:gd name="T38" fmla="*/ 98 w 187"/>
                <a:gd name="T39" fmla="*/ 25 h 49"/>
                <a:gd name="T40" fmla="*/ 103 w 187"/>
                <a:gd name="T41" fmla="*/ 0 h 49"/>
                <a:gd name="T42" fmla="*/ 108 w 187"/>
                <a:gd name="T43" fmla="*/ 25 h 49"/>
                <a:gd name="T44" fmla="*/ 108 w 187"/>
                <a:gd name="T45" fmla="*/ 25 h 49"/>
                <a:gd name="T46" fmla="*/ 113 w 187"/>
                <a:gd name="T47" fmla="*/ 0 h 49"/>
                <a:gd name="T48" fmla="*/ 118 w 187"/>
                <a:gd name="T49" fmla="*/ 49 h 49"/>
                <a:gd name="T50" fmla="*/ 123 w 187"/>
                <a:gd name="T51" fmla="*/ 25 h 49"/>
                <a:gd name="T52" fmla="*/ 128 w 187"/>
                <a:gd name="T53" fmla="*/ 0 h 49"/>
                <a:gd name="T54" fmla="*/ 132 w 187"/>
                <a:gd name="T55" fmla="*/ 25 h 49"/>
                <a:gd name="T56" fmla="*/ 142 w 187"/>
                <a:gd name="T57" fmla="*/ 49 h 49"/>
                <a:gd name="T58" fmla="*/ 147 w 187"/>
                <a:gd name="T59" fmla="*/ 25 h 49"/>
                <a:gd name="T60" fmla="*/ 157 w 187"/>
                <a:gd name="T61" fmla="*/ 25 h 49"/>
                <a:gd name="T62" fmla="*/ 162 w 187"/>
                <a:gd name="T63" fmla="*/ 0 h 49"/>
                <a:gd name="T64" fmla="*/ 172 w 187"/>
                <a:gd name="T65" fmla="*/ 0 h 49"/>
                <a:gd name="T66" fmla="*/ 177 w 187"/>
                <a:gd name="T67" fmla="*/ 25 h 49"/>
                <a:gd name="T68" fmla="*/ 177 w 187"/>
                <a:gd name="T69" fmla="*/ 25 h 49"/>
                <a:gd name="T70" fmla="*/ 187 w 187"/>
                <a:gd name="T71" fmla="*/ 2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7" h="49">
                  <a:moveTo>
                    <a:pt x="0" y="0"/>
                  </a:moveTo>
                  <a:lnTo>
                    <a:pt x="0" y="25"/>
                  </a:lnTo>
                  <a:lnTo>
                    <a:pt x="4" y="25"/>
                  </a:lnTo>
                  <a:lnTo>
                    <a:pt x="9" y="25"/>
                  </a:lnTo>
                  <a:lnTo>
                    <a:pt x="9" y="0"/>
                  </a:lnTo>
                  <a:lnTo>
                    <a:pt x="9" y="25"/>
                  </a:lnTo>
                  <a:lnTo>
                    <a:pt x="14" y="25"/>
                  </a:lnTo>
                  <a:lnTo>
                    <a:pt x="19" y="25"/>
                  </a:lnTo>
                  <a:lnTo>
                    <a:pt x="19" y="49"/>
                  </a:lnTo>
                  <a:lnTo>
                    <a:pt x="24" y="25"/>
                  </a:lnTo>
                  <a:lnTo>
                    <a:pt x="24" y="0"/>
                  </a:lnTo>
                  <a:lnTo>
                    <a:pt x="24" y="25"/>
                  </a:lnTo>
                  <a:lnTo>
                    <a:pt x="29" y="25"/>
                  </a:lnTo>
                  <a:lnTo>
                    <a:pt x="29" y="0"/>
                  </a:lnTo>
                  <a:lnTo>
                    <a:pt x="29" y="25"/>
                  </a:lnTo>
                  <a:lnTo>
                    <a:pt x="34" y="25"/>
                  </a:lnTo>
                  <a:lnTo>
                    <a:pt x="39" y="25"/>
                  </a:lnTo>
                  <a:lnTo>
                    <a:pt x="39" y="49"/>
                  </a:lnTo>
                  <a:lnTo>
                    <a:pt x="39" y="25"/>
                  </a:lnTo>
                  <a:lnTo>
                    <a:pt x="44" y="25"/>
                  </a:lnTo>
                  <a:lnTo>
                    <a:pt x="44" y="49"/>
                  </a:lnTo>
                  <a:lnTo>
                    <a:pt x="49" y="25"/>
                  </a:lnTo>
                  <a:lnTo>
                    <a:pt x="54" y="25"/>
                  </a:lnTo>
                  <a:lnTo>
                    <a:pt x="54" y="0"/>
                  </a:lnTo>
                  <a:lnTo>
                    <a:pt x="54" y="25"/>
                  </a:lnTo>
                  <a:lnTo>
                    <a:pt x="59" y="25"/>
                  </a:lnTo>
                  <a:lnTo>
                    <a:pt x="64" y="25"/>
                  </a:lnTo>
                  <a:lnTo>
                    <a:pt x="64" y="0"/>
                  </a:lnTo>
                  <a:lnTo>
                    <a:pt x="64" y="25"/>
                  </a:lnTo>
                  <a:lnTo>
                    <a:pt x="68" y="25"/>
                  </a:lnTo>
                  <a:lnTo>
                    <a:pt x="73" y="25"/>
                  </a:lnTo>
                  <a:lnTo>
                    <a:pt x="78" y="25"/>
                  </a:lnTo>
                  <a:lnTo>
                    <a:pt x="83" y="25"/>
                  </a:lnTo>
                  <a:lnTo>
                    <a:pt x="88" y="25"/>
                  </a:lnTo>
                  <a:lnTo>
                    <a:pt x="88" y="0"/>
                  </a:lnTo>
                  <a:lnTo>
                    <a:pt x="88" y="25"/>
                  </a:lnTo>
                  <a:lnTo>
                    <a:pt x="93" y="25"/>
                  </a:lnTo>
                  <a:lnTo>
                    <a:pt x="93" y="0"/>
                  </a:lnTo>
                  <a:lnTo>
                    <a:pt x="93" y="25"/>
                  </a:lnTo>
                  <a:lnTo>
                    <a:pt x="98" y="25"/>
                  </a:lnTo>
                  <a:lnTo>
                    <a:pt x="103" y="25"/>
                  </a:lnTo>
                  <a:lnTo>
                    <a:pt x="103" y="0"/>
                  </a:lnTo>
                  <a:lnTo>
                    <a:pt x="103" y="25"/>
                  </a:lnTo>
                  <a:lnTo>
                    <a:pt x="108" y="25"/>
                  </a:lnTo>
                  <a:lnTo>
                    <a:pt x="108" y="49"/>
                  </a:lnTo>
                  <a:lnTo>
                    <a:pt x="108" y="25"/>
                  </a:lnTo>
                  <a:lnTo>
                    <a:pt x="113" y="25"/>
                  </a:lnTo>
                  <a:lnTo>
                    <a:pt x="113" y="0"/>
                  </a:lnTo>
                  <a:lnTo>
                    <a:pt x="113" y="25"/>
                  </a:lnTo>
                  <a:lnTo>
                    <a:pt x="118" y="49"/>
                  </a:lnTo>
                  <a:lnTo>
                    <a:pt x="118" y="25"/>
                  </a:lnTo>
                  <a:lnTo>
                    <a:pt x="123" y="25"/>
                  </a:lnTo>
                  <a:lnTo>
                    <a:pt x="128" y="25"/>
                  </a:lnTo>
                  <a:lnTo>
                    <a:pt x="128" y="0"/>
                  </a:lnTo>
                  <a:lnTo>
                    <a:pt x="128" y="25"/>
                  </a:lnTo>
                  <a:lnTo>
                    <a:pt x="132" y="25"/>
                  </a:lnTo>
                  <a:lnTo>
                    <a:pt x="137" y="25"/>
                  </a:lnTo>
                  <a:lnTo>
                    <a:pt x="142" y="49"/>
                  </a:lnTo>
                  <a:lnTo>
                    <a:pt x="142" y="25"/>
                  </a:lnTo>
                  <a:lnTo>
                    <a:pt x="147" y="25"/>
                  </a:lnTo>
                  <a:lnTo>
                    <a:pt x="152" y="25"/>
                  </a:lnTo>
                  <a:lnTo>
                    <a:pt x="157" y="25"/>
                  </a:lnTo>
                  <a:lnTo>
                    <a:pt x="162" y="49"/>
                  </a:lnTo>
                  <a:lnTo>
                    <a:pt x="162" y="0"/>
                  </a:lnTo>
                  <a:lnTo>
                    <a:pt x="167" y="25"/>
                  </a:lnTo>
                  <a:lnTo>
                    <a:pt x="172" y="0"/>
                  </a:lnTo>
                  <a:lnTo>
                    <a:pt x="172" y="25"/>
                  </a:lnTo>
                  <a:lnTo>
                    <a:pt x="177" y="25"/>
                  </a:lnTo>
                  <a:lnTo>
                    <a:pt x="177" y="49"/>
                  </a:lnTo>
                  <a:lnTo>
                    <a:pt x="177" y="25"/>
                  </a:lnTo>
                  <a:lnTo>
                    <a:pt x="182" y="25"/>
                  </a:lnTo>
                  <a:lnTo>
                    <a:pt x="187" y="25"/>
                  </a:lnTo>
                  <a:lnTo>
                    <a:pt x="187" y="0"/>
                  </a:lnTo>
                </a:path>
              </a:pathLst>
            </a:custGeom>
            <a:noFill/>
            <a:ln w="38100">
              <a:solidFill>
                <a:srgbClr val="007F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3620" name="Rectangle 80">
              <a:extLst>
                <a:ext uri="{FF2B5EF4-FFF2-40B4-BE49-F238E27FC236}">
                  <a16:creationId xmlns:a16="http://schemas.microsoft.com/office/drawing/2014/main" xmlns="" id="{7A187207-6F25-4B99-BA82-BAB20A35A5FB}"/>
                </a:ext>
              </a:extLst>
            </p:cNvPr>
            <p:cNvSpPr>
              <a:spLocks noChangeArrowheads="1"/>
            </p:cNvSpPr>
            <p:nvPr/>
          </p:nvSpPr>
          <p:spPr bwMode="auto">
            <a:xfrm>
              <a:off x="1735" y="2400"/>
              <a:ext cx="246" cy="187"/>
            </a:xfrm>
            <a:prstGeom prst="rect">
              <a:avLst/>
            </a:prstGeom>
            <a:solidFill>
              <a:srgbClr val="FFFFE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53621" name="Rectangle 81">
              <a:extLst>
                <a:ext uri="{FF2B5EF4-FFF2-40B4-BE49-F238E27FC236}">
                  <a16:creationId xmlns:a16="http://schemas.microsoft.com/office/drawing/2014/main" xmlns="" id="{37828248-7685-4DBD-90A1-3AF54B164C75}"/>
                </a:ext>
              </a:extLst>
            </p:cNvPr>
            <p:cNvSpPr>
              <a:spLocks noChangeArrowheads="1"/>
            </p:cNvSpPr>
            <p:nvPr/>
          </p:nvSpPr>
          <p:spPr bwMode="auto">
            <a:xfrm>
              <a:off x="1735" y="2400"/>
              <a:ext cx="246" cy="187"/>
            </a:xfrm>
            <a:prstGeom prst="rect">
              <a:avLst/>
            </a:prstGeom>
            <a:noFill/>
            <a:ln w="0">
              <a:solidFill>
                <a:srgbClr val="CCCCCC"/>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3622" name="Rectangle 82">
              <a:extLst>
                <a:ext uri="{FF2B5EF4-FFF2-40B4-BE49-F238E27FC236}">
                  <a16:creationId xmlns:a16="http://schemas.microsoft.com/office/drawing/2014/main" xmlns="" id="{0F0EDB2A-D6EC-4010-8879-C6FA794DA68F}"/>
                </a:ext>
              </a:extLst>
            </p:cNvPr>
            <p:cNvSpPr>
              <a:spLocks noChangeArrowheads="1"/>
            </p:cNvSpPr>
            <p:nvPr/>
          </p:nvSpPr>
          <p:spPr bwMode="auto">
            <a:xfrm>
              <a:off x="1760" y="2425"/>
              <a:ext cx="227" cy="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700" b="0" i="0" u="none" strike="noStrike" cap="none" normalizeH="0" baseline="0">
                  <a:ln>
                    <a:noFill/>
                  </a:ln>
                  <a:solidFill>
                    <a:srgbClr val="000000"/>
                  </a:solidFill>
                  <a:effectLst/>
                  <a:latin typeface="Helvetica" panose="020B0604020202020204" pitchFamily="34" charset="0"/>
                </a:rPr>
                <a:t>X: 0.064</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153623" name="Rectangle 83">
              <a:extLst>
                <a:ext uri="{FF2B5EF4-FFF2-40B4-BE49-F238E27FC236}">
                  <a16:creationId xmlns:a16="http://schemas.microsoft.com/office/drawing/2014/main" xmlns="" id="{232E7F45-8F52-4354-81FD-55E4F995CCCF}"/>
                </a:ext>
              </a:extLst>
            </p:cNvPr>
            <p:cNvSpPr>
              <a:spLocks noChangeArrowheads="1"/>
            </p:cNvSpPr>
            <p:nvPr/>
          </p:nvSpPr>
          <p:spPr bwMode="auto">
            <a:xfrm>
              <a:off x="1760" y="2494"/>
              <a:ext cx="197" cy="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700" b="0" i="0" u="none" strike="noStrike" cap="none" normalizeH="0" baseline="0">
                  <a:ln>
                    <a:noFill/>
                  </a:ln>
                  <a:solidFill>
                    <a:srgbClr val="000000"/>
                  </a:solidFill>
                  <a:effectLst/>
                  <a:latin typeface="Helvetica" panose="020B0604020202020204" pitchFamily="34" charset="0"/>
                </a:rPr>
                <a:t>Y: 3.52</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153624" name="Rectangle 84">
              <a:extLst>
                <a:ext uri="{FF2B5EF4-FFF2-40B4-BE49-F238E27FC236}">
                  <a16:creationId xmlns:a16="http://schemas.microsoft.com/office/drawing/2014/main" xmlns="" id="{E486E3F5-DE80-4B2E-942C-CB35F753A1F8}"/>
                </a:ext>
              </a:extLst>
            </p:cNvPr>
            <p:cNvSpPr>
              <a:spLocks noChangeArrowheads="1"/>
            </p:cNvSpPr>
            <p:nvPr/>
          </p:nvSpPr>
          <p:spPr bwMode="auto">
            <a:xfrm>
              <a:off x="1686" y="2587"/>
              <a:ext cx="49" cy="50"/>
            </a:xfrm>
            <a:prstGeom prst="rect">
              <a:avLst/>
            </a:prstGeom>
            <a:solidFill>
              <a:srgbClr val="000000"/>
            </a:solidFill>
            <a:ln w="15875" cap="flat">
              <a:solidFill>
                <a:srgbClr val="FFFFDC"/>
              </a:solidFill>
              <a:prstDash val="solid"/>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153625" name="Line 85">
              <a:extLst>
                <a:ext uri="{FF2B5EF4-FFF2-40B4-BE49-F238E27FC236}">
                  <a16:creationId xmlns:a16="http://schemas.microsoft.com/office/drawing/2014/main" xmlns="" id="{2328AA16-F43C-48FD-8685-EBE243C0D253}"/>
                </a:ext>
              </a:extLst>
            </p:cNvPr>
            <p:cNvSpPr>
              <a:spLocks noChangeShapeType="1"/>
            </p:cNvSpPr>
            <p:nvPr/>
          </p:nvSpPr>
          <p:spPr bwMode="auto">
            <a:xfrm>
              <a:off x="1686" y="2612"/>
              <a:ext cx="172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3626" name="Line 86">
              <a:extLst>
                <a:ext uri="{FF2B5EF4-FFF2-40B4-BE49-F238E27FC236}">
                  <a16:creationId xmlns:a16="http://schemas.microsoft.com/office/drawing/2014/main" xmlns="" id="{5573ED72-0D38-4C94-995C-82B4E898C93A}"/>
                </a:ext>
              </a:extLst>
            </p:cNvPr>
            <p:cNvSpPr>
              <a:spLocks noChangeShapeType="1"/>
            </p:cNvSpPr>
            <p:nvPr/>
          </p:nvSpPr>
          <p:spPr bwMode="auto">
            <a:xfrm flipH="1" flipV="1">
              <a:off x="1760" y="2637"/>
              <a:ext cx="192" cy="187"/>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3627" name="Freeform 87">
              <a:extLst>
                <a:ext uri="{FF2B5EF4-FFF2-40B4-BE49-F238E27FC236}">
                  <a16:creationId xmlns:a16="http://schemas.microsoft.com/office/drawing/2014/main" xmlns="" id="{55902453-AFF0-472E-9807-6DCCAECCDDBD}"/>
                </a:ext>
              </a:extLst>
            </p:cNvPr>
            <p:cNvSpPr>
              <a:spLocks/>
            </p:cNvSpPr>
            <p:nvPr/>
          </p:nvSpPr>
          <p:spPr bwMode="auto">
            <a:xfrm>
              <a:off x="1725" y="2607"/>
              <a:ext cx="35" cy="64"/>
            </a:xfrm>
            <a:custGeom>
              <a:avLst/>
              <a:gdLst>
                <a:gd name="T0" fmla="*/ 30 w 35"/>
                <a:gd name="T1" fmla="*/ 64 h 64"/>
                <a:gd name="T2" fmla="*/ 0 w 35"/>
                <a:gd name="T3" fmla="*/ 0 h 64"/>
                <a:gd name="T4" fmla="*/ 35 w 35"/>
                <a:gd name="T5" fmla="*/ 30 h 64"/>
                <a:gd name="T6" fmla="*/ 30 w 35"/>
                <a:gd name="T7" fmla="*/ 64 h 64"/>
              </a:gdLst>
              <a:ahLst/>
              <a:cxnLst>
                <a:cxn ang="0">
                  <a:pos x="T0" y="T1"/>
                </a:cxn>
                <a:cxn ang="0">
                  <a:pos x="T2" y="T3"/>
                </a:cxn>
                <a:cxn ang="0">
                  <a:pos x="T4" y="T5"/>
                </a:cxn>
                <a:cxn ang="0">
                  <a:pos x="T6" y="T7"/>
                </a:cxn>
              </a:cxnLst>
              <a:rect l="0" t="0" r="r" b="b"/>
              <a:pathLst>
                <a:path w="35" h="64">
                  <a:moveTo>
                    <a:pt x="30" y="64"/>
                  </a:moveTo>
                  <a:lnTo>
                    <a:pt x="0" y="0"/>
                  </a:lnTo>
                  <a:lnTo>
                    <a:pt x="35" y="30"/>
                  </a:lnTo>
                  <a:lnTo>
                    <a:pt x="30" y="6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53628" name="Freeform 88">
              <a:extLst>
                <a:ext uri="{FF2B5EF4-FFF2-40B4-BE49-F238E27FC236}">
                  <a16:creationId xmlns:a16="http://schemas.microsoft.com/office/drawing/2014/main" xmlns="" id="{B2A12680-9CA1-49CF-9623-8E337276F719}"/>
                </a:ext>
              </a:extLst>
            </p:cNvPr>
            <p:cNvSpPr>
              <a:spLocks/>
            </p:cNvSpPr>
            <p:nvPr/>
          </p:nvSpPr>
          <p:spPr bwMode="auto">
            <a:xfrm>
              <a:off x="1725" y="2607"/>
              <a:ext cx="35" cy="64"/>
            </a:xfrm>
            <a:custGeom>
              <a:avLst/>
              <a:gdLst>
                <a:gd name="T0" fmla="*/ 30 w 35"/>
                <a:gd name="T1" fmla="*/ 64 h 64"/>
                <a:gd name="T2" fmla="*/ 0 w 35"/>
                <a:gd name="T3" fmla="*/ 0 h 64"/>
                <a:gd name="T4" fmla="*/ 35 w 35"/>
                <a:gd name="T5" fmla="*/ 30 h 64"/>
                <a:gd name="T6" fmla="*/ 30 w 35"/>
                <a:gd name="T7" fmla="*/ 64 h 64"/>
              </a:gdLst>
              <a:ahLst/>
              <a:cxnLst>
                <a:cxn ang="0">
                  <a:pos x="T0" y="T1"/>
                </a:cxn>
                <a:cxn ang="0">
                  <a:pos x="T2" y="T3"/>
                </a:cxn>
                <a:cxn ang="0">
                  <a:pos x="T4" y="T5"/>
                </a:cxn>
                <a:cxn ang="0">
                  <a:pos x="T6" y="T7"/>
                </a:cxn>
              </a:cxnLst>
              <a:rect l="0" t="0" r="r" b="b"/>
              <a:pathLst>
                <a:path w="35" h="64">
                  <a:moveTo>
                    <a:pt x="30" y="64"/>
                  </a:moveTo>
                  <a:lnTo>
                    <a:pt x="0" y="0"/>
                  </a:lnTo>
                  <a:lnTo>
                    <a:pt x="35" y="30"/>
                  </a:lnTo>
                  <a:lnTo>
                    <a:pt x="30" y="64"/>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3629" name="Freeform 89">
              <a:extLst>
                <a:ext uri="{FF2B5EF4-FFF2-40B4-BE49-F238E27FC236}">
                  <a16:creationId xmlns:a16="http://schemas.microsoft.com/office/drawing/2014/main" xmlns="" id="{5594FFCD-A325-479C-8BBF-58F7ABC92326}"/>
                </a:ext>
              </a:extLst>
            </p:cNvPr>
            <p:cNvSpPr>
              <a:spLocks/>
            </p:cNvSpPr>
            <p:nvPr/>
          </p:nvSpPr>
          <p:spPr bwMode="auto">
            <a:xfrm>
              <a:off x="1725" y="2607"/>
              <a:ext cx="64" cy="30"/>
            </a:xfrm>
            <a:custGeom>
              <a:avLst/>
              <a:gdLst>
                <a:gd name="T0" fmla="*/ 0 w 64"/>
                <a:gd name="T1" fmla="*/ 0 h 30"/>
                <a:gd name="T2" fmla="*/ 64 w 64"/>
                <a:gd name="T3" fmla="*/ 30 h 30"/>
                <a:gd name="T4" fmla="*/ 35 w 64"/>
                <a:gd name="T5" fmla="*/ 30 h 30"/>
                <a:gd name="T6" fmla="*/ 0 w 64"/>
                <a:gd name="T7" fmla="*/ 0 h 30"/>
              </a:gdLst>
              <a:ahLst/>
              <a:cxnLst>
                <a:cxn ang="0">
                  <a:pos x="T0" y="T1"/>
                </a:cxn>
                <a:cxn ang="0">
                  <a:pos x="T2" y="T3"/>
                </a:cxn>
                <a:cxn ang="0">
                  <a:pos x="T4" y="T5"/>
                </a:cxn>
                <a:cxn ang="0">
                  <a:pos x="T6" y="T7"/>
                </a:cxn>
              </a:cxnLst>
              <a:rect l="0" t="0" r="r" b="b"/>
              <a:pathLst>
                <a:path w="64" h="30">
                  <a:moveTo>
                    <a:pt x="0" y="0"/>
                  </a:moveTo>
                  <a:lnTo>
                    <a:pt x="64" y="30"/>
                  </a:lnTo>
                  <a:lnTo>
                    <a:pt x="35" y="3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53630" name="Freeform 90">
              <a:extLst>
                <a:ext uri="{FF2B5EF4-FFF2-40B4-BE49-F238E27FC236}">
                  <a16:creationId xmlns:a16="http://schemas.microsoft.com/office/drawing/2014/main" xmlns="" id="{E124168A-83B4-4AC5-8921-D03776A271B8}"/>
                </a:ext>
              </a:extLst>
            </p:cNvPr>
            <p:cNvSpPr>
              <a:spLocks/>
            </p:cNvSpPr>
            <p:nvPr/>
          </p:nvSpPr>
          <p:spPr bwMode="auto">
            <a:xfrm>
              <a:off x="1725" y="2607"/>
              <a:ext cx="64" cy="30"/>
            </a:xfrm>
            <a:custGeom>
              <a:avLst/>
              <a:gdLst>
                <a:gd name="T0" fmla="*/ 0 w 64"/>
                <a:gd name="T1" fmla="*/ 0 h 30"/>
                <a:gd name="T2" fmla="*/ 64 w 64"/>
                <a:gd name="T3" fmla="*/ 30 h 30"/>
                <a:gd name="T4" fmla="*/ 35 w 64"/>
                <a:gd name="T5" fmla="*/ 30 h 30"/>
                <a:gd name="T6" fmla="*/ 0 w 64"/>
                <a:gd name="T7" fmla="*/ 0 h 30"/>
              </a:gdLst>
              <a:ahLst/>
              <a:cxnLst>
                <a:cxn ang="0">
                  <a:pos x="T0" y="T1"/>
                </a:cxn>
                <a:cxn ang="0">
                  <a:pos x="T2" y="T3"/>
                </a:cxn>
                <a:cxn ang="0">
                  <a:pos x="T4" y="T5"/>
                </a:cxn>
                <a:cxn ang="0">
                  <a:pos x="T6" y="T7"/>
                </a:cxn>
              </a:cxnLst>
              <a:rect l="0" t="0" r="r" b="b"/>
              <a:pathLst>
                <a:path w="64" h="30">
                  <a:moveTo>
                    <a:pt x="0" y="0"/>
                  </a:moveTo>
                  <a:lnTo>
                    <a:pt x="64" y="30"/>
                  </a:lnTo>
                  <a:lnTo>
                    <a:pt x="35" y="30"/>
                  </a:lnTo>
                  <a:lnTo>
                    <a:pt x="0"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3631" name="Rectangle 91">
              <a:extLst>
                <a:ext uri="{FF2B5EF4-FFF2-40B4-BE49-F238E27FC236}">
                  <a16:creationId xmlns:a16="http://schemas.microsoft.com/office/drawing/2014/main" xmlns="" id="{B0E341AE-63B2-4724-8755-76B9470BA334}"/>
                </a:ext>
              </a:extLst>
            </p:cNvPr>
            <p:cNvSpPr>
              <a:spLocks noChangeArrowheads="1"/>
            </p:cNvSpPr>
            <p:nvPr/>
          </p:nvSpPr>
          <p:spPr bwMode="auto">
            <a:xfrm>
              <a:off x="1957" y="2824"/>
              <a:ext cx="428"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000" b="0" i="0" u="none" strike="noStrike" cap="none" normalizeH="0" baseline="0">
                  <a:ln>
                    <a:noFill/>
                  </a:ln>
                  <a:solidFill>
                    <a:srgbClr val="000000"/>
                  </a:solidFill>
                  <a:effectLst/>
                  <a:latin typeface="Agency FB" panose="020B0503020202020204" pitchFamily="34" charset="0"/>
                </a:rPr>
                <a:t>X:0.064</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153632" name="Rectangle 92">
              <a:extLst>
                <a:ext uri="{FF2B5EF4-FFF2-40B4-BE49-F238E27FC236}">
                  <a16:creationId xmlns:a16="http://schemas.microsoft.com/office/drawing/2014/main" xmlns="" id="{37261B61-A1DD-4537-BB51-D7F944F9EFFA}"/>
                </a:ext>
              </a:extLst>
            </p:cNvPr>
            <p:cNvSpPr>
              <a:spLocks noChangeArrowheads="1"/>
            </p:cNvSpPr>
            <p:nvPr/>
          </p:nvSpPr>
          <p:spPr bwMode="auto">
            <a:xfrm>
              <a:off x="1986" y="3021"/>
              <a:ext cx="360"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000" b="0" i="0" u="none" strike="noStrike" cap="none" normalizeH="0" baseline="0">
                  <a:ln>
                    <a:noFill/>
                  </a:ln>
                  <a:solidFill>
                    <a:srgbClr val="000000"/>
                  </a:solidFill>
                  <a:effectLst/>
                  <a:latin typeface="Agency FB" panose="020B0503020202020204" pitchFamily="34" charset="0"/>
                </a:rPr>
                <a:t>Y:3.52</a:t>
              </a:r>
              <a:endParaRPr kumimoji="0" lang="es-MX" altLang="es-MX" sz="1800" b="0" i="0" u="none" strike="noStrike" cap="none" normalizeH="0" baseline="0">
                <a:ln>
                  <a:noFill/>
                </a:ln>
                <a:solidFill>
                  <a:schemeClr val="tx1"/>
                </a:solidFill>
                <a:effectLst/>
                <a:latin typeface="Arial" panose="020B0604020202020204" pitchFamily="34" charset="0"/>
              </a:endParaRPr>
            </a:p>
          </p:txBody>
        </p:sp>
      </p:grpSp>
    </p:spTree>
    <p:extLst>
      <p:ext uri="{BB962C8B-B14F-4D97-AF65-F5344CB8AC3E}">
        <p14:creationId xmlns:p14="http://schemas.microsoft.com/office/powerpoint/2010/main" val="152098941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Resumen</a:t>
            </a:r>
            <a:endParaRPr lang="es-MX" dirty="0"/>
          </a:p>
        </p:txBody>
      </p:sp>
      <p:sp>
        <p:nvSpPr>
          <p:cNvPr id="3" name="2 Marcador de contenido"/>
          <p:cNvSpPr>
            <a:spLocks noGrp="1"/>
          </p:cNvSpPr>
          <p:nvPr>
            <p:ph idx="1"/>
          </p:nvPr>
        </p:nvSpPr>
        <p:spPr/>
        <p:txBody>
          <a:bodyPr>
            <a:normAutofit/>
          </a:bodyPr>
          <a:lstStyle/>
          <a:p>
            <a:pPr algn="ctr">
              <a:buNone/>
            </a:pPr>
            <a:r>
              <a:rPr lang="es-MX" sz="6000" dirty="0"/>
              <a:t>Conceptos básicos </a:t>
            </a:r>
          </a:p>
          <a:p>
            <a:pPr algn="ctr">
              <a:buNone/>
            </a:pPr>
            <a:r>
              <a:rPr lang="es-MX" sz="6000" dirty="0"/>
              <a:t>Capacitor</a:t>
            </a:r>
          </a:p>
        </p:txBody>
      </p:sp>
    </p:spTree>
    <p:extLst>
      <p:ext uri="{BB962C8B-B14F-4D97-AF65-F5344CB8AC3E}">
        <p14:creationId xmlns:p14="http://schemas.microsoft.com/office/powerpoint/2010/main" val="323193863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Datos"/>
          <p:cNvSpPr/>
          <p:nvPr/>
        </p:nvSpPr>
        <p:spPr>
          <a:xfrm rot="1392909">
            <a:off x="2058442" y="4169707"/>
            <a:ext cx="1002231" cy="605324"/>
          </a:xfrm>
          <a:prstGeom prst="flowChartInputOutpu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1 Título"/>
          <p:cNvSpPr>
            <a:spLocks noGrp="1"/>
          </p:cNvSpPr>
          <p:nvPr>
            <p:ph type="title"/>
          </p:nvPr>
        </p:nvSpPr>
        <p:spPr>
          <a:xfrm>
            <a:off x="457200" y="274638"/>
            <a:ext cx="8229600" cy="418058"/>
          </a:xfrm>
        </p:spPr>
        <p:txBody>
          <a:bodyPr>
            <a:normAutofit fontScale="90000"/>
          </a:bodyPr>
          <a:lstStyle/>
          <a:p>
            <a:r>
              <a:rPr lang="es-MX" dirty="0"/>
              <a:t>Corriente eléctrica y carga eléctrica</a:t>
            </a:r>
          </a:p>
        </p:txBody>
      </p:sp>
      <p:sp>
        <p:nvSpPr>
          <p:cNvPr id="3" name="2 Marcador de contenido"/>
          <p:cNvSpPr>
            <a:spLocks noGrp="1"/>
          </p:cNvSpPr>
          <p:nvPr>
            <p:ph idx="1"/>
          </p:nvPr>
        </p:nvSpPr>
        <p:spPr>
          <a:xfrm>
            <a:off x="539552" y="980728"/>
            <a:ext cx="8229600" cy="2088232"/>
          </a:xfrm>
        </p:spPr>
        <p:txBody>
          <a:bodyPr>
            <a:normAutofit fontScale="92500" lnSpcReduction="20000"/>
          </a:bodyPr>
          <a:lstStyle/>
          <a:p>
            <a:r>
              <a:rPr lang="es-MX" dirty="0"/>
              <a:t>En un circuito eléctrico, la corriente en una rama es la primera derivada de la cantidad de carga libre para moverse definida por</a:t>
            </a:r>
            <a:r>
              <a:rPr lang="es-MX" i="1" dirty="0">
                <a:latin typeface="Times New Roman" panose="02020603050405020304" pitchFamily="18" charset="0"/>
                <a:cs typeface="Times New Roman" panose="02020603050405020304" pitchFamily="18" charset="0"/>
              </a:rPr>
              <a:t> i=</a:t>
            </a:r>
            <a:r>
              <a:rPr lang="es-MX" i="1" dirty="0" err="1">
                <a:latin typeface="Times New Roman" panose="02020603050405020304" pitchFamily="18" charset="0"/>
                <a:cs typeface="Times New Roman" panose="02020603050405020304" pitchFamily="18" charset="0"/>
              </a:rPr>
              <a:t>dq</a:t>
            </a:r>
            <a:r>
              <a:rPr lang="es-MX" i="1" dirty="0">
                <a:latin typeface="Times New Roman" panose="02020603050405020304" pitchFamily="18" charset="0"/>
                <a:cs typeface="Times New Roman" panose="02020603050405020304" pitchFamily="18" charset="0"/>
              </a:rPr>
              <a:t>/</a:t>
            </a:r>
            <a:r>
              <a:rPr lang="es-MX" i="1" dirty="0" err="1">
                <a:latin typeface="Times New Roman" panose="02020603050405020304" pitchFamily="18" charset="0"/>
                <a:cs typeface="Times New Roman" panose="02020603050405020304" pitchFamily="18" charset="0"/>
              </a:rPr>
              <a:t>dt</a:t>
            </a:r>
            <a:r>
              <a:rPr lang="es-MX" dirty="0"/>
              <a:t>, </a:t>
            </a:r>
          </a:p>
          <a:p>
            <a:r>
              <a:rPr lang="es-MX" dirty="0"/>
              <a:t>La carga la llevan los electrones y estos no pueden aparecer y desaparecer abruptamente.</a:t>
            </a:r>
          </a:p>
        </p:txBody>
      </p:sp>
      <p:sp>
        <p:nvSpPr>
          <p:cNvPr id="4" name="3 Datos"/>
          <p:cNvSpPr/>
          <p:nvPr/>
        </p:nvSpPr>
        <p:spPr>
          <a:xfrm rot="1392909">
            <a:off x="2064755" y="3862840"/>
            <a:ext cx="1002231" cy="605324"/>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10" name="9 Conector recto"/>
          <p:cNvCxnSpPr/>
          <p:nvPr/>
        </p:nvCxnSpPr>
        <p:spPr>
          <a:xfrm>
            <a:off x="2555776" y="3492624"/>
            <a:ext cx="8384" cy="656456"/>
          </a:xfrm>
          <a:prstGeom prst="line">
            <a:avLst/>
          </a:prstGeom>
          <a:ln w="349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flipH="1" flipV="1">
            <a:off x="1187624" y="3492624"/>
            <a:ext cx="1376536" cy="8384"/>
          </a:xfrm>
          <a:prstGeom prst="line">
            <a:avLst/>
          </a:prstGeom>
          <a:ln w="349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a:off x="2555776" y="4572744"/>
            <a:ext cx="0" cy="216024"/>
          </a:xfrm>
          <a:prstGeom prst="line">
            <a:avLst/>
          </a:prstGeom>
          <a:ln w="349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flipH="1" flipV="1">
            <a:off x="1187624" y="5220816"/>
            <a:ext cx="1376536" cy="8384"/>
          </a:xfrm>
          <a:prstGeom prst="line">
            <a:avLst/>
          </a:prstGeom>
          <a:ln w="349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a:off x="2555776" y="4788768"/>
            <a:ext cx="8384" cy="440432"/>
          </a:xfrm>
          <a:prstGeom prst="line">
            <a:avLst/>
          </a:prstGeom>
          <a:ln w="3492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20 CuadroTexto"/>
          <p:cNvSpPr txBox="1"/>
          <p:nvPr/>
        </p:nvSpPr>
        <p:spPr>
          <a:xfrm>
            <a:off x="2915816" y="3708648"/>
            <a:ext cx="626864" cy="369332"/>
          </a:xfrm>
          <a:prstGeom prst="rect">
            <a:avLst/>
          </a:prstGeom>
          <a:noFill/>
        </p:spPr>
        <p:txBody>
          <a:bodyPr wrap="square" rtlCol="0">
            <a:spAutoFit/>
          </a:bodyPr>
          <a:lstStyle/>
          <a:p>
            <a:r>
              <a:rPr lang="es-MX" b="1" dirty="0"/>
              <a:t>q</a:t>
            </a:r>
          </a:p>
        </p:txBody>
      </p:sp>
      <p:sp>
        <p:nvSpPr>
          <p:cNvPr id="22" name="21 CuadroTexto"/>
          <p:cNvSpPr txBox="1"/>
          <p:nvPr/>
        </p:nvSpPr>
        <p:spPr>
          <a:xfrm>
            <a:off x="1403648" y="4572744"/>
            <a:ext cx="626864" cy="523220"/>
          </a:xfrm>
          <a:prstGeom prst="rect">
            <a:avLst/>
          </a:prstGeom>
          <a:noFill/>
        </p:spPr>
        <p:txBody>
          <a:bodyPr wrap="square" rtlCol="0">
            <a:spAutoFit/>
          </a:bodyPr>
          <a:lstStyle/>
          <a:p>
            <a:r>
              <a:rPr lang="es-MX" sz="2800" i="1" dirty="0">
                <a:latin typeface="Times New Roman" pitchFamily="18" charset="0"/>
                <a:cs typeface="Times New Roman" pitchFamily="18" charset="0"/>
              </a:rPr>
              <a:t>i</a:t>
            </a:r>
            <a:r>
              <a:rPr lang="es-MX" i="1" baseline="-25000" dirty="0">
                <a:latin typeface="Times New Roman" pitchFamily="18" charset="0"/>
                <a:cs typeface="Times New Roman" pitchFamily="18" charset="0"/>
              </a:rPr>
              <a:t>0 </a:t>
            </a:r>
            <a:endParaRPr lang="es-MX" b="1" i="1" dirty="0">
              <a:latin typeface="Times New Roman" pitchFamily="18" charset="0"/>
              <a:cs typeface="Times New Roman" pitchFamily="18" charset="0"/>
            </a:endParaRPr>
          </a:p>
        </p:txBody>
      </p:sp>
      <p:sp>
        <p:nvSpPr>
          <p:cNvPr id="23" name="22 CuadroTexto"/>
          <p:cNvSpPr txBox="1"/>
          <p:nvPr/>
        </p:nvSpPr>
        <p:spPr>
          <a:xfrm>
            <a:off x="1187624" y="3636640"/>
            <a:ext cx="626864" cy="369332"/>
          </a:xfrm>
          <a:prstGeom prst="rect">
            <a:avLst/>
          </a:prstGeom>
          <a:noFill/>
        </p:spPr>
        <p:txBody>
          <a:bodyPr wrap="square" rtlCol="0">
            <a:spAutoFit/>
          </a:bodyPr>
          <a:lstStyle/>
          <a:p>
            <a:r>
              <a:rPr lang="es-MX" b="1" i="1" dirty="0">
                <a:latin typeface="Times New Roman" pitchFamily="18" charset="0"/>
                <a:cs typeface="Times New Roman" pitchFamily="18" charset="0"/>
              </a:rPr>
              <a:t>i</a:t>
            </a:r>
          </a:p>
        </p:txBody>
      </p:sp>
      <p:cxnSp>
        <p:nvCxnSpPr>
          <p:cNvPr id="25" name="24 Conector recto de flecha"/>
          <p:cNvCxnSpPr/>
          <p:nvPr/>
        </p:nvCxnSpPr>
        <p:spPr>
          <a:xfrm>
            <a:off x="1475656" y="3708648"/>
            <a:ext cx="64807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25 Conector recto de flecha"/>
          <p:cNvCxnSpPr/>
          <p:nvPr/>
        </p:nvCxnSpPr>
        <p:spPr>
          <a:xfrm flipH="1">
            <a:off x="1187624" y="5076800"/>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27 CuadroTexto"/>
          <p:cNvSpPr txBox="1"/>
          <p:nvPr/>
        </p:nvSpPr>
        <p:spPr>
          <a:xfrm>
            <a:off x="2267744" y="3852664"/>
            <a:ext cx="792088" cy="523220"/>
          </a:xfrm>
          <a:prstGeom prst="rect">
            <a:avLst/>
          </a:prstGeom>
          <a:noFill/>
        </p:spPr>
        <p:txBody>
          <a:bodyPr wrap="square" rtlCol="0">
            <a:spAutoFit/>
          </a:bodyPr>
          <a:lstStyle/>
          <a:p>
            <a:r>
              <a:rPr lang="es-MX" sz="1400" b="1" i="1" dirty="0">
                <a:latin typeface="Times New Roman" pitchFamily="18" charset="0"/>
                <a:cs typeface="Times New Roman" pitchFamily="18" charset="0"/>
              </a:rPr>
              <a:t>+   +</a:t>
            </a:r>
          </a:p>
          <a:p>
            <a:r>
              <a:rPr lang="es-MX" sz="1400" b="1" i="1" dirty="0">
                <a:latin typeface="Times New Roman" pitchFamily="18" charset="0"/>
                <a:cs typeface="Times New Roman" pitchFamily="18" charset="0"/>
              </a:rPr>
              <a:t>+   +</a:t>
            </a:r>
          </a:p>
        </p:txBody>
      </p:sp>
      <p:sp>
        <p:nvSpPr>
          <p:cNvPr id="29" name="2 Marcador de contenido"/>
          <p:cNvSpPr txBox="1">
            <a:spLocks/>
          </p:cNvSpPr>
          <p:nvPr/>
        </p:nvSpPr>
        <p:spPr>
          <a:xfrm>
            <a:off x="3635896" y="3068960"/>
            <a:ext cx="5508104" cy="2520280"/>
          </a:xfrm>
          <a:prstGeom prst="rect">
            <a:avLst/>
          </a:prstGeom>
        </p:spPr>
        <p:txBody>
          <a:bodyPr vert="horz" lIns="91440" tIns="45720" rIns="91440" bIns="45720" rtlCol="0">
            <a:normAutofit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La figura muestra</a:t>
            </a:r>
            <a:r>
              <a:rPr kumimoji="0" lang="es-MX" sz="3200" b="0" i="0" u="none" strike="noStrike" kern="1200" cap="none" spc="0" normalizeH="0" noProof="0" dirty="0">
                <a:ln>
                  <a:noFill/>
                </a:ln>
                <a:solidFill>
                  <a:schemeClr val="tx1"/>
                </a:solidFill>
                <a:effectLst/>
                <a:uLnTx/>
                <a:uFillTx/>
                <a:latin typeface="+mn-lt"/>
                <a:ea typeface="+mn-ea"/>
                <a:cs typeface="+mn-cs"/>
              </a:rPr>
              <a:t> una corriente conecta a un capacitor de cargas paralelas en la cual fluye una corriente de intensidad </a:t>
            </a:r>
            <a:r>
              <a:rPr kumimoji="0" lang="es-MX" sz="3200" b="0" i="1" u="none" strike="noStrike" kern="1200" cap="none" spc="0" normalizeH="0" noProof="0" dirty="0">
                <a:ln>
                  <a:noFill/>
                </a:ln>
                <a:solidFill>
                  <a:schemeClr val="tx1"/>
                </a:solidFill>
                <a:effectLst/>
                <a:uLnTx/>
                <a:uFillTx/>
                <a:latin typeface="Times New Roman" pitchFamily="18" charset="0"/>
                <a:cs typeface="Times New Roman" pitchFamily="18" charset="0"/>
              </a:rPr>
              <a:t>i</a:t>
            </a:r>
            <a:r>
              <a:rPr kumimoji="0" lang="es-MX" sz="2000" b="0" i="1" u="none" strike="noStrike" kern="1200" cap="none" spc="0" normalizeH="0" baseline="-25000" noProof="0" dirty="0">
                <a:ln>
                  <a:noFill/>
                </a:ln>
                <a:solidFill>
                  <a:schemeClr val="tx1"/>
                </a:solidFill>
                <a:effectLst/>
                <a:uLnTx/>
                <a:uFillTx/>
                <a:latin typeface="Times New Roman" pitchFamily="18" charset="0"/>
                <a:cs typeface="Times New Roman" pitchFamily="18" charset="0"/>
              </a:rPr>
              <a:t>0</a:t>
            </a:r>
            <a:endParaRPr kumimoji="0" lang="es-MX" sz="3200" b="0" i="1" u="none" strike="noStrike" kern="1200" cap="none" spc="0" normalizeH="0" baseline="-25000" noProof="0" dirty="0">
              <a:ln>
                <a:noFill/>
              </a:ln>
              <a:solidFill>
                <a:schemeClr val="tx1"/>
              </a:solidFill>
              <a:effectLst/>
              <a:uLnTx/>
              <a:uFillTx/>
              <a:latin typeface="Times New Roman" pitchFamily="18" charset="0"/>
              <a:cs typeface="Times New Roman"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285683763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778098"/>
          </a:xfrm>
        </p:spPr>
        <p:txBody>
          <a:bodyPr>
            <a:normAutofit fontScale="90000"/>
          </a:bodyPr>
          <a:lstStyle/>
          <a:p>
            <a:r>
              <a:rPr lang="es-MX" dirty="0"/>
              <a:t>Diferentes casos para cargas y descargas de un capacitor</a:t>
            </a:r>
          </a:p>
        </p:txBody>
      </p:sp>
      <p:grpSp>
        <p:nvGrpSpPr>
          <p:cNvPr id="3" name="93 Grupo"/>
          <p:cNvGrpSpPr/>
          <p:nvPr/>
        </p:nvGrpSpPr>
        <p:grpSpPr>
          <a:xfrm>
            <a:off x="539552" y="1412776"/>
            <a:ext cx="4176464" cy="3168352"/>
            <a:chOff x="1475656" y="1124744"/>
            <a:chExt cx="4896544" cy="3672408"/>
          </a:xfrm>
        </p:grpSpPr>
        <p:cxnSp>
          <p:nvCxnSpPr>
            <p:cNvPr id="35" name="34 Conector recto"/>
            <p:cNvCxnSpPr/>
            <p:nvPr/>
          </p:nvCxnSpPr>
          <p:spPr>
            <a:xfrm>
              <a:off x="2123728" y="1124744"/>
              <a:ext cx="0" cy="331236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8" name="37 CuadroTexto"/>
            <p:cNvSpPr txBox="1"/>
            <p:nvPr/>
          </p:nvSpPr>
          <p:spPr>
            <a:xfrm>
              <a:off x="1691680" y="1196752"/>
              <a:ext cx="504056" cy="2154436"/>
            </a:xfrm>
            <a:prstGeom prst="rect">
              <a:avLst/>
            </a:prstGeom>
            <a:noFill/>
          </p:spPr>
          <p:txBody>
            <a:bodyPr wrap="square" rtlCol="0">
              <a:spAutoFit/>
            </a:bodyPr>
            <a:lstStyle/>
            <a:p>
              <a:r>
                <a:rPr lang="es-MX" b="1" dirty="0"/>
                <a:t> q</a:t>
              </a:r>
            </a:p>
            <a:p>
              <a:endParaRPr lang="es-MX" b="1" dirty="0"/>
            </a:p>
            <a:p>
              <a:endParaRPr lang="es-MX" b="1" dirty="0"/>
            </a:p>
            <a:p>
              <a:endParaRPr lang="es-MX" b="1" dirty="0"/>
            </a:p>
            <a:p>
              <a:endParaRPr lang="es-MX" b="1" dirty="0"/>
            </a:p>
            <a:p>
              <a:endParaRPr lang="es-MX" b="1" dirty="0"/>
            </a:p>
            <a:p>
              <a:endParaRPr lang="es-MX" sz="800" b="1" dirty="0"/>
            </a:p>
            <a:p>
              <a:r>
                <a:rPr lang="es-MX" b="1" i="1" dirty="0">
                  <a:latin typeface="Times New Roman" pitchFamily="18" charset="0"/>
                  <a:cs typeface="Times New Roman" pitchFamily="18" charset="0"/>
                </a:rPr>
                <a:t>i</a:t>
              </a:r>
            </a:p>
          </p:txBody>
        </p:sp>
        <p:cxnSp>
          <p:nvCxnSpPr>
            <p:cNvPr id="39" name="38 Conector recto"/>
            <p:cNvCxnSpPr/>
            <p:nvPr/>
          </p:nvCxnSpPr>
          <p:spPr>
            <a:xfrm>
              <a:off x="2123728" y="3284984"/>
              <a:ext cx="4104456" cy="0"/>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46" name="45 Conector recto de flecha"/>
            <p:cNvCxnSpPr/>
            <p:nvPr/>
          </p:nvCxnSpPr>
          <p:spPr>
            <a:xfrm>
              <a:off x="2123728" y="2564904"/>
              <a:ext cx="4176464"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47" name="46 Conector recto"/>
            <p:cNvCxnSpPr/>
            <p:nvPr/>
          </p:nvCxnSpPr>
          <p:spPr>
            <a:xfrm>
              <a:off x="2051720" y="1700808"/>
              <a:ext cx="4104456" cy="0"/>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50" name="49 Conector recto"/>
            <p:cNvCxnSpPr/>
            <p:nvPr/>
          </p:nvCxnSpPr>
          <p:spPr>
            <a:xfrm>
              <a:off x="5220072" y="2564904"/>
              <a:ext cx="792088" cy="0"/>
            </a:xfrm>
            <a:prstGeom prst="line">
              <a:avLst/>
            </a:prstGeom>
            <a:ln w="444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 name="51 Conector recto"/>
            <p:cNvCxnSpPr/>
            <p:nvPr/>
          </p:nvCxnSpPr>
          <p:spPr>
            <a:xfrm>
              <a:off x="3563888" y="1700808"/>
              <a:ext cx="864096" cy="0"/>
            </a:xfrm>
            <a:prstGeom prst="line">
              <a:avLst/>
            </a:prstGeom>
            <a:ln w="444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 name="52 Conector recto"/>
            <p:cNvCxnSpPr/>
            <p:nvPr/>
          </p:nvCxnSpPr>
          <p:spPr>
            <a:xfrm>
              <a:off x="4427984" y="1700808"/>
              <a:ext cx="792088" cy="864096"/>
            </a:xfrm>
            <a:prstGeom prst="line">
              <a:avLst/>
            </a:prstGeom>
            <a:ln w="444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56" name="55 Arco"/>
            <p:cNvSpPr/>
            <p:nvPr/>
          </p:nvSpPr>
          <p:spPr>
            <a:xfrm flipH="1">
              <a:off x="2123728" y="1700808"/>
              <a:ext cx="2880320" cy="1800200"/>
            </a:xfrm>
            <a:prstGeom prst="arc">
              <a:avLst>
                <a:gd name="adj1" fmla="val 16200000"/>
                <a:gd name="adj2" fmla="val 0"/>
              </a:avLst>
            </a:prstGeom>
            <a:ln w="444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cxnSp>
          <p:nvCxnSpPr>
            <p:cNvPr id="60" name="59 Conector recto"/>
            <p:cNvCxnSpPr/>
            <p:nvPr/>
          </p:nvCxnSpPr>
          <p:spPr>
            <a:xfrm>
              <a:off x="3563888" y="1700808"/>
              <a:ext cx="0" cy="2664296"/>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63" name="62 Conector recto"/>
            <p:cNvCxnSpPr/>
            <p:nvPr/>
          </p:nvCxnSpPr>
          <p:spPr>
            <a:xfrm>
              <a:off x="4427984" y="1700808"/>
              <a:ext cx="0" cy="2664296"/>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70" name="69 Conector recto de flecha"/>
            <p:cNvCxnSpPr/>
            <p:nvPr/>
          </p:nvCxnSpPr>
          <p:spPr>
            <a:xfrm>
              <a:off x="2123728" y="4293096"/>
              <a:ext cx="4248472"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73" name="72 Conector recto"/>
            <p:cNvCxnSpPr/>
            <p:nvPr/>
          </p:nvCxnSpPr>
          <p:spPr>
            <a:xfrm>
              <a:off x="5220072" y="4293096"/>
              <a:ext cx="792088" cy="0"/>
            </a:xfrm>
            <a:prstGeom prst="line">
              <a:avLst/>
            </a:prstGeom>
            <a:ln w="444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74" name="73 Conector recto"/>
            <p:cNvCxnSpPr/>
            <p:nvPr/>
          </p:nvCxnSpPr>
          <p:spPr>
            <a:xfrm>
              <a:off x="3563888" y="4293096"/>
              <a:ext cx="864096" cy="0"/>
            </a:xfrm>
            <a:prstGeom prst="line">
              <a:avLst/>
            </a:prstGeom>
            <a:ln w="444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74 Conector recto"/>
            <p:cNvCxnSpPr/>
            <p:nvPr/>
          </p:nvCxnSpPr>
          <p:spPr>
            <a:xfrm>
              <a:off x="4427984" y="4293096"/>
              <a:ext cx="0" cy="504056"/>
            </a:xfrm>
            <a:prstGeom prst="line">
              <a:avLst/>
            </a:prstGeom>
            <a:ln w="444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77" name="76 Arco"/>
            <p:cNvSpPr/>
            <p:nvPr/>
          </p:nvSpPr>
          <p:spPr>
            <a:xfrm flipH="1" flipV="1">
              <a:off x="2123728" y="2276872"/>
              <a:ext cx="2880320" cy="1997224"/>
            </a:xfrm>
            <a:prstGeom prst="arc">
              <a:avLst>
                <a:gd name="adj1" fmla="val 16192588"/>
                <a:gd name="adj2" fmla="val 0"/>
              </a:avLst>
            </a:prstGeom>
            <a:ln w="444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cxnSp>
          <p:nvCxnSpPr>
            <p:cNvPr id="80" name="79 Conector recto"/>
            <p:cNvCxnSpPr/>
            <p:nvPr/>
          </p:nvCxnSpPr>
          <p:spPr>
            <a:xfrm>
              <a:off x="5220072" y="1628800"/>
              <a:ext cx="0" cy="2664296"/>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81" name="80 Conector recto"/>
            <p:cNvCxnSpPr/>
            <p:nvPr/>
          </p:nvCxnSpPr>
          <p:spPr>
            <a:xfrm>
              <a:off x="5220072" y="4293096"/>
              <a:ext cx="0" cy="504056"/>
            </a:xfrm>
            <a:prstGeom prst="line">
              <a:avLst/>
            </a:prstGeom>
            <a:ln w="444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82" name="81 Conector recto"/>
            <p:cNvCxnSpPr/>
            <p:nvPr/>
          </p:nvCxnSpPr>
          <p:spPr>
            <a:xfrm>
              <a:off x="4427984" y="4797152"/>
              <a:ext cx="792088" cy="0"/>
            </a:xfrm>
            <a:prstGeom prst="line">
              <a:avLst/>
            </a:prstGeom>
            <a:ln w="444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83" name="82 CuadroTexto"/>
            <p:cNvSpPr txBox="1"/>
            <p:nvPr/>
          </p:nvSpPr>
          <p:spPr>
            <a:xfrm>
              <a:off x="2051720" y="2564903"/>
              <a:ext cx="3888431" cy="428089"/>
            </a:xfrm>
            <a:prstGeom prst="rect">
              <a:avLst/>
            </a:prstGeom>
            <a:noFill/>
          </p:spPr>
          <p:txBody>
            <a:bodyPr wrap="square" rtlCol="0">
              <a:spAutoFit/>
            </a:bodyPr>
            <a:lstStyle/>
            <a:p>
              <a:r>
                <a:rPr lang="es-MX" b="1" dirty="0"/>
                <a:t>0                     t1           t2         t3</a:t>
              </a:r>
            </a:p>
          </p:txBody>
        </p:sp>
        <p:cxnSp>
          <p:nvCxnSpPr>
            <p:cNvPr id="85" name="84 Conector recto"/>
            <p:cNvCxnSpPr/>
            <p:nvPr/>
          </p:nvCxnSpPr>
          <p:spPr>
            <a:xfrm>
              <a:off x="2123728" y="3356992"/>
              <a:ext cx="0" cy="936104"/>
            </a:xfrm>
            <a:prstGeom prst="line">
              <a:avLst/>
            </a:prstGeom>
            <a:ln w="444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87" name="86 Conector recto"/>
            <p:cNvCxnSpPr/>
            <p:nvPr/>
          </p:nvCxnSpPr>
          <p:spPr>
            <a:xfrm>
              <a:off x="1475656" y="4293096"/>
              <a:ext cx="656456" cy="0"/>
            </a:xfrm>
            <a:prstGeom prst="line">
              <a:avLst/>
            </a:prstGeom>
            <a:ln w="444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91" name="90 Conector recto"/>
            <p:cNvCxnSpPr/>
            <p:nvPr/>
          </p:nvCxnSpPr>
          <p:spPr>
            <a:xfrm>
              <a:off x="1475656" y="2564904"/>
              <a:ext cx="656456" cy="0"/>
            </a:xfrm>
            <a:prstGeom prst="line">
              <a:avLst/>
            </a:prstGeom>
            <a:ln w="444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grpSp>
      <p:sp>
        <p:nvSpPr>
          <p:cNvPr id="95" name="2 Marcador de contenido"/>
          <p:cNvSpPr txBox="1">
            <a:spLocks/>
          </p:cNvSpPr>
          <p:nvPr/>
        </p:nvSpPr>
        <p:spPr>
          <a:xfrm>
            <a:off x="4788024" y="1196752"/>
            <a:ext cx="4355976" cy="4824536"/>
          </a:xfrm>
          <a:prstGeom prst="rect">
            <a:avLst/>
          </a:prstGeom>
        </p:spPr>
        <p:txBody>
          <a:bodyPr vert="horz" lIns="91440" tIns="45720" rIns="91440" bIns="45720" rtlCol="0">
            <a:normAutofit fontScale="85000" lnSpcReduction="1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es-MX" sz="2400" dirty="0"/>
              <a:t>Caso a) </a:t>
            </a:r>
            <a:r>
              <a:rPr kumimoji="0" lang="es-MX" sz="2400" b="0" i="0" u="none" strike="noStrike" kern="1200" cap="none" spc="0" normalizeH="0" baseline="0" noProof="0" dirty="0">
                <a:ln>
                  <a:noFill/>
                </a:ln>
                <a:solidFill>
                  <a:schemeClr val="tx1"/>
                </a:solidFill>
                <a:effectLst/>
                <a:uLnTx/>
                <a:uFillTx/>
                <a:latin typeface="+mn-lt"/>
                <a:ea typeface="+mn-ea"/>
                <a:cs typeface="+mn-cs"/>
              </a:rPr>
              <a:t>la carga aumenta (0 a t1)</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s-MX" sz="2400" dirty="0"/>
              <a:t>La corriente se comporta como se muestra en la figura</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lang="es-MX" sz="2400" dirty="0"/>
          </a:p>
          <a:p>
            <a:pPr marL="342900" marR="0" lvl="0" indent="-342900" algn="l" defTabSz="914400" rtl="0" eaLnBrk="1" fontAlgn="auto" latinLnBrk="0" hangingPunct="1">
              <a:lnSpc>
                <a:spcPct val="100000"/>
              </a:lnSpc>
              <a:spcBef>
                <a:spcPct val="20000"/>
              </a:spcBef>
              <a:spcAft>
                <a:spcPts val="0"/>
              </a:spcAft>
              <a:buClrTx/>
              <a:buSzTx/>
              <a:tabLst/>
              <a:defRPr/>
            </a:pPr>
            <a:r>
              <a:rPr lang="es-MX" sz="2400" dirty="0"/>
              <a:t>Caso b) carga constante (t1 a t2)</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s-MX" sz="2400" dirty="0"/>
              <a:t>La corriente es cero</a:t>
            </a:r>
          </a:p>
          <a:p>
            <a:pPr marL="342900" marR="0" lvl="0" indent="-342900" algn="l" defTabSz="914400" rtl="0" eaLnBrk="1" fontAlgn="auto" latinLnBrk="0" hangingPunct="1">
              <a:lnSpc>
                <a:spcPct val="100000"/>
              </a:lnSpc>
              <a:spcBef>
                <a:spcPct val="20000"/>
              </a:spcBef>
              <a:spcAft>
                <a:spcPts val="0"/>
              </a:spcAft>
              <a:buClrTx/>
              <a:buSzTx/>
              <a:tabLst/>
              <a:defRPr/>
            </a:pPr>
            <a:endParaRPr lang="es-MX" sz="2400" dirty="0"/>
          </a:p>
          <a:p>
            <a:pPr marL="342900" marR="0" lvl="0" indent="-342900" algn="l" defTabSz="914400" rtl="0" eaLnBrk="1" fontAlgn="auto" latinLnBrk="0" hangingPunct="1">
              <a:lnSpc>
                <a:spcPct val="100000"/>
              </a:lnSpc>
              <a:spcBef>
                <a:spcPct val="20000"/>
              </a:spcBef>
              <a:spcAft>
                <a:spcPts val="0"/>
              </a:spcAft>
              <a:buClrTx/>
              <a:buSzTx/>
              <a:tabLst/>
              <a:defRPr/>
            </a:pPr>
            <a:r>
              <a:rPr lang="es-MX" sz="2400" dirty="0"/>
              <a:t>Caso c) descarga constante (t2 a t3)</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s-MX" sz="2400" dirty="0"/>
              <a:t>Conforme la carga regresa a cero en línea recta la corriente es constante y negativa</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lang="es-MX" sz="2400" dirty="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MX" sz="2400" b="0" i="0" u="none" strike="noStrike" kern="1200" cap="none" spc="0" normalizeH="0" baseline="0" noProof="0" dirty="0">
                <a:ln>
                  <a:noFill/>
                </a:ln>
                <a:solidFill>
                  <a:schemeClr val="tx1"/>
                </a:solidFill>
                <a:effectLst/>
                <a:uLnTx/>
                <a:uFillTx/>
                <a:latin typeface="+mn-lt"/>
                <a:ea typeface="+mn-ea"/>
                <a:cs typeface="+mn-cs"/>
              </a:rPr>
              <a:t>Como se observa</a:t>
            </a:r>
            <a:r>
              <a:rPr kumimoji="0" lang="es-MX" sz="2400" b="0" i="0" u="none" strike="noStrike" kern="1200" cap="none" spc="0" normalizeH="0" noProof="0" dirty="0">
                <a:ln>
                  <a:noFill/>
                </a:ln>
                <a:solidFill>
                  <a:schemeClr val="tx1"/>
                </a:solidFill>
                <a:effectLst/>
                <a:uLnTx/>
                <a:uFillTx/>
                <a:latin typeface="+mn-lt"/>
                <a:ea typeface="+mn-ea"/>
                <a:cs typeface="+mn-cs"/>
              </a:rPr>
              <a:t> la carga siempre es continua, pero la corriente puede contener discontinuidades</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98" name="97 Conector recto de flecha"/>
          <p:cNvCxnSpPr/>
          <p:nvPr/>
        </p:nvCxnSpPr>
        <p:spPr>
          <a:xfrm flipH="1" flipV="1">
            <a:off x="1115616" y="4149080"/>
            <a:ext cx="432048" cy="864096"/>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sp>
        <p:nvSpPr>
          <p:cNvPr id="100" name="2 Marcador de contenido"/>
          <p:cNvSpPr txBox="1">
            <a:spLocks/>
          </p:cNvSpPr>
          <p:nvPr/>
        </p:nvSpPr>
        <p:spPr>
          <a:xfrm>
            <a:off x="1331640" y="5013176"/>
            <a:ext cx="2952328" cy="648072"/>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es-MX" sz="2400" dirty="0"/>
              <a:t>Discontinuidad en t(0)</a:t>
            </a:r>
            <a:endParaRPr kumimoji="0" lang="es-MX" sz="2400" b="0" i="1" u="none" strike="noStrike" kern="1200" cap="none" spc="0" normalizeH="0" baseline="-25000" noProof="0" dirty="0">
              <a:ln>
                <a:noFill/>
              </a:ln>
              <a:solidFill>
                <a:schemeClr val="tx1"/>
              </a:solidFill>
              <a:effectLst/>
              <a:uLnTx/>
              <a:uFillTx/>
              <a:latin typeface="Times New Roman" pitchFamily="18" charset="0"/>
              <a:cs typeface="Times New Roman"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MX" sz="2400" b="0" i="1" u="none" strike="noStrike" kern="1200" cap="none" spc="0" normalizeH="0" baseline="-25000" noProof="0" dirty="0">
              <a:ln>
                <a:noFill/>
              </a:ln>
              <a:solidFill>
                <a:schemeClr val="tx1"/>
              </a:solidFill>
              <a:effectLst/>
              <a:uLnTx/>
              <a:uFillTx/>
              <a:latin typeface="Times New Roman" pitchFamily="18" charset="0"/>
              <a:cs typeface="Times New Roman"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78044983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8229600" cy="1143000"/>
          </a:xfrm>
        </p:spPr>
        <p:txBody>
          <a:bodyPr/>
          <a:lstStyle/>
          <a:p>
            <a:r>
              <a:rPr lang="es-MX" dirty="0"/>
              <a:t>Ejercicio</a:t>
            </a:r>
          </a:p>
        </p:txBody>
      </p:sp>
      <p:sp>
        <p:nvSpPr>
          <p:cNvPr id="3" name="2 Marcador de contenido"/>
          <p:cNvSpPr>
            <a:spLocks noGrp="1"/>
          </p:cNvSpPr>
          <p:nvPr>
            <p:ph idx="1"/>
          </p:nvPr>
        </p:nvSpPr>
        <p:spPr>
          <a:xfrm>
            <a:off x="548967" y="1113294"/>
            <a:ext cx="8229600" cy="2520280"/>
          </a:xfrm>
        </p:spPr>
        <p:txBody>
          <a:bodyPr>
            <a:normAutofit fontScale="77500" lnSpcReduction="20000"/>
          </a:bodyPr>
          <a:lstStyle/>
          <a:p>
            <a:r>
              <a:rPr lang="es-MX" dirty="0"/>
              <a:t>La siguiente figura es la corriente en el elemento de un circuito. Encuentre:</a:t>
            </a:r>
          </a:p>
          <a:p>
            <a:pPr marL="514350" indent="-514350">
              <a:buAutoNum type="alphaLcParenR"/>
            </a:pPr>
            <a:r>
              <a:rPr lang="es-MX" dirty="0"/>
              <a:t>La carga instantánea transferida por esta corriente (gráfica)</a:t>
            </a:r>
          </a:p>
          <a:p>
            <a:pPr marL="514350" indent="-514350">
              <a:buAutoNum type="alphaLcParenR"/>
            </a:pPr>
            <a:r>
              <a:rPr lang="es-MX" dirty="0"/>
              <a:t>Utilice la integración trapezoidal para determinar numéricamente el total de carga transferida</a:t>
            </a:r>
          </a:p>
          <a:p>
            <a:pPr marL="514350" indent="-514350">
              <a:buNone/>
            </a:pPr>
            <a:r>
              <a:rPr lang="es-MX" dirty="0"/>
              <a:t>	suponga que el elemento esta inicialmente sin carga. </a:t>
            </a:r>
          </a:p>
        </p:txBody>
      </p:sp>
      <p:grpSp>
        <p:nvGrpSpPr>
          <p:cNvPr id="4" name="92 Grupo"/>
          <p:cNvGrpSpPr/>
          <p:nvPr/>
        </p:nvGrpSpPr>
        <p:grpSpPr>
          <a:xfrm>
            <a:off x="1835696" y="3645024"/>
            <a:ext cx="4989760" cy="2304256"/>
            <a:chOff x="1958504" y="3212976"/>
            <a:chExt cx="4989760" cy="2304256"/>
          </a:xfrm>
        </p:grpSpPr>
        <p:sp>
          <p:nvSpPr>
            <p:cNvPr id="92" name="91 Rectángulo"/>
            <p:cNvSpPr/>
            <p:nvPr/>
          </p:nvSpPr>
          <p:spPr>
            <a:xfrm>
              <a:off x="3326656" y="4293096"/>
              <a:ext cx="504056" cy="864096"/>
            </a:xfrm>
            <a:prstGeom prst="rect">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1" name="90 Rectángulo"/>
            <p:cNvSpPr/>
            <p:nvPr/>
          </p:nvSpPr>
          <p:spPr>
            <a:xfrm>
              <a:off x="3830712" y="3429000"/>
              <a:ext cx="504056" cy="864096"/>
            </a:xfrm>
            <a:prstGeom prst="rect">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0" name="89 Rectángulo"/>
            <p:cNvSpPr/>
            <p:nvPr/>
          </p:nvSpPr>
          <p:spPr>
            <a:xfrm>
              <a:off x="4334768" y="4293096"/>
              <a:ext cx="1008112" cy="864096"/>
            </a:xfrm>
            <a:prstGeom prst="rect">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9" name="88 Rectángulo"/>
            <p:cNvSpPr/>
            <p:nvPr/>
          </p:nvSpPr>
          <p:spPr>
            <a:xfrm>
              <a:off x="2318544" y="3429000"/>
              <a:ext cx="1008112" cy="864096"/>
            </a:xfrm>
            <a:prstGeom prst="rect">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4 Conector recto"/>
            <p:cNvCxnSpPr/>
            <p:nvPr/>
          </p:nvCxnSpPr>
          <p:spPr>
            <a:xfrm>
              <a:off x="2318544" y="3212976"/>
              <a:ext cx="0" cy="230425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a:off x="2822600" y="4221088"/>
              <a:ext cx="0" cy="144016"/>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2" name="21 CuadroTexto"/>
            <p:cNvSpPr txBox="1"/>
            <p:nvPr/>
          </p:nvSpPr>
          <p:spPr>
            <a:xfrm>
              <a:off x="3059832" y="4295254"/>
              <a:ext cx="3888432" cy="369332"/>
            </a:xfrm>
            <a:prstGeom prst="rect">
              <a:avLst/>
            </a:prstGeom>
            <a:noFill/>
          </p:spPr>
          <p:txBody>
            <a:bodyPr wrap="square" rtlCol="0">
              <a:spAutoFit/>
            </a:bodyPr>
            <a:lstStyle/>
            <a:p>
              <a:r>
                <a:rPr lang="es-MX" b="1" dirty="0"/>
                <a:t>  4        6       8                12               t (ms)</a:t>
              </a:r>
            </a:p>
          </p:txBody>
        </p:sp>
        <p:sp>
          <p:nvSpPr>
            <p:cNvPr id="25" name="24 CuadroTexto"/>
            <p:cNvSpPr txBox="1"/>
            <p:nvPr/>
          </p:nvSpPr>
          <p:spPr>
            <a:xfrm>
              <a:off x="1958504" y="3212976"/>
              <a:ext cx="504056" cy="2154436"/>
            </a:xfrm>
            <a:prstGeom prst="rect">
              <a:avLst/>
            </a:prstGeom>
            <a:noFill/>
          </p:spPr>
          <p:txBody>
            <a:bodyPr wrap="square" rtlCol="0">
              <a:spAutoFit/>
            </a:bodyPr>
            <a:lstStyle/>
            <a:p>
              <a:r>
                <a:rPr lang="es-MX" b="1" dirty="0"/>
                <a:t> 5</a:t>
              </a:r>
            </a:p>
            <a:p>
              <a:endParaRPr lang="es-MX" b="1" dirty="0"/>
            </a:p>
            <a:p>
              <a:endParaRPr lang="es-MX" b="1" dirty="0"/>
            </a:p>
            <a:p>
              <a:endParaRPr lang="es-MX" b="1" dirty="0"/>
            </a:p>
            <a:p>
              <a:endParaRPr lang="es-MX" b="1" dirty="0"/>
            </a:p>
            <a:p>
              <a:endParaRPr lang="es-MX" b="1" dirty="0"/>
            </a:p>
            <a:p>
              <a:endParaRPr lang="es-MX" sz="800" b="1" dirty="0"/>
            </a:p>
            <a:p>
              <a:r>
                <a:rPr lang="es-MX" b="1" dirty="0"/>
                <a:t>-5</a:t>
              </a:r>
            </a:p>
          </p:txBody>
        </p:sp>
        <p:cxnSp>
          <p:nvCxnSpPr>
            <p:cNvPr id="28" name="27 Conector recto"/>
            <p:cNvCxnSpPr/>
            <p:nvPr/>
          </p:nvCxnSpPr>
          <p:spPr>
            <a:xfrm>
              <a:off x="2246536" y="5157192"/>
              <a:ext cx="4104456" cy="0"/>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41" name="40 Conector recto"/>
            <p:cNvCxnSpPr/>
            <p:nvPr/>
          </p:nvCxnSpPr>
          <p:spPr>
            <a:xfrm>
              <a:off x="3326656" y="4221088"/>
              <a:ext cx="0" cy="1440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2" name="41 Conector recto"/>
            <p:cNvCxnSpPr/>
            <p:nvPr/>
          </p:nvCxnSpPr>
          <p:spPr>
            <a:xfrm>
              <a:off x="3830712" y="4221088"/>
              <a:ext cx="0" cy="1440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3" name="42 Conector recto"/>
            <p:cNvCxnSpPr/>
            <p:nvPr/>
          </p:nvCxnSpPr>
          <p:spPr>
            <a:xfrm>
              <a:off x="4334768" y="4221088"/>
              <a:ext cx="0" cy="1440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4" name="43 Conector recto"/>
            <p:cNvCxnSpPr/>
            <p:nvPr/>
          </p:nvCxnSpPr>
          <p:spPr>
            <a:xfrm>
              <a:off x="4838824" y="4221088"/>
              <a:ext cx="0" cy="1440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5" name="44 Conector recto"/>
            <p:cNvCxnSpPr/>
            <p:nvPr/>
          </p:nvCxnSpPr>
          <p:spPr>
            <a:xfrm>
              <a:off x="5342880" y="4221088"/>
              <a:ext cx="0" cy="1440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6" name="45 Conector recto"/>
            <p:cNvCxnSpPr/>
            <p:nvPr/>
          </p:nvCxnSpPr>
          <p:spPr>
            <a:xfrm>
              <a:off x="5846936" y="4221088"/>
              <a:ext cx="0" cy="1440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8" name="47 Conector recto de flecha"/>
            <p:cNvCxnSpPr/>
            <p:nvPr/>
          </p:nvCxnSpPr>
          <p:spPr>
            <a:xfrm>
              <a:off x="2318544" y="4293096"/>
              <a:ext cx="4176464"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52" name="51 Conector recto"/>
            <p:cNvCxnSpPr/>
            <p:nvPr/>
          </p:nvCxnSpPr>
          <p:spPr>
            <a:xfrm>
              <a:off x="2246536" y="3429000"/>
              <a:ext cx="4104456" cy="0"/>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73" name="72 Conector recto"/>
            <p:cNvCxnSpPr/>
            <p:nvPr/>
          </p:nvCxnSpPr>
          <p:spPr>
            <a:xfrm>
              <a:off x="2318544" y="3429000"/>
              <a:ext cx="1008112" cy="0"/>
            </a:xfrm>
            <a:prstGeom prst="line">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74" name="73 Conector recto"/>
            <p:cNvCxnSpPr/>
            <p:nvPr/>
          </p:nvCxnSpPr>
          <p:spPr>
            <a:xfrm>
              <a:off x="3326656" y="3429000"/>
              <a:ext cx="0" cy="1728192"/>
            </a:xfrm>
            <a:prstGeom prst="line">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79 Conector recto"/>
            <p:cNvCxnSpPr/>
            <p:nvPr/>
          </p:nvCxnSpPr>
          <p:spPr>
            <a:xfrm>
              <a:off x="3326656" y="5157192"/>
              <a:ext cx="504056" cy="0"/>
            </a:xfrm>
            <a:prstGeom prst="line">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82" name="81 Conector recto"/>
            <p:cNvCxnSpPr/>
            <p:nvPr/>
          </p:nvCxnSpPr>
          <p:spPr>
            <a:xfrm>
              <a:off x="3830712" y="3429000"/>
              <a:ext cx="0" cy="1728192"/>
            </a:xfrm>
            <a:prstGeom prst="line">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84" name="83 Conector recto"/>
            <p:cNvCxnSpPr/>
            <p:nvPr/>
          </p:nvCxnSpPr>
          <p:spPr>
            <a:xfrm>
              <a:off x="3830712" y="3429000"/>
              <a:ext cx="504056" cy="0"/>
            </a:xfrm>
            <a:prstGeom prst="line">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85" name="84 Conector recto"/>
            <p:cNvCxnSpPr/>
            <p:nvPr/>
          </p:nvCxnSpPr>
          <p:spPr>
            <a:xfrm>
              <a:off x="4334768" y="3429000"/>
              <a:ext cx="0" cy="1728192"/>
            </a:xfrm>
            <a:prstGeom prst="line">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86" name="85 Conector recto"/>
            <p:cNvCxnSpPr/>
            <p:nvPr/>
          </p:nvCxnSpPr>
          <p:spPr>
            <a:xfrm>
              <a:off x="4334768" y="5157192"/>
              <a:ext cx="1008112" cy="0"/>
            </a:xfrm>
            <a:prstGeom prst="line">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87" name="86 Conector recto"/>
            <p:cNvCxnSpPr/>
            <p:nvPr/>
          </p:nvCxnSpPr>
          <p:spPr>
            <a:xfrm>
              <a:off x="5342880" y="4293096"/>
              <a:ext cx="0" cy="864096"/>
            </a:xfrm>
            <a:prstGeom prst="line">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grpSp>
      <p:sp>
        <p:nvSpPr>
          <p:cNvPr id="30" name="29 CuadroTexto"/>
          <p:cNvSpPr txBox="1"/>
          <p:nvPr/>
        </p:nvSpPr>
        <p:spPr>
          <a:xfrm>
            <a:off x="1043608" y="3933056"/>
            <a:ext cx="504056" cy="584775"/>
          </a:xfrm>
          <a:prstGeom prst="rect">
            <a:avLst/>
          </a:prstGeom>
          <a:noFill/>
        </p:spPr>
        <p:txBody>
          <a:bodyPr wrap="square" rtlCol="0">
            <a:spAutoFit/>
          </a:bodyPr>
          <a:lstStyle/>
          <a:p>
            <a:r>
              <a:rPr lang="es-MX" sz="3200" b="1" i="1" dirty="0">
                <a:latin typeface="Times New Roman" pitchFamily="18" charset="0"/>
                <a:cs typeface="Times New Roman" pitchFamily="18" charset="0"/>
              </a:rPr>
              <a:t>i</a:t>
            </a:r>
          </a:p>
        </p:txBody>
      </p:sp>
      <p:pic>
        <p:nvPicPr>
          <p:cNvPr id="3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092" y="47997"/>
            <a:ext cx="1047750"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1780701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94 Triángulo isósceles"/>
          <p:cNvSpPr/>
          <p:nvPr/>
        </p:nvSpPr>
        <p:spPr>
          <a:xfrm>
            <a:off x="2483768" y="3789040"/>
            <a:ext cx="504056" cy="864096"/>
          </a:xfrm>
          <a:prstGeom prst="triangle">
            <a:avLst>
              <a:gd name="adj" fmla="val 100000"/>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4" name="93 Triángulo isósceles"/>
          <p:cNvSpPr/>
          <p:nvPr/>
        </p:nvSpPr>
        <p:spPr>
          <a:xfrm flipH="1">
            <a:off x="1979712" y="3789040"/>
            <a:ext cx="504056" cy="864096"/>
          </a:xfrm>
          <a:prstGeom prst="triangle">
            <a:avLst>
              <a:gd name="adj" fmla="val 100000"/>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3" name="92 Triángulo isósceles"/>
          <p:cNvSpPr/>
          <p:nvPr/>
        </p:nvSpPr>
        <p:spPr>
          <a:xfrm flipH="1">
            <a:off x="2987824" y="3789040"/>
            <a:ext cx="1008112" cy="1728192"/>
          </a:xfrm>
          <a:prstGeom prst="triangle">
            <a:avLst>
              <a:gd name="adj" fmla="val 100000"/>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2" name="91 Triángulo isósceles"/>
          <p:cNvSpPr/>
          <p:nvPr/>
        </p:nvSpPr>
        <p:spPr>
          <a:xfrm>
            <a:off x="971600" y="3789040"/>
            <a:ext cx="1008112" cy="1728192"/>
          </a:xfrm>
          <a:prstGeom prst="triangle">
            <a:avLst>
              <a:gd name="adj" fmla="val 100000"/>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1 Título"/>
          <p:cNvSpPr>
            <a:spLocks noGrp="1"/>
          </p:cNvSpPr>
          <p:nvPr>
            <p:ph type="title"/>
          </p:nvPr>
        </p:nvSpPr>
        <p:spPr>
          <a:xfrm>
            <a:off x="323528" y="116632"/>
            <a:ext cx="8229600" cy="864096"/>
          </a:xfrm>
        </p:spPr>
        <p:txBody>
          <a:bodyPr/>
          <a:lstStyle/>
          <a:p>
            <a:r>
              <a:rPr lang="es-MX" dirty="0"/>
              <a:t>Respuesta</a:t>
            </a:r>
          </a:p>
        </p:txBody>
      </p:sp>
      <p:sp>
        <p:nvSpPr>
          <p:cNvPr id="5" name="4 Rectángulo"/>
          <p:cNvSpPr/>
          <p:nvPr/>
        </p:nvSpPr>
        <p:spPr>
          <a:xfrm>
            <a:off x="1979712" y="2492896"/>
            <a:ext cx="504056" cy="864096"/>
          </a:xfrm>
          <a:prstGeom prst="rect">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2483768" y="1628800"/>
            <a:ext cx="504056" cy="864096"/>
          </a:xfrm>
          <a:prstGeom prst="rect">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2987824" y="2492896"/>
            <a:ext cx="1008112" cy="864096"/>
          </a:xfrm>
          <a:prstGeom prst="rect">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971600" y="1628800"/>
            <a:ext cx="1008112" cy="864096"/>
          </a:xfrm>
          <a:prstGeom prst="rect">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9" name="8 Conector recto"/>
          <p:cNvCxnSpPr/>
          <p:nvPr/>
        </p:nvCxnSpPr>
        <p:spPr>
          <a:xfrm>
            <a:off x="971600" y="1412776"/>
            <a:ext cx="0" cy="230425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a:off x="1475656" y="2420888"/>
            <a:ext cx="0" cy="144016"/>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1" name="10 CuadroTexto"/>
          <p:cNvSpPr txBox="1"/>
          <p:nvPr/>
        </p:nvSpPr>
        <p:spPr>
          <a:xfrm>
            <a:off x="1619672" y="2420888"/>
            <a:ext cx="3888432" cy="369332"/>
          </a:xfrm>
          <a:prstGeom prst="rect">
            <a:avLst/>
          </a:prstGeom>
          <a:noFill/>
        </p:spPr>
        <p:txBody>
          <a:bodyPr wrap="square" rtlCol="0">
            <a:spAutoFit/>
          </a:bodyPr>
          <a:lstStyle/>
          <a:p>
            <a:r>
              <a:rPr lang="es-MX" b="1" dirty="0"/>
              <a:t>  4        6       8                12               t (ms)</a:t>
            </a:r>
          </a:p>
        </p:txBody>
      </p:sp>
      <p:sp>
        <p:nvSpPr>
          <p:cNvPr id="12" name="11 CuadroTexto"/>
          <p:cNvSpPr txBox="1"/>
          <p:nvPr/>
        </p:nvSpPr>
        <p:spPr>
          <a:xfrm>
            <a:off x="611560" y="1412776"/>
            <a:ext cx="504056" cy="2000548"/>
          </a:xfrm>
          <a:prstGeom prst="rect">
            <a:avLst/>
          </a:prstGeom>
          <a:noFill/>
        </p:spPr>
        <p:txBody>
          <a:bodyPr wrap="square" rtlCol="0">
            <a:spAutoFit/>
          </a:bodyPr>
          <a:lstStyle/>
          <a:p>
            <a:r>
              <a:rPr lang="es-MX" b="1" dirty="0"/>
              <a:t> 5</a:t>
            </a:r>
          </a:p>
          <a:p>
            <a:endParaRPr lang="es-MX" b="1" dirty="0"/>
          </a:p>
          <a:p>
            <a:endParaRPr lang="es-MX" b="1" dirty="0"/>
          </a:p>
          <a:p>
            <a:r>
              <a:rPr lang="es-MX" b="1" dirty="0"/>
              <a:t>0</a:t>
            </a:r>
          </a:p>
          <a:p>
            <a:endParaRPr lang="es-MX" b="1" dirty="0"/>
          </a:p>
          <a:p>
            <a:endParaRPr lang="es-MX" sz="800" b="1" dirty="0"/>
          </a:p>
          <a:p>
            <a:endParaRPr lang="es-MX" sz="800" b="1" dirty="0"/>
          </a:p>
          <a:p>
            <a:r>
              <a:rPr lang="es-MX" b="1" dirty="0"/>
              <a:t>-5</a:t>
            </a:r>
          </a:p>
        </p:txBody>
      </p:sp>
      <p:cxnSp>
        <p:nvCxnSpPr>
          <p:cNvPr id="13" name="12 Conector recto"/>
          <p:cNvCxnSpPr/>
          <p:nvPr/>
        </p:nvCxnSpPr>
        <p:spPr>
          <a:xfrm>
            <a:off x="899592" y="3356992"/>
            <a:ext cx="4104456" cy="0"/>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1979712" y="2420888"/>
            <a:ext cx="0" cy="1440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a:off x="2483768" y="2420888"/>
            <a:ext cx="0" cy="1440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a:off x="2987824" y="2420888"/>
            <a:ext cx="0" cy="1440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a:off x="3491880" y="2420888"/>
            <a:ext cx="0" cy="1440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a:off x="3995936" y="2420888"/>
            <a:ext cx="0" cy="1440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9" name="18 Conector recto"/>
          <p:cNvCxnSpPr/>
          <p:nvPr/>
        </p:nvCxnSpPr>
        <p:spPr>
          <a:xfrm>
            <a:off x="4499992" y="2420888"/>
            <a:ext cx="0" cy="1440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0" name="19 Conector recto de flecha"/>
          <p:cNvCxnSpPr/>
          <p:nvPr/>
        </p:nvCxnSpPr>
        <p:spPr>
          <a:xfrm>
            <a:off x="971600" y="2492896"/>
            <a:ext cx="4176464"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a:off x="899592" y="1628800"/>
            <a:ext cx="4104456" cy="0"/>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22" name="21 Conector recto"/>
          <p:cNvCxnSpPr/>
          <p:nvPr/>
        </p:nvCxnSpPr>
        <p:spPr>
          <a:xfrm>
            <a:off x="971600" y="1628800"/>
            <a:ext cx="1008112" cy="0"/>
          </a:xfrm>
          <a:prstGeom prst="line">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 name="22 Conector recto"/>
          <p:cNvCxnSpPr/>
          <p:nvPr/>
        </p:nvCxnSpPr>
        <p:spPr>
          <a:xfrm>
            <a:off x="1979712" y="1628800"/>
            <a:ext cx="0" cy="1728192"/>
          </a:xfrm>
          <a:prstGeom prst="line">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 name="23 Conector recto"/>
          <p:cNvCxnSpPr/>
          <p:nvPr/>
        </p:nvCxnSpPr>
        <p:spPr>
          <a:xfrm>
            <a:off x="1979712" y="3356992"/>
            <a:ext cx="504056" cy="0"/>
          </a:xfrm>
          <a:prstGeom prst="line">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 name="24 Conector recto"/>
          <p:cNvCxnSpPr/>
          <p:nvPr/>
        </p:nvCxnSpPr>
        <p:spPr>
          <a:xfrm>
            <a:off x="2483768" y="1628800"/>
            <a:ext cx="0" cy="1728192"/>
          </a:xfrm>
          <a:prstGeom prst="line">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25 Conector recto"/>
          <p:cNvCxnSpPr/>
          <p:nvPr/>
        </p:nvCxnSpPr>
        <p:spPr>
          <a:xfrm>
            <a:off x="2483768" y="1628800"/>
            <a:ext cx="504056" cy="0"/>
          </a:xfrm>
          <a:prstGeom prst="line">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26 Conector recto"/>
          <p:cNvCxnSpPr/>
          <p:nvPr/>
        </p:nvCxnSpPr>
        <p:spPr>
          <a:xfrm>
            <a:off x="2987824" y="1628800"/>
            <a:ext cx="0" cy="1728192"/>
          </a:xfrm>
          <a:prstGeom prst="line">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a:off x="2987824" y="3356992"/>
            <a:ext cx="1008112" cy="0"/>
          </a:xfrm>
          <a:prstGeom prst="line">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a:off x="3995936" y="2492896"/>
            <a:ext cx="0" cy="864096"/>
          </a:xfrm>
          <a:prstGeom prst="line">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62" name="61 Rectángulo"/>
          <p:cNvSpPr/>
          <p:nvPr/>
        </p:nvSpPr>
        <p:spPr>
          <a:xfrm>
            <a:off x="1979712" y="4653136"/>
            <a:ext cx="1008112" cy="864096"/>
          </a:xfrm>
          <a:prstGeom prst="rect">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64" name="63 Conector recto"/>
          <p:cNvCxnSpPr/>
          <p:nvPr/>
        </p:nvCxnSpPr>
        <p:spPr>
          <a:xfrm>
            <a:off x="971600" y="3573016"/>
            <a:ext cx="0" cy="230425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5" name="64 Conector recto"/>
          <p:cNvCxnSpPr/>
          <p:nvPr/>
        </p:nvCxnSpPr>
        <p:spPr>
          <a:xfrm>
            <a:off x="1475656" y="5445224"/>
            <a:ext cx="0" cy="144016"/>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6" name="65 CuadroTexto"/>
          <p:cNvSpPr txBox="1"/>
          <p:nvPr/>
        </p:nvSpPr>
        <p:spPr>
          <a:xfrm>
            <a:off x="1712888" y="5519390"/>
            <a:ext cx="3888432" cy="369332"/>
          </a:xfrm>
          <a:prstGeom prst="rect">
            <a:avLst/>
          </a:prstGeom>
          <a:noFill/>
        </p:spPr>
        <p:txBody>
          <a:bodyPr wrap="square" rtlCol="0">
            <a:spAutoFit/>
          </a:bodyPr>
          <a:lstStyle/>
          <a:p>
            <a:r>
              <a:rPr lang="es-MX" b="1" dirty="0"/>
              <a:t>  4        6       8                12               t (ms)</a:t>
            </a:r>
          </a:p>
        </p:txBody>
      </p:sp>
      <p:sp>
        <p:nvSpPr>
          <p:cNvPr id="67" name="66 CuadroTexto"/>
          <p:cNvSpPr txBox="1"/>
          <p:nvPr/>
        </p:nvSpPr>
        <p:spPr>
          <a:xfrm>
            <a:off x="467544" y="3573016"/>
            <a:ext cx="504056" cy="2031325"/>
          </a:xfrm>
          <a:prstGeom prst="rect">
            <a:avLst/>
          </a:prstGeom>
          <a:noFill/>
        </p:spPr>
        <p:txBody>
          <a:bodyPr wrap="square" rtlCol="0">
            <a:spAutoFit/>
          </a:bodyPr>
          <a:lstStyle/>
          <a:p>
            <a:r>
              <a:rPr lang="es-MX" b="1" dirty="0"/>
              <a:t> 20</a:t>
            </a:r>
          </a:p>
          <a:p>
            <a:endParaRPr lang="es-MX" b="1" dirty="0"/>
          </a:p>
          <a:p>
            <a:endParaRPr lang="es-MX" b="1" dirty="0"/>
          </a:p>
          <a:p>
            <a:r>
              <a:rPr lang="es-MX" b="1" dirty="0"/>
              <a:t>10</a:t>
            </a:r>
          </a:p>
          <a:p>
            <a:endParaRPr lang="es-MX" b="1" dirty="0"/>
          </a:p>
          <a:p>
            <a:endParaRPr lang="es-MX" b="1" dirty="0"/>
          </a:p>
          <a:p>
            <a:r>
              <a:rPr lang="es-MX" b="1" dirty="0"/>
              <a:t>0</a:t>
            </a:r>
          </a:p>
        </p:txBody>
      </p:sp>
      <p:cxnSp>
        <p:nvCxnSpPr>
          <p:cNvPr id="68" name="67 Conector recto"/>
          <p:cNvCxnSpPr/>
          <p:nvPr/>
        </p:nvCxnSpPr>
        <p:spPr>
          <a:xfrm>
            <a:off x="899592" y="4653136"/>
            <a:ext cx="4104456" cy="0"/>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69" name="68 Conector recto"/>
          <p:cNvCxnSpPr/>
          <p:nvPr/>
        </p:nvCxnSpPr>
        <p:spPr>
          <a:xfrm>
            <a:off x="1979712" y="5445224"/>
            <a:ext cx="0" cy="1440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0" name="69 Conector recto"/>
          <p:cNvCxnSpPr/>
          <p:nvPr/>
        </p:nvCxnSpPr>
        <p:spPr>
          <a:xfrm>
            <a:off x="2483768" y="5445224"/>
            <a:ext cx="0" cy="1440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1" name="70 Conector recto"/>
          <p:cNvCxnSpPr/>
          <p:nvPr/>
        </p:nvCxnSpPr>
        <p:spPr>
          <a:xfrm>
            <a:off x="2987824" y="5445224"/>
            <a:ext cx="0" cy="1440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2" name="71 Conector recto"/>
          <p:cNvCxnSpPr/>
          <p:nvPr/>
        </p:nvCxnSpPr>
        <p:spPr>
          <a:xfrm>
            <a:off x="3491880" y="5445224"/>
            <a:ext cx="0" cy="1440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3" name="72 Conector recto"/>
          <p:cNvCxnSpPr/>
          <p:nvPr/>
        </p:nvCxnSpPr>
        <p:spPr>
          <a:xfrm>
            <a:off x="3995936" y="5445224"/>
            <a:ext cx="0" cy="1440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4" name="73 Conector recto"/>
          <p:cNvCxnSpPr/>
          <p:nvPr/>
        </p:nvCxnSpPr>
        <p:spPr>
          <a:xfrm>
            <a:off x="4499992" y="5445224"/>
            <a:ext cx="0" cy="1440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5" name="74 Conector recto de flecha"/>
          <p:cNvCxnSpPr/>
          <p:nvPr/>
        </p:nvCxnSpPr>
        <p:spPr>
          <a:xfrm>
            <a:off x="971600" y="5517232"/>
            <a:ext cx="4176464"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76" name="75 Conector recto"/>
          <p:cNvCxnSpPr/>
          <p:nvPr/>
        </p:nvCxnSpPr>
        <p:spPr>
          <a:xfrm>
            <a:off x="899592" y="3789040"/>
            <a:ext cx="4104456" cy="0"/>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77" name="76 Conector recto"/>
          <p:cNvCxnSpPr/>
          <p:nvPr/>
        </p:nvCxnSpPr>
        <p:spPr>
          <a:xfrm flipV="1">
            <a:off x="971600" y="3789040"/>
            <a:ext cx="1008112" cy="1728192"/>
          </a:xfrm>
          <a:prstGeom prst="line">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78" name="77 Conector recto"/>
          <p:cNvCxnSpPr/>
          <p:nvPr/>
        </p:nvCxnSpPr>
        <p:spPr>
          <a:xfrm>
            <a:off x="1979712" y="3789040"/>
            <a:ext cx="504056" cy="864096"/>
          </a:xfrm>
          <a:prstGeom prst="line">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79 Conector recto"/>
          <p:cNvCxnSpPr/>
          <p:nvPr/>
        </p:nvCxnSpPr>
        <p:spPr>
          <a:xfrm flipH="1">
            <a:off x="2483768" y="3789040"/>
            <a:ext cx="504056" cy="864096"/>
          </a:xfrm>
          <a:prstGeom prst="line">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82" name="81 Conector recto"/>
          <p:cNvCxnSpPr/>
          <p:nvPr/>
        </p:nvCxnSpPr>
        <p:spPr>
          <a:xfrm>
            <a:off x="2987824" y="3789040"/>
            <a:ext cx="1008112" cy="1728192"/>
          </a:xfrm>
          <a:prstGeom prst="line">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97" name="2 Marcador de contenido"/>
          <p:cNvSpPr txBox="1">
            <a:spLocks/>
          </p:cNvSpPr>
          <p:nvPr/>
        </p:nvSpPr>
        <p:spPr>
          <a:xfrm>
            <a:off x="5580112" y="1196752"/>
            <a:ext cx="3563888" cy="5184576"/>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es-MX" sz="2400" dirty="0"/>
              <a:t>Sabemos que </a:t>
            </a:r>
          </a:p>
          <a:p>
            <a:pPr marL="342900" marR="0" lvl="0" indent="-342900" algn="l" defTabSz="914400" rtl="0" eaLnBrk="1" fontAlgn="auto" latinLnBrk="0" hangingPunct="1">
              <a:lnSpc>
                <a:spcPct val="100000"/>
              </a:lnSpc>
              <a:spcBef>
                <a:spcPct val="20000"/>
              </a:spcBef>
              <a:spcAft>
                <a:spcPts val="0"/>
              </a:spcAft>
              <a:buClrTx/>
              <a:buSzTx/>
              <a:tabLst/>
              <a:defRPr/>
            </a:pPr>
            <a:endParaRPr lang="es-MX" sz="2400" dirty="0"/>
          </a:p>
          <a:p>
            <a:pPr marL="342900" marR="0" lvl="0" indent="-342900" algn="l" defTabSz="914400" rtl="0" eaLnBrk="1" fontAlgn="auto" latinLnBrk="0" hangingPunct="1">
              <a:lnSpc>
                <a:spcPct val="100000"/>
              </a:lnSpc>
              <a:spcBef>
                <a:spcPct val="20000"/>
              </a:spcBef>
              <a:spcAft>
                <a:spcPts val="0"/>
              </a:spcAft>
              <a:buClrTx/>
              <a:buSzTx/>
              <a:tabLst/>
              <a:defRPr/>
            </a:pPr>
            <a:r>
              <a:rPr lang="es-MX" sz="2400" dirty="0"/>
              <a:t>Entonces </a:t>
            </a:r>
          </a:p>
          <a:p>
            <a:pPr marL="342900" marR="0" lvl="0" indent="-342900" algn="l" defTabSz="914400" rtl="0" eaLnBrk="1" fontAlgn="auto" latinLnBrk="0" hangingPunct="1">
              <a:lnSpc>
                <a:spcPct val="100000"/>
              </a:lnSpc>
              <a:spcBef>
                <a:spcPct val="20000"/>
              </a:spcBef>
              <a:spcAft>
                <a:spcPts val="0"/>
              </a:spcAft>
              <a:buClrTx/>
              <a:buSzTx/>
              <a:tabLst/>
              <a:defRPr/>
            </a:pPr>
            <a:r>
              <a:rPr lang="es-MX" sz="2400" dirty="0"/>
              <a:t>Integrando</a:t>
            </a:r>
          </a:p>
          <a:p>
            <a:pPr marL="342900" marR="0" lvl="0" indent="-342900" algn="l" defTabSz="914400" rtl="0" eaLnBrk="1" fontAlgn="auto" latinLnBrk="0" hangingPunct="1">
              <a:lnSpc>
                <a:spcPct val="100000"/>
              </a:lnSpc>
              <a:spcBef>
                <a:spcPct val="20000"/>
              </a:spcBef>
              <a:spcAft>
                <a:spcPts val="0"/>
              </a:spcAft>
              <a:buClrTx/>
              <a:buSzTx/>
              <a:tabLst/>
              <a:defRPr/>
            </a:pPr>
            <a:endParaRPr lang="es-MX" sz="2400" dirty="0"/>
          </a:p>
          <a:p>
            <a:pPr marL="342900" marR="0" lvl="0" indent="-342900" algn="l" defTabSz="914400" rtl="0" eaLnBrk="1" fontAlgn="auto" latinLnBrk="0" hangingPunct="1">
              <a:lnSpc>
                <a:spcPct val="100000"/>
              </a:lnSpc>
              <a:spcBef>
                <a:spcPct val="20000"/>
              </a:spcBef>
              <a:spcAft>
                <a:spcPts val="0"/>
              </a:spcAft>
              <a:buClrTx/>
              <a:buSzTx/>
              <a:tabLst/>
              <a:defRPr/>
            </a:pPr>
            <a:r>
              <a:rPr lang="es-MX" sz="2000" b="1" dirty="0">
                <a:solidFill>
                  <a:srgbClr val="002060"/>
                </a:solidFill>
              </a:rPr>
              <a:t>Para (0,4ms)</a:t>
            </a:r>
          </a:p>
          <a:p>
            <a:pPr marL="342900" marR="0" lvl="0" indent="-342900" algn="l" defTabSz="914400" rtl="0" eaLnBrk="1" fontAlgn="auto" latinLnBrk="0" hangingPunct="1">
              <a:lnSpc>
                <a:spcPct val="100000"/>
              </a:lnSpc>
              <a:spcBef>
                <a:spcPct val="20000"/>
              </a:spcBef>
              <a:spcAft>
                <a:spcPts val="0"/>
              </a:spcAft>
              <a:buClrTx/>
              <a:buSzTx/>
              <a:tabLst/>
              <a:defRPr/>
            </a:pPr>
            <a:endParaRPr lang="es-MX" sz="2400" dirty="0"/>
          </a:p>
          <a:p>
            <a:pPr marL="342900" indent="-342900">
              <a:lnSpc>
                <a:spcPct val="110000"/>
              </a:lnSpc>
              <a:spcBef>
                <a:spcPct val="20000"/>
              </a:spcBef>
              <a:defRPr/>
            </a:pPr>
            <a:r>
              <a:rPr lang="es-MX" sz="2000" b="1" dirty="0">
                <a:solidFill>
                  <a:srgbClr val="002060"/>
                </a:solidFill>
              </a:rPr>
              <a:t>Para (4,6ms)</a:t>
            </a:r>
          </a:p>
          <a:p>
            <a:pPr marL="342900" lvl="0" indent="-342900">
              <a:spcBef>
                <a:spcPct val="20000"/>
              </a:spcBef>
            </a:pPr>
            <a:endParaRPr lang="es-MX" sz="2400" dirty="0"/>
          </a:p>
          <a:p>
            <a:pPr marL="342900" lvl="0" indent="-342900">
              <a:spcBef>
                <a:spcPct val="20000"/>
              </a:spcBef>
            </a:pPr>
            <a:r>
              <a:rPr lang="es-MX" sz="2000" b="1" dirty="0">
                <a:solidFill>
                  <a:srgbClr val="002060"/>
                </a:solidFill>
              </a:rPr>
              <a:t>Para (6,8ms)</a:t>
            </a:r>
          </a:p>
          <a:p>
            <a:pPr marL="342900" lvl="0" indent="-342900">
              <a:spcBef>
                <a:spcPct val="20000"/>
              </a:spcBef>
            </a:pPr>
            <a:endParaRPr lang="es-MX" sz="2400" dirty="0"/>
          </a:p>
          <a:p>
            <a:pPr marL="342900" lvl="0" indent="-342900">
              <a:spcBef>
                <a:spcPct val="20000"/>
              </a:spcBef>
            </a:pPr>
            <a:r>
              <a:rPr lang="es-MX" sz="2000" b="1" dirty="0">
                <a:solidFill>
                  <a:srgbClr val="002060"/>
                </a:solidFill>
              </a:rPr>
              <a:t>Para (8,12ms)</a:t>
            </a:r>
          </a:p>
          <a:p>
            <a:pPr marL="342900" marR="0" lvl="0" indent="-342900" algn="l" defTabSz="914400" rtl="0" eaLnBrk="1" fontAlgn="auto" latinLnBrk="0" hangingPunct="1">
              <a:lnSpc>
                <a:spcPct val="100000"/>
              </a:lnSpc>
              <a:spcBef>
                <a:spcPct val="20000"/>
              </a:spcBef>
              <a:spcAft>
                <a:spcPts val="0"/>
              </a:spcAft>
              <a:buClrTx/>
              <a:buSzTx/>
              <a:tabLst/>
              <a:defRPr/>
            </a:pPr>
            <a:endParaRPr lang="es-MX" sz="2400" dirty="0"/>
          </a:p>
        </p:txBody>
      </p:sp>
      <p:sp>
        <p:nvSpPr>
          <p:cNvPr id="98" name="97 CuadroTexto"/>
          <p:cNvSpPr txBox="1"/>
          <p:nvPr/>
        </p:nvSpPr>
        <p:spPr>
          <a:xfrm>
            <a:off x="179512" y="3933056"/>
            <a:ext cx="504056" cy="584775"/>
          </a:xfrm>
          <a:prstGeom prst="rect">
            <a:avLst/>
          </a:prstGeom>
          <a:noFill/>
        </p:spPr>
        <p:txBody>
          <a:bodyPr wrap="square" rtlCol="0">
            <a:spAutoFit/>
          </a:bodyPr>
          <a:lstStyle/>
          <a:p>
            <a:r>
              <a:rPr lang="es-MX" sz="3200" b="1" dirty="0"/>
              <a:t>q</a:t>
            </a:r>
          </a:p>
        </p:txBody>
      </p:sp>
      <p:sp>
        <p:nvSpPr>
          <p:cNvPr id="99" name="98 CuadroTexto"/>
          <p:cNvSpPr txBox="1"/>
          <p:nvPr/>
        </p:nvSpPr>
        <p:spPr>
          <a:xfrm>
            <a:off x="179512" y="1844824"/>
            <a:ext cx="504056" cy="584775"/>
          </a:xfrm>
          <a:prstGeom prst="rect">
            <a:avLst/>
          </a:prstGeom>
          <a:noFill/>
        </p:spPr>
        <p:txBody>
          <a:bodyPr wrap="square" rtlCol="0">
            <a:spAutoFit/>
          </a:bodyPr>
          <a:lstStyle/>
          <a:p>
            <a:r>
              <a:rPr lang="es-MX" sz="3200" b="1" i="1" dirty="0">
                <a:latin typeface="Times New Roman" pitchFamily="18" charset="0"/>
                <a:cs typeface="Times New Roman" pitchFamily="18" charset="0"/>
              </a:rPr>
              <a:t>i</a:t>
            </a:r>
          </a:p>
        </p:txBody>
      </p:sp>
      <p:graphicFrame>
        <p:nvGraphicFramePr>
          <p:cNvPr id="26625" name="Object 1"/>
          <p:cNvGraphicFramePr>
            <a:graphicFrameLocks noChangeAspect="1"/>
          </p:cNvGraphicFramePr>
          <p:nvPr/>
        </p:nvGraphicFramePr>
        <p:xfrm>
          <a:off x="7380312" y="980728"/>
          <a:ext cx="884237" cy="792162"/>
        </p:xfrm>
        <a:graphic>
          <a:graphicData uri="http://schemas.openxmlformats.org/presentationml/2006/ole">
            <mc:AlternateContent xmlns:mc="http://schemas.openxmlformats.org/markup-compatibility/2006">
              <mc:Choice xmlns:v="urn:schemas-microsoft-com:vml" Requires="v">
                <p:oleObj spid="_x0000_s25623" name="Ecuación" r:id="rId3" imgW="419040" imgH="393480" progId="Equation.3">
                  <p:embed/>
                </p:oleObj>
              </mc:Choice>
              <mc:Fallback>
                <p:oleObj name="Ecuación" r:id="rId3" imgW="41904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80312" y="980728"/>
                        <a:ext cx="884237" cy="792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6626" name="Object 2"/>
          <p:cNvGraphicFramePr>
            <a:graphicFrameLocks noChangeAspect="1"/>
          </p:cNvGraphicFramePr>
          <p:nvPr/>
        </p:nvGraphicFramePr>
        <p:xfrm>
          <a:off x="6876256" y="1988840"/>
          <a:ext cx="1100138" cy="407988"/>
        </p:xfrm>
        <a:graphic>
          <a:graphicData uri="http://schemas.openxmlformats.org/presentationml/2006/ole">
            <mc:AlternateContent xmlns:mc="http://schemas.openxmlformats.org/markup-compatibility/2006">
              <mc:Choice xmlns:v="urn:schemas-microsoft-com:vml" Requires="v">
                <p:oleObj spid="_x0000_s25624" name="Ecuación" r:id="rId5" imgW="520560" imgH="203040" progId="Equation.3">
                  <p:embed/>
                </p:oleObj>
              </mc:Choice>
              <mc:Fallback>
                <p:oleObj name="Ecuación" r:id="rId5" imgW="520560" imgH="2030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76256" y="1988840"/>
                        <a:ext cx="1100138" cy="407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6627" name="Object 3"/>
          <p:cNvGraphicFramePr>
            <a:graphicFrameLocks noChangeAspect="1"/>
          </p:cNvGraphicFramePr>
          <p:nvPr/>
        </p:nvGraphicFramePr>
        <p:xfrm>
          <a:off x="7164288" y="2492896"/>
          <a:ext cx="1476375" cy="560388"/>
        </p:xfrm>
        <a:graphic>
          <a:graphicData uri="http://schemas.openxmlformats.org/presentationml/2006/ole">
            <mc:AlternateContent xmlns:mc="http://schemas.openxmlformats.org/markup-compatibility/2006">
              <mc:Choice xmlns:v="urn:schemas-microsoft-com:vml" Requires="v">
                <p:oleObj spid="_x0000_s25625" name="Ecuación" r:id="rId7" imgW="698400" imgH="279360" progId="Equation.3">
                  <p:embed/>
                </p:oleObj>
              </mc:Choice>
              <mc:Fallback>
                <p:oleObj name="Ecuación" r:id="rId7" imgW="698400" imgH="27936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164288" y="2492896"/>
                        <a:ext cx="1476375" cy="560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6628" name="Object 4"/>
          <p:cNvGraphicFramePr>
            <a:graphicFrameLocks noChangeAspect="1"/>
          </p:cNvGraphicFramePr>
          <p:nvPr/>
        </p:nvGraphicFramePr>
        <p:xfrm>
          <a:off x="6732240" y="3573016"/>
          <a:ext cx="2266701" cy="607855"/>
        </p:xfrm>
        <a:graphic>
          <a:graphicData uri="http://schemas.openxmlformats.org/presentationml/2006/ole">
            <mc:AlternateContent xmlns:mc="http://schemas.openxmlformats.org/markup-compatibility/2006">
              <mc:Choice xmlns:v="urn:schemas-microsoft-com:vml" Requires="v">
                <p:oleObj spid="_x0000_s25626" name="Ecuación" r:id="rId9" imgW="1168200" imgH="330120" progId="Equation.3">
                  <p:embed/>
                </p:oleObj>
              </mc:Choice>
              <mc:Fallback>
                <p:oleObj name="Ecuación" r:id="rId9" imgW="1168200" imgH="33012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732240" y="3573016"/>
                        <a:ext cx="2266701" cy="60785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6629" name="Object 5"/>
          <p:cNvGraphicFramePr>
            <a:graphicFrameLocks noChangeAspect="1"/>
          </p:cNvGraphicFramePr>
          <p:nvPr/>
        </p:nvGraphicFramePr>
        <p:xfrm>
          <a:off x="6657848" y="4365104"/>
          <a:ext cx="2486152" cy="590054"/>
        </p:xfrm>
        <a:graphic>
          <a:graphicData uri="http://schemas.openxmlformats.org/presentationml/2006/ole">
            <mc:AlternateContent xmlns:mc="http://schemas.openxmlformats.org/markup-compatibility/2006">
              <mc:Choice xmlns:v="urn:schemas-microsoft-com:vml" Requires="v">
                <p:oleObj spid="_x0000_s25627" name="Ecuación" r:id="rId11" imgW="1320480" imgH="330120" progId="Equation.3">
                  <p:embed/>
                </p:oleObj>
              </mc:Choice>
              <mc:Fallback>
                <p:oleObj name="Ecuación" r:id="rId11" imgW="1320480" imgH="33012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657848" y="4365104"/>
                        <a:ext cx="2486152" cy="59005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6630" name="Object 6"/>
          <p:cNvGraphicFramePr>
            <a:graphicFrameLocks noChangeAspect="1"/>
          </p:cNvGraphicFramePr>
          <p:nvPr/>
        </p:nvGraphicFramePr>
        <p:xfrm>
          <a:off x="6702425" y="5157192"/>
          <a:ext cx="2441575" cy="661987"/>
        </p:xfrm>
        <a:graphic>
          <a:graphicData uri="http://schemas.openxmlformats.org/presentationml/2006/ole">
            <mc:AlternateContent xmlns:mc="http://schemas.openxmlformats.org/markup-compatibility/2006">
              <mc:Choice xmlns:v="urn:schemas-microsoft-com:vml" Requires="v">
                <p:oleObj spid="_x0000_s25628" name="Ecuación" r:id="rId13" imgW="1155600" imgH="330120" progId="Equation.3">
                  <p:embed/>
                </p:oleObj>
              </mc:Choice>
              <mc:Fallback>
                <p:oleObj name="Ecuación" r:id="rId13" imgW="1155600" imgH="33012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702425" y="5157192"/>
                        <a:ext cx="2441575" cy="6619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6631" name="Object 7"/>
          <p:cNvGraphicFramePr>
            <a:graphicFrameLocks noChangeAspect="1"/>
          </p:cNvGraphicFramePr>
          <p:nvPr/>
        </p:nvGraphicFramePr>
        <p:xfrm>
          <a:off x="6541195" y="6093296"/>
          <a:ext cx="2602805" cy="600316"/>
        </p:xfrm>
        <a:graphic>
          <a:graphicData uri="http://schemas.openxmlformats.org/presentationml/2006/ole">
            <mc:AlternateContent xmlns:mc="http://schemas.openxmlformats.org/markup-compatibility/2006">
              <mc:Choice xmlns:v="urn:schemas-microsoft-com:vml" Requires="v">
                <p:oleObj spid="_x0000_s25629" name="Ecuación" r:id="rId15" imgW="1358640" imgH="330120" progId="Equation.3">
                  <p:embed/>
                </p:oleObj>
              </mc:Choice>
              <mc:Fallback>
                <p:oleObj name="Ecuación" r:id="rId15" imgW="1358640" imgH="33012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541195" y="6093296"/>
                        <a:ext cx="2602805" cy="60031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15766742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94 Triángulo isósceles"/>
          <p:cNvSpPr/>
          <p:nvPr/>
        </p:nvSpPr>
        <p:spPr>
          <a:xfrm>
            <a:off x="2483768" y="2132856"/>
            <a:ext cx="504056" cy="864096"/>
          </a:xfrm>
          <a:prstGeom prst="triangle">
            <a:avLst>
              <a:gd name="adj" fmla="val 100000"/>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4" name="93 Triángulo isósceles"/>
          <p:cNvSpPr/>
          <p:nvPr/>
        </p:nvSpPr>
        <p:spPr>
          <a:xfrm flipH="1">
            <a:off x="1979712" y="2132856"/>
            <a:ext cx="504056" cy="864096"/>
          </a:xfrm>
          <a:prstGeom prst="triangle">
            <a:avLst>
              <a:gd name="adj" fmla="val 100000"/>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3" name="92 Triángulo isósceles"/>
          <p:cNvSpPr/>
          <p:nvPr/>
        </p:nvSpPr>
        <p:spPr>
          <a:xfrm flipH="1">
            <a:off x="2987824" y="2132856"/>
            <a:ext cx="1008112" cy="1728192"/>
          </a:xfrm>
          <a:prstGeom prst="triangle">
            <a:avLst>
              <a:gd name="adj" fmla="val 100000"/>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2" name="91 Triángulo isósceles"/>
          <p:cNvSpPr/>
          <p:nvPr/>
        </p:nvSpPr>
        <p:spPr>
          <a:xfrm>
            <a:off x="971600" y="2132856"/>
            <a:ext cx="1008112" cy="1728192"/>
          </a:xfrm>
          <a:prstGeom prst="triangle">
            <a:avLst>
              <a:gd name="adj" fmla="val 100000"/>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1 Título"/>
          <p:cNvSpPr>
            <a:spLocks noGrp="1"/>
          </p:cNvSpPr>
          <p:nvPr>
            <p:ph type="title"/>
          </p:nvPr>
        </p:nvSpPr>
        <p:spPr>
          <a:xfrm>
            <a:off x="323528" y="0"/>
            <a:ext cx="2304256" cy="864096"/>
          </a:xfrm>
        </p:spPr>
        <p:txBody>
          <a:bodyPr>
            <a:normAutofit fontScale="90000"/>
          </a:bodyPr>
          <a:lstStyle/>
          <a:p>
            <a:r>
              <a:rPr lang="es-MX" sz="3600" dirty="0"/>
              <a:t>Respuesta..</a:t>
            </a:r>
            <a:r>
              <a:rPr lang="es-MX" dirty="0"/>
              <a:t>.</a:t>
            </a:r>
          </a:p>
        </p:txBody>
      </p:sp>
      <p:sp>
        <p:nvSpPr>
          <p:cNvPr id="62" name="61 Rectángulo"/>
          <p:cNvSpPr/>
          <p:nvPr/>
        </p:nvSpPr>
        <p:spPr>
          <a:xfrm>
            <a:off x="1979712" y="2996952"/>
            <a:ext cx="1008112" cy="864096"/>
          </a:xfrm>
          <a:prstGeom prst="rect">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64" name="63 Conector recto"/>
          <p:cNvCxnSpPr/>
          <p:nvPr/>
        </p:nvCxnSpPr>
        <p:spPr>
          <a:xfrm>
            <a:off x="971600" y="1916832"/>
            <a:ext cx="0" cy="230425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5" name="64 Conector recto"/>
          <p:cNvCxnSpPr/>
          <p:nvPr/>
        </p:nvCxnSpPr>
        <p:spPr>
          <a:xfrm>
            <a:off x="1475656" y="3789040"/>
            <a:ext cx="0" cy="144016"/>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6" name="65 CuadroTexto"/>
          <p:cNvSpPr txBox="1"/>
          <p:nvPr/>
        </p:nvSpPr>
        <p:spPr>
          <a:xfrm>
            <a:off x="1331640" y="3863206"/>
            <a:ext cx="4269680" cy="369332"/>
          </a:xfrm>
          <a:prstGeom prst="rect">
            <a:avLst/>
          </a:prstGeom>
          <a:noFill/>
        </p:spPr>
        <p:txBody>
          <a:bodyPr wrap="square" rtlCol="0">
            <a:spAutoFit/>
          </a:bodyPr>
          <a:lstStyle/>
          <a:p>
            <a:r>
              <a:rPr lang="es-MX" b="1" dirty="0"/>
              <a:t>2       4        6       8       10     12               t (ms)</a:t>
            </a:r>
          </a:p>
        </p:txBody>
      </p:sp>
      <p:sp>
        <p:nvSpPr>
          <p:cNvPr id="67" name="66 CuadroTexto"/>
          <p:cNvSpPr txBox="1"/>
          <p:nvPr/>
        </p:nvSpPr>
        <p:spPr>
          <a:xfrm>
            <a:off x="467544" y="1916832"/>
            <a:ext cx="504056" cy="2031325"/>
          </a:xfrm>
          <a:prstGeom prst="rect">
            <a:avLst/>
          </a:prstGeom>
          <a:noFill/>
        </p:spPr>
        <p:txBody>
          <a:bodyPr wrap="square" rtlCol="0">
            <a:spAutoFit/>
          </a:bodyPr>
          <a:lstStyle/>
          <a:p>
            <a:r>
              <a:rPr lang="es-MX" b="1" dirty="0"/>
              <a:t> 20</a:t>
            </a:r>
          </a:p>
          <a:p>
            <a:endParaRPr lang="es-MX" b="1" dirty="0"/>
          </a:p>
          <a:p>
            <a:endParaRPr lang="es-MX" b="1" dirty="0"/>
          </a:p>
          <a:p>
            <a:r>
              <a:rPr lang="es-MX" b="1" dirty="0"/>
              <a:t>10</a:t>
            </a:r>
          </a:p>
          <a:p>
            <a:endParaRPr lang="es-MX" b="1" dirty="0"/>
          </a:p>
          <a:p>
            <a:endParaRPr lang="es-MX" b="1" dirty="0"/>
          </a:p>
          <a:p>
            <a:r>
              <a:rPr lang="es-MX" b="1" dirty="0"/>
              <a:t>0</a:t>
            </a:r>
          </a:p>
        </p:txBody>
      </p:sp>
      <p:cxnSp>
        <p:nvCxnSpPr>
          <p:cNvPr id="68" name="67 Conector recto"/>
          <p:cNvCxnSpPr/>
          <p:nvPr/>
        </p:nvCxnSpPr>
        <p:spPr>
          <a:xfrm>
            <a:off x="1979712" y="2132856"/>
            <a:ext cx="0" cy="1728192"/>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69" name="68 Conector recto"/>
          <p:cNvCxnSpPr/>
          <p:nvPr/>
        </p:nvCxnSpPr>
        <p:spPr>
          <a:xfrm>
            <a:off x="1979712" y="3789040"/>
            <a:ext cx="0" cy="1440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0" name="69 Conector recto"/>
          <p:cNvCxnSpPr/>
          <p:nvPr/>
        </p:nvCxnSpPr>
        <p:spPr>
          <a:xfrm>
            <a:off x="2483768" y="3789040"/>
            <a:ext cx="0" cy="1440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1" name="70 Conector recto"/>
          <p:cNvCxnSpPr/>
          <p:nvPr/>
        </p:nvCxnSpPr>
        <p:spPr>
          <a:xfrm>
            <a:off x="2987824" y="3789040"/>
            <a:ext cx="0" cy="1440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2" name="71 Conector recto"/>
          <p:cNvCxnSpPr/>
          <p:nvPr/>
        </p:nvCxnSpPr>
        <p:spPr>
          <a:xfrm>
            <a:off x="3491880" y="3789040"/>
            <a:ext cx="0" cy="1440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3" name="72 Conector recto"/>
          <p:cNvCxnSpPr/>
          <p:nvPr/>
        </p:nvCxnSpPr>
        <p:spPr>
          <a:xfrm>
            <a:off x="3995936" y="3789040"/>
            <a:ext cx="0" cy="1440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4" name="73 Conector recto"/>
          <p:cNvCxnSpPr/>
          <p:nvPr/>
        </p:nvCxnSpPr>
        <p:spPr>
          <a:xfrm>
            <a:off x="4499992" y="3789040"/>
            <a:ext cx="0" cy="1440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5" name="74 Conector recto de flecha"/>
          <p:cNvCxnSpPr/>
          <p:nvPr/>
        </p:nvCxnSpPr>
        <p:spPr>
          <a:xfrm>
            <a:off x="971600" y="3861048"/>
            <a:ext cx="4176464"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76" name="75 Conector recto"/>
          <p:cNvCxnSpPr>
            <a:stCxn id="92" idx="1"/>
          </p:cNvCxnSpPr>
          <p:nvPr/>
        </p:nvCxnSpPr>
        <p:spPr>
          <a:xfrm>
            <a:off x="1475656" y="2996952"/>
            <a:ext cx="0" cy="864096"/>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77" name="76 Conector recto"/>
          <p:cNvCxnSpPr/>
          <p:nvPr/>
        </p:nvCxnSpPr>
        <p:spPr>
          <a:xfrm flipV="1">
            <a:off x="971600" y="2132856"/>
            <a:ext cx="1008112" cy="1728192"/>
          </a:xfrm>
          <a:prstGeom prst="line">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78" name="77 Conector recto"/>
          <p:cNvCxnSpPr/>
          <p:nvPr/>
        </p:nvCxnSpPr>
        <p:spPr>
          <a:xfrm>
            <a:off x="1979712" y="2132856"/>
            <a:ext cx="504056" cy="864096"/>
          </a:xfrm>
          <a:prstGeom prst="line">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79 Conector recto"/>
          <p:cNvCxnSpPr/>
          <p:nvPr/>
        </p:nvCxnSpPr>
        <p:spPr>
          <a:xfrm flipH="1">
            <a:off x="2483768" y="2132856"/>
            <a:ext cx="504056" cy="864096"/>
          </a:xfrm>
          <a:prstGeom prst="line">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82" name="81 Conector recto"/>
          <p:cNvCxnSpPr/>
          <p:nvPr/>
        </p:nvCxnSpPr>
        <p:spPr>
          <a:xfrm>
            <a:off x="2987824" y="2132856"/>
            <a:ext cx="1008112" cy="1728192"/>
          </a:xfrm>
          <a:prstGeom prst="line">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97" name="2 Marcador de contenido"/>
          <p:cNvSpPr txBox="1">
            <a:spLocks/>
          </p:cNvSpPr>
          <p:nvPr/>
        </p:nvSpPr>
        <p:spPr>
          <a:xfrm>
            <a:off x="2915816" y="116632"/>
            <a:ext cx="6228184" cy="936104"/>
          </a:xfrm>
          <a:prstGeom prst="rect">
            <a:avLst/>
          </a:prstGeom>
        </p:spPr>
        <p:txBody>
          <a:bodyPr vert="horz" lIns="91440" tIns="45720" rIns="91440" bIns="45720" rtlCol="0">
            <a:normAutofit fontScale="92500"/>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es-MX" sz="2400" dirty="0"/>
              <a:t>Como se recordara integración trapezoidal consiste en sumar un área triangular  y un área rectangular</a:t>
            </a:r>
          </a:p>
          <a:p>
            <a:pPr marL="342900" marR="0" lvl="0" indent="-342900" algn="l" defTabSz="914400" rtl="0" eaLnBrk="1" fontAlgn="auto" latinLnBrk="0" hangingPunct="1">
              <a:lnSpc>
                <a:spcPct val="100000"/>
              </a:lnSpc>
              <a:spcBef>
                <a:spcPct val="20000"/>
              </a:spcBef>
              <a:spcAft>
                <a:spcPts val="0"/>
              </a:spcAft>
              <a:buClrTx/>
              <a:buSzTx/>
              <a:tabLst/>
              <a:defRPr/>
            </a:pPr>
            <a:endParaRPr lang="es-MX" sz="2400" dirty="0"/>
          </a:p>
        </p:txBody>
      </p:sp>
      <p:sp>
        <p:nvSpPr>
          <p:cNvPr id="98" name="97 CuadroTexto"/>
          <p:cNvSpPr txBox="1"/>
          <p:nvPr/>
        </p:nvSpPr>
        <p:spPr>
          <a:xfrm>
            <a:off x="179512" y="2276872"/>
            <a:ext cx="504056" cy="584775"/>
          </a:xfrm>
          <a:prstGeom prst="rect">
            <a:avLst/>
          </a:prstGeom>
          <a:noFill/>
        </p:spPr>
        <p:txBody>
          <a:bodyPr wrap="square" rtlCol="0">
            <a:spAutoFit/>
          </a:bodyPr>
          <a:lstStyle/>
          <a:p>
            <a:r>
              <a:rPr lang="es-MX" sz="3200" b="1" dirty="0"/>
              <a:t>q</a:t>
            </a:r>
          </a:p>
        </p:txBody>
      </p:sp>
      <p:cxnSp>
        <p:nvCxnSpPr>
          <p:cNvPr id="79" name="78 Conector recto"/>
          <p:cNvCxnSpPr/>
          <p:nvPr/>
        </p:nvCxnSpPr>
        <p:spPr>
          <a:xfrm>
            <a:off x="2483768" y="2996952"/>
            <a:ext cx="0" cy="864096"/>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81" name="80 Conector recto"/>
          <p:cNvCxnSpPr>
            <a:stCxn id="93" idx="0"/>
          </p:cNvCxnSpPr>
          <p:nvPr/>
        </p:nvCxnSpPr>
        <p:spPr>
          <a:xfrm>
            <a:off x="2987824" y="2132856"/>
            <a:ext cx="0" cy="1656184"/>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84" name="83 Conector recto"/>
          <p:cNvCxnSpPr/>
          <p:nvPr/>
        </p:nvCxnSpPr>
        <p:spPr>
          <a:xfrm>
            <a:off x="3491880" y="2996952"/>
            <a:ext cx="0" cy="864096"/>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85" name="84 Conector recto"/>
          <p:cNvCxnSpPr>
            <a:stCxn id="93" idx="1"/>
            <a:endCxn id="92" idx="1"/>
          </p:cNvCxnSpPr>
          <p:nvPr/>
        </p:nvCxnSpPr>
        <p:spPr>
          <a:xfrm flipH="1">
            <a:off x="1475656" y="2996952"/>
            <a:ext cx="2016224" cy="0"/>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sp>
        <p:nvSpPr>
          <p:cNvPr id="89" name="88 CuadroTexto"/>
          <p:cNvSpPr txBox="1"/>
          <p:nvPr/>
        </p:nvSpPr>
        <p:spPr>
          <a:xfrm>
            <a:off x="1043608" y="3501008"/>
            <a:ext cx="504056" cy="369332"/>
          </a:xfrm>
          <a:prstGeom prst="rect">
            <a:avLst/>
          </a:prstGeom>
          <a:noFill/>
        </p:spPr>
        <p:txBody>
          <a:bodyPr wrap="square" rtlCol="0">
            <a:spAutoFit/>
          </a:bodyPr>
          <a:lstStyle/>
          <a:p>
            <a:r>
              <a:rPr lang="es-MX" b="1" dirty="0">
                <a:solidFill>
                  <a:srgbClr val="FF0000"/>
                </a:solidFill>
              </a:rPr>
              <a:t>A1</a:t>
            </a:r>
          </a:p>
        </p:txBody>
      </p:sp>
      <p:sp>
        <p:nvSpPr>
          <p:cNvPr id="90" name="89 CuadroTexto"/>
          <p:cNvSpPr txBox="1"/>
          <p:nvPr/>
        </p:nvSpPr>
        <p:spPr>
          <a:xfrm>
            <a:off x="1547664" y="2852936"/>
            <a:ext cx="504056" cy="369332"/>
          </a:xfrm>
          <a:prstGeom prst="rect">
            <a:avLst/>
          </a:prstGeom>
          <a:noFill/>
        </p:spPr>
        <p:txBody>
          <a:bodyPr wrap="square" rtlCol="0">
            <a:spAutoFit/>
          </a:bodyPr>
          <a:lstStyle/>
          <a:p>
            <a:r>
              <a:rPr lang="es-MX" b="1" dirty="0">
                <a:solidFill>
                  <a:srgbClr val="FF0000"/>
                </a:solidFill>
              </a:rPr>
              <a:t>A2</a:t>
            </a:r>
          </a:p>
        </p:txBody>
      </p:sp>
      <p:sp>
        <p:nvSpPr>
          <p:cNvPr id="91" name="90 CuadroTexto"/>
          <p:cNvSpPr txBox="1"/>
          <p:nvPr/>
        </p:nvSpPr>
        <p:spPr>
          <a:xfrm>
            <a:off x="2051720" y="2852936"/>
            <a:ext cx="504056" cy="369332"/>
          </a:xfrm>
          <a:prstGeom prst="rect">
            <a:avLst/>
          </a:prstGeom>
          <a:noFill/>
        </p:spPr>
        <p:txBody>
          <a:bodyPr wrap="square" rtlCol="0">
            <a:spAutoFit/>
          </a:bodyPr>
          <a:lstStyle/>
          <a:p>
            <a:r>
              <a:rPr lang="es-MX" b="1" dirty="0">
                <a:solidFill>
                  <a:srgbClr val="FF0000"/>
                </a:solidFill>
              </a:rPr>
              <a:t>A3</a:t>
            </a:r>
          </a:p>
        </p:txBody>
      </p:sp>
      <p:sp>
        <p:nvSpPr>
          <p:cNvPr id="96" name="95 CuadroTexto"/>
          <p:cNvSpPr txBox="1"/>
          <p:nvPr/>
        </p:nvSpPr>
        <p:spPr>
          <a:xfrm>
            <a:off x="2555776" y="2852936"/>
            <a:ext cx="504056" cy="369332"/>
          </a:xfrm>
          <a:prstGeom prst="rect">
            <a:avLst/>
          </a:prstGeom>
          <a:noFill/>
        </p:spPr>
        <p:txBody>
          <a:bodyPr wrap="square" rtlCol="0">
            <a:spAutoFit/>
          </a:bodyPr>
          <a:lstStyle/>
          <a:p>
            <a:r>
              <a:rPr lang="es-MX" b="1" dirty="0">
                <a:solidFill>
                  <a:srgbClr val="FF0000"/>
                </a:solidFill>
              </a:rPr>
              <a:t>A4</a:t>
            </a:r>
          </a:p>
        </p:txBody>
      </p:sp>
      <p:sp>
        <p:nvSpPr>
          <p:cNvPr id="100" name="99 CuadroTexto"/>
          <p:cNvSpPr txBox="1"/>
          <p:nvPr/>
        </p:nvSpPr>
        <p:spPr>
          <a:xfrm>
            <a:off x="3059832" y="2852936"/>
            <a:ext cx="504056" cy="369332"/>
          </a:xfrm>
          <a:prstGeom prst="rect">
            <a:avLst/>
          </a:prstGeom>
          <a:noFill/>
        </p:spPr>
        <p:txBody>
          <a:bodyPr wrap="square" rtlCol="0">
            <a:spAutoFit/>
          </a:bodyPr>
          <a:lstStyle/>
          <a:p>
            <a:r>
              <a:rPr lang="es-MX" b="1" dirty="0">
                <a:solidFill>
                  <a:srgbClr val="FF0000"/>
                </a:solidFill>
              </a:rPr>
              <a:t>A5</a:t>
            </a:r>
          </a:p>
        </p:txBody>
      </p:sp>
      <p:sp>
        <p:nvSpPr>
          <p:cNvPr id="101" name="100 CuadroTexto"/>
          <p:cNvSpPr txBox="1"/>
          <p:nvPr/>
        </p:nvSpPr>
        <p:spPr>
          <a:xfrm>
            <a:off x="3491880" y="3501008"/>
            <a:ext cx="504056" cy="369332"/>
          </a:xfrm>
          <a:prstGeom prst="rect">
            <a:avLst/>
          </a:prstGeom>
          <a:noFill/>
        </p:spPr>
        <p:txBody>
          <a:bodyPr wrap="square" rtlCol="0">
            <a:spAutoFit/>
          </a:bodyPr>
          <a:lstStyle/>
          <a:p>
            <a:r>
              <a:rPr lang="es-MX" b="1" dirty="0">
                <a:solidFill>
                  <a:srgbClr val="FF0000"/>
                </a:solidFill>
              </a:rPr>
              <a:t>A6</a:t>
            </a:r>
          </a:p>
        </p:txBody>
      </p:sp>
      <p:sp>
        <p:nvSpPr>
          <p:cNvPr id="103" name="2 Marcador de contenido"/>
          <p:cNvSpPr txBox="1">
            <a:spLocks/>
          </p:cNvSpPr>
          <p:nvPr/>
        </p:nvSpPr>
        <p:spPr>
          <a:xfrm>
            <a:off x="5724128" y="980728"/>
            <a:ext cx="3419872" cy="1296144"/>
          </a:xfrm>
          <a:prstGeom prst="rect">
            <a:avLst/>
          </a:prstGeom>
        </p:spPr>
        <p:txBody>
          <a:bodyPr vert="horz" lIns="91440" tIns="45720" rIns="91440" bIns="45720" rtlCol="0">
            <a:normAutofit/>
          </a:bodyPr>
          <a:lstStyle/>
          <a:p>
            <a:pPr marL="342900" indent="-342900">
              <a:spcBef>
                <a:spcPct val="20000"/>
              </a:spcBef>
            </a:pPr>
            <a:r>
              <a:rPr lang="es-MX" sz="2400" dirty="0"/>
              <a:t>El paso de integración conveniente es de 2 ms</a:t>
            </a:r>
            <a:r>
              <a:rPr lang="es-ES" sz="2400" dirty="0"/>
              <a:t>. </a:t>
            </a:r>
            <a:r>
              <a:rPr lang="es-MX" sz="2400" dirty="0"/>
              <a:t>Para el área</a:t>
            </a:r>
          </a:p>
          <a:p>
            <a:pPr marL="342900" marR="0" lvl="0" indent="-342900" algn="l" defTabSz="914400" rtl="0" eaLnBrk="1" fontAlgn="auto" latinLnBrk="0" hangingPunct="1">
              <a:lnSpc>
                <a:spcPct val="100000"/>
              </a:lnSpc>
              <a:spcBef>
                <a:spcPct val="20000"/>
              </a:spcBef>
              <a:spcAft>
                <a:spcPts val="0"/>
              </a:spcAft>
              <a:buClrTx/>
              <a:buSzTx/>
              <a:tabLst/>
              <a:defRPr/>
            </a:pPr>
            <a:endParaRPr lang="es-MX" sz="2400" dirty="0"/>
          </a:p>
        </p:txBody>
      </p:sp>
      <p:graphicFrame>
        <p:nvGraphicFramePr>
          <p:cNvPr id="55307" name="Object 11"/>
          <p:cNvGraphicFramePr>
            <a:graphicFrameLocks noChangeAspect="1"/>
          </p:cNvGraphicFramePr>
          <p:nvPr>
            <p:extLst>
              <p:ext uri="{D42A27DB-BD31-4B8C-83A1-F6EECF244321}">
                <p14:modId xmlns:p14="http://schemas.microsoft.com/office/powerpoint/2010/main" val="3048650647"/>
              </p:ext>
            </p:extLst>
          </p:nvPr>
        </p:nvGraphicFramePr>
        <p:xfrm>
          <a:off x="6179319" y="2420888"/>
          <a:ext cx="2088232" cy="644072"/>
        </p:xfrm>
        <a:graphic>
          <a:graphicData uri="http://schemas.openxmlformats.org/presentationml/2006/ole">
            <mc:AlternateContent xmlns:mc="http://schemas.openxmlformats.org/markup-compatibility/2006">
              <mc:Choice xmlns:v="urn:schemas-microsoft-com:vml" Requires="v">
                <p:oleObj spid="_x0000_s26647" name="Ecuación" r:id="rId3" imgW="1180800" imgH="393480" progId="Equation.3">
                  <p:embed/>
                </p:oleObj>
              </mc:Choice>
              <mc:Fallback>
                <p:oleObj name="Ecuación" r:id="rId3" imgW="118080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9319" y="2420888"/>
                        <a:ext cx="2088232" cy="6440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0" name="Object 2"/>
          <p:cNvGraphicFramePr>
            <a:graphicFrameLocks noChangeAspect="1"/>
          </p:cNvGraphicFramePr>
          <p:nvPr/>
        </p:nvGraphicFramePr>
        <p:xfrm>
          <a:off x="3851920" y="2420888"/>
          <a:ext cx="2011363" cy="620713"/>
        </p:xfrm>
        <a:graphic>
          <a:graphicData uri="http://schemas.openxmlformats.org/presentationml/2006/ole">
            <mc:AlternateContent xmlns:mc="http://schemas.openxmlformats.org/markup-compatibility/2006">
              <mc:Choice xmlns:v="urn:schemas-microsoft-com:vml" Requires="v">
                <p:oleObj spid="_x0000_s26648" name="Ecuación" r:id="rId5" imgW="1180800" imgH="393480" progId="Equation.3">
                  <p:embed/>
                </p:oleObj>
              </mc:Choice>
              <mc:Fallback>
                <p:oleObj name="Ecuación" r:id="rId5" imgW="1180800" imgH="393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51920" y="2420888"/>
                        <a:ext cx="2011363" cy="6207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5309" name="Object 13"/>
          <p:cNvGraphicFramePr>
            <a:graphicFrameLocks noChangeAspect="1"/>
          </p:cNvGraphicFramePr>
          <p:nvPr>
            <p:extLst>
              <p:ext uri="{D42A27DB-BD31-4B8C-83A1-F6EECF244321}">
                <p14:modId xmlns:p14="http://schemas.microsoft.com/office/powerpoint/2010/main" val="2721363140"/>
              </p:ext>
            </p:extLst>
          </p:nvPr>
        </p:nvGraphicFramePr>
        <p:xfrm>
          <a:off x="6234113" y="3092568"/>
          <a:ext cx="2289588" cy="644071"/>
        </p:xfrm>
        <a:graphic>
          <a:graphicData uri="http://schemas.openxmlformats.org/presentationml/2006/ole">
            <mc:AlternateContent xmlns:mc="http://schemas.openxmlformats.org/markup-compatibility/2006">
              <mc:Choice xmlns:v="urn:schemas-microsoft-com:vml" Requires="v">
                <p:oleObj spid="_x0000_s26649" name="Ecuación" r:id="rId7" imgW="1295280" imgH="393480" progId="Equation.3">
                  <p:embed/>
                </p:oleObj>
              </mc:Choice>
              <mc:Fallback>
                <p:oleObj name="Ecuación" r:id="rId7" imgW="1295280" imgH="39348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34113" y="3092568"/>
                        <a:ext cx="2289588" cy="64407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5310" name="Object 14"/>
          <p:cNvGraphicFramePr>
            <a:graphicFrameLocks noChangeAspect="1"/>
          </p:cNvGraphicFramePr>
          <p:nvPr>
            <p:extLst>
              <p:ext uri="{D42A27DB-BD31-4B8C-83A1-F6EECF244321}">
                <p14:modId xmlns:p14="http://schemas.microsoft.com/office/powerpoint/2010/main" val="1923703983"/>
              </p:ext>
            </p:extLst>
          </p:nvPr>
        </p:nvGraphicFramePr>
        <p:xfrm>
          <a:off x="6177512" y="3725836"/>
          <a:ext cx="2268252" cy="644072"/>
        </p:xfrm>
        <a:graphic>
          <a:graphicData uri="http://schemas.openxmlformats.org/presentationml/2006/ole">
            <mc:AlternateContent xmlns:mc="http://schemas.openxmlformats.org/markup-compatibility/2006">
              <mc:Choice xmlns:v="urn:schemas-microsoft-com:vml" Requires="v">
                <p:oleObj spid="_x0000_s26650" name="Ecuación" r:id="rId9" imgW="1282680" imgH="393480" progId="Equation.3">
                  <p:embed/>
                </p:oleObj>
              </mc:Choice>
              <mc:Fallback>
                <p:oleObj name="Ecuación" r:id="rId9" imgW="1282680" imgH="39348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177512" y="3725836"/>
                        <a:ext cx="2268252" cy="6440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5311" name="Object 15"/>
          <p:cNvGraphicFramePr>
            <a:graphicFrameLocks noChangeAspect="1"/>
          </p:cNvGraphicFramePr>
          <p:nvPr>
            <p:extLst>
              <p:ext uri="{D42A27DB-BD31-4B8C-83A1-F6EECF244321}">
                <p14:modId xmlns:p14="http://schemas.microsoft.com/office/powerpoint/2010/main" val="416760566"/>
              </p:ext>
            </p:extLst>
          </p:nvPr>
        </p:nvGraphicFramePr>
        <p:xfrm>
          <a:off x="6156176" y="5028650"/>
          <a:ext cx="2268252" cy="644072"/>
        </p:xfrm>
        <a:graphic>
          <a:graphicData uri="http://schemas.openxmlformats.org/presentationml/2006/ole">
            <mc:AlternateContent xmlns:mc="http://schemas.openxmlformats.org/markup-compatibility/2006">
              <mc:Choice xmlns:v="urn:schemas-microsoft-com:vml" Requires="v">
                <p:oleObj spid="_x0000_s26651" name="Ecuación" r:id="rId11" imgW="1282680" imgH="393480" progId="Equation.3">
                  <p:embed/>
                </p:oleObj>
              </mc:Choice>
              <mc:Fallback>
                <p:oleObj name="Ecuación" r:id="rId11" imgW="1282680" imgH="39348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156176" y="5028650"/>
                        <a:ext cx="2268252" cy="6440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5312" name="Object 16"/>
          <p:cNvGraphicFramePr>
            <a:graphicFrameLocks noChangeAspect="1"/>
          </p:cNvGraphicFramePr>
          <p:nvPr>
            <p:extLst>
              <p:ext uri="{D42A27DB-BD31-4B8C-83A1-F6EECF244321}">
                <p14:modId xmlns:p14="http://schemas.microsoft.com/office/powerpoint/2010/main" val="2534755071"/>
              </p:ext>
            </p:extLst>
          </p:nvPr>
        </p:nvGraphicFramePr>
        <p:xfrm>
          <a:off x="6156176" y="4359105"/>
          <a:ext cx="2289588" cy="644071"/>
        </p:xfrm>
        <a:graphic>
          <a:graphicData uri="http://schemas.openxmlformats.org/presentationml/2006/ole">
            <mc:AlternateContent xmlns:mc="http://schemas.openxmlformats.org/markup-compatibility/2006">
              <mc:Choice xmlns:v="urn:schemas-microsoft-com:vml" Requires="v">
                <p:oleObj spid="_x0000_s26652" name="Ecuación" r:id="rId13" imgW="1295280" imgH="393480" progId="Equation.3">
                  <p:embed/>
                </p:oleObj>
              </mc:Choice>
              <mc:Fallback>
                <p:oleObj name="Ecuación" r:id="rId13" imgW="1295280" imgH="39348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156176" y="4359105"/>
                        <a:ext cx="2289588" cy="64407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5313" name="Object 17"/>
          <p:cNvGraphicFramePr>
            <a:graphicFrameLocks noChangeAspect="1"/>
          </p:cNvGraphicFramePr>
          <p:nvPr>
            <p:extLst>
              <p:ext uri="{D42A27DB-BD31-4B8C-83A1-F6EECF244321}">
                <p14:modId xmlns:p14="http://schemas.microsoft.com/office/powerpoint/2010/main" val="2670525114"/>
              </p:ext>
            </p:extLst>
          </p:nvPr>
        </p:nvGraphicFramePr>
        <p:xfrm>
          <a:off x="6156176" y="5698196"/>
          <a:ext cx="2111375" cy="644525"/>
        </p:xfrm>
        <a:graphic>
          <a:graphicData uri="http://schemas.openxmlformats.org/presentationml/2006/ole">
            <mc:AlternateContent xmlns:mc="http://schemas.openxmlformats.org/markup-compatibility/2006">
              <mc:Choice xmlns:v="urn:schemas-microsoft-com:vml" Requires="v">
                <p:oleObj spid="_x0000_s26653" name="Ecuación" r:id="rId15" imgW="1193760" imgH="393480" progId="Equation.3">
                  <p:embed/>
                </p:oleObj>
              </mc:Choice>
              <mc:Fallback>
                <p:oleObj name="Ecuación" r:id="rId15" imgW="1193760" imgH="39348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156176" y="5698196"/>
                        <a:ext cx="2111375" cy="644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6" name="2 Marcador de contenido"/>
          <p:cNvSpPr txBox="1">
            <a:spLocks/>
          </p:cNvSpPr>
          <p:nvPr/>
        </p:nvSpPr>
        <p:spPr>
          <a:xfrm>
            <a:off x="611560" y="3429000"/>
            <a:ext cx="792088" cy="648072"/>
          </a:xfrm>
          <a:prstGeom prst="rect">
            <a:avLst/>
          </a:prstGeom>
        </p:spPr>
        <p:txBody>
          <a:bodyPr vert="horz" lIns="91440" tIns="45720" rIns="91440" bIns="45720" rtlCol="0">
            <a:normAutofit/>
          </a:bodyPr>
          <a:lstStyle/>
          <a:p>
            <a:pPr marL="342900" indent="-342900">
              <a:spcBef>
                <a:spcPct val="20000"/>
              </a:spcBef>
            </a:pPr>
            <a:r>
              <a:rPr lang="es-MX" sz="2400" b="1" dirty="0">
                <a:solidFill>
                  <a:srgbClr val="FF0000"/>
                </a:solidFill>
                <a:latin typeface="Times New Roman" pitchFamily="18" charset="0"/>
                <a:cs typeface="Times New Roman" pitchFamily="18" charset="0"/>
              </a:rPr>
              <a:t>y</a:t>
            </a:r>
            <a:r>
              <a:rPr lang="es-MX" sz="2400" b="1" baseline="-25000" dirty="0">
                <a:solidFill>
                  <a:srgbClr val="FF0000"/>
                </a:solidFill>
                <a:latin typeface="Times New Roman" pitchFamily="18" charset="0"/>
                <a:cs typeface="Times New Roman" pitchFamily="18" charset="0"/>
              </a:rPr>
              <a:t>1</a:t>
            </a:r>
          </a:p>
          <a:p>
            <a:pPr marL="342900" marR="0" lvl="0" indent="-342900" algn="l" defTabSz="914400" rtl="0" eaLnBrk="1" fontAlgn="auto" latinLnBrk="0" hangingPunct="1">
              <a:lnSpc>
                <a:spcPct val="100000"/>
              </a:lnSpc>
              <a:spcBef>
                <a:spcPct val="20000"/>
              </a:spcBef>
              <a:spcAft>
                <a:spcPts val="0"/>
              </a:spcAft>
              <a:buClrTx/>
              <a:buSzTx/>
              <a:tabLst/>
              <a:defRPr/>
            </a:pPr>
            <a:endParaRPr lang="es-MX" sz="2400" dirty="0"/>
          </a:p>
        </p:txBody>
      </p:sp>
      <p:sp>
        <p:nvSpPr>
          <p:cNvPr id="120" name="2 Marcador de contenido"/>
          <p:cNvSpPr txBox="1">
            <a:spLocks/>
          </p:cNvSpPr>
          <p:nvPr/>
        </p:nvSpPr>
        <p:spPr>
          <a:xfrm>
            <a:off x="3923928" y="3356992"/>
            <a:ext cx="792088" cy="648072"/>
          </a:xfrm>
          <a:prstGeom prst="rect">
            <a:avLst/>
          </a:prstGeom>
        </p:spPr>
        <p:txBody>
          <a:bodyPr vert="horz" lIns="91440" tIns="45720" rIns="91440" bIns="45720" rtlCol="0">
            <a:normAutofit/>
          </a:bodyPr>
          <a:lstStyle/>
          <a:p>
            <a:pPr marL="342900" indent="-342900">
              <a:spcBef>
                <a:spcPct val="20000"/>
              </a:spcBef>
            </a:pPr>
            <a:r>
              <a:rPr lang="es-MX" sz="2400" b="1" dirty="0">
                <a:solidFill>
                  <a:srgbClr val="FF0000"/>
                </a:solidFill>
                <a:latin typeface="Times New Roman" pitchFamily="18" charset="0"/>
                <a:cs typeface="Times New Roman" pitchFamily="18" charset="0"/>
              </a:rPr>
              <a:t>y</a:t>
            </a:r>
            <a:r>
              <a:rPr lang="es-MX" sz="2400" b="1" baseline="-25000" dirty="0">
                <a:solidFill>
                  <a:srgbClr val="FF0000"/>
                </a:solidFill>
                <a:latin typeface="Times New Roman" pitchFamily="18" charset="0"/>
                <a:cs typeface="Times New Roman" pitchFamily="18" charset="0"/>
              </a:rPr>
              <a:t>7</a:t>
            </a:r>
          </a:p>
          <a:p>
            <a:pPr marL="342900" marR="0" lvl="0" indent="-342900" algn="l" defTabSz="914400" rtl="0" eaLnBrk="1" fontAlgn="auto" latinLnBrk="0" hangingPunct="1">
              <a:lnSpc>
                <a:spcPct val="100000"/>
              </a:lnSpc>
              <a:spcBef>
                <a:spcPct val="20000"/>
              </a:spcBef>
              <a:spcAft>
                <a:spcPts val="0"/>
              </a:spcAft>
              <a:buClrTx/>
              <a:buSzTx/>
              <a:tabLst/>
              <a:defRPr/>
            </a:pPr>
            <a:endParaRPr lang="es-MX" sz="2400" dirty="0"/>
          </a:p>
        </p:txBody>
      </p:sp>
      <p:sp>
        <p:nvSpPr>
          <p:cNvPr id="122" name="2 Marcador de contenido"/>
          <p:cNvSpPr txBox="1">
            <a:spLocks/>
          </p:cNvSpPr>
          <p:nvPr/>
        </p:nvSpPr>
        <p:spPr>
          <a:xfrm>
            <a:off x="2771800" y="1628800"/>
            <a:ext cx="792088" cy="648072"/>
          </a:xfrm>
          <a:prstGeom prst="rect">
            <a:avLst/>
          </a:prstGeom>
        </p:spPr>
        <p:txBody>
          <a:bodyPr vert="horz" lIns="91440" tIns="45720" rIns="91440" bIns="45720" rtlCol="0">
            <a:normAutofit/>
          </a:bodyPr>
          <a:lstStyle/>
          <a:p>
            <a:pPr marL="342900" indent="-342900">
              <a:spcBef>
                <a:spcPct val="20000"/>
              </a:spcBef>
            </a:pPr>
            <a:r>
              <a:rPr lang="es-MX" sz="2400" b="1" dirty="0">
                <a:solidFill>
                  <a:srgbClr val="FF0000"/>
                </a:solidFill>
                <a:latin typeface="Times New Roman" pitchFamily="18" charset="0"/>
                <a:cs typeface="Times New Roman" pitchFamily="18" charset="0"/>
              </a:rPr>
              <a:t>y</a:t>
            </a:r>
            <a:r>
              <a:rPr lang="es-MX" sz="2400" b="1" baseline="-25000" dirty="0">
                <a:solidFill>
                  <a:srgbClr val="FF0000"/>
                </a:solidFill>
                <a:latin typeface="Times New Roman" pitchFamily="18" charset="0"/>
                <a:cs typeface="Times New Roman" pitchFamily="18" charset="0"/>
              </a:rPr>
              <a:t>5</a:t>
            </a:r>
          </a:p>
          <a:p>
            <a:pPr marL="342900" marR="0" lvl="0" indent="-342900" algn="l" defTabSz="914400" rtl="0" eaLnBrk="1" fontAlgn="auto" latinLnBrk="0" hangingPunct="1">
              <a:lnSpc>
                <a:spcPct val="100000"/>
              </a:lnSpc>
              <a:spcBef>
                <a:spcPct val="20000"/>
              </a:spcBef>
              <a:spcAft>
                <a:spcPts val="0"/>
              </a:spcAft>
              <a:buClrTx/>
              <a:buSzTx/>
              <a:tabLst/>
              <a:defRPr/>
            </a:pPr>
            <a:endParaRPr lang="es-MX" sz="2400" dirty="0"/>
          </a:p>
        </p:txBody>
      </p:sp>
      <p:sp>
        <p:nvSpPr>
          <p:cNvPr id="123" name="2 Marcador de contenido"/>
          <p:cNvSpPr txBox="1">
            <a:spLocks/>
          </p:cNvSpPr>
          <p:nvPr/>
        </p:nvSpPr>
        <p:spPr>
          <a:xfrm>
            <a:off x="3419872" y="2564904"/>
            <a:ext cx="792088" cy="648072"/>
          </a:xfrm>
          <a:prstGeom prst="rect">
            <a:avLst/>
          </a:prstGeom>
        </p:spPr>
        <p:txBody>
          <a:bodyPr vert="horz" lIns="91440" tIns="45720" rIns="91440" bIns="45720" rtlCol="0">
            <a:normAutofit/>
          </a:bodyPr>
          <a:lstStyle/>
          <a:p>
            <a:pPr marL="342900" indent="-342900">
              <a:spcBef>
                <a:spcPct val="20000"/>
              </a:spcBef>
            </a:pPr>
            <a:r>
              <a:rPr lang="es-MX" sz="2400" b="1" dirty="0">
                <a:solidFill>
                  <a:srgbClr val="FF0000"/>
                </a:solidFill>
                <a:latin typeface="Times New Roman" pitchFamily="18" charset="0"/>
                <a:cs typeface="Times New Roman" pitchFamily="18" charset="0"/>
              </a:rPr>
              <a:t>y</a:t>
            </a:r>
            <a:r>
              <a:rPr lang="es-MX" sz="2400" b="1" baseline="-25000" dirty="0">
                <a:solidFill>
                  <a:srgbClr val="FF0000"/>
                </a:solidFill>
                <a:latin typeface="Times New Roman" pitchFamily="18" charset="0"/>
                <a:cs typeface="Times New Roman" pitchFamily="18" charset="0"/>
              </a:rPr>
              <a:t>6</a:t>
            </a:r>
          </a:p>
          <a:p>
            <a:pPr marL="342900" marR="0" lvl="0" indent="-342900" algn="l" defTabSz="914400" rtl="0" eaLnBrk="1" fontAlgn="auto" latinLnBrk="0" hangingPunct="1">
              <a:lnSpc>
                <a:spcPct val="100000"/>
              </a:lnSpc>
              <a:spcBef>
                <a:spcPct val="20000"/>
              </a:spcBef>
              <a:spcAft>
                <a:spcPts val="0"/>
              </a:spcAft>
              <a:buClrTx/>
              <a:buSzTx/>
              <a:tabLst/>
              <a:defRPr/>
            </a:pPr>
            <a:endParaRPr lang="es-MX" sz="2400" dirty="0"/>
          </a:p>
        </p:txBody>
      </p:sp>
      <p:sp>
        <p:nvSpPr>
          <p:cNvPr id="124" name="2 Marcador de contenido"/>
          <p:cNvSpPr txBox="1">
            <a:spLocks/>
          </p:cNvSpPr>
          <p:nvPr/>
        </p:nvSpPr>
        <p:spPr>
          <a:xfrm>
            <a:off x="2267744" y="2348880"/>
            <a:ext cx="792088" cy="648072"/>
          </a:xfrm>
          <a:prstGeom prst="rect">
            <a:avLst/>
          </a:prstGeom>
        </p:spPr>
        <p:txBody>
          <a:bodyPr vert="horz" lIns="91440" tIns="45720" rIns="91440" bIns="45720" rtlCol="0">
            <a:normAutofit/>
          </a:bodyPr>
          <a:lstStyle/>
          <a:p>
            <a:pPr marL="342900" indent="-342900">
              <a:spcBef>
                <a:spcPct val="20000"/>
              </a:spcBef>
            </a:pPr>
            <a:r>
              <a:rPr lang="es-MX" sz="2400" b="1" dirty="0">
                <a:solidFill>
                  <a:srgbClr val="FF0000"/>
                </a:solidFill>
                <a:latin typeface="Times New Roman" pitchFamily="18" charset="0"/>
                <a:cs typeface="Times New Roman" pitchFamily="18" charset="0"/>
              </a:rPr>
              <a:t>y</a:t>
            </a:r>
            <a:r>
              <a:rPr lang="es-MX" sz="2400" b="1" baseline="-25000" dirty="0">
                <a:solidFill>
                  <a:srgbClr val="FF0000"/>
                </a:solidFill>
                <a:latin typeface="Times New Roman" pitchFamily="18" charset="0"/>
                <a:cs typeface="Times New Roman" pitchFamily="18" charset="0"/>
              </a:rPr>
              <a:t>4</a:t>
            </a:r>
          </a:p>
          <a:p>
            <a:pPr marL="342900" marR="0" lvl="0" indent="-342900" algn="l" defTabSz="914400" rtl="0" eaLnBrk="1" fontAlgn="auto" latinLnBrk="0" hangingPunct="1">
              <a:lnSpc>
                <a:spcPct val="100000"/>
              </a:lnSpc>
              <a:spcBef>
                <a:spcPct val="20000"/>
              </a:spcBef>
              <a:spcAft>
                <a:spcPts val="0"/>
              </a:spcAft>
              <a:buClrTx/>
              <a:buSzTx/>
              <a:tabLst/>
              <a:defRPr/>
            </a:pPr>
            <a:endParaRPr lang="es-MX" sz="2400" dirty="0"/>
          </a:p>
        </p:txBody>
      </p:sp>
      <p:sp>
        <p:nvSpPr>
          <p:cNvPr id="125" name="2 Marcador de contenido"/>
          <p:cNvSpPr txBox="1">
            <a:spLocks/>
          </p:cNvSpPr>
          <p:nvPr/>
        </p:nvSpPr>
        <p:spPr>
          <a:xfrm>
            <a:off x="1115616" y="2564904"/>
            <a:ext cx="792088" cy="648072"/>
          </a:xfrm>
          <a:prstGeom prst="rect">
            <a:avLst/>
          </a:prstGeom>
        </p:spPr>
        <p:txBody>
          <a:bodyPr vert="horz" lIns="91440" tIns="45720" rIns="91440" bIns="45720" rtlCol="0">
            <a:normAutofit/>
          </a:bodyPr>
          <a:lstStyle/>
          <a:p>
            <a:pPr marL="342900" indent="-342900">
              <a:spcBef>
                <a:spcPct val="20000"/>
              </a:spcBef>
            </a:pPr>
            <a:r>
              <a:rPr lang="es-MX" sz="2400" b="1" dirty="0">
                <a:solidFill>
                  <a:srgbClr val="FF0000"/>
                </a:solidFill>
                <a:latin typeface="Times New Roman" pitchFamily="18" charset="0"/>
                <a:cs typeface="Times New Roman" pitchFamily="18" charset="0"/>
              </a:rPr>
              <a:t>y</a:t>
            </a:r>
            <a:r>
              <a:rPr lang="es-MX" sz="2400" b="1" baseline="-25000" dirty="0">
                <a:solidFill>
                  <a:srgbClr val="FF0000"/>
                </a:solidFill>
                <a:latin typeface="Times New Roman" pitchFamily="18" charset="0"/>
                <a:cs typeface="Times New Roman" pitchFamily="18" charset="0"/>
              </a:rPr>
              <a:t>2</a:t>
            </a:r>
          </a:p>
          <a:p>
            <a:pPr marL="342900" marR="0" lvl="0" indent="-342900" algn="l" defTabSz="914400" rtl="0" eaLnBrk="1" fontAlgn="auto" latinLnBrk="0" hangingPunct="1">
              <a:lnSpc>
                <a:spcPct val="100000"/>
              </a:lnSpc>
              <a:spcBef>
                <a:spcPct val="20000"/>
              </a:spcBef>
              <a:spcAft>
                <a:spcPts val="0"/>
              </a:spcAft>
              <a:buClrTx/>
              <a:buSzTx/>
              <a:tabLst/>
              <a:defRPr/>
            </a:pPr>
            <a:endParaRPr lang="es-MX" sz="2400" dirty="0"/>
          </a:p>
        </p:txBody>
      </p:sp>
      <p:sp>
        <p:nvSpPr>
          <p:cNvPr id="126" name="2 Marcador de contenido"/>
          <p:cNvSpPr txBox="1">
            <a:spLocks/>
          </p:cNvSpPr>
          <p:nvPr/>
        </p:nvSpPr>
        <p:spPr>
          <a:xfrm>
            <a:off x="1691680" y="1700808"/>
            <a:ext cx="792088" cy="648072"/>
          </a:xfrm>
          <a:prstGeom prst="rect">
            <a:avLst/>
          </a:prstGeom>
        </p:spPr>
        <p:txBody>
          <a:bodyPr vert="horz" lIns="91440" tIns="45720" rIns="91440" bIns="45720" rtlCol="0">
            <a:normAutofit/>
          </a:bodyPr>
          <a:lstStyle/>
          <a:p>
            <a:pPr marL="342900" indent="-342900">
              <a:spcBef>
                <a:spcPct val="20000"/>
              </a:spcBef>
            </a:pPr>
            <a:r>
              <a:rPr lang="es-MX" sz="2400" b="1" dirty="0">
                <a:solidFill>
                  <a:srgbClr val="FF0000"/>
                </a:solidFill>
                <a:latin typeface="Times New Roman" pitchFamily="18" charset="0"/>
                <a:cs typeface="Times New Roman" pitchFamily="18" charset="0"/>
              </a:rPr>
              <a:t>y</a:t>
            </a:r>
            <a:r>
              <a:rPr lang="es-MX" sz="2400" b="1" baseline="-25000" dirty="0">
                <a:solidFill>
                  <a:srgbClr val="FF0000"/>
                </a:solidFill>
                <a:latin typeface="Times New Roman" pitchFamily="18" charset="0"/>
                <a:cs typeface="Times New Roman" pitchFamily="18" charset="0"/>
              </a:rPr>
              <a:t>3</a:t>
            </a:r>
          </a:p>
          <a:p>
            <a:pPr marL="342900" marR="0" lvl="0" indent="-342900" algn="l" defTabSz="914400" rtl="0" eaLnBrk="1" fontAlgn="auto" latinLnBrk="0" hangingPunct="1">
              <a:lnSpc>
                <a:spcPct val="100000"/>
              </a:lnSpc>
              <a:spcBef>
                <a:spcPct val="20000"/>
              </a:spcBef>
              <a:spcAft>
                <a:spcPts val="0"/>
              </a:spcAft>
              <a:buClrTx/>
              <a:buSzTx/>
              <a:tabLst/>
              <a:defRPr/>
            </a:pPr>
            <a:endParaRPr lang="es-MX" sz="2400" dirty="0"/>
          </a:p>
        </p:txBody>
      </p:sp>
      <p:sp>
        <p:nvSpPr>
          <p:cNvPr id="127" name="2 Marcador de contenido"/>
          <p:cNvSpPr txBox="1">
            <a:spLocks/>
          </p:cNvSpPr>
          <p:nvPr/>
        </p:nvSpPr>
        <p:spPr>
          <a:xfrm>
            <a:off x="251520" y="4581128"/>
            <a:ext cx="5616624" cy="1296144"/>
          </a:xfrm>
          <a:prstGeom prst="rect">
            <a:avLst/>
          </a:prstGeom>
        </p:spPr>
        <p:txBody>
          <a:bodyPr vert="horz" lIns="91440" tIns="45720" rIns="91440" bIns="45720" rtlCol="0">
            <a:normAutofit/>
          </a:bodyPr>
          <a:lstStyle/>
          <a:p>
            <a:pPr marL="342900" indent="-342900">
              <a:spcBef>
                <a:spcPct val="20000"/>
              </a:spcBef>
            </a:pPr>
            <a:r>
              <a:rPr lang="es-MX" sz="2400" dirty="0"/>
              <a:t>     La carga total transferida por la corriente es la suma de A1 hasta A6 es decir</a:t>
            </a:r>
          </a:p>
          <a:p>
            <a:pPr marL="342900" indent="-342900">
              <a:spcBef>
                <a:spcPct val="20000"/>
              </a:spcBef>
            </a:pPr>
            <a:r>
              <a:rPr lang="es-MX" sz="2400" dirty="0"/>
              <a:t>     140 C en 12 ms </a:t>
            </a:r>
          </a:p>
          <a:p>
            <a:pPr marL="342900" marR="0" lvl="0" indent="-342900" algn="l" defTabSz="914400" rtl="0" eaLnBrk="1" fontAlgn="auto" latinLnBrk="0" hangingPunct="1">
              <a:lnSpc>
                <a:spcPct val="100000"/>
              </a:lnSpc>
              <a:spcBef>
                <a:spcPct val="20000"/>
              </a:spcBef>
              <a:spcAft>
                <a:spcPts val="0"/>
              </a:spcAft>
              <a:buClrTx/>
              <a:buSzTx/>
              <a:tabLst/>
              <a:defRPr/>
            </a:pPr>
            <a:endParaRPr lang="es-MX" sz="2400" dirty="0"/>
          </a:p>
        </p:txBody>
      </p:sp>
    </p:spTree>
    <p:extLst>
      <p:ext uri="{BB962C8B-B14F-4D97-AF65-F5344CB8AC3E}">
        <p14:creationId xmlns:p14="http://schemas.microsoft.com/office/powerpoint/2010/main" val="18340408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4624"/>
            <a:ext cx="8229600" cy="864096"/>
          </a:xfrm>
        </p:spPr>
        <p:txBody>
          <a:bodyPr/>
          <a:lstStyle/>
          <a:p>
            <a:r>
              <a:rPr lang="es-MX" dirty="0"/>
              <a:t>Potencial Eléctrico</a:t>
            </a:r>
          </a:p>
        </p:txBody>
      </p:sp>
      <p:graphicFrame>
        <p:nvGraphicFramePr>
          <p:cNvPr id="84995" name="Object 3"/>
          <p:cNvGraphicFramePr>
            <a:graphicFrameLocks noChangeAspect="1"/>
          </p:cNvGraphicFramePr>
          <p:nvPr/>
        </p:nvGraphicFramePr>
        <p:xfrm>
          <a:off x="1907704" y="2780928"/>
          <a:ext cx="4932362" cy="458788"/>
        </p:xfrm>
        <a:graphic>
          <a:graphicData uri="http://schemas.openxmlformats.org/presentationml/2006/ole">
            <mc:AlternateContent xmlns:mc="http://schemas.openxmlformats.org/markup-compatibility/2006">
              <mc:Choice xmlns:v="urn:schemas-microsoft-com:vml" Requires="v">
                <p:oleObj spid="_x0000_s12310" name="Ecuación" r:id="rId3" imgW="2336760" imgH="228600" progId="Equation.3">
                  <p:embed/>
                </p:oleObj>
              </mc:Choice>
              <mc:Fallback>
                <p:oleObj name="Ecuación" r:id="rId3" imgW="233676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7704" y="2780928"/>
                        <a:ext cx="4932362" cy="4587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2 Marcador de contenido"/>
          <p:cNvSpPr txBox="1">
            <a:spLocks/>
          </p:cNvSpPr>
          <p:nvPr/>
        </p:nvSpPr>
        <p:spPr>
          <a:xfrm>
            <a:off x="611560" y="1196752"/>
            <a:ext cx="8229600" cy="1368152"/>
          </a:xfrm>
          <a:prstGeom prst="rect">
            <a:avLst/>
          </a:prstGeom>
        </p:spPr>
        <p:txBody>
          <a:bodyPr vert="horz" lIns="91440" tIns="45720" rIns="91440" bIns="45720" rtlCol="0">
            <a:normAutofit fontScale="92500" lnSpcReduction="10000"/>
          </a:bodyPr>
          <a:lstStyle/>
          <a:p>
            <a:pPr lvl="0">
              <a:spcBef>
                <a:spcPct val="20000"/>
              </a:spcBef>
              <a:defRPr/>
            </a:pPr>
            <a:r>
              <a:rPr lang="es-MX" sz="3200" dirty="0"/>
              <a:t>Un electrón volt (</a:t>
            </a:r>
            <a:r>
              <a:rPr lang="es-MX" sz="3200" dirty="0" err="1"/>
              <a:t>1eV</a:t>
            </a:r>
            <a:r>
              <a:rPr lang="es-MX" sz="3200" dirty="0"/>
              <a:t>), se define como e</a:t>
            </a:r>
            <a:r>
              <a:rPr kumimoji="0" lang="es-MX" sz="3200" b="0" i="0" u="none" strike="noStrike" kern="1200" cap="none" spc="0" normalizeH="0" baseline="0" noProof="0" dirty="0">
                <a:ln>
                  <a:noFill/>
                </a:ln>
                <a:solidFill>
                  <a:schemeClr val="tx1"/>
                </a:solidFill>
                <a:effectLst/>
                <a:uLnTx/>
                <a:uFillTx/>
                <a:latin typeface="+mn-lt"/>
                <a:ea typeface="+mn-ea"/>
                <a:cs typeface="+mn-cs"/>
              </a:rPr>
              <a:t>l trabajo</a:t>
            </a:r>
            <a:r>
              <a:rPr kumimoji="0" lang="es-MX" sz="3200" b="0" i="0" u="none" strike="noStrike" kern="1200" cap="none" spc="0" normalizeH="0" noProof="0" dirty="0">
                <a:ln>
                  <a:noFill/>
                </a:ln>
                <a:solidFill>
                  <a:schemeClr val="tx1"/>
                </a:solidFill>
                <a:effectLst/>
                <a:uLnTx/>
                <a:uFillTx/>
                <a:latin typeface="+mn-lt"/>
                <a:ea typeface="+mn-ea"/>
                <a:cs typeface="+mn-cs"/>
              </a:rPr>
              <a:t> efectuado para transportar una carga de 1 coulomb a través de una elevación en el potencial de 1 volt. </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23911" name="AutoShape 7" descr="data:image/jpeg;base64,/9j/4AAQSkZJRgABAQAAAQABAAD/2wCEAAkGBhQSEBITEhQWFBISEhYWFBIYDRgXFRgVFBohGhoUFxUaHCYgIx0jGRYSHy8jJSc1Liw4FyAxNTU2NSYsLC8BCQoKDgwOGg8PGjUkHiQrNTQ1MC0vLCk1LCwpLyspLDE1KSwsNS8pNSwzLSkpKS8yNSwsKTAqLCkpLCwtLDUwLP/AABEIAFIAagMBIgACEQEDEQH/xAAbAAEAAgMBAQAAAAAAAAAAAAAABAUBAwYCB//EAD4QAAEDAgIECAsHBQAAAAAAAAEAAgMEERIxBQYhMhMiQVFhcYGxFBYjQlRyc5GhstE0UlOSk5TBBxUzZPD/xAAZAQACAwEAAAAAAAAAAAAAAAAAAQMEBQL/xAArEQACAgECBAQGAwAAAAAAAAAAAQIDEQQxEiFBURMyofBSYXGRscEFFCL/2gAMAwEAAhEDEQA/AO1nE3CNwGMR+fia4vz24SCBlbNSVyv99qSHkcHYOcAMBvYE9PNZX+iap0kEb3WxOaCbCwv0BZ9lMq0nIaknsS0RFCdhERABERABERABERAHN6cbVeF0fBmPBw0tuJJa3AP/AMtja18unCuiZewva9ttgbX5bdC5ePT1S7GRwdmucBxDkCelbIdZJS1pIjuQL7Dnb1lbenswiPjRGg3Hdb+8q/1e+yw+oFQQbjut/eVa6DqXmnjZDHwj2RNLrvwsbivYF1jtIBNgD02uFa1UXKKS7kNbSbbLpFApNLBz3RyNMUrW4sJNw4ZEsdy2NgRmLjZYhTDO3nCzJwlB8MlhliDU1xR5o9otJrGfeHvWDXxjN7fzLkk4JdjeiinSsX4jfzLydMQ/iN96Drwp/C/sTEUE6dp/xmfnCpKnXTBO5oa2SK4s5rrOy29B29SCWrSXWNqMf1+TqVkKtodYYJbBrwHHzXcU9QvmrIIIZ1yreJrDOOot1/tJPmK804OBu07o5ubqXqi3X+0k+YrFPuN9Udy2p7IpV7s9Qbjut/eVu1c0t4JDhkAaybyjJXbGG4sWOfkHCwsDa4yvY20wbjut/eVf6v8A2WH1Ai27wcSxki8LxU45x80QKV/hE4kYQY2B5Mlthc6wa1jrWcLYiSNmwKyfQk8oU1Fmai932ObWC1pa/wCtWq4v2yrk0S48oWh+g3nlb/3YrtFXLq1Ni2Obfqy8+c34rVJqnIfOb8V1KIJVr7l19DjZNSJD57PcbqjrNFvjmdEAXubbcYTmL5DrX05YDACSALnM2z60Fqr+Wti/98/Q4eg1KlfYyERjm3ne4bPiuu0Xo0QMDA57+l77ns5AOgKWshMqajW26jlN8uyOOot1/tJPmKxT7jfVHcs0W6/2knzFYp9xvqjuW1PZGTX5mRm1pa2RuB9w942xOA3iObr2rqtXvssNwR5MbCLHtBVjdc7PrG+mmlbVRv4EvBgnjgc9gYQOJJgBIcHBxuRkQs+y53LGCaMFHmdCipotc6Fwv4XAOh1Q1h7WuIPwUrxgpvSIf3DPqq/DLsdk9FEi0xA6+GaJ1s7TNPcVvZVMdk5p6ngpYaA2Ii8ukAzIHakM9IoztJxAEmWMAC5PCttbnzWnxgpvSIf3DPqnwvsInrIVVLrTRtNnVVODnY1UYPzKFPrvAQW02OqkNwxsULnNJHPJbAB035E1CT6BkpYa0tEgLH7JH28m62Z25ZL3Tl2BvFfujzHcy6/RYlEMfDlpmwDhC3dx2226LqSrj1fTBGq8cwiIqJKaJaCN29Gw9cY+iieLNL6ND+g36KyRNSa6iKqTVOjdvUsBtz07D/C1Sak0JFvBIB0tha09jm2IV0qzWed7KKpkifgfHBK9rsAdtYwuyOzkTUpN7gVkuphaWtpqqeCEm0sXCmTEy2Ub5LuYeS4KkQ6i0Q2ugErvvTPdM73yE27FbQgvhbxiHPiHGGYLm7w6bm6oNGaYlmdSxFxbKwyGq4oF+AJjsRmA99njna0rtOTW4ciwbqfRA3FJT3H+sz6Lb4s0vo0P6DforJFxxPuBDg0LAzchjb1RNH8KWxgGwAAcwFllEm29wCIiQwiIgAiIgAuQ/qtKW6LlLSQS+MGxtcOdYjZyEEhEXdfnX1Ezd/TCdz9FU7nuLneUGJziTYSOA2nmAAWzQETRpHSRAAJdDc2FzxOUoiks80/fUEdKiIoBhERABER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23913" name="AutoShape 9" descr="data:image/jpeg;base64,/9j/4AAQSkZJRgABAQAAAQABAAD/2wCEAAkGBhQSEBITEhQWFBISEhYWFBIYDRgXFRgVFBohGhoUFxUaHCYgIx0jGRYSHy8jJSc1Liw4FyAxNTU2NSYsLC8BCQoKDgwOGg8PGjUkHiQrNTQ1MC0vLCk1LCwpLyspLDE1KSwsNS8pNSwzLSkpKS8yNSwsKTAqLCkpLCwtLDUwLP/AABEIAFIAagMBIgACEQEDEQH/xAAbAAEAAgMBAQAAAAAAAAAAAAAABAUBAwYCB//EAD4QAAEDAgIECAsHBQAAAAAAAAEAAgMEERIxBQYhMhMiQVFhcYGxFBYjQlRyc5GhstE0UlOSk5TBBxUzZPD/xAAZAQACAwEAAAAAAAAAAAAAAAAAAQMEBQL/xAArEQACAgECBAQGAwAAAAAAAAAAAQIDEQQxEiFBURMyofBSYXGRscEFFCL/2gAMAwEAAhEDEQA/AO1nE3CNwGMR+fia4vz24SCBlbNSVyv99qSHkcHYOcAMBvYE9PNZX+iap0kEb3WxOaCbCwv0BZ9lMq0nIaknsS0RFCdhERABERABERABERAHN6cbVeF0fBmPBw0tuJJa3AP/AMtja18unCuiZewva9ttgbX5bdC5ePT1S7GRwdmucBxDkCelbIdZJS1pIjuQL7Dnb1lbenswiPjRGg3Hdb+8q/1e+yw+oFQQbjut/eVa6DqXmnjZDHwj2RNLrvwsbivYF1jtIBNgD02uFa1UXKKS7kNbSbbLpFApNLBz3RyNMUrW4sJNw4ZEsdy2NgRmLjZYhTDO3nCzJwlB8MlhliDU1xR5o9otJrGfeHvWDXxjN7fzLkk4JdjeiinSsX4jfzLydMQ/iN96Drwp/C/sTEUE6dp/xmfnCpKnXTBO5oa2SK4s5rrOy29B29SCWrSXWNqMf1+TqVkKtodYYJbBrwHHzXcU9QvmrIIIZ1yreJrDOOot1/tJPmK804OBu07o5ubqXqi3X+0k+YrFPuN9Udy2p7IpV7s9Qbjut/eVu1c0t4JDhkAaybyjJXbGG4sWOfkHCwsDa4yvY20wbjut/eVf6v8A2WH1Ai27wcSxki8LxU45x80QKV/hE4kYQY2B5Mlthc6wa1jrWcLYiSNmwKyfQk8oU1Fmai932ObWC1pa/wCtWq4v2yrk0S48oWh+g3nlb/3YrtFXLq1Ni2Obfqy8+c34rVJqnIfOb8V1KIJVr7l19DjZNSJD57PcbqjrNFvjmdEAXubbcYTmL5DrX05YDACSALnM2z60Fqr+Wti/98/Q4eg1KlfYyERjm3ne4bPiuu0Xo0QMDA57+l77ns5AOgKWshMqajW26jlN8uyOOot1/tJPmKxT7jfVHcs0W6/2knzFYp9xvqjuW1PZGTX5mRm1pa2RuB9w942xOA3iObr2rqtXvssNwR5MbCLHtBVjdc7PrG+mmlbVRv4EvBgnjgc9gYQOJJgBIcHBxuRkQs+y53LGCaMFHmdCipotc6Fwv4XAOh1Q1h7WuIPwUrxgpvSIf3DPqq/DLsdk9FEi0xA6+GaJ1s7TNPcVvZVMdk5p6ngpYaA2Ii8ukAzIHakM9IoztJxAEmWMAC5PCttbnzWnxgpvSIf3DPqnwvsInrIVVLrTRtNnVVODnY1UYPzKFPrvAQW02OqkNwxsULnNJHPJbAB035E1CT6BkpYa0tEgLH7JH28m62Z25ZL3Tl2BvFfujzHcy6/RYlEMfDlpmwDhC3dx2226LqSrj1fTBGq8cwiIqJKaJaCN29Gw9cY+iieLNL6ND+g36KyRNSa6iKqTVOjdvUsBtz07D/C1Sak0JFvBIB0tha09jm2IV0qzWed7KKpkifgfHBK9rsAdtYwuyOzkTUpN7gVkuphaWtpqqeCEm0sXCmTEy2Ub5LuYeS4KkQ6i0Q2ugErvvTPdM73yE27FbQgvhbxiHPiHGGYLm7w6bm6oNGaYlmdSxFxbKwyGq4oF+AJjsRmA99njna0rtOTW4ciwbqfRA3FJT3H+sz6Lb4s0vo0P6DforJFxxPuBDg0LAzchjb1RNH8KWxgGwAAcwFllEm29wCIiQwiIgAiIgAuQ/qtKW6LlLSQS+MGxtcOdYjZyEEhEXdfnX1Ezd/TCdz9FU7nuLneUGJziTYSOA2nmAAWzQETRpHSRAAJdDc2FzxOUoiks80/fUEdKiIoBhERABER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23915" name="Picture 11" descr="http://www.nobelprize.org/educational/physics/accelerators/uses-images/electronvolt.gif"/>
          <p:cNvPicPr>
            <a:picLocks noChangeAspect="1" noChangeArrowheads="1"/>
          </p:cNvPicPr>
          <p:nvPr/>
        </p:nvPicPr>
        <p:blipFill>
          <a:blip r:embed="rId5" cstate="print"/>
          <a:srcRect/>
          <a:stretch>
            <a:fillRect/>
          </a:stretch>
        </p:blipFill>
        <p:spPr bwMode="auto">
          <a:xfrm>
            <a:off x="3203848" y="3429000"/>
            <a:ext cx="2592288" cy="2007563"/>
          </a:xfrm>
          <a:prstGeom prst="rect">
            <a:avLst/>
          </a:prstGeom>
          <a:noFill/>
        </p:spPr>
      </p:pic>
    </p:spTree>
    <p:extLst>
      <p:ext uri="{BB962C8B-B14F-4D97-AF65-F5344CB8AC3E}">
        <p14:creationId xmlns:p14="http://schemas.microsoft.com/office/powerpoint/2010/main" val="335639082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004" y="116632"/>
            <a:ext cx="4555996" cy="562074"/>
          </a:xfrm>
        </p:spPr>
        <p:txBody>
          <a:bodyPr>
            <a:normAutofit fontScale="90000"/>
          </a:bodyPr>
          <a:lstStyle/>
          <a:p>
            <a:r>
              <a:rPr lang="es-MX" dirty="0"/>
              <a:t>Ejercicio 2</a:t>
            </a:r>
          </a:p>
        </p:txBody>
      </p:sp>
      <p:sp>
        <p:nvSpPr>
          <p:cNvPr id="3" name="Marcador de contenido 2"/>
          <p:cNvSpPr>
            <a:spLocks noGrp="1"/>
          </p:cNvSpPr>
          <p:nvPr>
            <p:ph idx="1"/>
          </p:nvPr>
        </p:nvSpPr>
        <p:spPr>
          <a:xfrm>
            <a:off x="528331" y="1057703"/>
            <a:ext cx="4618856" cy="1723226"/>
          </a:xfrm>
        </p:spPr>
        <p:txBody>
          <a:bodyPr>
            <a:normAutofit fontScale="77500" lnSpcReduction="20000"/>
          </a:bodyPr>
          <a:lstStyle/>
          <a:p>
            <a:r>
              <a:rPr lang="es-ES" dirty="0"/>
              <a:t>El comportamiento de una carga de un capacitor es como se muestra en la figura, determinar la corriente que circula por el capacitor </a:t>
            </a:r>
            <a:endParaRPr lang="es-MX" dirty="0"/>
          </a:p>
        </p:txBody>
      </p:sp>
      <p:sp>
        <p:nvSpPr>
          <p:cNvPr id="4" name="Rectángulo 3"/>
          <p:cNvSpPr/>
          <p:nvPr/>
        </p:nvSpPr>
        <p:spPr>
          <a:xfrm>
            <a:off x="5796136" y="1417638"/>
            <a:ext cx="2555776" cy="4524315"/>
          </a:xfrm>
          <a:prstGeom prst="rect">
            <a:avLst/>
          </a:prstGeom>
        </p:spPr>
        <p:txBody>
          <a:bodyPr wrap="square">
            <a:spAutoFit/>
          </a:bodyPr>
          <a:lstStyle/>
          <a:p>
            <a:r>
              <a:rPr lang="es-MX" dirty="0"/>
              <a:t>    0              0</a:t>
            </a:r>
          </a:p>
          <a:p>
            <a:r>
              <a:rPr lang="es-MX" dirty="0"/>
              <a:t>    0.2000    0.0079</a:t>
            </a:r>
          </a:p>
          <a:p>
            <a:r>
              <a:rPr lang="es-MX" dirty="0"/>
              <a:t>    0.4000    0.0623</a:t>
            </a:r>
          </a:p>
          <a:p>
            <a:r>
              <a:rPr lang="es-MX" dirty="0"/>
              <a:t>    0.6000    0.2033</a:t>
            </a:r>
          </a:p>
          <a:p>
            <a:r>
              <a:rPr lang="es-MX" dirty="0"/>
              <a:t>    0.8000    0.4591</a:t>
            </a:r>
          </a:p>
          <a:p>
            <a:r>
              <a:rPr lang="es-MX" dirty="0"/>
              <a:t>    1.0000    0.8415</a:t>
            </a:r>
          </a:p>
          <a:p>
            <a:r>
              <a:rPr lang="es-MX" dirty="0"/>
              <a:t>    1.2000    1.3421</a:t>
            </a:r>
          </a:p>
          <a:p>
            <a:r>
              <a:rPr lang="es-MX" dirty="0"/>
              <a:t>    1.4000    1.9315</a:t>
            </a:r>
          </a:p>
          <a:p>
            <a:r>
              <a:rPr lang="es-MX" dirty="0"/>
              <a:t>    1.6000    2.5589</a:t>
            </a:r>
          </a:p>
          <a:p>
            <a:r>
              <a:rPr lang="es-MX" dirty="0"/>
              <a:t>    1.8000    3.1553</a:t>
            </a:r>
          </a:p>
          <a:p>
            <a:r>
              <a:rPr lang="es-MX" dirty="0"/>
              <a:t>    2.0000    3.6372</a:t>
            </a:r>
          </a:p>
          <a:p>
            <a:r>
              <a:rPr lang="es-MX" dirty="0"/>
              <a:t>    2.2000    3.9131</a:t>
            </a:r>
          </a:p>
          <a:p>
            <a:r>
              <a:rPr lang="es-MX" dirty="0"/>
              <a:t>    2.4000    3.8907</a:t>
            </a:r>
          </a:p>
          <a:p>
            <a:r>
              <a:rPr lang="es-MX" dirty="0"/>
              <a:t>    2.6000    3.4848</a:t>
            </a:r>
          </a:p>
          <a:p>
            <a:r>
              <a:rPr lang="es-MX" dirty="0"/>
              <a:t>    2.8000    2.6263</a:t>
            </a:r>
          </a:p>
          <a:p>
            <a:r>
              <a:rPr lang="es-MX" dirty="0"/>
              <a:t>    3.0000    1.2701</a:t>
            </a:r>
          </a:p>
        </p:txBody>
      </p:sp>
      <p:graphicFrame>
        <p:nvGraphicFramePr>
          <p:cNvPr id="5" name="Object 1"/>
          <p:cNvGraphicFramePr>
            <a:graphicFrameLocks noChangeAspect="1"/>
          </p:cNvGraphicFramePr>
          <p:nvPr>
            <p:extLst>
              <p:ext uri="{D42A27DB-BD31-4B8C-83A1-F6EECF244321}">
                <p14:modId xmlns:p14="http://schemas.microsoft.com/office/powerpoint/2010/main" val="2669060776"/>
              </p:ext>
            </p:extLst>
          </p:nvPr>
        </p:nvGraphicFramePr>
        <p:xfrm>
          <a:off x="5969000" y="1060450"/>
          <a:ext cx="561975" cy="409575"/>
        </p:xfrm>
        <a:graphic>
          <a:graphicData uri="http://schemas.openxmlformats.org/presentationml/2006/ole">
            <mc:AlternateContent xmlns:mc="http://schemas.openxmlformats.org/markup-compatibility/2006">
              <mc:Choice xmlns:v="urn:schemas-microsoft-com:vml" Requires="v">
                <p:oleObj spid="_x0000_s27656" name="Ecuación" r:id="rId3" imgW="266400" imgH="203040" progId="Equation.3">
                  <p:embed/>
                </p:oleObj>
              </mc:Choice>
              <mc:Fallback>
                <p:oleObj name="Ecuación" r:id="rId3" imgW="266400" imgH="203040" progId="Equation.3">
                  <p:embed/>
                  <p:pic>
                    <p:nvPicPr>
                      <p:cNvPr id="0" name=""/>
                      <p:cNvPicPr>
                        <a:picLocks noChangeAspect="1" noChangeArrowheads="1"/>
                      </p:cNvPicPr>
                      <p:nvPr/>
                    </p:nvPicPr>
                    <p:blipFill>
                      <a:blip r:embed="rId4"/>
                      <a:srcRect/>
                      <a:stretch>
                        <a:fillRect/>
                      </a:stretch>
                    </p:blipFill>
                    <p:spPr bwMode="auto">
                      <a:xfrm>
                        <a:off x="5969000" y="1060450"/>
                        <a:ext cx="561975" cy="409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1"/>
          <p:cNvGraphicFramePr>
            <a:graphicFrameLocks noChangeAspect="1"/>
          </p:cNvGraphicFramePr>
          <p:nvPr>
            <p:extLst>
              <p:ext uri="{D42A27DB-BD31-4B8C-83A1-F6EECF244321}">
                <p14:modId xmlns:p14="http://schemas.microsoft.com/office/powerpoint/2010/main" val="2383599985"/>
              </p:ext>
            </p:extLst>
          </p:nvPr>
        </p:nvGraphicFramePr>
        <p:xfrm>
          <a:off x="7052270" y="1043970"/>
          <a:ext cx="725488" cy="407987"/>
        </p:xfrm>
        <a:graphic>
          <a:graphicData uri="http://schemas.openxmlformats.org/presentationml/2006/ole">
            <mc:AlternateContent xmlns:mc="http://schemas.openxmlformats.org/markup-compatibility/2006">
              <mc:Choice xmlns:v="urn:schemas-microsoft-com:vml" Requires="v">
                <p:oleObj spid="_x0000_s27657" name="Ecuación" r:id="rId5" imgW="342720" imgH="203040" progId="Equation.3">
                  <p:embed/>
                </p:oleObj>
              </mc:Choice>
              <mc:Fallback>
                <p:oleObj name="Ecuación" r:id="rId5" imgW="342720" imgH="203040" progId="Equation.3">
                  <p:embed/>
                  <p:pic>
                    <p:nvPicPr>
                      <p:cNvPr id="0" name=""/>
                      <p:cNvPicPr>
                        <a:picLocks noChangeAspect="1" noChangeArrowheads="1"/>
                      </p:cNvPicPr>
                      <p:nvPr/>
                    </p:nvPicPr>
                    <p:blipFill>
                      <a:blip r:embed="rId6"/>
                      <a:srcRect/>
                      <a:stretch>
                        <a:fillRect/>
                      </a:stretch>
                    </p:blipFill>
                    <p:spPr bwMode="auto">
                      <a:xfrm>
                        <a:off x="7052270" y="1043970"/>
                        <a:ext cx="725488" cy="4079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8" name="Conector recto 7"/>
          <p:cNvCxnSpPr/>
          <p:nvPr/>
        </p:nvCxnSpPr>
        <p:spPr>
          <a:xfrm>
            <a:off x="5838428" y="1417638"/>
            <a:ext cx="23762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Conector recto 8"/>
          <p:cNvCxnSpPr/>
          <p:nvPr/>
        </p:nvCxnSpPr>
        <p:spPr>
          <a:xfrm flipH="1">
            <a:off x="6821090" y="1057702"/>
            <a:ext cx="68610" cy="5068461"/>
          </a:xfrm>
          <a:prstGeom prst="line">
            <a:avLst/>
          </a:prstGeom>
        </p:spPr>
        <p:style>
          <a:lnRef idx="1">
            <a:schemeClr val="accent1"/>
          </a:lnRef>
          <a:fillRef idx="0">
            <a:schemeClr val="accent1"/>
          </a:fillRef>
          <a:effectRef idx="0">
            <a:schemeClr val="accent1"/>
          </a:effectRef>
          <a:fontRef idx="minor">
            <a:schemeClr val="tx1"/>
          </a:fontRef>
        </p:style>
      </p:cxnSp>
      <p:pic>
        <p:nvPicPr>
          <p:cNvPr id="18"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4522" y="-66196"/>
            <a:ext cx="1047750"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0" name="Grupo 99">
            <a:extLst>
              <a:ext uri="{FF2B5EF4-FFF2-40B4-BE49-F238E27FC236}">
                <a16:creationId xmlns:a16="http://schemas.microsoft.com/office/drawing/2014/main" xmlns="" id="{61A65AC1-CFE4-4AF2-BE54-D20C09B6BCF4}"/>
              </a:ext>
            </a:extLst>
          </p:cNvPr>
          <p:cNvGrpSpPr/>
          <p:nvPr/>
        </p:nvGrpSpPr>
        <p:grpSpPr>
          <a:xfrm>
            <a:off x="522908" y="2787650"/>
            <a:ext cx="4744417" cy="3548647"/>
            <a:chOff x="522908" y="2787650"/>
            <a:chExt cx="4744417" cy="3548647"/>
          </a:xfrm>
        </p:grpSpPr>
        <p:sp>
          <p:nvSpPr>
            <p:cNvPr id="16" name="Rectángulo 15"/>
            <p:cNvSpPr/>
            <p:nvPr/>
          </p:nvSpPr>
          <p:spPr>
            <a:xfrm>
              <a:off x="2627784" y="5966965"/>
              <a:ext cx="740908" cy="369332"/>
            </a:xfrm>
            <a:prstGeom prst="rect">
              <a:avLst/>
            </a:prstGeom>
          </p:spPr>
          <p:txBody>
            <a:bodyPr wrap="none">
              <a:spAutoFit/>
            </a:bodyPr>
            <a:lstStyle/>
            <a:p>
              <a:r>
                <a:rPr lang="es-MX" b="1" dirty="0"/>
                <a:t>t (ms)</a:t>
              </a:r>
            </a:p>
          </p:txBody>
        </p:sp>
        <p:sp>
          <p:nvSpPr>
            <p:cNvPr id="17" name="97 CuadroTexto"/>
            <p:cNvSpPr txBox="1"/>
            <p:nvPr/>
          </p:nvSpPr>
          <p:spPr>
            <a:xfrm>
              <a:off x="522908" y="2959871"/>
              <a:ext cx="759029" cy="400110"/>
            </a:xfrm>
            <a:prstGeom prst="rect">
              <a:avLst/>
            </a:prstGeom>
            <a:noFill/>
          </p:spPr>
          <p:txBody>
            <a:bodyPr wrap="square" rtlCol="0">
              <a:spAutoFit/>
            </a:bodyPr>
            <a:lstStyle/>
            <a:p>
              <a:r>
                <a:rPr lang="es-MX" sz="2000" b="1" dirty="0"/>
                <a:t>q(c)</a:t>
              </a:r>
            </a:p>
          </p:txBody>
        </p:sp>
        <p:grpSp>
          <p:nvGrpSpPr>
            <p:cNvPr id="21" name="Group 5">
              <a:extLst>
                <a:ext uri="{FF2B5EF4-FFF2-40B4-BE49-F238E27FC236}">
                  <a16:creationId xmlns:a16="http://schemas.microsoft.com/office/drawing/2014/main" xmlns="" id="{360D79BD-2056-46D0-B651-2E6DF408A138}"/>
                </a:ext>
              </a:extLst>
            </p:cNvPr>
            <p:cNvGrpSpPr>
              <a:grpSpLocks noChangeAspect="1"/>
            </p:cNvGrpSpPr>
            <p:nvPr/>
          </p:nvGrpSpPr>
          <p:grpSpPr bwMode="auto">
            <a:xfrm>
              <a:off x="558800" y="2787650"/>
              <a:ext cx="4708525" cy="3541713"/>
              <a:chOff x="352" y="1756"/>
              <a:chExt cx="2966" cy="2231"/>
            </a:xfrm>
          </p:grpSpPr>
          <p:sp>
            <p:nvSpPr>
              <p:cNvPr id="22" name="AutoShape 4">
                <a:extLst>
                  <a:ext uri="{FF2B5EF4-FFF2-40B4-BE49-F238E27FC236}">
                    <a16:creationId xmlns:a16="http://schemas.microsoft.com/office/drawing/2014/main" xmlns="" id="{8F55FA6C-59DA-4980-8CDC-AD672A177002}"/>
                  </a:ext>
                </a:extLst>
              </p:cNvPr>
              <p:cNvSpPr>
                <a:spLocks noChangeAspect="1" noChangeArrowheads="1" noTextEdit="1"/>
              </p:cNvSpPr>
              <p:nvPr/>
            </p:nvSpPr>
            <p:spPr bwMode="auto">
              <a:xfrm>
                <a:off x="352" y="1756"/>
                <a:ext cx="2966" cy="2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23" name="Rectangle 6">
                <a:extLst>
                  <a:ext uri="{FF2B5EF4-FFF2-40B4-BE49-F238E27FC236}">
                    <a16:creationId xmlns:a16="http://schemas.microsoft.com/office/drawing/2014/main" xmlns="" id="{AAE9C3E8-51C2-4813-97E3-2C3A65929E7F}"/>
                  </a:ext>
                </a:extLst>
              </p:cNvPr>
              <p:cNvSpPr>
                <a:spLocks noChangeArrowheads="1"/>
              </p:cNvSpPr>
              <p:nvPr/>
            </p:nvSpPr>
            <p:spPr bwMode="auto">
              <a:xfrm>
                <a:off x="739" y="1926"/>
                <a:ext cx="2298" cy="181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24" name="Rectangle 7">
                <a:extLst>
                  <a:ext uri="{FF2B5EF4-FFF2-40B4-BE49-F238E27FC236}">
                    <a16:creationId xmlns:a16="http://schemas.microsoft.com/office/drawing/2014/main" xmlns="" id="{987CAB13-F721-46E2-A4C2-3BA3F406BB5A}"/>
                  </a:ext>
                </a:extLst>
              </p:cNvPr>
              <p:cNvSpPr>
                <a:spLocks noChangeArrowheads="1"/>
              </p:cNvSpPr>
              <p:nvPr/>
            </p:nvSpPr>
            <p:spPr bwMode="auto">
              <a:xfrm>
                <a:off x="739" y="1926"/>
                <a:ext cx="2298" cy="1817"/>
              </a:xfrm>
              <a:prstGeom prst="rect">
                <a:avLst/>
              </a:prstGeom>
              <a:noFill/>
              <a:ln w="0">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5" name="Line 8">
                <a:extLst>
                  <a:ext uri="{FF2B5EF4-FFF2-40B4-BE49-F238E27FC236}">
                    <a16:creationId xmlns:a16="http://schemas.microsoft.com/office/drawing/2014/main" xmlns="" id="{BF699EF7-43E6-4C2D-8978-7C3335853C02}"/>
                  </a:ext>
                </a:extLst>
              </p:cNvPr>
              <p:cNvSpPr>
                <a:spLocks noChangeShapeType="1"/>
              </p:cNvSpPr>
              <p:nvPr/>
            </p:nvSpPr>
            <p:spPr bwMode="auto">
              <a:xfrm>
                <a:off x="739" y="1926"/>
                <a:ext cx="229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6" name="Line 9">
                <a:extLst>
                  <a:ext uri="{FF2B5EF4-FFF2-40B4-BE49-F238E27FC236}">
                    <a16:creationId xmlns:a16="http://schemas.microsoft.com/office/drawing/2014/main" xmlns="" id="{C61BB1FA-AAD7-4F69-8989-66E8CE32DE44}"/>
                  </a:ext>
                </a:extLst>
              </p:cNvPr>
              <p:cNvSpPr>
                <a:spLocks noChangeShapeType="1"/>
              </p:cNvSpPr>
              <p:nvPr/>
            </p:nvSpPr>
            <p:spPr bwMode="auto">
              <a:xfrm>
                <a:off x="739" y="3743"/>
                <a:ext cx="229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7" name="Line 10">
                <a:extLst>
                  <a:ext uri="{FF2B5EF4-FFF2-40B4-BE49-F238E27FC236}">
                    <a16:creationId xmlns:a16="http://schemas.microsoft.com/office/drawing/2014/main" xmlns="" id="{F88A2A69-FF3B-41FE-ADD0-935DC0A32633}"/>
                  </a:ext>
                </a:extLst>
              </p:cNvPr>
              <p:cNvSpPr>
                <a:spLocks noChangeShapeType="1"/>
              </p:cNvSpPr>
              <p:nvPr/>
            </p:nvSpPr>
            <p:spPr bwMode="auto">
              <a:xfrm flipV="1">
                <a:off x="3037" y="1926"/>
                <a:ext cx="0" cy="1817"/>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8" name="Line 11">
                <a:extLst>
                  <a:ext uri="{FF2B5EF4-FFF2-40B4-BE49-F238E27FC236}">
                    <a16:creationId xmlns:a16="http://schemas.microsoft.com/office/drawing/2014/main" xmlns="" id="{B6AA77E8-DD7B-401B-BBD2-C8637D9A1F27}"/>
                  </a:ext>
                </a:extLst>
              </p:cNvPr>
              <p:cNvSpPr>
                <a:spLocks noChangeShapeType="1"/>
              </p:cNvSpPr>
              <p:nvPr/>
            </p:nvSpPr>
            <p:spPr bwMode="auto">
              <a:xfrm flipV="1">
                <a:off x="739" y="1926"/>
                <a:ext cx="0" cy="1817"/>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9" name="Line 12">
                <a:extLst>
                  <a:ext uri="{FF2B5EF4-FFF2-40B4-BE49-F238E27FC236}">
                    <a16:creationId xmlns:a16="http://schemas.microsoft.com/office/drawing/2014/main" xmlns="" id="{5CF61345-5A14-4864-927C-ACC4683BD29F}"/>
                  </a:ext>
                </a:extLst>
              </p:cNvPr>
              <p:cNvSpPr>
                <a:spLocks noChangeShapeType="1"/>
              </p:cNvSpPr>
              <p:nvPr/>
            </p:nvSpPr>
            <p:spPr bwMode="auto">
              <a:xfrm>
                <a:off x="739" y="3743"/>
                <a:ext cx="229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0" name="Line 13">
                <a:extLst>
                  <a:ext uri="{FF2B5EF4-FFF2-40B4-BE49-F238E27FC236}">
                    <a16:creationId xmlns:a16="http://schemas.microsoft.com/office/drawing/2014/main" xmlns="" id="{5B0A2A27-DAA9-4174-8D76-BB2FB7D99F14}"/>
                  </a:ext>
                </a:extLst>
              </p:cNvPr>
              <p:cNvSpPr>
                <a:spLocks noChangeShapeType="1"/>
              </p:cNvSpPr>
              <p:nvPr/>
            </p:nvSpPr>
            <p:spPr bwMode="auto">
              <a:xfrm flipV="1">
                <a:off x="739" y="1926"/>
                <a:ext cx="0" cy="1817"/>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1" name="Line 14">
                <a:extLst>
                  <a:ext uri="{FF2B5EF4-FFF2-40B4-BE49-F238E27FC236}">
                    <a16:creationId xmlns:a16="http://schemas.microsoft.com/office/drawing/2014/main" xmlns="" id="{20CC46F3-3469-4703-B975-1C5DFF266263}"/>
                  </a:ext>
                </a:extLst>
              </p:cNvPr>
              <p:cNvSpPr>
                <a:spLocks noChangeShapeType="1"/>
              </p:cNvSpPr>
              <p:nvPr/>
            </p:nvSpPr>
            <p:spPr bwMode="auto">
              <a:xfrm flipV="1">
                <a:off x="739" y="3716"/>
                <a:ext cx="0" cy="27"/>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2" name="Line 15">
                <a:extLst>
                  <a:ext uri="{FF2B5EF4-FFF2-40B4-BE49-F238E27FC236}">
                    <a16:creationId xmlns:a16="http://schemas.microsoft.com/office/drawing/2014/main" xmlns="" id="{F7B482B9-EBE2-4390-8E1C-EA5804038DAC}"/>
                  </a:ext>
                </a:extLst>
              </p:cNvPr>
              <p:cNvSpPr>
                <a:spLocks noChangeShapeType="1"/>
              </p:cNvSpPr>
              <p:nvPr/>
            </p:nvSpPr>
            <p:spPr bwMode="auto">
              <a:xfrm>
                <a:off x="739" y="1926"/>
                <a:ext cx="0" cy="21"/>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3" name="Rectangle 16">
                <a:extLst>
                  <a:ext uri="{FF2B5EF4-FFF2-40B4-BE49-F238E27FC236}">
                    <a16:creationId xmlns:a16="http://schemas.microsoft.com/office/drawing/2014/main" xmlns="" id="{427B4014-7033-4B69-BB5C-6C5E282C16CD}"/>
                  </a:ext>
                </a:extLst>
              </p:cNvPr>
              <p:cNvSpPr>
                <a:spLocks noChangeArrowheads="1"/>
              </p:cNvSpPr>
              <p:nvPr/>
            </p:nvSpPr>
            <p:spPr bwMode="auto">
              <a:xfrm>
                <a:off x="723" y="3759"/>
                <a:ext cx="7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900" b="0" i="0" u="none" strike="noStrike" cap="none" normalizeH="0" baseline="0">
                    <a:ln>
                      <a:noFill/>
                    </a:ln>
                    <a:solidFill>
                      <a:srgbClr val="000000"/>
                    </a:solidFill>
                    <a:effectLst/>
                    <a:latin typeface="Helvetica" panose="020B0604020202020204" pitchFamily="34" charset="0"/>
                  </a:rPr>
                  <a:t>0</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34" name="Line 17">
                <a:extLst>
                  <a:ext uri="{FF2B5EF4-FFF2-40B4-BE49-F238E27FC236}">
                    <a16:creationId xmlns:a16="http://schemas.microsoft.com/office/drawing/2014/main" xmlns="" id="{06101B04-FE65-478A-BDC2-D985D8B25151}"/>
                  </a:ext>
                </a:extLst>
              </p:cNvPr>
              <p:cNvSpPr>
                <a:spLocks noChangeShapeType="1"/>
              </p:cNvSpPr>
              <p:nvPr/>
            </p:nvSpPr>
            <p:spPr bwMode="auto">
              <a:xfrm flipV="1">
                <a:off x="1120" y="3716"/>
                <a:ext cx="0" cy="27"/>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5" name="Line 18">
                <a:extLst>
                  <a:ext uri="{FF2B5EF4-FFF2-40B4-BE49-F238E27FC236}">
                    <a16:creationId xmlns:a16="http://schemas.microsoft.com/office/drawing/2014/main" xmlns="" id="{C6C7A81E-5724-4E18-8114-1602F5632964}"/>
                  </a:ext>
                </a:extLst>
              </p:cNvPr>
              <p:cNvSpPr>
                <a:spLocks noChangeShapeType="1"/>
              </p:cNvSpPr>
              <p:nvPr/>
            </p:nvSpPr>
            <p:spPr bwMode="auto">
              <a:xfrm>
                <a:off x="1120" y="1926"/>
                <a:ext cx="0" cy="21"/>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6" name="Rectangle 19">
                <a:extLst>
                  <a:ext uri="{FF2B5EF4-FFF2-40B4-BE49-F238E27FC236}">
                    <a16:creationId xmlns:a16="http://schemas.microsoft.com/office/drawing/2014/main" xmlns="" id="{22BD1B9E-5782-48EE-8EF3-5AF1BB63E1C5}"/>
                  </a:ext>
                </a:extLst>
              </p:cNvPr>
              <p:cNvSpPr>
                <a:spLocks noChangeArrowheads="1"/>
              </p:cNvSpPr>
              <p:nvPr/>
            </p:nvSpPr>
            <p:spPr bwMode="auto">
              <a:xfrm>
                <a:off x="1072" y="3759"/>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900" b="0" i="0" u="none" strike="noStrike" cap="none" normalizeH="0" baseline="0">
                    <a:ln>
                      <a:noFill/>
                    </a:ln>
                    <a:solidFill>
                      <a:srgbClr val="000000"/>
                    </a:solidFill>
                    <a:effectLst/>
                    <a:latin typeface="Helvetica" panose="020B0604020202020204" pitchFamily="34" charset="0"/>
                  </a:rPr>
                  <a:t>0.5</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37" name="Line 20">
                <a:extLst>
                  <a:ext uri="{FF2B5EF4-FFF2-40B4-BE49-F238E27FC236}">
                    <a16:creationId xmlns:a16="http://schemas.microsoft.com/office/drawing/2014/main" xmlns="" id="{199A3316-30F1-4CF3-B43B-6A3A7410F188}"/>
                  </a:ext>
                </a:extLst>
              </p:cNvPr>
              <p:cNvSpPr>
                <a:spLocks noChangeShapeType="1"/>
              </p:cNvSpPr>
              <p:nvPr/>
            </p:nvSpPr>
            <p:spPr bwMode="auto">
              <a:xfrm flipV="1">
                <a:off x="1501" y="3716"/>
                <a:ext cx="0" cy="27"/>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8" name="Line 21">
                <a:extLst>
                  <a:ext uri="{FF2B5EF4-FFF2-40B4-BE49-F238E27FC236}">
                    <a16:creationId xmlns:a16="http://schemas.microsoft.com/office/drawing/2014/main" xmlns="" id="{4C6CC6C5-D2FD-4441-9BC8-9FE4585AAB73}"/>
                  </a:ext>
                </a:extLst>
              </p:cNvPr>
              <p:cNvSpPr>
                <a:spLocks noChangeShapeType="1"/>
              </p:cNvSpPr>
              <p:nvPr/>
            </p:nvSpPr>
            <p:spPr bwMode="auto">
              <a:xfrm>
                <a:off x="1501" y="1926"/>
                <a:ext cx="0" cy="21"/>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9" name="Rectangle 22">
                <a:extLst>
                  <a:ext uri="{FF2B5EF4-FFF2-40B4-BE49-F238E27FC236}">
                    <a16:creationId xmlns:a16="http://schemas.microsoft.com/office/drawing/2014/main" xmlns="" id="{0E35C0F7-A0AB-45DB-8CE5-BE9DFF982CBA}"/>
                  </a:ext>
                </a:extLst>
              </p:cNvPr>
              <p:cNvSpPr>
                <a:spLocks noChangeArrowheads="1"/>
              </p:cNvSpPr>
              <p:nvPr/>
            </p:nvSpPr>
            <p:spPr bwMode="auto">
              <a:xfrm>
                <a:off x="1485" y="3759"/>
                <a:ext cx="7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900" b="0" i="0" u="none" strike="noStrike" cap="none" normalizeH="0" baseline="0">
                    <a:ln>
                      <a:noFill/>
                    </a:ln>
                    <a:solidFill>
                      <a:srgbClr val="000000"/>
                    </a:solidFill>
                    <a:effectLst/>
                    <a:latin typeface="Helvetica" panose="020B0604020202020204" pitchFamily="34" charset="0"/>
                  </a:rPr>
                  <a:t>1</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40" name="Line 23">
                <a:extLst>
                  <a:ext uri="{FF2B5EF4-FFF2-40B4-BE49-F238E27FC236}">
                    <a16:creationId xmlns:a16="http://schemas.microsoft.com/office/drawing/2014/main" xmlns="" id="{6C3A0CDE-9558-4C55-B6E7-4B5F4F73F521}"/>
                  </a:ext>
                </a:extLst>
              </p:cNvPr>
              <p:cNvSpPr>
                <a:spLocks noChangeShapeType="1"/>
              </p:cNvSpPr>
              <p:nvPr/>
            </p:nvSpPr>
            <p:spPr bwMode="auto">
              <a:xfrm flipV="1">
                <a:off x="1888" y="3716"/>
                <a:ext cx="0" cy="27"/>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1" name="Line 24">
                <a:extLst>
                  <a:ext uri="{FF2B5EF4-FFF2-40B4-BE49-F238E27FC236}">
                    <a16:creationId xmlns:a16="http://schemas.microsoft.com/office/drawing/2014/main" xmlns="" id="{0532096A-92F8-4D56-A1BE-88122AD154FF}"/>
                  </a:ext>
                </a:extLst>
              </p:cNvPr>
              <p:cNvSpPr>
                <a:spLocks noChangeShapeType="1"/>
              </p:cNvSpPr>
              <p:nvPr/>
            </p:nvSpPr>
            <p:spPr bwMode="auto">
              <a:xfrm>
                <a:off x="1888" y="1926"/>
                <a:ext cx="0" cy="21"/>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2" name="Rectangle 25">
                <a:extLst>
                  <a:ext uri="{FF2B5EF4-FFF2-40B4-BE49-F238E27FC236}">
                    <a16:creationId xmlns:a16="http://schemas.microsoft.com/office/drawing/2014/main" xmlns="" id="{BCE5D178-A97D-4AD1-BBAD-7D189DC68FA9}"/>
                  </a:ext>
                </a:extLst>
              </p:cNvPr>
              <p:cNvSpPr>
                <a:spLocks noChangeArrowheads="1"/>
              </p:cNvSpPr>
              <p:nvPr/>
            </p:nvSpPr>
            <p:spPr bwMode="auto">
              <a:xfrm>
                <a:off x="1840" y="3759"/>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900" b="0" i="0" u="none" strike="noStrike" cap="none" normalizeH="0" baseline="0">
                    <a:ln>
                      <a:noFill/>
                    </a:ln>
                    <a:solidFill>
                      <a:srgbClr val="000000"/>
                    </a:solidFill>
                    <a:effectLst/>
                    <a:latin typeface="Helvetica" panose="020B0604020202020204" pitchFamily="34" charset="0"/>
                  </a:rPr>
                  <a:t>1.5</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43" name="Line 26">
                <a:extLst>
                  <a:ext uri="{FF2B5EF4-FFF2-40B4-BE49-F238E27FC236}">
                    <a16:creationId xmlns:a16="http://schemas.microsoft.com/office/drawing/2014/main" xmlns="" id="{D94A44B9-E697-4297-949A-E934241215F9}"/>
                  </a:ext>
                </a:extLst>
              </p:cNvPr>
              <p:cNvSpPr>
                <a:spLocks noChangeShapeType="1"/>
              </p:cNvSpPr>
              <p:nvPr/>
            </p:nvSpPr>
            <p:spPr bwMode="auto">
              <a:xfrm flipV="1">
                <a:off x="2269" y="3716"/>
                <a:ext cx="0" cy="27"/>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4" name="Line 27">
                <a:extLst>
                  <a:ext uri="{FF2B5EF4-FFF2-40B4-BE49-F238E27FC236}">
                    <a16:creationId xmlns:a16="http://schemas.microsoft.com/office/drawing/2014/main" xmlns="" id="{A98004C5-134F-4836-BA20-E45A94E569C6}"/>
                  </a:ext>
                </a:extLst>
              </p:cNvPr>
              <p:cNvSpPr>
                <a:spLocks noChangeShapeType="1"/>
              </p:cNvSpPr>
              <p:nvPr/>
            </p:nvSpPr>
            <p:spPr bwMode="auto">
              <a:xfrm>
                <a:off x="2269" y="1926"/>
                <a:ext cx="0" cy="21"/>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5" name="Rectangle 28">
                <a:extLst>
                  <a:ext uri="{FF2B5EF4-FFF2-40B4-BE49-F238E27FC236}">
                    <a16:creationId xmlns:a16="http://schemas.microsoft.com/office/drawing/2014/main" xmlns="" id="{3A5DE9D7-38A2-4166-B913-02677D3F1B18}"/>
                  </a:ext>
                </a:extLst>
              </p:cNvPr>
              <p:cNvSpPr>
                <a:spLocks noChangeArrowheads="1"/>
              </p:cNvSpPr>
              <p:nvPr/>
            </p:nvSpPr>
            <p:spPr bwMode="auto">
              <a:xfrm>
                <a:off x="2253" y="3759"/>
                <a:ext cx="7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900" b="0" i="0" u="none" strike="noStrike" cap="none" normalizeH="0" baseline="0">
                    <a:ln>
                      <a:noFill/>
                    </a:ln>
                    <a:solidFill>
                      <a:srgbClr val="000000"/>
                    </a:solidFill>
                    <a:effectLst/>
                    <a:latin typeface="Helvetica" panose="020B0604020202020204" pitchFamily="34" charset="0"/>
                  </a:rPr>
                  <a:t>2</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46" name="Line 29">
                <a:extLst>
                  <a:ext uri="{FF2B5EF4-FFF2-40B4-BE49-F238E27FC236}">
                    <a16:creationId xmlns:a16="http://schemas.microsoft.com/office/drawing/2014/main" xmlns="" id="{850FA192-07D6-43DD-B72D-4AEFD6B687FB}"/>
                  </a:ext>
                </a:extLst>
              </p:cNvPr>
              <p:cNvSpPr>
                <a:spLocks noChangeShapeType="1"/>
              </p:cNvSpPr>
              <p:nvPr/>
            </p:nvSpPr>
            <p:spPr bwMode="auto">
              <a:xfrm flipV="1">
                <a:off x="2651" y="3716"/>
                <a:ext cx="0" cy="27"/>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7" name="Line 30">
                <a:extLst>
                  <a:ext uri="{FF2B5EF4-FFF2-40B4-BE49-F238E27FC236}">
                    <a16:creationId xmlns:a16="http://schemas.microsoft.com/office/drawing/2014/main" xmlns="" id="{20BC07D4-2263-4272-860C-C19670C5A81C}"/>
                  </a:ext>
                </a:extLst>
              </p:cNvPr>
              <p:cNvSpPr>
                <a:spLocks noChangeShapeType="1"/>
              </p:cNvSpPr>
              <p:nvPr/>
            </p:nvSpPr>
            <p:spPr bwMode="auto">
              <a:xfrm>
                <a:off x="2651" y="1926"/>
                <a:ext cx="0" cy="21"/>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8" name="Rectangle 31">
                <a:extLst>
                  <a:ext uri="{FF2B5EF4-FFF2-40B4-BE49-F238E27FC236}">
                    <a16:creationId xmlns:a16="http://schemas.microsoft.com/office/drawing/2014/main" xmlns="" id="{1790B9BF-0495-48A1-8CDD-BCB887DE70D7}"/>
                  </a:ext>
                </a:extLst>
              </p:cNvPr>
              <p:cNvSpPr>
                <a:spLocks noChangeArrowheads="1"/>
              </p:cNvSpPr>
              <p:nvPr/>
            </p:nvSpPr>
            <p:spPr bwMode="auto">
              <a:xfrm>
                <a:off x="2603" y="3759"/>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900" b="0" i="0" u="none" strike="noStrike" cap="none" normalizeH="0" baseline="0">
                    <a:ln>
                      <a:noFill/>
                    </a:ln>
                    <a:solidFill>
                      <a:srgbClr val="000000"/>
                    </a:solidFill>
                    <a:effectLst/>
                    <a:latin typeface="Helvetica" panose="020B0604020202020204" pitchFamily="34" charset="0"/>
                  </a:rPr>
                  <a:t>2.5</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49" name="Line 32">
                <a:extLst>
                  <a:ext uri="{FF2B5EF4-FFF2-40B4-BE49-F238E27FC236}">
                    <a16:creationId xmlns:a16="http://schemas.microsoft.com/office/drawing/2014/main" xmlns="" id="{2771E017-7FAD-42F6-BDE5-1405FA0D21D9}"/>
                  </a:ext>
                </a:extLst>
              </p:cNvPr>
              <p:cNvSpPr>
                <a:spLocks noChangeShapeType="1"/>
              </p:cNvSpPr>
              <p:nvPr/>
            </p:nvSpPr>
            <p:spPr bwMode="auto">
              <a:xfrm flipV="1">
                <a:off x="3037" y="3716"/>
                <a:ext cx="0" cy="27"/>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0" name="Line 33">
                <a:extLst>
                  <a:ext uri="{FF2B5EF4-FFF2-40B4-BE49-F238E27FC236}">
                    <a16:creationId xmlns:a16="http://schemas.microsoft.com/office/drawing/2014/main" xmlns="" id="{2DE3CA78-3F42-461E-BA03-155FE9F473A5}"/>
                  </a:ext>
                </a:extLst>
              </p:cNvPr>
              <p:cNvSpPr>
                <a:spLocks noChangeShapeType="1"/>
              </p:cNvSpPr>
              <p:nvPr/>
            </p:nvSpPr>
            <p:spPr bwMode="auto">
              <a:xfrm>
                <a:off x="3037" y="1926"/>
                <a:ext cx="0" cy="21"/>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1" name="Rectangle 34">
                <a:extLst>
                  <a:ext uri="{FF2B5EF4-FFF2-40B4-BE49-F238E27FC236}">
                    <a16:creationId xmlns:a16="http://schemas.microsoft.com/office/drawing/2014/main" xmlns="" id="{5ACA3F36-321F-445A-B6DD-A7975BEDEC54}"/>
                  </a:ext>
                </a:extLst>
              </p:cNvPr>
              <p:cNvSpPr>
                <a:spLocks noChangeArrowheads="1"/>
              </p:cNvSpPr>
              <p:nvPr/>
            </p:nvSpPr>
            <p:spPr bwMode="auto">
              <a:xfrm>
                <a:off x="3021" y="3759"/>
                <a:ext cx="7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900" b="0" i="0" u="none" strike="noStrike" cap="none" normalizeH="0" baseline="0">
                    <a:ln>
                      <a:noFill/>
                    </a:ln>
                    <a:solidFill>
                      <a:srgbClr val="000000"/>
                    </a:solidFill>
                    <a:effectLst/>
                    <a:latin typeface="Helvetica" panose="020B0604020202020204" pitchFamily="34" charset="0"/>
                  </a:rPr>
                  <a:t>3</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52" name="Line 35">
                <a:extLst>
                  <a:ext uri="{FF2B5EF4-FFF2-40B4-BE49-F238E27FC236}">
                    <a16:creationId xmlns:a16="http://schemas.microsoft.com/office/drawing/2014/main" xmlns="" id="{9F9597B6-165A-450E-B4A4-B1D171EC532C}"/>
                  </a:ext>
                </a:extLst>
              </p:cNvPr>
              <p:cNvSpPr>
                <a:spLocks noChangeShapeType="1"/>
              </p:cNvSpPr>
              <p:nvPr/>
            </p:nvSpPr>
            <p:spPr bwMode="auto">
              <a:xfrm>
                <a:off x="739" y="3743"/>
                <a:ext cx="2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3" name="Line 36">
                <a:extLst>
                  <a:ext uri="{FF2B5EF4-FFF2-40B4-BE49-F238E27FC236}">
                    <a16:creationId xmlns:a16="http://schemas.microsoft.com/office/drawing/2014/main" xmlns="" id="{C7E48EE8-DA77-4F07-AA41-D68D058D9A0D}"/>
                  </a:ext>
                </a:extLst>
              </p:cNvPr>
              <p:cNvSpPr>
                <a:spLocks noChangeShapeType="1"/>
              </p:cNvSpPr>
              <p:nvPr/>
            </p:nvSpPr>
            <p:spPr bwMode="auto">
              <a:xfrm flipH="1">
                <a:off x="3011" y="3743"/>
                <a:ext cx="26"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4" name="Rectangle 37">
                <a:extLst>
                  <a:ext uri="{FF2B5EF4-FFF2-40B4-BE49-F238E27FC236}">
                    <a16:creationId xmlns:a16="http://schemas.microsoft.com/office/drawing/2014/main" xmlns="" id="{22C77B14-F8D0-4F6E-A255-2CDD2754D947}"/>
                  </a:ext>
                </a:extLst>
              </p:cNvPr>
              <p:cNvSpPr>
                <a:spLocks noChangeArrowheads="1"/>
              </p:cNvSpPr>
              <p:nvPr/>
            </p:nvSpPr>
            <p:spPr bwMode="auto">
              <a:xfrm>
                <a:off x="680" y="3700"/>
                <a:ext cx="7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900" b="0" i="0" u="none" strike="noStrike" cap="none" normalizeH="0" baseline="0">
                    <a:ln>
                      <a:noFill/>
                    </a:ln>
                    <a:solidFill>
                      <a:srgbClr val="000000"/>
                    </a:solidFill>
                    <a:effectLst/>
                    <a:latin typeface="Helvetica" panose="020B0604020202020204" pitchFamily="34" charset="0"/>
                  </a:rPr>
                  <a:t>0</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55" name="Line 38">
                <a:extLst>
                  <a:ext uri="{FF2B5EF4-FFF2-40B4-BE49-F238E27FC236}">
                    <a16:creationId xmlns:a16="http://schemas.microsoft.com/office/drawing/2014/main" xmlns="" id="{7187A24C-9CD6-40FE-818B-36D5DB8D69D1}"/>
                  </a:ext>
                </a:extLst>
              </p:cNvPr>
              <p:cNvSpPr>
                <a:spLocks noChangeShapeType="1"/>
              </p:cNvSpPr>
              <p:nvPr/>
            </p:nvSpPr>
            <p:spPr bwMode="auto">
              <a:xfrm>
                <a:off x="739" y="3514"/>
                <a:ext cx="2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6" name="Line 39">
                <a:extLst>
                  <a:ext uri="{FF2B5EF4-FFF2-40B4-BE49-F238E27FC236}">
                    <a16:creationId xmlns:a16="http://schemas.microsoft.com/office/drawing/2014/main" xmlns="" id="{50219954-5B05-46DE-8BF4-8718E665E00C}"/>
                  </a:ext>
                </a:extLst>
              </p:cNvPr>
              <p:cNvSpPr>
                <a:spLocks noChangeShapeType="1"/>
              </p:cNvSpPr>
              <p:nvPr/>
            </p:nvSpPr>
            <p:spPr bwMode="auto">
              <a:xfrm flipH="1">
                <a:off x="3011" y="3514"/>
                <a:ext cx="26"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7" name="Rectangle 40">
                <a:extLst>
                  <a:ext uri="{FF2B5EF4-FFF2-40B4-BE49-F238E27FC236}">
                    <a16:creationId xmlns:a16="http://schemas.microsoft.com/office/drawing/2014/main" xmlns="" id="{3A38DD4C-0917-4503-89D8-E7C75B4D1BF7}"/>
                  </a:ext>
                </a:extLst>
              </p:cNvPr>
              <p:cNvSpPr>
                <a:spLocks noChangeArrowheads="1"/>
              </p:cNvSpPr>
              <p:nvPr/>
            </p:nvSpPr>
            <p:spPr bwMode="auto">
              <a:xfrm>
                <a:off x="622" y="3472"/>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900" b="0" i="0" u="none" strike="noStrike" cap="none" normalizeH="0" baseline="0">
                    <a:ln>
                      <a:noFill/>
                    </a:ln>
                    <a:solidFill>
                      <a:srgbClr val="000000"/>
                    </a:solidFill>
                    <a:effectLst/>
                    <a:latin typeface="Helvetica" panose="020B0604020202020204" pitchFamily="34" charset="0"/>
                  </a:rPr>
                  <a:t>0.5</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58" name="Line 41">
                <a:extLst>
                  <a:ext uri="{FF2B5EF4-FFF2-40B4-BE49-F238E27FC236}">
                    <a16:creationId xmlns:a16="http://schemas.microsoft.com/office/drawing/2014/main" xmlns="" id="{5CF53616-DC9E-4969-B726-8157B8A1E217}"/>
                  </a:ext>
                </a:extLst>
              </p:cNvPr>
              <p:cNvSpPr>
                <a:spLocks noChangeShapeType="1"/>
              </p:cNvSpPr>
              <p:nvPr/>
            </p:nvSpPr>
            <p:spPr bwMode="auto">
              <a:xfrm>
                <a:off x="739" y="3286"/>
                <a:ext cx="2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9" name="Line 42">
                <a:extLst>
                  <a:ext uri="{FF2B5EF4-FFF2-40B4-BE49-F238E27FC236}">
                    <a16:creationId xmlns:a16="http://schemas.microsoft.com/office/drawing/2014/main" xmlns="" id="{E83289EA-DFA0-464A-837E-FDDA359A9105}"/>
                  </a:ext>
                </a:extLst>
              </p:cNvPr>
              <p:cNvSpPr>
                <a:spLocks noChangeShapeType="1"/>
              </p:cNvSpPr>
              <p:nvPr/>
            </p:nvSpPr>
            <p:spPr bwMode="auto">
              <a:xfrm flipH="1">
                <a:off x="3011" y="3286"/>
                <a:ext cx="26"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0" name="Rectangle 43">
                <a:extLst>
                  <a:ext uri="{FF2B5EF4-FFF2-40B4-BE49-F238E27FC236}">
                    <a16:creationId xmlns:a16="http://schemas.microsoft.com/office/drawing/2014/main" xmlns="" id="{7FEE5ACC-F8A8-4433-88F3-991F0C6601BA}"/>
                  </a:ext>
                </a:extLst>
              </p:cNvPr>
              <p:cNvSpPr>
                <a:spLocks noChangeArrowheads="1"/>
              </p:cNvSpPr>
              <p:nvPr/>
            </p:nvSpPr>
            <p:spPr bwMode="auto">
              <a:xfrm>
                <a:off x="680" y="3243"/>
                <a:ext cx="7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900" b="0" i="0" u="none" strike="noStrike" cap="none" normalizeH="0" baseline="0">
                    <a:ln>
                      <a:noFill/>
                    </a:ln>
                    <a:solidFill>
                      <a:srgbClr val="000000"/>
                    </a:solidFill>
                    <a:effectLst/>
                    <a:latin typeface="Helvetica" panose="020B0604020202020204" pitchFamily="34" charset="0"/>
                  </a:rPr>
                  <a:t>1</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61" name="Line 44">
                <a:extLst>
                  <a:ext uri="{FF2B5EF4-FFF2-40B4-BE49-F238E27FC236}">
                    <a16:creationId xmlns:a16="http://schemas.microsoft.com/office/drawing/2014/main" xmlns="" id="{F26D4095-6C57-4A11-8BE5-4F7406698CAD}"/>
                  </a:ext>
                </a:extLst>
              </p:cNvPr>
              <p:cNvSpPr>
                <a:spLocks noChangeShapeType="1"/>
              </p:cNvSpPr>
              <p:nvPr/>
            </p:nvSpPr>
            <p:spPr bwMode="auto">
              <a:xfrm>
                <a:off x="739" y="3057"/>
                <a:ext cx="2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2" name="Line 45">
                <a:extLst>
                  <a:ext uri="{FF2B5EF4-FFF2-40B4-BE49-F238E27FC236}">
                    <a16:creationId xmlns:a16="http://schemas.microsoft.com/office/drawing/2014/main" xmlns="" id="{9AB4C6CC-A363-4E6E-890B-0E8FB10B0F15}"/>
                  </a:ext>
                </a:extLst>
              </p:cNvPr>
              <p:cNvSpPr>
                <a:spLocks noChangeShapeType="1"/>
              </p:cNvSpPr>
              <p:nvPr/>
            </p:nvSpPr>
            <p:spPr bwMode="auto">
              <a:xfrm flipH="1">
                <a:off x="3011" y="3057"/>
                <a:ext cx="26"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3" name="Rectangle 46">
                <a:extLst>
                  <a:ext uri="{FF2B5EF4-FFF2-40B4-BE49-F238E27FC236}">
                    <a16:creationId xmlns:a16="http://schemas.microsoft.com/office/drawing/2014/main" xmlns="" id="{A114A72E-B93D-4718-BCDC-222ECCB69A6D}"/>
                  </a:ext>
                </a:extLst>
              </p:cNvPr>
              <p:cNvSpPr>
                <a:spLocks noChangeArrowheads="1"/>
              </p:cNvSpPr>
              <p:nvPr/>
            </p:nvSpPr>
            <p:spPr bwMode="auto">
              <a:xfrm>
                <a:off x="622" y="3015"/>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900" b="0" i="0" u="none" strike="noStrike" cap="none" normalizeH="0" baseline="0">
                    <a:ln>
                      <a:noFill/>
                    </a:ln>
                    <a:solidFill>
                      <a:srgbClr val="000000"/>
                    </a:solidFill>
                    <a:effectLst/>
                    <a:latin typeface="Helvetica" panose="020B0604020202020204" pitchFamily="34" charset="0"/>
                  </a:rPr>
                  <a:t>1.5</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64" name="Line 47">
                <a:extLst>
                  <a:ext uri="{FF2B5EF4-FFF2-40B4-BE49-F238E27FC236}">
                    <a16:creationId xmlns:a16="http://schemas.microsoft.com/office/drawing/2014/main" xmlns="" id="{7A209049-C2B7-4C29-8758-369AF6476BAE}"/>
                  </a:ext>
                </a:extLst>
              </p:cNvPr>
              <p:cNvSpPr>
                <a:spLocks noChangeShapeType="1"/>
              </p:cNvSpPr>
              <p:nvPr/>
            </p:nvSpPr>
            <p:spPr bwMode="auto">
              <a:xfrm>
                <a:off x="739" y="2834"/>
                <a:ext cx="2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5" name="Line 48">
                <a:extLst>
                  <a:ext uri="{FF2B5EF4-FFF2-40B4-BE49-F238E27FC236}">
                    <a16:creationId xmlns:a16="http://schemas.microsoft.com/office/drawing/2014/main" xmlns="" id="{76207DEC-E98A-4A95-B630-CBE52A861416}"/>
                  </a:ext>
                </a:extLst>
              </p:cNvPr>
              <p:cNvSpPr>
                <a:spLocks noChangeShapeType="1"/>
              </p:cNvSpPr>
              <p:nvPr/>
            </p:nvSpPr>
            <p:spPr bwMode="auto">
              <a:xfrm flipH="1">
                <a:off x="3011" y="2834"/>
                <a:ext cx="26"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6" name="Rectangle 49">
                <a:extLst>
                  <a:ext uri="{FF2B5EF4-FFF2-40B4-BE49-F238E27FC236}">
                    <a16:creationId xmlns:a16="http://schemas.microsoft.com/office/drawing/2014/main" xmlns="" id="{A99C56A8-6119-48EE-B540-75DF56380744}"/>
                  </a:ext>
                </a:extLst>
              </p:cNvPr>
              <p:cNvSpPr>
                <a:spLocks noChangeArrowheads="1"/>
              </p:cNvSpPr>
              <p:nvPr/>
            </p:nvSpPr>
            <p:spPr bwMode="auto">
              <a:xfrm>
                <a:off x="680" y="2792"/>
                <a:ext cx="7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900" b="0" i="0" u="none" strike="noStrike" cap="none" normalizeH="0" baseline="0">
                    <a:ln>
                      <a:noFill/>
                    </a:ln>
                    <a:solidFill>
                      <a:srgbClr val="000000"/>
                    </a:solidFill>
                    <a:effectLst/>
                    <a:latin typeface="Helvetica" panose="020B0604020202020204" pitchFamily="34" charset="0"/>
                  </a:rPr>
                  <a:t>2</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67" name="Line 50">
                <a:extLst>
                  <a:ext uri="{FF2B5EF4-FFF2-40B4-BE49-F238E27FC236}">
                    <a16:creationId xmlns:a16="http://schemas.microsoft.com/office/drawing/2014/main" xmlns="" id="{6D311F6C-7843-42A3-9393-E34D5B621072}"/>
                  </a:ext>
                </a:extLst>
              </p:cNvPr>
              <p:cNvSpPr>
                <a:spLocks noChangeShapeType="1"/>
              </p:cNvSpPr>
              <p:nvPr/>
            </p:nvSpPr>
            <p:spPr bwMode="auto">
              <a:xfrm>
                <a:off x="739" y="2606"/>
                <a:ext cx="2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8" name="Line 51">
                <a:extLst>
                  <a:ext uri="{FF2B5EF4-FFF2-40B4-BE49-F238E27FC236}">
                    <a16:creationId xmlns:a16="http://schemas.microsoft.com/office/drawing/2014/main" xmlns="" id="{E6D4737F-11EC-40CA-B643-5DD55CF3162D}"/>
                  </a:ext>
                </a:extLst>
              </p:cNvPr>
              <p:cNvSpPr>
                <a:spLocks noChangeShapeType="1"/>
              </p:cNvSpPr>
              <p:nvPr/>
            </p:nvSpPr>
            <p:spPr bwMode="auto">
              <a:xfrm flipH="1">
                <a:off x="3011" y="2606"/>
                <a:ext cx="26"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9" name="Rectangle 52">
                <a:extLst>
                  <a:ext uri="{FF2B5EF4-FFF2-40B4-BE49-F238E27FC236}">
                    <a16:creationId xmlns:a16="http://schemas.microsoft.com/office/drawing/2014/main" xmlns="" id="{5F13C6A8-D84B-4E94-B10E-8060DC71B372}"/>
                  </a:ext>
                </a:extLst>
              </p:cNvPr>
              <p:cNvSpPr>
                <a:spLocks noChangeArrowheads="1"/>
              </p:cNvSpPr>
              <p:nvPr/>
            </p:nvSpPr>
            <p:spPr bwMode="auto">
              <a:xfrm>
                <a:off x="622" y="2563"/>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900" b="0" i="0" u="none" strike="noStrike" cap="none" normalizeH="0" baseline="0">
                    <a:ln>
                      <a:noFill/>
                    </a:ln>
                    <a:solidFill>
                      <a:srgbClr val="000000"/>
                    </a:solidFill>
                    <a:effectLst/>
                    <a:latin typeface="Helvetica" panose="020B0604020202020204" pitchFamily="34" charset="0"/>
                  </a:rPr>
                  <a:t>2.5</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70" name="Line 53">
                <a:extLst>
                  <a:ext uri="{FF2B5EF4-FFF2-40B4-BE49-F238E27FC236}">
                    <a16:creationId xmlns:a16="http://schemas.microsoft.com/office/drawing/2014/main" xmlns="" id="{BA271E8B-F31C-4CAA-B883-294B9A7636FE}"/>
                  </a:ext>
                </a:extLst>
              </p:cNvPr>
              <p:cNvSpPr>
                <a:spLocks noChangeShapeType="1"/>
              </p:cNvSpPr>
              <p:nvPr/>
            </p:nvSpPr>
            <p:spPr bwMode="auto">
              <a:xfrm>
                <a:off x="739" y="2378"/>
                <a:ext cx="2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1" name="Line 54">
                <a:extLst>
                  <a:ext uri="{FF2B5EF4-FFF2-40B4-BE49-F238E27FC236}">
                    <a16:creationId xmlns:a16="http://schemas.microsoft.com/office/drawing/2014/main" xmlns="" id="{3DF17B1A-7BCE-4B3E-A4B8-70FF5797AB79}"/>
                  </a:ext>
                </a:extLst>
              </p:cNvPr>
              <p:cNvSpPr>
                <a:spLocks noChangeShapeType="1"/>
              </p:cNvSpPr>
              <p:nvPr/>
            </p:nvSpPr>
            <p:spPr bwMode="auto">
              <a:xfrm flipH="1">
                <a:off x="3011" y="2378"/>
                <a:ext cx="26"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2" name="Rectangle 55">
                <a:extLst>
                  <a:ext uri="{FF2B5EF4-FFF2-40B4-BE49-F238E27FC236}">
                    <a16:creationId xmlns:a16="http://schemas.microsoft.com/office/drawing/2014/main" xmlns="" id="{144D8F8E-EC3C-41E1-955B-BF6CD9B27A03}"/>
                  </a:ext>
                </a:extLst>
              </p:cNvPr>
              <p:cNvSpPr>
                <a:spLocks noChangeArrowheads="1"/>
              </p:cNvSpPr>
              <p:nvPr/>
            </p:nvSpPr>
            <p:spPr bwMode="auto">
              <a:xfrm>
                <a:off x="680" y="2335"/>
                <a:ext cx="7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900" b="0" i="0" u="none" strike="noStrike" cap="none" normalizeH="0" baseline="0">
                    <a:ln>
                      <a:noFill/>
                    </a:ln>
                    <a:solidFill>
                      <a:srgbClr val="000000"/>
                    </a:solidFill>
                    <a:effectLst/>
                    <a:latin typeface="Helvetica" panose="020B0604020202020204" pitchFamily="34" charset="0"/>
                  </a:rPr>
                  <a:t>3</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73" name="Line 56">
                <a:extLst>
                  <a:ext uri="{FF2B5EF4-FFF2-40B4-BE49-F238E27FC236}">
                    <a16:creationId xmlns:a16="http://schemas.microsoft.com/office/drawing/2014/main" xmlns="" id="{A0780CD6-98D6-49F5-8C60-EF784F4830A5}"/>
                  </a:ext>
                </a:extLst>
              </p:cNvPr>
              <p:cNvSpPr>
                <a:spLocks noChangeShapeType="1"/>
              </p:cNvSpPr>
              <p:nvPr/>
            </p:nvSpPr>
            <p:spPr bwMode="auto">
              <a:xfrm>
                <a:off x="739" y="2149"/>
                <a:ext cx="2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4" name="Line 57">
                <a:extLst>
                  <a:ext uri="{FF2B5EF4-FFF2-40B4-BE49-F238E27FC236}">
                    <a16:creationId xmlns:a16="http://schemas.microsoft.com/office/drawing/2014/main" xmlns="" id="{22BA9850-3A66-4B4C-82EB-01D2B6CC744D}"/>
                  </a:ext>
                </a:extLst>
              </p:cNvPr>
              <p:cNvSpPr>
                <a:spLocks noChangeShapeType="1"/>
              </p:cNvSpPr>
              <p:nvPr/>
            </p:nvSpPr>
            <p:spPr bwMode="auto">
              <a:xfrm flipH="1">
                <a:off x="3011" y="2149"/>
                <a:ext cx="26"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5" name="Rectangle 58">
                <a:extLst>
                  <a:ext uri="{FF2B5EF4-FFF2-40B4-BE49-F238E27FC236}">
                    <a16:creationId xmlns:a16="http://schemas.microsoft.com/office/drawing/2014/main" xmlns="" id="{457B3080-AAA8-460A-9058-AED49D32CF5B}"/>
                  </a:ext>
                </a:extLst>
              </p:cNvPr>
              <p:cNvSpPr>
                <a:spLocks noChangeArrowheads="1"/>
              </p:cNvSpPr>
              <p:nvPr/>
            </p:nvSpPr>
            <p:spPr bwMode="auto">
              <a:xfrm>
                <a:off x="622" y="2107"/>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900" b="0" i="0" u="none" strike="noStrike" cap="none" normalizeH="0" baseline="0">
                    <a:ln>
                      <a:noFill/>
                    </a:ln>
                    <a:solidFill>
                      <a:srgbClr val="000000"/>
                    </a:solidFill>
                    <a:effectLst/>
                    <a:latin typeface="Helvetica" panose="020B0604020202020204" pitchFamily="34" charset="0"/>
                  </a:rPr>
                  <a:t>3.5</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76" name="Line 59">
                <a:extLst>
                  <a:ext uri="{FF2B5EF4-FFF2-40B4-BE49-F238E27FC236}">
                    <a16:creationId xmlns:a16="http://schemas.microsoft.com/office/drawing/2014/main" xmlns="" id="{5225F702-389A-46CB-AEAC-CA670461CB58}"/>
                  </a:ext>
                </a:extLst>
              </p:cNvPr>
              <p:cNvSpPr>
                <a:spLocks noChangeShapeType="1"/>
              </p:cNvSpPr>
              <p:nvPr/>
            </p:nvSpPr>
            <p:spPr bwMode="auto">
              <a:xfrm>
                <a:off x="739" y="1926"/>
                <a:ext cx="2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7" name="Line 60">
                <a:extLst>
                  <a:ext uri="{FF2B5EF4-FFF2-40B4-BE49-F238E27FC236}">
                    <a16:creationId xmlns:a16="http://schemas.microsoft.com/office/drawing/2014/main" xmlns="" id="{31FAF22D-85FF-4B1E-BCEC-DF339F9A550E}"/>
                  </a:ext>
                </a:extLst>
              </p:cNvPr>
              <p:cNvSpPr>
                <a:spLocks noChangeShapeType="1"/>
              </p:cNvSpPr>
              <p:nvPr/>
            </p:nvSpPr>
            <p:spPr bwMode="auto">
              <a:xfrm flipH="1">
                <a:off x="3011" y="1926"/>
                <a:ext cx="26"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8" name="Rectangle 61">
                <a:extLst>
                  <a:ext uri="{FF2B5EF4-FFF2-40B4-BE49-F238E27FC236}">
                    <a16:creationId xmlns:a16="http://schemas.microsoft.com/office/drawing/2014/main" xmlns="" id="{7A0025DC-EBDF-4E57-93FC-C92DC79C986A}"/>
                  </a:ext>
                </a:extLst>
              </p:cNvPr>
              <p:cNvSpPr>
                <a:spLocks noChangeArrowheads="1"/>
              </p:cNvSpPr>
              <p:nvPr/>
            </p:nvSpPr>
            <p:spPr bwMode="auto">
              <a:xfrm>
                <a:off x="680" y="1884"/>
                <a:ext cx="7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900" b="0" i="0" u="none" strike="noStrike" cap="none" normalizeH="0" baseline="0">
                    <a:ln>
                      <a:noFill/>
                    </a:ln>
                    <a:solidFill>
                      <a:srgbClr val="000000"/>
                    </a:solidFill>
                    <a:effectLst/>
                    <a:latin typeface="Helvetica" panose="020B0604020202020204" pitchFamily="34" charset="0"/>
                  </a:rPr>
                  <a:t>4</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79" name="Line 62">
                <a:extLst>
                  <a:ext uri="{FF2B5EF4-FFF2-40B4-BE49-F238E27FC236}">
                    <a16:creationId xmlns:a16="http://schemas.microsoft.com/office/drawing/2014/main" xmlns="" id="{643C5757-5941-475D-8727-5843117E2DA2}"/>
                  </a:ext>
                </a:extLst>
              </p:cNvPr>
              <p:cNvSpPr>
                <a:spLocks noChangeShapeType="1"/>
              </p:cNvSpPr>
              <p:nvPr/>
            </p:nvSpPr>
            <p:spPr bwMode="auto">
              <a:xfrm>
                <a:off x="739" y="1926"/>
                <a:ext cx="229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0" name="Line 63">
                <a:extLst>
                  <a:ext uri="{FF2B5EF4-FFF2-40B4-BE49-F238E27FC236}">
                    <a16:creationId xmlns:a16="http://schemas.microsoft.com/office/drawing/2014/main" xmlns="" id="{A29A4195-FE38-409E-984B-5D1CDC50395E}"/>
                  </a:ext>
                </a:extLst>
              </p:cNvPr>
              <p:cNvSpPr>
                <a:spLocks noChangeShapeType="1"/>
              </p:cNvSpPr>
              <p:nvPr/>
            </p:nvSpPr>
            <p:spPr bwMode="auto">
              <a:xfrm>
                <a:off x="739" y="3743"/>
                <a:ext cx="229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1" name="Line 64">
                <a:extLst>
                  <a:ext uri="{FF2B5EF4-FFF2-40B4-BE49-F238E27FC236}">
                    <a16:creationId xmlns:a16="http://schemas.microsoft.com/office/drawing/2014/main" xmlns="" id="{8AA2D77F-2519-4D86-983E-CF9C01042C37}"/>
                  </a:ext>
                </a:extLst>
              </p:cNvPr>
              <p:cNvSpPr>
                <a:spLocks noChangeShapeType="1"/>
              </p:cNvSpPr>
              <p:nvPr/>
            </p:nvSpPr>
            <p:spPr bwMode="auto">
              <a:xfrm flipV="1">
                <a:off x="3037" y="1926"/>
                <a:ext cx="0" cy="1817"/>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2" name="Line 65">
                <a:extLst>
                  <a:ext uri="{FF2B5EF4-FFF2-40B4-BE49-F238E27FC236}">
                    <a16:creationId xmlns:a16="http://schemas.microsoft.com/office/drawing/2014/main" xmlns="" id="{E3AC9E21-E85C-40FD-AD8F-21F78E0C1F02}"/>
                  </a:ext>
                </a:extLst>
              </p:cNvPr>
              <p:cNvSpPr>
                <a:spLocks noChangeShapeType="1"/>
              </p:cNvSpPr>
              <p:nvPr/>
            </p:nvSpPr>
            <p:spPr bwMode="auto">
              <a:xfrm flipV="1">
                <a:off x="739" y="1926"/>
                <a:ext cx="0" cy="1817"/>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3" name="Freeform 66">
                <a:extLst>
                  <a:ext uri="{FF2B5EF4-FFF2-40B4-BE49-F238E27FC236}">
                    <a16:creationId xmlns:a16="http://schemas.microsoft.com/office/drawing/2014/main" xmlns="" id="{BC5EEB04-608D-484F-B2EC-799FB0DA10CE}"/>
                  </a:ext>
                </a:extLst>
              </p:cNvPr>
              <p:cNvSpPr>
                <a:spLocks/>
              </p:cNvSpPr>
              <p:nvPr/>
            </p:nvSpPr>
            <p:spPr bwMode="auto">
              <a:xfrm>
                <a:off x="739" y="1963"/>
                <a:ext cx="2298" cy="1780"/>
              </a:xfrm>
              <a:custGeom>
                <a:avLst/>
                <a:gdLst>
                  <a:gd name="T0" fmla="*/ 0 w 2298"/>
                  <a:gd name="T1" fmla="*/ 1780 h 1780"/>
                  <a:gd name="T2" fmla="*/ 148 w 2298"/>
                  <a:gd name="T3" fmla="*/ 1774 h 1780"/>
                  <a:gd name="T4" fmla="*/ 302 w 2298"/>
                  <a:gd name="T5" fmla="*/ 1748 h 1780"/>
                  <a:gd name="T6" fmla="*/ 455 w 2298"/>
                  <a:gd name="T7" fmla="*/ 1684 h 1780"/>
                  <a:gd name="T8" fmla="*/ 609 w 2298"/>
                  <a:gd name="T9" fmla="*/ 1567 h 1780"/>
                  <a:gd name="T10" fmla="*/ 762 w 2298"/>
                  <a:gd name="T11" fmla="*/ 1397 h 1780"/>
                  <a:gd name="T12" fmla="*/ 916 w 2298"/>
                  <a:gd name="T13" fmla="*/ 1169 h 1780"/>
                  <a:gd name="T14" fmla="*/ 1070 w 2298"/>
                  <a:gd name="T15" fmla="*/ 898 h 1780"/>
                  <a:gd name="T16" fmla="*/ 1223 w 2298"/>
                  <a:gd name="T17" fmla="*/ 616 h 1780"/>
                  <a:gd name="T18" fmla="*/ 1377 w 2298"/>
                  <a:gd name="T19" fmla="*/ 345 h 1780"/>
                  <a:gd name="T20" fmla="*/ 1530 w 2298"/>
                  <a:gd name="T21" fmla="*/ 128 h 1780"/>
                  <a:gd name="T22" fmla="*/ 1684 w 2298"/>
                  <a:gd name="T23" fmla="*/ 0 h 1780"/>
                  <a:gd name="T24" fmla="*/ 1838 w 2298"/>
                  <a:gd name="T25" fmla="*/ 11 h 1780"/>
                  <a:gd name="T26" fmla="*/ 1991 w 2298"/>
                  <a:gd name="T27" fmla="*/ 197 h 1780"/>
                  <a:gd name="T28" fmla="*/ 2145 w 2298"/>
                  <a:gd name="T29" fmla="*/ 585 h 1780"/>
                  <a:gd name="T30" fmla="*/ 2298 w 2298"/>
                  <a:gd name="T31" fmla="*/ 1201 h 1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98" h="1780">
                    <a:moveTo>
                      <a:pt x="0" y="1780"/>
                    </a:moveTo>
                    <a:lnTo>
                      <a:pt x="148" y="1774"/>
                    </a:lnTo>
                    <a:lnTo>
                      <a:pt x="302" y="1748"/>
                    </a:lnTo>
                    <a:lnTo>
                      <a:pt x="455" y="1684"/>
                    </a:lnTo>
                    <a:lnTo>
                      <a:pt x="609" y="1567"/>
                    </a:lnTo>
                    <a:lnTo>
                      <a:pt x="762" y="1397"/>
                    </a:lnTo>
                    <a:lnTo>
                      <a:pt x="916" y="1169"/>
                    </a:lnTo>
                    <a:lnTo>
                      <a:pt x="1070" y="898"/>
                    </a:lnTo>
                    <a:lnTo>
                      <a:pt x="1223" y="616"/>
                    </a:lnTo>
                    <a:lnTo>
                      <a:pt x="1377" y="345"/>
                    </a:lnTo>
                    <a:lnTo>
                      <a:pt x="1530" y="128"/>
                    </a:lnTo>
                    <a:lnTo>
                      <a:pt x="1684" y="0"/>
                    </a:lnTo>
                    <a:lnTo>
                      <a:pt x="1838" y="11"/>
                    </a:lnTo>
                    <a:lnTo>
                      <a:pt x="1991" y="197"/>
                    </a:lnTo>
                    <a:lnTo>
                      <a:pt x="2145" y="585"/>
                    </a:lnTo>
                    <a:lnTo>
                      <a:pt x="2298" y="1201"/>
                    </a:lnTo>
                  </a:path>
                </a:pathLst>
              </a:custGeom>
              <a:noFill/>
              <a:ln w="57150">
                <a:solidFill>
                  <a:srgbClr val="0000FF"/>
                </a:solidFill>
                <a:prstDash val="sysDot"/>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highlight>
                    <a:srgbClr val="000080"/>
                  </a:highlight>
                </a:endParaRPr>
              </a:p>
            </p:txBody>
          </p:sp>
          <p:sp>
            <p:nvSpPr>
              <p:cNvPr id="84" name="Oval 67">
                <a:extLst>
                  <a:ext uri="{FF2B5EF4-FFF2-40B4-BE49-F238E27FC236}">
                    <a16:creationId xmlns:a16="http://schemas.microsoft.com/office/drawing/2014/main" xmlns="" id="{22A8CB5F-2309-40D3-8C26-A4D6C2A36514}"/>
                  </a:ext>
                </a:extLst>
              </p:cNvPr>
              <p:cNvSpPr>
                <a:spLocks noChangeArrowheads="1"/>
              </p:cNvSpPr>
              <p:nvPr/>
            </p:nvSpPr>
            <p:spPr bwMode="auto">
              <a:xfrm>
                <a:off x="707" y="3711"/>
                <a:ext cx="63" cy="64"/>
              </a:xfrm>
              <a:prstGeom prst="ellipse">
                <a:avLst/>
              </a:prstGeom>
              <a:solidFill>
                <a:schemeClr val="accent3">
                  <a:lumMod val="50000"/>
                </a:schemeClr>
              </a:solidFill>
              <a:ln w="38100">
                <a:solidFill>
                  <a:srgbClr val="0000FF"/>
                </a:solidFill>
                <a:prstDash val="solid"/>
                <a:round/>
                <a:headEnd/>
                <a:tailEnd/>
              </a:ln>
              <a:extLst/>
            </p:spPr>
            <p:txBody>
              <a:bodyPr vert="horz" wrap="square" lIns="91440" tIns="45720" rIns="91440" bIns="45720" numCol="1" anchor="t" anchorCtr="0" compatLnSpc="1">
                <a:prstTxWarp prst="textNoShape">
                  <a:avLst/>
                </a:prstTxWarp>
              </a:bodyPr>
              <a:lstStyle/>
              <a:p>
                <a:endParaRPr lang="es-MX"/>
              </a:p>
            </p:txBody>
          </p:sp>
          <p:sp>
            <p:nvSpPr>
              <p:cNvPr id="85" name="Oval 68">
                <a:extLst>
                  <a:ext uri="{FF2B5EF4-FFF2-40B4-BE49-F238E27FC236}">
                    <a16:creationId xmlns:a16="http://schemas.microsoft.com/office/drawing/2014/main" xmlns="" id="{1B1EDB09-B30B-4C8A-ABCA-4AB412C3DF79}"/>
                  </a:ext>
                </a:extLst>
              </p:cNvPr>
              <p:cNvSpPr>
                <a:spLocks noChangeArrowheads="1"/>
              </p:cNvSpPr>
              <p:nvPr/>
            </p:nvSpPr>
            <p:spPr bwMode="auto">
              <a:xfrm>
                <a:off x="855" y="3706"/>
                <a:ext cx="64" cy="63"/>
              </a:xfrm>
              <a:prstGeom prst="ellipse">
                <a:avLst/>
              </a:prstGeom>
              <a:solidFill>
                <a:schemeClr val="accent3">
                  <a:lumMod val="50000"/>
                </a:schemeClr>
              </a:solidFill>
              <a:ln w="38100">
                <a:solidFill>
                  <a:srgbClr val="0000FF"/>
                </a:solidFill>
                <a:prstDash val="solid"/>
                <a:round/>
                <a:headEnd/>
                <a:tailEnd/>
              </a:ln>
              <a:extLst/>
            </p:spPr>
            <p:txBody>
              <a:bodyPr vert="horz" wrap="square" lIns="91440" tIns="45720" rIns="91440" bIns="45720" numCol="1" anchor="t" anchorCtr="0" compatLnSpc="1">
                <a:prstTxWarp prst="textNoShape">
                  <a:avLst/>
                </a:prstTxWarp>
              </a:bodyPr>
              <a:lstStyle/>
              <a:p>
                <a:endParaRPr lang="es-MX"/>
              </a:p>
            </p:txBody>
          </p:sp>
          <p:sp>
            <p:nvSpPr>
              <p:cNvPr id="86" name="Oval 69">
                <a:extLst>
                  <a:ext uri="{FF2B5EF4-FFF2-40B4-BE49-F238E27FC236}">
                    <a16:creationId xmlns:a16="http://schemas.microsoft.com/office/drawing/2014/main" xmlns="" id="{D4009016-635F-4770-B0F3-2250710E34C8}"/>
                  </a:ext>
                </a:extLst>
              </p:cNvPr>
              <p:cNvSpPr>
                <a:spLocks noChangeArrowheads="1"/>
              </p:cNvSpPr>
              <p:nvPr/>
            </p:nvSpPr>
            <p:spPr bwMode="auto">
              <a:xfrm>
                <a:off x="1009" y="3679"/>
                <a:ext cx="63" cy="64"/>
              </a:xfrm>
              <a:prstGeom prst="ellipse">
                <a:avLst/>
              </a:prstGeom>
              <a:solidFill>
                <a:schemeClr val="accent3">
                  <a:lumMod val="50000"/>
                </a:schemeClr>
              </a:solidFill>
              <a:ln w="38100">
                <a:solidFill>
                  <a:srgbClr val="0000FF"/>
                </a:solidFill>
                <a:prstDash val="solid"/>
                <a:round/>
                <a:headEnd/>
                <a:tailEnd/>
              </a:ln>
              <a:extLst/>
            </p:spPr>
            <p:txBody>
              <a:bodyPr vert="horz" wrap="square" lIns="91440" tIns="45720" rIns="91440" bIns="45720" numCol="1" anchor="t" anchorCtr="0" compatLnSpc="1">
                <a:prstTxWarp prst="textNoShape">
                  <a:avLst/>
                </a:prstTxWarp>
              </a:bodyPr>
              <a:lstStyle/>
              <a:p>
                <a:endParaRPr lang="es-MX"/>
              </a:p>
            </p:txBody>
          </p:sp>
          <p:sp>
            <p:nvSpPr>
              <p:cNvPr id="87" name="Oval 70">
                <a:extLst>
                  <a:ext uri="{FF2B5EF4-FFF2-40B4-BE49-F238E27FC236}">
                    <a16:creationId xmlns:a16="http://schemas.microsoft.com/office/drawing/2014/main" xmlns="" id="{7A0ED8FF-C67A-445B-84B2-95440F053F8C}"/>
                  </a:ext>
                </a:extLst>
              </p:cNvPr>
              <p:cNvSpPr>
                <a:spLocks noChangeArrowheads="1"/>
              </p:cNvSpPr>
              <p:nvPr/>
            </p:nvSpPr>
            <p:spPr bwMode="auto">
              <a:xfrm>
                <a:off x="1162" y="3615"/>
                <a:ext cx="64" cy="64"/>
              </a:xfrm>
              <a:prstGeom prst="ellipse">
                <a:avLst/>
              </a:prstGeom>
              <a:solidFill>
                <a:schemeClr val="accent3">
                  <a:lumMod val="50000"/>
                </a:schemeClr>
              </a:solidFill>
              <a:ln w="38100">
                <a:solidFill>
                  <a:srgbClr val="0000FF"/>
                </a:solidFill>
                <a:prstDash val="solid"/>
                <a:round/>
                <a:headEnd/>
                <a:tailEnd/>
              </a:ln>
              <a:extLst/>
            </p:spPr>
            <p:txBody>
              <a:bodyPr vert="horz" wrap="square" lIns="91440" tIns="45720" rIns="91440" bIns="45720" numCol="1" anchor="t" anchorCtr="0" compatLnSpc="1">
                <a:prstTxWarp prst="textNoShape">
                  <a:avLst/>
                </a:prstTxWarp>
              </a:bodyPr>
              <a:lstStyle/>
              <a:p>
                <a:endParaRPr lang="es-MX"/>
              </a:p>
            </p:txBody>
          </p:sp>
          <p:sp>
            <p:nvSpPr>
              <p:cNvPr id="88" name="Oval 71">
                <a:extLst>
                  <a:ext uri="{FF2B5EF4-FFF2-40B4-BE49-F238E27FC236}">
                    <a16:creationId xmlns:a16="http://schemas.microsoft.com/office/drawing/2014/main" xmlns="" id="{70F3D79E-E210-4F0C-8C70-20473F439957}"/>
                  </a:ext>
                </a:extLst>
              </p:cNvPr>
              <p:cNvSpPr>
                <a:spLocks noChangeArrowheads="1"/>
              </p:cNvSpPr>
              <p:nvPr/>
            </p:nvSpPr>
            <p:spPr bwMode="auto">
              <a:xfrm>
                <a:off x="1316" y="3498"/>
                <a:ext cx="64" cy="64"/>
              </a:xfrm>
              <a:prstGeom prst="ellipse">
                <a:avLst/>
              </a:prstGeom>
              <a:solidFill>
                <a:schemeClr val="accent3">
                  <a:lumMod val="50000"/>
                </a:schemeClr>
              </a:solidFill>
              <a:ln w="38100">
                <a:solidFill>
                  <a:srgbClr val="0000FF"/>
                </a:solidFill>
                <a:prstDash val="solid"/>
                <a:round/>
                <a:headEnd/>
                <a:tailEnd/>
              </a:ln>
              <a:extLst/>
            </p:spPr>
            <p:txBody>
              <a:bodyPr vert="horz" wrap="square" lIns="91440" tIns="45720" rIns="91440" bIns="45720" numCol="1" anchor="t" anchorCtr="0" compatLnSpc="1">
                <a:prstTxWarp prst="textNoShape">
                  <a:avLst/>
                </a:prstTxWarp>
              </a:bodyPr>
              <a:lstStyle/>
              <a:p>
                <a:endParaRPr lang="es-MX"/>
              </a:p>
            </p:txBody>
          </p:sp>
          <p:sp>
            <p:nvSpPr>
              <p:cNvPr id="89" name="Oval 72">
                <a:extLst>
                  <a:ext uri="{FF2B5EF4-FFF2-40B4-BE49-F238E27FC236}">
                    <a16:creationId xmlns:a16="http://schemas.microsoft.com/office/drawing/2014/main" xmlns="" id="{650952A5-803D-4D47-8DB6-0418F3908C65}"/>
                  </a:ext>
                </a:extLst>
              </p:cNvPr>
              <p:cNvSpPr>
                <a:spLocks noChangeArrowheads="1"/>
              </p:cNvSpPr>
              <p:nvPr/>
            </p:nvSpPr>
            <p:spPr bwMode="auto">
              <a:xfrm>
                <a:off x="1470" y="3328"/>
                <a:ext cx="63" cy="64"/>
              </a:xfrm>
              <a:prstGeom prst="ellipse">
                <a:avLst/>
              </a:prstGeom>
              <a:solidFill>
                <a:schemeClr val="accent3">
                  <a:lumMod val="50000"/>
                </a:schemeClr>
              </a:solidFill>
              <a:ln w="38100">
                <a:solidFill>
                  <a:srgbClr val="0000FF"/>
                </a:solidFill>
                <a:prstDash val="solid"/>
                <a:round/>
                <a:headEnd/>
                <a:tailEnd/>
              </a:ln>
              <a:extLst/>
            </p:spPr>
            <p:txBody>
              <a:bodyPr vert="horz" wrap="square" lIns="91440" tIns="45720" rIns="91440" bIns="45720" numCol="1" anchor="t" anchorCtr="0" compatLnSpc="1">
                <a:prstTxWarp prst="textNoShape">
                  <a:avLst/>
                </a:prstTxWarp>
              </a:bodyPr>
              <a:lstStyle/>
              <a:p>
                <a:endParaRPr lang="es-MX"/>
              </a:p>
            </p:txBody>
          </p:sp>
          <p:sp>
            <p:nvSpPr>
              <p:cNvPr id="90" name="Oval 73">
                <a:extLst>
                  <a:ext uri="{FF2B5EF4-FFF2-40B4-BE49-F238E27FC236}">
                    <a16:creationId xmlns:a16="http://schemas.microsoft.com/office/drawing/2014/main" xmlns="" id="{417E55D6-D0AE-4E6F-ACDC-2FD0C59049B1}"/>
                  </a:ext>
                </a:extLst>
              </p:cNvPr>
              <p:cNvSpPr>
                <a:spLocks noChangeArrowheads="1"/>
              </p:cNvSpPr>
              <p:nvPr/>
            </p:nvSpPr>
            <p:spPr bwMode="auto">
              <a:xfrm>
                <a:off x="1623" y="3100"/>
                <a:ext cx="64" cy="64"/>
              </a:xfrm>
              <a:prstGeom prst="ellipse">
                <a:avLst/>
              </a:prstGeom>
              <a:solidFill>
                <a:schemeClr val="accent3">
                  <a:lumMod val="50000"/>
                </a:schemeClr>
              </a:solidFill>
              <a:ln w="38100">
                <a:solidFill>
                  <a:srgbClr val="0000FF"/>
                </a:solidFill>
                <a:prstDash val="solid"/>
                <a:round/>
                <a:headEnd/>
                <a:tailEnd/>
              </a:ln>
              <a:extLst/>
            </p:spPr>
            <p:txBody>
              <a:bodyPr vert="horz" wrap="square" lIns="91440" tIns="45720" rIns="91440" bIns="45720" numCol="1" anchor="t" anchorCtr="0" compatLnSpc="1">
                <a:prstTxWarp prst="textNoShape">
                  <a:avLst/>
                </a:prstTxWarp>
              </a:bodyPr>
              <a:lstStyle/>
              <a:p>
                <a:endParaRPr lang="es-MX"/>
              </a:p>
            </p:txBody>
          </p:sp>
          <p:sp>
            <p:nvSpPr>
              <p:cNvPr id="91" name="Oval 74">
                <a:extLst>
                  <a:ext uri="{FF2B5EF4-FFF2-40B4-BE49-F238E27FC236}">
                    <a16:creationId xmlns:a16="http://schemas.microsoft.com/office/drawing/2014/main" xmlns="" id="{E5159816-799D-4A65-9252-2A32D536F89F}"/>
                  </a:ext>
                </a:extLst>
              </p:cNvPr>
              <p:cNvSpPr>
                <a:spLocks noChangeArrowheads="1"/>
              </p:cNvSpPr>
              <p:nvPr/>
            </p:nvSpPr>
            <p:spPr bwMode="auto">
              <a:xfrm>
                <a:off x="1777" y="2829"/>
                <a:ext cx="63" cy="64"/>
              </a:xfrm>
              <a:prstGeom prst="ellipse">
                <a:avLst/>
              </a:prstGeom>
              <a:solidFill>
                <a:schemeClr val="accent3">
                  <a:lumMod val="50000"/>
                </a:schemeClr>
              </a:solidFill>
              <a:ln w="38100">
                <a:solidFill>
                  <a:srgbClr val="0000FF"/>
                </a:solidFill>
                <a:prstDash val="solid"/>
                <a:round/>
                <a:headEnd/>
                <a:tailEnd/>
              </a:ln>
              <a:extLst/>
            </p:spPr>
            <p:txBody>
              <a:bodyPr vert="horz" wrap="square" lIns="91440" tIns="45720" rIns="91440" bIns="45720" numCol="1" anchor="t" anchorCtr="0" compatLnSpc="1">
                <a:prstTxWarp prst="textNoShape">
                  <a:avLst/>
                </a:prstTxWarp>
              </a:bodyPr>
              <a:lstStyle/>
              <a:p>
                <a:endParaRPr lang="es-MX"/>
              </a:p>
            </p:txBody>
          </p:sp>
          <p:sp>
            <p:nvSpPr>
              <p:cNvPr id="92" name="Oval 75">
                <a:extLst>
                  <a:ext uri="{FF2B5EF4-FFF2-40B4-BE49-F238E27FC236}">
                    <a16:creationId xmlns:a16="http://schemas.microsoft.com/office/drawing/2014/main" xmlns="" id="{8D434F21-C6AE-4B9B-8E35-147A5C48DC30}"/>
                  </a:ext>
                </a:extLst>
              </p:cNvPr>
              <p:cNvSpPr>
                <a:spLocks noChangeArrowheads="1"/>
              </p:cNvSpPr>
              <p:nvPr/>
            </p:nvSpPr>
            <p:spPr bwMode="auto">
              <a:xfrm>
                <a:off x="1930" y="2548"/>
                <a:ext cx="64" cy="63"/>
              </a:xfrm>
              <a:prstGeom prst="ellipse">
                <a:avLst/>
              </a:prstGeom>
              <a:solidFill>
                <a:schemeClr val="accent3">
                  <a:lumMod val="50000"/>
                </a:schemeClr>
              </a:solidFill>
              <a:ln w="38100">
                <a:solidFill>
                  <a:srgbClr val="0000FF"/>
                </a:solidFill>
                <a:prstDash val="solid"/>
                <a:round/>
                <a:headEnd/>
                <a:tailEnd/>
              </a:ln>
              <a:extLst/>
            </p:spPr>
            <p:txBody>
              <a:bodyPr vert="horz" wrap="square" lIns="91440" tIns="45720" rIns="91440" bIns="45720" numCol="1" anchor="t" anchorCtr="0" compatLnSpc="1">
                <a:prstTxWarp prst="textNoShape">
                  <a:avLst/>
                </a:prstTxWarp>
              </a:bodyPr>
              <a:lstStyle/>
              <a:p>
                <a:endParaRPr lang="es-MX"/>
              </a:p>
            </p:txBody>
          </p:sp>
          <p:sp>
            <p:nvSpPr>
              <p:cNvPr id="93" name="Oval 76">
                <a:extLst>
                  <a:ext uri="{FF2B5EF4-FFF2-40B4-BE49-F238E27FC236}">
                    <a16:creationId xmlns:a16="http://schemas.microsoft.com/office/drawing/2014/main" xmlns="" id="{C6888B1F-FC52-4D8D-8F19-D211DC1C89E9}"/>
                  </a:ext>
                </a:extLst>
              </p:cNvPr>
              <p:cNvSpPr>
                <a:spLocks noChangeArrowheads="1"/>
              </p:cNvSpPr>
              <p:nvPr/>
            </p:nvSpPr>
            <p:spPr bwMode="auto">
              <a:xfrm>
                <a:off x="2084" y="2277"/>
                <a:ext cx="64" cy="63"/>
              </a:xfrm>
              <a:prstGeom prst="ellipse">
                <a:avLst/>
              </a:prstGeom>
              <a:solidFill>
                <a:schemeClr val="accent3">
                  <a:lumMod val="50000"/>
                </a:schemeClr>
              </a:solidFill>
              <a:ln w="38100">
                <a:solidFill>
                  <a:srgbClr val="0000FF"/>
                </a:solidFill>
                <a:prstDash val="solid"/>
                <a:round/>
                <a:headEnd/>
                <a:tailEnd/>
              </a:ln>
              <a:extLst/>
            </p:spPr>
            <p:txBody>
              <a:bodyPr vert="horz" wrap="square" lIns="91440" tIns="45720" rIns="91440" bIns="45720" numCol="1" anchor="t" anchorCtr="0" compatLnSpc="1">
                <a:prstTxWarp prst="textNoShape">
                  <a:avLst/>
                </a:prstTxWarp>
              </a:bodyPr>
              <a:lstStyle/>
              <a:p>
                <a:endParaRPr lang="es-MX"/>
              </a:p>
            </p:txBody>
          </p:sp>
          <p:sp>
            <p:nvSpPr>
              <p:cNvPr id="94" name="Oval 77">
                <a:extLst>
                  <a:ext uri="{FF2B5EF4-FFF2-40B4-BE49-F238E27FC236}">
                    <a16:creationId xmlns:a16="http://schemas.microsoft.com/office/drawing/2014/main" xmlns="" id="{B0D3724C-DDDE-4C1F-AD6D-9AAB751F276E}"/>
                  </a:ext>
                </a:extLst>
              </p:cNvPr>
              <p:cNvSpPr>
                <a:spLocks noChangeArrowheads="1"/>
              </p:cNvSpPr>
              <p:nvPr/>
            </p:nvSpPr>
            <p:spPr bwMode="auto">
              <a:xfrm>
                <a:off x="2238" y="2059"/>
                <a:ext cx="63" cy="64"/>
              </a:xfrm>
              <a:prstGeom prst="ellipse">
                <a:avLst/>
              </a:prstGeom>
              <a:solidFill>
                <a:schemeClr val="accent3">
                  <a:lumMod val="50000"/>
                </a:schemeClr>
              </a:solidFill>
              <a:ln w="38100">
                <a:solidFill>
                  <a:srgbClr val="0000FF"/>
                </a:solidFill>
                <a:prstDash val="solid"/>
                <a:round/>
                <a:headEnd/>
                <a:tailEnd/>
              </a:ln>
              <a:extLst/>
            </p:spPr>
            <p:txBody>
              <a:bodyPr vert="horz" wrap="square" lIns="91440" tIns="45720" rIns="91440" bIns="45720" numCol="1" anchor="t" anchorCtr="0" compatLnSpc="1">
                <a:prstTxWarp prst="textNoShape">
                  <a:avLst/>
                </a:prstTxWarp>
              </a:bodyPr>
              <a:lstStyle/>
              <a:p>
                <a:endParaRPr lang="es-MX"/>
              </a:p>
            </p:txBody>
          </p:sp>
          <p:sp>
            <p:nvSpPr>
              <p:cNvPr id="95" name="Oval 78">
                <a:extLst>
                  <a:ext uri="{FF2B5EF4-FFF2-40B4-BE49-F238E27FC236}">
                    <a16:creationId xmlns:a16="http://schemas.microsoft.com/office/drawing/2014/main" xmlns="" id="{8CB59823-2C9C-428E-B8D0-31BF0C27AEA4}"/>
                  </a:ext>
                </a:extLst>
              </p:cNvPr>
              <p:cNvSpPr>
                <a:spLocks noChangeArrowheads="1"/>
              </p:cNvSpPr>
              <p:nvPr/>
            </p:nvSpPr>
            <p:spPr bwMode="auto">
              <a:xfrm>
                <a:off x="2391" y="1931"/>
                <a:ext cx="64" cy="64"/>
              </a:xfrm>
              <a:prstGeom prst="ellipse">
                <a:avLst/>
              </a:prstGeom>
              <a:solidFill>
                <a:schemeClr val="accent3">
                  <a:lumMod val="50000"/>
                </a:schemeClr>
              </a:solidFill>
              <a:ln w="38100">
                <a:solidFill>
                  <a:srgbClr val="0000FF"/>
                </a:solidFill>
                <a:prstDash val="solid"/>
                <a:round/>
                <a:headEnd/>
                <a:tailEnd/>
              </a:ln>
              <a:extLst/>
            </p:spPr>
            <p:txBody>
              <a:bodyPr vert="horz" wrap="square" lIns="91440" tIns="45720" rIns="91440" bIns="45720" numCol="1" anchor="t" anchorCtr="0" compatLnSpc="1">
                <a:prstTxWarp prst="textNoShape">
                  <a:avLst/>
                </a:prstTxWarp>
              </a:bodyPr>
              <a:lstStyle/>
              <a:p>
                <a:endParaRPr lang="es-MX"/>
              </a:p>
            </p:txBody>
          </p:sp>
          <p:sp>
            <p:nvSpPr>
              <p:cNvPr id="96" name="Oval 79">
                <a:extLst>
                  <a:ext uri="{FF2B5EF4-FFF2-40B4-BE49-F238E27FC236}">
                    <a16:creationId xmlns:a16="http://schemas.microsoft.com/office/drawing/2014/main" xmlns="" id="{482FD5F3-BBE9-4B23-A338-4ED5E71673C8}"/>
                  </a:ext>
                </a:extLst>
              </p:cNvPr>
              <p:cNvSpPr>
                <a:spLocks noChangeArrowheads="1"/>
              </p:cNvSpPr>
              <p:nvPr/>
            </p:nvSpPr>
            <p:spPr bwMode="auto">
              <a:xfrm>
                <a:off x="2545" y="1942"/>
                <a:ext cx="63" cy="64"/>
              </a:xfrm>
              <a:prstGeom prst="ellipse">
                <a:avLst/>
              </a:prstGeom>
              <a:solidFill>
                <a:schemeClr val="accent3">
                  <a:lumMod val="50000"/>
                </a:schemeClr>
              </a:solidFill>
              <a:ln w="3810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s-MX"/>
              </a:p>
            </p:txBody>
          </p:sp>
          <p:sp>
            <p:nvSpPr>
              <p:cNvPr id="97" name="Oval 80">
                <a:extLst>
                  <a:ext uri="{FF2B5EF4-FFF2-40B4-BE49-F238E27FC236}">
                    <a16:creationId xmlns:a16="http://schemas.microsoft.com/office/drawing/2014/main" xmlns="" id="{F44FE5C3-812E-4AC2-8F99-95E5634DA15E}"/>
                  </a:ext>
                </a:extLst>
              </p:cNvPr>
              <p:cNvSpPr>
                <a:spLocks noChangeArrowheads="1"/>
              </p:cNvSpPr>
              <p:nvPr/>
            </p:nvSpPr>
            <p:spPr bwMode="auto">
              <a:xfrm>
                <a:off x="2698" y="2128"/>
                <a:ext cx="64" cy="64"/>
              </a:xfrm>
              <a:prstGeom prst="ellipse">
                <a:avLst/>
              </a:prstGeom>
              <a:solidFill>
                <a:schemeClr val="accent3">
                  <a:lumMod val="50000"/>
                </a:schemeClr>
              </a:solidFill>
              <a:ln w="38100">
                <a:solidFill>
                  <a:srgbClr val="0000FF"/>
                </a:solidFill>
                <a:prstDash val="solid"/>
                <a:round/>
                <a:headEnd/>
                <a:tailEnd/>
              </a:ln>
              <a:extLst/>
            </p:spPr>
            <p:txBody>
              <a:bodyPr vert="horz" wrap="square" lIns="91440" tIns="45720" rIns="91440" bIns="45720" numCol="1" anchor="t" anchorCtr="0" compatLnSpc="1">
                <a:prstTxWarp prst="textNoShape">
                  <a:avLst/>
                </a:prstTxWarp>
              </a:bodyPr>
              <a:lstStyle/>
              <a:p>
                <a:endParaRPr lang="es-MX"/>
              </a:p>
            </p:txBody>
          </p:sp>
          <p:sp>
            <p:nvSpPr>
              <p:cNvPr id="98" name="Oval 81">
                <a:extLst>
                  <a:ext uri="{FF2B5EF4-FFF2-40B4-BE49-F238E27FC236}">
                    <a16:creationId xmlns:a16="http://schemas.microsoft.com/office/drawing/2014/main" xmlns="" id="{197C2238-01C9-4EA2-8F7E-861B66CD647C}"/>
                  </a:ext>
                </a:extLst>
              </p:cNvPr>
              <p:cNvSpPr>
                <a:spLocks noChangeArrowheads="1"/>
              </p:cNvSpPr>
              <p:nvPr/>
            </p:nvSpPr>
            <p:spPr bwMode="auto">
              <a:xfrm>
                <a:off x="2852" y="2516"/>
                <a:ext cx="64" cy="63"/>
              </a:xfrm>
              <a:prstGeom prst="ellipse">
                <a:avLst/>
              </a:prstGeom>
              <a:solidFill>
                <a:schemeClr val="accent3">
                  <a:lumMod val="50000"/>
                </a:schemeClr>
              </a:solidFill>
              <a:ln w="38100">
                <a:solidFill>
                  <a:srgbClr val="0000FF"/>
                </a:solidFill>
                <a:prstDash val="solid"/>
                <a:round/>
                <a:headEnd/>
                <a:tailEnd/>
              </a:ln>
              <a:extLst/>
            </p:spPr>
            <p:txBody>
              <a:bodyPr vert="horz" wrap="square" lIns="91440" tIns="45720" rIns="91440" bIns="45720" numCol="1" anchor="t" anchorCtr="0" compatLnSpc="1">
                <a:prstTxWarp prst="textNoShape">
                  <a:avLst/>
                </a:prstTxWarp>
              </a:bodyPr>
              <a:lstStyle/>
              <a:p>
                <a:endParaRPr lang="es-MX"/>
              </a:p>
            </p:txBody>
          </p:sp>
          <p:sp>
            <p:nvSpPr>
              <p:cNvPr id="99" name="Oval 82">
                <a:extLst>
                  <a:ext uri="{FF2B5EF4-FFF2-40B4-BE49-F238E27FC236}">
                    <a16:creationId xmlns:a16="http://schemas.microsoft.com/office/drawing/2014/main" xmlns="" id="{D0B328E6-4C5F-4F3B-A829-F2A3FC3BFB3D}"/>
                  </a:ext>
                </a:extLst>
              </p:cNvPr>
              <p:cNvSpPr>
                <a:spLocks noChangeArrowheads="1"/>
              </p:cNvSpPr>
              <p:nvPr/>
            </p:nvSpPr>
            <p:spPr bwMode="auto">
              <a:xfrm>
                <a:off x="3006" y="3132"/>
                <a:ext cx="63" cy="64"/>
              </a:xfrm>
              <a:prstGeom prst="ellipse">
                <a:avLst/>
              </a:prstGeom>
              <a:solidFill>
                <a:schemeClr val="accent3">
                  <a:lumMod val="50000"/>
                </a:schemeClr>
              </a:solidFill>
              <a:ln w="38100">
                <a:solidFill>
                  <a:srgbClr val="0000FF"/>
                </a:solidFill>
                <a:prstDash val="solid"/>
                <a:round/>
                <a:headEnd/>
                <a:tailEnd/>
              </a:ln>
              <a:extLst/>
            </p:spPr>
            <p:txBody>
              <a:bodyPr vert="horz" wrap="square" lIns="91440" tIns="45720" rIns="91440" bIns="45720" numCol="1" anchor="t" anchorCtr="0" compatLnSpc="1">
                <a:prstTxWarp prst="textNoShape">
                  <a:avLst/>
                </a:prstTxWarp>
              </a:bodyPr>
              <a:lstStyle/>
              <a:p>
                <a:endParaRPr lang="es-MX"/>
              </a:p>
            </p:txBody>
          </p:sp>
        </p:grpSp>
      </p:grpSp>
    </p:spTree>
    <p:extLst>
      <p:ext uri="{BB962C8B-B14F-4D97-AF65-F5344CB8AC3E}">
        <p14:creationId xmlns:p14="http://schemas.microsoft.com/office/powerpoint/2010/main" val="87182750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1206" y="34240"/>
            <a:ext cx="8229600" cy="490066"/>
          </a:xfrm>
        </p:spPr>
        <p:txBody>
          <a:bodyPr>
            <a:normAutofit fontScale="90000"/>
          </a:bodyPr>
          <a:lstStyle/>
          <a:p>
            <a:r>
              <a:rPr lang="es-MX" dirty="0"/>
              <a:t>Respuesta </a:t>
            </a:r>
          </a:p>
        </p:txBody>
      </p:sp>
      <p:sp>
        <p:nvSpPr>
          <p:cNvPr id="3" name="Marcador de contenido 2"/>
          <p:cNvSpPr>
            <a:spLocks noGrp="1"/>
          </p:cNvSpPr>
          <p:nvPr>
            <p:ph idx="1"/>
          </p:nvPr>
        </p:nvSpPr>
        <p:spPr>
          <a:xfrm>
            <a:off x="449198" y="659058"/>
            <a:ext cx="8229600" cy="388640"/>
          </a:xfrm>
        </p:spPr>
        <p:txBody>
          <a:bodyPr>
            <a:normAutofit fontScale="70000" lnSpcReduction="20000"/>
          </a:bodyPr>
          <a:lstStyle/>
          <a:p>
            <a:r>
              <a:rPr lang="es-MX" dirty="0"/>
              <a:t>Usando la formula de derivada central tenemos </a:t>
            </a:r>
          </a:p>
        </p:txBody>
      </p:sp>
      <p:graphicFrame>
        <p:nvGraphicFramePr>
          <p:cNvPr id="4" name="Object 4"/>
          <p:cNvGraphicFramePr>
            <a:graphicFrameLocks noChangeAspect="1"/>
          </p:cNvGraphicFramePr>
          <p:nvPr>
            <p:extLst>
              <p:ext uri="{D42A27DB-BD31-4B8C-83A1-F6EECF244321}">
                <p14:modId xmlns:p14="http://schemas.microsoft.com/office/powerpoint/2010/main" val="1075281029"/>
              </p:ext>
            </p:extLst>
          </p:nvPr>
        </p:nvGraphicFramePr>
        <p:xfrm>
          <a:off x="2170711" y="927335"/>
          <a:ext cx="2263775" cy="692150"/>
        </p:xfrm>
        <a:graphic>
          <a:graphicData uri="http://schemas.openxmlformats.org/presentationml/2006/ole">
            <mc:AlternateContent xmlns:mc="http://schemas.openxmlformats.org/markup-compatibility/2006">
              <mc:Choice xmlns:v="urn:schemas-microsoft-com:vml" Requires="v">
                <p:oleObj spid="_x0000_s28686" name="Ecuación" r:id="rId3" imgW="1193760" imgH="393480" progId="Equation.3">
                  <p:embed/>
                </p:oleObj>
              </mc:Choice>
              <mc:Fallback>
                <p:oleObj name="Ecuación" r:id="rId3" imgW="119376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70711" y="927335"/>
                        <a:ext cx="2263775" cy="692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Rectángulo 4"/>
          <p:cNvSpPr/>
          <p:nvPr/>
        </p:nvSpPr>
        <p:spPr>
          <a:xfrm>
            <a:off x="5437840" y="1772816"/>
            <a:ext cx="2880320" cy="4524315"/>
          </a:xfrm>
          <a:prstGeom prst="rect">
            <a:avLst/>
          </a:prstGeom>
        </p:spPr>
        <p:txBody>
          <a:bodyPr wrap="square">
            <a:spAutoFit/>
          </a:bodyPr>
          <a:lstStyle/>
          <a:p>
            <a:r>
              <a:rPr lang="es-MX" dirty="0"/>
              <a:t>    0              0              --------</a:t>
            </a:r>
          </a:p>
          <a:p>
            <a:r>
              <a:rPr lang="es-MX" dirty="0"/>
              <a:t>    0.2000    0.0079    0.1558</a:t>
            </a:r>
          </a:p>
          <a:p>
            <a:r>
              <a:rPr lang="es-MX" dirty="0"/>
              <a:t>    0.4000    0.0623    0.4883</a:t>
            </a:r>
          </a:p>
          <a:p>
            <a:r>
              <a:rPr lang="es-MX" dirty="0"/>
              <a:t>    0.6000    0.2033    0.9920</a:t>
            </a:r>
          </a:p>
          <a:p>
            <a:r>
              <a:rPr lang="es-MX" dirty="0"/>
              <a:t>    0.8000    0.4591    1.5955</a:t>
            </a:r>
          </a:p>
          <a:p>
            <a:r>
              <a:rPr lang="es-MX" dirty="0"/>
              <a:t>    1.0000    0.8415    2.2076</a:t>
            </a:r>
          </a:p>
          <a:p>
            <a:r>
              <a:rPr lang="es-MX" dirty="0"/>
              <a:t>    1.2000    1.3421    2.7250</a:t>
            </a:r>
          </a:p>
          <a:p>
            <a:r>
              <a:rPr lang="es-MX" dirty="0"/>
              <a:t>    1.4000    1.9315    3.0419</a:t>
            </a:r>
          </a:p>
          <a:p>
            <a:r>
              <a:rPr lang="es-MX" dirty="0"/>
              <a:t>    1.6000    2.5589    3.0595</a:t>
            </a:r>
          </a:p>
          <a:p>
            <a:r>
              <a:rPr lang="es-MX" dirty="0"/>
              <a:t>    1.8000    3.1553    2.6957</a:t>
            </a:r>
          </a:p>
          <a:p>
            <a:r>
              <a:rPr lang="es-MX" dirty="0"/>
              <a:t>    2.0000    3.6372    1.8946</a:t>
            </a:r>
          </a:p>
          <a:p>
            <a:r>
              <a:rPr lang="es-MX" dirty="0"/>
              <a:t>    2.2000    3.9131    0.6337</a:t>
            </a:r>
          </a:p>
          <a:p>
            <a:r>
              <a:rPr lang="es-MX" dirty="0"/>
              <a:t>    2.4000    3.8907   -1.0708</a:t>
            </a:r>
          </a:p>
          <a:p>
            <a:r>
              <a:rPr lang="es-MX" dirty="0"/>
              <a:t>    2.6000    3.4848   -3.1609</a:t>
            </a:r>
          </a:p>
          <a:p>
            <a:r>
              <a:rPr lang="es-MX" dirty="0"/>
              <a:t>    2.8000    2.6263   -5.5368</a:t>
            </a:r>
          </a:p>
          <a:p>
            <a:r>
              <a:rPr lang="es-MX" dirty="0"/>
              <a:t>    3.0000    1.2701     --------  </a:t>
            </a:r>
          </a:p>
        </p:txBody>
      </p:sp>
      <p:graphicFrame>
        <p:nvGraphicFramePr>
          <p:cNvPr id="6" name="Object 1"/>
          <p:cNvGraphicFramePr>
            <a:graphicFrameLocks noChangeAspect="1"/>
          </p:cNvGraphicFramePr>
          <p:nvPr>
            <p:extLst>
              <p:ext uri="{D42A27DB-BD31-4B8C-83A1-F6EECF244321}">
                <p14:modId xmlns:p14="http://schemas.microsoft.com/office/powerpoint/2010/main" val="3143192717"/>
              </p:ext>
            </p:extLst>
          </p:nvPr>
        </p:nvGraphicFramePr>
        <p:xfrm>
          <a:off x="5661866" y="1366305"/>
          <a:ext cx="561975" cy="409575"/>
        </p:xfrm>
        <a:graphic>
          <a:graphicData uri="http://schemas.openxmlformats.org/presentationml/2006/ole">
            <mc:AlternateContent xmlns:mc="http://schemas.openxmlformats.org/markup-compatibility/2006">
              <mc:Choice xmlns:v="urn:schemas-microsoft-com:vml" Requires="v">
                <p:oleObj spid="_x0000_s28687" name="Ecuación" r:id="rId5" imgW="266400" imgH="203040" progId="Equation.3">
                  <p:embed/>
                </p:oleObj>
              </mc:Choice>
              <mc:Fallback>
                <p:oleObj name="Ecuación" r:id="rId5" imgW="266400" imgH="203040" progId="Equation.3">
                  <p:embed/>
                  <p:pic>
                    <p:nvPicPr>
                      <p:cNvPr id="0" name=""/>
                      <p:cNvPicPr>
                        <a:picLocks noChangeAspect="1" noChangeArrowheads="1"/>
                      </p:cNvPicPr>
                      <p:nvPr/>
                    </p:nvPicPr>
                    <p:blipFill>
                      <a:blip r:embed="rId6"/>
                      <a:srcRect/>
                      <a:stretch>
                        <a:fillRect/>
                      </a:stretch>
                    </p:blipFill>
                    <p:spPr bwMode="auto">
                      <a:xfrm>
                        <a:off x="5661866" y="1366305"/>
                        <a:ext cx="561975" cy="409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1"/>
          <p:cNvGraphicFramePr>
            <a:graphicFrameLocks noChangeAspect="1"/>
          </p:cNvGraphicFramePr>
          <p:nvPr>
            <p:extLst>
              <p:ext uri="{D42A27DB-BD31-4B8C-83A1-F6EECF244321}">
                <p14:modId xmlns:p14="http://schemas.microsoft.com/office/powerpoint/2010/main" val="2538871624"/>
              </p:ext>
            </p:extLst>
          </p:nvPr>
        </p:nvGraphicFramePr>
        <p:xfrm>
          <a:off x="6540274" y="1367098"/>
          <a:ext cx="725488" cy="407987"/>
        </p:xfrm>
        <a:graphic>
          <a:graphicData uri="http://schemas.openxmlformats.org/presentationml/2006/ole">
            <mc:AlternateContent xmlns:mc="http://schemas.openxmlformats.org/markup-compatibility/2006">
              <mc:Choice xmlns:v="urn:schemas-microsoft-com:vml" Requires="v">
                <p:oleObj spid="_x0000_s28688" name="Ecuación" r:id="rId7" imgW="342720" imgH="203040" progId="Equation.3">
                  <p:embed/>
                </p:oleObj>
              </mc:Choice>
              <mc:Fallback>
                <p:oleObj name="Ecuación" r:id="rId7" imgW="342720" imgH="203040" progId="Equation.3">
                  <p:embed/>
                  <p:pic>
                    <p:nvPicPr>
                      <p:cNvPr id="0" name=""/>
                      <p:cNvPicPr>
                        <a:picLocks noChangeAspect="1" noChangeArrowheads="1"/>
                      </p:cNvPicPr>
                      <p:nvPr/>
                    </p:nvPicPr>
                    <p:blipFill>
                      <a:blip r:embed="rId8"/>
                      <a:srcRect/>
                      <a:stretch>
                        <a:fillRect/>
                      </a:stretch>
                    </p:blipFill>
                    <p:spPr bwMode="auto">
                      <a:xfrm>
                        <a:off x="6540274" y="1367098"/>
                        <a:ext cx="725488" cy="4079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1"/>
          <p:cNvGraphicFramePr>
            <a:graphicFrameLocks noChangeAspect="1"/>
          </p:cNvGraphicFramePr>
          <p:nvPr>
            <p:extLst>
              <p:ext uri="{D42A27DB-BD31-4B8C-83A1-F6EECF244321}">
                <p14:modId xmlns:p14="http://schemas.microsoft.com/office/powerpoint/2010/main" val="1550347675"/>
              </p:ext>
            </p:extLst>
          </p:nvPr>
        </p:nvGraphicFramePr>
        <p:xfrm>
          <a:off x="7456748" y="980728"/>
          <a:ext cx="884237" cy="792162"/>
        </p:xfrm>
        <a:graphic>
          <a:graphicData uri="http://schemas.openxmlformats.org/presentationml/2006/ole">
            <mc:AlternateContent xmlns:mc="http://schemas.openxmlformats.org/markup-compatibility/2006">
              <mc:Choice xmlns:v="urn:schemas-microsoft-com:vml" Requires="v">
                <p:oleObj spid="_x0000_s28689" name="Ecuación" r:id="rId9" imgW="419040" imgH="393480" progId="Equation.3">
                  <p:embed/>
                </p:oleObj>
              </mc:Choice>
              <mc:Fallback>
                <p:oleObj name="Ecuación" r:id="rId9" imgW="419040" imgH="39348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456748" y="980728"/>
                        <a:ext cx="884237" cy="792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0" name="Conector recto 9"/>
          <p:cNvCxnSpPr/>
          <p:nvPr/>
        </p:nvCxnSpPr>
        <p:spPr>
          <a:xfrm>
            <a:off x="5229818" y="1772816"/>
            <a:ext cx="338437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Conector recto 10"/>
          <p:cNvCxnSpPr/>
          <p:nvPr/>
        </p:nvCxnSpPr>
        <p:spPr>
          <a:xfrm>
            <a:off x="6444208" y="1268760"/>
            <a:ext cx="3659" cy="5256584"/>
          </a:xfrm>
          <a:prstGeom prst="line">
            <a:avLst/>
          </a:prstGeom>
        </p:spPr>
        <p:style>
          <a:lnRef idx="1">
            <a:schemeClr val="accent1"/>
          </a:lnRef>
          <a:fillRef idx="0">
            <a:schemeClr val="accent1"/>
          </a:fillRef>
          <a:effectRef idx="0">
            <a:schemeClr val="accent1"/>
          </a:effectRef>
          <a:fontRef idx="minor">
            <a:schemeClr val="tx1"/>
          </a:fontRef>
        </p:style>
      </p:cxnSp>
      <p:sp>
        <p:nvSpPr>
          <p:cNvPr id="15" name="Marcador de contenido 2"/>
          <p:cNvSpPr txBox="1">
            <a:spLocks/>
          </p:cNvSpPr>
          <p:nvPr/>
        </p:nvSpPr>
        <p:spPr>
          <a:xfrm>
            <a:off x="611560" y="1646227"/>
            <a:ext cx="8229600" cy="388640"/>
          </a:xfrm>
          <a:prstGeom prst="rect">
            <a:avLst/>
          </a:prstGeom>
        </p:spPr>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s-MX" dirty="0"/>
              <a:t>donde h=0.2</a:t>
            </a:r>
          </a:p>
        </p:txBody>
      </p:sp>
      <p:grpSp>
        <p:nvGrpSpPr>
          <p:cNvPr id="13" name="Group 15">
            <a:extLst>
              <a:ext uri="{FF2B5EF4-FFF2-40B4-BE49-F238E27FC236}">
                <a16:creationId xmlns:a16="http://schemas.microsoft.com/office/drawing/2014/main" xmlns="" id="{29DF6DE7-BBD5-4465-9CF4-066A2B658835}"/>
              </a:ext>
            </a:extLst>
          </p:cNvPr>
          <p:cNvGrpSpPr>
            <a:grpSpLocks noChangeAspect="1"/>
          </p:cNvGrpSpPr>
          <p:nvPr/>
        </p:nvGrpSpPr>
        <p:grpSpPr bwMode="auto">
          <a:xfrm>
            <a:off x="157212" y="2217738"/>
            <a:ext cx="5422900" cy="4079875"/>
            <a:chOff x="159" y="1397"/>
            <a:chExt cx="3416" cy="2570"/>
          </a:xfrm>
        </p:grpSpPr>
        <p:sp>
          <p:nvSpPr>
            <p:cNvPr id="14" name="AutoShape 14">
              <a:extLst>
                <a:ext uri="{FF2B5EF4-FFF2-40B4-BE49-F238E27FC236}">
                  <a16:creationId xmlns:a16="http://schemas.microsoft.com/office/drawing/2014/main" xmlns="" id="{EB2E11C9-AE70-4A2E-A3BD-5C283F965C46}"/>
                </a:ext>
              </a:extLst>
            </p:cNvPr>
            <p:cNvSpPr>
              <a:spLocks noChangeAspect="1" noChangeArrowheads="1" noTextEdit="1"/>
            </p:cNvSpPr>
            <p:nvPr/>
          </p:nvSpPr>
          <p:spPr bwMode="auto">
            <a:xfrm>
              <a:off x="159" y="1397"/>
              <a:ext cx="3416" cy="2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7" name="Rectangle 16">
              <a:extLst>
                <a:ext uri="{FF2B5EF4-FFF2-40B4-BE49-F238E27FC236}">
                  <a16:creationId xmlns:a16="http://schemas.microsoft.com/office/drawing/2014/main" xmlns="" id="{2A036739-6B64-4A85-9075-B7519F7DD7F7}"/>
                </a:ext>
              </a:extLst>
            </p:cNvPr>
            <p:cNvSpPr>
              <a:spLocks noChangeArrowheads="1"/>
            </p:cNvSpPr>
            <p:nvPr/>
          </p:nvSpPr>
          <p:spPr bwMode="auto">
            <a:xfrm>
              <a:off x="598" y="1593"/>
              <a:ext cx="2654" cy="209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8" name="Rectangle 17">
              <a:extLst>
                <a:ext uri="{FF2B5EF4-FFF2-40B4-BE49-F238E27FC236}">
                  <a16:creationId xmlns:a16="http://schemas.microsoft.com/office/drawing/2014/main" xmlns="" id="{5F54FABA-5FF9-4E5F-8F83-CAFCF702C496}"/>
                </a:ext>
              </a:extLst>
            </p:cNvPr>
            <p:cNvSpPr>
              <a:spLocks noChangeArrowheads="1"/>
            </p:cNvSpPr>
            <p:nvPr/>
          </p:nvSpPr>
          <p:spPr bwMode="auto">
            <a:xfrm>
              <a:off x="598" y="1593"/>
              <a:ext cx="2654" cy="2093"/>
            </a:xfrm>
            <a:prstGeom prst="rect">
              <a:avLst/>
            </a:prstGeom>
            <a:noFill/>
            <a:ln w="0">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9" name="Line 18">
              <a:extLst>
                <a:ext uri="{FF2B5EF4-FFF2-40B4-BE49-F238E27FC236}">
                  <a16:creationId xmlns:a16="http://schemas.microsoft.com/office/drawing/2014/main" xmlns="" id="{1C1C4DD7-FFEB-4E22-A1F2-924EE5F88626}"/>
                </a:ext>
              </a:extLst>
            </p:cNvPr>
            <p:cNvSpPr>
              <a:spLocks noChangeShapeType="1"/>
            </p:cNvSpPr>
            <p:nvPr/>
          </p:nvSpPr>
          <p:spPr bwMode="auto">
            <a:xfrm>
              <a:off x="598" y="1593"/>
              <a:ext cx="265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0" name="Line 19">
              <a:extLst>
                <a:ext uri="{FF2B5EF4-FFF2-40B4-BE49-F238E27FC236}">
                  <a16:creationId xmlns:a16="http://schemas.microsoft.com/office/drawing/2014/main" xmlns="" id="{BE04BA8B-A214-4AAE-96D6-0C21911D1D19}"/>
                </a:ext>
              </a:extLst>
            </p:cNvPr>
            <p:cNvSpPr>
              <a:spLocks noChangeShapeType="1"/>
            </p:cNvSpPr>
            <p:nvPr/>
          </p:nvSpPr>
          <p:spPr bwMode="auto">
            <a:xfrm>
              <a:off x="598" y="3686"/>
              <a:ext cx="265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1" name="Line 20">
              <a:extLst>
                <a:ext uri="{FF2B5EF4-FFF2-40B4-BE49-F238E27FC236}">
                  <a16:creationId xmlns:a16="http://schemas.microsoft.com/office/drawing/2014/main" xmlns="" id="{81D30E6C-4BAF-466D-A753-8B20DD774807}"/>
                </a:ext>
              </a:extLst>
            </p:cNvPr>
            <p:cNvSpPr>
              <a:spLocks noChangeShapeType="1"/>
            </p:cNvSpPr>
            <p:nvPr/>
          </p:nvSpPr>
          <p:spPr bwMode="auto">
            <a:xfrm flipV="1">
              <a:off x="3252" y="1593"/>
              <a:ext cx="0" cy="209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2" name="Line 21">
              <a:extLst>
                <a:ext uri="{FF2B5EF4-FFF2-40B4-BE49-F238E27FC236}">
                  <a16:creationId xmlns:a16="http://schemas.microsoft.com/office/drawing/2014/main" xmlns="" id="{F7ED13D7-7EDE-4F8F-B555-8713A6F259E5}"/>
                </a:ext>
              </a:extLst>
            </p:cNvPr>
            <p:cNvSpPr>
              <a:spLocks noChangeShapeType="1"/>
            </p:cNvSpPr>
            <p:nvPr/>
          </p:nvSpPr>
          <p:spPr bwMode="auto">
            <a:xfrm flipV="1">
              <a:off x="598" y="1593"/>
              <a:ext cx="0" cy="209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3" name="Line 22">
              <a:extLst>
                <a:ext uri="{FF2B5EF4-FFF2-40B4-BE49-F238E27FC236}">
                  <a16:creationId xmlns:a16="http://schemas.microsoft.com/office/drawing/2014/main" xmlns="" id="{4F373CC1-F447-4821-8701-C635260C5734}"/>
                </a:ext>
              </a:extLst>
            </p:cNvPr>
            <p:cNvSpPr>
              <a:spLocks noChangeShapeType="1"/>
            </p:cNvSpPr>
            <p:nvPr/>
          </p:nvSpPr>
          <p:spPr bwMode="auto">
            <a:xfrm>
              <a:off x="598" y="3686"/>
              <a:ext cx="265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4" name="Line 23">
              <a:extLst>
                <a:ext uri="{FF2B5EF4-FFF2-40B4-BE49-F238E27FC236}">
                  <a16:creationId xmlns:a16="http://schemas.microsoft.com/office/drawing/2014/main" xmlns="" id="{36BC2FEC-8422-4510-9765-AF781234F8F4}"/>
                </a:ext>
              </a:extLst>
            </p:cNvPr>
            <p:cNvSpPr>
              <a:spLocks noChangeShapeType="1"/>
            </p:cNvSpPr>
            <p:nvPr/>
          </p:nvSpPr>
          <p:spPr bwMode="auto">
            <a:xfrm flipV="1">
              <a:off x="598" y="1593"/>
              <a:ext cx="0" cy="209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5" name="Line 24">
              <a:extLst>
                <a:ext uri="{FF2B5EF4-FFF2-40B4-BE49-F238E27FC236}">
                  <a16:creationId xmlns:a16="http://schemas.microsoft.com/office/drawing/2014/main" xmlns="" id="{CF255F21-2F79-4AB1-878F-94E0FCF22F9D}"/>
                </a:ext>
              </a:extLst>
            </p:cNvPr>
            <p:cNvSpPr>
              <a:spLocks noChangeShapeType="1"/>
            </p:cNvSpPr>
            <p:nvPr/>
          </p:nvSpPr>
          <p:spPr bwMode="auto">
            <a:xfrm flipV="1">
              <a:off x="598" y="3655"/>
              <a:ext cx="0" cy="31"/>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6" name="Line 25">
              <a:extLst>
                <a:ext uri="{FF2B5EF4-FFF2-40B4-BE49-F238E27FC236}">
                  <a16:creationId xmlns:a16="http://schemas.microsoft.com/office/drawing/2014/main" xmlns="" id="{0078B215-7C66-4089-8BFA-8E95D2B4BF8D}"/>
                </a:ext>
              </a:extLst>
            </p:cNvPr>
            <p:cNvSpPr>
              <a:spLocks noChangeShapeType="1"/>
            </p:cNvSpPr>
            <p:nvPr/>
          </p:nvSpPr>
          <p:spPr bwMode="auto">
            <a:xfrm>
              <a:off x="598" y="1593"/>
              <a:ext cx="0" cy="2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7" name="Rectangle 26">
              <a:extLst>
                <a:ext uri="{FF2B5EF4-FFF2-40B4-BE49-F238E27FC236}">
                  <a16:creationId xmlns:a16="http://schemas.microsoft.com/office/drawing/2014/main" xmlns="" id="{4AD7F016-C1C2-4C33-B21E-C41079B770CD}"/>
                </a:ext>
              </a:extLst>
            </p:cNvPr>
            <p:cNvSpPr>
              <a:spLocks noChangeArrowheads="1"/>
            </p:cNvSpPr>
            <p:nvPr/>
          </p:nvSpPr>
          <p:spPr bwMode="auto">
            <a:xfrm>
              <a:off x="580" y="3704"/>
              <a:ext cx="79"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a:ln>
                    <a:noFill/>
                  </a:ln>
                  <a:solidFill>
                    <a:srgbClr val="000000"/>
                  </a:solidFill>
                  <a:effectLst/>
                  <a:latin typeface="Helvetica" panose="020B0604020202020204" pitchFamily="34" charset="0"/>
                </a:rPr>
                <a:t>0</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28" name="Line 27">
              <a:extLst>
                <a:ext uri="{FF2B5EF4-FFF2-40B4-BE49-F238E27FC236}">
                  <a16:creationId xmlns:a16="http://schemas.microsoft.com/office/drawing/2014/main" xmlns="" id="{D53688B4-58B4-4092-A929-43B70AC81BAD}"/>
                </a:ext>
              </a:extLst>
            </p:cNvPr>
            <p:cNvSpPr>
              <a:spLocks noChangeShapeType="1"/>
            </p:cNvSpPr>
            <p:nvPr/>
          </p:nvSpPr>
          <p:spPr bwMode="auto">
            <a:xfrm flipV="1">
              <a:off x="1044" y="3655"/>
              <a:ext cx="0" cy="31"/>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9" name="Line 28">
              <a:extLst>
                <a:ext uri="{FF2B5EF4-FFF2-40B4-BE49-F238E27FC236}">
                  <a16:creationId xmlns:a16="http://schemas.microsoft.com/office/drawing/2014/main" xmlns="" id="{A59C338A-B331-4485-A0CA-715401041F12}"/>
                </a:ext>
              </a:extLst>
            </p:cNvPr>
            <p:cNvSpPr>
              <a:spLocks noChangeShapeType="1"/>
            </p:cNvSpPr>
            <p:nvPr/>
          </p:nvSpPr>
          <p:spPr bwMode="auto">
            <a:xfrm>
              <a:off x="1044" y="1593"/>
              <a:ext cx="0" cy="2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0" name="Rectangle 29">
              <a:extLst>
                <a:ext uri="{FF2B5EF4-FFF2-40B4-BE49-F238E27FC236}">
                  <a16:creationId xmlns:a16="http://schemas.microsoft.com/office/drawing/2014/main" xmlns="" id="{5AA359C7-0C81-4E05-9A07-1E78A514807F}"/>
                </a:ext>
              </a:extLst>
            </p:cNvPr>
            <p:cNvSpPr>
              <a:spLocks noChangeArrowheads="1"/>
            </p:cNvSpPr>
            <p:nvPr/>
          </p:nvSpPr>
          <p:spPr bwMode="auto">
            <a:xfrm>
              <a:off x="989" y="3704"/>
              <a:ext cx="146"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a:ln>
                    <a:noFill/>
                  </a:ln>
                  <a:solidFill>
                    <a:srgbClr val="000000"/>
                  </a:solidFill>
                  <a:effectLst/>
                  <a:latin typeface="Helvetica" panose="020B0604020202020204" pitchFamily="34" charset="0"/>
                </a:rPr>
                <a:t>0.5</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31" name="Line 30">
              <a:extLst>
                <a:ext uri="{FF2B5EF4-FFF2-40B4-BE49-F238E27FC236}">
                  <a16:creationId xmlns:a16="http://schemas.microsoft.com/office/drawing/2014/main" xmlns="" id="{4571E19A-E381-4410-B3DC-EE99A86A9F06}"/>
                </a:ext>
              </a:extLst>
            </p:cNvPr>
            <p:cNvSpPr>
              <a:spLocks noChangeShapeType="1"/>
            </p:cNvSpPr>
            <p:nvPr/>
          </p:nvSpPr>
          <p:spPr bwMode="auto">
            <a:xfrm flipV="1">
              <a:off x="1483" y="3655"/>
              <a:ext cx="0" cy="31"/>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2" name="Line 31">
              <a:extLst>
                <a:ext uri="{FF2B5EF4-FFF2-40B4-BE49-F238E27FC236}">
                  <a16:creationId xmlns:a16="http://schemas.microsoft.com/office/drawing/2014/main" xmlns="" id="{278FCF5B-3A86-46A0-9185-A6E9F6613C30}"/>
                </a:ext>
              </a:extLst>
            </p:cNvPr>
            <p:cNvSpPr>
              <a:spLocks noChangeShapeType="1"/>
            </p:cNvSpPr>
            <p:nvPr/>
          </p:nvSpPr>
          <p:spPr bwMode="auto">
            <a:xfrm>
              <a:off x="1483" y="1593"/>
              <a:ext cx="0" cy="2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3" name="Rectangle 32">
              <a:extLst>
                <a:ext uri="{FF2B5EF4-FFF2-40B4-BE49-F238E27FC236}">
                  <a16:creationId xmlns:a16="http://schemas.microsoft.com/office/drawing/2014/main" xmlns="" id="{AAB63596-6F39-4419-B8FE-44F3C4DD8B0A}"/>
                </a:ext>
              </a:extLst>
            </p:cNvPr>
            <p:cNvSpPr>
              <a:spLocks noChangeArrowheads="1"/>
            </p:cNvSpPr>
            <p:nvPr/>
          </p:nvSpPr>
          <p:spPr bwMode="auto">
            <a:xfrm>
              <a:off x="1464" y="3704"/>
              <a:ext cx="79"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a:ln>
                    <a:noFill/>
                  </a:ln>
                  <a:solidFill>
                    <a:srgbClr val="000000"/>
                  </a:solidFill>
                  <a:effectLst/>
                  <a:latin typeface="Helvetica" panose="020B0604020202020204" pitchFamily="34" charset="0"/>
                </a:rPr>
                <a:t>1</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34" name="Line 33">
              <a:extLst>
                <a:ext uri="{FF2B5EF4-FFF2-40B4-BE49-F238E27FC236}">
                  <a16:creationId xmlns:a16="http://schemas.microsoft.com/office/drawing/2014/main" xmlns="" id="{5C82ADFC-9D93-455A-9733-388D17A39BEB}"/>
                </a:ext>
              </a:extLst>
            </p:cNvPr>
            <p:cNvSpPr>
              <a:spLocks noChangeShapeType="1"/>
            </p:cNvSpPr>
            <p:nvPr/>
          </p:nvSpPr>
          <p:spPr bwMode="auto">
            <a:xfrm flipV="1">
              <a:off x="1928" y="3655"/>
              <a:ext cx="0" cy="31"/>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5" name="Line 34">
              <a:extLst>
                <a:ext uri="{FF2B5EF4-FFF2-40B4-BE49-F238E27FC236}">
                  <a16:creationId xmlns:a16="http://schemas.microsoft.com/office/drawing/2014/main" xmlns="" id="{6AAABF3C-BF38-49BD-A60B-F25FEF746C55}"/>
                </a:ext>
              </a:extLst>
            </p:cNvPr>
            <p:cNvSpPr>
              <a:spLocks noChangeShapeType="1"/>
            </p:cNvSpPr>
            <p:nvPr/>
          </p:nvSpPr>
          <p:spPr bwMode="auto">
            <a:xfrm>
              <a:off x="1928" y="1593"/>
              <a:ext cx="0" cy="2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6" name="Rectangle 35">
              <a:extLst>
                <a:ext uri="{FF2B5EF4-FFF2-40B4-BE49-F238E27FC236}">
                  <a16:creationId xmlns:a16="http://schemas.microsoft.com/office/drawing/2014/main" xmlns="" id="{9CE3B404-50EE-40E0-9096-DB36551DB95B}"/>
                </a:ext>
              </a:extLst>
            </p:cNvPr>
            <p:cNvSpPr>
              <a:spLocks noChangeArrowheads="1"/>
            </p:cNvSpPr>
            <p:nvPr/>
          </p:nvSpPr>
          <p:spPr bwMode="auto">
            <a:xfrm>
              <a:off x="1873" y="3704"/>
              <a:ext cx="146"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a:ln>
                    <a:noFill/>
                  </a:ln>
                  <a:solidFill>
                    <a:srgbClr val="000000"/>
                  </a:solidFill>
                  <a:effectLst/>
                  <a:latin typeface="Helvetica" panose="020B0604020202020204" pitchFamily="34" charset="0"/>
                </a:rPr>
                <a:t>1.5</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37" name="Line 36">
              <a:extLst>
                <a:ext uri="{FF2B5EF4-FFF2-40B4-BE49-F238E27FC236}">
                  <a16:creationId xmlns:a16="http://schemas.microsoft.com/office/drawing/2014/main" xmlns="" id="{21144D28-D03F-4DBB-9422-491D65B7101F}"/>
                </a:ext>
              </a:extLst>
            </p:cNvPr>
            <p:cNvSpPr>
              <a:spLocks noChangeShapeType="1"/>
            </p:cNvSpPr>
            <p:nvPr/>
          </p:nvSpPr>
          <p:spPr bwMode="auto">
            <a:xfrm flipV="1">
              <a:off x="2367" y="3655"/>
              <a:ext cx="0" cy="31"/>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8" name="Line 37">
              <a:extLst>
                <a:ext uri="{FF2B5EF4-FFF2-40B4-BE49-F238E27FC236}">
                  <a16:creationId xmlns:a16="http://schemas.microsoft.com/office/drawing/2014/main" xmlns="" id="{D45274FB-D902-4E06-B516-D98B41418930}"/>
                </a:ext>
              </a:extLst>
            </p:cNvPr>
            <p:cNvSpPr>
              <a:spLocks noChangeShapeType="1"/>
            </p:cNvSpPr>
            <p:nvPr/>
          </p:nvSpPr>
          <p:spPr bwMode="auto">
            <a:xfrm>
              <a:off x="2367" y="1593"/>
              <a:ext cx="0" cy="2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9" name="Rectangle 38">
              <a:extLst>
                <a:ext uri="{FF2B5EF4-FFF2-40B4-BE49-F238E27FC236}">
                  <a16:creationId xmlns:a16="http://schemas.microsoft.com/office/drawing/2014/main" xmlns="" id="{59F59E65-E670-48D6-AAFB-27442B833126}"/>
                </a:ext>
              </a:extLst>
            </p:cNvPr>
            <p:cNvSpPr>
              <a:spLocks noChangeArrowheads="1"/>
            </p:cNvSpPr>
            <p:nvPr/>
          </p:nvSpPr>
          <p:spPr bwMode="auto">
            <a:xfrm>
              <a:off x="2349" y="3704"/>
              <a:ext cx="79"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a:ln>
                    <a:noFill/>
                  </a:ln>
                  <a:solidFill>
                    <a:srgbClr val="000000"/>
                  </a:solidFill>
                  <a:effectLst/>
                  <a:latin typeface="Helvetica" panose="020B0604020202020204" pitchFamily="34" charset="0"/>
                </a:rPr>
                <a:t>2</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40" name="Line 39">
              <a:extLst>
                <a:ext uri="{FF2B5EF4-FFF2-40B4-BE49-F238E27FC236}">
                  <a16:creationId xmlns:a16="http://schemas.microsoft.com/office/drawing/2014/main" xmlns="" id="{3BA3CDC9-F5DD-40FA-BB36-E4B516E281A4}"/>
                </a:ext>
              </a:extLst>
            </p:cNvPr>
            <p:cNvSpPr>
              <a:spLocks noChangeShapeType="1"/>
            </p:cNvSpPr>
            <p:nvPr/>
          </p:nvSpPr>
          <p:spPr bwMode="auto">
            <a:xfrm flipV="1">
              <a:off x="2806" y="3655"/>
              <a:ext cx="0" cy="31"/>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1" name="Line 40">
              <a:extLst>
                <a:ext uri="{FF2B5EF4-FFF2-40B4-BE49-F238E27FC236}">
                  <a16:creationId xmlns:a16="http://schemas.microsoft.com/office/drawing/2014/main" xmlns="" id="{79C6B510-014C-4234-AFCF-E78CCE15492C}"/>
                </a:ext>
              </a:extLst>
            </p:cNvPr>
            <p:cNvSpPr>
              <a:spLocks noChangeShapeType="1"/>
            </p:cNvSpPr>
            <p:nvPr/>
          </p:nvSpPr>
          <p:spPr bwMode="auto">
            <a:xfrm>
              <a:off x="2806" y="1593"/>
              <a:ext cx="0" cy="2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2" name="Rectangle 41">
              <a:extLst>
                <a:ext uri="{FF2B5EF4-FFF2-40B4-BE49-F238E27FC236}">
                  <a16:creationId xmlns:a16="http://schemas.microsoft.com/office/drawing/2014/main" xmlns="" id="{8072A5AC-16EE-4E94-9F08-6493FF92FFE7}"/>
                </a:ext>
              </a:extLst>
            </p:cNvPr>
            <p:cNvSpPr>
              <a:spLocks noChangeArrowheads="1"/>
            </p:cNvSpPr>
            <p:nvPr/>
          </p:nvSpPr>
          <p:spPr bwMode="auto">
            <a:xfrm>
              <a:off x="2752" y="3704"/>
              <a:ext cx="146"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a:ln>
                    <a:noFill/>
                  </a:ln>
                  <a:solidFill>
                    <a:srgbClr val="000000"/>
                  </a:solidFill>
                  <a:effectLst/>
                  <a:latin typeface="Helvetica" panose="020B0604020202020204" pitchFamily="34" charset="0"/>
                </a:rPr>
                <a:t>2.5</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43" name="Line 42">
              <a:extLst>
                <a:ext uri="{FF2B5EF4-FFF2-40B4-BE49-F238E27FC236}">
                  <a16:creationId xmlns:a16="http://schemas.microsoft.com/office/drawing/2014/main" xmlns="" id="{2276DC82-4C24-4427-B770-BB6BA04F3638}"/>
                </a:ext>
              </a:extLst>
            </p:cNvPr>
            <p:cNvSpPr>
              <a:spLocks noChangeShapeType="1"/>
            </p:cNvSpPr>
            <p:nvPr/>
          </p:nvSpPr>
          <p:spPr bwMode="auto">
            <a:xfrm flipV="1">
              <a:off x="3252" y="3655"/>
              <a:ext cx="0" cy="31"/>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4" name="Line 43">
              <a:extLst>
                <a:ext uri="{FF2B5EF4-FFF2-40B4-BE49-F238E27FC236}">
                  <a16:creationId xmlns:a16="http://schemas.microsoft.com/office/drawing/2014/main" xmlns="" id="{ED169B8F-F3D4-444E-B745-D1B812E369FE}"/>
                </a:ext>
              </a:extLst>
            </p:cNvPr>
            <p:cNvSpPr>
              <a:spLocks noChangeShapeType="1"/>
            </p:cNvSpPr>
            <p:nvPr/>
          </p:nvSpPr>
          <p:spPr bwMode="auto">
            <a:xfrm>
              <a:off x="3252" y="1593"/>
              <a:ext cx="0" cy="2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5" name="Rectangle 44">
              <a:extLst>
                <a:ext uri="{FF2B5EF4-FFF2-40B4-BE49-F238E27FC236}">
                  <a16:creationId xmlns:a16="http://schemas.microsoft.com/office/drawing/2014/main" xmlns="" id="{259C5BC7-3926-43D0-88B4-0D98042A1535}"/>
                </a:ext>
              </a:extLst>
            </p:cNvPr>
            <p:cNvSpPr>
              <a:spLocks noChangeArrowheads="1"/>
            </p:cNvSpPr>
            <p:nvPr/>
          </p:nvSpPr>
          <p:spPr bwMode="auto">
            <a:xfrm>
              <a:off x="3233" y="3704"/>
              <a:ext cx="79"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a:ln>
                    <a:noFill/>
                  </a:ln>
                  <a:solidFill>
                    <a:srgbClr val="000000"/>
                  </a:solidFill>
                  <a:effectLst/>
                  <a:latin typeface="Helvetica" panose="020B0604020202020204" pitchFamily="34" charset="0"/>
                </a:rPr>
                <a:t>3</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46" name="Line 45">
              <a:extLst>
                <a:ext uri="{FF2B5EF4-FFF2-40B4-BE49-F238E27FC236}">
                  <a16:creationId xmlns:a16="http://schemas.microsoft.com/office/drawing/2014/main" xmlns="" id="{BFD05FEB-05D2-4ACF-A79D-E4297436835A}"/>
                </a:ext>
              </a:extLst>
            </p:cNvPr>
            <p:cNvSpPr>
              <a:spLocks noChangeShapeType="1"/>
            </p:cNvSpPr>
            <p:nvPr/>
          </p:nvSpPr>
          <p:spPr bwMode="auto">
            <a:xfrm>
              <a:off x="598" y="3686"/>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7" name="Line 46">
              <a:extLst>
                <a:ext uri="{FF2B5EF4-FFF2-40B4-BE49-F238E27FC236}">
                  <a16:creationId xmlns:a16="http://schemas.microsoft.com/office/drawing/2014/main" xmlns="" id="{A69A883D-EC5F-4773-A55E-A39B461BDF18}"/>
                </a:ext>
              </a:extLst>
            </p:cNvPr>
            <p:cNvSpPr>
              <a:spLocks noChangeShapeType="1"/>
            </p:cNvSpPr>
            <p:nvPr/>
          </p:nvSpPr>
          <p:spPr bwMode="auto">
            <a:xfrm flipH="1">
              <a:off x="3221" y="3686"/>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8" name="Rectangle 47">
              <a:extLst>
                <a:ext uri="{FF2B5EF4-FFF2-40B4-BE49-F238E27FC236}">
                  <a16:creationId xmlns:a16="http://schemas.microsoft.com/office/drawing/2014/main" xmlns="" id="{7FBE7847-E994-4A28-8CF3-C01EAF25242B}"/>
                </a:ext>
              </a:extLst>
            </p:cNvPr>
            <p:cNvSpPr>
              <a:spLocks noChangeArrowheads="1"/>
            </p:cNvSpPr>
            <p:nvPr/>
          </p:nvSpPr>
          <p:spPr bwMode="auto">
            <a:xfrm>
              <a:off x="470" y="3637"/>
              <a:ext cx="153"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a:ln>
                    <a:noFill/>
                  </a:ln>
                  <a:solidFill>
                    <a:srgbClr val="000000"/>
                  </a:solidFill>
                  <a:effectLst/>
                  <a:latin typeface="Helvetica" panose="020B0604020202020204" pitchFamily="34" charset="0"/>
                </a:rPr>
                <a:t>-10</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49" name="Line 48">
              <a:extLst>
                <a:ext uri="{FF2B5EF4-FFF2-40B4-BE49-F238E27FC236}">
                  <a16:creationId xmlns:a16="http://schemas.microsoft.com/office/drawing/2014/main" xmlns="" id="{B53970E3-A2A9-4EDE-A58A-B8AF5A4C2B74}"/>
                </a:ext>
              </a:extLst>
            </p:cNvPr>
            <p:cNvSpPr>
              <a:spLocks noChangeShapeType="1"/>
            </p:cNvSpPr>
            <p:nvPr/>
          </p:nvSpPr>
          <p:spPr bwMode="auto">
            <a:xfrm>
              <a:off x="598" y="3386"/>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0" name="Line 49">
              <a:extLst>
                <a:ext uri="{FF2B5EF4-FFF2-40B4-BE49-F238E27FC236}">
                  <a16:creationId xmlns:a16="http://schemas.microsoft.com/office/drawing/2014/main" xmlns="" id="{D4D6F976-6219-4936-9963-746686D6701F}"/>
                </a:ext>
              </a:extLst>
            </p:cNvPr>
            <p:cNvSpPr>
              <a:spLocks noChangeShapeType="1"/>
            </p:cNvSpPr>
            <p:nvPr/>
          </p:nvSpPr>
          <p:spPr bwMode="auto">
            <a:xfrm flipH="1">
              <a:off x="3221" y="3386"/>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1" name="Rectangle 50">
              <a:extLst>
                <a:ext uri="{FF2B5EF4-FFF2-40B4-BE49-F238E27FC236}">
                  <a16:creationId xmlns:a16="http://schemas.microsoft.com/office/drawing/2014/main" xmlns="" id="{BE17ABCF-504E-4E26-8F5F-EF754D15DDDD}"/>
                </a:ext>
              </a:extLst>
            </p:cNvPr>
            <p:cNvSpPr>
              <a:spLocks noChangeArrowheads="1"/>
            </p:cNvSpPr>
            <p:nvPr/>
          </p:nvSpPr>
          <p:spPr bwMode="auto">
            <a:xfrm>
              <a:off x="513" y="3337"/>
              <a:ext cx="110"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a:ln>
                    <a:noFill/>
                  </a:ln>
                  <a:solidFill>
                    <a:srgbClr val="000000"/>
                  </a:solidFill>
                  <a:effectLst/>
                  <a:latin typeface="Helvetica" panose="020B0604020202020204" pitchFamily="34" charset="0"/>
                </a:rPr>
                <a:t>-8</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52" name="Line 51">
              <a:extLst>
                <a:ext uri="{FF2B5EF4-FFF2-40B4-BE49-F238E27FC236}">
                  <a16:creationId xmlns:a16="http://schemas.microsoft.com/office/drawing/2014/main" xmlns="" id="{E4922CEF-F590-4676-9971-CEA4B8EFF26D}"/>
                </a:ext>
              </a:extLst>
            </p:cNvPr>
            <p:cNvSpPr>
              <a:spLocks noChangeShapeType="1"/>
            </p:cNvSpPr>
            <p:nvPr/>
          </p:nvSpPr>
          <p:spPr bwMode="auto">
            <a:xfrm>
              <a:off x="598" y="3086"/>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3" name="Line 52">
              <a:extLst>
                <a:ext uri="{FF2B5EF4-FFF2-40B4-BE49-F238E27FC236}">
                  <a16:creationId xmlns:a16="http://schemas.microsoft.com/office/drawing/2014/main" xmlns="" id="{FE527154-2EA2-4229-9D52-247143F68D7F}"/>
                </a:ext>
              </a:extLst>
            </p:cNvPr>
            <p:cNvSpPr>
              <a:spLocks noChangeShapeType="1"/>
            </p:cNvSpPr>
            <p:nvPr/>
          </p:nvSpPr>
          <p:spPr bwMode="auto">
            <a:xfrm flipH="1">
              <a:off x="3221" y="3086"/>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4" name="Rectangle 53">
              <a:extLst>
                <a:ext uri="{FF2B5EF4-FFF2-40B4-BE49-F238E27FC236}">
                  <a16:creationId xmlns:a16="http://schemas.microsoft.com/office/drawing/2014/main" xmlns="" id="{3F385F59-ACE8-417D-BC10-A67E4E6BD8F1}"/>
                </a:ext>
              </a:extLst>
            </p:cNvPr>
            <p:cNvSpPr>
              <a:spLocks noChangeArrowheads="1"/>
            </p:cNvSpPr>
            <p:nvPr/>
          </p:nvSpPr>
          <p:spPr bwMode="auto">
            <a:xfrm>
              <a:off x="513" y="3037"/>
              <a:ext cx="110"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a:ln>
                    <a:noFill/>
                  </a:ln>
                  <a:solidFill>
                    <a:srgbClr val="000000"/>
                  </a:solidFill>
                  <a:effectLst/>
                  <a:latin typeface="Helvetica" panose="020B0604020202020204" pitchFamily="34" charset="0"/>
                </a:rPr>
                <a:t>-6</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55" name="Line 54">
              <a:extLst>
                <a:ext uri="{FF2B5EF4-FFF2-40B4-BE49-F238E27FC236}">
                  <a16:creationId xmlns:a16="http://schemas.microsoft.com/office/drawing/2014/main" xmlns="" id="{1EAAF307-C486-42AA-B542-66F2A939EE54}"/>
                </a:ext>
              </a:extLst>
            </p:cNvPr>
            <p:cNvSpPr>
              <a:spLocks noChangeShapeType="1"/>
            </p:cNvSpPr>
            <p:nvPr/>
          </p:nvSpPr>
          <p:spPr bwMode="auto">
            <a:xfrm>
              <a:off x="598" y="2786"/>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6" name="Line 55">
              <a:extLst>
                <a:ext uri="{FF2B5EF4-FFF2-40B4-BE49-F238E27FC236}">
                  <a16:creationId xmlns:a16="http://schemas.microsoft.com/office/drawing/2014/main" xmlns="" id="{5CD2D5B9-2E7C-4C31-B4D6-35EA458330BA}"/>
                </a:ext>
              </a:extLst>
            </p:cNvPr>
            <p:cNvSpPr>
              <a:spLocks noChangeShapeType="1"/>
            </p:cNvSpPr>
            <p:nvPr/>
          </p:nvSpPr>
          <p:spPr bwMode="auto">
            <a:xfrm flipH="1">
              <a:off x="3221" y="2786"/>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7" name="Rectangle 56">
              <a:extLst>
                <a:ext uri="{FF2B5EF4-FFF2-40B4-BE49-F238E27FC236}">
                  <a16:creationId xmlns:a16="http://schemas.microsoft.com/office/drawing/2014/main" xmlns="" id="{05FB87CD-A379-4BE4-B5AF-051F9957C19E}"/>
                </a:ext>
              </a:extLst>
            </p:cNvPr>
            <p:cNvSpPr>
              <a:spLocks noChangeArrowheads="1"/>
            </p:cNvSpPr>
            <p:nvPr/>
          </p:nvSpPr>
          <p:spPr bwMode="auto">
            <a:xfrm>
              <a:off x="513" y="2737"/>
              <a:ext cx="110"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a:ln>
                    <a:noFill/>
                  </a:ln>
                  <a:solidFill>
                    <a:srgbClr val="000000"/>
                  </a:solidFill>
                  <a:effectLst/>
                  <a:latin typeface="Helvetica" panose="020B0604020202020204" pitchFamily="34" charset="0"/>
                </a:rPr>
                <a:t>-4</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58" name="Line 57">
              <a:extLst>
                <a:ext uri="{FF2B5EF4-FFF2-40B4-BE49-F238E27FC236}">
                  <a16:creationId xmlns:a16="http://schemas.microsoft.com/office/drawing/2014/main" xmlns="" id="{925FA53D-D997-4A2A-83BD-32996178E80E}"/>
                </a:ext>
              </a:extLst>
            </p:cNvPr>
            <p:cNvSpPr>
              <a:spLocks noChangeShapeType="1"/>
            </p:cNvSpPr>
            <p:nvPr/>
          </p:nvSpPr>
          <p:spPr bwMode="auto">
            <a:xfrm>
              <a:off x="598" y="2486"/>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9" name="Line 58">
              <a:extLst>
                <a:ext uri="{FF2B5EF4-FFF2-40B4-BE49-F238E27FC236}">
                  <a16:creationId xmlns:a16="http://schemas.microsoft.com/office/drawing/2014/main" xmlns="" id="{1D43CB2B-2C2F-4C1C-ABB5-870AE1A37B2A}"/>
                </a:ext>
              </a:extLst>
            </p:cNvPr>
            <p:cNvSpPr>
              <a:spLocks noChangeShapeType="1"/>
            </p:cNvSpPr>
            <p:nvPr/>
          </p:nvSpPr>
          <p:spPr bwMode="auto">
            <a:xfrm flipH="1">
              <a:off x="3221" y="2486"/>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0" name="Rectangle 59">
              <a:extLst>
                <a:ext uri="{FF2B5EF4-FFF2-40B4-BE49-F238E27FC236}">
                  <a16:creationId xmlns:a16="http://schemas.microsoft.com/office/drawing/2014/main" xmlns="" id="{EE69A803-AB52-4B4C-813E-469237F760C6}"/>
                </a:ext>
              </a:extLst>
            </p:cNvPr>
            <p:cNvSpPr>
              <a:spLocks noChangeArrowheads="1"/>
            </p:cNvSpPr>
            <p:nvPr/>
          </p:nvSpPr>
          <p:spPr bwMode="auto">
            <a:xfrm>
              <a:off x="513" y="2437"/>
              <a:ext cx="110"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a:ln>
                    <a:noFill/>
                  </a:ln>
                  <a:solidFill>
                    <a:srgbClr val="000000"/>
                  </a:solidFill>
                  <a:effectLst/>
                  <a:latin typeface="Helvetica" panose="020B0604020202020204" pitchFamily="34" charset="0"/>
                </a:rPr>
                <a:t>-2</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61" name="Line 60">
              <a:extLst>
                <a:ext uri="{FF2B5EF4-FFF2-40B4-BE49-F238E27FC236}">
                  <a16:creationId xmlns:a16="http://schemas.microsoft.com/office/drawing/2014/main" xmlns="" id="{5EA84B11-852B-423E-8F85-58D07FC4D6DC}"/>
                </a:ext>
              </a:extLst>
            </p:cNvPr>
            <p:cNvSpPr>
              <a:spLocks noChangeShapeType="1"/>
            </p:cNvSpPr>
            <p:nvPr/>
          </p:nvSpPr>
          <p:spPr bwMode="auto">
            <a:xfrm>
              <a:off x="598" y="2186"/>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2" name="Line 61">
              <a:extLst>
                <a:ext uri="{FF2B5EF4-FFF2-40B4-BE49-F238E27FC236}">
                  <a16:creationId xmlns:a16="http://schemas.microsoft.com/office/drawing/2014/main" xmlns="" id="{A96FF2BD-2717-4660-A7CB-252DB24294B8}"/>
                </a:ext>
              </a:extLst>
            </p:cNvPr>
            <p:cNvSpPr>
              <a:spLocks noChangeShapeType="1"/>
            </p:cNvSpPr>
            <p:nvPr/>
          </p:nvSpPr>
          <p:spPr bwMode="auto">
            <a:xfrm flipH="1">
              <a:off x="3221" y="2186"/>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3" name="Rectangle 62">
              <a:extLst>
                <a:ext uri="{FF2B5EF4-FFF2-40B4-BE49-F238E27FC236}">
                  <a16:creationId xmlns:a16="http://schemas.microsoft.com/office/drawing/2014/main" xmlns="" id="{06C989D8-2AF1-4944-824B-2DD860B6D842}"/>
                </a:ext>
              </a:extLst>
            </p:cNvPr>
            <p:cNvSpPr>
              <a:spLocks noChangeArrowheads="1"/>
            </p:cNvSpPr>
            <p:nvPr/>
          </p:nvSpPr>
          <p:spPr bwMode="auto">
            <a:xfrm>
              <a:off x="537" y="2137"/>
              <a:ext cx="79"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a:ln>
                    <a:noFill/>
                  </a:ln>
                  <a:solidFill>
                    <a:srgbClr val="000000"/>
                  </a:solidFill>
                  <a:effectLst/>
                  <a:latin typeface="Helvetica" panose="020B0604020202020204" pitchFamily="34" charset="0"/>
                </a:rPr>
                <a:t>0</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64" name="Line 63">
              <a:extLst>
                <a:ext uri="{FF2B5EF4-FFF2-40B4-BE49-F238E27FC236}">
                  <a16:creationId xmlns:a16="http://schemas.microsoft.com/office/drawing/2014/main" xmlns="" id="{A1854123-9663-4F87-983C-19EB3FC10FB5}"/>
                </a:ext>
              </a:extLst>
            </p:cNvPr>
            <p:cNvSpPr>
              <a:spLocks noChangeShapeType="1"/>
            </p:cNvSpPr>
            <p:nvPr/>
          </p:nvSpPr>
          <p:spPr bwMode="auto">
            <a:xfrm>
              <a:off x="598" y="1887"/>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5" name="Line 64">
              <a:extLst>
                <a:ext uri="{FF2B5EF4-FFF2-40B4-BE49-F238E27FC236}">
                  <a16:creationId xmlns:a16="http://schemas.microsoft.com/office/drawing/2014/main" xmlns="" id="{1B435253-4C79-46B9-AE49-AB5CE61D8180}"/>
                </a:ext>
              </a:extLst>
            </p:cNvPr>
            <p:cNvSpPr>
              <a:spLocks noChangeShapeType="1"/>
            </p:cNvSpPr>
            <p:nvPr/>
          </p:nvSpPr>
          <p:spPr bwMode="auto">
            <a:xfrm flipH="1">
              <a:off x="3221" y="1887"/>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6" name="Rectangle 65">
              <a:extLst>
                <a:ext uri="{FF2B5EF4-FFF2-40B4-BE49-F238E27FC236}">
                  <a16:creationId xmlns:a16="http://schemas.microsoft.com/office/drawing/2014/main" xmlns="" id="{DBB29F45-F980-4591-B8D8-890EFCE97055}"/>
                </a:ext>
              </a:extLst>
            </p:cNvPr>
            <p:cNvSpPr>
              <a:spLocks noChangeArrowheads="1"/>
            </p:cNvSpPr>
            <p:nvPr/>
          </p:nvSpPr>
          <p:spPr bwMode="auto">
            <a:xfrm>
              <a:off x="537" y="1838"/>
              <a:ext cx="79"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a:ln>
                    <a:noFill/>
                  </a:ln>
                  <a:solidFill>
                    <a:srgbClr val="000000"/>
                  </a:solidFill>
                  <a:effectLst/>
                  <a:latin typeface="Helvetica" panose="020B0604020202020204" pitchFamily="34" charset="0"/>
                </a:rPr>
                <a:t>2</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67" name="Line 66">
              <a:extLst>
                <a:ext uri="{FF2B5EF4-FFF2-40B4-BE49-F238E27FC236}">
                  <a16:creationId xmlns:a16="http://schemas.microsoft.com/office/drawing/2014/main" xmlns="" id="{3594AC2E-CCB9-4F9E-B534-FCDE8FC38F63}"/>
                </a:ext>
              </a:extLst>
            </p:cNvPr>
            <p:cNvSpPr>
              <a:spLocks noChangeShapeType="1"/>
            </p:cNvSpPr>
            <p:nvPr/>
          </p:nvSpPr>
          <p:spPr bwMode="auto">
            <a:xfrm>
              <a:off x="598" y="1593"/>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8" name="Line 67">
              <a:extLst>
                <a:ext uri="{FF2B5EF4-FFF2-40B4-BE49-F238E27FC236}">
                  <a16:creationId xmlns:a16="http://schemas.microsoft.com/office/drawing/2014/main" xmlns="" id="{A2FDC4DC-71A8-4A62-A64A-9DFC7763C54A}"/>
                </a:ext>
              </a:extLst>
            </p:cNvPr>
            <p:cNvSpPr>
              <a:spLocks noChangeShapeType="1"/>
            </p:cNvSpPr>
            <p:nvPr/>
          </p:nvSpPr>
          <p:spPr bwMode="auto">
            <a:xfrm flipH="1">
              <a:off x="3221" y="1593"/>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9" name="Rectangle 68">
              <a:extLst>
                <a:ext uri="{FF2B5EF4-FFF2-40B4-BE49-F238E27FC236}">
                  <a16:creationId xmlns:a16="http://schemas.microsoft.com/office/drawing/2014/main" xmlns="" id="{74C2F5DA-E725-4768-B0CD-3A598DCE7F90}"/>
                </a:ext>
              </a:extLst>
            </p:cNvPr>
            <p:cNvSpPr>
              <a:spLocks noChangeArrowheads="1"/>
            </p:cNvSpPr>
            <p:nvPr/>
          </p:nvSpPr>
          <p:spPr bwMode="auto">
            <a:xfrm>
              <a:off x="537" y="1544"/>
              <a:ext cx="79"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000" b="0" i="0" u="none" strike="noStrike" cap="none" normalizeH="0" baseline="0">
                  <a:ln>
                    <a:noFill/>
                  </a:ln>
                  <a:solidFill>
                    <a:srgbClr val="000000"/>
                  </a:solidFill>
                  <a:effectLst/>
                  <a:latin typeface="Helvetica" panose="020B0604020202020204" pitchFamily="34" charset="0"/>
                </a:rPr>
                <a:t>4</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70" name="Line 69">
              <a:extLst>
                <a:ext uri="{FF2B5EF4-FFF2-40B4-BE49-F238E27FC236}">
                  <a16:creationId xmlns:a16="http://schemas.microsoft.com/office/drawing/2014/main" xmlns="" id="{7CF36624-F5CC-4D96-B588-73A971A61441}"/>
                </a:ext>
              </a:extLst>
            </p:cNvPr>
            <p:cNvSpPr>
              <a:spLocks noChangeShapeType="1"/>
            </p:cNvSpPr>
            <p:nvPr/>
          </p:nvSpPr>
          <p:spPr bwMode="auto">
            <a:xfrm>
              <a:off x="598" y="1593"/>
              <a:ext cx="265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1" name="Line 70">
              <a:extLst>
                <a:ext uri="{FF2B5EF4-FFF2-40B4-BE49-F238E27FC236}">
                  <a16:creationId xmlns:a16="http://schemas.microsoft.com/office/drawing/2014/main" xmlns="" id="{0896572D-6BD1-4ED9-ACDE-68E0830192AC}"/>
                </a:ext>
              </a:extLst>
            </p:cNvPr>
            <p:cNvSpPr>
              <a:spLocks noChangeShapeType="1"/>
            </p:cNvSpPr>
            <p:nvPr/>
          </p:nvSpPr>
          <p:spPr bwMode="auto">
            <a:xfrm>
              <a:off x="598" y="3686"/>
              <a:ext cx="265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2" name="Line 71">
              <a:extLst>
                <a:ext uri="{FF2B5EF4-FFF2-40B4-BE49-F238E27FC236}">
                  <a16:creationId xmlns:a16="http://schemas.microsoft.com/office/drawing/2014/main" xmlns="" id="{7CB6D948-9D46-4554-BF21-5BF46492007C}"/>
                </a:ext>
              </a:extLst>
            </p:cNvPr>
            <p:cNvSpPr>
              <a:spLocks noChangeShapeType="1"/>
            </p:cNvSpPr>
            <p:nvPr/>
          </p:nvSpPr>
          <p:spPr bwMode="auto">
            <a:xfrm flipV="1">
              <a:off x="3252" y="1593"/>
              <a:ext cx="0" cy="209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3" name="Line 72">
              <a:extLst>
                <a:ext uri="{FF2B5EF4-FFF2-40B4-BE49-F238E27FC236}">
                  <a16:creationId xmlns:a16="http://schemas.microsoft.com/office/drawing/2014/main" xmlns="" id="{2577C5ED-ADB7-4159-8439-44EEA285E11D}"/>
                </a:ext>
              </a:extLst>
            </p:cNvPr>
            <p:cNvSpPr>
              <a:spLocks noChangeShapeType="1"/>
            </p:cNvSpPr>
            <p:nvPr/>
          </p:nvSpPr>
          <p:spPr bwMode="auto">
            <a:xfrm flipV="1">
              <a:off x="598" y="1593"/>
              <a:ext cx="0" cy="209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4" name="Freeform 73">
              <a:extLst>
                <a:ext uri="{FF2B5EF4-FFF2-40B4-BE49-F238E27FC236}">
                  <a16:creationId xmlns:a16="http://schemas.microsoft.com/office/drawing/2014/main" xmlns="" id="{1647DDD2-1E23-4007-9599-F0542E829B43}"/>
                </a:ext>
              </a:extLst>
            </p:cNvPr>
            <p:cNvSpPr>
              <a:spLocks/>
            </p:cNvSpPr>
            <p:nvPr/>
          </p:nvSpPr>
          <p:spPr bwMode="auto">
            <a:xfrm>
              <a:off x="604" y="1605"/>
              <a:ext cx="2648" cy="581"/>
            </a:xfrm>
            <a:custGeom>
              <a:avLst/>
              <a:gdLst>
                <a:gd name="T0" fmla="*/ 0 w 2648"/>
                <a:gd name="T1" fmla="*/ 581 h 581"/>
                <a:gd name="T2" fmla="*/ 171 w 2648"/>
                <a:gd name="T3" fmla="*/ 581 h 581"/>
                <a:gd name="T4" fmla="*/ 348 w 2648"/>
                <a:gd name="T5" fmla="*/ 575 h 581"/>
                <a:gd name="T6" fmla="*/ 525 w 2648"/>
                <a:gd name="T7" fmla="*/ 551 h 581"/>
                <a:gd name="T8" fmla="*/ 702 w 2648"/>
                <a:gd name="T9" fmla="*/ 514 h 581"/>
                <a:gd name="T10" fmla="*/ 879 w 2648"/>
                <a:gd name="T11" fmla="*/ 459 h 581"/>
                <a:gd name="T12" fmla="*/ 1056 w 2648"/>
                <a:gd name="T13" fmla="*/ 379 h 581"/>
                <a:gd name="T14" fmla="*/ 1233 w 2648"/>
                <a:gd name="T15" fmla="*/ 294 h 581"/>
                <a:gd name="T16" fmla="*/ 1409 w 2648"/>
                <a:gd name="T17" fmla="*/ 202 h 581"/>
                <a:gd name="T18" fmla="*/ 1586 w 2648"/>
                <a:gd name="T19" fmla="*/ 110 h 581"/>
                <a:gd name="T20" fmla="*/ 1763 w 2648"/>
                <a:gd name="T21" fmla="*/ 37 h 581"/>
                <a:gd name="T22" fmla="*/ 1940 w 2648"/>
                <a:gd name="T23" fmla="*/ 0 h 581"/>
                <a:gd name="T24" fmla="*/ 2117 w 2648"/>
                <a:gd name="T25" fmla="*/ 0 h 581"/>
                <a:gd name="T26" fmla="*/ 2294 w 2648"/>
                <a:gd name="T27" fmla="*/ 61 h 581"/>
                <a:gd name="T28" fmla="*/ 2471 w 2648"/>
                <a:gd name="T29" fmla="*/ 190 h 581"/>
                <a:gd name="T30" fmla="*/ 2648 w 2648"/>
                <a:gd name="T31" fmla="*/ 392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48" h="581">
                  <a:moveTo>
                    <a:pt x="0" y="581"/>
                  </a:moveTo>
                  <a:lnTo>
                    <a:pt x="171" y="581"/>
                  </a:lnTo>
                  <a:lnTo>
                    <a:pt x="348" y="575"/>
                  </a:lnTo>
                  <a:lnTo>
                    <a:pt x="525" y="551"/>
                  </a:lnTo>
                  <a:lnTo>
                    <a:pt x="702" y="514"/>
                  </a:lnTo>
                  <a:lnTo>
                    <a:pt x="879" y="459"/>
                  </a:lnTo>
                  <a:lnTo>
                    <a:pt x="1056" y="379"/>
                  </a:lnTo>
                  <a:lnTo>
                    <a:pt x="1233" y="294"/>
                  </a:lnTo>
                  <a:lnTo>
                    <a:pt x="1409" y="202"/>
                  </a:lnTo>
                  <a:lnTo>
                    <a:pt x="1586" y="110"/>
                  </a:lnTo>
                  <a:lnTo>
                    <a:pt x="1763" y="37"/>
                  </a:lnTo>
                  <a:lnTo>
                    <a:pt x="1940" y="0"/>
                  </a:lnTo>
                  <a:lnTo>
                    <a:pt x="2117" y="0"/>
                  </a:lnTo>
                  <a:lnTo>
                    <a:pt x="2294" y="61"/>
                  </a:lnTo>
                  <a:lnTo>
                    <a:pt x="2471" y="190"/>
                  </a:lnTo>
                  <a:lnTo>
                    <a:pt x="2648" y="392"/>
                  </a:lnTo>
                </a:path>
              </a:pathLst>
            </a:custGeom>
            <a:noFill/>
            <a:ln w="3810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5" name="Freeform 74">
              <a:extLst>
                <a:ext uri="{FF2B5EF4-FFF2-40B4-BE49-F238E27FC236}">
                  <a16:creationId xmlns:a16="http://schemas.microsoft.com/office/drawing/2014/main" xmlns="" id="{82A9641D-F873-491C-9F65-0E424AF4F645}"/>
                </a:ext>
              </a:extLst>
            </p:cNvPr>
            <p:cNvSpPr>
              <a:spLocks/>
            </p:cNvSpPr>
            <p:nvPr/>
          </p:nvSpPr>
          <p:spPr bwMode="auto">
            <a:xfrm>
              <a:off x="604" y="1721"/>
              <a:ext cx="2648" cy="1671"/>
            </a:xfrm>
            <a:custGeom>
              <a:avLst/>
              <a:gdLst>
                <a:gd name="T0" fmla="*/ 0 w 2648"/>
                <a:gd name="T1" fmla="*/ 465 h 1671"/>
                <a:gd name="T2" fmla="*/ 171 w 2648"/>
                <a:gd name="T3" fmla="*/ 447 h 1671"/>
                <a:gd name="T4" fmla="*/ 348 w 2648"/>
                <a:gd name="T5" fmla="*/ 398 h 1671"/>
                <a:gd name="T6" fmla="*/ 525 w 2648"/>
                <a:gd name="T7" fmla="*/ 319 h 1671"/>
                <a:gd name="T8" fmla="*/ 702 w 2648"/>
                <a:gd name="T9" fmla="*/ 227 h 1671"/>
                <a:gd name="T10" fmla="*/ 879 w 2648"/>
                <a:gd name="T11" fmla="*/ 135 h 1671"/>
                <a:gd name="T12" fmla="*/ 1056 w 2648"/>
                <a:gd name="T13" fmla="*/ 55 h 1671"/>
                <a:gd name="T14" fmla="*/ 1233 w 2648"/>
                <a:gd name="T15" fmla="*/ 6 h 1671"/>
                <a:gd name="T16" fmla="*/ 1409 w 2648"/>
                <a:gd name="T17" fmla="*/ 0 h 1671"/>
                <a:gd name="T18" fmla="*/ 1586 w 2648"/>
                <a:gd name="T19" fmla="*/ 55 h 1671"/>
                <a:gd name="T20" fmla="*/ 1763 w 2648"/>
                <a:gd name="T21" fmla="*/ 172 h 1671"/>
                <a:gd name="T22" fmla="*/ 1940 w 2648"/>
                <a:gd name="T23" fmla="*/ 361 h 1671"/>
                <a:gd name="T24" fmla="*/ 2117 w 2648"/>
                <a:gd name="T25" fmla="*/ 618 h 1671"/>
                <a:gd name="T26" fmla="*/ 2294 w 2648"/>
                <a:gd name="T27" fmla="*/ 930 h 1671"/>
                <a:gd name="T28" fmla="*/ 2471 w 2648"/>
                <a:gd name="T29" fmla="*/ 1291 h 1671"/>
                <a:gd name="T30" fmla="*/ 2648 w 2648"/>
                <a:gd name="T31" fmla="*/ 1671 h 1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48" h="1671">
                  <a:moveTo>
                    <a:pt x="0" y="465"/>
                  </a:moveTo>
                  <a:lnTo>
                    <a:pt x="171" y="447"/>
                  </a:lnTo>
                  <a:lnTo>
                    <a:pt x="348" y="398"/>
                  </a:lnTo>
                  <a:lnTo>
                    <a:pt x="525" y="319"/>
                  </a:lnTo>
                  <a:lnTo>
                    <a:pt x="702" y="227"/>
                  </a:lnTo>
                  <a:lnTo>
                    <a:pt x="879" y="135"/>
                  </a:lnTo>
                  <a:lnTo>
                    <a:pt x="1056" y="55"/>
                  </a:lnTo>
                  <a:lnTo>
                    <a:pt x="1233" y="6"/>
                  </a:lnTo>
                  <a:lnTo>
                    <a:pt x="1409" y="0"/>
                  </a:lnTo>
                  <a:lnTo>
                    <a:pt x="1586" y="55"/>
                  </a:lnTo>
                  <a:lnTo>
                    <a:pt x="1763" y="172"/>
                  </a:lnTo>
                  <a:lnTo>
                    <a:pt x="1940" y="361"/>
                  </a:lnTo>
                  <a:lnTo>
                    <a:pt x="2117" y="618"/>
                  </a:lnTo>
                  <a:lnTo>
                    <a:pt x="2294" y="930"/>
                  </a:lnTo>
                  <a:lnTo>
                    <a:pt x="2471" y="1291"/>
                  </a:lnTo>
                  <a:lnTo>
                    <a:pt x="2648" y="1671"/>
                  </a:lnTo>
                </a:path>
              </a:pathLst>
            </a:custGeom>
            <a:noFill/>
            <a:ln w="38100">
              <a:solidFill>
                <a:srgbClr val="007F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pSp>
    </p:spTree>
    <p:extLst>
      <p:ext uri="{BB962C8B-B14F-4D97-AF65-F5344CB8AC3E}">
        <p14:creationId xmlns:p14="http://schemas.microsoft.com/office/powerpoint/2010/main" val="79633047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346050"/>
          </a:xfrm>
        </p:spPr>
        <p:txBody>
          <a:bodyPr>
            <a:normAutofit fontScale="90000"/>
          </a:bodyPr>
          <a:lstStyle/>
          <a:p>
            <a:r>
              <a:rPr lang="es-MX" dirty="0"/>
              <a:t>Tarea</a:t>
            </a:r>
          </a:p>
        </p:txBody>
      </p:sp>
      <p:sp>
        <p:nvSpPr>
          <p:cNvPr id="3" name="Marcador de contenido 2"/>
          <p:cNvSpPr>
            <a:spLocks noGrp="1"/>
          </p:cNvSpPr>
          <p:nvPr>
            <p:ph idx="1"/>
          </p:nvPr>
        </p:nvSpPr>
        <p:spPr>
          <a:xfrm>
            <a:off x="226981" y="513216"/>
            <a:ext cx="3887365" cy="1872596"/>
          </a:xfrm>
        </p:spPr>
        <p:txBody>
          <a:bodyPr>
            <a:normAutofit fontScale="77500" lnSpcReduction="20000"/>
          </a:bodyPr>
          <a:lstStyle/>
          <a:p>
            <a:pPr marL="0" indent="0">
              <a:buNone/>
            </a:pPr>
            <a:r>
              <a:rPr lang="es-MX" dirty="0"/>
              <a:t>Definir la carga del capacitor del ejercicio de la clase pasada, el capacitor se encuentra inicialmente descargado en S</a:t>
            </a:r>
            <a:r>
              <a:rPr lang="es-MX" baseline="-25000" dirty="0"/>
              <a:t>3</a:t>
            </a:r>
          </a:p>
        </p:txBody>
      </p:sp>
      <p:sp>
        <p:nvSpPr>
          <p:cNvPr id="4" name="2 Marcador de contenido"/>
          <p:cNvSpPr txBox="1">
            <a:spLocks/>
          </p:cNvSpPr>
          <p:nvPr/>
        </p:nvSpPr>
        <p:spPr>
          <a:xfrm>
            <a:off x="7403353" y="2112812"/>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grpSp>
        <p:nvGrpSpPr>
          <p:cNvPr id="5" name="3 Grupo"/>
          <p:cNvGrpSpPr/>
          <p:nvPr/>
        </p:nvGrpSpPr>
        <p:grpSpPr>
          <a:xfrm>
            <a:off x="7142095" y="1548180"/>
            <a:ext cx="1368152" cy="376808"/>
            <a:chOff x="1259632" y="2492896"/>
            <a:chExt cx="1584176" cy="376808"/>
          </a:xfrm>
        </p:grpSpPr>
        <p:cxnSp>
          <p:nvCxnSpPr>
            <p:cNvPr id="6" name="4 Conector recto"/>
            <p:cNvCxnSpPr/>
            <p:nvPr/>
          </p:nvCxnSpPr>
          <p:spPr>
            <a:xfrm>
              <a:off x="1259632"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 name="5 Conector recto"/>
            <p:cNvCxnSpPr/>
            <p:nvPr/>
          </p:nvCxnSpPr>
          <p:spPr>
            <a:xfrm flipV="1">
              <a:off x="1619672" y="2492896"/>
              <a:ext cx="72008" cy="14401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 name="6 Conector recto"/>
            <p:cNvCxnSpPr/>
            <p:nvPr/>
          </p:nvCxnSpPr>
          <p:spPr>
            <a:xfrm flipH="1" flipV="1">
              <a:off x="1691680"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7 Conector recto"/>
            <p:cNvCxnSpPr/>
            <p:nvPr/>
          </p:nvCxnSpPr>
          <p:spPr>
            <a:xfrm flipH="1">
              <a:off x="1763688"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8 Conector recto"/>
            <p:cNvCxnSpPr/>
            <p:nvPr/>
          </p:nvCxnSpPr>
          <p:spPr>
            <a:xfrm flipH="1" flipV="1">
              <a:off x="1907704"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9 Conector recto"/>
            <p:cNvCxnSpPr/>
            <p:nvPr/>
          </p:nvCxnSpPr>
          <p:spPr>
            <a:xfrm flipH="1">
              <a:off x="1979712"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10 Conector recto"/>
            <p:cNvCxnSpPr/>
            <p:nvPr/>
          </p:nvCxnSpPr>
          <p:spPr>
            <a:xfrm flipH="1" flipV="1">
              <a:off x="2123728"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11 Conector recto"/>
            <p:cNvCxnSpPr/>
            <p:nvPr/>
          </p:nvCxnSpPr>
          <p:spPr>
            <a:xfrm flipH="1" flipV="1">
              <a:off x="2339752"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12 Conector recto"/>
            <p:cNvCxnSpPr/>
            <p:nvPr/>
          </p:nvCxnSpPr>
          <p:spPr>
            <a:xfrm flipH="1">
              <a:off x="2195736"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13 Conector recto"/>
            <p:cNvCxnSpPr/>
            <p:nvPr/>
          </p:nvCxnSpPr>
          <p:spPr>
            <a:xfrm flipV="1">
              <a:off x="2411760" y="2636912"/>
              <a:ext cx="72008" cy="2244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 name="14 Conector recto"/>
            <p:cNvCxnSpPr/>
            <p:nvPr/>
          </p:nvCxnSpPr>
          <p:spPr>
            <a:xfrm>
              <a:off x="2483768"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17" name="17 Conector recto"/>
          <p:cNvCxnSpPr/>
          <p:nvPr/>
        </p:nvCxnSpPr>
        <p:spPr>
          <a:xfrm flipV="1">
            <a:off x="6034167" y="2287994"/>
            <a:ext cx="2201" cy="79739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 name="19 Conector recto"/>
          <p:cNvCxnSpPr/>
          <p:nvPr/>
        </p:nvCxnSpPr>
        <p:spPr>
          <a:xfrm>
            <a:off x="5047177" y="2266179"/>
            <a:ext cx="0" cy="818357"/>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9" name="2 Marcador de contenido"/>
          <p:cNvSpPr txBox="1">
            <a:spLocks/>
          </p:cNvSpPr>
          <p:nvPr/>
        </p:nvSpPr>
        <p:spPr>
          <a:xfrm>
            <a:off x="4574625" y="2250622"/>
            <a:ext cx="1234480" cy="6046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1" u="none" strike="noStrike" kern="120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rPr>
              <a:t>v</a:t>
            </a:r>
          </a:p>
        </p:txBody>
      </p:sp>
      <p:cxnSp>
        <p:nvCxnSpPr>
          <p:cNvPr id="20" name="43 Conector recto"/>
          <p:cNvCxnSpPr/>
          <p:nvPr/>
        </p:nvCxnSpPr>
        <p:spPr>
          <a:xfrm>
            <a:off x="5047177" y="1714087"/>
            <a:ext cx="76149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1" name="44 Conector recto"/>
          <p:cNvCxnSpPr/>
          <p:nvPr/>
        </p:nvCxnSpPr>
        <p:spPr>
          <a:xfrm>
            <a:off x="5044053" y="3077494"/>
            <a:ext cx="3517991" cy="2769"/>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2" name="46 Conector recto"/>
          <p:cNvCxnSpPr/>
          <p:nvPr/>
        </p:nvCxnSpPr>
        <p:spPr>
          <a:xfrm>
            <a:off x="5047177" y="1714087"/>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3" name="47 Elipse"/>
          <p:cNvSpPr/>
          <p:nvPr/>
        </p:nvSpPr>
        <p:spPr>
          <a:xfrm>
            <a:off x="5773787" y="1648111"/>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48 Elipse"/>
          <p:cNvSpPr/>
          <p:nvPr/>
        </p:nvSpPr>
        <p:spPr>
          <a:xfrm>
            <a:off x="5962159" y="2198808"/>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25" name="Grupo 24"/>
          <p:cNvGrpSpPr/>
          <p:nvPr/>
        </p:nvGrpSpPr>
        <p:grpSpPr>
          <a:xfrm rot="5400000">
            <a:off x="6606227" y="1462059"/>
            <a:ext cx="567680" cy="504056"/>
            <a:chOff x="1852239" y="4296542"/>
            <a:chExt cx="567680" cy="504056"/>
          </a:xfrm>
        </p:grpSpPr>
        <p:cxnSp>
          <p:nvCxnSpPr>
            <p:cNvPr id="26" name="50 Conector recto"/>
            <p:cNvCxnSpPr/>
            <p:nvPr/>
          </p:nvCxnSpPr>
          <p:spPr>
            <a:xfrm flipH="1">
              <a:off x="1852239" y="4296542"/>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27" name="51 Conector recto"/>
            <p:cNvCxnSpPr/>
            <p:nvPr/>
          </p:nvCxnSpPr>
          <p:spPr>
            <a:xfrm flipH="1">
              <a:off x="1852239" y="4512566"/>
              <a:ext cx="567680" cy="8384"/>
            </a:xfrm>
            <a:prstGeom prst="line">
              <a:avLst/>
            </a:prstGeom>
            <a:ln w="69850"/>
          </p:spPr>
          <p:style>
            <a:lnRef idx="1">
              <a:schemeClr val="accent1"/>
            </a:lnRef>
            <a:fillRef idx="0">
              <a:schemeClr val="accent1"/>
            </a:fillRef>
            <a:effectRef idx="0">
              <a:schemeClr val="accent1"/>
            </a:effectRef>
            <a:fontRef idx="minor">
              <a:schemeClr val="tx1"/>
            </a:fontRef>
          </p:style>
        </p:cxnSp>
        <p:cxnSp>
          <p:nvCxnSpPr>
            <p:cNvPr id="28" name="52 Conector recto"/>
            <p:cNvCxnSpPr/>
            <p:nvPr/>
          </p:nvCxnSpPr>
          <p:spPr>
            <a:xfrm>
              <a:off x="2140271" y="4512566"/>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29" name="Grupo 28"/>
          <p:cNvGrpSpPr/>
          <p:nvPr/>
        </p:nvGrpSpPr>
        <p:grpSpPr>
          <a:xfrm>
            <a:off x="4445846" y="1861848"/>
            <a:ext cx="912439" cy="792088"/>
            <a:chOff x="454225" y="2936630"/>
            <a:chExt cx="912439" cy="792088"/>
          </a:xfrm>
        </p:grpSpPr>
        <p:cxnSp>
          <p:nvCxnSpPr>
            <p:cNvPr id="30" name="20 Conector recto"/>
            <p:cNvCxnSpPr/>
            <p:nvPr/>
          </p:nvCxnSpPr>
          <p:spPr>
            <a:xfrm flipH="1">
              <a:off x="798984" y="3116553"/>
              <a:ext cx="567680"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 name="21 Conector recto"/>
            <p:cNvCxnSpPr/>
            <p:nvPr/>
          </p:nvCxnSpPr>
          <p:spPr>
            <a:xfrm flipH="1">
              <a:off x="943000" y="3332577"/>
              <a:ext cx="288032" cy="8384"/>
            </a:xfrm>
            <a:prstGeom prst="line">
              <a:avLst/>
            </a:prstGeom>
            <a:ln w="698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32" name="2 Marcador de contenido"/>
            <p:cNvSpPr txBox="1">
              <a:spLocks/>
            </p:cNvSpPr>
            <p:nvPr/>
          </p:nvSpPr>
          <p:spPr>
            <a:xfrm>
              <a:off x="454225" y="2936630"/>
              <a:ext cx="432048" cy="792088"/>
            </a:xfrm>
            <a:prstGeom prst="rect">
              <a:avLst/>
            </a:prstGeom>
          </p:spPr>
          <p:txBody>
            <a:bodyPr vert="horz" lIns="91440" tIns="45720" rIns="91440" bIns="45720" rtlCol="0">
              <a:normAutofit fontScale="625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1" i="0" u="none" strike="noStrike" kern="1200" cap="none" spc="0" normalizeH="0" baseline="0" noProof="0" dirty="0">
                  <a:ln>
                    <a:noFill/>
                  </a:ln>
                  <a:solidFill>
                    <a:schemeClr val="tx1"/>
                  </a:solidFill>
                  <a:effectLst/>
                  <a:uLnTx/>
                  <a:uFillTx/>
                  <a:latin typeface="+mn-lt"/>
                  <a:ea typeface="+mn-ea"/>
                  <a:cs typeface="+mn-cs"/>
                </a:rPr>
                <a:t>+</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4600" b="1" dirty="0"/>
                <a:t>-</a:t>
              </a:r>
              <a:endParaRPr kumimoji="0" lang="es-MX" sz="4600" b="1" i="0" u="none" strike="noStrike" kern="1200" cap="none" spc="0" normalizeH="0" baseline="0" noProof="0" dirty="0">
                <a:ln>
                  <a:noFill/>
                </a:ln>
                <a:solidFill>
                  <a:schemeClr val="tx1"/>
                </a:solidFill>
                <a:effectLst/>
                <a:uLnTx/>
                <a:uFillTx/>
                <a:latin typeface="+mn-lt"/>
                <a:ea typeface="+mn-ea"/>
                <a:cs typeface="+mn-cs"/>
              </a:endParaRPr>
            </a:p>
          </p:txBody>
        </p:sp>
      </p:grpSp>
      <p:sp>
        <p:nvSpPr>
          <p:cNvPr id="33" name="57 Flecha doblada"/>
          <p:cNvSpPr/>
          <p:nvPr/>
        </p:nvSpPr>
        <p:spPr>
          <a:xfrm rot="5560175">
            <a:off x="7413406" y="2259300"/>
            <a:ext cx="598416" cy="448484"/>
          </a:xfrm>
          <a:prstGeom prst="bentArrow">
            <a:avLst>
              <a:gd name="adj1" fmla="val 8165"/>
              <a:gd name="adj2" fmla="val 14779"/>
              <a:gd name="adj3" fmla="val 12975"/>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graphicFrame>
        <p:nvGraphicFramePr>
          <p:cNvPr id="34" name="Object 2"/>
          <p:cNvGraphicFramePr>
            <a:graphicFrameLocks noChangeAspect="1"/>
          </p:cNvGraphicFramePr>
          <p:nvPr>
            <p:extLst>
              <p:ext uri="{D42A27DB-BD31-4B8C-83A1-F6EECF244321}">
                <p14:modId xmlns:p14="http://schemas.microsoft.com/office/powerpoint/2010/main" val="3414718826"/>
              </p:ext>
            </p:extLst>
          </p:nvPr>
        </p:nvGraphicFramePr>
        <p:xfrm>
          <a:off x="7568532" y="2314574"/>
          <a:ext cx="208631" cy="375993"/>
        </p:xfrm>
        <a:graphic>
          <a:graphicData uri="http://schemas.openxmlformats.org/presentationml/2006/ole">
            <mc:AlternateContent xmlns:mc="http://schemas.openxmlformats.org/markup-compatibility/2006">
              <mc:Choice xmlns:v="urn:schemas-microsoft-com:vml" Requires="v">
                <p:oleObj spid="_x0000_s29704" name="Ecuación" r:id="rId3" imgW="88560" imgH="164880" progId="Equation.3">
                  <p:embed/>
                </p:oleObj>
              </mc:Choice>
              <mc:Fallback>
                <p:oleObj name="Ecuación" r:id="rId3" imgW="88560" imgH="164880" progId="Equation.3">
                  <p:embed/>
                  <p:pic>
                    <p:nvPicPr>
                      <p:cNvPr id="0" name=""/>
                      <p:cNvPicPr>
                        <a:picLocks noChangeAspect="1" noChangeArrowheads="1"/>
                      </p:cNvPicPr>
                      <p:nvPr/>
                    </p:nvPicPr>
                    <p:blipFill>
                      <a:blip r:embed="rId4"/>
                      <a:srcRect/>
                      <a:stretch>
                        <a:fillRect/>
                      </a:stretch>
                    </p:blipFill>
                    <p:spPr bwMode="auto">
                      <a:xfrm>
                        <a:off x="7568532" y="2314574"/>
                        <a:ext cx="208631" cy="375993"/>
                      </a:xfrm>
                      <a:prstGeom prst="rect">
                        <a:avLst/>
                      </a:prstGeom>
                      <a:noFill/>
                      <a:extLst/>
                    </p:spPr>
                  </p:pic>
                </p:oleObj>
              </mc:Fallback>
            </mc:AlternateContent>
          </a:graphicData>
        </a:graphic>
      </p:graphicFrame>
      <p:sp>
        <p:nvSpPr>
          <p:cNvPr id="35" name="2 Marcador de contenido"/>
          <p:cNvSpPr txBox="1">
            <a:spLocks/>
          </p:cNvSpPr>
          <p:nvPr/>
        </p:nvSpPr>
        <p:spPr>
          <a:xfrm>
            <a:off x="7575094" y="1091181"/>
            <a:ext cx="432048" cy="792088"/>
          </a:xfrm>
          <a:prstGeom prst="rect">
            <a:avLst/>
          </a:prstGeom>
        </p:spPr>
        <p:txBody>
          <a:bodyPr vert="horz" lIns="91440" tIns="45720" rIns="91440" bIns="45720" rtlCol="0">
            <a:normAutofit/>
          </a:body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lang="es-MX" sz="3200" b="1" dirty="0"/>
              <a:t>R</a:t>
            </a:r>
            <a:endParaRPr kumimoji="0" lang="es-MX" sz="4600" b="1" i="0" u="none" strike="noStrike" kern="1200" cap="none" spc="0" normalizeH="0" baseline="0" noProof="0" dirty="0">
              <a:ln>
                <a:noFill/>
              </a:ln>
              <a:solidFill>
                <a:schemeClr val="tx1"/>
              </a:solidFill>
              <a:effectLst/>
              <a:uLnTx/>
              <a:uFillTx/>
              <a:latin typeface="+mn-lt"/>
              <a:ea typeface="+mn-ea"/>
              <a:cs typeface="+mn-cs"/>
            </a:endParaRPr>
          </a:p>
        </p:txBody>
      </p:sp>
      <p:sp>
        <p:nvSpPr>
          <p:cNvPr id="36" name="2 Marcador de contenido"/>
          <p:cNvSpPr txBox="1">
            <a:spLocks/>
          </p:cNvSpPr>
          <p:nvPr/>
        </p:nvSpPr>
        <p:spPr>
          <a:xfrm>
            <a:off x="5923848" y="548893"/>
            <a:ext cx="668675" cy="792088"/>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b="1" dirty="0"/>
              <a:t>S</a:t>
            </a:r>
            <a:r>
              <a:rPr lang="es-MX" sz="3200" b="1" baseline="-25000" dirty="0"/>
              <a:t>1</a:t>
            </a:r>
            <a:endParaRPr kumimoji="0" lang="es-MX" sz="4600" b="1" i="0" u="none" strike="noStrike" kern="1200" cap="none" spc="0" normalizeH="0" baseline="-25000" noProof="0" dirty="0">
              <a:ln>
                <a:noFill/>
              </a:ln>
              <a:solidFill>
                <a:schemeClr val="tx1"/>
              </a:solidFill>
              <a:effectLst/>
              <a:uLnTx/>
              <a:uFillTx/>
            </a:endParaRPr>
          </a:p>
        </p:txBody>
      </p:sp>
      <p:sp>
        <p:nvSpPr>
          <p:cNvPr id="37" name="2 Marcador de contenido"/>
          <p:cNvSpPr txBox="1">
            <a:spLocks/>
          </p:cNvSpPr>
          <p:nvPr/>
        </p:nvSpPr>
        <p:spPr>
          <a:xfrm>
            <a:off x="6906500" y="954117"/>
            <a:ext cx="432048" cy="792088"/>
          </a:xfrm>
          <a:prstGeom prst="rect">
            <a:avLst/>
          </a:prstGeom>
        </p:spPr>
        <p:txBody>
          <a:bodyPr vert="horz" lIns="91440" tIns="45720" rIns="91440" bIns="45720" rtlCol="0">
            <a:normAutofit/>
          </a:body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lang="es-MX" sz="3200" b="1" dirty="0"/>
              <a:t>C</a:t>
            </a:r>
            <a:endParaRPr kumimoji="0" lang="es-MX" sz="4600" b="1" i="0" u="none" strike="noStrike" kern="1200" cap="none" spc="0" normalizeH="0" baseline="0" noProof="0" dirty="0">
              <a:ln>
                <a:noFill/>
              </a:ln>
              <a:solidFill>
                <a:schemeClr val="tx1"/>
              </a:solidFill>
              <a:effectLst/>
              <a:uLnTx/>
              <a:uFillTx/>
              <a:latin typeface="+mn-lt"/>
              <a:ea typeface="+mn-ea"/>
              <a:cs typeface="+mn-cs"/>
            </a:endParaRPr>
          </a:p>
        </p:txBody>
      </p:sp>
      <p:cxnSp>
        <p:nvCxnSpPr>
          <p:cNvPr id="38" name="43 Conector recto"/>
          <p:cNvCxnSpPr>
            <a:stCxn id="41" idx="5"/>
          </p:cNvCxnSpPr>
          <p:nvPr/>
        </p:nvCxnSpPr>
        <p:spPr>
          <a:xfrm>
            <a:off x="6085084" y="1137187"/>
            <a:ext cx="503603" cy="57690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9" name="47 Elipse"/>
          <p:cNvSpPr/>
          <p:nvPr/>
        </p:nvSpPr>
        <p:spPr>
          <a:xfrm>
            <a:off x="6540031" y="1674197"/>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40" name="19 Conector recto"/>
          <p:cNvCxnSpPr/>
          <p:nvPr/>
        </p:nvCxnSpPr>
        <p:spPr>
          <a:xfrm>
            <a:off x="8510247" y="1683178"/>
            <a:ext cx="0" cy="1389185"/>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1" name="47 Elipse"/>
          <p:cNvSpPr/>
          <p:nvPr/>
        </p:nvSpPr>
        <p:spPr>
          <a:xfrm>
            <a:off x="5962159" y="1014262"/>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2" name="2 Marcador de contenido"/>
          <p:cNvSpPr txBox="1">
            <a:spLocks/>
          </p:cNvSpPr>
          <p:nvPr/>
        </p:nvSpPr>
        <p:spPr>
          <a:xfrm>
            <a:off x="5404885" y="1045652"/>
            <a:ext cx="668675" cy="792088"/>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b="1" dirty="0"/>
              <a:t>S</a:t>
            </a:r>
            <a:r>
              <a:rPr lang="es-MX" sz="3200" b="1" baseline="-25000" dirty="0"/>
              <a:t>2</a:t>
            </a:r>
            <a:endParaRPr kumimoji="0" lang="es-MX" sz="4600" b="1" i="0" u="none" strike="noStrike" kern="1200" cap="none" spc="0" normalizeH="0" baseline="-25000" noProof="0" dirty="0">
              <a:ln>
                <a:noFill/>
              </a:ln>
              <a:solidFill>
                <a:schemeClr val="tx1"/>
              </a:solidFill>
              <a:effectLst/>
              <a:uLnTx/>
              <a:uFillTx/>
            </a:endParaRPr>
          </a:p>
        </p:txBody>
      </p:sp>
      <p:sp>
        <p:nvSpPr>
          <p:cNvPr id="43" name="2 Marcador de contenido"/>
          <p:cNvSpPr txBox="1">
            <a:spLocks/>
          </p:cNvSpPr>
          <p:nvPr/>
        </p:nvSpPr>
        <p:spPr>
          <a:xfrm>
            <a:off x="5974266" y="2257892"/>
            <a:ext cx="668675" cy="792088"/>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b="1" dirty="0"/>
              <a:t>S</a:t>
            </a:r>
            <a:r>
              <a:rPr lang="es-MX" sz="3200" b="1" baseline="-25000" dirty="0"/>
              <a:t>3</a:t>
            </a:r>
            <a:endParaRPr kumimoji="0" lang="es-MX" sz="4600" b="1" i="0" u="none" strike="noStrike" kern="1200" cap="none" spc="0" normalizeH="0" baseline="-25000" noProof="0" dirty="0">
              <a:ln>
                <a:noFill/>
              </a:ln>
              <a:solidFill>
                <a:schemeClr val="tx1"/>
              </a:solidFill>
              <a:effectLst/>
              <a:uLnTx/>
              <a:uFillTx/>
            </a:endParaRPr>
          </a:p>
        </p:txBody>
      </p:sp>
      <p:graphicFrame>
        <p:nvGraphicFramePr>
          <p:cNvPr id="47" name="Object 4"/>
          <p:cNvGraphicFramePr>
            <a:graphicFrameLocks noChangeAspect="1"/>
          </p:cNvGraphicFramePr>
          <p:nvPr>
            <p:extLst>
              <p:ext uri="{D42A27DB-BD31-4B8C-83A1-F6EECF244321}">
                <p14:modId xmlns:p14="http://schemas.microsoft.com/office/powerpoint/2010/main" val="517448853"/>
              </p:ext>
            </p:extLst>
          </p:nvPr>
        </p:nvGraphicFramePr>
        <p:xfrm>
          <a:off x="1815505" y="2920775"/>
          <a:ext cx="1497013" cy="1241425"/>
        </p:xfrm>
        <a:graphic>
          <a:graphicData uri="http://schemas.openxmlformats.org/presentationml/2006/ole">
            <mc:AlternateContent xmlns:mc="http://schemas.openxmlformats.org/markup-compatibility/2006">
              <mc:Choice xmlns:v="urn:schemas-microsoft-com:vml" Requires="v">
                <p:oleObj spid="_x0000_s29705" name="Ecuación" r:id="rId5" imgW="761760" imgH="660240" progId="Equation.3">
                  <p:embed/>
                </p:oleObj>
              </mc:Choice>
              <mc:Fallback>
                <p:oleObj name="Ecuación" r:id="rId5" imgW="761760" imgH="660240" progId="Equation.3">
                  <p:embed/>
                  <p:pic>
                    <p:nvPicPr>
                      <p:cNvPr id="0" name=""/>
                      <p:cNvPicPr>
                        <a:picLocks noChangeAspect="1" noChangeArrowheads="1"/>
                      </p:cNvPicPr>
                      <p:nvPr/>
                    </p:nvPicPr>
                    <p:blipFill>
                      <a:blip r:embed="rId6"/>
                      <a:srcRect/>
                      <a:stretch>
                        <a:fillRect/>
                      </a:stretch>
                    </p:blipFill>
                    <p:spPr bwMode="auto">
                      <a:xfrm>
                        <a:off x="1815505" y="2920775"/>
                        <a:ext cx="1497013" cy="1241425"/>
                      </a:xfrm>
                      <a:prstGeom prst="rect">
                        <a:avLst/>
                      </a:prstGeom>
                      <a:noFill/>
                      <a:extLst/>
                    </p:spPr>
                  </p:pic>
                </p:oleObj>
              </mc:Fallback>
            </mc:AlternateContent>
          </a:graphicData>
        </a:graphic>
      </p:graphicFrame>
      <p:graphicFrame>
        <p:nvGraphicFramePr>
          <p:cNvPr id="49" name="Tabla 48"/>
          <p:cNvGraphicFramePr>
            <a:graphicFrameLocks noGrp="1"/>
          </p:cNvGraphicFramePr>
          <p:nvPr>
            <p:extLst>
              <p:ext uri="{D42A27DB-BD31-4B8C-83A1-F6EECF244321}">
                <p14:modId xmlns:p14="http://schemas.microsoft.com/office/powerpoint/2010/main" val="707679564"/>
              </p:ext>
            </p:extLst>
          </p:nvPr>
        </p:nvGraphicFramePr>
        <p:xfrm>
          <a:off x="780904" y="4401827"/>
          <a:ext cx="4577381" cy="1381760"/>
        </p:xfrm>
        <a:graphic>
          <a:graphicData uri="http://schemas.openxmlformats.org/drawingml/2006/table">
            <a:tbl>
              <a:tblPr firstRow="1" bandRow="1">
                <a:tableStyleId>{5C22544A-7EE6-4342-B048-85BDC9FD1C3A}</a:tableStyleId>
              </a:tblPr>
              <a:tblGrid>
                <a:gridCol w="1008303">
                  <a:extLst>
                    <a:ext uri="{9D8B030D-6E8A-4147-A177-3AD203B41FA5}">
                      <a16:colId xmlns:a16="http://schemas.microsoft.com/office/drawing/2014/main" xmlns="" val="20000"/>
                    </a:ext>
                  </a:extLst>
                </a:gridCol>
                <a:gridCol w="1459825">
                  <a:extLst>
                    <a:ext uri="{9D8B030D-6E8A-4147-A177-3AD203B41FA5}">
                      <a16:colId xmlns:a16="http://schemas.microsoft.com/office/drawing/2014/main" xmlns="" val="20001"/>
                    </a:ext>
                  </a:extLst>
                </a:gridCol>
                <a:gridCol w="2109253">
                  <a:extLst>
                    <a:ext uri="{9D8B030D-6E8A-4147-A177-3AD203B41FA5}">
                      <a16:colId xmlns:a16="http://schemas.microsoft.com/office/drawing/2014/main" xmlns="" val="20002"/>
                    </a:ext>
                  </a:extLst>
                </a:gridCol>
              </a:tblGrid>
              <a:tr h="370840">
                <a:tc>
                  <a:txBody>
                    <a:bodyPr/>
                    <a:lstStyle/>
                    <a:p>
                      <a:r>
                        <a:rPr lang="es-MX" dirty="0"/>
                        <a:t>Posición </a:t>
                      </a:r>
                    </a:p>
                  </a:txBody>
                  <a:tcPr/>
                </a:tc>
                <a:tc>
                  <a:txBody>
                    <a:bodyPr/>
                    <a:lstStyle/>
                    <a:p>
                      <a:r>
                        <a:rPr lang="es-MX" dirty="0"/>
                        <a:t>Tiempo inicial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a:t>Tiempo Final</a:t>
                      </a:r>
                    </a:p>
                  </a:txBody>
                  <a:tcPr/>
                </a:tc>
                <a:extLst>
                  <a:ext uri="{0D108BD9-81ED-4DB2-BD59-A6C34878D82A}">
                    <a16:rowId xmlns:a16="http://schemas.microsoft.com/office/drawing/2014/main" xmlns="" val="10000"/>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a:t>S</a:t>
                      </a:r>
                      <a:r>
                        <a:rPr lang="es-MX" baseline="-25000" dirty="0"/>
                        <a:t>2</a:t>
                      </a:r>
                    </a:p>
                  </a:txBody>
                  <a:tcPr/>
                </a:tc>
                <a:tc>
                  <a:txBody>
                    <a:bodyPr/>
                    <a:lstStyle/>
                    <a:p>
                      <a:r>
                        <a:rPr lang="es-MX" i="1" dirty="0"/>
                        <a:t>t</a:t>
                      </a:r>
                      <a:r>
                        <a:rPr lang="es-MX" i="1" baseline="-25000" dirty="0"/>
                        <a:t>0</a:t>
                      </a:r>
                      <a:r>
                        <a:rPr lang="es-MX" i="1" dirty="0"/>
                        <a:t>=0 </a:t>
                      </a:r>
                      <a:endParaRPr lang="es-MX" dirty="0"/>
                    </a:p>
                  </a:txBody>
                  <a:tcPr/>
                </a:tc>
                <a:tc>
                  <a:txBody>
                    <a:bodyPr/>
                    <a:lstStyle/>
                    <a:p>
                      <a:r>
                        <a:rPr lang="es-MX" i="1" dirty="0" err="1"/>
                        <a:t>t</a:t>
                      </a:r>
                      <a:r>
                        <a:rPr lang="es-MX" i="1" baseline="-25000" dirty="0" err="1"/>
                        <a:t>a</a:t>
                      </a:r>
                      <a:r>
                        <a:rPr lang="es-MX" i="1" dirty="0"/>
                        <a:t>=10s</a:t>
                      </a:r>
                      <a:r>
                        <a:rPr lang="es-MX" dirty="0"/>
                        <a:t> </a:t>
                      </a:r>
                    </a:p>
                  </a:txBody>
                  <a:tcPr/>
                </a:tc>
                <a:extLst>
                  <a:ext uri="{0D108BD9-81ED-4DB2-BD59-A6C34878D82A}">
                    <a16:rowId xmlns:a16="http://schemas.microsoft.com/office/drawing/2014/main" xmlns="" val="10001"/>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a:t>S</a:t>
                      </a:r>
                      <a:r>
                        <a:rPr lang="es-MX" baseline="-25000" dirty="0"/>
                        <a:t>3</a:t>
                      </a:r>
                    </a:p>
                  </a:txBody>
                  <a:tcPr/>
                </a:tc>
                <a:tc>
                  <a:txBody>
                    <a:bodyPr/>
                    <a:lstStyle/>
                    <a:p>
                      <a:r>
                        <a:rPr lang="es-MX" i="1" dirty="0" err="1"/>
                        <a:t>t</a:t>
                      </a:r>
                      <a:r>
                        <a:rPr lang="es-MX" i="1" baseline="-25000" dirty="0" err="1"/>
                        <a:t>a</a:t>
                      </a:r>
                      <a:r>
                        <a:rPr lang="es-MX" i="1" dirty="0"/>
                        <a:t>=10s</a:t>
                      </a:r>
                      <a:endParaRPr lang="es-MX"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i="1" dirty="0" err="1"/>
                        <a:t>t</a:t>
                      </a:r>
                      <a:r>
                        <a:rPr lang="es-MX" i="1" baseline="-25000" dirty="0" err="1"/>
                        <a:t>b</a:t>
                      </a:r>
                      <a:r>
                        <a:rPr lang="es-MX" i="1" dirty="0"/>
                        <a:t>=10s</a:t>
                      </a:r>
                      <a:r>
                        <a:rPr lang="es-MX" dirty="0"/>
                        <a:t> </a:t>
                      </a:r>
                    </a:p>
                  </a:txBody>
                  <a:tcPr/>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val="11358856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4" name="Título 1"/>
          <p:cNvSpPr>
            <a:spLocks noGrp="1"/>
          </p:cNvSpPr>
          <p:nvPr>
            <p:ph type="title"/>
          </p:nvPr>
        </p:nvSpPr>
        <p:spPr>
          <a:xfrm>
            <a:off x="457200" y="274638"/>
            <a:ext cx="8229600" cy="1143000"/>
          </a:xfrm>
        </p:spPr>
        <p:txBody>
          <a:bodyPr/>
          <a:lstStyle/>
          <a:p>
            <a:pPr algn="l"/>
            <a:r>
              <a:rPr lang="es-MX" dirty="0"/>
              <a:t>Bibliografía</a:t>
            </a:r>
          </a:p>
        </p:txBody>
      </p:sp>
      <p:sp>
        <p:nvSpPr>
          <p:cNvPr id="5" name="Marcador de contenido 2"/>
          <p:cNvSpPr>
            <a:spLocks noGrp="1"/>
          </p:cNvSpPr>
          <p:nvPr>
            <p:ph idx="1"/>
          </p:nvPr>
        </p:nvSpPr>
        <p:spPr>
          <a:xfrm>
            <a:off x="251520" y="1340768"/>
            <a:ext cx="8568952" cy="4968552"/>
          </a:xfrm>
        </p:spPr>
        <p:style>
          <a:lnRef idx="1">
            <a:schemeClr val="accent4"/>
          </a:lnRef>
          <a:fillRef idx="2">
            <a:schemeClr val="accent4"/>
          </a:fillRef>
          <a:effectRef idx="1">
            <a:schemeClr val="accent4"/>
          </a:effectRef>
          <a:fontRef idx="minor">
            <a:schemeClr val="dk1"/>
          </a:fontRef>
        </p:style>
        <p:txBody>
          <a:bodyPr>
            <a:normAutofit fontScale="55000" lnSpcReduction="20000"/>
          </a:bodyPr>
          <a:lstStyle/>
          <a:p>
            <a:pPr marL="0" indent="0" algn="just">
              <a:buNone/>
            </a:pPr>
            <a:r>
              <a:rPr lang="es-MX" b="1" dirty="0">
                <a:latin typeface="Arial" panose="020B0604020202020204" pitchFamily="34" charset="0"/>
                <a:cs typeface="Arial" panose="020B0604020202020204" pitchFamily="34" charset="0"/>
              </a:rPr>
              <a:t>Básica</a:t>
            </a:r>
          </a:p>
          <a:p>
            <a:pPr marL="269875" indent="-269875" algn="just">
              <a:buNone/>
            </a:pPr>
            <a:r>
              <a:rPr lang="es-MX" dirty="0">
                <a:latin typeface="Arial" panose="020B0604020202020204" pitchFamily="34" charset="0"/>
                <a:cs typeface="Arial" panose="020B0604020202020204" pitchFamily="34" charset="0"/>
              </a:rPr>
              <a:t>1. </a:t>
            </a:r>
            <a:r>
              <a:rPr lang="es-MX" dirty="0" err="1">
                <a:latin typeface="Arial" panose="020B0604020202020204" pitchFamily="34" charset="0"/>
                <a:cs typeface="Arial" panose="020B0604020202020204" pitchFamily="34" charset="0"/>
              </a:rPr>
              <a:t>Dorf</a:t>
            </a:r>
            <a:r>
              <a:rPr lang="es-MX" dirty="0">
                <a:latin typeface="Arial" panose="020B0604020202020204" pitchFamily="34" charset="0"/>
                <a:cs typeface="Arial" panose="020B0604020202020204" pitchFamily="34" charset="0"/>
              </a:rPr>
              <a:t>, Richard C., J. A. </a:t>
            </a:r>
            <a:r>
              <a:rPr lang="es-MX" dirty="0" err="1">
                <a:latin typeface="Arial" panose="020B0604020202020204" pitchFamily="34" charset="0"/>
                <a:cs typeface="Arial" panose="020B0604020202020204" pitchFamily="34" charset="0"/>
              </a:rPr>
              <a:t>Svoboda</a:t>
            </a:r>
            <a:r>
              <a:rPr lang="es-MX" dirty="0">
                <a:latin typeface="Arial" panose="020B0604020202020204" pitchFamily="34" charset="0"/>
                <a:cs typeface="Arial" panose="020B0604020202020204" pitchFamily="34" charset="0"/>
              </a:rPr>
              <a:t>., Circuitos eléctricos, Ed. </a:t>
            </a:r>
            <a:r>
              <a:rPr lang="es-MX" dirty="0" err="1">
                <a:latin typeface="Arial" panose="020B0604020202020204" pitchFamily="34" charset="0"/>
                <a:cs typeface="Arial" panose="020B0604020202020204" pitchFamily="34" charset="0"/>
              </a:rPr>
              <a:t>Alfaomega</a:t>
            </a:r>
            <a:r>
              <a:rPr lang="es-MX" dirty="0">
                <a:latin typeface="Arial" panose="020B0604020202020204" pitchFamily="34" charset="0"/>
                <a:cs typeface="Arial" panose="020B0604020202020204" pitchFamily="34" charset="0"/>
              </a:rPr>
              <a:t>, 6a u 8a ed. ISBN: 9786077072324.</a:t>
            </a:r>
          </a:p>
          <a:p>
            <a:pPr marL="269875" indent="-269875" algn="just">
              <a:buNone/>
            </a:pPr>
            <a:r>
              <a:rPr lang="es-MX" dirty="0">
                <a:latin typeface="Arial" panose="020B0604020202020204" pitchFamily="34" charset="0"/>
                <a:cs typeface="Arial" panose="020B0604020202020204" pitchFamily="34" charset="0"/>
              </a:rPr>
              <a:t>2. J. W. </a:t>
            </a:r>
            <a:r>
              <a:rPr lang="es-MX" dirty="0" err="1">
                <a:latin typeface="Arial" panose="020B0604020202020204" pitchFamily="34" charset="0"/>
                <a:cs typeface="Arial" panose="020B0604020202020204" pitchFamily="34" charset="0"/>
              </a:rPr>
              <a:t>Nilsson</a:t>
            </a:r>
            <a:r>
              <a:rPr lang="es-MX" dirty="0">
                <a:latin typeface="Arial" panose="020B0604020202020204" pitchFamily="34" charset="0"/>
                <a:cs typeface="Arial" panose="020B0604020202020204" pitchFamily="34" charset="0"/>
              </a:rPr>
              <a:t>, </a:t>
            </a:r>
            <a:r>
              <a:rPr lang="es-MX" dirty="0" err="1">
                <a:latin typeface="Arial" panose="020B0604020202020204" pitchFamily="34" charset="0"/>
                <a:cs typeface="Arial" panose="020B0604020202020204" pitchFamily="34" charset="0"/>
              </a:rPr>
              <a:t>Susan</a:t>
            </a:r>
            <a:r>
              <a:rPr lang="es-MX" dirty="0">
                <a:latin typeface="Arial" panose="020B0604020202020204" pitchFamily="34" charset="0"/>
                <a:cs typeface="Arial" panose="020B0604020202020204" pitchFamily="34" charset="0"/>
              </a:rPr>
              <a:t> A. </a:t>
            </a:r>
            <a:r>
              <a:rPr lang="es-MX" dirty="0" err="1">
                <a:latin typeface="Arial" panose="020B0604020202020204" pitchFamily="34" charset="0"/>
                <a:cs typeface="Arial" panose="020B0604020202020204" pitchFamily="34" charset="0"/>
              </a:rPr>
              <a:t>Riedel</a:t>
            </a:r>
            <a:r>
              <a:rPr lang="es-MX" dirty="0">
                <a:latin typeface="Arial" panose="020B0604020202020204" pitchFamily="34" charset="0"/>
                <a:cs typeface="Arial" panose="020B0604020202020204" pitchFamily="34" charset="0"/>
              </a:rPr>
              <a:t>, Circuitos eléctricos, Ed. Pearson Educación, 7a ed. ISBN 8420544582, 9788420544588.</a:t>
            </a:r>
          </a:p>
          <a:p>
            <a:pPr marL="269875" indent="-269875" algn="just">
              <a:buNone/>
            </a:pPr>
            <a:r>
              <a:rPr lang="es-MX" dirty="0">
                <a:latin typeface="Arial" panose="020B0604020202020204" pitchFamily="34" charset="0"/>
                <a:cs typeface="Arial" panose="020B0604020202020204" pitchFamily="34" charset="0"/>
              </a:rPr>
              <a:t>3. C. K. Alexander, M. N. O. </a:t>
            </a:r>
            <a:r>
              <a:rPr lang="es-MX" dirty="0" err="1">
                <a:latin typeface="Arial" panose="020B0604020202020204" pitchFamily="34" charset="0"/>
                <a:cs typeface="Arial" panose="020B0604020202020204" pitchFamily="34" charset="0"/>
              </a:rPr>
              <a:t>Sadiku</a:t>
            </a:r>
            <a:r>
              <a:rPr lang="es-MX" dirty="0">
                <a:latin typeface="Arial" panose="020B0604020202020204" pitchFamily="34" charset="0"/>
                <a:cs typeface="Arial" panose="020B0604020202020204" pitchFamily="34" charset="0"/>
              </a:rPr>
              <a:t>, Fundamentos de circuitos eléctricos, Ed. McGraw-Hill, 3a ed., ISBN: 9786071509482.</a:t>
            </a:r>
          </a:p>
          <a:p>
            <a:pPr marL="269875" indent="-269875" algn="just">
              <a:buNone/>
            </a:pPr>
            <a:r>
              <a:rPr lang="es-MX" dirty="0">
                <a:latin typeface="Arial" panose="020B0604020202020204" pitchFamily="34" charset="0"/>
                <a:cs typeface="Arial" panose="020B0604020202020204" pitchFamily="34" charset="0"/>
              </a:rPr>
              <a:t>4. M. </a:t>
            </a:r>
            <a:r>
              <a:rPr lang="es-MX" dirty="0" err="1">
                <a:latin typeface="Arial" panose="020B0604020202020204" pitchFamily="34" charset="0"/>
                <a:cs typeface="Arial" panose="020B0604020202020204" pitchFamily="34" charset="0"/>
              </a:rPr>
              <a:t>Nahvi</a:t>
            </a:r>
            <a:r>
              <a:rPr lang="es-MX" dirty="0">
                <a:latin typeface="Arial" panose="020B0604020202020204" pitchFamily="34" charset="0"/>
                <a:cs typeface="Arial" panose="020B0604020202020204" pitchFamily="34" charset="0"/>
              </a:rPr>
              <a:t>, J. A. </a:t>
            </a:r>
            <a:r>
              <a:rPr lang="es-MX" dirty="0" err="1">
                <a:latin typeface="Arial" panose="020B0604020202020204" pitchFamily="34" charset="0"/>
                <a:cs typeface="Arial" panose="020B0604020202020204" pitchFamily="34" charset="0"/>
              </a:rPr>
              <a:t>Edminister</a:t>
            </a:r>
            <a:r>
              <a:rPr lang="es-MX" dirty="0">
                <a:latin typeface="Arial" panose="020B0604020202020204" pitchFamily="34" charset="0"/>
                <a:cs typeface="Arial" panose="020B0604020202020204" pitchFamily="34" charset="0"/>
              </a:rPr>
              <a:t>, Circuitos eléctricos y electrónicos, Ed. Ed. McGraw-Hill, 4a Ed. ISSBN: 8448145437.</a:t>
            </a:r>
          </a:p>
          <a:p>
            <a:pPr marL="0" indent="0" algn="just">
              <a:buNone/>
            </a:pPr>
            <a:r>
              <a:rPr lang="es-MX" dirty="0">
                <a:latin typeface="Arial" panose="020B0604020202020204" pitchFamily="34" charset="0"/>
                <a:cs typeface="Arial" panose="020B0604020202020204" pitchFamily="34" charset="0"/>
              </a:rPr>
              <a:t> </a:t>
            </a:r>
          </a:p>
          <a:p>
            <a:pPr marL="0" indent="0" algn="just">
              <a:buNone/>
            </a:pPr>
            <a:r>
              <a:rPr lang="es-MX" b="1" dirty="0">
                <a:latin typeface="Arial" panose="020B0604020202020204" pitchFamily="34" charset="0"/>
                <a:cs typeface="Arial" panose="020B0604020202020204" pitchFamily="34" charset="0"/>
              </a:rPr>
              <a:t>Complementaria</a:t>
            </a:r>
          </a:p>
          <a:p>
            <a:pPr marL="269875" indent="-269875" algn="just">
              <a:buNone/>
            </a:pPr>
            <a:r>
              <a:rPr lang="es-MX" dirty="0">
                <a:latin typeface="Arial" panose="020B0604020202020204" pitchFamily="34" charset="0"/>
                <a:cs typeface="Arial" panose="020B0604020202020204" pitchFamily="34" charset="0"/>
              </a:rPr>
              <a:t>5. D. E. </a:t>
            </a:r>
            <a:r>
              <a:rPr lang="es-MX" dirty="0" err="1">
                <a:latin typeface="Arial" panose="020B0604020202020204" pitchFamily="34" charset="0"/>
                <a:cs typeface="Arial" panose="020B0604020202020204" pitchFamily="34" charset="0"/>
              </a:rPr>
              <a:t>Johson</a:t>
            </a:r>
            <a:r>
              <a:rPr lang="es-MX" dirty="0">
                <a:latin typeface="Arial" panose="020B0604020202020204" pitchFamily="34" charset="0"/>
                <a:cs typeface="Arial" panose="020B0604020202020204" pitchFamily="34" charset="0"/>
              </a:rPr>
              <a:t>, J. L. </a:t>
            </a:r>
            <a:r>
              <a:rPr lang="es-MX" dirty="0" err="1">
                <a:latin typeface="Arial" panose="020B0604020202020204" pitchFamily="34" charset="0"/>
                <a:cs typeface="Arial" panose="020B0604020202020204" pitchFamily="34" charset="0"/>
              </a:rPr>
              <a:t>Hilburn</a:t>
            </a:r>
            <a:r>
              <a:rPr lang="es-MX" dirty="0">
                <a:latin typeface="Arial" panose="020B0604020202020204" pitchFamily="34" charset="0"/>
                <a:cs typeface="Arial" panose="020B0604020202020204" pitchFamily="34" charset="0"/>
              </a:rPr>
              <a:t>, Análisis básico de circuitos eléctricos, Ed. Prentice Hall.</a:t>
            </a:r>
          </a:p>
          <a:p>
            <a:pPr marL="269875" indent="-269875" algn="just">
              <a:buNone/>
            </a:pPr>
            <a:r>
              <a:rPr lang="es-MX" dirty="0">
                <a:latin typeface="Arial" panose="020B0604020202020204" pitchFamily="34" charset="0"/>
                <a:cs typeface="Arial" panose="020B0604020202020204" pitchFamily="34" charset="0"/>
              </a:rPr>
              <a:t>6. WOLF, Stanley , Guía para Mediciones Electrónicas y Prácticas de Laboratorio, Prentice-Hall Hispanoamericana México, 1980.</a:t>
            </a:r>
          </a:p>
          <a:p>
            <a:pPr marL="0" indent="0" algn="just">
              <a:buNone/>
            </a:pPr>
            <a:r>
              <a:rPr lang="es-MX" dirty="0">
                <a:latin typeface="Arial" panose="020B0604020202020204" pitchFamily="34" charset="0"/>
                <a:cs typeface="Arial" panose="020B0604020202020204" pitchFamily="34" charset="0"/>
              </a:rPr>
              <a:t>7. </a:t>
            </a:r>
            <a:r>
              <a:rPr lang="es-MX" dirty="0" err="1">
                <a:latin typeface="Arial" panose="020B0604020202020204" pitchFamily="34" charset="0"/>
                <a:cs typeface="Arial" panose="020B0604020202020204" pitchFamily="34" charset="0"/>
              </a:rPr>
              <a:t>Nilsson</a:t>
            </a:r>
            <a:r>
              <a:rPr lang="es-MX" dirty="0">
                <a:latin typeface="Arial" panose="020B0604020202020204" pitchFamily="34" charset="0"/>
                <a:cs typeface="Arial" panose="020B0604020202020204" pitchFamily="34" charset="0"/>
              </a:rPr>
              <a:t> </a:t>
            </a:r>
            <a:r>
              <a:rPr lang="es-MX" dirty="0" err="1">
                <a:latin typeface="Arial" panose="020B0604020202020204" pitchFamily="34" charset="0"/>
                <a:cs typeface="Arial" panose="020B0604020202020204" pitchFamily="34" charset="0"/>
              </a:rPr>
              <a:t>Riedel</a:t>
            </a:r>
            <a:r>
              <a:rPr lang="es-MX" dirty="0">
                <a:latin typeface="Arial" panose="020B0604020202020204" pitchFamily="34" charset="0"/>
                <a:cs typeface="Arial" panose="020B0604020202020204" pitchFamily="34" charset="0"/>
              </a:rPr>
              <a:t>,  Circuitos </a:t>
            </a:r>
            <a:r>
              <a:rPr lang="es-MX" dirty="0" err="1">
                <a:latin typeface="Arial" panose="020B0604020202020204" pitchFamily="34" charset="0"/>
                <a:cs typeface="Arial" panose="020B0604020202020204" pitchFamily="34" charset="0"/>
              </a:rPr>
              <a:t>Electricos</a:t>
            </a:r>
            <a:r>
              <a:rPr lang="es-MX" dirty="0">
                <a:latin typeface="Arial" panose="020B0604020202020204" pitchFamily="34" charset="0"/>
                <a:cs typeface="Arial" panose="020B0604020202020204" pitchFamily="34" charset="0"/>
              </a:rPr>
              <a:t> , Prentice Hall, 2005.</a:t>
            </a:r>
          </a:p>
          <a:p>
            <a:pPr marL="269875" indent="-269875" algn="just">
              <a:buNone/>
            </a:pPr>
            <a:r>
              <a:rPr lang="es-MX" dirty="0">
                <a:latin typeface="Arial" panose="020B0604020202020204" pitchFamily="34" charset="0"/>
                <a:cs typeface="Arial" panose="020B0604020202020204" pitchFamily="34" charset="0"/>
              </a:rPr>
              <a:t>8. J. R. Villaseñor Gómez, Circuitos Eléctricos y Electrónicos: Fundamentos y Técnicas para su Análisis, Prentice Hall, 2010.</a:t>
            </a:r>
          </a:p>
          <a:p>
            <a:pPr marL="0" indent="0">
              <a:buNone/>
            </a:pPr>
            <a:endParaRPr lang="es-MX" dirty="0"/>
          </a:p>
        </p:txBody>
      </p:sp>
    </p:spTree>
    <p:extLst>
      <p:ext uri="{BB962C8B-B14F-4D97-AF65-F5344CB8AC3E}">
        <p14:creationId xmlns:p14="http://schemas.microsoft.com/office/powerpoint/2010/main" val="9221204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2 Marcador de contenido"/>
          <p:cNvSpPr txBox="1">
            <a:spLocks/>
          </p:cNvSpPr>
          <p:nvPr/>
        </p:nvSpPr>
        <p:spPr>
          <a:xfrm>
            <a:off x="395536" y="980728"/>
            <a:ext cx="8229600" cy="1152128"/>
          </a:xfrm>
          <a:prstGeom prst="rect">
            <a:avLst/>
          </a:prstGeom>
        </p:spPr>
        <p:txBody>
          <a:bodyPr vert="horz" lIns="91440" tIns="45720" rIns="91440" bIns="45720" rtlCol="0">
            <a:normAutofit fontScale="77500" lnSpcReduction="20000"/>
          </a:bodyPr>
          <a:lstStyle/>
          <a:p>
            <a:pPr>
              <a:spcBef>
                <a:spcPct val="20000"/>
              </a:spcBef>
              <a:defRPr/>
            </a:pPr>
            <a:r>
              <a:rPr lang="es-MX" sz="3200" dirty="0"/>
              <a:t>Un capacitor consiste en dos conductores separados por un aislante o dieléctrico.</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Algunas imágenes</a:t>
            </a:r>
            <a:r>
              <a:rPr kumimoji="0" lang="es-MX" sz="3200" b="0" i="0" u="none" strike="noStrike" kern="1200" cap="none" spc="0" normalizeH="0" noProof="0" dirty="0">
                <a:ln>
                  <a:noFill/>
                </a:ln>
                <a:solidFill>
                  <a:schemeClr val="tx1"/>
                </a:solidFill>
                <a:effectLst/>
                <a:uLnTx/>
                <a:uFillTx/>
                <a:latin typeface="+mn-lt"/>
                <a:ea typeface="+mn-ea"/>
                <a:cs typeface="+mn-cs"/>
              </a:rPr>
              <a:t> de los capacitores son:</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2" name="1 Título"/>
          <p:cNvSpPr>
            <a:spLocks noGrp="1"/>
          </p:cNvSpPr>
          <p:nvPr>
            <p:ph type="title"/>
          </p:nvPr>
        </p:nvSpPr>
        <p:spPr>
          <a:xfrm>
            <a:off x="467544" y="44624"/>
            <a:ext cx="8229600" cy="864096"/>
          </a:xfrm>
        </p:spPr>
        <p:txBody>
          <a:bodyPr/>
          <a:lstStyle/>
          <a:p>
            <a:r>
              <a:rPr lang="es-MX" dirty="0"/>
              <a:t>Capacitor  </a:t>
            </a:r>
          </a:p>
        </p:txBody>
      </p:sp>
      <p:pic>
        <p:nvPicPr>
          <p:cNvPr id="115719" name="Picture 7" descr="http://t1.gstatic.com/images?q=tbn:ANd9GcQq4YWAbbeRE3LpUebrCErfUlXt_B3u0sqot7S2IXy-db_0sMKG-g"/>
          <p:cNvPicPr>
            <a:picLocks noChangeAspect="1" noChangeArrowheads="1"/>
          </p:cNvPicPr>
          <p:nvPr/>
        </p:nvPicPr>
        <p:blipFill>
          <a:blip r:embed="rId2" cstate="print"/>
          <a:srcRect/>
          <a:stretch>
            <a:fillRect/>
          </a:stretch>
        </p:blipFill>
        <p:spPr bwMode="auto">
          <a:xfrm>
            <a:off x="611560" y="3717032"/>
            <a:ext cx="2627784" cy="2627784"/>
          </a:xfrm>
          <a:prstGeom prst="rect">
            <a:avLst/>
          </a:prstGeom>
          <a:noFill/>
        </p:spPr>
      </p:pic>
      <p:pic>
        <p:nvPicPr>
          <p:cNvPr id="115721" name="Picture 9" descr="http://t0.gstatic.com/images?q=tbn:ANd9GcQd1CxWVEzKThGrDZmUpIKYJyHBqP6-3r9AwI6wzGra65FUPJJ8"/>
          <p:cNvPicPr>
            <a:picLocks noChangeAspect="1" noChangeArrowheads="1"/>
          </p:cNvPicPr>
          <p:nvPr/>
        </p:nvPicPr>
        <p:blipFill>
          <a:blip r:embed="rId3" cstate="print"/>
          <a:srcRect/>
          <a:stretch>
            <a:fillRect/>
          </a:stretch>
        </p:blipFill>
        <p:spPr bwMode="auto">
          <a:xfrm>
            <a:off x="4139952" y="2420888"/>
            <a:ext cx="2743200" cy="1666875"/>
          </a:xfrm>
          <a:prstGeom prst="rect">
            <a:avLst/>
          </a:prstGeom>
          <a:noFill/>
        </p:spPr>
      </p:pic>
      <p:pic>
        <p:nvPicPr>
          <p:cNvPr id="115723" name="Picture 11" descr="http://t2.gstatic.com/images?q=tbn:ANd9GcQHE7abUG6cS6WmTTma8xbIADJ05S2lmTEt1fPl_UM5Ez-ldqbLmg"/>
          <p:cNvPicPr>
            <a:picLocks noChangeAspect="1" noChangeArrowheads="1"/>
          </p:cNvPicPr>
          <p:nvPr/>
        </p:nvPicPr>
        <p:blipFill>
          <a:blip r:embed="rId4" cstate="print"/>
          <a:srcRect/>
          <a:stretch>
            <a:fillRect/>
          </a:stretch>
        </p:blipFill>
        <p:spPr bwMode="auto">
          <a:xfrm>
            <a:off x="4427984" y="4437112"/>
            <a:ext cx="2466975" cy="1857376"/>
          </a:xfrm>
          <a:prstGeom prst="rect">
            <a:avLst/>
          </a:prstGeom>
          <a:noFill/>
        </p:spPr>
      </p:pic>
      <p:pic>
        <p:nvPicPr>
          <p:cNvPr id="115725" name="Picture 13" descr="http://t1.gstatic.com/images?q=tbn:ANd9GcRVPCH-gLAwea4MLWhJKAPfxWlk5EwxtB8sh4Ht1YjODqSGR-i19w"/>
          <p:cNvPicPr>
            <a:picLocks noChangeAspect="1" noChangeArrowheads="1"/>
          </p:cNvPicPr>
          <p:nvPr/>
        </p:nvPicPr>
        <p:blipFill>
          <a:blip r:embed="rId5" cstate="print"/>
          <a:srcRect/>
          <a:stretch>
            <a:fillRect/>
          </a:stretch>
        </p:blipFill>
        <p:spPr bwMode="auto">
          <a:xfrm>
            <a:off x="7092280" y="3284984"/>
            <a:ext cx="1403648" cy="1397410"/>
          </a:xfrm>
          <a:prstGeom prst="rect">
            <a:avLst/>
          </a:prstGeom>
          <a:noFill/>
        </p:spPr>
      </p:pic>
      <p:pic>
        <p:nvPicPr>
          <p:cNvPr id="115727" name="Picture 15" descr="http://t2.gstatic.com/images?q=tbn:ANd9GcT4WAWuzoukExIAUXfn6wuYbs48GMsiKN4sNhVjncAGk_aXCGouMg"/>
          <p:cNvPicPr>
            <a:picLocks noChangeAspect="1" noChangeArrowheads="1"/>
          </p:cNvPicPr>
          <p:nvPr/>
        </p:nvPicPr>
        <p:blipFill>
          <a:blip r:embed="rId6" cstate="print"/>
          <a:srcRect/>
          <a:stretch>
            <a:fillRect/>
          </a:stretch>
        </p:blipFill>
        <p:spPr bwMode="auto">
          <a:xfrm>
            <a:off x="1187624" y="2276872"/>
            <a:ext cx="1715987" cy="1252736"/>
          </a:xfrm>
          <a:prstGeom prst="rect">
            <a:avLst/>
          </a:prstGeom>
          <a:noFill/>
        </p:spPr>
      </p:pic>
    </p:spTree>
    <p:extLst>
      <p:ext uri="{BB962C8B-B14F-4D97-AF65-F5344CB8AC3E}">
        <p14:creationId xmlns:p14="http://schemas.microsoft.com/office/powerpoint/2010/main" val="36726637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2 Marcador de contenido"/>
          <p:cNvSpPr txBox="1">
            <a:spLocks/>
          </p:cNvSpPr>
          <p:nvPr/>
        </p:nvSpPr>
        <p:spPr>
          <a:xfrm>
            <a:off x="0" y="908720"/>
            <a:ext cx="8625136" cy="2808312"/>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La capacidad</a:t>
            </a:r>
            <a:r>
              <a:rPr kumimoji="0" lang="es-MX" sz="3200" b="0" i="0" u="none" strike="noStrike" kern="1200" cap="none" spc="0" normalizeH="0" noProof="0" dirty="0">
                <a:ln>
                  <a:noFill/>
                </a:ln>
                <a:solidFill>
                  <a:schemeClr val="tx1"/>
                </a:solidFill>
                <a:effectLst/>
                <a:uLnTx/>
                <a:uFillTx/>
                <a:latin typeface="+mn-lt"/>
                <a:ea typeface="+mn-ea"/>
                <a:cs typeface="+mn-cs"/>
              </a:rPr>
              <a:t> de un condensador es dada por la siguiente expresión </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s-MX" sz="3200" dirty="0"/>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s-MX" sz="3200" dirty="0"/>
          </a:p>
        </p:txBody>
      </p:sp>
      <p:sp>
        <p:nvSpPr>
          <p:cNvPr id="2" name="1 Título"/>
          <p:cNvSpPr>
            <a:spLocks noGrp="1"/>
          </p:cNvSpPr>
          <p:nvPr>
            <p:ph type="title"/>
          </p:nvPr>
        </p:nvSpPr>
        <p:spPr>
          <a:xfrm>
            <a:off x="467544" y="44624"/>
            <a:ext cx="8229600" cy="864096"/>
          </a:xfrm>
        </p:spPr>
        <p:txBody>
          <a:bodyPr/>
          <a:lstStyle/>
          <a:p>
            <a:r>
              <a:rPr lang="es-MX" dirty="0"/>
              <a:t>Capacitor  </a:t>
            </a:r>
          </a:p>
        </p:txBody>
      </p:sp>
      <p:graphicFrame>
        <p:nvGraphicFramePr>
          <p:cNvPr id="84997" name="Object 5"/>
          <p:cNvGraphicFramePr>
            <a:graphicFrameLocks noChangeAspect="1"/>
          </p:cNvGraphicFramePr>
          <p:nvPr/>
        </p:nvGraphicFramePr>
        <p:xfrm>
          <a:off x="1254202" y="2204864"/>
          <a:ext cx="2845070" cy="936104"/>
        </p:xfrm>
        <a:graphic>
          <a:graphicData uri="http://schemas.openxmlformats.org/presentationml/2006/ole">
            <mc:AlternateContent xmlns:mc="http://schemas.openxmlformats.org/markup-compatibility/2006">
              <mc:Choice xmlns:v="urn:schemas-microsoft-com:vml" Requires="v">
                <p:oleObj spid="_x0000_s5142" name="Ecuación" r:id="rId3" imgW="1257120" imgH="393480" progId="Equation.3">
                  <p:embed/>
                </p:oleObj>
              </mc:Choice>
              <mc:Fallback>
                <p:oleObj name="Ecuación" r:id="rId3" imgW="125712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4202" y="2204864"/>
                        <a:ext cx="2845070" cy="93610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2 Marcador de contenido"/>
          <p:cNvSpPr txBox="1">
            <a:spLocks/>
          </p:cNvSpPr>
          <p:nvPr/>
        </p:nvSpPr>
        <p:spPr>
          <a:xfrm>
            <a:off x="539552" y="4365104"/>
            <a:ext cx="3816424" cy="2016224"/>
          </a:xfrm>
          <a:prstGeom prst="rect">
            <a:avLst/>
          </a:prstGeom>
        </p:spPr>
        <p:txBody>
          <a:bodyPr vert="horz" lIns="91440" tIns="45720" rIns="91440" bIns="45720" rtlCol="0">
            <a:normAutofit fontScale="85000" lnSpcReduction="1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Comúnmente se utilizan</a:t>
            </a:r>
            <a:r>
              <a:rPr kumimoji="0" lang="es-MX" sz="3200" b="0" i="0" u="none" strike="noStrike" kern="1200" cap="none" spc="0" normalizeH="0" noProof="0" dirty="0">
                <a:ln>
                  <a:noFill/>
                </a:ln>
                <a:solidFill>
                  <a:schemeClr val="tx1"/>
                </a:solidFill>
                <a:effectLst/>
                <a:uLnTx/>
                <a:uFillTx/>
                <a:latin typeface="+mn-lt"/>
                <a:ea typeface="+mn-ea"/>
                <a:cs typeface="+mn-cs"/>
              </a:rPr>
              <a:t> las siguientes unidades para expresar la capacidad o intensidad de los capacitores </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12 Rectángulo"/>
          <p:cNvSpPr/>
          <p:nvPr/>
        </p:nvSpPr>
        <p:spPr>
          <a:xfrm>
            <a:off x="4716016" y="4653136"/>
            <a:ext cx="2160240" cy="1557349"/>
          </a:xfrm>
          <a:prstGeom prst="rect">
            <a:avLst/>
          </a:prstGeom>
        </p:spPr>
        <p:txBody>
          <a:bodyPr wrap="square">
            <a:spAutoFit/>
          </a:bodyPr>
          <a:lstStyle/>
          <a:p>
            <a:pPr marL="342900" lvl="0" indent="-342900">
              <a:spcBef>
                <a:spcPct val="20000"/>
              </a:spcBef>
              <a:defRPr/>
            </a:pPr>
            <a:r>
              <a:rPr lang="es-MX" sz="2800" dirty="0" err="1"/>
              <a:t>1</a:t>
            </a:r>
            <a:r>
              <a:rPr lang="es-MX" sz="2800" dirty="0" err="1">
                <a:latin typeface="Symbol" pitchFamily="18" charset="2"/>
              </a:rPr>
              <a:t>m</a:t>
            </a:r>
            <a:r>
              <a:rPr lang="es-MX" sz="2800" dirty="0" err="1"/>
              <a:t>F</a:t>
            </a:r>
            <a:r>
              <a:rPr lang="es-MX" sz="2800" dirty="0"/>
              <a:t>=</a:t>
            </a:r>
            <a:r>
              <a:rPr lang="es-MX" sz="2800" dirty="0" err="1"/>
              <a:t>1x10</a:t>
            </a:r>
            <a:r>
              <a:rPr lang="es-MX" sz="2800" baseline="30000" dirty="0" err="1"/>
              <a:t>-6</a:t>
            </a:r>
            <a:r>
              <a:rPr lang="es-MX" sz="2800" dirty="0" err="1"/>
              <a:t>F</a:t>
            </a:r>
            <a:endParaRPr lang="es-MX" sz="2800" dirty="0"/>
          </a:p>
          <a:p>
            <a:pPr marL="342900" lvl="0" indent="-342900">
              <a:spcBef>
                <a:spcPct val="20000"/>
              </a:spcBef>
              <a:defRPr/>
            </a:pPr>
            <a:r>
              <a:rPr lang="es-MX" sz="2800" dirty="0" err="1"/>
              <a:t>1</a:t>
            </a:r>
            <a:r>
              <a:rPr lang="es-MX" sz="2800" i="1" dirty="0" err="1">
                <a:latin typeface="Times" pitchFamily="18" charset="0"/>
              </a:rPr>
              <a:t>n</a:t>
            </a:r>
            <a:r>
              <a:rPr lang="es-MX" sz="2800" dirty="0" err="1"/>
              <a:t>F</a:t>
            </a:r>
            <a:r>
              <a:rPr lang="es-MX" sz="2800" dirty="0"/>
              <a:t>=</a:t>
            </a:r>
            <a:r>
              <a:rPr lang="es-MX" sz="2800" dirty="0" err="1"/>
              <a:t>1x10</a:t>
            </a:r>
            <a:r>
              <a:rPr lang="es-MX" sz="2800" baseline="30000" dirty="0" err="1"/>
              <a:t>-9</a:t>
            </a:r>
            <a:r>
              <a:rPr lang="es-MX" sz="2800" dirty="0" err="1"/>
              <a:t>F</a:t>
            </a:r>
            <a:endParaRPr lang="es-MX" sz="2800" dirty="0"/>
          </a:p>
          <a:p>
            <a:pPr marL="342900" lvl="0" indent="-342900">
              <a:spcBef>
                <a:spcPct val="20000"/>
              </a:spcBef>
              <a:defRPr/>
            </a:pPr>
            <a:r>
              <a:rPr lang="es-MX" sz="2800" dirty="0" err="1"/>
              <a:t>1</a:t>
            </a:r>
            <a:r>
              <a:rPr lang="es-MX" sz="2800" i="1" dirty="0" err="1">
                <a:latin typeface="Times" pitchFamily="18" charset="0"/>
              </a:rPr>
              <a:t>p</a:t>
            </a:r>
            <a:r>
              <a:rPr lang="es-MX" sz="2800" dirty="0" err="1"/>
              <a:t>f</a:t>
            </a:r>
            <a:r>
              <a:rPr lang="es-MX" sz="2800" dirty="0"/>
              <a:t>=</a:t>
            </a:r>
            <a:r>
              <a:rPr lang="es-MX" sz="2800" dirty="0" err="1"/>
              <a:t>1x10</a:t>
            </a:r>
            <a:r>
              <a:rPr lang="es-MX" sz="2800" baseline="30000" dirty="0" err="1"/>
              <a:t>-12</a:t>
            </a:r>
            <a:r>
              <a:rPr lang="es-MX" sz="2800" dirty="0" err="1"/>
              <a:t>F</a:t>
            </a:r>
            <a:endParaRPr lang="es-MX" sz="2800" dirty="0"/>
          </a:p>
        </p:txBody>
      </p:sp>
      <p:sp>
        <p:nvSpPr>
          <p:cNvPr id="14" name="2 Marcador de contenido"/>
          <p:cNvSpPr txBox="1">
            <a:spLocks/>
          </p:cNvSpPr>
          <p:nvPr/>
        </p:nvSpPr>
        <p:spPr>
          <a:xfrm>
            <a:off x="5004048" y="1628800"/>
            <a:ext cx="3312368" cy="2448272"/>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C=capacidad</a:t>
            </a:r>
            <a:r>
              <a:rPr kumimoji="0" lang="es-MX" sz="3200" b="0" i="0" u="none" strike="noStrike" kern="1200" cap="none" spc="0" normalizeH="0" noProof="0" dirty="0">
                <a:ln>
                  <a:noFill/>
                </a:ln>
                <a:solidFill>
                  <a:schemeClr val="tx1"/>
                </a:solidFill>
                <a:effectLst/>
                <a:uLnTx/>
                <a:uFillTx/>
                <a:latin typeface="+mn-lt"/>
                <a:ea typeface="+mn-ea"/>
                <a:cs typeface="+mn-cs"/>
              </a:rPr>
              <a:t> del </a:t>
            </a:r>
            <a:r>
              <a:rPr lang="es-MX" sz="3200" dirty="0"/>
              <a:t>condensador</a:t>
            </a:r>
            <a:r>
              <a:rPr kumimoji="0" lang="es-MX" sz="3200" b="0" i="0" u="none" strike="noStrike" kern="1200" cap="none" spc="0" normalizeH="0" noProof="0" dirty="0">
                <a:ln>
                  <a:noFill/>
                </a:ln>
                <a:solidFill>
                  <a:schemeClr val="tx1"/>
                </a:solidFill>
                <a:effectLst/>
                <a:uLnTx/>
                <a:uFillTx/>
                <a:latin typeface="+mn-lt"/>
                <a:ea typeface="+mn-ea"/>
                <a:cs typeface="+mn-cs"/>
              </a:rPr>
              <a:t> en Faradios (F)</a:t>
            </a:r>
          </a:p>
          <a:p>
            <a:pPr marL="342900" marR="0" lvl="0" indent="-342900" algn="l" defTabSz="914400" rtl="0" eaLnBrk="1" fontAlgn="auto" latinLnBrk="0" hangingPunct="1">
              <a:lnSpc>
                <a:spcPct val="100000"/>
              </a:lnSpc>
              <a:spcBef>
                <a:spcPct val="20000"/>
              </a:spcBef>
              <a:spcAft>
                <a:spcPts val="0"/>
              </a:spcAft>
              <a:buClrTx/>
              <a:buSzTx/>
              <a:tabLst/>
              <a:defRPr/>
            </a:pPr>
            <a:r>
              <a:rPr lang="es-MX" sz="4600" i="1" dirty="0">
                <a:latin typeface="Times New Roman" pitchFamily="18" charset="0"/>
                <a:cs typeface="Times New Roman" pitchFamily="18" charset="0"/>
              </a:rPr>
              <a:t>q</a:t>
            </a:r>
            <a:r>
              <a:rPr lang="es-MX" sz="3200" baseline="0" dirty="0"/>
              <a:t>=Cantidad</a:t>
            </a:r>
            <a:r>
              <a:rPr lang="es-MX" sz="3200" dirty="0"/>
              <a:t> de carga almacenada en </a:t>
            </a:r>
            <a:r>
              <a:rPr lang="es-MX" sz="3200" dirty="0" err="1"/>
              <a:t>Coulombs</a:t>
            </a:r>
            <a:r>
              <a:rPr lang="es-MX" sz="3200" dirty="0"/>
              <a:t> (C)</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V=Voltaje</a:t>
            </a:r>
            <a:r>
              <a:rPr kumimoji="0" lang="es-MX" sz="3200" b="0" i="0" u="none" strike="noStrike" kern="1200" cap="none" spc="0" normalizeH="0" noProof="0" dirty="0">
                <a:ln>
                  <a:noFill/>
                </a:ln>
                <a:solidFill>
                  <a:schemeClr val="tx1"/>
                </a:solidFill>
                <a:effectLst/>
                <a:uLnTx/>
                <a:uFillTx/>
                <a:latin typeface="+mn-lt"/>
                <a:ea typeface="+mn-ea"/>
                <a:cs typeface="+mn-cs"/>
              </a:rPr>
              <a:t> en (v)</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8" name="2 Marcador de contenido"/>
          <p:cNvSpPr txBox="1">
            <a:spLocks/>
          </p:cNvSpPr>
          <p:nvPr/>
        </p:nvSpPr>
        <p:spPr>
          <a:xfrm>
            <a:off x="6876256" y="4581128"/>
            <a:ext cx="1980220" cy="1800200"/>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micro</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nano</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pico</a:t>
            </a:r>
          </a:p>
        </p:txBody>
      </p:sp>
    </p:spTree>
    <p:extLst>
      <p:ext uri="{BB962C8B-B14F-4D97-AF65-F5344CB8AC3E}">
        <p14:creationId xmlns:p14="http://schemas.microsoft.com/office/powerpoint/2010/main" val="17359997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067128" cy="706090"/>
          </a:xfrm>
        </p:spPr>
        <p:txBody>
          <a:bodyPr>
            <a:normAutofit fontScale="90000"/>
          </a:bodyPr>
          <a:lstStyle/>
          <a:p>
            <a:r>
              <a:rPr lang="es-MX" dirty="0"/>
              <a:t>Capacitancia </a:t>
            </a:r>
          </a:p>
        </p:txBody>
      </p:sp>
      <p:sp>
        <p:nvSpPr>
          <p:cNvPr id="4" name="2 Marcador de contenido"/>
          <p:cNvSpPr txBox="1">
            <a:spLocks/>
          </p:cNvSpPr>
          <p:nvPr/>
        </p:nvSpPr>
        <p:spPr>
          <a:xfrm>
            <a:off x="395536" y="1052736"/>
            <a:ext cx="7920880" cy="1440160"/>
          </a:xfrm>
          <a:prstGeom prst="rect">
            <a:avLst/>
          </a:prstGeom>
        </p:spPr>
        <p:txBody>
          <a:bodyPr vert="horz" lIns="91440" tIns="45720" rIns="91440" bIns="45720" rtlCol="0">
            <a:normAutofit fontScale="850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La capacitancia</a:t>
            </a:r>
            <a:r>
              <a:rPr kumimoji="0" lang="es-MX" sz="3200" b="0" i="0" u="none" strike="noStrike" kern="1200" cap="none" spc="0" normalizeH="0" noProof="0" dirty="0">
                <a:ln>
                  <a:noFill/>
                </a:ln>
                <a:solidFill>
                  <a:schemeClr val="tx1"/>
                </a:solidFill>
                <a:effectLst/>
                <a:uLnTx/>
                <a:uFillTx/>
                <a:latin typeface="+mn-lt"/>
                <a:ea typeface="+mn-ea"/>
                <a:cs typeface="+mn-cs"/>
              </a:rPr>
              <a:t> </a:t>
            </a:r>
            <a:r>
              <a:rPr kumimoji="0" lang="es-MX" sz="3200" b="0" i="0" u="none" strike="noStrike" kern="1200" cap="none" spc="0" normalizeH="0" baseline="0" noProof="0" dirty="0">
                <a:ln>
                  <a:noFill/>
                </a:ln>
                <a:solidFill>
                  <a:schemeClr val="tx1"/>
                </a:solidFill>
                <a:effectLst/>
                <a:uLnTx/>
                <a:uFillTx/>
                <a:latin typeface="+mn-lt"/>
                <a:ea typeface="+mn-ea"/>
                <a:cs typeface="+mn-cs"/>
              </a:rPr>
              <a:t>de un condensador</a:t>
            </a:r>
            <a:r>
              <a:rPr kumimoji="0" lang="es-MX" sz="3200" b="0" i="0" u="none" strike="noStrike" kern="1200" cap="none" spc="0" normalizeH="0" noProof="0" dirty="0">
                <a:ln>
                  <a:noFill/>
                </a:ln>
                <a:solidFill>
                  <a:schemeClr val="tx1"/>
                </a:solidFill>
                <a:effectLst/>
                <a:uLnTx/>
                <a:uFillTx/>
                <a:latin typeface="+mn-lt"/>
                <a:ea typeface="+mn-ea"/>
                <a:cs typeface="+mn-cs"/>
              </a:rPr>
              <a:t> </a:t>
            </a:r>
            <a:r>
              <a:rPr kumimoji="0" lang="es-MX" sz="3200" b="0" i="0" u="none" strike="noStrike" kern="1200" cap="none" spc="0" normalizeH="0" baseline="0" noProof="0" dirty="0">
                <a:ln>
                  <a:noFill/>
                </a:ln>
                <a:solidFill>
                  <a:schemeClr val="tx1"/>
                </a:solidFill>
                <a:effectLst/>
                <a:uLnTx/>
                <a:uFillTx/>
                <a:latin typeface="+mn-lt"/>
                <a:ea typeface="+mn-ea"/>
                <a:cs typeface="+mn-cs"/>
              </a:rPr>
              <a:t>de placas paralelas depende estructuralmente del área de las placas</a:t>
            </a:r>
            <a:r>
              <a:rPr kumimoji="0" lang="es-MX" sz="3200" b="0" i="0" u="none" strike="noStrike" kern="1200" cap="none" spc="0" normalizeH="0" noProof="0" dirty="0">
                <a:ln>
                  <a:noFill/>
                </a:ln>
                <a:solidFill>
                  <a:schemeClr val="tx1"/>
                </a:solidFill>
                <a:effectLst/>
                <a:uLnTx/>
                <a:uFillTx/>
                <a:latin typeface="+mn-lt"/>
                <a:ea typeface="+mn-ea"/>
                <a:cs typeface="+mn-cs"/>
              </a:rPr>
              <a:t> (</a:t>
            </a:r>
            <a:r>
              <a:rPr kumimoji="0" lang="es-MX" sz="3200" b="0" i="0" u="none" strike="noStrike" kern="1200" cap="none" spc="0" normalizeH="0" baseline="0" noProof="0" dirty="0">
                <a:ln>
                  <a:noFill/>
                </a:ln>
                <a:solidFill>
                  <a:schemeClr val="tx1"/>
                </a:solidFill>
                <a:effectLst/>
                <a:uLnTx/>
                <a:uFillTx/>
                <a:latin typeface="+mn-lt"/>
                <a:ea typeface="+mn-ea"/>
                <a:cs typeface="+mn-cs"/>
              </a:rPr>
              <a:t>A) en m</a:t>
            </a:r>
            <a:r>
              <a:rPr kumimoji="0" lang="es-MX" sz="3200" b="0" i="0" u="none" strike="noStrike" kern="1200" cap="none" spc="0" normalizeH="0" baseline="30000" noProof="0" dirty="0">
                <a:ln>
                  <a:noFill/>
                </a:ln>
                <a:solidFill>
                  <a:schemeClr val="tx1"/>
                </a:solidFill>
                <a:effectLst/>
                <a:uLnTx/>
                <a:uFillTx/>
                <a:latin typeface="+mn-lt"/>
                <a:ea typeface="+mn-ea"/>
                <a:cs typeface="+mn-cs"/>
              </a:rPr>
              <a:t>2</a:t>
            </a:r>
            <a:r>
              <a:rPr kumimoji="0" lang="es-MX" sz="3200" b="0" i="0" u="none" strike="noStrike" kern="1200" cap="none" spc="0" normalizeH="0" baseline="0" noProof="0" dirty="0">
                <a:ln>
                  <a:noFill/>
                </a:ln>
                <a:solidFill>
                  <a:schemeClr val="tx1"/>
                </a:solidFill>
                <a:effectLst/>
                <a:uLnTx/>
                <a:uFillTx/>
                <a:latin typeface="+mn-lt"/>
                <a:ea typeface="+mn-ea"/>
                <a:cs typeface="+mn-cs"/>
              </a:rPr>
              <a:t>, de la separación de las placas (d) en m y de la </a:t>
            </a:r>
            <a:r>
              <a:rPr kumimoji="0" lang="es-MX" sz="3200" b="0" i="0" u="none" strike="noStrike" kern="1200" cap="none" spc="0" normalizeH="0" baseline="0" noProof="0" dirty="0" err="1">
                <a:ln>
                  <a:noFill/>
                </a:ln>
                <a:solidFill>
                  <a:schemeClr val="tx1"/>
                </a:solidFill>
                <a:effectLst/>
                <a:uLnTx/>
                <a:uFillTx/>
                <a:latin typeface="+mn-lt"/>
                <a:ea typeface="+mn-ea"/>
                <a:cs typeface="+mn-cs"/>
              </a:rPr>
              <a:t>permitividad</a:t>
            </a:r>
            <a:r>
              <a:rPr kumimoji="0" lang="es-MX" sz="3200" b="0" i="0" u="none" strike="noStrike" kern="1200" cap="none" spc="0" normalizeH="0" baseline="0" noProof="0" dirty="0">
                <a:ln>
                  <a:noFill/>
                </a:ln>
                <a:solidFill>
                  <a:schemeClr val="tx1"/>
                </a:solidFill>
                <a:effectLst/>
                <a:uLnTx/>
                <a:uFillTx/>
                <a:latin typeface="+mn-lt"/>
                <a:ea typeface="+mn-ea"/>
                <a:cs typeface="+mn-cs"/>
              </a:rPr>
              <a:t> del</a:t>
            </a:r>
            <a:r>
              <a:rPr kumimoji="0" lang="es-MX" sz="3200" b="0" i="0" u="none" strike="noStrike" kern="1200" cap="none" spc="0" normalizeH="0" noProof="0" dirty="0">
                <a:ln>
                  <a:noFill/>
                </a:ln>
                <a:solidFill>
                  <a:schemeClr val="tx1"/>
                </a:solidFill>
                <a:effectLst/>
                <a:uLnTx/>
                <a:uFillTx/>
                <a:latin typeface="+mn-lt"/>
                <a:ea typeface="+mn-ea"/>
                <a:cs typeface="+mn-cs"/>
              </a:rPr>
              <a:t> material o dieléctrico </a:t>
            </a:r>
            <a:r>
              <a:rPr kumimoji="0" lang="es-MX" sz="3200" b="0" i="1" u="none" strike="noStrike" kern="1200" cap="none" spc="0" normalizeH="0" noProof="0" dirty="0" err="1">
                <a:ln>
                  <a:noFill/>
                </a:ln>
                <a:solidFill>
                  <a:schemeClr val="tx1"/>
                </a:solidFill>
                <a:effectLst/>
                <a:uLnTx/>
                <a:uFillTx/>
                <a:latin typeface="Symbol" pitchFamily="18" charset="2"/>
              </a:rPr>
              <a:t>e</a:t>
            </a:r>
            <a:r>
              <a:rPr kumimoji="0" lang="es-MX" sz="3200" b="0" i="1" u="none" strike="noStrike" kern="1200" cap="none" spc="0" normalizeH="0" baseline="-25000" noProof="0" dirty="0" err="1">
                <a:ln>
                  <a:noFill/>
                </a:ln>
                <a:solidFill>
                  <a:schemeClr val="tx1"/>
                </a:solidFill>
                <a:effectLst/>
                <a:uLnTx/>
                <a:uFillTx/>
                <a:latin typeface="+mn-lt"/>
                <a:ea typeface="+mn-ea"/>
                <a:cs typeface="+mn-cs"/>
              </a:rPr>
              <a:t>m</a:t>
            </a:r>
            <a:r>
              <a:rPr kumimoji="0" lang="es-MX" sz="3200" b="0" i="1" u="none" strike="noStrike" kern="1200" cap="none" spc="0" normalizeH="0" noProof="0" dirty="0">
                <a:ln>
                  <a:noFill/>
                </a:ln>
                <a:solidFill>
                  <a:schemeClr val="tx1"/>
                </a:solidFill>
                <a:effectLst/>
                <a:uLnTx/>
                <a:uFillTx/>
                <a:latin typeface="+mn-lt"/>
                <a:ea typeface="+mn-ea"/>
                <a:cs typeface="+mn-cs"/>
              </a:rPr>
              <a:t> </a:t>
            </a:r>
            <a:endParaRPr kumimoji="0" lang="es-MX" sz="3200" b="0" i="1"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MX" sz="32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117763" name="Object 3"/>
          <p:cNvGraphicFramePr>
            <a:graphicFrameLocks noChangeAspect="1"/>
          </p:cNvGraphicFramePr>
          <p:nvPr/>
        </p:nvGraphicFramePr>
        <p:xfrm>
          <a:off x="5796136" y="2564904"/>
          <a:ext cx="1440160" cy="885431"/>
        </p:xfrm>
        <a:graphic>
          <a:graphicData uri="http://schemas.openxmlformats.org/presentationml/2006/ole">
            <mc:AlternateContent xmlns:mc="http://schemas.openxmlformats.org/markup-compatibility/2006">
              <mc:Choice xmlns:v="urn:schemas-microsoft-com:vml" Requires="v">
                <p:oleObj spid="_x0000_s10262" name="Ecuación" r:id="rId3" imgW="609480" imgH="393480" progId="Equation.3">
                  <p:embed/>
                </p:oleObj>
              </mc:Choice>
              <mc:Fallback>
                <p:oleObj name="Ecuación" r:id="rId3" imgW="60948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6136" y="2564904"/>
                        <a:ext cx="1440160" cy="88543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2 Marcador de contenido"/>
          <p:cNvSpPr txBox="1">
            <a:spLocks/>
          </p:cNvSpPr>
          <p:nvPr/>
        </p:nvSpPr>
        <p:spPr>
          <a:xfrm>
            <a:off x="395536" y="4077072"/>
            <a:ext cx="8352928" cy="360040"/>
          </a:xfrm>
          <a:prstGeom prst="rect">
            <a:avLst/>
          </a:prstGeom>
        </p:spPr>
        <p:txBody>
          <a:bodyPr vert="horz" lIns="91440" tIns="45720" rIns="91440" bIns="45720" rtlCol="0">
            <a:normAutofit fontScale="700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a:ln>
                  <a:noFill/>
                </a:ln>
                <a:solidFill>
                  <a:schemeClr val="tx1"/>
                </a:solidFill>
                <a:effectLst/>
                <a:uLnTx/>
                <a:uFillTx/>
                <a:latin typeface="+mn-lt"/>
                <a:ea typeface="+mn-ea"/>
                <a:cs typeface="+mn-cs"/>
              </a:rPr>
              <a:t>Se puede concluir</a:t>
            </a:r>
            <a:r>
              <a:rPr kumimoji="0" lang="es-MX" sz="3200" b="0" i="0" u="none" strike="noStrike" kern="1200" cap="none" spc="0" normalizeH="0" noProof="0" dirty="0">
                <a:ln>
                  <a:noFill/>
                </a:ln>
                <a:solidFill>
                  <a:schemeClr val="tx1"/>
                </a:solidFill>
                <a:effectLst/>
                <a:uLnTx/>
                <a:uFillTx/>
                <a:latin typeface="+mn-lt"/>
                <a:ea typeface="+mn-ea"/>
                <a:cs typeface="+mn-cs"/>
              </a:rPr>
              <a:t> que las siguientes modificaciones dan como resultado</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MX" sz="32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7" name="6 Tabla"/>
          <p:cNvGraphicFramePr>
            <a:graphicFrameLocks noGrp="1"/>
          </p:cNvGraphicFramePr>
          <p:nvPr/>
        </p:nvGraphicFramePr>
        <p:xfrm>
          <a:off x="1043608" y="4509120"/>
          <a:ext cx="6768752" cy="2159202"/>
        </p:xfrm>
        <a:graphic>
          <a:graphicData uri="http://schemas.openxmlformats.org/drawingml/2006/table">
            <a:tbl>
              <a:tblPr firstRow="1" bandRow="1">
                <a:tableStyleId>{5C22544A-7EE6-4342-B048-85BDC9FD1C3A}</a:tableStyleId>
              </a:tblPr>
              <a:tblGrid>
                <a:gridCol w="3384376">
                  <a:extLst>
                    <a:ext uri="{9D8B030D-6E8A-4147-A177-3AD203B41FA5}">
                      <a16:colId xmlns="" xmlns:a16="http://schemas.microsoft.com/office/drawing/2014/main" val="20000"/>
                    </a:ext>
                  </a:extLst>
                </a:gridCol>
                <a:gridCol w="3384376">
                  <a:extLst>
                    <a:ext uri="{9D8B030D-6E8A-4147-A177-3AD203B41FA5}">
                      <a16:colId xmlns="" xmlns:a16="http://schemas.microsoft.com/office/drawing/2014/main" val="20001"/>
                    </a:ext>
                  </a:extLst>
                </a:gridCol>
              </a:tblGrid>
              <a:tr h="486054">
                <a:tc>
                  <a:txBody>
                    <a:bodyPr/>
                    <a:lstStyle/>
                    <a:p>
                      <a:r>
                        <a:rPr lang="es-MX" sz="2000" dirty="0"/>
                        <a:t>Modificación</a:t>
                      </a:r>
                    </a:p>
                  </a:txBody>
                  <a:tcPr/>
                </a:tc>
                <a:tc>
                  <a:txBody>
                    <a:bodyPr/>
                    <a:lstStyle/>
                    <a:p>
                      <a:r>
                        <a:rPr lang="es-MX" sz="2000" dirty="0"/>
                        <a:t>Resultado</a:t>
                      </a:r>
                    </a:p>
                  </a:txBody>
                  <a:tcPr/>
                </a:tc>
                <a:extLst>
                  <a:ext uri="{0D108BD9-81ED-4DB2-BD59-A6C34878D82A}">
                    <a16:rowId xmlns="" xmlns:a16="http://schemas.microsoft.com/office/drawing/2014/main" val="10000"/>
                  </a:ext>
                </a:extLst>
              </a:tr>
              <a:tr h="4860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noProof="0" dirty="0">
                          <a:ln>
                            <a:noFill/>
                          </a:ln>
                          <a:solidFill>
                            <a:schemeClr val="tx1"/>
                          </a:solidFill>
                          <a:effectLst/>
                          <a:uLnTx/>
                          <a:uFillTx/>
                          <a:latin typeface="+mn-lt"/>
                          <a:ea typeface="+mn-ea"/>
                          <a:cs typeface="+mn-cs"/>
                        </a:rPr>
                        <a:t>Mayor </a:t>
                      </a:r>
                      <a:r>
                        <a:rPr kumimoji="0" lang="es-MX" sz="2000" b="0" i="0" u="none" strike="noStrike" kern="1200" cap="none" spc="0" normalizeH="0" noProof="0" dirty="0" err="1">
                          <a:ln>
                            <a:noFill/>
                          </a:ln>
                          <a:solidFill>
                            <a:schemeClr val="tx1"/>
                          </a:solidFill>
                          <a:effectLst/>
                          <a:uLnTx/>
                          <a:uFillTx/>
                          <a:latin typeface="Symbol" pitchFamily="18" charset="2"/>
                          <a:ea typeface="+mn-ea"/>
                          <a:cs typeface="+mn-cs"/>
                        </a:rPr>
                        <a:t>e</a:t>
                      </a:r>
                      <a:r>
                        <a:rPr kumimoji="0" lang="es-MX" sz="2000" b="0" i="1" u="none" strike="noStrike" kern="1200" cap="none" spc="0" normalizeH="0" baseline="-25000" noProof="0" dirty="0" err="1">
                          <a:ln>
                            <a:noFill/>
                          </a:ln>
                          <a:solidFill>
                            <a:schemeClr val="tx1"/>
                          </a:solidFill>
                          <a:effectLst/>
                          <a:uLnTx/>
                          <a:uFillTx/>
                          <a:latin typeface="Times" pitchFamily="18" charset="0"/>
                          <a:ea typeface="+mn-ea"/>
                          <a:cs typeface="+mn-cs"/>
                        </a:rPr>
                        <a:t>m</a:t>
                      </a:r>
                      <a:endParaRPr kumimoji="0" lang="es-MX" sz="2000" b="0" i="0" u="none" strike="noStrike" kern="1200" cap="none" spc="0" normalizeH="0" baseline="0" noProof="0" dirty="0">
                        <a:ln>
                          <a:noFill/>
                        </a:ln>
                        <a:solidFill>
                          <a:schemeClr val="tx1"/>
                        </a:solidFill>
                        <a:effectLst/>
                        <a:uLnTx/>
                        <a:uFillTx/>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noProof="0" dirty="0">
                          <a:ln>
                            <a:noFill/>
                          </a:ln>
                          <a:solidFill>
                            <a:schemeClr val="tx1"/>
                          </a:solidFill>
                          <a:effectLst/>
                          <a:uLnTx/>
                          <a:uFillTx/>
                          <a:latin typeface="+mn-lt"/>
                          <a:ea typeface="+mn-ea"/>
                          <a:cs typeface="+mn-cs"/>
                        </a:rPr>
                        <a:t>Mayor capacitancia </a:t>
                      </a:r>
                      <a:endParaRPr lang="es-MX" sz="2000" dirty="0"/>
                    </a:p>
                  </a:txBody>
                  <a:tcPr/>
                </a:tc>
                <a:extLst>
                  <a:ext uri="{0D108BD9-81ED-4DB2-BD59-A6C34878D82A}">
                    <a16:rowId xmlns="" xmlns:a16="http://schemas.microsoft.com/office/drawing/2014/main" val="10001"/>
                  </a:ext>
                </a:extLst>
              </a:tr>
              <a:tr h="486054">
                <a:tc>
                  <a:txBody>
                    <a:bodyPr/>
                    <a:lstStyle/>
                    <a:p>
                      <a:r>
                        <a:rPr lang="es-MX" sz="2000" dirty="0"/>
                        <a:t>Mayor superficie</a:t>
                      </a:r>
                      <a:r>
                        <a:rPr lang="es-MX" sz="2000" baseline="0" dirty="0"/>
                        <a:t> </a:t>
                      </a:r>
                      <a:r>
                        <a:rPr lang="es-MX" sz="2000" dirty="0"/>
                        <a:t>A</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noProof="0" dirty="0">
                          <a:ln>
                            <a:noFill/>
                          </a:ln>
                          <a:solidFill>
                            <a:schemeClr val="tx1"/>
                          </a:solidFill>
                          <a:effectLst/>
                          <a:uLnTx/>
                          <a:uFillTx/>
                          <a:latin typeface="+mn-lt"/>
                          <a:ea typeface="+mn-ea"/>
                          <a:cs typeface="+mn-cs"/>
                        </a:rPr>
                        <a:t>Mayor capacitancia </a:t>
                      </a:r>
                      <a:endParaRPr lang="es-MX" sz="2000" dirty="0"/>
                    </a:p>
                  </a:txBody>
                  <a:tcPr/>
                </a:tc>
                <a:extLst>
                  <a:ext uri="{0D108BD9-81ED-4DB2-BD59-A6C34878D82A}">
                    <a16:rowId xmlns="" xmlns:a16="http://schemas.microsoft.com/office/drawing/2014/main" val="10002"/>
                  </a:ext>
                </a:extLst>
              </a:tr>
              <a:tr h="486054">
                <a:tc>
                  <a:txBody>
                    <a:bodyPr/>
                    <a:lstStyle/>
                    <a:p>
                      <a:r>
                        <a:rPr lang="es-MX" sz="2000" dirty="0"/>
                        <a:t>Menor distancia</a:t>
                      </a:r>
                      <a:r>
                        <a:rPr lang="es-MX" sz="2000" baseline="0" dirty="0"/>
                        <a:t> entre las placas</a:t>
                      </a:r>
                      <a:endParaRPr lang="es-MX"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noProof="0" dirty="0">
                          <a:ln>
                            <a:noFill/>
                          </a:ln>
                          <a:solidFill>
                            <a:schemeClr val="tx1"/>
                          </a:solidFill>
                          <a:effectLst/>
                          <a:uLnTx/>
                          <a:uFillTx/>
                          <a:latin typeface="+mn-lt"/>
                          <a:ea typeface="+mn-ea"/>
                          <a:cs typeface="+mn-cs"/>
                        </a:rPr>
                        <a:t>Mayor capacitancia </a:t>
                      </a:r>
                      <a:endParaRPr lang="es-MX" sz="2000" dirty="0"/>
                    </a:p>
                  </a:txBody>
                  <a:tcPr/>
                </a:tc>
                <a:extLst>
                  <a:ext uri="{0D108BD9-81ED-4DB2-BD59-A6C34878D82A}">
                    <a16:rowId xmlns="" xmlns:a16="http://schemas.microsoft.com/office/drawing/2014/main" val="10003"/>
                  </a:ext>
                </a:extLst>
              </a:tr>
            </a:tbl>
          </a:graphicData>
        </a:graphic>
      </p:graphicFrame>
      <p:pic>
        <p:nvPicPr>
          <p:cNvPr id="3" name="Imagen 2"/>
          <p:cNvPicPr>
            <a:picLocks noChangeAspect="1"/>
          </p:cNvPicPr>
          <p:nvPr/>
        </p:nvPicPr>
        <p:blipFill>
          <a:blip r:embed="rId5"/>
          <a:stretch>
            <a:fillRect/>
          </a:stretch>
        </p:blipFill>
        <p:spPr>
          <a:xfrm>
            <a:off x="2339752" y="2395764"/>
            <a:ext cx="2448272" cy="1609300"/>
          </a:xfrm>
          <a:prstGeom prst="rect">
            <a:avLst/>
          </a:prstGeom>
        </p:spPr>
      </p:pic>
    </p:spTree>
    <p:extLst>
      <p:ext uri="{BB962C8B-B14F-4D97-AF65-F5344CB8AC3E}">
        <p14:creationId xmlns:p14="http://schemas.microsoft.com/office/powerpoint/2010/main" val="31057015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11214" y="319592"/>
            <a:ext cx="2160240" cy="104097"/>
          </a:xfrm>
        </p:spPr>
        <p:txBody>
          <a:bodyPr>
            <a:normAutofit fontScale="90000"/>
          </a:bodyPr>
          <a:lstStyle/>
          <a:p>
            <a:r>
              <a:rPr lang="es-MX" dirty="0"/>
              <a:t>Ejemplo</a:t>
            </a:r>
          </a:p>
        </p:txBody>
      </p:sp>
      <p:sp>
        <p:nvSpPr>
          <p:cNvPr id="5" name="Rectángulo 4"/>
          <p:cNvSpPr/>
          <p:nvPr/>
        </p:nvSpPr>
        <p:spPr>
          <a:xfrm>
            <a:off x="288172" y="1323382"/>
            <a:ext cx="3698606" cy="2031325"/>
          </a:xfrm>
          <a:prstGeom prst="rect">
            <a:avLst/>
          </a:prstGeom>
        </p:spPr>
        <p:txBody>
          <a:bodyPr wrap="square">
            <a:spAutoFit/>
          </a:bodyPr>
          <a:lstStyle/>
          <a:p>
            <a:r>
              <a:rPr lang="es-MX" dirty="0"/>
              <a:t>a) Ejemplo determinar la capacitancia de un capacitor de placas paralelas con las siguientes características, cuyo aislante se conforma por un plástico vinílico de una constante dieléctrica de (</a:t>
            </a:r>
            <a:r>
              <a:rPr lang="es-MX" dirty="0" err="1">
                <a:latin typeface="Symbol" panose="05050102010706020507" pitchFamily="18" charset="2"/>
              </a:rPr>
              <a:t>e</a:t>
            </a:r>
            <a:r>
              <a:rPr lang="es-MX" baseline="-25000" dirty="0" err="1"/>
              <a:t>m</a:t>
            </a:r>
            <a:r>
              <a:rPr lang="es-MX" dirty="0"/>
              <a:t>=4.1) y de 18 </a:t>
            </a:r>
            <a:r>
              <a:rPr lang="es-MX" dirty="0">
                <a:latin typeface="Symbol" panose="05050102010706020507" pitchFamily="18" charset="2"/>
              </a:rPr>
              <a:t>m</a:t>
            </a:r>
            <a:r>
              <a:rPr lang="es-MX" dirty="0"/>
              <a:t>m de grosor</a:t>
            </a:r>
          </a:p>
        </p:txBody>
      </p:sp>
      <p:sp>
        <p:nvSpPr>
          <p:cNvPr id="6" name="Rectángulo 5"/>
          <p:cNvSpPr/>
          <p:nvPr/>
        </p:nvSpPr>
        <p:spPr>
          <a:xfrm rot="1031481">
            <a:off x="5173248" y="820081"/>
            <a:ext cx="1678830" cy="1512168"/>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s-MX"/>
          </a:p>
        </p:txBody>
      </p:sp>
      <p:sp>
        <p:nvSpPr>
          <p:cNvPr id="7" name="Rectángulo 6"/>
          <p:cNvSpPr/>
          <p:nvPr/>
        </p:nvSpPr>
        <p:spPr>
          <a:xfrm rot="1031481">
            <a:off x="5325648" y="972481"/>
            <a:ext cx="1678830" cy="151216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MX"/>
          </a:p>
        </p:txBody>
      </p:sp>
      <p:sp>
        <p:nvSpPr>
          <p:cNvPr id="8" name="Rectángulo 7"/>
          <p:cNvSpPr/>
          <p:nvPr/>
        </p:nvSpPr>
        <p:spPr>
          <a:xfrm rot="1031481">
            <a:off x="5478048" y="1124881"/>
            <a:ext cx="1678830" cy="1512168"/>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s-MX"/>
          </a:p>
        </p:txBody>
      </p:sp>
      <p:sp>
        <p:nvSpPr>
          <p:cNvPr id="9" name="CuadroTexto 8"/>
          <p:cNvSpPr txBox="1"/>
          <p:nvPr/>
        </p:nvSpPr>
        <p:spPr>
          <a:xfrm rot="1049680">
            <a:off x="5635796" y="2666705"/>
            <a:ext cx="753732" cy="369332"/>
          </a:xfrm>
          <a:prstGeom prst="rect">
            <a:avLst/>
          </a:prstGeom>
          <a:noFill/>
        </p:spPr>
        <p:txBody>
          <a:bodyPr wrap="none" rtlCol="0">
            <a:spAutoFit/>
          </a:bodyPr>
          <a:lstStyle/>
          <a:p>
            <a:r>
              <a:rPr lang="es-MX" dirty="0"/>
              <a:t>25 cm</a:t>
            </a:r>
          </a:p>
        </p:txBody>
      </p:sp>
      <p:sp>
        <p:nvSpPr>
          <p:cNvPr id="12" name="CuadroTexto 11"/>
          <p:cNvSpPr txBox="1"/>
          <p:nvPr/>
        </p:nvSpPr>
        <p:spPr>
          <a:xfrm rot="17300175">
            <a:off x="6977350" y="2063327"/>
            <a:ext cx="753732" cy="369332"/>
          </a:xfrm>
          <a:prstGeom prst="rect">
            <a:avLst/>
          </a:prstGeom>
          <a:noFill/>
        </p:spPr>
        <p:txBody>
          <a:bodyPr wrap="none" rtlCol="0">
            <a:spAutoFit/>
          </a:bodyPr>
          <a:lstStyle/>
          <a:p>
            <a:r>
              <a:rPr lang="es-MX" dirty="0"/>
              <a:t>25 cm</a:t>
            </a:r>
          </a:p>
        </p:txBody>
      </p:sp>
      <p:sp>
        <p:nvSpPr>
          <p:cNvPr id="15" name="Rectángulo 14"/>
          <p:cNvSpPr/>
          <p:nvPr/>
        </p:nvSpPr>
        <p:spPr>
          <a:xfrm>
            <a:off x="2391157" y="4634414"/>
            <a:ext cx="3116947" cy="1200329"/>
          </a:xfrm>
          <a:prstGeom prst="rect">
            <a:avLst/>
          </a:prstGeom>
        </p:spPr>
        <p:txBody>
          <a:bodyPr wrap="square">
            <a:spAutoFit/>
          </a:bodyPr>
          <a:lstStyle/>
          <a:p>
            <a:r>
              <a:rPr lang="es-MX" dirty="0"/>
              <a:t>b) Determina como varia la capacitancia conforme el grosor del dieléctrico aumente hasta 30 micras</a:t>
            </a:r>
          </a:p>
        </p:txBody>
      </p:sp>
      <p:pic>
        <p:nvPicPr>
          <p:cNvPr id="16" name="Picture 3" descr="C:\Users\usuario\AppData\Local\Microsoft\Windows\Temporary Internet Files\Content.IE5\5LN7LZJ5\MC900312512[1].wmf"/>
          <p:cNvPicPr>
            <a:picLocks noChangeAspect="1" noChangeArrowheads="1"/>
          </p:cNvPicPr>
          <p:nvPr/>
        </p:nvPicPr>
        <p:blipFill>
          <a:blip r:embed="rId2" cstate="print"/>
          <a:srcRect/>
          <a:stretch>
            <a:fillRect/>
          </a:stretch>
        </p:blipFill>
        <p:spPr bwMode="auto">
          <a:xfrm>
            <a:off x="251519" y="37148"/>
            <a:ext cx="792088" cy="873412"/>
          </a:xfrm>
          <a:prstGeom prst="rect">
            <a:avLst/>
          </a:prstGeom>
          <a:noFill/>
        </p:spPr>
      </p:pic>
      <p:graphicFrame>
        <p:nvGraphicFramePr>
          <p:cNvPr id="18" name="Tabla 17"/>
          <p:cNvGraphicFramePr>
            <a:graphicFrameLocks noGrp="1"/>
          </p:cNvGraphicFramePr>
          <p:nvPr>
            <p:extLst>
              <p:ext uri="{D42A27DB-BD31-4B8C-83A1-F6EECF244321}">
                <p14:modId xmlns:p14="http://schemas.microsoft.com/office/powerpoint/2010/main" val="1067695749"/>
              </p:ext>
            </p:extLst>
          </p:nvPr>
        </p:nvGraphicFramePr>
        <p:xfrm>
          <a:off x="6088899" y="3612719"/>
          <a:ext cx="1888977" cy="2966720"/>
        </p:xfrm>
        <a:graphic>
          <a:graphicData uri="http://schemas.openxmlformats.org/drawingml/2006/table">
            <a:tbl>
              <a:tblPr firstRow="1" bandRow="1">
                <a:tableStyleId>{5C22544A-7EE6-4342-B048-85BDC9FD1C3A}</a:tableStyleId>
              </a:tblPr>
              <a:tblGrid>
                <a:gridCol w="839868">
                  <a:extLst>
                    <a:ext uri="{9D8B030D-6E8A-4147-A177-3AD203B41FA5}">
                      <a16:colId xmlns="" xmlns:a16="http://schemas.microsoft.com/office/drawing/2014/main" val="20000"/>
                    </a:ext>
                  </a:extLst>
                </a:gridCol>
                <a:gridCol w="1049109">
                  <a:extLst>
                    <a:ext uri="{9D8B030D-6E8A-4147-A177-3AD203B41FA5}">
                      <a16:colId xmlns="" xmlns:a16="http://schemas.microsoft.com/office/drawing/2014/main" val="20001"/>
                    </a:ext>
                  </a:extLst>
                </a:gridCol>
              </a:tblGrid>
              <a:tr h="370840">
                <a:tc>
                  <a:txBody>
                    <a:bodyPr/>
                    <a:lstStyle/>
                    <a:p>
                      <a:r>
                        <a:rPr lang="es-MX" dirty="0"/>
                        <a:t>d (</a:t>
                      </a:r>
                      <a:r>
                        <a:rPr lang="es-MX" dirty="0">
                          <a:latin typeface="Symbol" panose="05050102010706020507" pitchFamily="18" charset="2"/>
                        </a:rPr>
                        <a:t>m</a:t>
                      </a:r>
                      <a:r>
                        <a:rPr lang="es-MX" dirty="0"/>
                        <a:t>m)</a:t>
                      </a:r>
                    </a:p>
                  </a:txBody>
                  <a:tcPr/>
                </a:tc>
                <a:tc>
                  <a:txBody>
                    <a:bodyPr/>
                    <a:lstStyle/>
                    <a:p>
                      <a:r>
                        <a:rPr lang="es-MX" dirty="0"/>
                        <a:t>C (</a:t>
                      </a:r>
                      <a:r>
                        <a:rPr lang="es-MX" i="1" dirty="0" err="1">
                          <a:latin typeface="Times New Roman" panose="02020603050405020304" pitchFamily="18" charset="0"/>
                          <a:cs typeface="Times New Roman" panose="02020603050405020304" pitchFamily="18" charset="0"/>
                        </a:rPr>
                        <a:t>n</a:t>
                      </a:r>
                      <a:r>
                        <a:rPr lang="es-MX" dirty="0" err="1"/>
                        <a:t>F</a:t>
                      </a:r>
                      <a:r>
                        <a:rPr lang="es-MX" dirty="0"/>
                        <a:t>)</a:t>
                      </a:r>
                    </a:p>
                  </a:txBody>
                  <a:tcPr/>
                </a:tc>
                <a:extLst>
                  <a:ext uri="{0D108BD9-81ED-4DB2-BD59-A6C34878D82A}">
                    <a16:rowId xmlns="" xmlns:a16="http://schemas.microsoft.com/office/drawing/2014/main" val="10000"/>
                  </a:ext>
                </a:extLst>
              </a:tr>
              <a:tr h="370840">
                <a:tc>
                  <a:txBody>
                    <a:bodyPr/>
                    <a:lstStyle/>
                    <a:p>
                      <a:r>
                        <a:rPr lang="es-MX" dirty="0"/>
                        <a:t>18  </a:t>
                      </a:r>
                    </a:p>
                  </a:txBody>
                  <a:tcPr/>
                </a:tc>
                <a:tc>
                  <a:txBody>
                    <a:bodyPr/>
                    <a:lstStyle/>
                    <a:p>
                      <a:endParaRPr lang="es-MX"/>
                    </a:p>
                  </a:txBody>
                  <a:tcPr/>
                </a:tc>
                <a:extLst>
                  <a:ext uri="{0D108BD9-81ED-4DB2-BD59-A6C34878D82A}">
                    <a16:rowId xmlns="" xmlns:a16="http://schemas.microsoft.com/office/drawing/2014/main" val="10001"/>
                  </a:ext>
                </a:extLst>
              </a:tr>
              <a:tr h="370840">
                <a:tc>
                  <a:txBody>
                    <a:bodyPr/>
                    <a:lstStyle/>
                    <a:p>
                      <a:r>
                        <a:rPr lang="es-MX" dirty="0"/>
                        <a:t>20 </a:t>
                      </a:r>
                    </a:p>
                  </a:txBody>
                  <a:tcPr/>
                </a:tc>
                <a:tc>
                  <a:txBody>
                    <a:bodyPr/>
                    <a:lstStyle/>
                    <a:p>
                      <a:endParaRPr lang="es-MX"/>
                    </a:p>
                  </a:txBody>
                  <a:tcPr/>
                </a:tc>
                <a:extLst>
                  <a:ext uri="{0D108BD9-81ED-4DB2-BD59-A6C34878D82A}">
                    <a16:rowId xmlns="" xmlns:a16="http://schemas.microsoft.com/office/drawing/2014/main" val="10002"/>
                  </a:ext>
                </a:extLst>
              </a:tr>
              <a:tr h="370840">
                <a:tc>
                  <a:txBody>
                    <a:bodyPr/>
                    <a:lstStyle/>
                    <a:p>
                      <a:r>
                        <a:rPr lang="es-MX" dirty="0"/>
                        <a:t>22</a:t>
                      </a:r>
                    </a:p>
                  </a:txBody>
                  <a:tcPr/>
                </a:tc>
                <a:tc>
                  <a:txBody>
                    <a:bodyPr/>
                    <a:lstStyle/>
                    <a:p>
                      <a:endParaRPr lang="es-MX"/>
                    </a:p>
                  </a:txBody>
                  <a:tcPr/>
                </a:tc>
                <a:extLst>
                  <a:ext uri="{0D108BD9-81ED-4DB2-BD59-A6C34878D82A}">
                    <a16:rowId xmlns="" xmlns:a16="http://schemas.microsoft.com/office/drawing/2014/main" val="10003"/>
                  </a:ext>
                </a:extLst>
              </a:tr>
              <a:tr h="370840">
                <a:tc>
                  <a:txBody>
                    <a:bodyPr/>
                    <a:lstStyle/>
                    <a:p>
                      <a:r>
                        <a:rPr lang="es-MX" dirty="0"/>
                        <a:t>24</a:t>
                      </a:r>
                    </a:p>
                  </a:txBody>
                  <a:tcPr/>
                </a:tc>
                <a:tc>
                  <a:txBody>
                    <a:bodyPr/>
                    <a:lstStyle/>
                    <a:p>
                      <a:endParaRPr lang="es-MX"/>
                    </a:p>
                  </a:txBody>
                  <a:tcPr/>
                </a:tc>
                <a:extLst>
                  <a:ext uri="{0D108BD9-81ED-4DB2-BD59-A6C34878D82A}">
                    <a16:rowId xmlns="" xmlns:a16="http://schemas.microsoft.com/office/drawing/2014/main" val="10004"/>
                  </a:ext>
                </a:extLst>
              </a:tr>
              <a:tr h="370840">
                <a:tc>
                  <a:txBody>
                    <a:bodyPr/>
                    <a:lstStyle/>
                    <a:p>
                      <a:r>
                        <a:rPr lang="es-MX" dirty="0"/>
                        <a:t>26</a:t>
                      </a:r>
                    </a:p>
                  </a:txBody>
                  <a:tcPr/>
                </a:tc>
                <a:tc>
                  <a:txBody>
                    <a:bodyPr/>
                    <a:lstStyle/>
                    <a:p>
                      <a:endParaRPr lang="es-MX"/>
                    </a:p>
                  </a:txBody>
                  <a:tcPr/>
                </a:tc>
                <a:extLst>
                  <a:ext uri="{0D108BD9-81ED-4DB2-BD59-A6C34878D82A}">
                    <a16:rowId xmlns="" xmlns:a16="http://schemas.microsoft.com/office/drawing/2014/main" val="10005"/>
                  </a:ext>
                </a:extLst>
              </a:tr>
              <a:tr h="370840">
                <a:tc>
                  <a:txBody>
                    <a:bodyPr/>
                    <a:lstStyle/>
                    <a:p>
                      <a:r>
                        <a:rPr lang="es-MX" dirty="0"/>
                        <a:t>28</a:t>
                      </a:r>
                    </a:p>
                  </a:txBody>
                  <a:tcPr/>
                </a:tc>
                <a:tc>
                  <a:txBody>
                    <a:bodyPr/>
                    <a:lstStyle/>
                    <a:p>
                      <a:endParaRPr lang="es-MX" dirty="0"/>
                    </a:p>
                  </a:txBody>
                  <a:tcPr/>
                </a:tc>
                <a:extLst>
                  <a:ext uri="{0D108BD9-81ED-4DB2-BD59-A6C34878D82A}">
                    <a16:rowId xmlns="" xmlns:a16="http://schemas.microsoft.com/office/drawing/2014/main" val="10006"/>
                  </a:ext>
                </a:extLst>
              </a:tr>
              <a:tr h="370840">
                <a:tc>
                  <a:txBody>
                    <a:bodyPr/>
                    <a:lstStyle/>
                    <a:p>
                      <a:r>
                        <a:rPr lang="es-MX" dirty="0"/>
                        <a:t>30</a:t>
                      </a:r>
                    </a:p>
                  </a:txBody>
                  <a:tcPr/>
                </a:tc>
                <a:tc>
                  <a:txBody>
                    <a:bodyPr/>
                    <a:lstStyle/>
                    <a:p>
                      <a:endParaRPr lang="es-MX" dirty="0"/>
                    </a:p>
                  </a:txBody>
                  <a:tcPr/>
                </a:tc>
                <a:extLst>
                  <a:ext uri="{0D108BD9-81ED-4DB2-BD59-A6C34878D82A}">
                    <a16:rowId xmlns="" xmlns:a16="http://schemas.microsoft.com/office/drawing/2014/main" val="10007"/>
                  </a:ext>
                </a:extLst>
              </a:tr>
            </a:tbl>
          </a:graphicData>
        </a:graphic>
      </p:graphicFrame>
      <p:cxnSp>
        <p:nvCxnSpPr>
          <p:cNvPr id="4" name="Conector recto de flecha 3"/>
          <p:cNvCxnSpPr/>
          <p:nvPr/>
        </p:nvCxnSpPr>
        <p:spPr>
          <a:xfrm>
            <a:off x="7152347" y="1022204"/>
            <a:ext cx="228600" cy="28619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CuadroTexto 13"/>
          <p:cNvSpPr txBox="1"/>
          <p:nvPr/>
        </p:nvSpPr>
        <p:spPr>
          <a:xfrm rot="1049680">
            <a:off x="7293147" y="938732"/>
            <a:ext cx="306494" cy="369332"/>
          </a:xfrm>
          <a:prstGeom prst="rect">
            <a:avLst/>
          </a:prstGeom>
          <a:noFill/>
        </p:spPr>
        <p:txBody>
          <a:bodyPr wrap="none" rtlCol="0">
            <a:spAutoFit/>
          </a:bodyPr>
          <a:lstStyle/>
          <a:p>
            <a:r>
              <a:rPr lang="es-MX" dirty="0"/>
              <a:t>d</a:t>
            </a:r>
          </a:p>
        </p:txBody>
      </p:sp>
    </p:spTree>
    <p:extLst>
      <p:ext uri="{BB962C8B-B14F-4D97-AF65-F5344CB8AC3E}">
        <p14:creationId xmlns:p14="http://schemas.microsoft.com/office/powerpoint/2010/main" val="18962775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11214" y="104190"/>
            <a:ext cx="2872754" cy="520728"/>
          </a:xfrm>
        </p:spPr>
        <p:txBody>
          <a:bodyPr>
            <a:normAutofit fontScale="90000"/>
          </a:bodyPr>
          <a:lstStyle/>
          <a:p>
            <a:r>
              <a:rPr lang="es-MX" dirty="0"/>
              <a:t>Resultados</a:t>
            </a:r>
          </a:p>
        </p:txBody>
      </p:sp>
      <p:sp>
        <p:nvSpPr>
          <p:cNvPr id="5" name="Rectángulo 4"/>
          <p:cNvSpPr/>
          <p:nvPr/>
        </p:nvSpPr>
        <p:spPr>
          <a:xfrm>
            <a:off x="539552" y="1017291"/>
            <a:ext cx="2448272" cy="923330"/>
          </a:xfrm>
          <a:prstGeom prst="rect">
            <a:avLst/>
          </a:prstGeom>
        </p:spPr>
        <p:txBody>
          <a:bodyPr wrap="square">
            <a:spAutoFit/>
          </a:bodyPr>
          <a:lstStyle/>
          <a:p>
            <a:r>
              <a:rPr lang="es-MX" dirty="0"/>
              <a:t>a) Usando de (</a:t>
            </a:r>
            <a:r>
              <a:rPr lang="es-MX" dirty="0" err="1">
                <a:latin typeface="Symbol" panose="05050102010706020507" pitchFamily="18" charset="2"/>
              </a:rPr>
              <a:t>e</a:t>
            </a:r>
            <a:r>
              <a:rPr lang="es-MX" baseline="-25000" dirty="0" err="1"/>
              <a:t>m</a:t>
            </a:r>
            <a:r>
              <a:rPr lang="es-MX" dirty="0"/>
              <a:t>=4.1) y de 18 </a:t>
            </a:r>
            <a:r>
              <a:rPr lang="es-MX" dirty="0">
                <a:latin typeface="Symbol" panose="05050102010706020507" pitchFamily="18" charset="2"/>
              </a:rPr>
              <a:t>m</a:t>
            </a:r>
            <a:r>
              <a:rPr lang="es-MX" dirty="0"/>
              <a:t>m de espesor tenemos </a:t>
            </a:r>
          </a:p>
        </p:txBody>
      </p:sp>
      <p:graphicFrame>
        <p:nvGraphicFramePr>
          <p:cNvPr id="14" name="Object 3"/>
          <p:cNvGraphicFramePr>
            <a:graphicFrameLocks noChangeAspect="1"/>
          </p:cNvGraphicFramePr>
          <p:nvPr>
            <p:extLst>
              <p:ext uri="{D42A27DB-BD31-4B8C-83A1-F6EECF244321}">
                <p14:modId xmlns:p14="http://schemas.microsoft.com/office/powerpoint/2010/main" val="686163505"/>
              </p:ext>
            </p:extLst>
          </p:nvPr>
        </p:nvGraphicFramePr>
        <p:xfrm>
          <a:off x="3592403" y="473854"/>
          <a:ext cx="5152252" cy="1485146"/>
        </p:xfrm>
        <a:graphic>
          <a:graphicData uri="http://schemas.openxmlformats.org/presentationml/2006/ole">
            <mc:AlternateContent xmlns:mc="http://schemas.openxmlformats.org/markup-compatibility/2006">
              <mc:Choice xmlns:v="urn:schemas-microsoft-com:vml" Requires="v">
                <p:oleObj spid="_x0000_s16406" name="Ecuación" r:id="rId3" imgW="2603160" imgH="787320" progId="Equation.3">
                  <p:embed/>
                </p:oleObj>
              </mc:Choice>
              <mc:Fallback>
                <p:oleObj name="Ecuación" r:id="rId3" imgW="2603160" imgH="787320" progId="Equation.3">
                  <p:embed/>
                  <p:pic>
                    <p:nvPicPr>
                      <p:cNvPr id="0" name=""/>
                      <p:cNvPicPr>
                        <a:picLocks noChangeAspect="1" noChangeArrowheads="1"/>
                      </p:cNvPicPr>
                      <p:nvPr/>
                    </p:nvPicPr>
                    <p:blipFill>
                      <a:blip r:embed="rId4"/>
                      <a:srcRect/>
                      <a:stretch>
                        <a:fillRect/>
                      </a:stretch>
                    </p:blipFill>
                    <p:spPr bwMode="auto">
                      <a:xfrm>
                        <a:off x="3592403" y="473854"/>
                        <a:ext cx="5152252" cy="1485146"/>
                      </a:xfrm>
                      <a:prstGeom prst="rect">
                        <a:avLst/>
                      </a:prstGeom>
                      <a:noFill/>
                      <a:extLst/>
                    </p:spPr>
                  </p:pic>
                </p:oleObj>
              </mc:Fallback>
            </mc:AlternateContent>
          </a:graphicData>
        </a:graphic>
      </p:graphicFrame>
      <p:sp>
        <p:nvSpPr>
          <p:cNvPr id="15" name="Rectángulo 14"/>
          <p:cNvSpPr/>
          <p:nvPr/>
        </p:nvSpPr>
        <p:spPr>
          <a:xfrm>
            <a:off x="539552" y="2123564"/>
            <a:ext cx="2036763" cy="369332"/>
          </a:xfrm>
          <a:prstGeom prst="rect">
            <a:avLst/>
          </a:prstGeom>
        </p:spPr>
        <p:txBody>
          <a:bodyPr wrap="square">
            <a:spAutoFit/>
          </a:bodyPr>
          <a:lstStyle/>
          <a:p>
            <a:r>
              <a:rPr lang="es-MX" dirty="0"/>
              <a:t>b) Usando Matlab</a:t>
            </a:r>
          </a:p>
        </p:txBody>
      </p:sp>
      <p:pic>
        <p:nvPicPr>
          <p:cNvPr id="3" name="Imagen 2"/>
          <p:cNvPicPr>
            <a:picLocks noChangeAspect="1"/>
          </p:cNvPicPr>
          <p:nvPr/>
        </p:nvPicPr>
        <p:blipFill>
          <a:blip r:embed="rId5"/>
          <a:stretch>
            <a:fillRect/>
          </a:stretch>
        </p:blipFill>
        <p:spPr>
          <a:xfrm>
            <a:off x="3779912" y="2852936"/>
            <a:ext cx="5071896" cy="3815181"/>
          </a:xfrm>
          <a:prstGeom prst="rect">
            <a:avLst/>
          </a:prstGeom>
        </p:spPr>
      </p:pic>
      <p:sp>
        <p:nvSpPr>
          <p:cNvPr id="4" name="Rectángulo 3"/>
          <p:cNvSpPr/>
          <p:nvPr/>
        </p:nvSpPr>
        <p:spPr>
          <a:xfrm>
            <a:off x="2576315" y="2351373"/>
            <a:ext cx="6752058" cy="584775"/>
          </a:xfrm>
          <a:prstGeom prst="rect">
            <a:avLst/>
          </a:prstGeom>
        </p:spPr>
        <p:txBody>
          <a:bodyPr wrap="square">
            <a:spAutoFit/>
          </a:bodyPr>
          <a:lstStyle/>
          <a:p>
            <a:r>
              <a:rPr lang="es-MX" sz="1600" dirty="0"/>
              <a:t>C =  1.0e-006 *</a:t>
            </a:r>
          </a:p>
          <a:p>
            <a:r>
              <a:rPr lang="es-MX" sz="1600" dirty="0"/>
              <a:t> 0.1260    0.1134    0.1031    0.0945    0.0872    0.0810    0.0756</a:t>
            </a:r>
          </a:p>
        </p:txBody>
      </p:sp>
      <p:graphicFrame>
        <p:nvGraphicFramePr>
          <p:cNvPr id="17" name="Tabla 16"/>
          <p:cNvGraphicFramePr>
            <a:graphicFrameLocks noGrp="1"/>
          </p:cNvGraphicFramePr>
          <p:nvPr>
            <p:extLst>
              <p:ext uri="{D42A27DB-BD31-4B8C-83A1-F6EECF244321}">
                <p14:modId xmlns:p14="http://schemas.microsoft.com/office/powerpoint/2010/main" val="3861943822"/>
              </p:ext>
            </p:extLst>
          </p:nvPr>
        </p:nvGraphicFramePr>
        <p:xfrm>
          <a:off x="1098847" y="3277166"/>
          <a:ext cx="1888977" cy="2966720"/>
        </p:xfrm>
        <a:graphic>
          <a:graphicData uri="http://schemas.openxmlformats.org/drawingml/2006/table">
            <a:tbl>
              <a:tblPr firstRow="1" bandRow="1">
                <a:tableStyleId>{5C22544A-7EE6-4342-B048-85BDC9FD1C3A}</a:tableStyleId>
              </a:tblPr>
              <a:tblGrid>
                <a:gridCol w="839868">
                  <a:extLst>
                    <a:ext uri="{9D8B030D-6E8A-4147-A177-3AD203B41FA5}">
                      <a16:colId xmlns="" xmlns:a16="http://schemas.microsoft.com/office/drawing/2014/main" val="20000"/>
                    </a:ext>
                  </a:extLst>
                </a:gridCol>
                <a:gridCol w="1049109">
                  <a:extLst>
                    <a:ext uri="{9D8B030D-6E8A-4147-A177-3AD203B41FA5}">
                      <a16:colId xmlns="" xmlns:a16="http://schemas.microsoft.com/office/drawing/2014/main" val="20001"/>
                    </a:ext>
                  </a:extLst>
                </a:gridCol>
              </a:tblGrid>
              <a:tr h="370840">
                <a:tc>
                  <a:txBody>
                    <a:bodyPr/>
                    <a:lstStyle/>
                    <a:p>
                      <a:r>
                        <a:rPr lang="es-MX" dirty="0"/>
                        <a:t>d (</a:t>
                      </a:r>
                      <a:r>
                        <a:rPr lang="es-MX" dirty="0">
                          <a:latin typeface="Symbol" panose="05050102010706020507" pitchFamily="18" charset="2"/>
                        </a:rPr>
                        <a:t>m</a:t>
                      </a:r>
                      <a:r>
                        <a:rPr lang="es-MX" dirty="0"/>
                        <a:t>m)</a:t>
                      </a:r>
                    </a:p>
                  </a:txBody>
                  <a:tcPr/>
                </a:tc>
                <a:tc>
                  <a:txBody>
                    <a:bodyPr/>
                    <a:lstStyle/>
                    <a:p>
                      <a:r>
                        <a:rPr lang="es-MX" dirty="0"/>
                        <a:t>C (</a:t>
                      </a:r>
                      <a:r>
                        <a:rPr lang="es-MX" i="1" dirty="0" err="1">
                          <a:latin typeface="Times New Roman" panose="02020603050405020304" pitchFamily="18" charset="0"/>
                          <a:cs typeface="Times New Roman" panose="02020603050405020304" pitchFamily="18" charset="0"/>
                        </a:rPr>
                        <a:t>m</a:t>
                      </a:r>
                      <a:r>
                        <a:rPr lang="es-MX" dirty="0" err="1"/>
                        <a:t>F</a:t>
                      </a:r>
                      <a:r>
                        <a:rPr lang="es-MX" dirty="0"/>
                        <a:t>)</a:t>
                      </a:r>
                    </a:p>
                  </a:txBody>
                  <a:tcPr/>
                </a:tc>
                <a:extLst>
                  <a:ext uri="{0D108BD9-81ED-4DB2-BD59-A6C34878D82A}">
                    <a16:rowId xmlns="" xmlns:a16="http://schemas.microsoft.com/office/drawing/2014/main" val="10000"/>
                  </a:ext>
                </a:extLst>
              </a:tr>
              <a:tr h="370840">
                <a:tc>
                  <a:txBody>
                    <a:bodyPr/>
                    <a:lstStyle/>
                    <a:p>
                      <a:r>
                        <a:rPr lang="es-MX" dirty="0"/>
                        <a:t>18  </a:t>
                      </a:r>
                    </a:p>
                  </a:txBody>
                  <a:tcPr/>
                </a:tc>
                <a:tc>
                  <a:txBody>
                    <a:bodyPr/>
                    <a:lstStyle/>
                    <a:p>
                      <a:r>
                        <a:rPr lang="es-MX" dirty="0"/>
                        <a:t>126</a:t>
                      </a:r>
                    </a:p>
                  </a:txBody>
                  <a:tcPr/>
                </a:tc>
                <a:extLst>
                  <a:ext uri="{0D108BD9-81ED-4DB2-BD59-A6C34878D82A}">
                    <a16:rowId xmlns="" xmlns:a16="http://schemas.microsoft.com/office/drawing/2014/main" val="10001"/>
                  </a:ext>
                </a:extLst>
              </a:tr>
              <a:tr h="370840">
                <a:tc>
                  <a:txBody>
                    <a:bodyPr/>
                    <a:lstStyle/>
                    <a:p>
                      <a:r>
                        <a:rPr lang="es-MX" dirty="0"/>
                        <a:t>20 </a:t>
                      </a:r>
                    </a:p>
                  </a:txBody>
                  <a:tcPr/>
                </a:tc>
                <a:tc>
                  <a:txBody>
                    <a:bodyPr/>
                    <a:lstStyle/>
                    <a:p>
                      <a:r>
                        <a:rPr lang="es-MX" dirty="0"/>
                        <a:t>113</a:t>
                      </a:r>
                    </a:p>
                  </a:txBody>
                  <a:tcPr/>
                </a:tc>
                <a:extLst>
                  <a:ext uri="{0D108BD9-81ED-4DB2-BD59-A6C34878D82A}">
                    <a16:rowId xmlns="" xmlns:a16="http://schemas.microsoft.com/office/drawing/2014/main" val="10002"/>
                  </a:ext>
                </a:extLst>
              </a:tr>
              <a:tr h="370840">
                <a:tc>
                  <a:txBody>
                    <a:bodyPr/>
                    <a:lstStyle/>
                    <a:p>
                      <a:r>
                        <a:rPr lang="es-MX" dirty="0"/>
                        <a:t>22</a:t>
                      </a:r>
                    </a:p>
                  </a:txBody>
                  <a:tcPr/>
                </a:tc>
                <a:tc>
                  <a:txBody>
                    <a:bodyPr/>
                    <a:lstStyle/>
                    <a:p>
                      <a:r>
                        <a:rPr lang="es-MX" dirty="0"/>
                        <a:t>103</a:t>
                      </a:r>
                    </a:p>
                  </a:txBody>
                  <a:tcPr/>
                </a:tc>
                <a:extLst>
                  <a:ext uri="{0D108BD9-81ED-4DB2-BD59-A6C34878D82A}">
                    <a16:rowId xmlns="" xmlns:a16="http://schemas.microsoft.com/office/drawing/2014/main" val="10003"/>
                  </a:ext>
                </a:extLst>
              </a:tr>
              <a:tr h="370840">
                <a:tc>
                  <a:txBody>
                    <a:bodyPr/>
                    <a:lstStyle/>
                    <a:p>
                      <a:r>
                        <a:rPr lang="es-MX" dirty="0"/>
                        <a:t>24</a:t>
                      </a:r>
                    </a:p>
                  </a:txBody>
                  <a:tcPr/>
                </a:tc>
                <a:tc>
                  <a:txBody>
                    <a:bodyPr/>
                    <a:lstStyle/>
                    <a:p>
                      <a:r>
                        <a:rPr lang="es-MX" dirty="0"/>
                        <a:t>94</a:t>
                      </a:r>
                    </a:p>
                  </a:txBody>
                  <a:tcPr/>
                </a:tc>
                <a:extLst>
                  <a:ext uri="{0D108BD9-81ED-4DB2-BD59-A6C34878D82A}">
                    <a16:rowId xmlns="" xmlns:a16="http://schemas.microsoft.com/office/drawing/2014/main" val="10004"/>
                  </a:ext>
                </a:extLst>
              </a:tr>
              <a:tr h="370840">
                <a:tc>
                  <a:txBody>
                    <a:bodyPr/>
                    <a:lstStyle/>
                    <a:p>
                      <a:r>
                        <a:rPr lang="es-MX" dirty="0"/>
                        <a:t>26</a:t>
                      </a:r>
                    </a:p>
                  </a:txBody>
                  <a:tcPr/>
                </a:tc>
                <a:tc>
                  <a:txBody>
                    <a:bodyPr/>
                    <a:lstStyle/>
                    <a:p>
                      <a:r>
                        <a:rPr lang="es-MX" dirty="0"/>
                        <a:t>87</a:t>
                      </a:r>
                    </a:p>
                  </a:txBody>
                  <a:tcPr/>
                </a:tc>
                <a:extLst>
                  <a:ext uri="{0D108BD9-81ED-4DB2-BD59-A6C34878D82A}">
                    <a16:rowId xmlns="" xmlns:a16="http://schemas.microsoft.com/office/drawing/2014/main" val="10005"/>
                  </a:ext>
                </a:extLst>
              </a:tr>
              <a:tr h="370840">
                <a:tc>
                  <a:txBody>
                    <a:bodyPr/>
                    <a:lstStyle/>
                    <a:p>
                      <a:r>
                        <a:rPr lang="es-MX" dirty="0"/>
                        <a:t>28</a:t>
                      </a:r>
                    </a:p>
                  </a:txBody>
                  <a:tcPr/>
                </a:tc>
                <a:tc>
                  <a:txBody>
                    <a:bodyPr/>
                    <a:lstStyle/>
                    <a:p>
                      <a:r>
                        <a:rPr lang="es-MX" dirty="0"/>
                        <a:t>81</a:t>
                      </a:r>
                    </a:p>
                  </a:txBody>
                  <a:tcPr/>
                </a:tc>
                <a:extLst>
                  <a:ext uri="{0D108BD9-81ED-4DB2-BD59-A6C34878D82A}">
                    <a16:rowId xmlns="" xmlns:a16="http://schemas.microsoft.com/office/drawing/2014/main" val="10006"/>
                  </a:ext>
                </a:extLst>
              </a:tr>
              <a:tr h="370840">
                <a:tc>
                  <a:txBody>
                    <a:bodyPr/>
                    <a:lstStyle/>
                    <a:p>
                      <a:r>
                        <a:rPr lang="es-MX" dirty="0"/>
                        <a:t>30</a:t>
                      </a:r>
                    </a:p>
                  </a:txBody>
                  <a:tcPr/>
                </a:tc>
                <a:tc>
                  <a:txBody>
                    <a:bodyPr/>
                    <a:lstStyle/>
                    <a:p>
                      <a:r>
                        <a:rPr lang="es-MX" dirty="0"/>
                        <a:t>75</a:t>
                      </a:r>
                    </a:p>
                  </a:txBody>
                  <a:tcPr/>
                </a:tc>
                <a:extLst>
                  <a:ext uri="{0D108BD9-81ED-4DB2-BD59-A6C34878D82A}">
                    <a16:rowId xmlns="" xmlns:a16="http://schemas.microsoft.com/office/drawing/2014/main" val="10007"/>
                  </a:ext>
                </a:extLst>
              </a:tr>
            </a:tbl>
          </a:graphicData>
        </a:graphic>
      </p:graphicFrame>
    </p:spTree>
    <p:extLst>
      <p:ext uri="{BB962C8B-B14F-4D97-AF65-F5344CB8AC3E}">
        <p14:creationId xmlns:p14="http://schemas.microsoft.com/office/powerpoint/2010/main" val="425091727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2498</TotalTime>
  <Words>2088</Words>
  <Application>Microsoft Office PowerPoint</Application>
  <PresentationFormat>Presentación en pantalla (4:3)</PresentationFormat>
  <Paragraphs>578</Paragraphs>
  <Slides>43</Slides>
  <Notes>2</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43</vt:i4>
      </vt:variant>
    </vt:vector>
  </HeadingPairs>
  <TitlesOfParts>
    <vt:vector size="45" baseType="lpstr">
      <vt:lpstr>Tema de Office</vt:lpstr>
      <vt:lpstr>Ecuación</vt:lpstr>
      <vt:lpstr>Diapositivas en PowerPoint de la UA: Circuitos eléctricos</vt:lpstr>
      <vt:lpstr>          Circuitos eléctricos           </vt:lpstr>
      <vt:lpstr>Potencial Eléctrico</vt:lpstr>
      <vt:lpstr>Potencial Eléctrico</vt:lpstr>
      <vt:lpstr>Capacitor  </vt:lpstr>
      <vt:lpstr>Capacitor  </vt:lpstr>
      <vt:lpstr>Capacitancia </vt:lpstr>
      <vt:lpstr>Ejemplo</vt:lpstr>
      <vt:lpstr>Resultados</vt:lpstr>
      <vt:lpstr>Conexión serie de los capacitores</vt:lpstr>
      <vt:lpstr>Conexión paralelo de los capacitores</vt:lpstr>
      <vt:lpstr>Ejercicio </vt:lpstr>
      <vt:lpstr>Ejercicio </vt:lpstr>
      <vt:lpstr>Respuesta</vt:lpstr>
      <vt:lpstr>Relación entre Voltaje y corriente </vt:lpstr>
      <vt:lpstr>Circuito RC</vt:lpstr>
      <vt:lpstr>Solución a) </vt:lpstr>
      <vt:lpstr>Solución a)…Cambio al dominio de Laplace</vt:lpstr>
      <vt:lpstr>Solución </vt:lpstr>
      <vt:lpstr>Solución determinando i </vt:lpstr>
      <vt:lpstr>Solución determinando i </vt:lpstr>
      <vt:lpstr>Tarea </vt:lpstr>
      <vt:lpstr>Solución b) </vt:lpstr>
      <vt:lpstr>Carga y descarga de un capacitor</vt:lpstr>
      <vt:lpstr>Proceso de carga </vt:lpstr>
      <vt:lpstr>Proceso de carga y descarga de un capacitor</vt:lpstr>
      <vt:lpstr>Proceso de descarga</vt:lpstr>
      <vt:lpstr>Proceso de descarga de un capacitor</vt:lpstr>
      <vt:lpstr>Constante de tiempo de un capacitor</vt:lpstr>
      <vt:lpstr>Ejercicio </vt:lpstr>
      <vt:lpstr>Ejercicio </vt:lpstr>
      <vt:lpstr>Respuesta </vt:lpstr>
      <vt:lpstr>Respuesta </vt:lpstr>
      <vt:lpstr>Resumen</vt:lpstr>
      <vt:lpstr>Corriente eléctrica y carga eléctrica</vt:lpstr>
      <vt:lpstr>Diferentes casos para cargas y descargas de un capacitor</vt:lpstr>
      <vt:lpstr>Ejercicio</vt:lpstr>
      <vt:lpstr>Respuesta</vt:lpstr>
      <vt:lpstr>Respuesta...</vt:lpstr>
      <vt:lpstr>Ejercicio 2</vt:lpstr>
      <vt:lpstr>Respuesta </vt:lpstr>
      <vt:lpstr>Tarea</vt:lpstr>
      <vt:lpstr>Bibliografía</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Prácticas de Laboratorio Electricidad y Magnetismo</dc:title>
  <dc:creator>usuario</dc:creator>
  <cp:lastModifiedBy>IRMA</cp:lastModifiedBy>
  <cp:revision>211</cp:revision>
  <cp:lastPrinted>2016-02-19T15:23:50Z</cp:lastPrinted>
  <dcterms:created xsi:type="dcterms:W3CDTF">2011-06-03T08:08:45Z</dcterms:created>
  <dcterms:modified xsi:type="dcterms:W3CDTF">2017-10-18T18:35:45Z</dcterms:modified>
</cp:coreProperties>
</file>