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55" r:id="rId2"/>
    <p:sldId id="322" r:id="rId3"/>
    <p:sldId id="323" r:id="rId4"/>
    <p:sldId id="324" r:id="rId5"/>
    <p:sldId id="325" r:id="rId6"/>
    <p:sldId id="326" r:id="rId7"/>
    <p:sldId id="327" r:id="rId8"/>
    <p:sldId id="328" r:id="rId9"/>
    <p:sldId id="329" r:id="rId10"/>
    <p:sldId id="330" r:id="rId11"/>
    <p:sldId id="332" r:id="rId12"/>
    <p:sldId id="333" r:id="rId13"/>
    <p:sldId id="334" r:id="rId14"/>
    <p:sldId id="331" r:id="rId15"/>
    <p:sldId id="335" r:id="rId16"/>
    <p:sldId id="336" r:id="rId17"/>
    <p:sldId id="337" r:id="rId18"/>
    <p:sldId id="338" r:id="rId19"/>
    <p:sldId id="339" r:id="rId20"/>
    <p:sldId id="340" r:id="rId21"/>
    <p:sldId id="341" r:id="rId22"/>
    <p:sldId id="342" r:id="rId23"/>
    <p:sldId id="344" r:id="rId24"/>
    <p:sldId id="345" r:id="rId25"/>
    <p:sldId id="346" r:id="rId26"/>
    <p:sldId id="347" r:id="rId27"/>
    <p:sldId id="348" r:id="rId28"/>
    <p:sldId id="349" r:id="rId29"/>
    <p:sldId id="350" r:id="rId30"/>
    <p:sldId id="352" r:id="rId31"/>
    <p:sldId id="353" r:id="rId32"/>
    <p:sldId id="354" r:id="rId33"/>
    <p:sldId id="356"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varScale="1">
        <p:scale>
          <a:sx n="58" d="100"/>
          <a:sy n="58" d="100"/>
        </p:scale>
        <p:origin x="-64" y="-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77AFBE-7788-474A-87A7-2F38E36633A9}" type="datetimeFigureOut">
              <a:rPr lang="es-MX" smtClean="0"/>
              <a:pPr/>
              <a:t>19/10/2017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83E8ED-0013-49A0-8A65-896ADDB1BF44}" type="slidenum">
              <a:rPr lang="es-MX" smtClean="0"/>
              <a:pPr/>
              <a:t>‹Nº›</a:t>
            </a:fld>
            <a:endParaRPr lang="es-MX"/>
          </a:p>
        </p:txBody>
      </p:sp>
    </p:spTree>
    <p:extLst>
      <p:ext uri="{BB962C8B-B14F-4D97-AF65-F5344CB8AC3E}">
        <p14:creationId xmlns:p14="http://schemas.microsoft.com/office/powerpoint/2010/main" val="2407144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6A21B3E-89D9-48A2-9BB3-0EFD63453754}"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006E037-4178-46DE-BABB-92FA81D68893}"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A21B3E-89D9-48A2-9BB3-0EFD63453754}" type="datetimeFigureOut">
              <a:rPr lang="es-MX" smtClean="0"/>
              <a:pPr/>
              <a:t>19/10/2017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6E037-4178-46DE-BABB-92FA81D68893}"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7.wmf"/><Relationship Id="rId5" Type="http://schemas.openxmlformats.org/officeDocument/2006/relationships/oleObject" Target="../embeddings/oleObject4.bin"/><Relationship Id="rId4" Type="http://schemas.openxmlformats.org/officeDocument/2006/relationships/image" Target="../media/image16.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9.png"/><Relationship Id="rId4" Type="http://schemas.openxmlformats.org/officeDocument/2006/relationships/image" Target="../media/image18.wmf"/></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1.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2.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3.png"/><Relationship Id="rId4" Type="http://schemas.openxmlformats.org/officeDocument/2006/relationships/image" Target="../media/image18.wmf"/></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om.mx/search?hl=es&amp;tbo=p&amp;tbm=bks&amp;q=inauthor:%22Benjam%C3%ADn+C.+Kuo%22" TargetMode="External"/><Relationship Id="rId2" Type="http://schemas.openxmlformats.org/officeDocument/2006/relationships/hyperlink" Target="http://www.google.com.mx/search?hl=es&amp;tbo=p&amp;tbm=bks&amp;q=inauthor:%22Katsuhiko+Ogata%2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1 Título"/>
          <p:cNvSpPr txBox="1">
            <a:spLocks/>
          </p:cNvSpPr>
          <p:nvPr/>
        </p:nvSpPr>
        <p:spPr>
          <a:xfrm>
            <a:off x="539552" y="404664"/>
            <a:ext cx="7772400" cy="147002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smtClean="0"/>
              <a:t>Diapositivas en PowerPoint</a:t>
            </a:r>
            <a:br>
              <a:rPr lang="es-MX" dirty="0" smtClean="0"/>
            </a:br>
            <a:r>
              <a:rPr lang="es-MX" dirty="0" smtClean="0"/>
              <a:t>de la UA: Control de Procesos Industriales</a:t>
            </a:r>
            <a:endParaRPr lang="es-MX" dirty="0"/>
          </a:p>
        </p:txBody>
      </p:sp>
      <p:sp>
        <p:nvSpPr>
          <p:cNvPr id="5" name="2 Subtítulo"/>
          <p:cNvSpPr txBox="1">
            <a:spLocks/>
          </p:cNvSpPr>
          <p:nvPr/>
        </p:nvSpPr>
        <p:spPr>
          <a:xfrm>
            <a:off x="1403648" y="2132856"/>
            <a:ext cx="6400800" cy="6480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dirty="0" smtClean="0"/>
              <a:t>Presenta: Dra. Irma Martínez Carrillo</a:t>
            </a:r>
            <a:endParaRPr lang="es-MX" dirty="0"/>
          </a:p>
        </p:txBody>
      </p:sp>
      <p:sp>
        <p:nvSpPr>
          <p:cNvPr id="6" name="1 Título"/>
          <p:cNvSpPr txBox="1">
            <a:spLocks/>
          </p:cNvSpPr>
          <p:nvPr/>
        </p:nvSpPr>
        <p:spPr>
          <a:xfrm>
            <a:off x="717848" y="2924944"/>
            <a:ext cx="6302424" cy="3456384"/>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8000" dirty="0" smtClean="0"/>
              <a:t>Contenido:</a:t>
            </a:r>
          </a:p>
          <a:p>
            <a:pPr algn="just"/>
            <a:r>
              <a:rPr lang="es-MX" sz="8000" dirty="0" smtClean="0"/>
              <a:t>Presentación de la </a:t>
            </a:r>
            <a:r>
              <a:rPr lang="es-MX" sz="8000" dirty="0" smtClean="0"/>
              <a:t>UA</a:t>
            </a:r>
          </a:p>
          <a:p>
            <a:pPr algn="just"/>
            <a:r>
              <a:rPr lang="es-MX" sz="8000" b="1" dirty="0" smtClean="0"/>
              <a:t>UNIDAD 5. ANÁLISIS </a:t>
            </a:r>
            <a:r>
              <a:rPr lang="es-MX" sz="8000" b="1" dirty="0"/>
              <a:t>Y DISEÑO DE CONTROLADORES EN EL TIEMPO</a:t>
            </a:r>
            <a:r>
              <a:rPr lang="es-MX" sz="8000" b="1" dirty="0"/>
              <a:t>       </a:t>
            </a:r>
            <a:endParaRPr lang="es-MX" sz="8000" b="1" dirty="0" smtClean="0"/>
          </a:p>
          <a:p>
            <a:pPr algn="just">
              <a:tabLst>
                <a:tab pos="533400" algn="l"/>
              </a:tabLst>
            </a:pPr>
            <a:r>
              <a:rPr lang="es-MX" sz="8000" b="1" dirty="0" smtClean="0"/>
              <a:t>5.</a:t>
            </a:r>
            <a:r>
              <a:rPr lang="es-MX" sz="8000" dirty="0" smtClean="0"/>
              <a:t>1. Tipos </a:t>
            </a:r>
            <a:r>
              <a:rPr lang="es-MX" sz="8000" dirty="0"/>
              <a:t>de controladores P, PI, PD, y PID</a:t>
            </a:r>
            <a:r>
              <a:rPr lang="es-MX" sz="8000" dirty="0" smtClean="0"/>
              <a:t>.</a:t>
            </a:r>
          </a:p>
          <a:p>
            <a:pPr algn="just">
              <a:tabLst>
                <a:tab pos="533400" algn="l"/>
              </a:tabLst>
            </a:pPr>
            <a:r>
              <a:rPr lang="es-MX" sz="8000" dirty="0"/>
              <a:t> </a:t>
            </a:r>
            <a:r>
              <a:rPr lang="es-MX" sz="8000" dirty="0" smtClean="0"/>
              <a:t>       (Operaciones: Suma, resta, derivación e integración)</a:t>
            </a:r>
          </a:p>
          <a:p>
            <a:pPr algn="just">
              <a:tabLst>
                <a:tab pos="533400" algn="l"/>
              </a:tabLst>
            </a:pPr>
            <a:r>
              <a:rPr lang="es-MX" sz="8000" dirty="0"/>
              <a:t> </a:t>
            </a:r>
            <a:r>
              <a:rPr lang="es-MX" sz="8000" dirty="0" smtClean="0"/>
              <a:t>      </a:t>
            </a:r>
            <a:endParaRPr lang="es-MX" sz="8000" dirty="0"/>
          </a:p>
          <a:p>
            <a:pPr algn="just"/>
            <a:endParaRPr lang="es-MX" sz="8000" dirty="0" smtClean="0"/>
          </a:p>
          <a:p>
            <a:pPr algn="just"/>
            <a:r>
              <a:rPr lang="es-MX" sz="8000" dirty="0" smtClean="0"/>
              <a:t>En este apartado se presenta una forma general del uso de diversos controladores.</a:t>
            </a:r>
            <a:endParaRPr lang="es-MX" sz="8000" dirty="0"/>
          </a:p>
          <a:p>
            <a:pPr algn="l"/>
            <a:endParaRPr lang="es-MX" sz="3200" dirty="0" smtClean="0"/>
          </a:p>
          <a:p>
            <a:pPr marL="514350" indent="-514350">
              <a:buAutoNum type="arabicPeriod"/>
            </a:pPr>
            <a:endParaRPr lang="es-MX" sz="3200" dirty="0"/>
          </a:p>
        </p:txBody>
      </p:sp>
      <p:pic>
        <p:nvPicPr>
          <p:cNvPr id="7" name="Picture 2" descr="C:\Users\IRMA\AppData\Local\Microsoft\Windows\INetCache\IE\FMYZNH7D\checkered-308057_960_72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4552677"/>
            <a:ext cx="1974084" cy="126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485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CA22F8A-9909-4FB6-8DB3-DDA4D7CE466C}"/>
              </a:ext>
            </a:extLst>
          </p:cNvPr>
          <p:cNvSpPr>
            <a:spLocks noGrp="1"/>
          </p:cNvSpPr>
          <p:nvPr>
            <p:ph type="title"/>
          </p:nvPr>
        </p:nvSpPr>
        <p:spPr/>
        <p:txBody>
          <a:bodyPr/>
          <a:lstStyle/>
          <a:p>
            <a:r>
              <a:rPr lang="es-MX" b="1" i="1" dirty="0"/>
              <a:t>Caso Sustracción</a:t>
            </a:r>
            <a:endParaRPr lang="es-MX" dirty="0"/>
          </a:p>
        </p:txBody>
      </p:sp>
      <p:sp>
        <p:nvSpPr>
          <p:cNvPr id="3" name="Marcador de contenido 2">
            <a:extLst>
              <a:ext uri="{FF2B5EF4-FFF2-40B4-BE49-F238E27FC236}">
                <a16:creationId xmlns:a16="http://schemas.microsoft.com/office/drawing/2014/main" xmlns="" id="{8A93B45B-990B-4D2D-A2A5-72D476A42D05}"/>
              </a:ext>
            </a:extLst>
          </p:cNvPr>
          <p:cNvSpPr>
            <a:spLocks noGrp="1"/>
          </p:cNvSpPr>
          <p:nvPr>
            <p:ph idx="1"/>
          </p:nvPr>
        </p:nvSpPr>
        <p:spPr>
          <a:xfrm>
            <a:off x="457200" y="1600200"/>
            <a:ext cx="8229600" cy="4525963"/>
          </a:xfrm>
        </p:spPr>
        <p:txBody>
          <a:bodyPr/>
          <a:lstStyle/>
          <a:p>
            <a:r>
              <a:rPr lang="es-ES" dirty="0"/>
              <a:t>Para no tener ganancia en la salida (</a:t>
            </a:r>
            <a:r>
              <a:rPr lang="es-ES" i="1" dirty="0"/>
              <a:t>Vout</a:t>
            </a:r>
            <a:r>
              <a:rPr lang="es-ES" dirty="0"/>
              <a:t>) todas las resistencias son iguales (R=1kW)</a:t>
            </a:r>
            <a:endParaRPr lang="es-MX" dirty="0"/>
          </a:p>
          <a:p>
            <a:endParaRPr lang="es-MX" dirty="0"/>
          </a:p>
        </p:txBody>
      </p:sp>
      <p:pic>
        <p:nvPicPr>
          <p:cNvPr id="7170" name="Picture 2">
            <a:extLst>
              <a:ext uri="{FF2B5EF4-FFF2-40B4-BE49-F238E27FC236}">
                <a16:creationId xmlns:a16="http://schemas.microsoft.com/office/drawing/2014/main" xmlns="" id="{5DC87055-EE07-4547-9026-250286B8C7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1" y="2924944"/>
            <a:ext cx="3095625"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a:extLst>
              <a:ext uri="{FF2B5EF4-FFF2-40B4-BE49-F238E27FC236}">
                <a16:creationId xmlns:a16="http://schemas.microsoft.com/office/drawing/2014/main" xmlns="" id="{E793BE61-2FB8-4F73-9DD6-EECE2F3E9CB2}"/>
              </a:ext>
            </a:extLst>
          </p:cNvPr>
          <p:cNvSpPr/>
          <p:nvPr/>
        </p:nvSpPr>
        <p:spPr>
          <a:xfrm>
            <a:off x="2234840" y="5588662"/>
            <a:ext cx="4025526" cy="369332"/>
          </a:xfrm>
          <a:prstGeom prst="rect">
            <a:avLst/>
          </a:prstGeom>
        </p:spPr>
        <p:txBody>
          <a:bodyPr wrap="none">
            <a:spAutoFit/>
          </a:bodyPr>
          <a:lstStyle/>
          <a:p>
            <a:r>
              <a:rPr lang="es-ES" i="1" dirty="0">
                <a:latin typeface="Times New Roman" panose="02020603050405020304" pitchFamily="18" charset="0"/>
                <a:ea typeface="Times New Roman" panose="02020603050405020304" pitchFamily="18" charset="0"/>
              </a:rPr>
              <a:t>Conexión eléctrica del AO como restador</a:t>
            </a:r>
            <a:endParaRPr lang="es-MX" dirty="0"/>
          </a:p>
        </p:txBody>
      </p:sp>
    </p:spTree>
    <p:extLst>
      <p:ext uri="{BB962C8B-B14F-4D97-AF65-F5344CB8AC3E}">
        <p14:creationId xmlns:p14="http://schemas.microsoft.com/office/powerpoint/2010/main" val="3122384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CA22F8A-9909-4FB6-8DB3-DDA4D7CE466C}"/>
              </a:ext>
            </a:extLst>
          </p:cNvPr>
          <p:cNvSpPr>
            <a:spLocks noGrp="1"/>
          </p:cNvSpPr>
          <p:nvPr>
            <p:ph type="title"/>
          </p:nvPr>
        </p:nvSpPr>
        <p:spPr/>
        <p:txBody>
          <a:bodyPr/>
          <a:lstStyle/>
          <a:p>
            <a:r>
              <a:rPr lang="es-MX" b="1" i="1" dirty="0"/>
              <a:t>Caso Sustracción (continuación)</a:t>
            </a:r>
            <a:endParaRPr lang="es-MX" dirty="0"/>
          </a:p>
        </p:txBody>
      </p:sp>
      <p:pic>
        <p:nvPicPr>
          <p:cNvPr id="8194" name="Picture 2">
            <a:extLst>
              <a:ext uri="{FF2B5EF4-FFF2-40B4-BE49-F238E27FC236}">
                <a16:creationId xmlns:a16="http://schemas.microsoft.com/office/drawing/2014/main" xmlns="" id="{E509003F-F8E4-4736-8EB0-647619ED14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700808"/>
            <a:ext cx="4176464" cy="36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a:extLst>
              <a:ext uri="{FF2B5EF4-FFF2-40B4-BE49-F238E27FC236}">
                <a16:creationId xmlns:a16="http://schemas.microsoft.com/office/drawing/2014/main" xmlns="" id="{6C68666E-D6A8-4C8F-BC23-A9A6FE05BC76}"/>
              </a:ext>
            </a:extLst>
          </p:cNvPr>
          <p:cNvSpPr/>
          <p:nvPr/>
        </p:nvSpPr>
        <p:spPr>
          <a:xfrm>
            <a:off x="2715338" y="5805264"/>
            <a:ext cx="3713324" cy="369332"/>
          </a:xfrm>
          <a:prstGeom prst="rect">
            <a:avLst/>
          </a:prstGeom>
        </p:spPr>
        <p:txBody>
          <a:bodyPr wrap="none">
            <a:spAutoFit/>
          </a:bodyPr>
          <a:lstStyle/>
          <a:p>
            <a:r>
              <a:rPr lang="es-ES" i="1" dirty="0">
                <a:latin typeface="Times New Roman" panose="02020603050405020304" pitchFamily="18" charset="0"/>
                <a:ea typeface="Times New Roman" panose="02020603050405020304" pitchFamily="18" charset="0"/>
              </a:rPr>
              <a:t>Conexión de tres medidores de voltaje</a:t>
            </a:r>
            <a:endParaRPr lang="es-MX" dirty="0"/>
          </a:p>
        </p:txBody>
      </p:sp>
    </p:spTree>
    <p:extLst>
      <p:ext uri="{BB962C8B-B14F-4D97-AF65-F5344CB8AC3E}">
        <p14:creationId xmlns:p14="http://schemas.microsoft.com/office/powerpoint/2010/main" val="1524510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CA22F8A-9909-4FB6-8DB3-DDA4D7CE466C}"/>
              </a:ext>
            </a:extLst>
          </p:cNvPr>
          <p:cNvSpPr>
            <a:spLocks noGrp="1"/>
          </p:cNvSpPr>
          <p:nvPr>
            <p:ph type="title"/>
          </p:nvPr>
        </p:nvSpPr>
        <p:spPr>
          <a:xfrm>
            <a:off x="457200" y="327448"/>
            <a:ext cx="8229600" cy="1143000"/>
          </a:xfrm>
        </p:spPr>
        <p:txBody>
          <a:bodyPr/>
          <a:lstStyle/>
          <a:p>
            <a:r>
              <a:rPr lang="es-MX" b="1" i="1" dirty="0"/>
              <a:t>Caso Sustracción (continuación)</a:t>
            </a:r>
            <a:endParaRPr lang="es-MX" dirty="0"/>
          </a:p>
        </p:txBody>
      </p:sp>
      <p:sp>
        <p:nvSpPr>
          <p:cNvPr id="3" name="Rectángulo 2">
            <a:extLst>
              <a:ext uri="{FF2B5EF4-FFF2-40B4-BE49-F238E27FC236}">
                <a16:creationId xmlns:a16="http://schemas.microsoft.com/office/drawing/2014/main" xmlns="" id="{59869B62-2A8B-4927-A23B-A62FA0937555}"/>
              </a:ext>
            </a:extLst>
          </p:cNvPr>
          <p:cNvSpPr/>
          <p:nvPr/>
        </p:nvSpPr>
        <p:spPr>
          <a:xfrm>
            <a:off x="755576" y="1556792"/>
            <a:ext cx="7128792" cy="1754326"/>
          </a:xfrm>
          <a:prstGeom prst="rect">
            <a:avLst/>
          </a:prstGeom>
        </p:spPr>
        <p:txBody>
          <a:bodyPr wrap="square">
            <a:spAutoFit/>
          </a:bodyPr>
          <a:lstStyle/>
          <a:p>
            <a:pPr marL="457200" indent="449580">
              <a:spcAft>
                <a:spcPts val="0"/>
              </a:spcAft>
            </a:pPr>
            <a:r>
              <a:rPr lang="es-ES" dirty="0">
                <a:latin typeface="Times New Roman" panose="02020603050405020304" pitchFamily="18" charset="0"/>
                <a:ea typeface="Times New Roman" panose="02020603050405020304" pitchFamily="18" charset="0"/>
              </a:rPr>
              <a:t>Realice el circuito tomando en cuenta:</a:t>
            </a:r>
            <a:endParaRPr lang="es-MX"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Las entradas Vo1 y Vo2 provienen de dos buffers </a:t>
            </a:r>
            <a:endParaRPr lang="es-MX"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Se necesitan tres multímetros para medir los voltajes de entrada y el de salida </a:t>
            </a:r>
            <a:endParaRPr lang="es-MX"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es-ES" dirty="0">
                <a:latin typeface="Times New Roman" panose="02020603050405020304" pitchFamily="18" charset="0"/>
                <a:ea typeface="Times New Roman" panose="02020603050405020304" pitchFamily="18" charset="0"/>
              </a:rPr>
              <a:t>Seleccione la escala en los voltímetros para tener solo dos cifras significativas</a:t>
            </a:r>
            <a:endParaRPr lang="es-MX" dirty="0">
              <a:latin typeface="Times New Roman" panose="02020603050405020304" pitchFamily="18" charset="0"/>
              <a:ea typeface="Times New Roman" panose="02020603050405020304" pitchFamily="18" charset="0"/>
            </a:endParaRPr>
          </a:p>
        </p:txBody>
      </p:sp>
      <p:pic>
        <p:nvPicPr>
          <p:cNvPr id="9218" name="Picture 2">
            <a:extLst>
              <a:ext uri="{FF2B5EF4-FFF2-40B4-BE49-F238E27FC236}">
                <a16:creationId xmlns:a16="http://schemas.microsoft.com/office/drawing/2014/main" xmlns="" id="{69DDACFB-F8B0-4CD8-8970-3D474CE6D0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064979"/>
            <a:ext cx="2916324" cy="117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a:extLst>
              <a:ext uri="{FF2B5EF4-FFF2-40B4-BE49-F238E27FC236}">
                <a16:creationId xmlns:a16="http://schemas.microsoft.com/office/drawing/2014/main" xmlns="" id="{3A43F53F-A3E6-4289-8A8B-E0949831D05E}"/>
              </a:ext>
            </a:extLst>
          </p:cNvPr>
          <p:cNvSpPr/>
          <p:nvPr/>
        </p:nvSpPr>
        <p:spPr>
          <a:xfrm>
            <a:off x="477168" y="3914718"/>
            <a:ext cx="4572000" cy="1200329"/>
          </a:xfrm>
          <a:prstGeom prst="rect">
            <a:avLst/>
          </a:prstGeom>
        </p:spPr>
        <p:txBody>
          <a:bodyPr>
            <a:spAutoFit/>
          </a:bodyPr>
          <a:lstStyle/>
          <a:p>
            <a:r>
              <a:rPr lang="es-MX" dirty="0"/>
              <a:t>La alimentación del amplificador operacional es por medio de una fuente simétrica </a:t>
            </a:r>
          </a:p>
          <a:p>
            <a:r>
              <a:rPr lang="es-MX" dirty="0"/>
              <a:t>•No olvide conectar las referencias vs+  y vs-</a:t>
            </a:r>
          </a:p>
          <a:p>
            <a:r>
              <a:rPr lang="es-MX" dirty="0"/>
              <a:t>•La tierra proviene de la fuente doble</a:t>
            </a:r>
          </a:p>
        </p:txBody>
      </p:sp>
    </p:spTree>
    <p:extLst>
      <p:ext uri="{BB962C8B-B14F-4D97-AF65-F5344CB8AC3E}">
        <p14:creationId xmlns:p14="http://schemas.microsoft.com/office/powerpoint/2010/main" val="939843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CA22F8A-9909-4FB6-8DB3-DDA4D7CE466C}"/>
              </a:ext>
            </a:extLst>
          </p:cNvPr>
          <p:cNvSpPr>
            <a:spLocks noGrp="1"/>
          </p:cNvSpPr>
          <p:nvPr>
            <p:ph type="title"/>
          </p:nvPr>
        </p:nvSpPr>
        <p:spPr/>
        <p:txBody>
          <a:bodyPr/>
          <a:lstStyle/>
          <a:p>
            <a:r>
              <a:rPr lang="es-MX" b="1" i="1" dirty="0"/>
              <a:t>Caso Sustracción (continuación)</a:t>
            </a:r>
            <a:endParaRPr lang="es-MX" dirty="0"/>
          </a:p>
        </p:txBody>
      </p:sp>
      <p:sp>
        <p:nvSpPr>
          <p:cNvPr id="3" name="Rectángulo 2">
            <a:extLst>
              <a:ext uri="{FF2B5EF4-FFF2-40B4-BE49-F238E27FC236}">
                <a16:creationId xmlns:a16="http://schemas.microsoft.com/office/drawing/2014/main" xmlns="" id="{F37A3445-EBA0-4125-BE92-999011D8219A}"/>
              </a:ext>
            </a:extLst>
          </p:cNvPr>
          <p:cNvSpPr/>
          <p:nvPr/>
        </p:nvSpPr>
        <p:spPr>
          <a:xfrm>
            <a:off x="899592" y="1700808"/>
            <a:ext cx="4233788" cy="369332"/>
          </a:xfrm>
          <a:prstGeom prst="rect">
            <a:avLst/>
          </a:prstGeom>
        </p:spPr>
        <p:txBody>
          <a:bodyPr wrap="none">
            <a:spAutoFit/>
          </a:bodyPr>
          <a:lstStyle/>
          <a:p>
            <a:r>
              <a:rPr lang="es-ES" dirty="0">
                <a:latin typeface="Times New Roman" panose="02020603050405020304" pitchFamily="18" charset="0"/>
                <a:ea typeface="Times New Roman" panose="02020603050405020304" pitchFamily="18" charset="0"/>
              </a:rPr>
              <a:t>Tome medidas y complete la siguiente tabla</a:t>
            </a:r>
            <a:endParaRPr lang="es-MX" dirty="0"/>
          </a:p>
        </p:txBody>
      </p:sp>
      <p:pic>
        <p:nvPicPr>
          <p:cNvPr id="4" name="Imagen 3">
            <a:extLst>
              <a:ext uri="{FF2B5EF4-FFF2-40B4-BE49-F238E27FC236}">
                <a16:creationId xmlns:a16="http://schemas.microsoft.com/office/drawing/2014/main" xmlns="" id="{D94E436A-B038-4EFB-A622-30109D8B3652}"/>
              </a:ext>
            </a:extLst>
          </p:cNvPr>
          <p:cNvPicPr>
            <a:picLocks noChangeAspect="1"/>
          </p:cNvPicPr>
          <p:nvPr/>
        </p:nvPicPr>
        <p:blipFill>
          <a:blip r:embed="rId2"/>
          <a:stretch>
            <a:fillRect/>
          </a:stretch>
        </p:blipFill>
        <p:spPr>
          <a:xfrm>
            <a:off x="1619672" y="2353310"/>
            <a:ext cx="5410348" cy="1723762"/>
          </a:xfrm>
          <a:prstGeom prst="rect">
            <a:avLst/>
          </a:prstGeom>
        </p:spPr>
      </p:pic>
    </p:spTree>
    <p:extLst>
      <p:ext uri="{BB962C8B-B14F-4D97-AF65-F5344CB8AC3E}">
        <p14:creationId xmlns:p14="http://schemas.microsoft.com/office/powerpoint/2010/main" val="3746141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FB7C3CF-0B75-46C7-BFD3-12200E91B0C0}"/>
              </a:ext>
            </a:extLst>
          </p:cNvPr>
          <p:cNvSpPr>
            <a:spLocks noGrp="1"/>
          </p:cNvSpPr>
          <p:nvPr>
            <p:ph type="title"/>
          </p:nvPr>
        </p:nvSpPr>
        <p:spPr/>
        <p:txBody>
          <a:bodyPr/>
          <a:lstStyle/>
          <a:p>
            <a:r>
              <a:rPr lang="es-MX" b="1" i="1" dirty="0"/>
              <a:t>Adición sin ganancia</a:t>
            </a:r>
            <a:endParaRPr lang="es-MX" dirty="0"/>
          </a:p>
        </p:txBody>
      </p:sp>
      <p:sp>
        <p:nvSpPr>
          <p:cNvPr id="3" name="Marcador de contenido 2">
            <a:extLst>
              <a:ext uri="{FF2B5EF4-FFF2-40B4-BE49-F238E27FC236}">
                <a16:creationId xmlns:a16="http://schemas.microsoft.com/office/drawing/2014/main" xmlns="" id="{58ADB881-1B8A-4354-A3F2-A8F73744FAF0}"/>
              </a:ext>
            </a:extLst>
          </p:cNvPr>
          <p:cNvSpPr>
            <a:spLocks noGrp="1"/>
          </p:cNvSpPr>
          <p:nvPr>
            <p:ph idx="1"/>
          </p:nvPr>
        </p:nvSpPr>
        <p:spPr>
          <a:xfrm>
            <a:off x="457200" y="1600201"/>
            <a:ext cx="8229600" cy="1540768"/>
          </a:xfrm>
        </p:spPr>
        <p:txBody>
          <a:bodyPr>
            <a:normAutofit fontScale="85000" lnSpcReduction="20000"/>
          </a:bodyPr>
          <a:lstStyle/>
          <a:p>
            <a:r>
              <a:rPr lang="es-ES" dirty="0"/>
              <a:t>Realice la siguiente conexión con R=Rf=1KW, las entradas Vo1 y Vo2 provienen de los Buffers de la práctica uno y no olvide conectar las referencias vs+ y vs- las cuales ya no se muestran en la figura</a:t>
            </a:r>
            <a:endParaRPr lang="es-MX" dirty="0"/>
          </a:p>
          <a:p>
            <a:endParaRPr lang="es-MX" dirty="0"/>
          </a:p>
        </p:txBody>
      </p:sp>
      <p:pic>
        <p:nvPicPr>
          <p:cNvPr id="4" name="Imagen 3">
            <a:extLst>
              <a:ext uri="{FF2B5EF4-FFF2-40B4-BE49-F238E27FC236}">
                <a16:creationId xmlns:a16="http://schemas.microsoft.com/office/drawing/2014/main" xmlns="" id="{F5A57073-39AA-452C-92EE-6CA4F769B146}"/>
              </a:ext>
            </a:extLst>
          </p:cNvPr>
          <p:cNvPicPr>
            <a:picLocks noChangeAspect="1"/>
          </p:cNvPicPr>
          <p:nvPr/>
        </p:nvPicPr>
        <p:blipFill>
          <a:blip r:embed="rId2"/>
          <a:stretch>
            <a:fillRect/>
          </a:stretch>
        </p:blipFill>
        <p:spPr>
          <a:xfrm>
            <a:off x="2771800" y="3357764"/>
            <a:ext cx="3429000" cy="2343150"/>
          </a:xfrm>
          <a:prstGeom prst="rect">
            <a:avLst/>
          </a:prstGeom>
        </p:spPr>
      </p:pic>
    </p:spTree>
    <p:extLst>
      <p:ext uri="{BB962C8B-B14F-4D97-AF65-F5344CB8AC3E}">
        <p14:creationId xmlns:p14="http://schemas.microsoft.com/office/powerpoint/2010/main" val="42466064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FB7C3CF-0B75-46C7-BFD3-12200E91B0C0}"/>
              </a:ext>
            </a:extLst>
          </p:cNvPr>
          <p:cNvSpPr>
            <a:spLocks noGrp="1"/>
          </p:cNvSpPr>
          <p:nvPr>
            <p:ph type="title"/>
          </p:nvPr>
        </p:nvSpPr>
        <p:spPr/>
        <p:txBody>
          <a:bodyPr>
            <a:normAutofit fontScale="90000"/>
          </a:bodyPr>
          <a:lstStyle/>
          <a:p>
            <a:r>
              <a:rPr lang="es-MX" b="1" i="1" dirty="0"/>
              <a:t>Adición sin ganancia (continuación) </a:t>
            </a:r>
            <a:endParaRPr lang="es-MX" dirty="0"/>
          </a:p>
        </p:txBody>
      </p:sp>
      <p:sp>
        <p:nvSpPr>
          <p:cNvPr id="3" name="Marcador de contenido 2">
            <a:extLst>
              <a:ext uri="{FF2B5EF4-FFF2-40B4-BE49-F238E27FC236}">
                <a16:creationId xmlns:a16="http://schemas.microsoft.com/office/drawing/2014/main" xmlns="" id="{58ADB881-1B8A-4354-A3F2-A8F73744FAF0}"/>
              </a:ext>
            </a:extLst>
          </p:cNvPr>
          <p:cNvSpPr>
            <a:spLocks noGrp="1"/>
          </p:cNvSpPr>
          <p:nvPr>
            <p:ph idx="1"/>
          </p:nvPr>
        </p:nvSpPr>
        <p:spPr>
          <a:xfrm>
            <a:off x="457200" y="1600201"/>
            <a:ext cx="8229600" cy="676671"/>
          </a:xfrm>
        </p:spPr>
        <p:txBody>
          <a:bodyPr>
            <a:normAutofit/>
          </a:bodyPr>
          <a:lstStyle/>
          <a:p>
            <a:r>
              <a:rPr lang="es-ES" dirty="0"/>
              <a:t>Complete la siguiente tabla</a:t>
            </a:r>
            <a:endParaRPr lang="es-MX" dirty="0"/>
          </a:p>
          <a:p>
            <a:endParaRPr lang="es-MX" dirty="0"/>
          </a:p>
        </p:txBody>
      </p:sp>
      <p:pic>
        <p:nvPicPr>
          <p:cNvPr id="6" name="Imagen 5">
            <a:extLst>
              <a:ext uri="{FF2B5EF4-FFF2-40B4-BE49-F238E27FC236}">
                <a16:creationId xmlns:a16="http://schemas.microsoft.com/office/drawing/2014/main" xmlns="" id="{B6468C7F-9D91-4573-B013-42938B96A071}"/>
              </a:ext>
            </a:extLst>
          </p:cNvPr>
          <p:cNvPicPr>
            <a:picLocks noChangeAspect="1"/>
          </p:cNvPicPr>
          <p:nvPr/>
        </p:nvPicPr>
        <p:blipFill>
          <a:blip r:embed="rId2"/>
          <a:stretch>
            <a:fillRect/>
          </a:stretch>
        </p:blipFill>
        <p:spPr>
          <a:xfrm>
            <a:off x="1115616" y="2852936"/>
            <a:ext cx="6566765" cy="2193701"/>
          </a:xfrm>
          <a:prstGeom prst="rect">
            <a:avLst/>
          </a:prstGeom>
        </p:spPr>
      </p:pic>
    </p:spTree>
    <p:extLst>
      <p:ext uri="{BB962C8B-B14F-4D97-AF65-F5344CB8AC3E}">
        <p14:creationId xmlns:p14="http://schemas.microsoft.com/office/powerpoint/2010/main" val="46624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FB7C3CF-0B75-46C7-BFD3-12200E91B0C0}"/>
              </a:ext>
            </a:extLst>
          </p:cNvPr>
          <p:cNvSpPr>
            <a:spLocks noGrp="1"/>
          </p:cNvSpPr>
          <p:nvPr>
            <p:ph type="title"/>
          </p:nvPr>
        </p:nvSpPr>
        <p:spPr/>
        <p:txBody>
          <a:bodyPr/>
          <a:lstStyle/>
          <a:p>
            <a:pPr lvl="0"/>
            <a:r>
              <a:rPr lang="es-MX" b="1" i="1" dirty="0"/>
              <a:t>Adición con ganancia:</a:t>
            </a:r>
            <a:endParaRPr lang="es-MX" dirty="0"/>
          </a:p>
        </p:txBody>
      </p:sp>
      <p:sp>
        <p:nvSpPr>
          <p:cNvPr id="3" name="Marcador de contenido 2">
            <a:extLst>
              <a:ext uri="{FF2B5EF4-FFF2-40B4-BE49-F238E27FC236}">
                <a16:creationId xmlns:a16="http://schemas.microsoft.com/office/drawing/2014/main" xmlns="" id="{58ADB881-1B8A-4354-A3F2-A8F73744FAF0}"/>
              </a:ext>
            </a:extLst>
          </p:cNvPr>
          <p:cNvSpPr>
            <a:spLocks noGrp="1"/>
          </p:cNvSpPr>
          <p:nvPr>
            <p:ph idx="1"/>
          </p:nvPr>
        </p:nvSpPr>
        <p:spPr>
          <a:xfrm>
            <a:off x="457200" y="1600201"/>
            <a:ext cx="8229600" cy="1540768"/>
          </a:xfrm>
        </p:spPr>
        <p:txBody>
          <a:bodyPr>
            <a:normAutofit/>
          </a:bodyPr>
          <a:lstStyle/>
          <a:p>
            <a:r>
              <a:rPr lang="es-ES" dirty="0"/>
              <a:t>Cambie Rf =10k</a:t>
            </a:r>
            <a:r>
              <a:rPr lang="es-ES" dirty="0">
                <a:latin typeface="Symbol" panose="05050102010706020507" pitchFamily="18" charset="2"/>
              </a:rPr>
              <a:t>W</a:t>
            </a:r>
            <a:r>
              <a:rPr lang="es-ES" dirty="0"/>
              <a:t> y complete la tabla</a:t>
            </a:r>
            <a:endParaRPr lang="es-MX" dirty="0"/>
          </a:p>
          <a:p>
            <a:endParaRPr lang="es-MX" dirty="0"/>
          </a:p>
        </p:txBody>
      </p:sp>
      <p:pic>
        <p:nvPicPr>
          <p:cNvPr id="5" name="Imagen 4">
            <a:extLst>
              <a:ext uri="{FF2B5EF4-FFF2-40B4-BE49-F238E27FC236}">
                <a16:creationId xmlns:a16="http://schemas.microsoft.com/office/drawing/2014/main" xmlns="" id="{ECDCAFFD-7697-4946-9DC9-420524D0C098}"/>
              </a:ext>
            </a:extLst>
          </p:cNvPr>
          <p:cNvPicPr>
            <a:picLocks noChangeAspect="1"/>
          </p:cNvPicPr>
          <p:nvPr/>
        </p:nvPicPr>
        <p:blipFill>
          <a:blip r:embed="rId2"/>
          <a:stretch>
            <a:fillRect/>
          </a:stretch>
        </p:blipFill>
        <p:spPr>
          <a:xfrm>
            <a:off x="971600" y="2636912"/>
            <a:ext cx="6840734" cy="2210543"/>
          </a:xfrm>
          <a:prstGeom prst="rect">
            <a:avLst/>
          </a:prstGeom>
        </p:spPr>
      </p:pic>
    </p:spTree>
    <p:extLst>
      <p:ext uri="{BB962C8B-B14F-4D97-AF65-F5344CB8AC3E}">
        <p14:creationId xmlns:p14="http://schemas.microsoft.com/office/powerpoint/2010/main" val="13610432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ACF45C9-92FF-4FF1-9289-4B18BF6DEE24}"/>
              </a:ext>
            </a:extLst>
          </p:cNvPr>
          <p:cNvSpPr>
            <a:spLocks noGrp="1"/>
          </p:cNvSpPr>
          <p:nvPr>
            <p:ph type="title"/>
          </p:nvPr>
        </p:nvSpPr>
        <p:spPr/>
        <p:txBody>
          <a:bodyPr>
            <a:normAutofit fontScale="90000"/>
          </a:bodyPr>
          <a:lstStyle/>
          <a:p>
            <a:r>
              <a:rPr lang="es-ES" dirty="0"/>
              <a:t>Uso del AO para modificar señales usando arreglos derivativo e integral</a:t>
            </a:r>
            <a:endParaRPr lang="es-MX" dirty="0"/>
          </a:p>
        </p:txBody>
      </p:sp>
      <p:sp>
        <p:nvSpPr>
          <p:cNvPr id="3" name="Marcador de contenido 2">
            <a:extLst>
              <a:ext uri="{FF2B5EF4-FFF2-40B4-BE49-F238E27FC236}">
                <a16:creationId xmlns:a16="http://schemas.microsoft.com/office/drawing/2014/main" xmlns="" id="{9ED32F99-4FA2-46DA-90E4-E47EBD74003C}"/>
              </a:ext>
            </a:extLst>
          </p:cNvPr>
          <p:cNvSpPr>
            <a:spLocks noGrp="1"/>
          </p:cNvSpPr>
          <p:nvPr>
            <p:ph idx="1"/>
          </p:nvPr>
        </p:nvSpPr>
        <p:spPr/>
        <p:txBody>
          <a:bodyPr>
            <a:normAutofit fontScale="85000" lnSpcReduction="20000"/>
          </a:bodyPr>
          <a:lstStyle/>
          <a:p>
            <a:pPr marL="0" indent="0">
              <a:buNone/>
            </a:pPr>
            <a:r>
              <a:rPr lang="es-ES" b="1" dirty="0"/>
              <a:t>Objetivos</a:t>
            </a:r>
            <a:r>
              <a:rPr lang="es-ES" dirty="0"/>
              <a:t>: </a:t>
            </a:r>
            <a:endParaRPr lang="es-MX" dirty="0"/>
          </a:p>
          <a:p>
            <a:pPr marL="0" indent="0">
              <a:buNone/>
            </a:pPr>
            <a:endParaRPr lang="es-MX" dirty="0"/>
          </a:p>
          <a:p>
            <a:pPr lvl="0"/>
            <a:r>
              <a:rPr lang="es-ES" dirty="0"/>
              <a:t>El alumno comprobará mediante datos experimentales la valides de las formulas para diseñar un amplificador operacional para obtener desarrollar arreglos derivativos e integrales. </a:t>
            </a:r>
            <a:endParaRPr lang="es-MX" dirty="0"/>
          </a:p>
          <a:p>
            <a:pPr lvl="0"/>
            <a:r>
              <a:rPr lang="es-ES" dirty="0"/>
              <a:t>Mediante datos experimentales aprenderá a realizar las conexiones básicas y usos más comunes de un AO en arreglos derivativos e integral. </a:t>
            </a:r>
            <a:endParaRPr lang="es-MX" dirty="0"/>
          </a:p>
          <a:p>
            <a:pPr lvl="0"/>
            <a:r>
              <a:rPr lang="es-ES" dirty="0"/>
              <a:t>Desarrollará una señal de alimentación con dos tipos de salidas para alimentar los arreglos derivativos e integrales.</a:t>
            </a:r>
            <a:endParaRPr lang="es-MX" dirty="0"/>
          </a:p>
          <a:p>
            <a:endParaRPr lang="es-MX" dirty="0"/>
          </a:p>
        </p:txBody>
      </p:sp>
    </p:spTree>
    <p:extLst>
      <p:ext uri="{BB962C8B-B14F-4D97-AF65-F5344CB8AC3E}">
        <p14:creationId xmlns:p14="http://schemas.microsoft.com/office/powerpoint/2010/main" val="4110589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60957B-1A1B-4F8A-A42A-D718927DE2A5}"/>
              </a:ext>
            </a:extLst>
          </p:cNvPr>
          <p:cNvSpPr>
            <a:spLocks noGrp="1"/>
          </p:cNvSpPr>
          <p:nvPr>
            <p:ph type="title"/>
          </p:nvPr>
        </p:nvSpPr>
        <p:spPr/>
        <p:txBody>
          <a:bodyPr>
            <a:normAutofit fontScale="90000"/>
          </a:bodyPr>
          <a:lstStyle/>
          <a:p>
            <a:r>
              <a:rPr lang="es-ES" b="1" dirty="0"/>
              <a:t>Introducción</a:t>
            </a:r>
            <a:r>
              <a:rPr lang="es-ES" dirty="0"/>
              <a:t> </a:t>
            </a:r>
            <a:r>
              <a:rPr lang="es-MX" dirty="0"/>
              <a:t/>
            </a:r>
            <a:br>
              <a:rPr lang="es-MX" dirty="0"/>
            </a:br>
            <a:endParaRPr lang="es-MX" dirty="0"/>
          </a:p>
        </p:txBody>
      </p:sp>
      <p:sp>
        <p:nvSpPr>
          <p:cNvPr id="3" name="Marcador de contenido 2">
            <a:extLst>
              <a:ext uri="{FF2B5EF4-FFF2-40B4-BE49-F238E27FC236}">
                <a16:creationId xmlns:a16="http://schemas.microsoft.com/office/drawing/2014/main" xmlns="" id="{BA8ED2BD-9493-4489-9FB1-C55C90DDF1D5}"/>
              </a:ext>
            </a:extLst>
          </p:cNvPr>
          <p:cNvSpPr>
            <a:spLocks noGrp="1"/>
          </p:cNvSpPr>
          <p:nvPr>
            <p:ph idx="1"/>
          </p:nvPr>
        </p:nvSpPr>
        <p:spPr/>
        <p:txBody>
          <a:bodyPr>
            <a:normAutofit fontScale="55000" lnSpcReduction="20000"/>
          </a:bodyPr>
          <a:lstStyle/>
          <a:p>
            <a:pPr marL="0" indent="0">
              <a:buNone/>
            </a:pPr>
            <a:r>
              <a:rPr lang="es-MX" dirty="0"/>
              <a:t>Los sistemas de control son muy importantes los procesos industriales debido a que:</a:t>
            </a:r>
          </a:p>
          <a:p>
            <a:pPr marL="0" indent="0">
              <a:buNone/>
            </a:pPr>
            <a:r>
              <a:rPr lang="es-MX" dirty="0"/>
              <a:t> </a:t>
            </a:r>
          </a:p>
          <a:p>
            <a:pPr marL="0" lvl="0" indent="0">
              <a:buNone/>
            </a:pPr>
            <a:r>
              <a:rPr lang="es-MX" dirty="0"/>
              <a:t>Reducen el error por </a:t>
            </a:r>
            <a:r>
              <a:rPr lang="es-MX" dirty="0" err="1"/>
              <a:t>descalibración</a:t>
            </a:r>
            <a:endParaRPr lang="es-MX" dirty="0"/>
          </a:p>
          <a:p>
            <a:pPr marL="0" lvl="0" indent="0">
              <a:buNone/>
            </a:pPr>
            <a:r>
              <a:rPr lang="es-MX" dirty="0"/>
              <a:t>Contribuyen a incrementar la velocidad del sistema</a:t>
            </a:r>
          </a:p>
          <a:p>
            <a:pPr marL="0" lvl="0" indent="0">
              <a:buNone/>
            </a:pPr>
            <a:r>
              <a:rPr lang="es-MX" dirty="0"/>
              <a:t>Proporcionan estabilidad</a:t>
            </a:r>
          </a:p>
          <a:p>
            <a:pPr marL="0" lvl="0" indent="0">
              <a:buNone/>
            </a:pPr>
            <a:r>
              <a:rPr lang="es-MX" dirty="0"/>
              <a:t>Con una correcta sintonización se puede eliminar el ruido de entrada </a:t>
            </a:r>
          </a:p>
          <a:p>
            <a:endParaRPr lang="es-MX" dirty="0"/>
          </a:p>
          <a:p>
            <a:pPr marL="0" indent="0">
              <a:buNone/>
            </a:pPr>
            <a:r>
              <a:rPr lang="es-MX" dirty="0"/>
              <a:t>Cuando se combinan los tres elementos de control PID (Proporcional, Integral y Derivativo) se incrementan sus aplicaciones y el control se vuelve robusto, en respuesta a la </a:t>
            </a:r>
          </a:p>
          <a:p>
            <a:pPr marL="0" indent="0">
              <a:buNone/>
            </a:pPr>
            <a:endParaRPr lang="es-MX" dirty="0"/>
          </a:p>
          <a:p>
            <a:pPr marL="0" lvl="0" indent="0">
              <a:buNone/>
            </a:pPr>
            <a:r>
              <a:rPr lang="es-MX" dirty="0"/>
              <a:t>Estabilidad relativa, </a:t>
            </a:r>
          </a:p>
          <a:p>
            <a:pPr marL="0" lvl="0" indent="0">
              <a:buNone/>
            </a:pPr>
            <a:r>
              <a:rPr lang="es-MX" dirty="0"/>
              <a:t>Exactitud durante el estado estacionario </a:t>
            </a:r>
          </a:p>
          <a:p>
            <a:pPr marL="0" lvl="0" indent="0">
              <a:buNone/>
            </a:pPr>
            <a:r>
              <a:rPr lang="es-MX" dirty="0"/>
              <a:t>Respuesta transitoria es decir amortiguamiento en la perturbación  </a:t>
            </a:r>
          </a:p>
          <a:p>
            <a:pPr marL="0" lvl="0" indent="0">
              <a:buNone/>
            </a:pPr>
            <a:endParaRPr lang="es-MX" dirty="0"/>
          </a:p>
          <a:p>
            <a:pPr marL="0" lvl="0" indent="0">
              <a:buNone/>
            </a:pPr>
            <a:r>
              <a:rPr lang="es-MX" dirty="0"/>
              <a:t>Tiempo para regresar a condiciones de estabilidad durante la post perturbación </a:t>
            </a:r>
          </a:p>
          <a:p>
            <a:endParaRPr lang="es-MX" dirty="0"/>
          </a:p>
        </p:txBody>
      </p:sp>
    </p:spTree>
    <p:extLst>
      <p:ext uri="{BB962C8B-B14F-4D97-AF65-F5344CB8AC3E}">
        <p14:creationId xmlns:p14="http://schemas.microsoft.com/office/powerpoint/2010/main" val="712355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B295E5-5BB7-49B6-8B9C-4477B2659F81}"/>
              </a:ext>
            </a:extLst>
          </p:cNvPr>
          <p:cNvSpPr>
            <a:spLocks noGrp="1"/>
          </p:cNvSpPr>
          <p:nvPr>
            <p:ph type="title"/>
          </p:nvPr>
        </p:nvSpPr>
        <p:spPr/>
        <p:txBody>
          <a:bodyPr/>
          <a:lstStyle/>
          <a:p>
            <a:r>
              <a:rPr lang="es-ES" b="1" dirty="0"/>
              <a:t>Descripción del problema </a:t>
            </a:r>
            <a:endParaRPr lang="es-MX" dirty="0"/>
          </a:p>
        </p:txBody>
      </p:sp>
      <p:sp>
        <p:nvSpPr>
          <p:cNvPr id="3" name="Marcador de contenido 2">
            <a:extLst>
              <a:ext uri="{FF2B5EF4-FFF2-40B4-BE49-F238E27FC236}">
                <a16:creationId xmlns:a16="http://schemas.microsoft.com/office/drawing/2014/main" xmlns="" id="{19C7CE8C-C898-460F-9A6A-72F82ED83B33}"/>
              </a:ext>
            </a:extLst>
          </p:cNvPr>
          <p:cNvSpPr>
            <a:spLocks noGrp="1"/>
          </p:cNvSpPr>
          <p:nvPr>
            <p:ph idx="1"/>
          </p:nvPr>
        </p:nvSpPr>
        <p:spPr/>
        <p:txBody>
          <a:bodyPr/>
          <a:lstStyle/>
          <a:p>
            <a:r>
              <a:rPr lang="es-ES" dirty="0"/>
              <a:t>Comprender el uso del 741 para diseñar un amplificador operacional en arreglo derivativo e integral. Proporcionar la teoría básica para desarrollar arreglos derivativos e integrales.</a:t>
            </a:r>
          </a:p>
          <a:p>
            <a:r>
              <a:rPr lang="es-ES" dirty="0"/>
              <a:t>Utilizar el concepto de suma y resta de un AO para modificar señales de entrada.</a:t>
            </a:r>
            <a:endParaRPr lang="es-MX" dirty="0"/>
          </a:p>
        </p:txBody>
      </p:sp>
    </p:spTree>
    <p:extLst>
      <p:ext uri="{BB962C8B-B14F-4D97-AF65-F5344CB8AC3E}">
        <p14:creationId xmlns:p14="http://schemas.microsoft.com/office/powerpoint/2010/main" val="3407657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4FA2661-757F-487A-AF0F-9198D4013680}"/>
              </a:ext>
            </a:extLst>
          </p:cNvPr>
          <p:cNvSpPr>
            <a:spLocks noGrp="1"/>
          </p:cNvSpPr>
          <p:nvPr>
            <p:ph type="title"/>
          </p:nvPr>
        </p:nvSpPr>
        <p:spPr>
          <a:xfrm>
            <a:off x="436672" y="836712"/>
            <a:ext cx="8229600" cy="706090"/>
          </a:xfrm>
        </p:spPr>
        <p:txBody>
          <a:bodyPr>
            <a:normAutofit fontScale="90000"/>
          </a:bodyPr>
          <a:lstStyle/>
          <a:p>
            <a:r>
              <a:rPr lang="es-ES" dirty="0"/>
              <a:t>Uso del AO para obtener operaciones algebraicas (suma y resta)</a:t>
            </a:r>
            <a:endParaRPr lang="es-MX" dirty="0"/>
          </a:p>
        </p:txBody>
      </p:sp>
      <p:sp>
        <p:nvSpPr>
          <p:cNvPr id="4" name="Marcador de número de diapositiva 3">
            <a:extLst>
              <a:ext uri="{FF2B5EF4-FFF2-40B4-BE49-F238E27FC236}">
                <a16:creationId xmlns:a16="http://schemas.microsoft.com/office/drawing/2014/main" xmlns="" id="{453C3015-B0BF-4DF3-ADD2-D6BDC3387616}"/>
              </a:ext>
            </a:extLst>
          </p:cNvPr>
          <p:cNvSpPr>
            <a:spLocks noGrp="1"/>
          </p:cNvSpPr>
          <p:nvPr>
            <p:ph type="sldNum" sz="quarter" idx="12"/>
          </p:nvPr>
        </p:nvSpPr>
        <p:spPr/>
        <p:txBody>
          <a:bodyPr/>
          <a:lstStyle/>
          <a:p>
            <a:fld id="{D2D8A51C-0C25-4D45-871C-9AAD81C8026F}" type="slidenum">
              <a:rPr lang="es-MX" smtClean="0"/>
              <a:pPr/>
              <a:t>2</a:t>
            </a:fld>
            <a:endParaRPr lang="es-MX"/>
          </a:p>
        </p:txBody>
      </p:sp>
      <p:pic>
        <p:nvPicPr>
          <p:cNvPr id="8" name="Gráfico 7" descr="Descargar desde la nube">
            <a:extLst>
              <a:ext uri="{FF2B5EF4-FFF2-40B4-BE49-F238E27FC236}">
                <a16:creationId xmlns:a16="http://schemas.microsoft.com/office/drawing/2014/main" xmlns="" id="{B87FA380-6898-47B1-B045-5F30F4E71D5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0" y="5943600"/>
            <a:ext cx="914400" cy="914400"/>
          </a:xfrm>
          <a:prstGeom prst="rect">
            <a:avLst/>
          </a:prstGeom>
        </p:spPr>
      </p:pic>
      <p:sp>
        <p:nvSpPr>
          <p:cNvPr id="7" name="Rectángulo 6">
            <a:extLst>
              <a:ext uri="{FF2B5EF4-FFF2-40B4-BE49-F238E27FC236}">
                <a16:creationId xmlns:a16="http://schemas.microsoft.com/office/drawing/2014/main" xmlns="" id="{EEEE51AD-7018-4502-98FA-63987A8A31A3}"/>
              </a:ext>
            </a:extLst>
          </p:cNvPr>
          <p:cNvSpPr/>
          <p:nvPr/>
        </p:nvSpPr>
        <p:spPr>
          <a:xfrm>
            <a:off x="663040" y="1916832"/>
            <a:ext cx="7776864" cy="2031325"/>
          </a:xfrm>
          <a:prstGeom prst="rect">
            <a:avLst/>
          </a:prstGeom>
        </p:spPr>
        <p:txBody>
          <a:bodyPr wrap="square">
            <a:spAutoFit/>
          </a:bodyPr>
          <a:lstStyle/>
          <a:p>
            <a:r>
              <a:rPr lang="es-ES" b="1" dirty="0"/>
              <a:t>Objetivos</a:t>
            </a:r>
            <a:r>
              <a:rPr lang="es-ES" dirty="0"/>
              <a:t>: </a:t>
            </a:r>
            <a:endParaRPr lang="es-MX" dirty="0"/>
          </a:p>
          <a:p>
            <a:r>
              <a:rPr lang="es-ES" dirty="0"/>
              <a:t> </a:t>
            </a:r>
            <a:endParaRPr lang="es-MX" dirty="0"/>
          </a:p>
          <a:p>
            <a:pPr lvl="0"/>
            <a:r>
              <a:rPr lang="es-ES" dirty="0"/>
              <a:t>El alumno comprobara mediante datos experimentales la valides de las formulas para diseñar un amplificador para obtener operaciones algebraicas. </a:t>
            </a:r>
            <a:endParaRPr lang="es-MX" dirty="0"/>
          </a:p>
          <a:p>
            <a:pPr lvl="0"/>
            <a:r>
              <a:rPr lang="es-ES" dirty="0"/>
              <a:t>Mediante datos experimentales aprenderá a realizar las conexiones básicas y usos más comunes de un AO en arreglo suma y resta. </a:t>
            </a:r>
            <a:endParaRPr lang="es-MX" dirty="0"/>
          </a:p>
          <a:p>
            <a:pPr lvl="0"/>
            <a:r>
              <a:rPr lang="es-ES" dirty="0"/>
              <a:t>Identificará y analizará las partes más importantes de un circuito de suma y resta.</a:t>
            </a:r>
            <a:endParaRPr lang="es-MX" dirty="0"/>
          </a:p>
        </p:txBody>
      </p:sp>
    </p:spTree>
    <p:extLst>
      <p:ext uri="{BB962C8B-B14F-4D97-AF65-F5344CB8AC3E}">
        <p14:creationId xmlns:p14="http://schemas.microsoft.com/office/powerpoint/2010/main" val="533605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FE99E4-949B-42D7-B64A-B03C354DEBF5}"/>
              </a:ext>
            </a:extLst>
          </p:cNvPr>
          <p:cNvSpPr>
            <a:spLocks noGrp="1"/>
          </p:cNvSpPr>
          <p:nvPr>
            <p:ph type="title"/>
          </p:nvPr>
        </p:nvSpPr>
        <p:spPr/>
        <p:txBody>
          <a:bodyPr/>
          <a:lstStyle/>
          <a:p>
            <a:endParaRPr lang="es-MX"/>
          </a:p>
        </p:txBody>
      </p:sp>
      <p:graphicFrame>
        <p:nvGraphicFramePr>
          <p:cNvPr id="4" name="Marcador de contenido 3">
            <a:extLst>
              <a:ext uri="{FF2B5EF4-FFF2-40B4-BE49-F238E27FC236}">
                <a16:creationId xmlns:a16="http://schemas.microsoft.com/office/drawing/2014/main" xmlns="" id="{B3934E15-9791-4672-B541-D038A3B92753}"/>
              </a:ext>
            </a:extLst>
          </p:cNvPr>
          <p:cNvGraphicFramePr>
            <a:graphicFrameLocks noGrp="1"/>
          </p:cNvGraphicFramePr>
          <p:nvPr>
            <p:ph idx="1"/>
            <p:extLst>
              <p:ext uri="{D42A27DB-BD31-4B8C-83A1-F6EECF244321}">
                <p14:modId xmlns:p14="http://schemas.microsoft.com/office/powerpoint/2010/main" val="2976102145"/>
              </p:ext>
            </p:extLst>
          </p:nvPr>
        </p:nvGraphicFramePr>
        <p:xfrm>
          <a:off x="1219929" y="1700808"/>
          <a:ext cx="7312511" cy="4023360"/>
        </p:xfrm>
        <a:graphic>
          <a:graphicData uri="http://schemas.openxmlformats.org/drawingml/2006/table">
            <a:tbl>
              <a:tblPr firstRow="1" firstCol="1" bandRow="1">
                <a:tableStyleId>{5C22544A-7EE6-4342-B048-85BDC9FD1C3A}</a:tableStyleId>
              </a:tblPr>
              <a:tblGrid>
                <a:gridCol w="3933040">
                  <a:extLst>
                    <a:ext uri="{9D8B030D-6E8A-4147-A177-3AD203B41FA5}">
                      <a16:colId xmlns:a16="http://schemas.microsoft.com/office/drawing/2014/main" xmlns="" val="2772342013"/>
                    </a:ext>
                  </a:extLst>
                </a:gridCol>
                <a:gridCol w="3379471">
                  <a:extLst>
                    <a:ext uri="{9D8B030D-6E8A-4147-A177-3AD203B41FA5}">
                      <a16:colId xmlns:a16="http://schemas.microsoft.com/office/drawing/2014/main" xmlns="" val="18368627"/>
                    </a:ext>
                  </a:extLst>
                </a:gridCol>
              </a:tblGrid>
              <a:tr h="0">
                <a:tc gridSpan="2">
                  <a:txBody>
                    <a:bodyPr/>
                    <a:lstStyle/>
                    <a:p>
                      <a:pPr marL="900430" indent="-900430" algn="ctr">
                        <a:spcAft>
                          <a:spcPts val="0"/>
                        </a:spcAft>
                      </a:pPr>
                      <a:r>
                        <a:rPr lang="es-ES" sz="2400" dirty="0">
                          <a:effectLst/>
                        </a:rPr>
                        <a:t>Consumibles</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2796135485"/>
                  </a:ext>
                </a:extLst>
              </a:tr>
              <a:tr h="0">
                <a:tc gridSpan="2">
                  <a:txBody>
                    <a:bodyPr/>
                    <a:lstStyle/>
                    <a:p>
                      <a:pPr marL="457200" algn="l">
                        <a:spcAft>
                          <a:spcPts val="0"/>
                        </a:spcAft>
                      </a:pPr>
                      <a:r>
                        <a:rPr lang="es-ES" sz="2400" dirty="0">
                          <a:effectLst/>
                        </a:rPr>
                        <a:t>Circuito de alimentación Buffer (desarrollado en la práctica uno )</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1497526264"/>
                  </a:ext>
                </a:extLst>
              </a:tr>
              <a:tr h="0">
                <a:tc>
                  <a:txBody>
                    <a:bodyPr/>
                    <a:lstStyle/>
                    <a:p>
                      <a:pPr marL="457200" algn="l">
                        <a:spcAft>
                          <a:spcPts val="0"/>
                        </a:spcAft>
                      </a:pPr>
                      <a:r>
                        <a:rPr lang="es-ES" sz="2400" dirty="0">
                          <a:effectLst/>
                        </a:rPr>
                        <a:t>2 Integrados</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a:effectLst/>
                        </a:rPr>
                        <a:t>Amplificador Operacional 741 </a:t>
                      </a:r>
                      <a:endParaRPr lang="es-MX" sz="2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774674279"/>
                  </a:ext>
                </a:extLst>
              </a:tr>
              <a:tr h="0">
                <a:tc>
                  <a:txBody>
                    <a:bodyPr/>
                    <a:lstStyle/>
                    <a:p>
                      <a:pPr marL="457200" algn="l">
                        <a:spcAft>
                          <a:spcPts val="0"/>
                        </a:spcAft>
                      </a:pPr>
                      <a:r>
                        <a:rPr lang="es-ES" sz="2400" dirty="0">
                          <a:effectLst/>
                        </a:rPr>
                        <a:t>2 Capacitor</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a:effectLst/>
                        </a:rPr>
                        <a:t>100mF</a:t>
                      </a:r>
                      <a:endParaRPr lang="es-MX" sz="2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299193271"/>
                  </a:ext>
                </a:extLst>
              </a:tr>
              <a:tr h="0">
                <a:tc>
                  <a:txBody>
                    <a:bodyPr/>
                    <a:lstStyle/>
                    <a:p>
                      <a:pPr marL="457200" algn="l">
                        <a:spcAft>
                          <a:spcPts val="0"/>
                        </a:spcAft>
                      </a:pPr>
                      <a:r>
                        <a:rPr lang="es-ES" sz="2400" dirty="0">
                          <a:effectLst/>
                        </a:rPr>
                        <a:t>2 Capacitor</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a:effectLst/>
                        </a:rPr>
                        <a:t>10mF</a:t>
                      </a:r>
                      <a:endParaRPr lang="es-MX" sz="2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322194786"/>
                  </a:ext>
                </a:extLst>
              </a:tr>
              <a:tr h="0">
                <a:tc>
                  <a:txBody>
                    <a:bodyPr/>
                    <a:lstStyle/>
                    <a:p>
                      <a:pPr marL="457200" algn="l">
                        <a:spcAft>
                          <a:spcPts val="0"/>
                        </a:spcAft>
                      </a:pPr>
                      <a:r>
                        <a:rPr lang="es-ES" sz="2400" dirty="0">
                          <a:effectLst/>
                        </a:rPr>
                        <a:t>1 Resistencia</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dirty="0">
                          <a:effectLst/>
                        </a:rPr>
                        <a:t>100 kW</a:t>
                      </a:r>
                      <a:endParaRPr lang="es-MX"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235093476"/>
                  </a:ext>
                </a:extLst>
              </a:tr>
              <a:tr h="0">
                <a:tc>
                  <a:txBody>
                    <a:bodyPr/>
                    <a:lstStyle/>
                    <a:p>
                      <a:pPr marL="457200" algn="l">
                        <a:spcAft>
                          <a:spcPts val="0"/>
                        </a:spcAft>
                      </a:pPr>
                      <a:r>
                        <a:rPr lang="es-ES" sz="2400">
                          <a:effectLst/>
                        </a:rPr>
                        <a:t>6 Resistencia</a:t>
                      </a:r>
                      <a:endParaRPr lang="es-MX" sz="2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2400" dirty="0">
                          <a:effectLst/>
                        </a:rPr>
                        <a:t>1 MW</a:t>
                      </a:r>
                      <a:endParaRPr lang="es-MX"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027829362"/>
                  </a:ext>
                </a:extLst>
              </a:tr>
              <a:tr h="0">
                <a:tc gridSpan="2">
                  <a:txBody>
                    <a:bodyPr/>
                    <a:lstStyle/>
                    <a:p>
                      <a:pPr marL="457200" algn="l">
                        <a:spcAft>
                          <a:spcPts val="0"/>
                        </a:spcAft>
                      </a:pPr>
                      <a:r>
                        <a:rPr lang="es-ES" sz="2400" dirty="0">
                          <a:effectLst/>
                        </a:rPr>
                        <a:t>Alambre para conexiones #22 de colores o tipo </a:t>
                      </a:r>
                      <a:r>
                        <a:rPr lang="es-ES" sz="2400" dirty="0" err="1">
                          <a:effectLst/>
                        </a:rPr>
                        <a:t>utp</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3923202723"/>
                  </a:ext>
                </a:extLst>
              </a:tr>
              <a:tr h="0">
                <a:tc gridSpan="2">
                  <a:txBody>
                    <a:bodyPr/>
                    <a:lstStyle/>
                    <a:p>
                      <a:pPr marL="457200" algn="l">
                        <a:spcAft>
                          <a:spcPts val="0"/>
                        </a:spcAft>
                      </a:pPr>
                      <a:r>
                        <a:rPr lang="es-ES" sz="2400" dirty="0">
                          <a:effectLst/>
                        </a:rPr>
                        <a:t>Juego de caimanes de colores</a:t>
                      </a:r>
                      <a:endParaRPr lang="es-MX" sz="24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2696928895"/>
                  </a:ext>
                </a:extLst>
              </a:tr>
            </a:tbl>
          </a:graphicData>
        </a:graphic>
      </p:graphicFrame>
    </p:spTree>
    <p:extLst>
      <p:ext uri="{BB962C8B-B14F-4D97-AF65-F5344CB8AC3E}">
        <p14:creationId xmlns:p14="http://schemas.microsoft.com/office/powerpoint/2010/main" val="16959453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1CF27CC-47CF-4EEB-B7CA-6610EB8ECCD0}"/>
              </a:ext>
            </a:extLst>
          </p:cNvPr>
          <p:cNvSpPr>
            <a:spLocks noGrp="1"/>
          </p:cNvSpPr>
          <p:nvPr>
            <p:ph type="title"/>
          </p:nvPr>
        </p:nvSpPr>
        <p:spPr/>
        <p:txBody>
          <a:bodyPr/>
          <a:lstStyle/>
          <a:p>
            <a:r>
              <a:rPr lang="es-ES" b="1" i="1" dirty="0"/>
              <a:t>Derivativo</a:t>
            </a:r>
            <a:endParaRPr lang="es-MX" dirty="0"/>
          </a:p>
        </p:txBody>
      </p:sp>
      <p:sp>
        <p:nvSpPr>
          <p:cNvPr id="3" name="Marcador de contenido 2">
            <a:extLst>
              <a:ext uri="{FF2B5EF4-FFF2-40B4-BE49-F238E27FC236}">
                <a16:creationId xmlns:a16="http://schemas.microsoft.com/office/drawing/2014/main" xmlns="" id="{23D52B53-CB8B-4836-856E-3DE16CF387B1}"/>
              </a:ext>
            </a:extLst>
          </p:cNvPr>
          <p:cNvSpPr>
            <a:spLocks noGrp="1"/>
          </p:cNvSpPr>
          <p:nvPr>
            <p:ph idx="1"/>
          </p:nvPr>
        </p:nvSpPr>
        <p:spPr/>
        <p:txBody>
          <a:bodyPr/>
          <a:lstStyle/>
          <a:p>
            <a:r>
              <a:rPr lang="es-MX" dirty="0"/>
              <a:t>El diagrama del AO derivativo tiene la siguiente estructura</a:t>
            </a:r>
          </a:p>
        </p:txBody>
      </p:sp>
      <p:pic>
        <p:nvPicPr>
          <p:cNvPr id="13314" name="Picture 2">
            <a:extLst>
              <a:ext uri="{FF2B5EF4-FFF2-40B4-BE49-F238E27FC236}">
                <a16:creationId xmlns:a16="http://schemas.microsoft.com/office/drawing/2014/main" xmlns="" id="{092B6015-71D0-4453-8B5D-BC3337A938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996952"/>
            <a:ext cx="3657600"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22675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Derivativo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fontScale="85000" lnSpcReduction="20000"/>
          </a:bodyPr>
          <a:lstStyle/>
          <a:p>
            <a:r>
              <a:rPr lang="es-MX" dirty="0"/>
              <a:t>Cuando la razón de cambio de la señal de entrada en V</a:t>
            </a:r>
            <a:r>
              <a:rPr lang="es-MX" baseline="-25000" dirty="0"/>
              <a:t>0</a:t>
            </a:r>
            <a:r>
              <a:rPr lang="es-MX" dirty="0"/>
              <a:t> se caracteriza por que entre mayor es la variación de la entrada, mayor es el nivel de la salida. Algebraicamente la solución es</a:t>
            </a:r>
          </a:p>
          <a:p>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a:extLst>
              <a:ext uri="{FF2B5EF4-FFF2-40B4-BE49-F238E27FC236}">
                <a16:creationId xmlns:a16="http://schemas.microsoft.com/office/drawing/2014/main" xmlns="" id="{411504C3-A38E-4E8F-827A-F610D7AEA075}"/>
              </a:ext>
            </a:extLst>
          </p:cNvPr>
          <p:cNvGraphicFramePr>
            <a:graphicFrameLocks noChangeAspect="1"/>
          </p:cNvGraphicFramePr>
          <p:nvPr>
            <p:extLst>
              <p:ext uri="{D42A27DB-BD31-4B8C-83A1-F6EECF244321}">
                <p14:modId xmlns:p14="http://schemas.microsoft.com/office/powerpoint/2010/main" val="3566226346"/>
              </p:ext>
            </p:extLst>
          </p:nvPr>
        </p:nvGraphicFramePr>
        <p:xfrm>
          <a:off x="3131840" y="2891483"/>
          <a:ext cx="2381533" cy="864096"/>
        </p:xfrm>
        <a:graphic>
          <a:graphicData uri="http://schemas.openxmlformats.org/presentationml/2006/ole">
            <mc:AlternateContent xmlns:mc="http://schemas.openxmlformats.org/markup-compatibility/2006">
              <mc:Choice xmlns:v="urn:schemas-microsoft-com:vml" Requires="v">
                <p:oleObj spid="_x0000_s14345" name="Ecuación" r:id="rId3" imgW="1079032" imgH="393529" progId="Equation.3">
                  <p:embed/>
                </p:oleObj>
              </mc:Choice>
              <mc:Fallback>
                <p:oleObj name="Ecuación" r:id="rId3" imgW="1079032" imgH="39352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891483"/>
                        <a:ext cx="2381533" cy="864096"/>
                      </a:xfrm>
                      <a:prstGeom prst="rect">
                        <a:avLst/>
                      </a:prstGeom>
                      <a:noFill/>
                    </p:spPr>
                  </p:pic>
                </p:oleObj>
              </mc:Fallback>
            </mc:AlternateContent>
          </a:graphicData>
        </a:graphic>
      </p:graphicFrame>
      <p:sp>
        <p:nvSpPr>
          <p:cNvPr id="6" name="Rectángulo 5">
            <a:extLst>
              <a:ext uri="{FF2B5EF4-FFF2-40B4-BE49-F238E27FC236}">
                <a16:creationId xmlns:a16="http://schemas.microsoft.com/office/drawing/2014/main" xmlns="" id="{D19C1B5D-D66C-4987-BC96-83C6F1CAD827}"/>
              </a:ext>
            </a:extLst>
          </p:cNvPr>
          <p:cNvSpPr/>
          <p:nvPr/>
        </p:nvSpPr>
        <p:spPr>
          <a:xfrm>
            <a:off x="755576" y="4005064"/>
            <a:ext cx="4968552" cy="1338828"/>
          </a:xfrm>
          <a:prstGeom prst="rect">
            <a:avLst/>
          </a:prstGeom>
        </p:spPr>
        <p:txBody>
          <a:bodyPr wrap="square">
            <a:spAutoFit/>
          </a:bodyPr>
          <a:lstStyle/>
          <a:p>
            <a:pPr algn="just">
              <a:spcBef>
                <a:spcPts val="600"/>
              </a:spcBef>
              <a:spcAft>
                <a:spcPts val="0"/>
              </a:spcAft>
            </a:pPr>
            <a:r>
              <a:rPr lang="es-MX" sz="2700" dirty="0"/>
              <a:t>De lo cual se deduce que la salida Vout es cero cuando la entrada Vo es constante. </a:t>
            </a:r>
          </a:p>
        </p:txBody>
      </p:sp>
    </p:spTree>
    <p:extLst>
      <p:ext uri="{BB962C8B-B14F-4D97-AF65-F5344CB8AC3E}">
        <p14:creationId xmlns:p14="http://schemas.microsoft.com/office/powerpoint/2010/main" val="6395314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Derivativo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lnSpcReduction="10000"/>
          </a:bodyPr>
          <a:lstStyle/>
          <a:p>
            <a:r>
              <a:rPr lang="es-MX" dirty="0"/>
              <a:t>Una forma similar de expresar la relación entre la salida y la entrada del controlador derivativo en el dominio de Laplace es</a:t>
            </a:r>
          </a:p>
          <a:p>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ángulo 5">
            <a:extLst>
              <a:ext uri="{FF2B5EF4-FFF2-40B4-BE49-F238E27FC236}">
                <a16:creationId xmlns:a16="http://schemas.microsoft.com/office/drawing/2014/main" xmlns="" id="{D19C1B5D-D66C-4987-BC96-83C6F1CAD827}"/>
              </a:ext>
            </a:extLst>
          </p:cNvPr>
          <p:cNvSpPr/>
          <p:nvPr/>
        </p:nvSpPr>
        <p:spPr>
          <a:xfrm>
            <a:off x="755576" y="4005064"/>
            <a:ext cx="4968552" cy="1569660"/>
          </a:xfrm>
          <a:prstGeom prst="rect">
            <a:avLst/>
          </a:prstGeom>
        </p:spPr>
        <p:txBody>
          <a:bodyPr wrap="square">
            <a:spAutoFit/>
          </a:bodyPr>
          <a:lstStyle/>
          <a:p>
            <a:r>
              <a:rPr lang="es-MX" sz="3200" dirty="0"/>
              <a:t>donde la constante de tiempo de la acción derivativa es </a:t>
            </a:r>
          </a:p>
        </p:txBody>
      </p:sp>
      <p:graphicFrame>
        <p:nvGraphicFramePr>
          <p:cNvPr id="8" name="Objeto 7">
            <a:extLst>
              <a:ext uri="{FF2B5EF4-FFF2-40B4-BE49-F238E27FC236}">
                <a16:creationId xmlns:a16="http://schemas.microsoft.com/office/drawing/2014/main" xmlns="" id="{4F3BC163-AAAA-4D33-B7F5-EE34D55E478A}"/>
              </a:ext>
            </a:extLst>
          </p:cNvPr>
          <p:cNvGraphicFramePr>
            <a:graphicFrameLocks noChangeAspect="1"/>
          </p:cNvGraphicFramePr>
          <p:nvPr>
            <p:extLst>
              <p:ext uri="{D42A27DB-BD31-4B8C-83A1-F6EECF244321}">
                <p14:modId xmlns:p14="http://schemas.microsoft.com/office/powerpoint/2010/main" val="3852691777"/>
              </p:ext>
            </p:extLst>
          </p:nvPr>
        </p:nvGraphicFramePr>
        <p:xfrm>
          <a:off x="2483768" y="3140968"/>
          <a:ext cx="3040602" cy="548680"/>
        </p:xfrm>
        <a:graphic>
          <a:graphicData uri="http://schemas.openxmlformats.org/presentationml/2006/ole">
            <mc:AlternateContent xmlns:mc="http://schemas.openxmlformats.org/markup-compatibility/2006">
              <mc:Choice xmlns:v="urn:schemas-microsoft-com:vml" Requires="v">
                <p:oleObj spid="_x0000_s18449" name="Ecuación" r:id="rId3" imgW="1270000" imgH="228600" progId="Equation.3">
                  <p:embed/>
                </p:oleObj>
              </mc:Choice>
              <mc:Fallback>
                <p:oleObj name="Ecuación" r:id="rId3" imgW="12700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140968"/>
                        <a:ext cx="3040602" cy="548680"/>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xmlns="" id="{2C356E37-F2EA-4474-B4EE-5B497201000B}"/>
              </a:ext>
            </a:extLst>
          </p:cNvPr>
          <p:cNvGraphicFramePr>
            <a:graphicFrameLocks noChangeAspect="1"/>
          </p:cNvGraphicFramePr>
          <p:nvPr>
            <p:extLst>
              <p:ext uri="{D42A27DB-BD31-4B8C-83A1-F6EECF244321}">
                <p14:modId xmlns:p14="http://schemas.microsoft.com/office/powerpoint/2010/main" val="3707597379"/>
              </p:ext>
            </p:extLst>
          </p:nvPr>
        </p:nvGraphicFramePr>
        <p:xfrm>
          <a:off x="4860032" y="4796631"/>
          <a:ext cx="1167880" cy="433784"/>
        </p:xfrm>
        <a:graphic>
          <a:graphicData uri="http://schemas.openxmlformats.org/presentationml/2006/ole">
            <mc:AlternateContent xmlns:mc="http://schemas.openxmlformats.org/markup-compatibility/2006">
              <mc:Choice xmlns:v="urn:schemas-microsoft-com:vml" Requires="v">
                <p:oleObj spid="_x0000_s18450" name="Ecuación" r:id="rId5" imgW="583693" imgH="215713" progId="Equation.3">
                  <p:embed/>
                </p:oleObj>
              </mc:Choice>
              <mc:Fallback>
                <p:oleObj name="Ecuación" r:id="rId5" imgW="583693" imgH="21571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4796631"/>
                        <a:ext cx="1167880" cy="433784"/>
                      </a:xfrm>
                      <a:prstGeom prst="rect">
                        <a:avLst/>
                      </a:prstGeom>
                      <a:noFill/>
                    </p:spPr>
                  </p:pic>
                </p:oleObj>
              </mc:Fallback>
            </mc:AlternateContent>
          </a:graphicData>
        </a:graphic>
      </p:graphicFrame>
    </p:spTree>
    <p:extLst>
      <p:ext uri="{BB962C8B-B14F-4D97-AF65-F5344CB8AC3E}">
        <p14:creationId xmlns:p14="http://schemas.microsoft.com/office/powerpoint/2010/main" val="20188126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Derivativo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a:bodyPr>
          <a:lstStyle/>
          <a:p>
            <a:r>
              <a:rPr lang="es-ES" dirty="0"/>
              <a:t>Por lo que el diagrama de bloques queda definido por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a:extLst>
              <a:ext uri="{FF2B5EF4-FFF2-40B4-BE49-F238E27FC236}">
                <a16:creationId xmlns:a16="http://schemas.microsoft.com/office/drawing/2014/main" xmlns="" id="{3F38019E-F37F-498B-9A45-B511866E18CF}"/>
              </a:ext>
            </a:extLst>
          </p:cNvPr>
          <p:cNvGraphicFramePr>
            <a:graphicFrameLocks noChangeAspect="1"/>
          </p:cNvGraphicFramePr>
          <p:nvPr>
            <p:extLst>
              <p:ext uri="{D42A27DB-BD31-4B8C-83A1-F6EECF244321}">
                <p14:modId xmlns:p14="http://schemas.microsoft.com/office/powerpoint/2010/main" val="1351606446"/>
              </p:ext>
            </p:extLst>
          </p:nvPr>
        </p:nvGraphicFramePr>
        <p:xfrm>
          <a:off x="3131840" y="2921893"/>
          <a:ext cx="1686987" cy="579115"/>
        </p:xfrm>
        <a:graphic>
          <a:graphicData uri="http://schemas.openxmlformats.org/presentationml/2006/ole">
            <mc:AlternateContent xmlns:mc="http://schemas.openxmlformats.org/markup-compatibility/2006">
              <mc:Choice xmlns:v="urn:schemas-microsoft-com:vml" Requires="v">
                <p:oleObj spid="_x0000_s17420" name="Ecuación" r:id="rId3" imgW="634449" imgH="215713" progId="Equation.3">
                  <p:embed/>
                </p:oleObj>
              </mc:Choice>
              <mc:Fallback>
                <p:oleObj name="Ecuación" r:id="rId3" imgW="634449" imgH="215713"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921893"/>
                        <a:ext cx="1686987" cy="579115"/>
                      </a:xfrm>
                      <a:prstGeom prst="rect">
                        <a:avLst/>
                      </a:prstGeom>
                      <a:noFill/>
                    </p:spPr>
                  </p:pic>
                </p:oleObj>
              </mc:Fallback>
            </mc:AlternateContent>
          </a:graphicData>
        </a:graphic>
      </p:graphicFrame>
      <p:pic>
        <p:nvPicPr>
          <p:cNvPr id="17413" name="Picture 5">
            <a:extLst>
              <a:ext uri="{FF2B5EF4-FFF2-40B4-BE49-F238E27FC236}">
                <a16:creationId xmlns:a16="http://schemas.microsoft.com/office/drawing/2014/main" xmlns="" id="{1B23E2FB-B868-482C-BA8C-CE061EAD8F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104" y="4390652"/>
            <a:ext cx="2398611"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ángulo 10">
            <a:extLst>
              <a:ext uri="{FF2B5EF4-FFF2-40B4-BE49-F238E27FC236}">
                <a16:creationId xmlns:a16="http://schemas.microsoft.com/office/drawing/2014/main" xmlns="" id="{1031267A-9A7E-436B-BB97-653B87D1C31D}"/>
              </a:ext>
            </a:extLst>
          </p:cNvPr>
          <p:cNvSpPr/>
          <p:nvPr/>
        </p:nvSpPr>
        <p:spPr>
          <a:xfrm>
            <a:off x="683568" y="3945537"/>
            <a:ext cx="4572000" cy="1754326"/>
          </a:xfrm>
          <a:prstGeom prst="rect">
            <a:avLst/>
          </a:prstGeom>
        </p:spPr>
        <p:txBody>
          <a:bodyPr>
            <a:spAutoFit/>
          </a:bodyPr>
          <a:lstStyle/>
          <a:p>
            <a:pPr indent="449580" algn="just">
              <a:lnSpc>
                <a:spcPct val="150000"/>
              </a:lnSpc>
              <a:spcBef>
                <a:spcPts val="600"/>
              </a:spcBef>
              <a:spcAft>
                <a:spcPts val="0"/>
              </a:spcAft>
            </a:pPr>
            <a:r>
              <a:rPr lang="es-MX" dirty="0">
                <a:latin typeface="Times New Roman" panose="02020603050405020304" pitchFamily="18" charset="0"/>
                <a:ea typeface="Times New Roman" panose="02020603050405020304" pitchFamily="18" charset="0"/>
              </a:rPr>
              <a:t>Del diagrama de bloques se observa que la acción derivativa disminuye en el tiempo y cuando el error es constante deja de actuar el controlador Derivativo.</a:t>
            </a:r>
          </a:p>
        </p:txBody>
      </p:sp>
    </p:spTree>
    <p:extLst>
      <p:ext uri="{BB962C8B-B14F-4D97-AF65-F5344CB8AC3E}">
        <p14:creationId xmlns:p14="http://schemas.microsoft.com/office/powerpoint/2010/main" val="38352137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Integral</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lnSpcReduction="10000"/>
          </a:bodyPr>
          <a:lstStyle/>
          <a:p>
            <a:r>
              <a:rPr lang="es-MX" dirty="0"/>
              <a:t>La acción integral se obtiene al cambiar la posición la resistencia y el capacitor en la entrada IN- y eliminar la resistencia en IN+</a:t>
            </a:r>
          </a:p>
          <a:p>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6385" name="Picture 1">
            <a:extLst>
              <a:ext uri="{FF2B5EF4-FFF2-40B4-BE49-F238E27FC236}">
                <a16:creationId xmlns:a16="http://schemas.microsoft.com/office/drawing/2014/main" xmlns="" id="{3C825A39-478A-4952-A694-43F3BB4FC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242569"/>
            <a:ext cx="35655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37715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Integral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lnSpcReduction="10000"/>
          </a:bodyPr>
          <a:lstStyle/>
          <a:p>
            <a:r>
              <a:rPr lang="es-MX" dirty="0"/>
              <a:t>donde el voltaje </a:t>
            </a:r>
            <a:r>
              <a:rPr lang="es-MX" i="1" dirty="0" err="1"/>
              <a:t>vout</a:t>
            </a:r>
            <a:r>
              <a:rPr lang="es-MX" dirty="0"/>
              <a:t> almacena la información de la señal variante de </a:t>
            </a:r>
            <a:r>
              <a:rPr lang="es-MX" i="1" dirty="0"/>
              <a:t>Vo, esta acción se puede expresar por la siguiente integral</a:t>
            </a:r>
            <a:endParaRPr lang="es-MX" dirty="0"/>
          </a:p>
          <a:p>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Objeto 7">
            <a:extLst>
              <a:ext uri="{FF2B5EF4-FFF2-40B4-BE49-F238E27FC236}">
                <a16:creationId xmlns:a16="http://schemas.microsoft.com/office/drawing/2014/main" xmlns="" id="{4C5787DC-8403-468B-A728-E91AF60EBAF6}"/>
              </a:ext>
            </a:extLst>
          </p:cNvPr>
          <p:cNvGraphicFramePr>
            <a:graphicFrameLocks noChangeAspect="1"/>
          </p:cNvGraphicFramePr>
          <p:nvPr>
            <p:extLst>
              <p:ext uri="{D42A27DB-BD31-4B8C-83A1-F6EECF244321}">
                <p14:modId xmlns:p14="http://schemas.microsoft.com/office/powerpoint/2010/main" val="805613329"/>
              </p:ext>
            </p:extLst>
          </p:nvPr>
        </p:nvGraphicFramePr>
        <p:xfrm>
          <a:off x="2498713" y="3323531"/>
          <a:ext cx="4146574" cy="1008112"/>
        </p:xfrm>
        <a:graphic>
          <a:graphicData uri="http://schemas.openxmlformats.org/presentationml/2006/ole">
            <mc:AlternateContent xmlns:mc="http://schemas.openxmlformats.org/markup-compatibility/2006">
              <mc:Choice xmlns:v="urn:schemas-microsoft-com:vml" Requires="v">
                <p:oleObj spid="_x0000_s15369" name="Ecuación" r:id="rId3" imgW="1625600" imgH="393700" progId="Equation.3">
                  <p:embed/>
                </p:oleObj>
              </mc:Choice>
              <mc:Fallback>
                <p:oleObj name="Ecuación" r:id="rId3" imgW="16256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713" y="3323531"/>
                        <a:ext cx="4146574" cy="1008112"/>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xmlns="" id="{AC42FBAC-BCCD-452E-A04C-DF08A457E3F6}"/>
              </a:ext>
            </a:extLst>
          </p:cNvPr>
          <p:cNvSpPr/>
          <p:nvPr/>
        </p:nvSpPr>
        <p:spPr>
          <a:xfrm>
            <a:off x="971600" y="4581128"/>
            <a:ext cx="4572000" cy="1200329"/>
          </a:xfrm>
          <a:prstGeom prst="rect">
            <a:avLst/>
          </a:prstGeom>
        </p:spPr>
        <p:txBody>
          <a:bodyPr>
            <a:spAutoFit/>
          </a:bodyPr>
          <a:lstStyle/>
          <a:p>
            <a:pPr algn="just">
              <a:spcAft>
                <a:spcPts val="0"/>
              </a:spcAft>
            </a:pPr>
            <a:r>
              <a:rPr lang="es-MX" sz="2400" dirty="0">
                <a:latin typeface="Times New Roman" panose="02020603050405020304" pitchFamily="18" charset="0"/>
                <a:ea typeface="Times New Roman" panose="02020603050405020304" pitchFamily="18" charset="0"/>
              </a:rPr>
              <a:t>donde se puede observar que el AO en este modo integra e invierte la señal </a:t>
            </a:r>
            <a:r>
              <a:rPr lang="es-MX" sz="2400" i="1" dirty="0">
                <a:latin typeface="Times New Roman" panose="02020603050405020304" pitchFamily="18" charset="0"/>
                <a:ea typeface="Times New Roman" panose="02020603050405020304" pitchFamily="18" charset="0"/>
              </a:rPr>
              <a:t>Vo.</a:t>
            </a:r>
            <a:endParaRPr lang="es-MX"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74536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Integral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a:bodyPr>
          <a:lstStyle/>
          <a:p>
            <a:r>
              <a:rPr lang="es-MX" dirty="0"/>
              <a:t>Para </a:t>
            </a:r>
            <a:r>
              <a:rPr lang="es-MX" i="1" dirty="0"/>
              <a:t>Vo(t)</a:t>
            </a:r>
            <a:r>
              <a:rPr lang="es-MX" dirty="0"/>
              <a:t> constante la respuesta en </a:t>
            </a:r>
            <a:r>
              <a:rPr lang="es-MX" i="1" dirty="0"/>
              <a:t>Vout(t)</a:t>
            </a:r>
            <a:r>
              <a:rPr lang="es-MX" dirty="0"/>
              <a:t> es una recta con pendiente igual a </a:t>
            </a:r>
            <a:r>
              <a:rPr lang="es-MX" i="1" dirty="0"/>
              <a:t>-</a:t>
            </a:r>
            <a:r>
              <a:rPr lang="es-MX" i="1" dirty="0" err="1"/>
              <a:t>vo</a:t>
            </a:r>
            <a:r>
              <a:rPr lang="es-MX" i="1" dirty="0"/>
              <a:t>/RC</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ángulo 5">
            <a:extLst>
              <a:ext uri="{FF2B5EF4-FFF2-40B4-BE49-F238E27FC236}">
                <a16:creationId xmlns:a16="http://schemas.microsoft.com/office/drawing/2014/main" xmlns="" id="{D19C1B5D-D66C-4987-BC96-83C6F1CAD827}"/>
              </a:ext>
            </a:extLst>
          </p:cNvPr>
          <p:cNvSpPr/>
          <p:nvPr/>
        </p:nvSpPr>
        <p:spPr>
          <a:xfrm>
            <a:off x="755576" y="4005064"/>
            <a:ext cx="4968552" cy="2308324"/>
          </a:xfrm>
          <a:prstGeom prst="rect">
            <a:avLst/>
          </a:prstGeom>
        </p:spPr>
        <p:txBody>
          <a:bodyPr wrap="square">
            <a:spAutoFit/>
          </a:bodyPr>
          <a:lstStyle/>
          <a:p>
            <a:r>
              <a:rPr lang="es-MX" sz="2400" dirty="0"/>
              <a:t>cuando se une el efecto rampa junto con una descarga de </a:t>
            </a:r>
            <a:r>
              <a:rPr lang="es-MX" sz="2400" i="1" dirty="0"/>
              <a:t>Vout</a:t>
            </a:r>
            <a:r>
              <a:rPr lang="es-MX" sz="2400" dirty="0"/>
              <a:t> periódica se obtiene efectos rampa en la salida es decir, se puede conseguir una señal triangular de salida a partir de una señal cuadrada de entrada.</a:t>
            </a:r>
          </a:p>
        </p:txBody>
      </p:sp>
      <p:graphicFrame>
        <p:nvGraphicFramePr>
          <p:cNvPr id="8" name="Objeto 7">
            <a:extLst>
              <a:ext uri="{FF2B5EF4-FFF2-40B4-BE49-F238E27FC236}">
                <a16:creationId xmlns:a16="http://schemas.microsoft.com/office/drawing/2014/main" xmlns="" id="{D4C541D0-5855-4D6F-B190-56E14B231F66}"/>
              </a:ext>
            </a:extLst>
          </p:cNvPr>
          <p:cNvGraphicFramePr>
            <a:graphicFrameLocks noChangeAspect="1"/>
          </p:cNvGraphicFramePr>
          <p:nvPr>
            <p:extLst>
              <p:ext uri="{D42A27DB-BD31-4B8C-83A1-F6EECF244321}">
                <p14:modId xmlns:p14="http://schemas.microsoft.com/office/powerpoint/2010/main" val="402625415"/>
              </p:ext>
            </p:extLst>
          </p:nvPr>
        </p:nvGraphicFramePr>
        <p:xfrm>
          <a:off x="3335636" y="2855479"/>
          <a:ext cx="2472728" cy="936104"/>
        </p:xfrm>
        <a:graphic>
          <a:graphicData uri="http://schemas.openxmlformats.org/presentationml/2006/ole">
            <mc:AlternateContent xmlns:mc="http://schemas.openxmlformats.org/markup-compatibility/2006">
              <mc:Choice xmlns:v="urn:schemas-microsoft-com:vml" Requires="v">
                <p:oleObj spid="_x0000_s21513" name="Ecuación" r:id="rId3" imgW="1040948" imgH="393529" progId="Equation.3">
                  <p:embed/>
                </p:oleObj>
              </mc:Choice>
              <mc:Fallback>
                <p:oleObj name="Ecuación" r:id="rId3" imgW="1040948" imgH="39352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5636" y="2855479"/>
                        <a:ext cx="2472728" cy="936104"/>
                      </a:xfrm>
                      <a:prstGeom prst="rect">
                        <a:avLst/>
                      </a:prstGeom>
                      <a:noFill/>
                    </p:spPr>
                  </p:pic>
                </p:oleObj>
              </mc:Fallback>
            </mc:AlternateContent>
          </a:graphicData>
        </a:graphic>
      </p:graphicFrame>
    </p:spTree>
    <p:extLst>
      <p:ext uri="{BB962C8B-B14F-4D97-AF65-F5344CB8AC3E}">
        <p14:creationId xmlns:p14="http://schemas.microsoft.com/office/powerpoint/2010/main" val="888413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Integral (continuación) </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2044823"/>
          </a:xfrm>
        </p:spPr>
        <p:txBody>
          <a:bodyPr>
            <a:normAutofit fontScale="70000" lnSpcReduction="20000"/>
          </a:bodyPr>
          <a:lstStyle/>
          <a:p>
            <a:r>
              <a:rPr lang="es-MX" dirty="0"/>
              <a:t>Respecto a sus características de conexión el bloque integrador casi no se usa de forma independiente por que, cuando el efecto integrador termina cuando el condensador se satura. Por esta razón es que el modelo integrador se usa en forma combinada con controles que descarguen el capacitor en ciertos intervalos de tiempo. E</a:t>
            </a:r>
            <a:r>
              <a:rPr lang="es-ES" dirty="0"/>
              <a:t>l diagrama de bloques queda definido por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 name="Objeto 9">
            <a:extLst>
              <a:ext uri="{FF2B5EF4-FFF2-40B4-BE49-F238E27FC236}">
                <a16:creationId xmlns:a16="http://schemas.microsoft.com/office/drawing/2014/main" xmlns="" id="{349D2C24-B46B-4835-89CF-3185C3085B25}"/>
              </a:ext>
            </a:extLst>
          </p:cNvPr>
          <p:cNvGraphicFramePr>
            <a:graphicFrameLocks noChangeAspect="1"/>
          </p:cNvGraphicFramePr>
          <p:nvPr>
            <p:extLst>
              <p:ext uri="{D42A27DB-BD31-4B8C-83A1-F6EECF244321}">
                <p14:modId xmlns:p14="http://schemas.microsoft.com/office/powerpoint/2010/main" val="1457378088"/>
              </p:ext>
            </p:extLst>
          </p:nvPr>
        </p:nvGraphicFramePr>
        <p:xfrm>
          <a:off x="1331640" y="4578090"/>
          <a:ext cx="1887862" cy="648072"/>
        </p:xfrm>
        <a:graphic>
          <a:graphicData uri="http://schemas.openxmlformats.org/presentationml/2006/ole">
            <mc:AlternateContent xmlns:mc="http://schemas.openxmlformats.org/markup-compatibility/2006">
              <mc:Choice xmlns:v="urn:schemas-microsoft-com:vml" Requires="v">
                <p:oleObj spid="_x0000_s20492" name="Ecuación" r:id="rId3" imgW="634449" imgH="215713" progId="Equation.3">
                  <p:embed/>
                </p:oleObj>
              </mc:Choice>
              <mc:Fallback>
                <p:oleObj name="Ecuación" r:id="rId3" imgW="634449" imgH="215713"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4578090"/>
                        <a:ext cx="1887862" cy="648072"/>
                      </a:xfrm>
                      <a:prstGeom prst="rect">
                        <a:avLst/>
                      </a:prstGeom>
                      <a:noFill/>
                    </p:spPr>
                  </p:pic>
                </p:oleObj>
              </mc:Fallback>
            </mc:AlternateContent>
          </a:graphicData>
        </a:graphic>
      </p:graphicFrame>
      <p:pic>
        <p:nvPicPr>
          <p:cNvPr id="20485" name="Picture 5">
            <a:extLst>
              <a:ext uri="{FF2B5EF4-FFF2-40B4-BE49-F238E27FC236}">
                <a16:creationId xmlns:a16="http://schemas.microsoft.com/office/drawing/2014/main" xmlns="" id="{373F6552-D231-493E-AE50-23EF8FEA5E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3740" y="4444926"/>
            <a:ext cx="24685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91547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Ejemplos</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a:bodyPr>
          <a:lstStyle/>
          <a:p>
            <a:r>
              <a:rPr lang="es-ES" dirty="0"/>
              <a:t>Conecta el siguiente circuito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9457" name="Picture 1">
            <a:extLst>
              <a:ext uri="{FF2B5EF4-FFF2-40B4-BE49-F238E27FC236}">
                <a16:creationId xmlns:a16="http://schemas.microsoft.com/office/drawing/2014/main" xmlns="" id="{DAAF6A90-F2DE-45B8-BCF0-5E4F3D4418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564904"/>
            <a:ext cx="3845376"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6600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DC9BD1D-ED42-4653-8A25-FEE919A02ED1}"/>
              </a:ext>
            </a:extLst>
          </p:cNvPr>
          <p:cNvSpPr>
            <a:spLocks noGrp="1"/>
          </p:cNvSpPr>
          <p:nvPr>
            <p:ph type="title"/>
          </p:nvPr>
        </p:nvSpPr>
        <p:spPr/>
        <p:txBody>
          <a:bodyPr/>
          <a:lstStyle/>
          <a:p>
            <a:r>
              <a:rPr lang="es-ES" b="1" dirty="0"/>
              <a:t>Introducción</a:t>
            </a:r>
            <a:r>
              <a:rPr lang="es-ES" dirty="0"/>
              <a:t> </a:t>
            </a:r>
            <a:endParaRPr lang="es-MX" dirty="0"/>
          </a:p>
        </p:txBody>
      </p:sp>
      <p:sp>
        <p:nvSpPr>
          <p:cNvPr id="3" name="Marcador de contenido 2">
            <a:extLst>
              <a:ext uri="{FF2B5EF4-FFF2-40B4-BE49-F238E27FC236}">
                <a16:creationId xmlns:a16="http://schemas.microsoft.com/office/drawing/2014/main" xmlns="" id="{D95F4F22-16E9-4E5B-8E91-E63D249E0FC4}"/>
              </a:ext>
            </a:extLst>
          </p:cNvPr>
          <p:cNvSpPr>
            <a:spLocks noGrp="1"/>
          </p:cNvSpPr>
          <p:nvPr>
            <p:ph idx="1"/>
          </p:nvPr>
        </p:nvSpPr>
        <p:spPr/>
        <p:txBody>
          <a:bodyPr>
            <a:normAutofit fontScale="92500" lnSpcReduction="20000"/>
          </a:bodyPr>
          <a:lstStyle/>
          <a:p>
            <a:r>
              <a:rPr lang="es-ES" dirty="0"/>
              <a:t>Los Amplificadores Operacionales son circuitos integrados que aparecieron a finales de los años cincuentas y, desde entonces este tipo de circuitos amplificadores han sido utilizados de forma regular por las empresas que necesitan realizar control en sus operaciones industriales.</a:t>
            </a:r>
            <a:endParaRPr lang="es-MX" dirty="0"/>
          </a:p>
          <a:p>
            <a:r>
              <a:rPr lang="es-ES" dirty="0"/>
              <a:t>	En la siguiente práctica analizaremos el arreglo de suma y resta del AO, así como desarrollaremos prácticas en el laboratorio que ilustren la forma en que realiza operaciones algebraicas.</a:t>
            </a:r>
            <a:endParaRPr lang="es-MX" dirty="0"/>
          </a:p>
          <a:p>
            <a:endParaRPr lang="es-MX" dirty="0"/>
          </a:p>
        </p:txBody>
      </p:sp>
    </p:spTree>
    <p:extLst>
      <p:ext uri="{BB962C8B-B14F-4D97-AF65-F5344CB8AC3E}">
        <p14:creationId xmlns:p14="http://schemas.microsoft.com/office/powerpoint/2010/main" val="32673736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Ejemplos (continuación)</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a:bodyPr>
          <a:lstStyle/>
          <a:p>
            <a:r>
              <a:rPr lang="es-ES" dirty="0"/>
              <a:t>Conecta el siguiente circuito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5" name="Imagen 4">
            <a:extLst>
              <a:ext uri="{FF2B5EF4-FFF2-40B4-BE49-F238E27FC236}">
                <a16:creationId xmlns:a16="http://schemas.microsoft.com/office/drawing/2014/main" xmlns="" id="{AFA65739-5616-4D2F-A221-3DE9A5AD44FC}"/>
              </a:ext>
            </a:extLst>
          </p:cNvPr>
          <p:cNvPicPr>
            <a:picLocks noChangeAspect="1"/>
          </p:cNvPicPr>
          <p:nvPr/>
        </p:nvPicPr>
        <p:blipFill>
          <a:blip r:embed="rId2"/>
          <a:stretch>
            <a:fillRect/>
          </a:stretch>
        </p:blipFill>
        <p:spPr>
          <a:xfrm>
            <a:off x="5652120" y="1990030"/>
            <a:ext cx="2304256" cy="3910253"/>
          </a:xfrm>
          <a:prstGeom prst="rect">
            <a:avLst/>
          </a:prstGeom>
        </p:spPr>
      </p:pic>
      <p:sp>
        <p:nvSpPr>
          <p:cNvPr id="6" name="Rectángulo 5">
            <a:extLst>
              <a:ext uri="{FF2B5EF4-FFF2-40B4-BE49-F238E27FC236}">
                <a16:creationId xmlns:a16="http://schemas.microsoft.com/office/drawing/2014/main" xmlns="" id="{50E4125D-3857-4759-9F0F-62A68ED769E4}"/>
              </a:ext>
            </a:extLst>
          </p:cNvPr>
          <p:cNvSpPr/>
          <p:nvPr/>
        </p:nvSpPr>
        <p:spPr>
          <a:xfrm>
            <a:off x="768660" y="2861866"/>
            <a:ext cx="4572000" cy="923330"/>
          </a:xfrm>
          <a:prstGeom prst="rect">
            <a:avLst/>
          </a:prstGeom>
        </p:spPr>
        <p:txBody>
          <a:bodyPr>
            <a:spAutoFit/>
          </a:bodyPr>
          <a:lstStyle/>
          <a:p>
            <a:r>
              <a:rPr lang="es-ES" dirty="0">
                <a:latin typeface="Times New Roman" panose="02020603050405020304" pitchFamily="18" charset="0"/>
                <a:ea typeface="Times New Roman" panose="02020603050405020304" pitchFamily="18" charset="0"/>
              </a:rPr>
              <a:t>Completa la siguiente tabla donde </a:t>
            </a:r>
            <a:r>
              <a:rPr lang="es-ES" i="1" dirty="0">
                <a:latin typeface="Times New Roman" panose="02020603050405020304" pitchFamily="18" charset="0"/>
                <a:ea typeface="Times New Roman" panose="02020603050405020304" pitchFamily="18" charset="0"/>
              </a:rPr>
              <a:t>Vo</a:t>
            </a:r>
            <a:r>
              <a:rPr lang="es-ES" dirty="0">
                <a:latin typeface="Times New Roman" panose="02020603050405020304" pitchFamily="18" charset="0"/>
                <a:ea typeface="Times New Roman" panose="02020603050405020304" pitchFamily="18" charset="0"/>
              </a:rPr>
              <a:t> proviene del Buffer de la práctica uno,  Rf=1M</a:t>
            </a:r>
            <a:r>
              <a:rPr lang="es-ES" dirty="0">
                <a:latin typeface="Symbol" panose="05050102010706020507" pitchFamily="18" charset="2"/>
                <a:ea typeface="Times New Roman" panose="02020603050405020304" pitchFamily="18" charset="0"/>
                <a:cs typeface="Times New Roman" panose="02020603050405020304" pitchFamily="18" charset="0"/>
              </a:rPr>
              <a:t>W</a:t>
            </a:r>
            <a:r>
              <a:rPr lang="es-MX" dirty="0">
                <a:latin typeface="Times New Roman" panose="02020603050405020304" pitchFamily="18" charset="0"/>
                <a:ea typeface="Times New Roman" panose="02020603050405020304" pitchFamily="18" charset="0"/>
              </a:rPr>
              <a:t>, C=10</a:t>
            </a:r>
            <a:r>
              <a:rPr lang="es-ES" dirty="0">
                <a:latin typeface="Symbol" panose="05050102010706020507" pitchFamily="18" charset="2"/>
                <a:ea typeface="Times New Roman" panose="02020603050405020304" pitchFamily="18" charset="0"/>
                <a:cs typeface="Times New Roman" panose="02020603050405020304" pitchFamily="18" charset="0"/>
              </a:rPr>
              <a:t>m</a:t>
            </a:r>
            <a:r>
              <a:rPr lang="es-MX" dirty="0">
                <a:latin typeface="Times New Roman" panose="02020603050405020304" pitchFamily="18" charset="0"/>
                <a:ea typeface="Times New Roman" panose="02020603050405020304" pitchFamily="18" charset="0"/>
              </a:rPr>
              <a:t>F, v</a:t>
            </a:r>
            <a:r>
              <a:rPr lang="es-ES" dirty="0">
                <a:latin typeface="Times New Roman" panose="02020603050405020304" pitchFamily="18" charset="0"/>
                <a:ea typeface="Times New Roman" panose="02020603050405020304" pitchFamily="18" charset="0"/>
              </a:rPr>
              <a:t>aria </a:t>
            </a:r>
            <a:r>
              <a:rPr lang="es-ES" i="1" dirty="0">
                <a:latin typeface="Times New Roman" panose="02020603050405020304" pitchFamily="18" charset="0"/>
                <a:ea typeface="Times New Roman" panose="02020603050405020304" pitchFamily="18" charset="0"/>
              </a:rPr>
              <a:t>Vo cada cinco segundos</a:t>
            </a:r>
            <a:r>
              <a:rPr lang="es-ES" dirty="0">
                <a:latin typeface="Times New Roman" panose="02020603050405020304" pitchFamily="18" charset="0"/>
                <a:ea typeface="Times New Roman" panose="02020603050405020304" pitchFamily="18" charset="0"/>
              </a:rPr>
              <a:t> </a:t>
            </a:r>
            <a:endParaRPr lang="es-MX" dirty="0"/>
          </a:p>
        </p:txBody>
      </p:sp>
    </p:spTree>
    <p:extLst>
      <p:ext uri="{BB962C8B-B14F-4D97-AF65-F5344CB8AC3E}">
        <p14:creationId xmlns:p14="http://schemas.microsoft.com/office/powerpoint/2010/main" val="26910717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Ejemplos (continuación)</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457200" y="1600201"/>
            <a:ext cx="8229600" cy="1540767"/>
          </a:xfrm>
        </p:spPr>
        <p:txBody>
          <a:bodyPr>
            <a:normAutofit/>
          </a:bodyPr>
          <a:lstStyle/>
          <a:p>
            <a:r>
              <a:rPr lang="es-ES" dirty="0"/>
              <a:t>Cambia la resistencia y el lugar del capacitor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2530" name="Picture 2">
            <a:extLst>
              <a:ext uri="{FF2B5EF4-FFF2-40B4-BE49-F238E27FC236}">
                <a16:creationId xmlns:a16="http://schemas.microsoft.com/office/drawing/2014/main" xmlns="" id="{51A13E6F-B895-49DE-911D-9BA523F4F7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492896"/>
            <a:ext cx="4248472" cy="287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14582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FD9B3D-CEF9-4B93-928B-F7D7F2E88E6A}"/>
              </a:ext>
            </a:extLst>
          </p:cNvPr>
          <p:cNvSpPr>
            <a:spLocks noGrp="1"/>
          </p:cNvSpPr>
          <p:nvPr>
            <p:ph type="title"/>
          </p:nvPr>
        </p:nvSpPr>
        <p:spPr/>
        <p:txBody>
          <a:bodyPr/>
          <a:lstStyle/>
          <a:p>
            <a:r>
              <a:rPr lang="es-ES" b="1" i="1" dirty="0"/>
              <a:t>Ejemplos (continuación)</a:t>
            </a:r>
            <a:endParaRPr lang="es-MX" dirty="0"/>
          </a:p>
        </p:txBody>
      </p:sp>
      <p:sp>
        <p:nvSpPr>
          <p:cNvPr id="3" name="Marcador de contenido 2">
            <a:extLst>
              <a:ext uri="{FF2B5EF4-FFF2-40B4-BE49-F238E27FC236}">
                <a16:creationId xmlns:a16="http://schemas.microsoft.com/office/drawing/2014/main" xmlns="" id="{B030C902-A40A-442F-9139-ED4B6F47C787}"/>
              </a:ext>
            </a:extLst>
          </p:cNvPr>
          <p:cNvSpPr>
            <a:spLocks noGrp="1"/>
          </p:cNvSpPr>
          <p:nvPr>
            <p:ph idx="1"/>
          </p:nvPr>
        </p:nvSpPr>
        <p:spPr>
          <a:xfrm>
            <a:off x="683568" y="2089370"/>
            <a:ext cx="3394720" cy="1540767"/>
          </a:xfrm>
        </p:spPr>
        <p:txBody>
          <a:bodyPr>
            <a:normAutofit fontScale="85000" lnSpcReduction="20000"/>
          </a:bodyPr>
          <a:lstStyle/>
          <a:p>
            <a:r>
              <a:rPr lang="es-ES" dirty="0"/>
              <a:t>donde </a:t>
            </a:r>
            <a:r>
              <a:rPr lang="es-MX" dirty="0"/>
              <a:t>Rf=100 k</a:t>
            </a:r>
            <a:r>
              <a:rPr lang="es-ES" dirty="0">
                <a:latin typeface="Symbol" panose="05050102010706020507" pitchFamily="18" charset="2"/>
              </a:rPr>
              <a:t>W</a:t>
            </a:r>
            <a:r>
              <a:rPr lang="es-MX" dirty="0"/>
              <a:t> , C=10</a:t>
            </a:r>
            <a:r>
              <a:rPr lang="es-ES" dirty="0"/>
              <a:t>m</a:t>
            </a:r>
            <a:r>
              <a:rPr lang="es-MX" dirty="0"/>
              <a:t>F,  v</a:t>
            </a:r>
            <a:r>
              <a:rPr lang="es-ES" dirty="0"/>
              <a:t>aria cada 5 </a:t>
            </a:r>
            <a:r>
              <a:rPr lang="es-ES" dirty="0" err="1"/>
              <a:t>seg</a:t>
            </a:r>
            <a:r>
              <a:rPr lang="es-ES" dirty="0"/>
              <a:t> </a:t>
            </a:r>
            <a:r>
              <a:rPr lang="es-ES" i="1" dirty="0"/>
              <a:t>Vo y</a:t>
            </a:r>
            <a:r>
              <a:rPr lang="es-ES" dirty="0"/>
              <a:t> mide voltajes </a:t>
            </a:r>
            <a:endParaRPr lang="es-MX" dirty="0"/>
          </a:p>
        </p:txBody>
      </p:sp>
      <p:sp>
        <p:nvSpPr>
          <p:cNvPr id="4" name="Rectangle 2">
            <a:extLst>
              <a:ext uri="{FF2B5EF4-FFF2-40B4-BE49-F238E27FC236}">
                <a16:creationId xmlns:a16="http://schemas.microsoft.com/office/drawing/2014/main" xmlns="" id="{77FA22E0-B39C-4432-9AF5-6AE715D080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6" name="Imagen 5">
            <a:extLst>
              <a:ext uri="{FF2B5EF4-FFF2-40B4-BE49-F238E27FC236}">
                <a16:creationId xmlns:a16="http://schemas.microsoft.com/office/drawing/2014/main" xmlns="" id="{58AE412B-801A-49BD-A2A9-6EE82BEC3277}"/>
              </a:ext>
            </a:extLst>
          </p:cNvPr>
          <p:cNvPicPr>
            <a:picLocks noChangeAspect="1"/>
          </p:cNvPicPr>
          <p:nvPr/>
        </p:nvPicPr>
        <p:blipFill>
          <a:blip r:embed="rId2"/>
          <a:stretch>
            <a:fillRect/>
          </a:stretch>
        </p:blipFill>
        <p:spPr>
          <a:xfrm>
            <a:off x="5436096" y="1670943"/>
            <a:ext cx="2304256" cy="3910253"/>
          </a:xfrm>
          <a:prstGeom prst="rect">
            <a:avLst/>
          </a:prstGeom>
        </p:spPr>
      </p:pic>
    </p:spTree>
    <p:extLst>
      <p:ext uri="{BB962C8B-B14F-4D97-AF65-F5344CB8AC3E}">
        <p14:creationId xmlns:p14="http://schemas.microsoft.com/office/powerpoint/2010/main" val="31670602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normAutofit fontScale="55000" lnSpcReduction="20000"/>
          </a:bodyPr>
          <a:lstStyle/>
          <a:p>
            <a:pPr marL="0" indent="0">
              <a:buNone/>
            </a:pPr>
            <a:r>
              <a:rPr lang="es-ES" b="1" dirty="0"/>
              <a:t>Básica </a:t>
            </a:r>
            <a:endParaRPr lang="es-MX" dirty="0"/>
          </a:p>
          <a:p>
            <a:r>
              <a:rPr lang="es-MX" dirty="0"/>
              <a:t>[1]. </a:t>
            </a:r>
            <a:r>
              <a:rPr lang="es-ES" dirty="0" err="1">
                <a:hlinkClick r:id="rId2"/>
              </a:rPr>
              <a:t>Katsuhiko</a:t>
            </a:r>
            <a:r>
              <a:rPr lang="es-ES" dirty="0">
                <a:hlinkClick r:id="rId2"/>
              </a:rPr>
              <a:t> </a:t>
            </a:r>
            <a:r>
              <a:rPr lang="es-ES" dirty="0" err="1">
                <a:hlinkClick r:id="rId2"/>
              </a:rPr>
              <a:t>Ogata</a:t>
            </a:r>
            <a:r>
              <a:rPr lang="es-ES" dirty="0"/>
              <a:t>, </a:t>
            </a:r>
            <a:r>
              <a:rPr lang="es-ES" i="1" dirty="0" err="1"/>
              <a:t>Ingenieria</a:t>
            </a:r>
            <a:r>
              <a:rPr lang="es-ES" i="1" dirty="0"/>
              <a:t> de control moderna</a:t>
            </a:r>
            <a:r>
              <a:rPr lang="es-ES" dirty="0"/>
              <a:t>, Pearson Educación, ISBN: 9788483226605.</a:t>
            </a:r>
            <a:endParaRPr lang="es-MX" dirty="0"/>
          </a:p>
          <a:p>
            <a:r>
              <a:rPr lang="es-ES" dirty="0"/>
              <a:t>[2]. </a:t>
            </a:r>
            <a:r>
              <a:rPr lang="es-ES" dirty="0">
                <a:hlinkClick r:id="rId3"/>
              </a:rPr>
              <a:t>Benjamín C. </a:t>
            </a:r>
            <a:r>
              <a:rPr lang="es-ES" dirty="0" err="1">
                <a:hlinkClick r:id="rId3"/>
              </a:rPr>
              <a:t>Kuo</a:t>
            </a:r>
            <a:r>
              <a:rPr lang="es-ES" dirty="0"/>
              <a:t>, </a:t>
            </a:r>
            <a:r>
              <a:rPr lang="es-ES" i="1" dirty="0"/>
              <a:t>Sistemas de control automático</a:t>
            </a:r>
            <a:r>
              <a:rPr lang="es-ES" dirty="0"/>
              <a:t>, Pearson Educación, ISBN: 9688807230.</a:t>
            </a:r>
            <a:endParaRPr lang="es-MX" dirty="0"/>
          </a:p>
          <a:p>
            <a:r>
              <a:rPr lang="es-ES" dirty="0"/>
              <a:t>[3]. John </a:t>
            </a:r>
            <a:r>
              <a:rPr lang="es-ES" dirty="0" err="1"/>
              <a:t>Dorsey</a:t>
            </a:r>
            <a:r>
              <a:rPr lang="es-ES" dirty="0"/>
              <a:t>, Control automático de procesos teoría y práctica, ed. </a:t>
            </a:r>
            <a:r>
              <a:rPr lang="es-ES" dirty="0" err="1"/>
              <a:t>Limusa</a:t>
            </a:r>
            <a:r>
              <a:rPr lang="es-ES" dirty="0"/>
              <a:t> 2009, ISBN: 9789681837914.</a:t>
            </a:r>
            <a:endParaRPr lang="es-MX" dirty="0"/>
          </a:p>
          <a:p>
            <a:r>
              <a:rPr lang="en-US" dirty="0"/>
              <a:t>[4]. </a:t>
            </a:r>
            <a:r>
              <a:rPr lang="es-ES" dirty="0" err="1"/>
              <a:t>Dorf</a:t>
            </a:r>
            <a:r>
              <a:rPr lang="es-ES" dirty="0"/>
              <a:t>, R. C. </a:t>
            </a:r>
            <a:r>
              <a:rPr lang="es-ES" dirty="0" err="1"/>
              <a:t>Bishop</a:t>
            </a:r>
            <a:r>
              <a:rPr lang="es-ES" dirty="0"/>
              <a:t>, R. H., Modern control </a:t>
            </a:r>
            <a:r>
              <a:rPr lang="es-ES" dirty="0" err="1"/>
              <a:t>systems</a:t>
            </a:r>
            <a:r>
              <a:rPr lang="es-ES" dirty="0"/>
              <a:t>, Prentice Hall 2010, ISBN: 9780136024583, 0136024580.</a:t>
            </a:r>
            <a:endParaRPr lang="es-MX" dirty="0"/>
          </a:p>
          <a:p>
            <a:r>
              <a:rPr lang="es-ES" dirty="0"/>
              <a:t>[5]. Carlos A. Smith, Armando B. Corripio, Control Automático de Procesos : Teoría y Práctica, México : LIMUSA, 2009, ISBN: 9789681837914.</a:t>
            </a:r>
            <a:endParaRPr lang="es-MX" dirty="0"/>
          </a:p>
          <a:p>
            <a:pPr marL="0" indent="0">
              <a:buNone/>
            </a:pPr>
            <a:r>
              <a:rPr lang="es-ES" dirty="0"/>
              <a:t> </a:t>
            </a:r>
            <a:endParaRPr lang="es-MX" dirty="0"/>
          </a:p>
          <a:p>
            <a:pPr marL="0" indent="0">
              <a:buNone/>
            </a:pPr>
            <a:r>
              <a:rPr lang="es-ES" b="1" dirty="0"/>
              <a:t>Complementaria</a:t>
            </a:r>
            <a:endParaRPr lang="es-MX" dirty="0"/>
          </a:p>
          <a:p>
            <a:r>
              <a:rPr lang="es-MX" dirty="0"/>
              <a:t>[6]. </a:t>
            </a:r>
            <a:r>
              <a:rPr lang="es-ES" dirty="0"/>
              <a:t>Roca, Alfredo, Control automático de procesos industriales: con prácticas de simulación y análisis por ordenador PC, Díaz de Santos, 2014, ISBN: 9788499697802.</a:t>
            </a:r>
            <a:endParaRPr lang="es-MX" dirty="0"/>
          </a:p>
          <a:p>
            <a:r>
              <a:rPr lang="es-ES" dirty="0"/>
              <a:t>[7]. </a:t>
            </a:r>
            <a:r>
              <a:rPr lang="es-ES" dirty="0" err="1"/>
              <a:t>Dorf</a:t>
            </a:r>
            <a:r>
              <a:rPr lang="es-ES" dirty="0"/>
              <a:t>, Richard C., Circuitos eléctricos,  </a:t>
            </a:r>
            <a:r>
              <a:rPr lang="es-ES" dirty="0" err="1"/>
              <a:t>Alfaomega</a:t>
            </a:r>
            <a:r>
              <a:rPr lang="es-ES" dirty="0"/>
              <a:t>, c2011, ISBN: 9786077072324.</a:t>
            </a:r>
            <a:endParaRPr lang="es-MX" dirty="0"/>
          </a:p>
          <a:p>
            <a:pPr marL="0" indent="0">
              <a:buNone/>
            </a:pPr>
            <a:endParaRPr lang="es-MX" dirty="0"/>
          </a:p>
        </p:txBody>
      </p:sp>
    </p:spTree>
    <p:extLst>
      <p:ext uri="{BB962C8B-B14F-4D97-AF65-F5344CB8AC3E}">
        <p14:creationId xmlns:p14="http://schemas.microsoft.com/office/powerpoint/2010/main" val="90227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B9F053F-88C8-4D2A-BF40-A7B32E022662}"/>
              </a:ext>
            </a:extLst>
          </p:cNvPr>
          <p:cNvSpPr>
            <a:spLocks noGrp="1"/>
          </p:cNvSpPr>
          <p:nvPr>
            <p:ph type="title"/>
          </p:nvPr>
        </p:nvSpPr>
        <p:spPr/>
        <p:txBody>
          <a:bodyPr/>
          <a:lstStyle/>
          <a:p>
            <a:r>
              <a:rPr lang="es-ES" b="1" dirty="0"/>
              <a:t>Descripción del problema </a:t>
            </a:r>
            <a:endParaRPr lang="es-MX" dirty="0"/>
          </a:p>
        </p:txBody>
      </p:sp>
      <p:sp>
        <p:nvSpPr>
          <p:cNvPr id="3" name="Marcador de contenido 2">
            <a:extLst>
              <a:ext uri="{FF2B5EF4-FFF2-40B4-BE49-F238E27FC236}">
                <a16:creationId xmlns:a16="http://schemas.microsoft.com/office/drawing/2014/main" xmlns="" id="{67C68D07-ED12-49FB-AC84-53043C895E11}"/>
              </a:ext>
            </a:extLst>
          </p:cNvPr>
          <p:cNvSpPr>
            <a:spLocks noGrp="1"/>
          </p:cNvSpPr>
          <p:nvPr>
            <p:ph idx="1"/>
          </p:nvPr>
        </p:nvSpPr>
        <p:spPr/>
        <p:txBody>
          <a:bodyPr/>
          <a:lstStyle/>
          <a:p>
            <a:r>
              <a:rPr lang="es-ES" dirty="0"/>
              <a:t>Comprender el uso del 741 para diseñar un amplificador operacional en arreglo suma y resta. Proporcionar la teoría básica para desarrollar sumadores y restadores</a:t>
            </a:r>
            <a:endParaRPr lang="es-MX" dirty="0"/>
          </a:p>
        </p:txBody>
      </p:sp>
    </p:spTree>
    <p:extLst>
      <p:ext uri="{BB962C8B-B14F-4D97-AF65-F5344CB8AC3E}">
        <p14:creationId xmlns:p14="http://schemas.microsoft.com/office/powerpoint/2010/main" val="524668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8E52F96-AE67-4D72-9451-EA9E7AB52C0B}"/>
              </a:ext>
            </a:extLst>
          </p:cNvPr>
          <p:cNvSpPr>
            <a:spLocks noGrp="1"/>
          </p:cNvSpPr>
          <p:nvPr>
            <p:ph type="title"/>
          </p:nvPr>
        </p:nvSpPr>
        <p:spPr>
          <a:xfrm>
            <a:off x="395536" y="1052736"/>
            <a:ext cx="8229600" cy="1143000"/>
          </a:xfrm>
        </p:spPr>
        <p:txBody>
          <a:bodyPr>
            <a:normAutofit/>
          </a:bodyPr>
          <a:lstStyle/>
          <a:p>
            <a:r>
              <a:rPr lang="es-ES" dirty="0"/>
              <a:t>Consumibles</a:t>
            </a:r>
            <a:endParaRPr lang="es-MX" dirty="0"/>
          </a:p>
        </p:txBody>
      </p:sp>
      <p:graphicFrame>
        <p:nvGraphicFramePr>
          <p:cNvPr id="4" name="Marcador de contenido 3">
            <a:extLst>
              <a:ext uri="{FF2B5EF4-FFF2-40B4-BE49-F238E27FC236}">
                <a16:creationId xmlns:a16="http://schemas.microsoft.com/office/drawing/2014/main" xmlns="" id="{2FEE2213-695A-415A-84B9-1727E4F7E481}"/>
              </a:ext>
            </a:extLst>
          </p:cNvPr>
          <p:cNvGraphicFramePr>
            <a:graphicFrameLocks noGrp="1"/>
          </p:cNvGraphicFramePr>
          <p:nvPr>
            <p:ph idx="1"/>
            <p:extLst>
              <p:ext uri="{D42A27DB-BD31-4B8C-83A1-F6EECF244321}">
                <p14:modId xmlns:p14="http://schemas.microsoft.com/office/powerpoint/2010/main" val="1082406973"/>
              </p:ext>
            </p:extLst>
          </p:nvPr>
        </p:nvGraphicFramePr>
        <p:xfrm>
          <a:off x="1547664" y="3068960"/>
          <a:ext cx="5976664" cy="2468880"/>
        </p:xfrm>
        <a:graphic>
          <a:graphicData uri="http://schemas.openxmlformats.org/drawingml/2006/table">
            <a:tbl>
              <a:tblPr firstRow="1" firstCol="1" bandRow="1">
                <a:tableStyleId>{5C22544A-7EE6-4342-B048-85BDC9FD1C3A}</a:tableStyleId>
              </a:tblPr>
              <a:tblGrid>
                <a:gridCol w="3125925">
                  <a:extLst>
                    <a:ext uri="{9D8B030D-6E8A-4147-A177-3AD203B41FA5}">
                      <a16:colId xmlns:a16="http://schemas.microsoft.com/office/drawing/2014/main" xmlns="" val="1148120416"/>
                    </a:ext>
                  </a:extLst>
                </a:gridCol>
                <a:gridCol w="2850739">
                  <a:extLst>
                    <a:ext uri="{9D8B030D-6E8A-4147-A177-3AD203B41FA5}">
                      <a16:colId xmlns:a16="http://schemas.microsoft.com/office/drawing/2014/main" xmlns="" val="1583229769"/>
                    </a:ext>
                  </a:extLst>
                </a:gridCol>
              </a:tblGrid>
              <a:tr h="0">
                <a:tc gridSpan="2">
                  <a:txBody>
                    <a:bodyPr/>
                    <a:lstStyle/>
                    <a:p>
                      <a:pPr marL="900430" indent="-900430" algn="ctr">
                        <a:spcAft>
                          <a:spcPts val="0"/>
                        </a:spcAft>
                      </a:pPr>
                      <a:r>
                        <a:rPr lang="es-ES" sz="1800" dirty="0">
                          <a:effectLst/>
                        </a:rPr>
                        <a:t>Consumibles</a:t>
                      </a:r>
                      <a:endParaRPr lang="es-MX"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1180629467"/>
                  </a:ext>
                </a:extLst>
              </a:tr>
              <a:tr h="0">
                <a:tc gridSpan="2">
                  <a:txBody>
                    <a:bodyPr/>
                    <a:lstStyle/>
                    <a:p>
                      <a:pPr marL="457200" algn="l">
                        <a:spcAft>
                          <a:spcPts val="0"/>
                        </a:spcAft>
                      </a:pPr>
                      <a:r>
                        <a:rPr lang="es-ES" sz="1800" dirty="0">
                          <a:effectLst/>
                        </a:rPr>
                        <a:t>Dos Circuitos de alimentación Buffer (desarrollados en la práctica uno )</a:t>
                      </a:r>
                      <a:endParaRPr lang="es-MX"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2683314299"/>
                  </a:ext>
                </a:extLst>
              </a:tr>
              <a:tr h="0">
                <a:tc>
                  <a:txBody>
                    <a:bodyPr/>
                    <a:lstStyle/>
                    <a:p>
                      <a:pPr marL="457200" algn="l">
                        <a:spcAft>
                          <a:spcPts val="0"/>
                        </a:spcAft>
                      </a:pPr>
                      <a:r>
                        <a:rPr lang="es-ES" sz="1800" dirty="0">
                          <a:effectLst/>
                        </a:rPr>
                        <a:t>2 Integrados</a:t>
                      </a:r>
                      <a:endParaRPr lang="es-MX"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1800">
                          <a:effectLst/>
                        </a:rPr>
                        <a:t>Amplificador Operacional 741 </a:t>
                      </a:r>
                      <a:endParaRPr lang="es-MX"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157241718"/>
                  </a:ext>
                </a:extLst>
              </a:tr>
              <a:tr h="0">
                <a:tc>
                  <a:txBody>
                    <a:bodyPr/>
                    <a:lstStyle/>
                    <a:p>
                      <a:pPr marL="457200" algn="l">
                        <a:spcAft>
                          <a:spcPts val="0"/>
                        </a:spcAft>
                      </a:pPr>
                      <a:r>
                        <a:rPr lang="es-ES" sz="1800">
                          <a:effectLst/>
                        </a:rPr>
                        <a:t>2 Resistencias </a:t>
                      </a:r>
                      <a:endParaRPr lang="es-MX"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1800" dirty="0">
                          <a:effectLst/>
                        </a:rPr>
                        <a:t>10 KW</a:t>
                      </a:r>
                      <a:endParaRPr lang="es-MX"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937621470"/>
                  </a:ext>
                </a:extLst>
              </a:tr>
              <a:tr h="0">
                <a:tc>
                  <a:txBody>
                    <a:bodyPr/>
                    <a:lstStyle/>
                    <a:p>
                      <a:pPr marL="457200" algn="l">
                        <a:spcAft>
                          <a:spcPts val="0"/>
                        </a:spcAft>
                      </a:pPr>
                      <a:r>
                        <a:rPr lang="es-ES" sz="1800">
                          <a:effectLst/>
                        </a:rPr>
                        <a:t>7 Resistencias</a:t>
                      </a:r>
                      <a:endParaRPr lang="es-MX"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457200" algn="l">
                        <a:spcAft>
                          <a:spcPts val="0"/>
                        </a:spcAft>
                      </a:pPr>
                      <a:r>
                        <a:rPr lang="es-ES" sz="1800" dirty="0">
                          <a:effectLst/>
                        </a:rPr>
                        <a:t>1 KW</a:t>
                      </a:r>
                      <a:endParaRPr lang="es-MX"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942167389"/>
                  </a:ext>
                </a:extLst>
              </a:tr>
              <a:tr h="0">
                <a:tc gridSpan="2">
                  <a:txBody>
                    <a:bodyPr/>
                    <a:lstStyle/>
                    <a:p>
                      <a:pPr marL="457200" algn="l">
                        <a:spcAft>
                          <a:spcPts val="0"/>
                        </a:spcAft>
                      </a:pPr>
                      <a:r>
                        <a:rPr lang="es-ES" sz="1800" dirty="0">
                          <a:effectLst/>
                        </a:rPr>
                        <a:t>Alambre para conexiones #22 de colores o tipo </a:t>
                      </a:r>
                      <a:r>
                        <a:rPr lang="es-ES" sz="1800" dirty="0" err="1">
                          <a:effectLst/>
                        </a:rPr>
                        <a:t>utp</a:t>
                      </a:r>
                      <a:endParaRPr lang="es-MX"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499176535"/>
                  </a:ext>
                </a:extLst>
              </a:tr>
              <a:tr h="0">
                <a:tc gridSpan="2">
                  <a:txBody>
                    <a:bodyPr/>
                    <a:lstStyle/>
                    <a:p>
                      <a:pPr marL="457200" algn="l">
                        <a:spcAft>
                          <a:spcPts val="0"/>
                        </a:spcAft>
                      </a:pPr>
                      <a:r>
                        <a:rPr lang="es-ES" sz="1800" dirty="0">
                          <a:effectLst/>
                        </a:rPr>
                        <a:t>Juego de caimanes de colores</a:t>
                      </a:r>
                      <a:endParaRPr lang="es-MX"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MX"/>
                    </a:p>
                  </a:txBody>
                  <a:tcPr/>
                </a:tc>
                <a:extLst>
                  <a:ext uri="{0D108BD9-81ED-4DB2-BD59-A6C34878D82A}">
                    <a16:rowId xmlns:a16="http://schemas.microsoft.com/office/drawing/2014/main" xmlns="" val="322732180"/>
                  </a:ext>
                </a:extLst>
              </a:tr>
            </a:tbl>
          </a:graphicData>
        </a:graphic>
      </p:graphicFrame>
    </p:spTree>
    <p:extLst>
      <p:ext uri="{BB962C8B-B14F-4D97-AF65-F5344CB8AC3E}">
        <p14:creationId xmlns:p14="http://schemas.microsoft.com/office/powerpoint/2010/main" val="3529738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FB92FE9-C8EB-4EC1-892E-F5B0FB3D8732}"/>
              </a:ext>
            </a:extLst>
          </p:cNvPr>
          <p:cNvSpPr>
            <a:spLocks noGrp="1"/>
          </p:cNvSpPr>
          <p:nvPr>
            <p:ph type="title"/>
          </p:nvPr>
        </p:nvSpPr>
        <p:spPr/>
        <p:txBody>
          <a:bodyPr/>
          <a:lstStyle/>
          <a:p>
            <a:r>
              <a:rPr lang="es-ES" b="1" i="1" dirty="0"/>
              <a:t>AO Adición </a:t>
            </a:r>
            <a:endParaRPr lang="es-MX" dirty="0"/>
          </a:p>
        </p:txBody>
      </p:sp>
      <p:sp>
        <p:nvSpPr>
          <p:cNvPr id="3" name="Marcador de contenido 2">
            <a:extLst>
              <a:ext uri="{FF2B5EF4-FFF2-40B4-BE49-F238E27FC236}">
                <a16:creationId xmlns:a16="http://schemas.microsoft.com/office/drawing/2014/main" xmlns="" id="{EA022FFB-C7FB-4246-8A43-EB60B2078B37}"/>
              </a:ext>
            </a:extLst>
          </p:cNvPr>
          <p:cNvSpPr>
            <a:spLocks noGrp="1"/>
          </p:cNvSpPr>
          <p:nvPr>
            <p:ph idx="1"/>
          </p:nvPr>
        </p:nvSpPr>
        <p:spPr/>
        <p:txBody>
          <a:bodyPr/>
          <a:lstStyle/>
          <a:p>
            <a:r>
              <a:rPr lang="es-MX" dirty="0"/>
              <a:t>La Suma algebraica de señales tiene la siguiente configuración:</a:t>
            </a:r>
          </a:p>
          <a:p>
            <a:endParaRPr lang="es-MX" dirty="0"/>
          </a:p>
        </p:txBody>
      </p:sp>
      <p:pic>
        <p:nvPicPr>
          <p:cNvPr id="4" name="Imagen 3">
            <a:extLst>
              <a:ext uri="{FF2B5EF4-FFF2-40B4-BE49-F238E27FC236}">
                <a16:creationId xmlns:a16="http://schemas.microsoft.com/office/drawing/2014/main" xmlns="" id="{D152F620-81F1-4C32-867B-5DE14B8BBDB4}"/>
              </a:ext>
            </a:extLst>
          </p:cNvPr>
          <p:cNvPicPr>
            <a:picLocks noChangeAspect="1"/>
          </p:cNvPicPr>
          <p:nvPr/>
        </p:nvPicPr>
        <p:blipFill>
          <a:blip r:embed="rId2"/>
          <a:stretch>
            <a:fillRect/>
          </a:stretch>
        </p:blipFill>
        <p:spPr>
          <a:xfrm>
            <a:off x="2555776" y="2803569"/>
            <a:ext cx="3888432" cy="2562057"/>
          </a:xfrm>
          <a:prstGeom prst="rect">
            <a:avLst/>
          </a:prstGeom>
        </p:spPr>
      </p:pic>
    </p:spTree>
    <p:extLst>
      <p:ext uri="{BB962C8B-B14F-4D97-AF65-F5344CB8AC3E}">
        <p14:creationId xmlns:p14="http://schemas.microsoft.com/office/powerpoint/2010/main" val="1937835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5D2909F-BB24-466E-8139-233AC9889C3E}"/>
              </a:ext>
            </a:extLst>
          </p:cNvPr>
          <p:cNvSpPr>
            <a:spLocks noGrp="1"/>
          </p:cNvSpPr>
          <p:nvPr>
            <p:ph type="title"/>
          </p:nvPr>
        </p:nvSpPr>
        <p:spPr/>
        <p:txBody>
          <a:bodyPr/>
          <a:lstStyle/>
          <a:p>
            <a:r>
              <a:rPr lang="es-ES" b="1" i="1" dirty="0"/>
              <a:t>AO Adición (continuación)</a:t>
            </a:r>
            <a:endParaRPr lang="es-MX" dirty="0"/>
          </a:p>
        </p:txBody>
      </p:sp>
      <p:sp>
        <p:nvSpPr>
          <p:cNvPr id="3" name="Marcador de contenido 2">
            <a:extLst>
              <a:ext uri="{FF2B5EF4-FFF2-40B4-BE49-F238E27FC236}">
                <a16:creationId xmlns:a16="http://schemas.microsoft.com/office/drawing/2014/main" xmlns="" id="{71A3106F-F3F9-4150-B7C1-7BEB62C07CA2}"/>
              </a:ext>
            </a:extLst>
          </p:cNvPr>
          <p:cNvSpPr>
            <a:spLocks noGrp="1"/>
          </p:cNvSpPr>
          <p:nvPr>
            <p:ph idx="1"/>
          </p:nvPr>
        </p:nvSpPr>
        <p:spPr/>
        <p:txBody>
          <a:bodyPr/>
          <a:lstStyle/>
          <a:p>
            <a:r>
              <a:rPr lang="es-MX" dirty="0"/>
              <a:t>El circuito tiene dos entradas de voltaje </a:t>
            </a:r>
            <a:r>
              <a:rPr lang="es-MX" i="1" dirty="0"/>
              <a:t>Vo 1</a:t>
            </a:r>
            <a:r>
              <a:rPr lang="es-MX" dirty="0"/>
              <a:t> y </a:t>
            </a:r>
            <a:r>
              <a:rPr lang="es-MX" i="1" dirty="0"/>
              <a:t>Vo 2</a:t>
            </a:r>
            <a:r>
              <a:rPr lang="es-MX" dirty="0"/>
              <a:t>  (vistas en la Práctica Uno) y se analizan dos casos de  salida para </a:t>
            </a:r>
            <a:r>
              <a:rPr lang="es-MX" i="1" dirty="0"/>
              <a:t>Vout</a:t>
            </a:r>
            <a:r>
              <a:rPr lang="es-MX" dirty="0"/>
              <a:t> </a:t>
            </a:r>
          </a:p>
          <a:p>
            <a:endParaRPr lang="es-MX" dirty="0"/>
          </a:p>
        </p:txBody>
      </p:sp>
      <p:pic>
        <p:nvPicPr>
          <p:cNvPr id="13" name="Imagen 12">
            <a:extLst>
              <a:ext uri="{FF2B5EF4-FFF2-40B4-BE49-F238E27FC236}">
                <a16:creationId xmlns:a16="http://schemas.microsoft.com/office/drawing/2014/main" xmlns="" id="{F509D583-4D0D-41AF-8A9C-4BEFBBE83548}"/>
              </a:ext>
            </a:extLst>
          </p:cNvPr>
          <p:cNvPicPr>
            <a:picLocks noChangeAspect="1"/>
          </p:cNvPicPr>
          <p:nvPr/>
        </p:nvPicPr>
        <p:blipFill>
          <a:blip r:embed="rId2"/>
          <a:stretch>
            <a:fillRect/>
          </a:stretch>
        </p:blipFill>
        <p:spPr>
          <a:xfrm>
            <a:off x="2195736" y="3717032"/>
            <a:ext cx="4172951" cy="1152128"/>
          </a:xfrm>
          <a:prstGeom prst="rect">
            <a:avLst/>
          </a:prstGeom>
        </p:spPr>
      </p:pic>
    </p:spTree>
    <p:extLst>
      <p:ext uri="{BB962C8B-B14F-4D97-AF65-F5344CB8AC3E}">
        <p14:creationId xmlns:p14="http://schemas.microsoft.com/office/powerpoint/2010/main" val="73863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6321621-F80B-40C2-B50F-22C4185C13CC}"/>
              </a:ext>
            </a:extLst>
          </p:cNvPr>
          <p:cNvSpPr>
            <a:spLocks noGrp="1"/>
          </p:cNvSpPr>
          <p:nvPr>
            <p:ph type="title"/>
          </p:nvPr>
        </p:nvSpPr>
        <p:spPr/>
        <p:txBody>
          <a:bodyPr/>
          <a:lstStyle/>
          <a:p>
            <a:r>
              <a:rPr lang="es-ES" b="1" i="1" dirty="0"/>
              <a:t>AO Sustracción</a:t>
            </a:r>
            <a:endParaRPr lang="es-MX" dirty="0"/>
          </a:p>
        </p:txBody>
      </p:sp>
      <p:sp>
        <p:nvSpPr>
          <p:cNvPr id="3" name="Marcador de contenido 2">
            <a:extLst>
              <a:ext uri="{FF2B5EF4-FFF2-40B4-BE49-F238E27FC236}">
                <a16:creationId xmlns:a16="http://schemas.microsoft.com/office/drawing/2014/main" xmlns="" id="{BEB6E4D3-D2B4-428C-A95E-364DE642490B}"/>
              </a:ext>
            </a:extLst>
          </p:cNvPr>
          <p:cNvSpPr>
            <a:spLocks noGrp="1"/>
          </p:cNvSpPr>
          <p:nvPr>
            <p:ph idx="1"/>
          </p:nvPr>
        </p:nvSpPr>
        <p:spPr>
          <a:xfrm>
            <a:off x="457200" y="1600200"/>
            <a:ext cx="8229600" cy="4525963"/>
          </a:xfrm>
        </p:spPr>
        <p:txBody>
          <a:bodyPr/>
          <a:lstStyle/>
          <a:p>
            <a:r>
              <a:rPr lang="es-MX" dirty="0"/>
              <a:t>La Resta se tiene el siguiente arreglo</a:t>
            </a:r>
          </a:p>
          <a:p>
            <a:pPr marL="0" indent="0">
              <a:buNone/>
            </a:pPr>
            <a:endParaRPr lang="es-MX" dirty="0"/>
          </a:p>
        </p:txBody>
      </p:sp>
      <p:pic>
        <p:nvPicPr>
          <p:cNvPr id="5122" name="Picture 2">
            <a:extLst>
              <a:ext uri="{FF2B5EF4-FFF2-40B4-BE49-F238E27FC236}">
                <a16:creationId xmlns:a16="http://schemas.microsoft.com/office/drawing/2014/main" xmlns="" id="{FDF7BFB9-60A6-4028-9E3C-B48FB9349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708920"/>
            <a:ext cx="34956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1511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48E27D3-D28D-41A2-A0FF-DFB334BFDDFF}"/>
              </a:ext>
            </a:extLst>
          </p:cNvPr>
          <p:cNvSpPr>
            <a:spLocks noGrp="1"/>
          </p:cNvSpPr>
          <p:nvPr>
            <p:ph type="title"/>
          </p:nvPr>
        </p:nvSpPr>
        <p:spPr/>
        <p:txBody>
          <a:bodyPr/>
          <a:lstStyle/>
          <a:p>
            <a:r>
              <a:rPr lang="es-ES" b="1" i="1" dirty="0"/>
              <a:t>AO Sustracción (continuación)</a:t>
            </a:r>
            <a:endParaRPr lang="es-MX" dirty="0"/>
          </a:p>
        </p:txBody>
      </p:sp>
      <p:sp>
        <p:nvSpPr>
          <p:cNvPr id="3" name="Marcador de contenido 2">
            <a:extLst>
              <a:ext uri="{FF2B5EF4-FFF2-40B4-BE49-F238E27FC236}">
                <a16:creationId xmlns:a16="http://schemas.microsoft.com/office/drawing/2014/main" xmlns="" id="{858039B3-4F60-4BA5-9CE3-86EE77686DB6}"/>
              </a:ext>
            </a:extLst>
          </p:cNvPr>
          <p:cNvSpPr>
            <a:spLocks noGrp="1"/>
          </p:cNvSpPr>
          <p:nvPr>
            <p:ph idx="1"/>
          </p:nvPr>
        </p:nvSpPr>
        <p:spPr/>
        <p:txBody>
          <a:bodyPr/>
          <a:lstStyle/>
          <a:p>
            <a:r>
              <a:rPr lang="es-MX" dirty="0"/>
              <a:t>Cuando las resistencias R son iguales no existe ganancia en la salida de </a:t>
            </a:r>
            <a:r>
              <a:rPr lang="es-ES" dirty="0"/>
              <a:t>voltaje y </a:t>
            </a:r>
            <a:r>
              <a:rPr lang="es-ES" i="1" dirty="0"/>
              <a:t>Vout</a:t>
            </a:r>
            <a:r>
              <a:rPr lang="es-ES" dirty="0"/>
              <a:t> es igual a la diferencia entre </a:t>
            </a:r>
            <a:r>
              <a:rPr lang="es-ES" i="1" dirty="0"/>
              <a:t>Vo2  y  Vo1</a:t>
            </a:r>
            <a:r>
              <a:rPr lang="es-ES" dirty="0"/>
              <a:t> </a:t>
            </a:r>
            <a:endParaRPr lang="es-MX" dirty="0"/>
          </a:p>
          <a:p>
            <a:endParaRPr lang="es-MX" dirty="0"/>
          </a:p>
        </p:txBody>
      </p:sp>
      <p:graphicFrame>
        <p:nvGraphicFramePr>
          <p:cNvPr id="7" name="Objeto 6">
            <a:extLst>
              <a:ext uri="{FF2B5EF4-FFF2-40B4-BE49-F238E27FC236}">
                <a16:creationId xmlns:a16="http://schemas.microsoft.com/office/drawing/2014/main" xmlns="" id="{B8EB9F5D-96DB-412E-8BF9-4037FA19879A}"/>
              </a:ext>
            </a:extLst>
          </p:cNvPr>
          <p:cNvGraphicFramePr>
            <a:graphicFrameLocks noChangeAspect="1"/>
          </p:cNvGraphicFramePr>
          <p:nvPr>
            <p:extLst>
              <p:ext uri="{D42A27DB-BD31-4B8C-83A1-F6EECF244321}">
                <p14:modId xmlns:p14="http://schemas.microsoft.com/office/powerpoint/2010/main" val="2569143587"/>
              </p:ext>
            </p:extLst>
          </p:nvPr>
        </p:nvGraphicFramePr>
        <p:xfrm>
          <a:off x="2123729" y="3573016"/>
          <a:ext cx="3816424" cy="646330"/>
        </p:xfrm>
        <a:graphic>
          <a:graphicData uri="http://schemas.openxmlformats.org/presentationml/2006/ole">
            <mc:AlternateContent xmlns:mc="http://schemas.openxmlformats.org/markup-compatibility/2006">
              <mc:Choice xmlns:v="urn:schemas-microsoft-com:vml" Requires="v">
                <p:oleObj spid="_x0000_s6155" name="Ecuación" r:id="rId3" imgW="1066337" imgH="177723" progId="Equation.3">
                  <p:embed/>
                </p:oleObj>
              </mc:Choice>
              <mc:Fallback>
                <p:oleObj name="Ecuación" r:id="rId3" imgW="1066337" imgH="177723"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9" y="3573016"/>
                        <a:ext cx="3816424" cy="646330"/>
                      </a:xfrm>
                      <a:prstGeom prst="rect">
                        <a:avLst/>
                      </a:prstGeom>
                      <a:noFill/>
                    </p:spPr>
                  </p:pic>
                </p:oleObj>
              </mc:Fallback>
            </mc:AlternateContent>
          </a:graphicData>
        </a:graphic>
      </p:graphicFrame>
    </p:spTree>
    <p:extLst>
      <p:ext uri="{BB962C8B-B14F-4D97-AF65-F5344CB8AC3E}">
        <p14:creationId xmlns:p14="http://schemas.microsoft.com/office/powerpoint/2010/main" val="576634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757</TotalTime>
  <Words>1177</Words>
  <Application>Microsoft Office PowerPoint</Application>
  <PresentationFormat>Presentación en pantalla (4:3)</PresentationFormat>
  <Paragraphs>141</Paragraphs>
  <Slides>33</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33</vt:i4>
      </vt:variant>
    </vt:vector>
  </HeadingPairs>
  <TitlesOfParts>
    <vt:vector size="35" baseType="lpstr">
      <vt:lpstr>Tema de Office</vt:lpstr>
      <vt:lpstr>Ecuación</vt:lpstr>
      <vt:lpstr>Presentación de PowerPoint</vt:lpstr>
      <vt:lpstr>Uso del AO para obtener operaciones algebraicas (suma y resta)</vt:lpstr>
      <vt:lpstr>Introducción </vt:lpstr>
      <vt:lpstr>Descripción del problema </vt:lpstr>
      <vt:lpstr>Consumibles</vt:lpstr>
      <vt:lpstr>AO Adición </vt:lpstr>
      <vt:lpstr>AO Adición (continuación)</vt:lpstr>
      <vt:lpstr>AO Sustracción</vt:lpstr>
      <vt:lpstr>AO Sustracción (continuación)</vt:lpstr>
      <vt:lpstr>Caso Sustracción</vt:lpstr>
      <vt:lpstr>Caso Sustracción (continuación)</vt:lpstr>
      <vt:lpstr>Caso Sustracción (continuación)</vt:lpstr>
      <vt:lpstr>Caso Sustracción (continuación)</vt:lpstr>
      <vt:lpstr>Adición sin ganancia</vt:lpstr>
      <vt:lpstr>Adición sin ganancia (continuación) </vt:lpstr>
      <vt:lpstr>Adición con ganancia:</vt:lpstr>
      <vt:lpstr>Uso del AO para modificar señales usando arreglos derivativo e integral</vt:lpstr>
      <vt:lpstr>Introducción  </vt:lpstr>
      <vt:lpstr>Descripción del problema </vt:lpstr>
      <vt:lpstr>Presentación de PowerPoint</vt:lpstr>
      <vt:lpstr>Derivativo</vt:lpstr>
      <vt:lpstr>Derivativo (continuación) </vt:lpstr>
      <vt:lpstr>Derivativo (continuación) </vt:lpstr>
      <vt:lpstr>Derivativo (continuación) </vt:lpstr>
      <vt:lpstr>Integral</vt:lpstr>
      <vt:lpstr>Integral (continuación) </vt:lpstr>
      <vt:lpstr>Integral (continuación) </vt:lpstr>
      <vt:lpstr>Integral (continuación) </vt:lpstr>
      <vt:lpstr>Ejemplos</vt:lpstr>
      <vt:lpstr>Ejemplos (continuación)</vt:lpstr>
      <vt:lpstr>Ejemplos (continuación)</vt:lpstr>
      <vt:lpstr>Ejemplos (continuación)</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Producción Automatizada</dc:title>
  <dc:creator>usuario</dc:creator>
  <cp:lastModifiedBy>IRMA</cp:lastModifiedBy>
  <cp:revision>85</cp:revision>
  <dcterms:created xsi:type="dcterms:W3CDTF">2014-02-04T15:57:18Z</dcterms:created>
  <dcterms:modified xsi:type="dcterms:W3CDTF">2017-10-19T19:42:12Z</dcterms:modified>
</cp:coreProperties>
</file>