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Hoja1!$C$3</c:f>
              <c:strCache>
                <c:ptCount val="1"/>
                <c:pt idx="0">
                  <c:v>Frecuencia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Hoja1!$B$4:$B$7</c:f>
              <c:strCache>
                <c:ptCount val="4"/>
                <c:pt idx="0">
                  <c:v>50 – 64</c:v>
                </c:pt>
                <c:pt idx="1">
                  <c:v>64 – 78</c:v>
                </c:pt>
                <c:pt idx="2">
                  <c:v>78 – 92 </c:v>
                </c:pt>
                <c:pt idx="3">
                  <c:v>92 –106</c:v>
                </c:pt>
              </c:strCache>
            </c:strRef>
          </c:cat>
          <c:val>
            <c:numRef>
              <c:f>Hoja1!$C$4:$C$7</c:f>
              <c:numCache>
                <c:formatCode>General</c:formatCode>
                <c:ptCount val="4"/>
                <c:pt idx="0">
                  <c:v>10</c:v>
                </c:pt>
                <c:pt idx="1">
                  <c:v>7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577032"/>
        <c:axId val="168600560"/>
      </c:barChart>
      <c:catAx>
        <c:axId val="50577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68600560"/>
        <c:crosses val="autoZero"/>
        <c:auto val="1"/>
        <c:lblAlgn val="ctr"/>
        <c:lblOffset val="100"/>
        <c:noMultiLvlLbl val="0"/>
      </c:catAx>
      <c:valAx>
        <c:axId val="168600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50577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1099991533316397"/>
          <c:y val="0.22613065326633167"/>
          <c:w val="0.81016137498941665"/>
          <c:h val="0.614439124757646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Hoja1!$H$17:$H$21</c:f>
              <c:numCache>
                <c:formatCode>General</c:formatCode>
                <c:ptCount val="5"/>
                <c:pt idx="0">
                  <c:v>90</c:v>
                </c:pt>
                <c:pt idx="1">
                  <c:v>100</c:v>
                </c:pt>
                <c:pt idx="2">
                  <c:v>100</c:v>
                </c:pt>
                <c:pt idx="3">
                  <c:v>120</c:v>
                </c:pt>
                <c:pt idx="4">
                  <c:v>130</c:v>
                </c:pt>
              </c:numCache>
            </c:numRef>
          </c:xVal>
          <c:yVal>
            <c:numRef>
              <c:f>Hoja1!$I$17:$I$21</c:f>
              <c:numCache>
                <c:formatCode>General</c:formatCode>
                <c:ptCount val="5"/>
                <c:pt idx="0">
                  <c:v>587.625</c:v>
                </c:pt>
                <c:pt idx="1">
                  <c:v>598.125</c:v>
                </c:pt>
                <c:pt idx="2">
                  <c:v>608.625</c:v>
                </c:pt>
                <c:pt idx="3">
                  <c:v>619.125</c:v>
                </c:pt>
                <c:pt idx="4">
                  <c:v>629.625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601736"/>
        <c:axId val="168602128"/>
      </c:scatterChart>
      <c:valAx>
        <c:axId val="1686017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68602128"/>
        <c:crosses val="autoZero"/>
        <c:crossBetween val="midCat"/>
      </c:valAx>
      <c:valAx>
        <c:axId val="168602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686017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6631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0804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8038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2404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5179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0586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57115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60106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9470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5830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8758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9728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06347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9748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628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73606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2104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4D40536-C0ED-4786-8A66-C847FA2FD0FA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56F99-D2C3-45E2-BA56-F6255ADFC27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93533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  <p:sldLayoutId id="2147483882" r:id="rId14"/>
    <p:sldLayoutId id="2147483883" r:id="rId15"/>
    <p:sldLayoutId id="2147483884" r:id="rId16"/>
    <p:sldLayoutId id="21474838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745672" y="540327"/>
            <a:ext cx="821920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" sz="2800" b="1" dirty="0" smtClean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S" sz="2800" b="1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Universidad </a:t>
            </a:r>
            <a:r>
              <a:rPr lang="es-ES" sz="2800" b="1" dirty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Autónoma del Estado de  México</a:t>
            </a:r>
          </a:p>
          <a:p>
            <a:pPr algn="ctr"/>
            <a:r>
              <a:rPr lang="es-ES" sz="2800" b="1" dirty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Centro Universitario UAEM Temascaltepec</a:t>
            </a:r>
          </a:p>
          <a:p>
            <a:pPr algn="ctr"/>
            <a:r>
              <a:rPr lang="es-ES" sz="2800" b="1" dirty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INGENIERO AGRÓNOMO ZOOTENISTA </a:t>
            </a:r>
            <a:endParaRPr lang="es-ES" sz="2800" b="1" dirty="0" smtClean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sz="2800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sz="2800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s-ES" sz="28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S" sz="28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Programa por competencias </a:t>
            </a:r>
          </a:p>
          <a:p>
            <a:pPr algn="ctr"/>
            <a:r>
              <a:rPr lang="es-E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es-ES" sz="28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ioestadística   </a:t>
            </a:r>
          </a:p>
          <a:p>
            <a:pPr algn="ctr"/>
            <a:endParaRPr lang="es-ES" sz="280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S" sz="28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Elaborado Por: DR. Ernesto Joel Dorantes Coronado </a:t>
            </a:r>
          </a:p>
          <a:p>
            <a:pPr algn="ctr"/>
            <a:r>
              <a:rPr lang="es-ES" sz="28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Unidad de Competencia I</a:t>
            </a:r>
            <a:endParaRPr lang="es-ES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26" name="Picture 2" descr="Resultado de imagen para escudo de uaeme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76" y="280553"/>
            <a:ext cx="1435696" cy="126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911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32609" y="443346"/>
            <a:ext cx="2628900" cy="969818"/>
          </a:xfrm>
        </p:spPr>
        <p:txBody>
          <a:bodyPr/>
          <a:lstStyle/>
          <a:p>
            <a:r>
              <a:rPr lang="es-MX" dirty="0" smtClean="0"/>
              <a:t>Intervalo 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873485" y="1413164"/>
                <a:ext cx="7272988" cy="26366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Intervalo=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𝐿𝑆</m:t>
                        </m:r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𝐿𝐼</m:t>
                        </m:r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</m:num>
                      <m:den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𝑁𝑜</m:t>
                        </m:r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𝑑𝑒</m:t>
                        </m:r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𝑖𝑛𝑡𝑒𝑟𝑣𝑎𝑙𝑜𝑠</m:t>
                        </m:r>
                      </m:den>
                    </m:f>
                  </m:oMath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Donde: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LS: Límite superior (No más grande)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LI: Límite inferior (No más pequeño)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No Intervalo: Se recomienda para números menores de 100 de 4 a 6.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Intervalo=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106−50</m:t>
                        </m:r>
                      </m:num>
                      <m:den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4</m:t>
                        </m:r>
                      </m:den>
                    </m:f>
                    <m:r>
                      <a:rPr lang="es-MX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 </m:t>
                    </m:r>
                    <m:f>
                      <m:fPr>
                        <m:ctrlP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56</m:t>
                        </m:r>
                      </m:num>
                      <m:den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4</m:t>
                        </m:r>
                      </m:den>
                    </m:f>
                    <m:r>
                      <a:rPr lang="es-MX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=14</m:t>
                    </m:r>
                  </m:oMath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485" y="1413164"/>
                <a:ext cx="7272988" cy="2636684"/>
              </a:xfrm>
              <a:prstGeom prst="rect">
                <a:avLst/>
              </a:prstGeom>
              <a:blipFill rotWithShape="0">
                <a:blip r:embed="rId2"/>
                <a:stretch>
                  <a:fillRect l="-671" r="-84" b="-46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308995"/>
              </p:ext>
            </p:extLst>
          </p:nvPr>
        </p:nvGraphicFramePr>
        <p:xfrm>
          <a:off x="4509979" y="3861203"/>
          <a:ext cx="2400300" cy="2316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6399"/>
                <a:gridCol w="1333901"/>
              </a:tblGrid>
              <a:tr h="458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No </a:t>
                      </a:r>
                      <a:r>
                        <a:rPr lang="es-MX" sz="1200" dirty="0" err="1">
                          <a:effectLst/>
                        </a:rPr>
                        <a:t>int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Frecuencia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8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50 – 64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10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8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64 – 78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7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8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78 – 92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>
                          <a:effectLst/>
                        </a:rPr>
                        <a:t>2</a:t>
                      </a:r>
                      <a:endParaRPr lang="es-MX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828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92 –106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</a:t>
                      </a:r>
                      <a:endParaRPr lang="es-MX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868822819"/>
              </p:ext>
            </p:extLst>
          </p:nvPr>
        </p:nvGraphicFramePr>
        <p:xfrm>
          <a:off x="7886700" y="3641081"/>
          <a:ext cx="3335482" cy="2482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98482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10172700" cy="1356360"/>
          </a:xfrm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chemeClr val="tx1"/>
                </a:solidFill>
              </a:rPr>
              <a:t>CURVA NORMAL O CAMPANA DE GAUSS</a:t>
            </a:r>
          </a:p>
        </p:txBody>
      </p:sp>
      <p:pic>
        <p:nvPicPr>
          <p:cNvPr id="4" name="Imagen 3" descr="Imagen relacionad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672" y="2381249"/>
            <a:ext cx="6161809" cy="35935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upo 4"/>
          <p:cNvGrpSpPr/>
          <p:nvPr/>
        </p:nvGrpSpPr>
        <p:grpSpPr>
          <a:xfrm>
            <a:off x="6848907" y="3475715"/>
            <a:ext cx="3334183" cy="299310"/>
            <a:chOff x="0" y="6968"/>
            <a:chExt cx="2482323" cy="134195"/>
          </a:xfrm>
        </p:grpSpPr>
        <p:cxnSp>
          <p:nvCxnSpPr>
            <p:cNvPr id="6" name="Conector recto de flecha 5"/>
            <p:cNvCxnSpPr/>
            <p:nvPr/>
          </p:nvCxnSpPr>
          <p:spPr>
            <a:xfrm>
              <a:off x="0" y="51206"/>
              <a:ext cx="1457325" cy="4571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7" name="Cuadro de texto 2"/>
            <p:cNvSpPr txBox="1">
              <a:spLocks noChangeArrowheads="1"/>
            </p:cNvSpPr>
            <p:nvPr/>
          </p:nvSpPr>
          <p:spPr bwMode="auto">
            <a:xfrm>
              <a:off x="1520298" y="6968"/>
              <a:ext cx="962025" cy="134195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MX" sz="12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Curva normal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9423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i="1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VARIANZA</a:t>
            </a:r>
            <a:endParaRPr lang="es-MX" i="1" u="sn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uadroTexto 3"/>
              <p:cNvSpPr txBox="1"/>
              <p:nvPr/>
            </p:nvSpPr>
            <p:spPr>
              <a:xfrm>
                <a:off x="958042" y="1628532"/>
                <a:ext cx="10328564" cy="22153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dirty="0" smtClean="0"/>
                  <a:t>Es el promedio de los cuadrados de las desviaciones de las observaciones con respecto a su media, se define por la expresión:</a:t>
                </a:r>
              </a:p>
              <a:p>
                <a:endParaRPr lang="es-MX" dirty="0"/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 (</m:t>
                            </m:r>
                          </m:e>
                        </m:nary>
                        <m:r>
                          <a:rPr lang="es-MX" i="1">
                            <a:latin typeface="Cambria Math" panose="02040503050406030204" pitchFamily="18" charset="0"/>
                          </a:rPr>
                          <m:t>𝑥𝑖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s-MX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s-MX" dirty="0"/>
              </a:p>
              <a:p>
                <a:pPr algn="ctr"/>
                <a:endParaRPr lang="es-MX" dirty="0" smtClean="0"/>
              </a:p>
              <a:p>
                <a:endParaRPr lang="es-MX" dirty="0"/>
              </a:p>
              <a:p>
                <a:endParaRPr lang="es-MX" dirty="0"/>
              </a:p>
            </p:txBody>
          </p:sp>
        </mc:Choice>
        <mc:Fallback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042" y="1628532"/>
                <a:ext cx="10328564" cy="2215350"/>
              </a:xfrm>
              <a:prstGeom prst="rect">
                <a:avLst/>
              </a:prstGeom>
              <a:blipFill rotWithShape="0">
                <a:blip r:embed="rId2"/>
                <a:stretch>
                  <a:fillRect l="-472" t="-137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ángulo 2"/>
              <p:cNvSpPr/>
              <p:nvPr/>
            </p:nvSpPr>
            <p:spPr>
              <a:xfrm>
                <a:off x="1395846" y="3182746"/>
                <a:ext cx="6096000" cy="323883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 smtClean="0"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Ejemplo</a:t>
                </a:r>
                <a:endParaRPr lang="es-MX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 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∑(</m:t>
                              </m:r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𝑥𝑖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den>
                          </m:f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𝑛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   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∑(</m:t>
                              </m:r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𝑥𝑖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9</m:t>
                              </m:r>
                            </m:den>
                          </m:f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es-MX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 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215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190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190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+…+</m:t>
                          </m:r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235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 </m:t>
                          </m:r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MX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215+190+…233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9</m:t>
                              </m:r>
                            </m:den>
                          </m:f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es-MX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374500−372100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9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2400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9</m:t>
                          </m:r>
                        </m:den>
                      </m:f>
                      <m:r>
                        <a:rPr lang="es-MX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                      </m:t>
                      </m:r>
                      <m:sSup>
                        <m:sSupPr>
                          <m:ctrlPr>
                            <a:rPr lang="es-MX" b="1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MX" b="1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𝑺</m:t>
                          </m:r>
                        </m:e>
                        <m:sup>
                          <m:r>
                            <a:rPr lang="es-MX" b="1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p>
                      </m:sSup>
                      <m:r>
                        <a:rPr lang="es-MX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s-MX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𝟐𝟔𝟔</m:t>
                      </m:r>
                      <m:r>
                        <a:rPr lang="es-MX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s-MX" b="1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𝟔𝟔</m:t>
                      </m:r>
                    </m:oMath>
                  </m:oMathPara>
                </a14:m>
                <a:endParaRPr lang="es-MX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5846" y="3182746"/>
                <a:ext cx="6096000" cy="3238835"/>
              </a:xfrm>
              <a:prstGeom prst="rect">
                <a:avLst/>
              </a:prstGeom>
              <a:blipFill rotWithShape="0">
                <a:blip r:embed="rId3"/>
                <a:stretch>
                  <a:fillRect l="-900" t="-942" r="-8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0496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748146" y="845765"/>
                <a:ext cx="5974772" cy="416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Ejemplo 1 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s-MX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naryPr>
                      <m:sub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𝑖</m:t>
                        </m:r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=1</m:t>
                        </m:r>
                      </m:sub>
                      <m:sup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𝑛</m:t>
                        </m:r>
                      </m:sup>
                      <m:e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𝑥𝑖</m:t>
                        </m:r>
                      </m:e>
                    </m:nary>
                    <m:r>
                      <a:rPr lang="es-MX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− </m:t>
                    </m:r>
                    <m:acc>
                      <m:accPr>
                        <m:chr m:val="̅"/>
                        <m:ctrlP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(59-65.6) + (59-65.6)+…+ (78-65.6)= </a:t>
                </a:r>
                <a:r>
                  <a:rPr lang="es-MX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es-MX" sz="1600" dirty="0" smtClean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𝑛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(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𝑥𝑖</m:t>
                          </m:r>
                        </m:e>
                      </m:nary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− </m:t>
                      </m:r>
                      <m:acc>
                        <m:accPr>
                          <m:chr m:val="̅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</m:acc>
                      <m:sSup>
                        <m:sSup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)</m:t>
                          </m:r>
                        </m:e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(59-65.6)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(59-65.6)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(64-65.6)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+…+ (78-65.6)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(-6.6)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(-6.6)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 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(1.6)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2  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(2.4)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2 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(12.4)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   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49.84</a:t>
                </a:r>
                <a:r>
                  <a:rPr lang="es-MX" sz="16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𝑥𝑖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𝑥</m:t>
                            </m:r>
                          </m:e>
                        </m:acc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sSup>
                          <m:sSupPr>
                            <m:ctrlP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e>
                      <m:sup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Si la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ctrlP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naryPr>
                          <m:sub>
                            <m: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𝑖</m:t>
                            </m:r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𝑛</m:t>
                            </m:r>
                          </m:sup>
                          <m:e>
                            <m: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𝑥𝑖</m:t>
                            </m:r>
                          </m:e>
                        </m:nary>
                      </m:num>
                      <m:den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𝑥𝑖</m:t>
                        </m:r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f>
                          <m:fPr>
                            <m:ctrlP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(∑</m:t>
                            </m:r>
                            <m: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𝑥𝑖</m:t>
                            </m:r>
                            <m:sSup>
                              <m:sSupPr>
                                <m:ctrlPr>
                                  <a:rPr lang="es-MX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𝑛</m:t>
                            </m:r>
                          </m:den>
                        </m:f>
                      </m:num>
                      <m:den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den>
                    </m:f>
                  </m:oMath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146" y="845765"/>
                <a:ext cx="5974772" cy="4162422"/>
              </a:xfrm>
              <a:prstGeom prst="rect">
                <a:avLst/>
              </a:prstGeom>
              <a:blipFill rotWithShape="0">
                <a:blip r:embed="rId2"/>
                <a:stretch>
                  <a:fillRect l="-5714" t="-102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5448300" y="3441259"/>
                <a:ext cx="6096000" cy="294728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(59-65.6)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(59-65.6)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(64-65.6)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+…+(78-65.6)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43.56+43.56+2.56+5.76+153.76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249.2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=49.84</m:t>
                    </m:r>
                  </m:oMath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es-MX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s-MX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−</m:t>
                        </m:r>
                        <m:f>
                          <m:fPr>
                            <m:ctrlP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(∑</m:t>
                            </m:r>
                            <m: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𝑥𝑖</m:t>
                            </m:r>
                            <m:sSup>
                              <m:sSupPr>
                                <m:ctrlPr>
                                  <a:rPr lang="es-MX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𝑛</m:t>
                            </m:r>
                          </m:den>
                        </m:f>
                      </m:num>
                      <m:den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den>
                    </m:f>
                  </m:oMath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(39)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(54)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(64)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(68)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(78)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(328/5)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baseline="30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21766−21516.8)</m:t>
                        </m:r>
                      </m:num>
                      <m:den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=49.84</m:t>
                    </m:r>
                  </m:oMath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8300" y="3441259"/>
                <a:ext cx="6096000" cy="2947282"/>
              </a:xfrm>
              <a:prstGeom prst="rect">
                <a:avLst/>
              </a:prstGeom>
              <a:blipFill rotWithShape="0">
                <a:blip r:embed="rId3"/>
                <a:stretch>
                  <a:fillRect l="-900" t="-1242" b="-41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4201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DESVIACIÓN ESTÁNDAR </a:t>
            </a:r>
            <a:br>
              <a:rPr lang="es-MX" dirty="0"/>
            </a:b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/>
              <p:cNvSpPr txBox="1"/>
              <p:nvPr/>
            </p:nvSpPr>
            <p:spPr>
              <a:xfrm>
                <a:off x="1236516" y="1581496"/>
                <a:ext cx="8375073" cy="12722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dirty="0" smtClean="0"/>
                  <a:t>La raíz cuadrada (positiva) de la varianza; es decir: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s-MX" dirty="0"/>
              </a:p>
              <a:p>
                <a:endParaRPr lang="es-MX" dirty="0" smtClean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6516" y="1581496"/>
                <a:ext cx="8375073" cy="1272271"/>
              </a:xfrm>
              <a:prstGeom prst="rect">
                <a:avLst/>
              </a:prstGeom>
              <a:blipFill rotWithShape="0">
                <a:blip r:embed="rId2"/>
                <a:stretch>
                  <a:fillRect l="-655" t="-239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1600196" y="2467407"/>
                <a:ext cx="8104909" cy="4099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dirty="0" smtClean="0"/>
                  <a:t>Ejemplo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subHide m:val="on"/>
                                  <m:supHide m:val="on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(∑</m:t>
                                  </m:r>
                                  <m:sSup>
                                    <m:sSupPr>
                                      <m:ctrlP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𝑥𝑖</m:t>
                                      </m:r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s-MX" dirty="0"/>
              </a:p>
              <a:p>
                <a:r>
                  <a:rPr lang="es-MX" dirty="0"/>
                  <a:t> </a:t>
                </a:r>
              </a:p>
              <a:p>
                <a:r>
                  <a:rPr lang="es-MX" dirty="0"/>
                  <a:t>Sustitución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1.76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1.78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1.72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+…+</m:t>
                              </m:r>
                              <m:sSup>
                                <m:sSup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1.72</m:t>
                                  </m:r>
                                </m:e>
                                <m:sup>
                                  <m:r>
                                    <a:rPr lang="es-MX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(1.76+1.78+1.72+…+1.72)</m:t>
                              </m:r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den>
                          </m:f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s-MX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29.7066−29.6528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0.053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s-MX" i="1">
                          <a:latin typeface="Cambria Math" panose="02040503050406030204" pitchFamily="18" charset="0"/>
                        </a:rPr>
                        <m:t>=0.005</m:t>
                      </m:r>
                    </m:oMath>
                  </m:oMathPara>
                </a14:m>
                <a:endParaRPr lang="es-MX" dirty="0"/>
              </a:p>
              <a:p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0.005 </m:t>
                        </m:r>
                      </m:e>
                    </m:rad>
                  </m:oMath>
                </a14:m>
                <a:r>
                  <a:rPr lang="es-MX" dirty="0"/>
                  <a:t>=0.0707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>
                          <a:latin typeface="Cambria Math" panose="02040503050406030204" pitchFamily="18" charset="0"/>
                        </a:rPr>
                        <m:t>0.0707</m:t>
                      </m:r>
                    </m:oMath>
                  </m:oMathPara>
                </a14:m>
                <a:endParaRPr lang="es-MX" dirty="0"/>
              </a:p>
              <a:p>
                <a:r>
                  <a:rPr lang="es-MX" dirty="0" smtClean="0"/>
                  <a:t> </a:t>
                </a:r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196" y="2467407"/>
                <a:ext cx="8104909" cy="4099648"/>
              </a:xfrm>
              <a:prstGeom prst="rect">
                <a:avLst/>
              </a:prstGeom>
              <a:blipFill rotWithShape="0">
                <a:blip r:embed="rId3"/>
                <a:stretch>
                  <a:fillRect l="-602" t="-89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7138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263245" cy="938645"/>
          </a:xfrm>
        </p:spPr>
        <p:txBody>
          <a:bodyPr>
            <a:normAutofit fontScale="90000"/>
          </a:bodyPr>
          <a:lstStyle/>
          <a:p>
            <a:r>
              <a:rPr lang="es-MX" dirty="0"/>
              <a:t>COEFICIENTE DE </a:t>
            </a:r>
            <a:r>
              <a:rPr lang="es-MX" dirty="0" smtClean="0"/>
              <a:t>VARIACIÓN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766454" y="3115255"/>
            <a:ext cx="3626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dirty="0" smtClean="0"/>
              <a:t>Se define de acuerdo a la expresión: 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3666217" y="4091247"/>
                <a:ext cx="3984745" cy="17345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𝑐𝑜𝑒𝑓𝑖𝑐𝑖𝑒𝑛𝑡𝑒</m:t>
                    </m:r>
                    <m:r>
                      <a:rPr lang="es-MX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𝑑𝑒</m:t>
                    </m:r>
                    <m:r>
                      <a:rPr lang="es-MX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𝑣𝑎𝑟𝑖𝑎𝑐𝑖</m:t>
                    </m:r>
                    <m:r>
                      <a:rPr lang="es-MX" i="0">
                        <a:latin typeface="Cambria Math" panose="02040503050406030204" pitchFamily="18" charset="0"/>
                      </a:rPr>
                      <m:t>ó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s-MX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acc>
                          <m:accPr>
                            <m:chr m:val="̅"/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den>
                    </m:f>
                    <m:r>
                      <a:rPr lang="es-MX" i="0">
                        <a:latin typeface="Cambria Math" panose="02040503050406030204" pitchFamily="18" charset="0"/>
                      </a:rPr>
                      <m:t>∗100</m:t>
                    </m:r>
                  </m:oMath>
                </a14:m>
                <a:r>
                  <a:rPr lang="es-MX" dirty="0" smtClean="0"/>
                  <a:t> =  </a:t>
                </a:r>
              </a:p>
              <a:p>
                <a:pPr algn="ctr"/>
                <a:endParaRPr lang="es-MX" dirty="0" smtClean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s-MX" dirty="0" smtClean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CV</a:t>
                </a:r>
                <a:r>
                  <a:rPr lang="es-MX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s-MX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s-MX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nary>
                                  <m:naryPr>
                                    <m:chr m:val="∑"/>
                                    <m:limLoc m:val="undOvr"/>
                                    <m:subHide m:val="on"/>
                                    <m:supHide m:val="on"/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es-MX" i="1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i="1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s-MX" i="1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  <m:r>
                                  <a:rPr lang="es-MX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s-MX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∑(</m:t>
                                    </m:r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𝑥𝑖</m:t>
                                    </m:r>
                                    <m:sSup>
                                      <m:sSupPr>
                                        <m:ctrlPr>
                                          <a:rPr lang="es-MX" i="1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i="1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  <m:t>)</m:t>
                                        </m:r>
                                      </m:e>
                                      <m:sup>
                                        <m:r>
                                          <a:rPr lang="es-MX" i="1"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s-MX" i="1"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𝑛</m:t>
                                    </m:r>
                                  </m:den>
                                </m:f>
                              </m:num>
                              <m:den>
                                <m:r>
                                  <a:rPr lang="es-MX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𝑛</m:t>
                                </m:r>
                              </m:den>
                            </m:f>
                          </m:e>
                        </m:rad>
                      </m:num>
                      <m:den>
                        <m:f>
                          <m:fPr>
                            <m:ctrlPr>
                              <a:rPr lang="es-MX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s-MX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naryPr>
                              <m:sub>
                                <m:r>
                                  <a:rPr lang="es-MX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  <m:r>
                                  <a:rPr lang="es-MX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s-MX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𝑛</m:t>
                                </m:r>
                              </m:sup>
                              <m:e>
                                <m:r>
                                  <a:rPr lang="es-MX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𝑥𝑖</m:t>
                                </m:r>
                              </m:e>
                            </m:nary>
                          </m:num>
                          <m:den>
                            <m:r>
                              <a:rPr lang="es-MX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𝑛</m:t>
                            </m:r>
                          </m:den>
                        </m:f>
                      </m:den>
                    </m:f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6217" y="4091247"/>
                <a:ext cx="3984745" cy="1734577"/>
              </a:xfrm>
              <a:prstGeom prst="rect">
                <a:avLst/>
              </a:prstGeom>
              <a:blipFill rotWithShape="0">
                <a:blip r:embed="rId2"/>
                <a:stretch>
                  <a:fillRect l="-612" r="-168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/>
              <p:cNvSpPr txBox="1"/>
              <p:nvPr/>
            </p:nvSpPr>
            <p:spPr>
              <a:xfrm>
                <a:off x="1470312" y="1877906"/>
                <a:ext cx="848417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s-MX" dirty="0"/>
                  <a:t>CV.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acc>
                          <m:accPr>
                            <m:chr m:val="̅"/>
                            <m:ctrlPr>
                              <a:rPr lang="es-MX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MX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s-MX" i="1">
                            <a:latin typeface="Cambria Math" panose="02040503050406030204" pitchFamily="18" charset="0"/>
                          </a:rPr>
                          <m:t>∗100</m:t>
                        </m:r>
                      </m:den>
                    </m:f>
                  </m:oMath>
                </a14:m>
                <a:r>
                  <a:rPr lang="es-MX" dirty="0"/>
                  <a:t>. Parámetro estadístico que indica media. El CV= 0, cuando no existe diferencia entre los puntos, resultando entonces una distribución totalmente homogénea </a:t>
                </a:r>
              </a:p>
              <a:p>
                <a:pPr algn="just"/>
                <a:endParaRPr lang="es-MX" dirty="0"/>
              </a:p>
            </p:txBody>
          </p:sp>
        </mc:Choice>
        <mc:Fallback xmlns="">
          <p:sp>
            <p:nvSpPr>
              <p:cNvPr id="7" name="Cuadro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0312" y="1877906"/>
                <a:ext cx="8484179" cy="1200329"/>
              </a:xfrm>
              <a:prstGeom prst="rect">
                <a:avLst/>
              </a:prstGeom>
              <a:blipFill rotWithShape="0">
                <a:blip r:embed="rId3"/>
                <a:stretch>
                  <a:fillRect l="-575" t="-36041" r="-64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6592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570765"/>
              </p:ext>
            </p:extLst>
          </p:nvPr>
        </p:nvGraphicFramePr>
        <p:xfrm>
          <a:off x="1392864" y="1913861"/>
          <a:ext cx="8803758" cy="36703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33932"/>
                <a:gridCol w="2934913"/>
                <a:gridCol w="2934913"/>
              </a:tblGrid>
              <a:tr h="361506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 dirty="0">
                          <a:effectLst/>
                        </a:rPr>
                        <a:t>Ensayo laboratorio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 dirty="0">
                          <a:effectLst/>
                        </a:rPr>
                        <a:t>Interpretación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 dirty="0">
                          <a:effectLst/>
                        </a:rPr>
                        <a:t>Prueba de Campo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30157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>
                          <a:effectLst/>
                        </a:rPr>
                        <a:t>0&lt;CV &lt; 10%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>
                          <a:effectLst/>
                        </a:rPr>
                        <a:t>Bueno, Muy bueno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 dirty="0">
                          <a:effectLst/>
                        </a:rPr>
                        <a:t>0&lt; CV &lt; 15%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3672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 dirty="0">
                          <a:effectLst/>
                        </a:rPr>
                        <a:t>10&lt; CV &lt; 15%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>
                          <a:effectLst/>
                        </a:rPr>
                        <a:t>Aceptable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>
                          <a:effectLst/>
                        </a:rPr>
                        <a:t>15&lt; CV &lt; 25%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7188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>
                          <a:effectLst/>
                        </a:rPr>
                        <a:t>&gt;15%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>
                          <a:effectLst/>
                        </a:rPr>
                        <a:t>Malo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>
                          <a:effectLst/>
                        </a:rPr>
                        <a:t>&gt;25%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7437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 dirty="0">
                          <a:effectLst/>
                        </a:rPr>
                        <a:t>&gt;20%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>
                          <a:effectLst/>
                        </a:rPr>
                        <a:t>Desechar</a:t>
                      </a:r>
                      <a:endParaRPr lang="es-MX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 dirty="0">
                          <a:effectLst/>
                        </a:rPr>
                        <a:t>&gt;30%</a:t>
                      </a:r>
                      <a:endParaRPr lang="es-MX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55626" y="957664"/>
            <a:ext cx="31186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s-MX" altLang="es-MX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Interpretaci</a:t>
            </a:r>
            <a:r>
              <a:rPr kumimoji="0" lang="es-MX" altLang="es-MX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ó</a:t>
            </a:r>
            <a:r>
              <a:rPr kumimoji="0" lang="es-MX" altLang="es-MX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n:</a:t>
            </a:r>
            <a:endParaRPr kumimoji="0" lang="es-MX" altLang="es-MX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10557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341502"/>
              </p:ext>
            </p:extLst>
          </p:nvPr>
        </p:nvGraphicFramePr>
        <p:xfrm>
          <a:off x="2026227" y="2680854"/>
          <a:ext cx="7107381" cy="22132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7839"/>
                <a:gridCol w="5899542"/>
              </a:tblGrid>
              <a:tr h="4943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0 a 15%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Altamente Confiable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60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15 – 30%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Confiable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24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30 – 40%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Baja confiabilidad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90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+ de 40%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Datos Muy bajos heterogéneos se recomienda volver a obtener datos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10591" y="527945"/>
            <a:ext cx="6633087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Coeficiente de variación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experimentos agrícolas- ganaderos.</a:t>
            </a:r>
            <a:endParaRPr kumimoji="0" lang="es-MX" alt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5754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311496"/>
              </p:ext>
            </p:extLst>
          </p:nvPr>
        </p:nvGraphicFramePr>
        <p:xfrm>
          <a:off x="5268191" y="1943095"/>
          <a:ext cx="4468091" cy="4239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3078"/>
                <a:gridCol w="2425013"/>
              </a:tblGrid>
              <a:tr h="423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Peso al destete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Pesos hijos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3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  203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215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3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195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190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3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166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205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3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230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180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3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200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210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3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210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215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3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195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190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3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230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235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3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225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190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73687" y="772507"/>
            <a:ext cx="9949729" cy="3200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Ejercicio</a:t>
            </a:r>
            <a:endParaRPr kumimoji="0" lang="es-MX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Un productor de bovinos Pardo Suizo mide el peso al destete de sus animales algunos datos son los siguientes:</a:t>
            </a:r>
            <a:endParaRPr kumimoji="0" lang="es-MX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Realizar: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Media</a:t>
            </a:r>
            <a:endParaRPr kumimoji="0" lang="es-MX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Varianza</a:t>
            </a:r>
            <a:endParaRPr kumimoji="0" lang="es-MX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Desviación Estándar</a:t>
            </a:r>
            <a:endParaRPr kumimoji="0" lang="es-MX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Coeficiente de variación </a:t>
            </a:r>
            <a:endParaRPr kumimoji="0" lang="es-MX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kumimoji="0" lang="es-MX" altLang="es-MX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7649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1423555" y="436418"/>
                <a:ext cx="9382990" cy="63677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lnSpc>
                    <a:spcPct val="107000"/>
                  </a:lnSpc>
                  <a:spcAft>
                    <a:spcPts val="800"/>
                  </a:spcAft>
                  <a:buFont typeface="Wingdings" panose="05000000000000000000" pitchFamily="2" charset="2"/>
                  <a:buChar char="Ø"/>
                </a:pPr>
                <a:r>
                  <a:rPr lang="es-MX" sz="2000" dirty="0" smtClean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Para la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</m:oMath>
                </a14:m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ctrlPr>
                              <a:rPr lang="es-MX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naryPr>
                          <m:sub>
                            <m:r>
                              <a:rPr lang="es-MX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𝑖</m:t>
                            </m:r>
                            <m:r>
                              <a:rPr lang="es-MX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s-MX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𝑛</m:t>
                            </m:r>
                          </m:sup>
                          <m:e>
                            <m:r>
                              <a:rPr lang="es-MX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𝑥𝑖</m:t>
                            </m:r>
                          </m:e>
                        </m:nary>
                      </m:num>
                      <m:den>
                        <m: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s-MX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s-MX" sz="20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215+190+190+…+235</m:t>
                        </m:r>
                      </m:num>
                      <m:den>
                        <m: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s-MX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s-MX" dirty="0" smtClean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</m:acc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 </m:t>
                      </m:r>
                      <m:f>
                        <m:f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1830</m:t>
                          </m:r>
                        </m:num>
                        <m:den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9</m:t>
                          </m:r>
                        </m:den>
                      </m:f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=203.33</m:t>
                      </m:r>
                      <m:r>
                        <a:rPr lang="es-MX" sz="2000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                           </m:t>
                      </m:r>
                      <m:acc>
                        <m:accPr>
                          <m:chr m:val="̅"/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</m:acc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=303.33</m:t>
                      </m:r>
                    </m:oMath>
                  </m:oMathPara>
                </a14:m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spcAft>
                    <a:spcPts val="800"/>
                  </a:spcAft>
                  <a:buFont typeface="Wingdings" panose="05000000000000000000" pitchFamily="2" charset="2"/>
                  <a:buChar char="Ø"/>
                </a:pPr>
                <a:r>
                  <a:rPr lang="es-MX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Varianza</a:t>
                </a:r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p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 </m:t>
                      </m:r>
                      <m:f>
                        <m:f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∑(</m:t>
                              </m:r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𝑥𝑖</m:t>
                              </m:r>
                              <m:sSup>
                                <m:sSupPr>
                                  <m:ctrlP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den>
                          </m:f>
                        </m:num>
                        <m:den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𝑛</m:t>
                          </m:r>
                        </m:den>
                      </m:f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sSup>
                        <m:sSup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p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   </m:t>
                      </m:r>
                      <m:f>
                        <m:f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∑(</m:t>
                              </m:r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𝑥𝑖</m:t>
                              </m:r>
                              <m:sSup>
                                <m:sSupPr>
                                  <m:ctrlP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9</m:t>
                              </m:r>
                            </m:den>
                          </m:f>
                        </m:num>
                        <m:den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p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 </m:t>
                      </m:r>
                      <m:f>
                        <m:f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215</m:t>
                              </m:r>
                            </m:e>
                            <m:sup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190</m:t>
                              </m:r>
                            </m:e>
                            <m:sup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190</m:t>
                              </m:r>
                            </m:e>
                            <m:sup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+…+</m:t>
                          </m:r>
                          <m:sSup>
                            <m:sSupPr>
                              <m:ctrlP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235</m:t>
                              </m:r>
                            </m:e>
                            <m:sup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− </m:t>
                          </m:r>
                          <m:f>
                            <m:fPr>
                              <m:ctrlP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MX" sz="20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MX" sz="20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215+190+…233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9</m:t>
                              </m:r>
                            </m:den>
                          </m:f>
                        </m:num>
                        <m:den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p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374500−372100</m:t>
                          </m:r>
                        </m:num>
                        <m:den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9</m:t>
                          </m:r>
                        </m:den>
                      </m:f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2400</m:t>
                          </m:r>
                        </m:num>
                        <m:den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9</m:t>
                          </m:r>
                        </m:den>
                      </m:f>
                      <m:r>
                        <a:rPr lang="es-MX" sz="2000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                      </m:t>
                      </m:r>
                      <m:sSup>
                        <m:sSupPr>
                          <m:ctrlPr>
                            <a:rPr lang="es-MX" sz="20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MX" sz="20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𝑺</m:t>
                          </m:r>
                        </m:e>
                        <m:sup>
                          <m:r>
                            <a:rPr lang="es-MX" sz="20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p>
                      </m:sSup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𝟐𝟔𝟔</m:t>
                      </m:r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𝟔𝟔</m:t>
                      </m:r>
                    </m:oMath>
                  </m:oMathPara>
                </a14:m>
                <a:endParaRPr lang="es-MX" b="1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lnSpc>
                    <a:spcPct val="107000"/>
                  </a:lnSpc>
                  <a:spcAft>
                    <a:spcPts val="800"/>
                  </a:spcAft>
                  <a:buFont typeface="Wingdings" panose="05000000000000000000" pitchFamily="2" charset="2"/>
                  <a:buChar char="Ø"/>
                </a:pPr>
                <a:r>
                  <a:rPr lang="es-MX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Desviación estándar</a:t>
                </a:r>
                <a:endParaRPr lang="es-MX" sz="1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𝑆</m:t>
                      </m:r>
                      <m:r>
                        <a:rPr lang="es-MX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s-MX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subHide m:val="on"/>
                                  <m:supHide m:val="on"/>
                                  <m:ctrlP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s-MX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∑</m:t>
                                  </m:r>
                                  <m:sSup>
                                    <m:sSupPr>
                                      <m:ctrlPr>
                                        <a:rPr lang="es-MX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𝑥𝑖</m:t>
                                      </m:r>
                                    </m:e>
                                    <m:sup>
                                      <m:r>
                                        <a:rPr lang="es-MX" i="1"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s-MX" i="1"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den>
                              </m:f>
                            </m:num>
                            <m:den>
                              <m:r>
                                <a:rPr lang="es-MX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s-MX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3555" y="436418"/>
                <a:ext cx="9382990" cy="6367769"/>
              </a:xfrm>
              <a:prstGeom prst="rect">
                <a:avLst/>
              </a:prstGeom>
              <a:blipFill rotWithShape="0">
                <a:blip r:embed="rId2"/>
                <a:stretch>
                  <a:fillRect l="-585" t="-57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0359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UNIDAD DE </a:t>
            </a:r>
            <a:r>
              <a:rPr lang="es-MX" dirty="0" smtClean="0"/>
              <a:t>APRENDIZAJE: BIOESTADÍSTICA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s-MX" b="1" i="1" u="sng" dirty="0" smtClean="0"/>
              <a:t>Propósito General: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alumno comprenderá la importancia fundamental de la Estadística descriptiva e inferencial, como instrumento necesario 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la toma de decisiones para el desarrollo del sector agropecuario. Esto se logrará al sentar las bases de la terminología 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técnica básica que pueda ser utilizada posteriormente en las Unidades de Aprendizaje subsecuentes, las cuales son determinantes en su formación. 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Así mismo el alumno podrá adquirir el dominio necesario y suficiente del instrumental estadístico agropecuario para poder dar solución a problemas 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MX" altLang="es-MX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reales durante su vida profesional y laboral, a su vez, le permita diseñar y aplicar estrategias necesarias para fines competitivos.</a:t>
            </a:r>
            <a:endParaRPr lang="es-MX" altLang="es-MX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4572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170191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1236519" y="270164"/>
                <a:ext cx="9154390" cy="59844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Sustitución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𝑆</m:t>
                      </m:r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ctrlPr>
                                    <a:rPr lang="es-MX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215</m:t>
                                      </m:r>
                                    </m:e>
                                    <m:sup>
                                      <m: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s-MX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190</m:t>
                                      </m:r>
                                    </m:e>
                                    <m:sup>
                                      <m: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s-MX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190</m:t>
                                      </m:r>
                                    </m:e>
                                    <m:sup>
                                      <m: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s-MX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+…+</m:t>
                                  </m:r>
                                  <m:sSup>
                                    <m:sSupPr>
                                      <m:ctrlP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235</m:t>
                                      </m:r>
                                    </m:e>
                                    <m:sup>
                                      <m: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s-MX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− </m:t>
                                  </m:r>
                                  <m:f>
                                    <m:fPr>
                                      <m:ctrlP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s-MX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s-MX" i="1">
                                                  <a:effectLst/>
                                                  <a:latin typeface="Cambria Math" panose="02040503050406030204" pitchFamily="18" charset="0"/>
                                                  <a:ea typeface="Times New Roman" panose="02020603050405020304" pitchFamily="18" charset="0"/>
                                                  <a:cs typeface="Arial" panose="020B0604020202020204" pitchFamily="34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s-MX" i="1">
                                                  <a:effectLst/>
                                                  <a:latin typeface="Cambria Math" panose="02040503050406030204" pitchFamily="18" charset="0"/>
                                                  <a:ea typeface="Times New Roman" panose="02020603050405020304" pitchFamily="18" charset="0"/>
                                                  <a:cs typeface="Arial" panose="020B0604020202020204" pitchFamily="34" charset="0"/>
                                                </a:rPr>
                                                <m:t>215+190+…233</m:t>
                                              </m:r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s-MX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9</m:t>
                                      </m:r>
                                    </m:den>
                                  </m:f>
                                </m:num>
                                <m:den>
                                  <m:r>
                                    <a:rPr lang="es-MX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9</m:t>
                                  </m:r>
                                </m:den>
                              </m:f>
                            </m:num>
                            <m:den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9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𝑆</m:t>
                      </m:r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374500−372100</m:t>
                              </m:r>
                            </m:num>
                            <m:den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9</m:t>
                              </m:r>
                            </m:den>
                          </m:f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2400</m:t>
                              </m:r>
                            </m:num>
                            <m:den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9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s-MX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𝑆</m:t>
                    </m:r>
                    <m:r>
                      <a:rPr lang="es-MX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266.66</m:t>
                        </m:r>
                      </m:e>
                    </m:rad>
                    <m:r>
                      <a:rPr lang="es-MX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s-MX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𝟏𝟔</m:t>
                    </m:r>
                    <m:r>
                      <a:rPr lang="es-MX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s-MX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𝟑𝟐</m:t>
                    </m:r>
                  </m:oMath>
                </a14:m>
                <a:r>
                  <a:rPr lang="es-MX" b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s-MX" sz="16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𝒄𝒐𝒆𝒇𝒊𝒄𝒊𝒆𝒏𝒕𝒆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𝒅𝒆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𝒗𝒂𝒓𝒊𝒂𝒄𝒊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ó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𝒏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𝒔</m:t>
                          </m:r>
                        </m:num>
                        <m:den>
                          <m:acc>
                            <m:accPr>
                              <m:chr m:val="̅"/>
                              <m:ctrlPr>
                                <a:rPr lang="es-MX" b="1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MX" b="1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𝒙</m:t>
                              </m:r>
                            </m:e>
                          </m:acc>
                        </m:den>
                      </m:f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∗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𝟏𝟎𝟎</m:t>
                      </m:r>
                    </m:oMath>
                  </m:oMathPara>
                </a14:m>
                <a:endParaRPr lang="es-MX" sz="16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Datos</a:t>
                </a:r>
                <a:endParaRPr lang="es-MX" sz="1600" dirty="0" smtClean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𝑺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𝟏𝟔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𝟑𝟐</m:t>
                      </m:r>
                      <m:r>
                        <a:rPr lang="es-MX" b="1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; </m:t>
                      </m:r>
                      <m:acc>
                        <m:accPr>
                          <m:chr m:val="̅"/>
                          <m:ctrlPr>
                            <a:rPr lang="es-MX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s-MX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𝒙</m:t>
                          </m:r>
                        </m:e>
                      </m:acc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𝟑𝟎𝟑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𝟑𝟑</m:t>
                      </m:r>
                    </m:oMath>
                  </m:oMathPara>
                </a14:m>
                <a:endParaRPr lang="es-MX" sz="16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𝐶𝑉</m:t>
                      </m:r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16.32</m:t>
                          </m:r>
                        </m:num>
                        <m:den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303.33</m:t>
                          </m:r>
                        </m:den>
                      </m:f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∗100</m:t>
                      </m:r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𝐶𝑉</m:t>
                      </m:r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𝟖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𝟎𝟐𝟔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%</m:t>
                      </m:r>
                    </m:oMath>
                  </m:oMathPara>
                </a14:m>
                <a:endParaRPr lang="es-MX" sz="16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6519" y="270164"/>
                <a:ext cx="9154390" cy="5984459"/>
              </a:xfrm>
              <a:prstGeom prst="rect">
                <a:avLst/>
              </a:prstGeom>
              <a:blipFill rotWithShape="0">
                <a:blip r:embed="rId2"/>
                <a:stretch>
                  <a:fillRect l="-59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0825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83227" y="820883"/>
            <a:ext cx="10432473" cy="4586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3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Correlación</a:t>
            </a:r>
            <a:endParaRPr lang="es-MX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Coeficiente de correlación (r); es el grado de relación que tiene 2 variables. </a:t>
            </a:r>
            <a:endParaRPr lang="es-MX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Variable: Es el resultado de datos organizados que me da el reflejo de una característica o fenómeno.</a:t>
            </a:r>
            <a:endParaRPr lang="es-MX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coeficiente de correlación es un número real entre -1 y 1.</a:t>
            </a:r>
            <a:endParaRPr lang="es-MX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Correlación 70% o más es altamente relacionado en otras palabras, si una variable se mueve una unidad la otra se mueve .7</a:t>
            </a:r>
            <a:endParaRPr lang="es-MX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Correlación 40 a 70% medianamente relacionados.  </a:t>
            </a:r>
            <a:endParaRPr lang="es-MX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Correlación 40 a (-) variables escasamente relacionadas.</a:t>
            </a:r>
            <a:endParaRPr lang="es-MX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Correlación de cero, no existe relación entre variables.</a:t>
            </a:r>
            <a:endParaRPr lang="es-MX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3465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06681" y="637137"/>
            <a:ext cx="7564582" cy="2170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MX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Correlaciones negativas </a:t>
            </a:r>
            <a:endParaRPr lang="es-MX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El </a:t>
            </a:r>
            <a:r>
              <a:rPr lang="es-MX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coeficiente de correlación (r) puede tomar también valores negativos. En efecto el valor negativo me está indicando que cuando una variable se mueve la otra lo hace en sentido inverso.</a:t>
            </a:r>
            <a:endParaRPr lang="es-MX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5288972" y="3088379"/>
                <a:ext cx="3020290" cy="11319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b="1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Formula de Correlación</a:t>
                </a:r>
                <a:endParaRPr lang="es-MX" sz="16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s-MX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𝒓</m:t>
                    </m:r>
                    <m:r>
                      <a:rPr lang="es-MX" sz="24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s-MX" sz="24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MX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s-MX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s-MX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𝒙𝒚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s-MX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s-MX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s-MX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𝒙</m:t>
                            </m:r>
                            <m:r>
                              <a:rPr lang="es-MX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 </m:t>
                            </m:r>
                          </m:sub>
                        </m:sSub>
                        <m:sSub>
                          <m:sSubPr>
                            <m:ctrlPr>
                              <a:rPr lang="es-MX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s-MX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s-MX" sz="24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𝒚</m:t>
                            </m:r>
                          </m:sub>
                        </m:sSub>
                      </m:den>
                    </m:f>
                  </m:oMath>
                </a14:m>
                <a:r>
                  <a:rPr lang="es-MX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8972" y="3088379"/>
                <a:ext cx="3020290" cy="1131913"/>
              </a:xfrm>
              <a:prstGeom prst="rect">
                <a:avLst/>
              </a:prstGeom>
              <a:blipFill rotWithShape="0">
                <a:blip r:embed="rId2"/>
                <a:stretch>
                  <a:fillRect l="-1818" t="-324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 5"/>
              <p:cNvSpPr/>
              <p:nvPr/>
            </p:nvSpPr>
            <p:spPr>
              <a:xfrm>
                <a:off x="1063335" y="3451365"/>
                <a:ext cx="6147955" cy="26450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2000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Donde </a:t>
                </a:r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𝑥𝑦</m:t>
                              </m:r>
                            </m:e>
                          </m:nary>
                        </m:num>
                        <m:den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𝑛</m:t>
                          </m:r>
                        </m:den>
                      </m:f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− </m:t>
                      </m:r>
                      <m:sSub>
                        <m:sSub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sub>
                      </m:sSub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− </m:t>
                      </m:r>
                      <m:sSub>
                        <m:sSub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𝑠</m:t>
                          </m:r>
                        </m:e>
                        <m:sub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</m:sub>
                      </m:sSub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𝑜</m:t>
                      </m:r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sSub>
                        <m:sSub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𝑠</m:t>
                          </m:r>
                        </m:e>
                        <m:sub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</m:sub>
                      </m:sSub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 </m:t>
                      </m:r>
                      <m:f>
                        <m:f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nary>
                                    <m:naryPr>
                                      <m:chr m:val="∑"/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s-MX" sz="20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sSup>
                                        <m:sSupPr>
                                          <m:ctrlPr>
                                            <a:rPr lang="es-MX" sz="20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MX" sz="20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s-MX" sz="20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nary>
                                  <m: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s-MX" sz="20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MX" sz="20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∑(</m:t>
                                      </m:r>
                                      <m:r>
                                        <a:rPr lang="es-MX" sz="20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𝑥𝑖</m:t>
                                      </m:r>
                                      <m:sSup>
                                        <m:sSupPr>
                                          <m:ctrlPr>
                                            <a:rPr lang="es-MX" sz="20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MX" sz="20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es-MX" sz="2000" i="1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Arial" panose="020B0604020202020204" pitchFamily="34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s-MX" sz="2000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𝑛</m:t>
                                      </m:r>
                                    </m:den>
                                  </m:f>
                                </m:num>
                                <m:den>
                                  <m:r>
                                    <a:rPr lang="es-MX" sz="20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rad>
                        </m:num>
                        <m:den>
                          <m:r>
                            <m:rPr>
                              <m:sty m:val="p"/>
                            </m:rPr>
                            <a:rPr lang="es-MX" sz="20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n</m:t>
                          </m:r>
                        </m:den>
                      </m:f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ángu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335" y="3451365"/>
                <a:ext cx="6147955" cy="2645019"/>
              </a:xfrm>
              <a:prstGeom prst="rect">
                <a:avLst/>
              </a:prstGeom>
              <a:blipFill rotWithShape="0">
                <a:blip r:embed="rId3"/>
                <a:stretch>
                  <a:fillRect l="-991" t="-115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86555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047009" y="852055"/>
            <a:ext cx="144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EJEMPLO</a:t>
            </a:r>
            <a:endParaRPr lang="es-MX" b="1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67514"/>
              </p:ext>
            </p:extLst>
          </p:nvPr>
        </p:nvGraphicFramePr>
        <p:xfrm>
          <a:off x="3491345" y="2652548"/>
          <a:ext cx="4675909" cy="342100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312177"/>
                <a:gridCol w="1364781"/>
                <a:gridCol w="1013540"/>
                <a:gridCol w="985411"/>
              </a:tblGrid>
              <a:tr h="79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Dosis de fertilización (x) KG</a:t>
                      </a:r>
                      <a:endParaRPr lang="es-MX" sz="1600" dirty="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Producción (y) kg</a:t>
                      </a:r>
                      <a:endParaRPr lang="es-MX" sz="1600" dirty="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XY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X</a:t>
                      </a:r>
                      <a:r>
                        <a:rPr lang="es-MX" sz="1800" baseline="30000">
                          <a:effectLst/>
                        </a:rPr>
                        <a:t>2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10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300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3000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100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20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450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9000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400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30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500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15000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900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40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550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22000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1600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50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600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30000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2500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60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620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37200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3600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70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650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45500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4900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80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653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52240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6400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213940</a:t>
                      </a:r>
                      <a:endParaRPr lang="es-MX" sz="160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20400</a:t>
                      </a:r>
                      <a:endParaRPr lang="es-MX" sz="1600" dirty="0">
                        <a:solidFill>
                          <a:srgbClr val="53813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369908" y="1221387"/>
            <a:ext cx="9332727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 productor con base en la experiencia ha notado que ha medida que aplica fertilizante a su cultivo obtiene mejores rendimientos, el productor empleo diferentes proporciones de nitrógeno al chícharo, indique si la apreciación del productor es correcto.</a:t>
            </a:r>
            <a:endParaRPr kumimoji="0" lang="es-MX" altLang="es-MX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380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2088573" y="819437"/>
                <a:ext cx="8250382" cy="49768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 smtClean="0"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Datos 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</m:acc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=45</m:t>
                      </m:r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</m:e>
                      </m:acc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=540.375</m:t>
                      </m:r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Formula 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s-MX" sz="20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𝒓</m:t>
                    </m:r>
                    <m:r>
                      <a:rPr lang="es-MX" sz="2000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s-MX" sz="2000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MX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s-MX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s-MX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𝒙𝒚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s-MX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s-MX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s-MX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𝒙</m:t>
                            </m:r>
                            <m:r>
                              <a:rPr lang="es-MX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 </m:t>
                            </m:r>
                          </m:sub>
                        </m:sSub>
                        <m:sSub>
                          <m:sSubPr>
                            <m:ctrlPr>
                              <a:rPr lang="es-MX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s-MX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s-MX" sz="2000" b="1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𝒚</m:t>
                            </m:r>
                          </m:sub>
                        </m:sSub>
                      </m:den>
                    </m:f>
                  </m:oMath>
                </a14:m>
                <a:r>
                  <a:rPr lang="es-MX" sz="2000" b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s-MX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𝑥𝑦</m:t>
                              </m:r>
                            </m:e>
                          </m:nary>
                        </m:num>
                        <m:den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𝑛</m:t>
                          </m:r>
                        </m:den>
                      </m:f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− </m:t>
                      </m:r>
                      <m:sSub>
                        <m:sSub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sub>
                      </m:sSub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− </m:t>
                      </m:r>
                      <m:sSub>
                        <m:sSub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𝑦</m:t>
                          </m:r>
                        </m:sub>
                      </m:sSub>
                      <m:r>
                        <a:rPr lang="es-MX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                         </m:t>
                      </m:r>
                      <m:sSub>
                        <m:sSub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213940</m:t>
                          </m:r>
                        </m:num>
                        <m:den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8</m:t>
                          </m:r>
                        </m:den>
                      </m:f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−</m:t>
                      </m:r>
                      <m:d>
                        <m:d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45</m:t>
                          </m:r>
                        </m:e>
                      </m:d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(540.375)</m:t>
                      </m:r>
                      <m:r>
                        <a:rPr lang="es-MX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}</m:t>
                      </m:r>
                    </m:oMath>
                  </m:oMathPara>
                </a14:m>
                <a:endParaRPr lang="es-MX" b="0" i="0" dirty="0" smtClean="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𝑥𝑦</m:t>
                          </m:r>
                        </m:sub>
                      </m:sSub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=26742.5−24316.875</m:t>
                      </m:r>
                      <m:r>
                        <a:rPr lang="es-MX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                </m:t>
                      </m:r>
                      <m:sSub>
                        <m:sSubPr>
                          <m:ctrlPr>
                            <a:rPr lang="es-MX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𝑺</m:t>
                          </m:r>
                        </m:e>
                        <m:sub>
                          <m:r>
                            <a:rPr lang="es-MX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𝒙𝒚</m:t>
                          </m:r>
                        </m:sub>
                      </m:sSub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𝟐𝟒𝟐𝟓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s-MX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𝟔𝟐𝟓</m:t>
                      </m:r>
                    </m:oMath>
                  </m:oMathPara>
                </a14:m>
                <a:endParaRPr lang="es-MX" sz="1600" b="1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s-MX" sz="1600" dirty="0" smtClean="0"/>
                  <a:t> </a:t>
                </a:r>
                <a14:m>
                  <m:oMath xmlns:m="http://schemas.openxmlformats.org/officeDocument/2006/math">
                    <m:r>
                      <a:rPr lang="es-MX" sz="2000" i="1">
                        <a:latin typeface="Cambria Math" panose="02040503050406030204" pitchFamily="18" charset="0"/>
                      </a:rPr>
                      <m:t>𝑠𝑥</m:t>
                    </m:r>
                    <m:r>
                      <a:rPr lang="es-MX" sz="20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s-MX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s-MX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nary>
                                  <m:naryPr>
                                    <m:chr m:val="∑"/>
                                    <m:limLoc m:val="undOvr"/>
                                    <m:subHide m:val="on"/>
                                    <m:supHide m:val="on"/>
                                    <m:ctrlPr>
                                      <a:rPr lang="es-MX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es-MX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0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s-MX" sz="20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  <m:r>
                                  <a:rPr lang="es-MX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s-MX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sz="2000" i="1">
                                        <a:latin typeface="Cambria Math" panose="02040503050406030204" pitchFamily="18" charset="0"/>
                                      </a:rPr>
                                      <m:t>∑(</m:t>
                                    </m:r>
                                    <m:r>
                                      <a:rPr lang="es-MX" sz="2000" i="1">
                                        <a:latin typeface="Cambria Math" panose="02040503050406030204" pitchFamily="18" charset="0"/>
                                      </a:rPr>
                                      <m:t>𝑥𝑖</m:t>
                                    </m:r>
                                    <m:sSup>
                                      <m:sSupPr>
                                        <m:ctrlPr>
                                          <a:rPr lang="es-MX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000" i="1"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e>
                                      <m:sup>
                                        <m:r>
                                          <a:rPr lang="es-MX" sz="20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s-MX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den>
                                </m:f>
                              </m:num>
                              <m:den>
                                <m:r>
                                  <a:rPr lang="es-MX" sz="20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den>
                            </m:f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s-MX" sz="2000">
                            <a:latin typeface="Cambria Math" panose="02040503050406030204" pitchFamily="18" charset="0"/>
                          </a:rPr>
                          <m:t>n</m:t>
                        </m:r>
                      </m:den>
                    </m:f>
                    <m:r>
                      <a:rPr lang="es-MX" sz="2000" b="0" i="0" smtClean="0">
                        <a:latin typeface="Cambria Math" panose="02040503050406030204" pitchFamily="18" charset="0"/>
                      </a:rPr>
                      <m:t>              </m:t>
                    </m:r>
                  </m:oMath>
                </a14:m>
                <a:r>
                  <a:rPr lang="es-MX" sz="2000" dirty="0" smtClean="0"/>
                  <a:t>Sustitución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s-MX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s-MX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s-MX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MX" sz="2000" i="1">
                                    <a:latin typeface="Cambria Math" panose="02040503050406030204" pitchFamily="18" charset="0"/>
                                  </a:rPr>
                                  <m:t>20400−</m:t>
                                </m:r>
                                <m:f>
                                  <m:fPr>
                                    <m:ctrlPr>
                                      <a:rPr lang="es-MX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s-MX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000" i="1">
                                            <a:latin typeface="Cambria Math" panose="02040503050406030204" pitchFamily="18" charset="0"/>
                                          </a:rPr>
                                          <m:t>360</m:t>
                                        </m:r>
                                      </m:e>
                                      <m:sup>
                                        <m:r>
                                          <a:rPr lang="es-MX" sz="20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s-MX" sz="2000" i="1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den>
                                </m:f>
                              </m:num>
                              <m:den>
                                <m:r>
                                  <a:rPr lang="es-MX" sz="2000" i="1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den>
                            </m:f>
                          </m:e>
                        </m:rad>
                      </m:num>
                      <m:den>
                        <m:r>
                          <a:rPr lang="es-MX" sz="200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s-MX" sz="2000" dirty="0"/>
                  <a:t>=</a:t>
                </a:r>
                <a:r>
                  <a:rPr lang="es-MX" sz="2000" b="1" dirty="0"/>
                  <a:t> 22.91</a:t>
                </a: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endParaRPr lang="es-MX" sz="16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573" y="819437"/>
                <a:ext cx="8250382" cy="4976812"/>
              </a:xfrm>
              <a:prstGeom prst="rect">
                <a:avLst/>
              </a:prstGeom>
              <a:blipFill rotWithShape="0">
                <a:blip r:embed="rId2"/>
                <a:stretch>
                  <a:fillRect l="-665" t="-61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65158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2050473" y="1112354"/>
                <a:ext cx="6096000" cy="304878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s-MX" sz="20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𝑠𝑦</m:t>
                    </m:r>
                    <m:r>
                      <a:rPr lang="es-MX" sz="20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r>
                  <a:rPr lang="es-MX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s-MX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s-MX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nary>
                                  <m:naryPr>
                                    <m:chr m:val="∑"/>
                                    <m:limLoc m:val="undOvr"/>
                                    <m:subHide m:val="on"/>
                                    <m:supHide m:val="on"/>
                                    <m:ctrlPr>
                                      <a:rPr lang="es-MX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es-MX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s-MX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  <m:r>
                                  <a:rPr lang="es-MX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s-MX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∑(</m:t>
                                    </m:r>
                                    <m:r>
                                      <a:rPr lang="es-MX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𝑥𝑖</m:t>
                                    </m:r>
                                    <m:sSup>
                                      <m:sSupPr>
                                        <m:ctrlPr>
                                          <a:rPr lang="es-MX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  <m:t>)</m:t>
                                        </m:r>
                                      </m:e>
                                      <m:sup>
                                        <m:r>
                                          <a:rPr lang="es-MX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s-MX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𝑛</m:t>
                                    </m:r>
                                  </m:den>
                                </m:f>
                              </m:num>
                              <m:den>
                                <m:r>
                                  <a:rPr lang="es-MX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𝑛</m:t>
                                </m:r>
                              </m:den>
                            </m:f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s-MX" sz="2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n</m:t>
                        </m:r>
                      </m:den>
                    </m:f>
                  </m:oMath>
                </a14:m>
                <a:r>
                  <a:rPr lang="es-MX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Sustitución</a:t>
                </a:r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e>
                      <m:sub>
                        <m: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sub>
                    </m:sSub>
                    <m:r>
                      <a:rPr lang="es-MX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s-MX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s-MX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s-MX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es-MX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2438309−</m:t>
                                </m:r>
                                <m:f>
                                  <m:fPr>
                                    <m:ctrlPr>
                                      <a:rPr lang="es-MX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s-MX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  <m:t>4323</m:t>
                                        </m:r>
                                      </m:e>
                                      <m:sup>
                                        <m:r>
                                          <a:rPr lang="es-MX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s-MX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8</m:t>
                                    </m:r>
                                  </m:den>
                                </m:f>
                              </m:num>
                              <m:den>
                                <m:r>
                                  <a:rPr lang="es-MX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8</m:t>
                                </m:r>
                              </m:den>
                            </m:f>
                          </m:e>
                        </m:rad>
                      </m:num>
                      <m:den>
                        <m:r>
                          <a:rPr lang="es-MX" sz="20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s-MX" sz="2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113.064</a:t>
                </a:r>
                <a:endParaRPr lang="es-MX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𝑟</m:t>
                      </m:r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 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s-MX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 </m:t>
                      </m:r>
                      <m:f>
                        <m:fPr>
                          <m:ctrlP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2425.625</m:t>
                          </m:r>
                        </m:num>
                        <m:den>
                          <m:r>
                            <a:rPr lang="es-MX" sz="2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(22.91)(113.064)</m:t>
                          </m:r>
                        </m:den>
                      </m:f>
                      <m:r>
                        <a:rPr lang="es-MX" sz="2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𝟗𝟑𝟔𝟒</m:t>
                      </m:r>
                    </m:oMath>
                  </m:oMathPara>
                </a14:m>
                <a:endParaRPr lang="es-MX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0473" y="1112354"/>
                <a:ext cx="6096000" cy="304878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ángulo 4"/>
          <p:cNvSpPr/>
          <p:nvPr/>
        </p:nvSpPr>
        <p:spPr>
          <a:xfrm>
            <a:off x="1603664" y="4238646"/>
            <a:ext cx="8662554" cy="1836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Conclusión: </a:t>
            </a:r>
            <a:endParaRPr lang="es-MX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 cada kg de fertilizante agregado la producción aumenta un 0.93 kg; existe un alta correlación entre la aplicación de fertilizante nitrogenado y a producción  de chícharo.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4264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1756064" y="1426350"/>
                <a:ext cx="8260772" cy="42640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2800" b="1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REGRESIÓN</a:t>
                </a:r>
                <a:endParaRPr lang="es-MX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Modelo de la regresión lineal 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𝑦</m:t>
                      </m:r>
                      <m:r>
                        <a:rPr lang="es-MX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s-MX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𝛽</m:t>
                          </m:r>
                        </m:e>
                        <m:sub>
                          <m:r>
                            <a:rPr lang="es-MX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sub>
                      </m:sSub>
                      <m:r>
                        <a:rPr lang="es-MX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+ </m:t>
                      </m:r>
                      <m:sSub>
                        <m:sSubPr>
                          <m:ctrlPr>
                            <a:rPr lang="es-MX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𝑏</m:t>
                          </m:r>
                        </m:e>
                        <m:sub>
                          <m:r>
                            <a:rPr lang="es-MX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s-MX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(</m:t>
                      </m:r>
                      <m:sSub>
                        <m:sSubPr>
                          <m:ctrlPr>
                            <a:rPr lang="es-MX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s-MX" sz="24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s-MX" sz="24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Donde 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07000"/>
                  </a:lnSpc>
                  <a:spcAft>
                    <a:spcPts val="0"/>
                  </a:spcAft>
                  <a:buFont typeface="Symbol" panose="05050102010706020507" pitchFamily="18" charset="2"/>
                  <a:buChar char="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𝛽</m:t>
                        </m:r>
                      </m:e>
                      <m:sub>
                        <m:r>
                          <a:rPr lang="es-MX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: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𝐸𝑠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𝑒𝑙𝑣𝑎𝑙𝑜𝑟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𝑑𝑒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𝑙𝑎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𝑜𝑟𝑑𝑒𝑛𝑎𝑑𝑎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𝑜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𝑖𝑛𝑡𝑒𝑟𝑐𝑒𝑝𝑡𝑜</m:t>
                    </m:r>
                  </m:oMath>
                </a14:m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lnSpc>
                    <a:spcPct val="107000"/>
                  </a:lnSpc>
                  <a:spcAft>
                    <a:spcPts val="800"/>
                  </a:spcAft>
                  <a:buFont typeface="Symbol" panose="05050102010706020507" pitchFamily="18" charset="2"/>
                  <a:buChar char="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MX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e>
                      <m:sub>
                        <m:r>
                          <a:rPr lang="es-MX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: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𝐸𝑠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𝑙𝑎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𝑝𝑒𝑛𝑑𝑖𝑒𝑛𝑡𝑒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𝑑𝑒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𝑙𝑎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𝑙𝑖𝑛𝑒𝑎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𝑟𝑒𝑐𝑡𝑎</m:t>
                    </m:r>
                    <m:r>
                      <a:rPr lang="es-MX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Para obtener la línea recta </a:t>
                </a:r>
                <a:endParaRPr lang="es-MX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𝑏</m:t>
                          </m:r>
                        </m:e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𝑥𝑦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𝑛</m:t>
                              </m:r>
                              <m:acc>
                                <m:accPr>
                                  <m:chr m:val="̅"/>
                                  <m:ctrlPr>
                                    <a:rPr lang="es-MX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MX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  <m:r>
                                    <a:rPr lang="es-MX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 </m:t>
                                  </m:r>
                                  <m:r>
                                    <a:rPr lang="es-MX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𝑦</m:t>
                                  </m:r>
                                </m:e>
                              </m:acc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s-MX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MX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s-MX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MX" i="1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s-MX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6064" y="1426350"/>
                <a:ext cx="8260772" cy="4264052"/>
              </a:xfrm>
              <a:prstGeom prst="rect">
                <a:avLst/>
              </a:prstGeom>
              <a:blipFill rotWithShape="0">
                <a:blip r:embed="rId2"/>
                <a:stretch>
                  <a:fillRect l="-1181" t="-171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21179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849582" y="1386004"/>
            <a:ext cx="8167254" cy="2370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Cuando existe relación de dos variables se llama correlación y regresión lineal simple o </a:t>
            </a:r>
            <a:r>
              <a:rPr lang="es-MX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bivariado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cuando existe relación de las de 2 variables se forma correlación y regresión lineal múltiple o multivariada.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n 4" descr="Resultado de imagen para pendiente grafica de regresio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959" y="3169229"/>
            <a:ext cx="4000500" cy="2754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43103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797626" y="955963"/>
            <a:ext cx="851015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Tomando en cuenta el ejercicio pasado (Correlación entre el chícharo y la aplicación de fertilizante) 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Utilizar la ecuación de regresión y responder ¿Cuánto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producirá el agricultor si aplicara 120 kg?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3643748583"/>
              </p:ext>
            </p:extLst>
          </p:nvPr>
        </p:nvGraphicFramePr>
        <p:xfrm>
          <a:off x="7355031" y="3714750"/>
          <a:ext cx="2952750" cy="1895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Conector recto 5"/>
          <p:cNvCxnSpPr/>
          <p:nvPr/>
        </p:nvCxnSpPr>
        <p:spPr>
          <a:xfrm flipV="1">
            <a:off x="9123218" y="4365364"/>
            <a:ext cx="657225" cy="819150"/>
          </a:xfrm>
          <a:prstGeom prst="line">
            <a:avLst/>
          </a:prstGeom>
          <a:ln w="285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493160" y="2549621"/>
            <a:ext cx="4668649" cy="367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y=β0+ b1(x1)</a:t>
            </a: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b1= 213940.0-(8)(45*540.375)20400-452</a:t>
            </a: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b1=213940-19453518375=19400518375</a:t>
            </a: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b1=1.056</a:t>
            </a: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β0=540.375-1.05(45)</a:t>
            </a: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β0=493.125</a:t>
            </a: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y=β0+ b1(x1)</a:t>
            </a:r>
            <a:r>
              <a:rPr kumimoji="0" lang="es-MX" altLang="es-MX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493.125+ (1.05) (120)</a:t>
            </a: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y=619.125 kg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Conclusi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ó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n:</a:t>
            </a:r>
            <a:endParaRPr kumimoji="0" lang="es-MX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agricultor obtendr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614 kg de ch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í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charo al aplicar 120 kg de nitr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ó</a:t>
            </a:r>
            <a:r>
              <a:rPr kumimoji="0" lang="es-MX" alt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geno.  </a:t>
            </a:r>
            <a:endParaRPr kumimoji="0" lang="es-MX" alt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243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Notación sumatoria con </a:t>
            </a:r>
            <a:r>
              <a:rPr lang="es-MX" b="1" dirty="0" smtClean="0"/>
              <a:t>sigma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995916" y="2259856"/>
            <a:ext cx="10022604" cy="2780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 importante conocer la notación matemáticas que sirve para expresar muchas de las fórmulas que se utilizan en estadística.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Suponga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que las variables X toman los siguientes valores 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	9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4, 3, 1, 6.</a:t>
            </a:r>
          </a:p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Una medida de expresar esto de una forma sencilla seria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	X</a:t>
            </a:r>
            <a:r>
              <a:rPr lang="es-MX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= 9   X</a:t>
            </a:r>
            <a:r>
              <a:rPr lang="es-MX" baseline="-25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= 4   X</a:t>
            </a:r>
            <a:r>
              <a:rPr lang="es-MX" baseline="-25000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=3  X</a:t>
            </a:r>
            <a:r>
              <a:rPr lang="es-MX" baseline="-25000" dirty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= 1  X</a:t>
            </a:r>
            <a:r>
              <a:rPr lang="es-MX" baseline="-25000" dirty="0"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= 60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959218" y="5040104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Esto puede ser expresado por la letra griega suma “sigma” ∑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796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918121" y="756332"/>
                <a:ext cx="5469743" cy="26244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 smtClean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…Así tendríamos</a:t>
                </a:r>
                <a:r>
                  <a:rPr lang="es-MX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endParaRPr lang="es-MX" i="1" dirty="0" smtClean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s-MX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5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𝑋𝑖</m:t>
                          </m:r>
                        </m:e>
                      </m:nary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s-MX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X</m:t>
                      </m:r>
                      <m:r>
                        <a:rPr lang="es-MX" baseline="-250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1+</m:t>
                      </m:r>
                      <m:r>
                        <a:rPr lang="es-MX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MX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X</m:t>
                      </m:r>
                      <m:r>
                        <a:rPr lang="es-MX" baseline="-250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2 </m:t>
                      </m:r>
                      <m:r>
                        <a:rPr lang="es-MX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+ </m:t>
                      </m:r>
                      <m:r>
                        <m:rPr>
                          <m:sty m:val="p"/>
                        </m:rPr>
                        <a:rPr lang="es-MX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X</m:t>
                      </m:r>
                      <m:r>
                        <a:rPr lang="es-MX" baseline="-250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3 </m:t>
                      </m:r>
                      <m:r>
                        <a:rPr lang="es-MX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s-MX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MX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X</m:t>
                      </m:r>
                      <m:r>
                        <a:rPr lang="es-MX" baseline="-250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4 </m:t>
                      </m:r>
                      <m:r>
                        <a:rPr lang="es-MX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+ </m:t>
                      </m:r>
                      <m:r>
                        <m:rPr>
                          <m:sty m:val="p"/>
                        </m:rPr>
                        <a:rPr lang="es-MX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X</m:t>
                      </m:r>
                      <m:r>
                        <a:rPr lang="es-MX" baseline="-250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5</m:t>
                      </m:r>
                    </m:oMath>
                  </m:oMathPara>
                </a14:m>
                <a:endParaRPr lang="es-MX" baseline="-25000" dirty="0" smtClean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sz="2400" dirty="0" smtClean="0"/>
                  <a:t>             = 9+4+3+1+6</a:t>
                </a: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s-MX" baseline="-250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121" y="756332"/>
                <a:ext cx="5469743" cy="2624436"/>
              </a:xfrm>
              <a:prstGeom prst="rect">
                <a:avLst/>
              </a:prstGeom>
              <a:blipFill rotWithShape="0">
                <a:blip r:embed="rId2"/>
                <a:stretch>
                  <a:fillRect l="-1003" t="-116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 6"/>
              <p:cNvSpPr/>
              <p:nvPr/>
            </p:nvSpPr>
            <p:spPr>
              <a:xfrm>
                <a:off x="6944816" y="1109030"/>
                <a:ext cx="1363578" cy="8750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s-MX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s-MX" i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𝑋𝑖</m:t>
                          </m:r>
                        </m:e>
                      </m:nary>
                      <m:r>
                        <a:rPr lang="es-MX" i="0">
                          <a:latin typeface="Cambria Math" panose="02040503050406030204" pitchFamily="18" charset="0"/>
                        </a:rPr>
                        <m:t>=23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816" y="1109030"/>
                <a:ext cx="1363578" cy="87504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upo 15"/>
          <p:cNvGrpSpPr/>
          <p:nvPr/>
        </p:nvGrpSpPr>
        <p:grpSpPr>
          <a:xfrm>
            <a:off x="1091608" y="2839926"/>
            <a:ext cx="6138531" cy="2764988"/>
            <a:chOff x="1814623" y="3573573"/>
            <a:chExt cx="6096000" cy="276498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ángulo 8"/>
                <p:cNvSpPr/>
                <p:nvPr/>
              </p:nvSpPr>
              <p:spPr>
                <a:xfrm>
                  <a:off x="1814623" y="3573573"/>
                  <a:ext cx="6096000" cy="2764988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marL="285750" indent="-285750">
                    <a:lnSpc>
                      <a:spcPct val="107000"/>
                    </a:lnSpc>
                    <a:spcAft>
                      <a:spcPts val="800"/>
                    </a:spcAft>
                    <a:buFont typeface="Arial" panose="020B0604020202020204" pitchFamily="34" charset="0"/>
                    <a:buChar char="•"/>
                  </a:pPr>
                  <a:r>
                    <a:rPr lang="es-MX" dirty="0" smtClean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Ahora si deseamos hacer solo unos valores </a:t>
                  </a:r>
                  <a:endParaRPr lang="es-MX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hr m:val="∑"/>
                            <m:limLoc m:val="undOvr"/>
                            <m:ctrlP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naryPr>
                          <m:sub>
                            <m: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𝑖</m:t>
                            </m:r>
                            <m: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4</m:t>
                            </m:r>
                          </m:sup>
                          <m:e>
                            <m: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𝑋𝑖</m:t>
                            </m:r>
                          </m:e>
                        </m:nary>
                        <m:r>
                          <a:rPr lang="es-MX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=</m:t>
                        </m:r>
                      </m:oMath>
                    </m:oMathPara>
                  </a14:m>
                  <a:endParaRPr lang="es-MX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MX" dirty="0" smtClean="0"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X</a:t>
                  </a:r>
                  <a:r>
                    <a:rPr lang="es-MX" baseline="-25000" dirty="0" smtClean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1 </a:t>
                  </a:r>
                  <a:r>
                    <a:rPr lang="es-MX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+  X</a:t>
                  </a:r>
                  <a:r>
                    <a:rPr lang="es-MX" baseline="-250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2 </a:t>
                  </a:r>
                  <a:r>
                    <a:rPr lang="es-MX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+  X</a:t>
                  </a:r>
                  <a:r>
                    <a:rPr lang="es-MX" baseline="-250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3 </a:t>
                  </a:r>
                  <a:r>
                    <a:rPr lang="es-MX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+ X</a:t>
                  </a:r>
                  <a:r>
                    <a:rPr lang="es-MX" baseline="-250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4 </a:t>
                  </a:r>
                  <a:r>
                    <a:rPr lang="es-MX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+X</a:t>
                  </a:r>
                  <a:r>
                    <a:rPr lang="es-MX" baseline="-250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6  </a:t>
                  </a:r>
                  <a:r>
                    <a:rPr lang="es-MX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= </a:t>
                  </a:r>
                  <a:r>
                    <a:rPr lang="es-MX" strike="sngStrike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9</a:t>
                  </a:r>
                  <a:r>
                    <a:rPr lang="es-MX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+4+3+1+</a:t>
                  </a:r>
                  <a:r>
                    <a:rPr lang="es-MX" strike="dblStrike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6</a:t>
                  </a:r>
                  <a:r>
                    <a:rPr lang="es-MX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= 8</a:t>
                  </a:r>
                  <a:endParaRPr lang="es-MX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hr m:val="∑"/>
                            <m:limLoc m:val="undOvr"/>
                            <m:ctrlP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naryPr>
                          <m:sub>
                            <m: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𝑖</m:t>
                            </m:r>
                            <m: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=3</m:t>
                            </m:r>
                          </m:sub>
                          <m:sup>
                            <m: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5</m:t>
                            </m:r>
                          </m:sup>
                          <m:e>
                            <m:r>
                              <a:rPr lang="es-MX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𝑋𝑖</m:t>
                            </m:r>
                          </m:e>
                        </m:nary>
                      </m:oMath>
                    </m:oMathPara>
                  </a14:m>
                  <a:endParaRPr lang="es-MX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9" name="Rectángulo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4623" y="3573573"/>
                  <a:ext cx="6096000" cy="2764988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794" t="-1325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Conector recto 10"/>
            <p:cNvCxnSpPr/>
            <p:nvPr/>
          </p:nvCxnSpPr>
          <p:spPr>
            <a:xfrm flipV="1">
              <a:off x="1814623" y="4991464"/>
              <a:ext cx="269358" cy="15742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Conector recto 12"/>
            <p:cNvCxnSpPr/>
            <p:nvPr/>
          </p:nvCxnSpPr>
          <p:spPr>
            <a:xfrm flipV="1">
              <a:off x="3886910" y="4956067"/>
              <a:ext cx="269358" cy="15742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5" name="Conector recto de flecha 14"/>
          <p:cNvCxnSpPr/>
          <p:nvPr/>
        </p:nvCxnSpPr>
        <p:spPr>
          <a:xfrm>
            <a:off x="5651511" y="1546554"/>
            <a:ext cx="1073889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ángulo 16"/>
              <p:cNvSpPr/>
              <p:nvPr/>
            </p:nvSpPr>
            <p:spPr>
              <a:xfrm>
                <a:off x="6546112" y="3451410"/>
                <a:ext cx="4469219" cy="16994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s-MX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Si tenemos muchos números sin conocerlos 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𝑛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𝑋𝑖</m:t>
                          </m:r>
                        </m:e>
                      </m:nary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Rectángulo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6112" y="3451410"/>
                <a:ext cx="4469219" cy="1699440"/>
              </a:xfrm>
              <a:prstGeom prst="rect">
                <a:avLst/>
              </a:prstGeom>
              <a:blipFill rotWithShape="0">
                <a:blip r:embed="rId5"/>
                <a:stretch>
                  <a:fillRect l="-955" t="-179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6909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2567763" cy="41112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Ejemplo 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972879" y="1897260"/>
                <a:ext cx="3524693" cy="2762038"/>
              </a:xfrm>
              <a:prstGeom prst="rect">
                <a:avLst/>
              </a:prstGeom>
              <a:ln w="28575">
                <a:solidFill>
                  <a:srgbClr val="92D050"/>
                </a:solidFill>
              </a:ln>
            </p:spPr>
            <p:txBody>
              <a:bodyPr wrap="square">
                <a:spAutoFit/>
              </a:bodyPr>
              <a:lstStyle/>
              <a:p>
                <a:pPr marL="457200"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i="1" dirty="0" smtClean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1. </a:t>
                </a:r>
              </a:p>
              <a:p>
                <a:pPr marL="457200"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3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𝑋𝑖</m:t>
                          </m:r>
                        </m:e>
                      </m:nary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=1, 2, 3 </m:t>
                      </m:r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Sea 9, 8, 7,3, 2, 6, 1, 3, 8</a:t>
                </a:r>
                <a:r>
                  <a:rPr lang="es-MX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s-MX" sz="1600" dirty="0" smtClean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=4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9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𝑋𝑖</m:t>
                          </m:r>
                        </m:e>
                      </m:nary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879" y="1897260"/>
                <a:ext cx="3524693" cy="2762038"/>
              </a:xfrm>
              <a:prstGeom prst="rect">
                <a:avLst/>
              </a:prstGeom>
              <a:blipFill rotWithShape="0">
                <a:blip r:embed="rId2"/>
                <a:stretch>
                  <a:fillRect l="-1201" t="-873"/>
                </a:stretch>
              </a:blipFill>
              <a:ln w="28575"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5844363" y="1695242"/>
                <a:ext cx="4692502" cy="3698513"/>
              </a:xfrm>
              <a:prstGeom prst="rect">
                <a:avLst/>
              </a:prstGeom>
              <a:ln w="28575">
                <a:solidFill>
                  <a:srgbClr val="92D050"/>
                </a:solidFill>
              </a:ln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i="1" dirty="0" smtClean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2.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s-MX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=5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9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𝑋𝑖</m:t>
                          </m:r>
                        </m:e>
                      </m:nary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=5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9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5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</m:e>
                      </m:nary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=5</m:t>
                      </m:r>
                      <m:d>
                        <m:d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</m:t>
                          </m:r>
                        </m:e>
                      </m:d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+5</m:t>
                      </m:r>
                      <m:d>
                        <m:d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6</m:t>
                          </m:r>
                        </m:e>
                      </m:d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+5</m:t>
                      </m:r>
                      <m:d>
                        <m:d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7</m:t>
                          </m:r>
                        </m:e>
                      </m:d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+5</m:t>
                      </m:r>
                      <m:d>
                        <m:d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3</m:t>
                          </m:r>
                        </m:e>
                      </m:d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+5</m:t>
                      </m:r>
                      <m:d>
                        <m:d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8</m:t>
                          </m:r>
                        </m:e>
                      </m:d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10+30+5+15+40=100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5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=5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9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</m:e>
                      </m:nary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=5</m:t>
                      </m:r>
                      <m:d>
                        <m:dPr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2+6+7+3+8</m:t>
                          </m:r>
                        </m:e>
                      </m:d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=100</m:t>
                      </m:r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4363" y="1695242"/>
                <a:ext cx="4692502" cy="3698513"/>
              </a:xfrm>
              <a:prstGeom prst="rect">
                <a:avLst/>
              </a:prstGeom>
              <a:blipFill rotWithShape="0">
                <a:blip r:embed="rId3"/>
                <a:stretch>
                  <a:fillRect l="-904" t="-654"/>
                </a:stretch>
              </a:blipFill>
              <a:ln w="28575"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4942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3000" y="412172"/>
            <a:ext cx="5663045" cy="938645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chemeClr val="tx1"/>
                </a:solidFill>
              </a:rPr>
              <a:t>Propiedades de </a:t>
            </a:r>
            <a:r>
              <a:rPr lang="es-MX" b="1" dirty="0" smtClean="0">
                <a:solidFill>
                  <a:schemeClr val="tx1"/>
                </a:solidFill>
              </a:rPr>
              <a:t>∑</a:t>
            </a:r>
            <a:endParaRPr lang="es-MX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904010" y="1350817"/>
                <a:ext cx="10131135" cy="51575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07000"/>
                  </a:lnSpc>
                  <a:spcAft>
                    <a:spcPts val="800"/>
                  </a:spcAft>
                  <a:buFont typeface="Wingdings" panose="05000000000000000000" pitchFamily="2" charset="2"/>
                  <a:buChar char="Ø"/>
                </a:pPr>
                <a:r>
                  <a:rPr lang="es-MX" sz="2400" b="1" i="1" u="sng" dirty="0" smtClean="0">
                    <a:solidFill>
                      <a:srgbClr val="00B0F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Teorema 1 </a:t>
                </a:r>
                <a:endParaRPr lang="es-MX" sz="2400" b="1" u="sng" dirty="0">
                  <a:solidFill>
                    <a:srgbClr val="00B0F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Si </a:t>
                </a:r>
                <a:r>
                  <a:rPr lang="es-MX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</a:t>
                </a:r>
                <a:r>
                  <a:rPr lang="es-MX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es una constante y cada uno de los </a:t>
                </a:r>
                <a:r>
                  <a:rPr lang="es-MX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:r>
                  <a:rPr lang="es-MX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valores diferentes de </a:t>
                </a:r>
                <a:r>
                  <a:rPr lang="es-MX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</a:t>
                </a:r>
                <a:r>
                  <a:rPr lang="es-MX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es igual a </a:t>
                </a:r>
                <a:r>
                  <a:rPr lang="es-MX" i="1" dirty="0" err="1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</a:t>
                </a:r>
                <a:r>
                  <a:rPr lang="es-MX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entonces 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𝑛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𝑎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𝑛𝑎</m:t>
                          </m:r>
                        </m:e>
                      </m:nary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Prueba como cada una de las X es igual a una cantidad constante 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𝑛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𝑎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𝑎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𝑎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𝑎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…+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𝑎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𝑛𝑎</m:t>
                          </m:r>
                        </m:e>
                      </m:nary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5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2=2+2+2+2+2=10</m:t>
                          </m:r>
                        </m:e>
                      </m:nary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5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2=5</m:t>
                          </m:r>
                          <m:d>
                            <m:dPr>
                              <m:ctrlP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e>
                          </m:d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=10</m:t>
                          </m:r>
                        </m:e>
                      </m:nary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010" y="1350817"/>
                <a:ext cx="10131135" cy="5157566"/>
              </a:xfrm>
              <a:prstGeom prst="rect">
                <a:avLst/>
              </a:prstGeom>
              <a:blipFill rotWithShape="0">
                <a:blip r:embed="rId2"/>
                <a:stretch>
                  <a:fillRect l="-782" t="-94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9122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1080655" y="789709"/>
                <a:ext cx="8738754" cy="52176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07000"/>
                  </a:lnSpc>
                  <a:spcAft>
                    <a:spcPts val="800"/>
                  </a:spcAft>
                  <a:buFont typeface="Wingdings" panose="05000000000000000000" pitchFamily="2" charset="2"/>
                  <a:buChar char="Ø"/>
                </a:pPr>
                <a:r>
                  <a:rPr lang="es-MX" sz="2400" b="1" i="1" u="sng" dirty="0" smtClean="0">
                    <a:solidFill>
                      <a:srgbClr val="00B0F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Teorema 2 </a:t>
                </a:r>
                <a:endParaRPr lang="es-MX" sz="2400" u="sng" dirty="0" smtClean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Sea </a:t>
                </a:r>
                <a:r>
                  <a:rPr lang="es-MX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una constante cualquiera de todos los valores individuales que intervienen en la suma 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𝑛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𝑎𝑥𝑖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</m:e>
                      </m:nary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 </m:t>
                      </m:r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𝑎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𝑛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𝑥𝑖</m:t>
                          </m:r>
                        </m:e>
                      </m:nary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Prueba</a:t>
                </a:r>
                <a:r>
                  <a:rPr lang="es-MX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s-MX" sz="1600" dirty="0" smtClean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𝑛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𝑎𝑥𝑖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</m:t>
                          </m:r>
                        </m:e>
                      </m:nary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=aX</a:t>
                </a:r>
                <a:r>
                  <a:rPr lang="en-US" baseline="-25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  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aX</a:t>
                </a:r>
                <a:r>
                  <a:rPr lang="en-US" baseline="-25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… </a:t>
                </a:r>
                <a:r>
                  <a:rPr lang="en-US" dirty="0" err="1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aX</a:t>
                </a:r>
                <a:r>
                  <a:rPr lang="en-US" baseline="-25000" dirty="0" err="1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baseline="-25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=a</a:t>
                </a:r>
                <a:r>
                  <a:rPr lang="en-US" baseline="-250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  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</a:t>
                </a:r>
                <a:r>
                  <a:rPr lang="en-US" baseline="-25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 </a:t>
                </a:r>
                <a:r>
                  <a:rPr lang="en-US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+  X</a:t>
                </a:r>
                <a:r>
                  <a:rPr lang="en-US" baseline="-25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 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+…</a:t>
                </a:r>
                <a:r>
                  <a:rPr lang="en-US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</a:t>
                </a:r>
                <a:r>
                  <a:rPr lang="en-US" baseline="-25000" dirty="0" err="1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:r>
                  <a:rPr lang="en-US" baseline="-25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𝑎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𝑛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𝑥𝑖</m:t>
                          </m:r>
                        </m:e>
                      </m:nary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655" y="789709"/>
                <a:ext cx="8738754" cy="5217647"/>
              </a:xfrm>
              <a:prstGeom prst="rect">
                <a:avLst/>
              </a:prstGeom>
              <a:blipFill rotWithShape="0">
                <a:blip r:embed="rId2"/>
                <a:stretch>
                  <a:fillRect l="-907" t="-936" r="-76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9357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1319645" y="1205345"/>
                <a:ext cx="9372600" cy="32115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07000"/>
                  </a:lnSpc>
                  <a:spcAft>
                    <a:spcPts val="800"/>
                  </a:spcAft>
                  <a:buFont typeface="Wingdings" panose="05000000000000000000" pitchFamily="2" charset="2"/>
                  <a:buChar char="Ø"/>
                </a:pPr>
                <a:r>
                  <a:rPr lang="es-MX" sz="2400" b="1" i="1" u="sng" dirty="0" smtClean="0">
                    <a:solidFill>
                      <a:srgbClr val="00B0F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Teorema 3</a:t>
                </a:r>
                <a:endParaRPr lang="es-MX" sz="2400" u="sng" dirty="0" smtClean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La </a:t>
                </a:r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notación sigma se puede distribuir respecto de la suma o de la diferencia 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𝑥𝑖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𝑦𝑖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𝑧𝑖</m:t>
                              </m:r>
                            </m:e>
                          </m:d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 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𝑖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sup>
                            <m:e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𝑥𝑖</m:t>
                              </m:r>
                            </m:e>
                          </m:nary>
                        </m:e>
                      </m:nary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𝑛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𝑦𝑖</m:t>
                          </m:r>
                        </m:e>
                      </m:nary>
                      <m:r>
                        <a:rPr lang="es-MX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−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𝑛</m:t>
                          </m:r>
                        </m:sup>
                        <m:e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𝑧𝑖</m:t>
                          </m:r>
                        </m:e>
                      </m:nary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Prueba:</a:t>
                </a:r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naryPr>
                        <m:sub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𝑖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𝑥𝑖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𝑦𝑖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𝑧𝑖</m:t>
                              </m:r>
                            </m:e>
                          </m:d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=</m:t>
                          </m:r>
                          <m:d>
                            <m:dPr>
                              <m:ctrlP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𝑥𝑖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𝑦𝑖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𝑧𝑖</m:t>
                              </m:r>
                            </m:e>
                          </m:d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𝑦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2+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𝑦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2−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𝑧</m:t>
                              </m:r>
                              <m:r>
                                <a:rPr lang="es-MX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e>
                          </m:d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+…(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𝑦𝑛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𝑦𝑛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𝑧𝑛</m:t>
                          </m:r>
                          <m:r>
                            <a:rPr lang="es-MX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s-MX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9645" y="1205345"/>
                <a:ext cx="9372600" cy="3211585"/>
              </a:xfrm>
              <a:prstGeom prst="rect">
                <a:avLst/>
              </a:prstGeom>
              <a:blipFill rotWithShape="0">
                <a:blip r:embed="rId2"/>
                <a:stretch>
                  <a:fillRect l="-845" t="-151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4344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/>
              <p:cNvSpPr>
                <a:spLocks noGrp="1"/>
              </p:cNvSpPr>
              <p:nvPr>
                <p:ph type="title"/>
              </p:nvPr>
            </p:nvSpPr>
            <p:spPr>
              <a:xfrm>
                <a:off x="1330037" y="394854"/>
                <a:ext cx="2067792" cy="1080654"/>
              </a:xfrm>
            </p:spPr>
            <p:txBody>
              <a:bodyPr>
                <a:normAutofit fontScale="90000"/>
              </a:bodyPr>
              <a:lstStyle/>
              <a:p>
                <a:r>
                  <a:rPr lang="es-MX" dirty="0" smtClean="0"/>
                  <a:t>MEDIA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s-MX" dirty="0" smtClean="0"/>
                  <a:t> </a:t>
                </a:r>
                <a:endParaRPr lang="es-MX" dirty="0"/>
              </a:p>
            </p:txBody>
          </p:sp>
        </mc:Choice>
        <mc:Fallback xmlns=""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30037" y="394854"/>
                <a:ext cx="2067792" cy="1080654"/>
              </a:xfrm>
              <a:blipFill rotWithShape="0">
                <a:blip r:embed="rId2"/>
                <a:stretch>
                  <a:fillRect l="-10324" b="-395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/>
              <p:cNvSpPr txBox="1"/>
              <p:nvPr/>
            </p:nvSpPr>
            <p:spPr>
              <a:xfrm>
                <a:off x="862446" y="1475508"/>
                <a:ext cx="9996053" cy="5349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2000" dirty="0" smtClean="0"/>
                  <a:t>Se define como la suma de los números n números divida por n, en decir: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MX" sz="2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MX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ctrlPr>
                                <a:rPr lang="es-MX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r>
                                <a:rPr lang="es-MX" sz="2000" i="1">
                                  <a:latin typeface="Cambria Math" panose="02040503050406030204" pitchFamily="18" charset="0"/>
                                </a:rPr>
                                <m:t>𝑥𝑖</m:t>
                              </m:r>
                            </m:e>
                          </m:nary>
                        </m:num>
                        <m:den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s-MX" sz="2000" dirty="0" smtClean="0"/>
              </a:p>
              <a:p>
                <a:r>
                  <a:rPr lang="es-MX" sz="2000" b="1" dirty="0" smtClean="0"/>
                  <a:t>Ejemplo:</a:t>
                </a:r>
              </a:p>
              <a:p>
                <a:endParaRPr lang="es-MX" sz="2000" b="1" dirty="0" smtClean="0"/>
              </a:p>
              <a:p>
                <a:r>
                  <a:rPr lang="es-MX" dirty="0">
                    <a:latin typeface="Arial" panose="020B0604020202020204" pitchFamily="34" charset="0"/>
                    <a:cs typeface="Arial" panose="020B0604020202020204" pitchFamily="34" charset="0"/>
                  </a:rPr>
                  <a:t>Datos </a:t>
                </a:r>
              </a:p>
              <a:p>
                <a:r>
                  <a:rPr lang="es-MX" dirty="0">
                    <a:latin typeface="Arial" panose="020B0604020202020204" pitchFamily="34" charset="0"/>
                    <a:cs typeface="Arial" panose="020B0604020202020204" pitchFamily="34" charset="0"/>
                  </a:rPr>
                  <a:t>42, 42.7, 43, 42.7, 43</a:t>
                </a:r>
              </a:p>
              <a:p>
                <a:pPr>
                  <a:lnSpc>
                    <a:spcPct val="150000"/>
                  </a:lnSpc>
                </a:pPr>
                <a:r>
                  <a:rPr lang="es-MX" dirty="0">
                    <a:latin typeface="Arial" panose="020B0604020202020204" pitchFamily="34" charset="0"/>
                    <a:cs typeface="Arial" panose="020B0604020202020204" pitchFamily="34" charset="0"/>
                  </a:rPr>
                  <a:t>En efecto si los números 42, 42.7, 43, 42.7 y 43 son X</a:t>
                </a:r>
                <a:r>
                  <a:rPr lang="es-MX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1 </a:t>
                </a:r>
                <a:r>
                  <a:rPr lang="es-MX" dirty="0">
                    <a:latin typeface="Arial" panose="020B0604020202020204" pitchFamily="34" charset="0"/>
                    <a:cs typeface="Arial" panose="020B0604020202020204" pitchFamily="34" charset="0"/>
                  </a:rPr>
                  <a:t>+  X</a:t>
                </a:r>
                <a:r>
                  <a:rPr lang="es-MX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 </a:t>
                </a:r>
                <a:r>
                  <a:rPr lang="es-MX" dirty="0">
                    <a:latin typeface="Arial" panose="020B0604020202020204" pitchFamily="34" charset="0"/>
                    <a:cs typeface="Arial" panose="020B0604020202020204" pitchFamily="34" charset="0"/>
                  </a:rPr>
                  <a:t>+  X</a:t>
                </a:r>
                <a:r>
                  <a:rPr lang="es-MX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3 </a:t>
                </a:r>
                <a:r>
                  <a:rPr lang="es-MX" dirty="0">
                    <a:latin typeface="Arial" panose="020B0604020202020204" pitchFamily="34" charset="0"/>
                    <a:cs typeface="Arial" panose="020B0604020202020204" pitchFamily="34" charset="0"/>
                  </a:rPr>
                  <a:t>+ X</a:t>
                </a:r>
                <a:r>
                  <a:rPr lang="es-MX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4 </a:t>
                </a:r>
                <a:r>
                  <a:rPr lang="es-MX" dirty="0">
                    <a:latin typeface="Arial" panose="020B0604020202020204" pitchFamily="34" charset="0"/>
                    <a:cs typeface="Arial" panose="020B0604020202020204" pitchFamily="34" charset="0"/>
                  </a:rPr>
                  <a:t> +X</a:t>
                </a:r>
                <a:r>
                  <a:rPr lang="es-MX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5  </a:t>
                </a:r>
                <a:r>
                  <a:rPr lang="es-MX" dirty="0">
                    <a:latin typeface="Arial" panose="020B0604020202020204" pitchFamily="34" charset="0"/>
                    <a:cs typeface="Arial" panose="020B0604020202020204" pitchFamily="34" charset="0"/>
                  </a:rPr>
                  <a:t>respectivamente, en consecuencia la media de estos números será </a:t>
                </a:r>
                <a:endParaRPr lang="es-MX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MX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s-MX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MX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+ </m:t>
                        </m:r>
                        <m:sSub>
                          <m:sSubPr>
                            <m:ctrlPr>
                              <a:rPr lang="es-MX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2 </m:t>
                            </m:r>
                          </m:sub>
                        </m:sSub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+ </m:t>
                        </m:r>
                        <m:sSub>
                          <m:sSubPr>
                            <m:ctrlPr>
                              <a:rPr lang="es-MX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s-MX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s-MX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s-MX" sz="20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</m:num>
                      <m:den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r>
                      <a:rPr lang="es-MX" sz="2000" i="1">
                        <a:latin typeface="Cambria Math" panose="02040503050406030204" pitchFamily="18" charset="0"/>
                      </a:rPr>
                      <m:t>    </m:t>
                    </m:r>
                  </m:oMath>
                </a14:m>
                <a:r>
                  <a:rPr lang="es-MX" sz="2000" dirty="0"/>
                  <a:t> </a:t>
                </a:r>
              </a:p>
              <a:p>
                <a:r>
                  <a:rPr lang="es-MX" dirty="0"/>
    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s-MX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es-MX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42.7+43+…+43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s-MX" dirty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s-MX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es-MX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213.4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s-MX" dirty="0"/>
                  <a:t> = 42.68</a:t>
                </a:r>
              </a:p>
              <a:p>
                <a:endParaRPr lang="es-MX" dirty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446" y="1475508"/>
                <a:ext cx="9996053" cy="5349670"/>
              </a:xfrm>
              <a:prstGeom prst="rect">
                <a:avLst/>
              </a:prstGeom>
              <a:blipFill rotWithShape="0">
                <a:blip r:embed="rId3"/>
                <a:stretch>
                  <a:fillRect l="-610" t="-569" r="-48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59996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182</TotalTime>
  <Words>913</Words>
  <Application>Microsoft Office PowerPoint</Application>
  <PresentationFormat>Panorámica</PresentationFormat>
  <Paragraphs>315</Paragraphs>
  <Slides>28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7" baseType="lpstr">
      <vt:lpstr>Arial</vt:lpstr>
      <vt:lpstr>Calibri</vt:lpstr>
      <vt:lpstr>Cambria Math</vt:lpstr>
      <vt:lpstr>Century Gothic</vt:lpstr>
      <vt:lpstr>Symbol</vt:lpstr>
      <vt:lpstr>Times New Roman</vt:lpstr>
      <vt:lpstr>Wingdings</vt:lpstr>
      <vt:lpstr>Wingdings 3</vt:lpstr>
      <vt:lpstr>Ion</vt:lpstr>
      <vt:lpstr>Presentación de PowerPoint</vt:lpstr>
      <vt:lpstr>UNIDAD DE APRENDIZAJE: BIOESTADÍSTICA</vt:lpstr>
      <vt:lpstr>Notación sumatoria con sigma</vt:lpstr>
      <vt:lpstr>Presentación de PowerPoint</vt:lpstr>
      <vt:lpstr>Ejemplo </vt:lpstr>
      <vt:lpstr>Propiedades de ∑</vt:lpstr>
      <vt:lpstr>Presentación de PowerPoint</vt:lpstr>
      <vt:lpstr>Presentación de PowerPoint</vt:lpstr>
      <vt:lpstr>MEDIA x ̅ </vt:lpstr>
      <vt:lpstr>Intervalo </vt:lpstr>
      <vt:lpstr>CURVA NORMAL O CAMPANA DE GAUSS</vt:lpstr>
      <vt:lpstr>VARIANZA</vt:lpstr>
      <vt:lpstr>Presentación de PowerPoint</vt:lpstr>
      <vt:lpstr>DESVIACIÓN ESTÁNDAR  </vt:lpstr>
      <vt:lpstr>COEFICIENTE DE VARIACIÓN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PC</cp:lastModifiedBy>
  <cp:revision>22</cp:revision>
  <dcterms:created xsi:type="dcterms:W3CDTF">2017-09-11T19:42:12Z</dcterms:created>
  <dcterms:modified xsi:type="dcterms:W3CDTF">2017-09-18T07:38:48Z</dcterms:modified>
</cp:coreProperties>
</file>