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369" r:id="rId2"/>
    <p:sldId id="256" r:id="rId3"/>
    <p:sldId id="275" r:id="rId4"/>
    <p:sldId id="274" r:id="rId5"/>
    <p:sldId id="276" r:id="rId6"/>
    <p:sldId id="277" r:id="rId7"/>
    <p:sldId id="278" r:id="rId8"/>
    <p:sldId id="339" r:id="rId9"/>
    <p:sldId id="340" r:id="rId10"/>
    <p:sldId id="341" r:id="rId11"/>
    <p:sldId id="342" r:id="rId12"/>
    <p:sldId id="343" r:id="rId13"/>
    <p:sldId id="344" r:id="rId14"/>
    <p:sldId id="345" r:id="rId15"/>
    <p:sldId id="346" r:id="rId16"/>
    <p:sldId id="347" r:id="rId17"/>
    <p:sldId id="348" r:id="rId18"/>
    <p:sldId id="349" r:id="rId19"/>
    <p:sldId id="350" r:id="rId20"/>
    <p:sldId id="351" r:id="rId21"/>
    <p:sldId id="352" r:id="rId22"/>
    <p:sldId id="353" r:id="rId23"/>
    <p:sldId id="354" r:id="rId24"/>
    <p:sldId id="355" r:id="rId25"/>
    <p:sldId id="356" r:id="rId26"/>
    <p:sldId id="357" r:id="rId27"/>
    <p:sldId id="358" r:id="rId28"/>
    <p:sldId id="359" r:id="rId29"/>
    <p:sldId id="360" r:id="rId30"/>
    <p:sldId id="361" r:id="rId31"/>
    <p:sldId id="362" r:id="rId32"/>
    <p:sldId id="363" r:id="rId33"/>
    <p:sldId id="364" r:id="rId34"/>
    <p:sldId id="365" r:id="rId35"/>
    <p:sldId id="366" r:id="rId36"/>
    <p:sldId id="367" r:id="rId37"/>
    <p:sldId id="368" r:id="rId38"/>
    <p:sldId id="370"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B00"/>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43" autoAdjust="0"/>
    <p:restoredTop sz="94660"/>
  </p:normalViewPr>
  <p:slideViewPr>
    <p:cSldViewPr>
      <p:cViewPr varScale="1">
        <p:scale>
          <a:sx n="62" d="100"/>
          <a:sy n="62" d="100"/>
        </p:scale>
        <p:origin x="-1280"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C6F582-6318-41E6-B968-AAD348781AAD}" type="datetimeFigureOut">
              <a:rPr lang="es-MX" smtClean="0"/>
              <a:t>18/10/2017</a:t>
            </a:fld>
            <a:endParaRPr lang="es-MX"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623771-F84E-41D1-AA1E-B61266E0A8BD}" type="slidenum">
              <a:rPr lang="es-MX" smtClean="0"/>
              <a:t>‹Nº›</a:t>
            </a:fld>
            <a:endParaRPr lang="es-MX" dirty="0"/>
          </a:p>
        </p:txBody>
      </p:sp>
    </p:spTree>
    <p:extLst>
      <p:ext uri="{BB962C8B-B14F-4D97-AF65-F5344CB8AC3E}">
        <p14:creationId xmlns:p14="http://schemas.microsoft.com/office/powerpoint/2010/main" val="1643051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65BF2977-A3F8-4A6E-BB2B-B3CC4AA59DBE}" type="datetimeFigureOut">
              <a:rPr lang="es-MX" smtClean="0"/>
              <a:pPr/>
              <a:t>18/10/2017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4D78E36B-B385-45C2-9C27-9BD068E7ECD5}" type="slidenum">
              <a:rPr lang="es-MX" smtClean="0"/>
              <a:pPr/>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BF2977-A3F8-4A6E-BB2B-B3CC4AA59DBE}" type="datetimeFigureOut">
              <a:rPr lang="es-MX" smtClean="0"/>
              <a:pPr/>
              <a:t>18/10/2017</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78E36B-B385-45C2-9C27-9BD068E7ECD5}"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es.wikipedia.org/wiki/Mol" TargetMode="External"/><Relationship Id="rId3" Type="http://schemas.openxmlformats.org/officeDocument/2006/relationships/hyperlink" Target="http://es.wikipedia.org/wiki/Metro" TargetMode="External"/><Relationship Id="rId7" Type="http://schemas.openxmlformats.org/officeDocument/2006/relationships/hyperlink" Target="http://es.wikipedia.org/wiki/Kelvin" TargetMode="External"/><Relationship Id="rId2" Type="http://schemas.openxmlformats.org/officeDocument/2006/relationships/hyperlink" Target="http://es.wikipedia.org/wiki/Unidades_b%C3%A1sicas_del_Sistema_Internacional" TargetMode="External"/><Relationship Id="rId1" Type="http://schemas.openxmlformats.org/officeDocument/2006/relationships/slideLayout" Target="../slideLayouts/slideLayout2.xml"/><Relationship Id="rId6" Type="http://schemas.openxmlformats.org/officeDocument/2006/relationships/hyperlink" Target="http://es.wikipedia.org/wiki/Amperio" TargetMode="External"/><Relationship Id="rId5" Type="http://schemas.openxmlformats.org/officeDocument/2006/relationships/hyperlink" Target="http://es.wikipedia.org/wiki/Segundo" TargetMode="External"/><Relationship Id="rId4" Type="http://schemas.openxmlformats.org/officeDocument/2006/relationships/hyperlink" Target="http://es.wikipedia.org/wiki/Kilogramo" TargetMode="External"/><Relationship Id="rId9" Type="http://schemas.openxmlformats.org/officeDocument/2006/relationships/hyperlink" Target="http://es.wikipedia.org/wiki/Candela" TargetMode="Externa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wmf"/><Relationship Id="rId5" Type="http://schemas.openxmlformats.org/officeDocument/2006/relationships/oleObject" Target="../embeddings/oleObject3.bin"/><Relationship Id="rId4" Type="http://schemas.openxmlformats.org/officeDocument/2006/relationships/image" Target="../media/image10.wmf"/></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oleObject" Target="../embeddings/oleObject5.bin"/><Relationship Id="rId4" Type="http://schemas.openxmlformats.org/officeDocument/2006/relationships/image" Target="../media/image14.wmf"/></Relationships>
</file>

<file path=ppt/slides/_rels/slide18.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7.wmf"/><Relationship Id="rId5" Type="http://schemas.openxmlformats.org/officeDocument/2006/relationships/oleObject" Target="../embeddings/oleObject7.bin"/><Relationship Id="rId10" Type="http://schemas.openxmlformats.org/officeDocument/2006/relationships/image" Target="../media/image14.wmf"/><Relationship Id="rId4" Type="http://schemas.openxmlformats.org/officeDocument/2006/relationships/image" Target="../media/image16.wmf"/><Relationship Id="rId9" Type="http://schemas.openxmlformats.org/officeDocument/2006/relationships/oleObject" Target="../embeddings/oleObject9.bin"/></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41.wmf"/></Relationships>
</file>

<file path=ppt/slides/_rels/slide28.xml.rels><?xml version="1.0" encoding="UTF-8" standalone="yes"?>
<Relationships xmlns="http://schemas.openxmlformats.org/package/2006/relationships"><Relationship Id="rId3" Type="http://schemas.openxmlformats.org/officeDocument/2006/relationships/hyperlink" Target="http://es.wikipedia.org/wiki/Archivo:Clampmeter1.jpg" TargetMode="External"/><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image" Target="../media/image44.gif"/><Relationship Id="rId4" Type="http://schemas.openxmlformats.org/officeDocument/2006/relationships/image" Target="../media/image43.jpeg"/></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404664"/>
            <a:ext cx="7772400" cy="1470025"/>
          </a:xfrm>
        </p:spPr>
        <p:txBody>
          <a:bodyPr/>
          <a:lstStyle/>
          <a:p>
            <a:r>
              <a:rPr lang="es-MX" dirty="0" smtClean="0"/>
              <a:t>Diapositivas en PowerPoint</a:t>
            </a:r>
            <a:br>
              <a:rPr lang="es-MX" dirty="0" smtClean="0"/>
            </a:br>
            <a:r>
              <a:rPr lang="es-MX" dirty="0" smtClean="0"/>
              <a:t>de la UA: Circuitos eléctricos</a:t>
            </a:r>
            <a:endParaRPr lang="es-MX" dirty="0"/>
          </a:p>
        </p:txBody>
      </p:sp>
      <p:sp>
        <p:nvSpPr>
          <p:cNvPr id="3" name="2 Subtítulo"/>
          <p:cNvSpPr>
            <a:spLocks noGrp="1"/>
          </p:cNvSpPr>
          <p:nvPr>
            <p:ph type="subTitle" idx="1"/>
          </p:nvPr>
        </p:nvSpPr>
        <p:spPr>
          <a:xfrm>
            <a:off x="1403648" y="2132856"/>
            <a:ext cx="6400800" cy="648072"/>
          </a:xfrm>
        </p:spPr>
        <p:txBody>
          <a:bodyPr/>
          <a:lstStyle/>
          <a:p>
            <a:r>
              <a:rPr lang="es-MX" dirty="0" smtClean="0"/>
              <a:t>Presenta: Dr. Carlos Juárez Toledo</a:t>
            </a:r>
            <a:endParaRPr lang="es-MX" dirty="0"/>
          </a:p>
        </p:txBody>
      </p:sp>
      <p:sp>
        <p:nvSpPr>
          <p:cNvPr id="4" name="1 Título"/>
          <p:cNvSpPr txBox="1">
            <a:spLocks/>
          </p:cNvSpPr>
          <p:nvPr/>
        </p:nvSpPr>
        <p:spPr>
          <a:xfrm>
            <a:off x="703826" y="2996952"/>
            <a:ext cx="7772400" cy="1470025"/>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t>Contenido:</a:t>
            </a:r>
          </a:p>
          <a:p>
            <a:pPr algn="l"/>
            <a:r>
              <a:rPr lang="es-MX" sz="3200" dirty="0" smtClean="0"/>
              <a:t>Presentación de la UA</a:t>
            </a:r>
          </a:p>
          <a:p>
            <a:pPr algn="l"/>
            <a:r>
              <a:rPr lang="es-MX" sz="3200" dirty="0" smtClean="0"/>
              <a:t>1.1 Conceptos </a:t>
            </a:r>
            <a:r>
              <a:rPr lang="es-MX" sz="3200" dirty="0" smtClean="0"/>
              <a:t>básicos</a:t>
            </a:r>
          </a:p>
          <a:p>
            <a:pPr algn="l"/>
            <a:endParaRPr lang="es-MX" sz="3200" dirty="0"/>
          </a:p>
          <a:p>
            <a:pPr algn="l"/>
            <a:r>
              <a:rPr lang="es-MX" sz="3200" dirty="0" smtClean="0"/>
              <a:t>Se realiza una revisión general de conceptos requeridos.</a:t>
            </a:r>
            <a:endParaRPr lang="es-MX" sz="3200" dirty="0" smtClean="0"/>
          </a:p>
          <a:p>
            <a:pPr marL="514350" indent="-514350">
              <a:buAutoNum type="arabicPeriod"/>
            </a:pPr>
            <a:endParaRPr lang="es-MX" sz="3200" dirty="0"/>
          </a:p>
        </p:txBody>
      </p:sp>
      <p:pic>
        <p:nvPicPr>
          <p:cNvPr id="7171" name="Picture 3" descr="C:\Users\IRMA\AppData\Local\Microsoft\Windows\INetCache\IE\0C3V4TQ7\inicio[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4696596"/>
            <a:ext cx="1743986" cy="1468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3793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http://moodle.uaemex.mx/</a:t>
            </a:r>
          </a:p>
        </p:txBody>
      </p:sp>
      <p:pic>
        <p:nvPicPr>
          <p:cNvPr id="4" name="Marcador de contenido 3"/>
          <p:cNvPicPr>
            <a:picLocks noGrp="1" noChangeAspect="1"/>
          </p:cNvPicPr>
          <p:nvPr>
            <p:ph idx="1"/>
          </p:nvPr>
        </p:nvPicPr>
        <p:blipFill>
          <a:blip r:embed="rId2"/>
          <a:stretch>
            <a:fillRect/>
          </a:stretch>
        </p:blipFill>
        <p:spPr>
          <a:xfrm>
            <a:off x="5105400" y="2636912"/>
            <a:ext cx="3581400" cy="1590675"/>
          </a:xfrm>
          <a:prstGeom prst="rect">
            <a:avLst/>
          </a:prstGeom>
        </p:spPr>
      </p:pic>
      <p:pic>
        <p:nvPicPr>
          <p:cNvPr id="6" name="Imagen 5"/>
          <p:cNvPicPr>
            <a:picLocks noChangeAspect="1"/>
          </p:cNvPicPr>
          <p:nvPr/>
        </p:nvPicPr>
        <p:blipFill>
          <a:blip r:embed="rId3"/>
          <a:stretch>
            <a:fillRect/>
          </a:stretch>
        </p:blipFill>
        <p:spPr>
          <a:xfrm>
            <a:off x="842180" y="1844824"/>
            <a:ext cx="4245843" cy="3875996"/>
          </a:xfrm>
          <a:prstGeom prst="rect">
            <a:avLst/>
          </a:prstGeom>
        </p:spPr>
      </p:pic>
    </p:spTree>
    <p:extLst>
      <p:ext uri="{BB962C8B-B14F-4D97-AF65-F5344CB8AC3E}">
        <p14:creationId xmlns:p14="http://schemas.microsoft.com/office/powerpoint/2010/main" val="1905013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Conceptos Preliminares</a:t>
            </a:r>
          </a:p>
        </p:txBody>
      </p:sp>
      <p:sp>
        <p:nvSpPr>
          <p:cNvPr id="3" name="2 Marcador de contenido"/>
          <p:cNvSpPr>
            <a:spLocks noGrp="1"/>
          </p:cNvSpPr>
          <p:nvPr>
            <p:ph idx="1"/>
          </p:nvPr>
        </p:nvSpPr>
        <p:spPr/>
        <p:txBody>
          <a:bodyPr>
            <a:normAutofit/>
          </a:bodyPr>
          <a:lstStyle/>
          <a:p>
            <a:r>
              <a:rPr lang="es-MX" dirty="0"/>
              <a:t>Unidades de medida de SI</a:t>
            </a:r>
          </a:p>
          <a:p>
            <a:r>
              <a:rPr lang="es-MX" i="1" dirty="0">
                <a:solidFill>
                  <a:srgbClr val="002060"/>
                </a:solidFill>
              </a:rPr>
              <a:t>Unidades básicas o de base (fundamentales) </a:t>
            </a:r>
            <a:r>
              <a:rPr lang="es-MX" dirty="0"/>
              <a:t>es una cantidad estandarizada de una determinada magnitud física, toma su valor a partir de un patrón o. </a:t>
            </a:r>
          </a:p>
          <a:p>
            <a:r>
              <a:rPr lang="es-MX" i="1" dirty="0">
                <a:solidFill>
                  <a:srgbClr val="002060"/>
                </a:solidFill>
              </a:rPr>
              <a:t>Unidades derivadas </a:t>
            </a:r>
            <a:r>
              <a:rPr lang="es-MX" dirty="0"/>
              <a:t>es determinada a partir de  una composición de otras unidades fundamentales.</a:t>
            </a:r>
          </a:p>
        </p:txBody>
      </p:sp>
    </p:spTree>
    <p:extLst>
      <p:ext uri="{BB962C8B-B14F-4D97-AF65-F5344CB8AC3E}">
        <p14:creationId xmlns:p14="http://schemas.microsoft.com/office/powerpoint/2010/main" val="40530825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Magnitudes Básicas</a:t>
            </a:r>
          </a:p>
        </p:txBody>
      </p:sp>
      <p:graphicFrame>
        <p:nvGraphicFramePr>
          <p:cNvPr id="8" name="7 Marcador de contenido"/>
          <p:cNvGraphicFramePr>
            <a:graphicFrameLocks noGrp="1"/>
          </p:cNvGraphicFramePr>
          <p:nvPr>
            <p:ph idx="1"/>
          </p:nvPr>
        </p:nvGraphicFramePr>
        <p:xfrm>
          <a:off x="457200" y="1600200"/>
          <a:ext cx="8229600" cy="350520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xmlns="" val="20000"/>
                    </a:ext>
                  </a:extLst>
                </a:gridCol>
                <a:gridCol w="2743200">
                  <a:extLst>
                    <a:ext uri="{9D8B030D-6E8A-4147-A177-3AD203B41FA5}">
                      <a16:colId xmlns:a16="http://schemas.microsoft.com/office/drawing/2014/main" xmlns="" val="20001"/>
                    </a:ext>
                  </a:extLst>
                </a:gridCol>
                <a:gridCol w="2743200">
                  <a:extLst>
                    <a:ext uri="{9D8B030D-6E8A-4147-A177-3AD203B41FA5}">
                      <a16:colId xmlns:a16="http://schemas.microsoft.com/office/drawing/2014/main" xmlns="" val="20002"/>
                    </a:ext>
                  </a:extLst>
                </a:gridCol>
              </a:tblGrid>
              <a:tr h="370840">
                <a:tc>
                  <a:txBody>
                    <a:bodyPr/>
                    <a:lstStyle/>
                    <a:p>
                      <a:pPr algn="ctr"/>
                      <a:r>
                        <a:rPr lang="es-MX" dirty="0"/>
                        <a:t>Magnitud física que se toma como fundamental</a:t>
                      </a:r>
                    </a:p>
                  </a:txBody>
                  <a:tcPr anchor="ctr"/>
                </a:tc>
                <a:tc>
                  <a:txBody>
                    <a:bodyPr/>
                    <a:lstStyle/>
                    <a:p>
                      <a:pPr algn="ctr"/>
                      <a:r>
                        <a:rPr lang="es-MX"/>
                        <a:t>Unidad básica o fundamental</a:t>
                      </a:r>
                    </a:p>
                  </a:txBody>
                  <a:tcPr anchor="ctr"/>
                </a:tc>
                <a:tc>
                  <a:txBody>
                    <a:bodyPr/>
                    <a:lstStyle/>
                    <a:p>
                      <a:pPr algn="ctr"/>
                      <a:r>
                        <a:rPr lang="es-MX"/>
                        <a:t>Símbolo</a:t>
                      </a:r>
                    </a:p>
                  </a:txBody>
                  <a:tcPr anchor="ctr"/>
                </a:tc>
                <a:extLst>
                  <a:ext uri="{0D108BD9-81ED-4DB2-BD59-A6C34878D82A}">
                    <a16:rowId xmlns:a16="http://schemas.microsoft.com/office/drawing/2014/main" xmlns="" val="10000"/>
                  </a:ext>
                </a:extLst>
              </a:tr>
              <a:tr h="370840">
                <a:tc>
                  <a:txBody>
                    <a:bodyPr/>
                    <a:lstStyle/>
                    <a:p>
                      <a:r>
                        <a:rPr lang="es-MX" u="none" strike="noStrike">
                          <a:solidFill>
                            <a:srgbClr val="0B0080"/>
                          </a:solidFill>
                          <a:hlinkClick r:id="rId2"/>
                        </a:rPr>
                        <a:t>Longitud</a:t>
                      </a:r>
                      <a:r>
                        <a:rPr lang="es-MX"/>
                        <a:t> ( </a:t>
                      </a:r>
                      <a:r>
                        <a:rPr lang="es-MX" i="1"/>
                        <a:t>L</a:t>
                      </a:r>
                      <a:r>
                        <a:rPr lang="es-MX"/>
                        <a:t> )</a:t>
                      </a:r>
                    </a:p>
                  </a:txBody>
                  <a:tcPr anchor="ctr"/>
                </a:tc>
                <a:tc>
                  <a:txBody>
                    <a:bodyPr/>
                    <a:lstStyle/>
                    <a:p>
                      <a:r>
                        <a:rPr lang="es-MX" u="none" strike="noStrike">
                          <a:solidFill>
                            <a:srgbClr val="0B0080"/>
                          </a:solidFill>
                          <a:hlinkClick r:id="rId3" tooltip="Metro"/>
                        </a:rPr>
                        <a:t>metro</a:t>
                      </a:r>
                      <a:endParaRPr lang="es-MX"/>
                    </a:p>
                  </a:txBody>
                  <a:tcPr anchor="ctr"/>
                </a:tc>
                <a:tc>
                  <a:txBody>
                    <a:bodyPr/>
                    <a:lstStyle/>
                    <a:p>
                      <a:r>
                        <a:rPr lang="es-MX"/>
                        <a:t>m</a:t>
                      </a:r>
                    </a:p>
                  </a:txBody>
                  <a:tcPr anchor="ctr"/>
                </a:tc>
                <a:extLst>
                  <a:ext uri="{0D108BD9-81ED-4DB2-BD59-A6C34878D82A}">
                    <a16:rowId xmlns:a16="http://schemas.microsoft.com/office/drawing/2014/main" xmlns="" val="10001"/>
                  </a:ext>
                </a:extLst>
              </a:tr>
              <a:tr h="370840">
                <a:tc>
                  <a:txBody>
                    <a:bodyPr/>
                    <a:lstStyle/>
                    <a:p>
                      <a:r>
                        <a:rPr lang="es-MX" u="none" strike="noStrike">
                          <a:solidFill>
                            <a:srgbClr val="0B0080"/>
                          </a:solidFill>
                          <a:hlinkClick r:id="rId2"/>
                        </a:rPr>
                        <a:t>Masa</a:t>
                      </a:r>
                      <a:r>
                        <a:rPr lang="es-MX"/>
                        <a:t> ( </a:t>
                      </a:r>
                      <a:r>
                        <a:rPr lang="es-MX" i="1"/>
                        <a:t>M</a:t>
                      </a:r>
                      <a:r>
                        <a:rPr lang="es-MX"/>
                        <a:t> )</a:t>
                      </a:r>
                    </a:p>
                  </a:txBody>
                  <a:tcPr anchor="ctr"/>
                </a:tc>
                <a:tc>
                  <a:txBody>
                    <a:bodyPr/>
                    <a:lstStyle/>
                    <a:p>
                      <a:r>
                        <a:rPr lang="es-MX" u="none" strike="noStrike">
                          <a:solidFill>
                            <a:srgbClr val="0B0080"/>
                          </a:solidFill>
                          <a:hlinkClick r:id="rId4" tooltip="Kilogramo"/>
                        </a:rPr>
                        <a:t>kilogramo</a:t>
                      </a:r>
                      <a:endParaRPr lang="es-MX"/>
                    </a:p>
                  </a:txBody>
                  <a:tcPr anchor="ctr"/>
                </a:tc>
                <a:tc>
                  <a:txBody>
                    <a:bodyPr/>
                    <a:lstStyle/>
                    <a:p>
                      <a:r>
                        <a:rPr lang="es-MX"/>
                        <a:t>kg</a:t>
                      </a:r>
                    </a:p>
                  </a:txBody>
                  <a:tcPr anchor="ctr"/>
                </a:tc>
                <a:extLst>
                  <a:ext uri="{0D108BD9-81ED-4DB2-BD59-A6C34878D82A}">
                    <a16:rowId xmlns:a16="http://schemas.microsoft.com/office/drawing/2014/main" xmlns="" val="10002"/>
                  </a:ext>
                </a:extLst>
              </a:tr>
              <a:tr h="370840">
                <a:tc>
                  <a:txBody>
                    <a:bodyPr/>
                    <a:lstStyle/>
                    <a:p>
                      <a:r>
                        <a:rPr lang="es-MX" u="none" strike="noStrike">
                          <a:solidFill>
                            <a:srgbClr val="0B0080"/>
                          </a:solidFill>
                          <a:hlinkClick r:id="rId2"/>
                        </a:rPr>
                        <a:t>Tiempo</a:t>
                      </a:r>
                      <a:r>
                        <a:rPr lang="es-MX"/>
                        <a:t> ( </a:t>
                      </a:r>
                      <a:r>
                        <a:rPr lang="es-MX" i="1"/>
                        <a:t>t</a:t>
                      </a:r>
                      <a:r>
                        <a:rPr lang="es-MX"/>
                        <a:t> )</a:t>
                      </a:r>
                    </a:p>
                  </a:txBody>
                  <a:tcPr anchor="ctr"/>
                </a:tc>
                <a:tc>
                  <a:txBody>
                    <a:bodyPr/>
                    <a:lstStyle/>
                    <a:p>
                      <a:r>
                        <a:rPr lang="es-MX" u="none" strike="noStrike">
                          <a:solidFill>
                            <a:srgbClr val="0B0080"/>
                          </a:solidFill>
                          <a:hlinkClick r:id="rId5" tooltip="Segundo"/>
                        </a:rPr>
                        <a:t>segundo</a:t>
                      </a:r>
                      <a:endParaRPr lang="es-MX"/>
                    </a:p>
                  </a:txBody>
                  <a:tcPr anchor="ctr"/>
                </a:tc>
                <a:tc>
                  <a:txBody>
                    <a:bodyPr/>
                    <a:lstStyle/>
                    <a:p>
                      <a:r>
                        <a:rPr lang="es-MX"/>
                        <a:t>s</a:t>
                      </a:r>
                    </a:p>
                  </a:txBody>
                  <a:tcPr anchor="ctr"/>
                </a:tc>
                <a:extLst>
                  <a:ext uri="{0D108BD9-81ED-4DB2-BD59-A6C34878D82A}">
                    <a16:rowId xmlns:a16="http://schemas.microsoft.com/office/drawing/2014/main" xmlns="" val="10003"/>
                  </a:ext>
                </a:extLst>
              </a:tr>
              <a:tr h="370840">
                <a:tc>
                  <a:txBody>
                    <a:bodyPr/>
                    <a:lstStyle/>
                    <a:p>
                      <a:r>
                        <a:rPr lang="es-MX" u="none" strike="noStrike">
                          <a:solidFill>
                            <a:srgbClr val="0B0080"/>
                          </a:solidFill>
                          <a:hlinkClick r:id="rId2"/>
                        </a:rPr>
                        <a:t>Intensidad de corriente eléctrica</a:t>
                      </a:r>
                      <a:r>
                        <a:rPr lang="es-MX"/>
                        <a:t> ( </a:t>
                      </a:r>
                      <a:r>
                        <a:rPr lang="es-MX" i="1"/>
                        <a:t>I</a:t>
                      </a:r>
                      <a:r>
                        <a:rPr lang="es-MX"/>
                        <a:t> )</a:t>
                      </a:r>
                    </a:p>
                  </a:txBody>
                  <a:tcPr anchor="ctr"/>
                </a:tc>
                <a:tc>
                  <a:txBody>
                    <a:bodyPr/>
                    <a:lstStyle/>
                    <a:p>
                      <a:r>
                        <a:rPr lang="es-MX" u="none" strike="noStrike">
                          <a:solidFill>
                            <a:srgbClr val="0B0080"/>
                          </a:solidFill>
                          <a:hlinkClick r:id="rId6" tooltip="Amperio"/>
                        </a:rPr>
                        <a:t>amperio</a:t>
                      </a:r>
                      <a:endParaRPr lang="es-MX"/>
                    </a:p>
                  </a:txBody>
                  <a:tcPr anchor="ctr"/>
                </a:tc>
                <a:tc>
                  <a:txBody>
                    <a:bodyPr/>
                    <a:lstStyle/>
                    <a:p>
                      <a:r>
                        <a:rPr lang="es-MX"/>
                        <a:t>A- amp</a:t>
                      </a:r>
                    </a:p>
                  </a:txBody>
                  <a:tcPr anchor="ctr"/>
                </a:tc>
                <a:extLst>
                  <a:ext uri="{0D108BD9-81ED-4DB2-BD59-A6C34878D82A}">
                    <a16:rowId xmlns:a16="http://schemas.microsoft.com/office/drawing/2014/main" xmlns="" val="10004"/>
                  </a:ext>
                </a:extLst>
              </a:tr>
              <a:tr h="370840">
                <a:tc>
                  <a:txBody>
                    <a:bodyPr/>
                    <a:lstStyle/>
                    <a:p>
                      <a:r>
                        <a:rPr lang="es-MX" u="none" strike="noStrike">
                          <a:solidFill>
                            <a:srgbClr val="0B0080"/>
                          </a:solidFill>
                          <a:hlinkClick r:id="rId2"/>
                        </a:rPr>
                        <a:t>Temperatura</a:t>
                      </a:r>
                      <a:r>
                        <a:rPr lang="es-MX"/>
                        <a:t> ( </a:t>
                      </a:r>
                      <a:r>
                        <a:rPr lang="es-MX" i="1"/>
                        <a:t>T</a:t>
                      </a:r>
                      <a:r>
                        <a:rPr lang="es-MX"/>
                        <a:t> )</a:t>
                      </a:r>
                    </a:p>
                  </a:txBody>
                  <a:tcPr anchor="ctr"/>
                </a:tc>
                <a:tc>
                  <a:txBody>
                    <a:bodyPr/>
                    <a:lstStyle/>
                    <a:p>
                      <a:r>
                        <a:rPr lang="es-MX" u="none" strike="noStrike">
                          <a:solidFill>
                            <a:srgbClr val="0B0080"/>
                          </a:solidFill>
                          <a:hlinkClick r:id="rId7" tooltip="Kelvin"/>
                        </a:rPr>
                        <a:t>kelvin</a:t>
                      </a:r>
                      <a:endParaRPr lang="es-MX"/>
                    </a:p>
                  </a:txBody>
                  <a:tcPr anchor="ctr"/>
                </a:tc>
                <a:tc>
                  <a:txBody>
                    <a:bodyPr/>
                    <a:lstStyle/>
                    <a:p>
                      <a:r>
                        <a:rPr lang="es-MX"/>
                        <a:t>K</a:t>
                      </a:r>
                    </a:p>
                  </a:txBody>
                  <a:tcPr anchor="ctr"/>
                </a:tc>
                <a:extLst>
                  <a:ext uri="{0D108BD9-81ED-4DB2-BD59-A6C34878D82A}">
                    <a16:rowId xmlns:a16="http://schemas.microsoft.com/office/drawing/2014/main" xmlns="" val="10005"/>
                  </a:ext>
                </a:extLst>
              </a:tr>
              <a:tr h="370840">
                <a:tc>
                  <a:txBody>
                    <a:bodyPr/>
                    <a:lstStyle/>
                    <a:p>
                      <a:r>
                        <a:rPr lang="es-MX" u="none" strike="noStrike">
                          <a:solidFill>
                            <a:srgbClr val="0B0080"/>
                          </a:solidFill>
                          <a:hlinkClick r:id="rId2"/>
                        </a:rPr>
                        <a:t>Cantidad de sustancia</a:t>
                      </a:r>
                      <a:r>
                        <a:rPr lang="es-MX"/>
                        <a:t> ( </a:t>
                      </a:r>
                      <a:r>
                        <a:rPr lang="es-MX" i="1"/>
                        <a:t>N</a:t>
                      </a:r>
                      <a:r>
                        <a:rPr lang="es-MX"/>
                        <a:t> )</a:t>
                      </a:r>
                    </a:p>
                  </a:txBody>
                  <a:tcPr anchor="ctr"/>
                </a:tc>
                <a:tc>
                  <a:txBody>
                    <a:bodyPr/>
                    <a:lstStyle/>
                    <a:p>
                      <a:r>
                        <a:rPr lang="es-MX" u="none" strike="noStrike">
                          <a:solidFill>
                            <a:srgbClr val="0B0080"/>
                          </a:solidFill>
                          <a:hlinkClick r:id="rId8" tooltip="Mol"/>
                        </a:rPr>
                        <a:t>mol</a:t>
                      </a:r>
                      <a:endParaRPr lang="es-MX"/>
                    </a:p>
                  </a:txBody>
                  <a:tcPr anchor="ctr"/>
                </a:tc>
                <a:tc>
                  <a:txBody>
                    <a:bodyPr/>
                    <a:lstStyle/>
                    <a:p>
                      <a:r>
                        <a:rPr lang="es-MX"/>
                        <a:t>mol</a:t>
                      </a:r>
                    </a:p>
                  </a:txBody>
                  <a:tcPr anchor="ctr"/>
                </a:tc>
                <a:extLst>
                  <a:ext uri="{0D108BD9-81ED-4DB2-BD59-A6C34878D82A}">
                    <a16:rowId xmlns:a16="http://schemas.microsoft.com/office/drawing/2014/main" xmlns="" val="10006"/>
                  </a:ext>
                </a:extLst>
              </a:tr>
              <a:tr h="370840">
                <a:tc>
                  <a:txBody>
                    <a:bodyPr/>
                    <a:lstStyle/>
                    <a:p>
                      <a:r>
                        <a:rPr lang="es-MX" u="none" strike="noStrike">
                          <a:solidFill>
                            <a:srgbClr val="0B0080"/>
                          </a:solidFill>
                          <a:hlinkClick r:id="rId2"/>
                        </a:rPr>
                        <a:t>Intensidad luminosa</a:t>
                      </a:r>
                      <a:r>
                        <a:rPr lang="es-MX"/>
                        <a:t> ( </a:t>
                      </a:r>
                      <a:r>
                        <a:rPr lang="es-MX" i="1"/>
                        <a:t>Iv</a:t>
                      </a:r>
                      <a:r>
                        <a:rPr lang="es-MX"/>
                        <a:t> )</a:t>
                      </a:r>
                    </a:p>
                  </a:txBody>
                  <a:tcPr anchor="ctr"/>
                </a:tc>
                <a:tc>
                  <a:txBody>
                    <a:bodyPr/>
                    <a:lstStyle/>
                    <a:p>
                      <a:r>
                        <a:rPr lang="es-MX" u="none" strike="noStrike">
                          <a:solidFill>
                            <a:srgbClr val="0B0080"/>
                          </a:solidFill>
                          <a:hlinkClick r:id="rId9" tooltip="Candela"/>
                        </a:rPr>
                        <a:t>candela</a:t>
                      </a:r>
                      <a:endParaRPr lang="es-MX"/>
                    </a:p>
                  </a:txBody>
                  <a:tcPr anchor="ctr"/>
                </a:tc>
                <a:tc>
                  <a:txBody>
                    <a:bodyPr/>
                    <a:lstStyle/>
                    <a:p>
                      <a:r>
                        <a:rPr lang="es-MX" dirty="0" err="1"/>
                        <a:t>cd</a:t>
                      </a:r>
                      <a:endParaRPr lang="es-MX" dirty="0"/>
                    </a:p>
                  </a:txBody>
                  <a:tcPr anchor="ct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37537548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Magnitudes Eléctricas</a:t>
            </a:r>
          </a:p>
        </p:txBody>
      </p:sp>
      <p:graphicFrame>
        <p:nvGraphicFramePr>
          <p:cNvPr id="4" name="3 Tabla"/>
          <p:cNvGraphicFramePr>
            <a:graphicFrameLocks noGrp="1"/>
          </p:cNvGraphicFramePr>
          <p:nvPr/>
        </p:nvGraphicFramePr>
        <p:xfrm>
          <a:off x="467544" y="1412776"/>
          <a:ext cx="8264419" cy="3840480"/>
        </p:xfrm>
        <a:graphic>
          <a:graphicData uri="http://schemas.openxmlformats.org/drawingml/2006/table">
            <a:tbl>
              <a:tblPr/>
              <a:tblGrid>
                <a:gridCol w="1918145">
                  <a:extLst>
                    <a:ext uri="{9D8B030D-6E8A-4147-A177-3AD203B41FA5}">
                      <a16:colId xmlns:a16="http://schemas.microsoft.com/office/drawing/2014/main" xmlns="" val="20000"/>
                    </a:ext>
                  </a:extLst>
                </a:gridCol>
                <a:gridCol w="2573274">
                  <a:extLst>
                    <a:ext uri="{9D8B030D-6E8A-4147-A177-3AD203B41FA5}">
                      <a16:colId xmlns:a16="http://schemas.microsoft.com/office/drawing/2014/main" xmlns="" val="20001"/>
                    </a:ext>
                  </a:extLst>
                </a:gridCol>
                <a:gridCol w="1479677">
                  <a:extLst>
                    <a:ext uri="{9D8B030D-6E8A-4147-A177-3AD203B41FA5}">
                      <a16:colId xmlns:a16="http://schemas.microsoft.com/office/drawing/2014/main" xmlns="" val="20002"/>
                    </a:ext>
                  </a:extLst>
                </a:gridCol>
                <a:gridCol w="2293323">
                  <a:extLst>
                    <a:ext uri="{9D8B030D-6E8A-4147-A177-3AD203B41FA5}">
                      <a16:colId xmlns:a16="http://schemas.microsoft.com/office/drawing/2014/main" xmlns="" val="20003"/>
                    </a:ext>
                  </a:extLst>
                </a:gridCol>
              </a:tblGrid>
              <a:tr h="0">
                <a:tc>
                  <a:txBody>
                    <a:bodyPr/>
                    <a:lstStyle/>
                    <a:p>
                      <a:pPr algn="ctr"/>
                      <a:r>
                        <a:rPr lang="es-MX" sz="2800" b="1" dirty="0"/>
                        <a:t>MAGNITUD</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UNIDAD</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SÍMBOLO</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FÓRMULA</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339466">
                <a:tc>
                  <a:txBody>
                    <a:bodyPr/>
                    <a:lstStyle/>
                    <a:p>
                      <a:pPr algn="ctr"/>
                      <a:r>
                        <a:rPr lang="es-MX" sz="2800" dirty="0"/>
                        <a:t>CARGA </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a:t>Coulomb</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C</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a:t> </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339466">
                <a:tc>
                  <a:txBody>
                    <a:bodyPr/>
                    <a:lstStyle/>
                    <a:p>
                      <a:pPr algn="ctr"/>
                      <a:r>
                        <a:rPr lang="es-MX" sz="2800" dirty="0"/>
                        <a:t>TENSIÓN (Voltaje)</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a:t>Volt</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a:t>V</a:t>
                      </a:r>
                      <a:endParaRPr lang="es-MX" sz="280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V = I x R</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xmlns="" val="10002"/>
                  </a:ext>
                </a:extLst>
              </a:tr>
              <a:tr h="339466">
                <a:tc>
                  <a:txBody>
                    <a:bodyPr/>
                    <a:lstStyle/>
                    <a:p>
                      <a:pPr algn="ctr"/>
                      <a:r>
                        <a:rPr lang="es-MX" sz="2800" dirty="0"/>
                        <a:t>INTENSIDAD</a:t>
                      </a:r>
                    </a:p>
                    <a:p>
                      <a:pPr algn="ctr"/>
                      <a:r>
                        <a:rPr lang="es-MX" sz="2800" dirty="0"/>
                        <a:t>(Corriente)</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a:t>Amper</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a:t>A</a:t>
                      </a:r>
                      <a:endParaRPr lang="es-MX" sz="280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I = V/R</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xmlns="" val="10003"/>
                  </a:ext>
                </a:extLst>
              </a:tr>
              <a:tr h="339466">
                <a:tc>
                  <a:txBody>
                    <a:bodyPr/>
                    <a:lstStyle/>
                    <a:p>
                      <a:pPr algn="ctr"/>
                      <a:r>
                        <a:rPr lang="es-MX" sz="2800" dirty="0"/>
                        <a:t>RESISTENCIA</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a:t>Ohm</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l-GR" sz="2800" b="1" dirty="0"/>
                        <a:t>Ω</a:t>
                      </a:r>
                      <a:endParaRPr lang="el-GR"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R = V/I</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xmlns="" val="10004"/>
                  </a:ext>
                </a:extLst>
              </a:tr>
              <a:tr h="339466">
                <a:tc>
                  <a:txBody>
                    <a:bodyPr/>
                    <a:lstStyle/>
                    <a:p>
                      <a:pPr algn="ctr"/>
                      <a:r>
                        <a:rPr lang="es-MX" sz="2800"/>
                        <a:t>POTENCIA</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a:t>Watt</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W</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P = V x  I</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xmlns="" val="10005"/>
                  </a:ext>
                </a:extLst>
              </a:tr>
              <a:tr h="339466">
                <a:tc>
                  <a:txBody>
                    <a:bodyPr/>
                    <a:lstStyle/>
                    <a:p>
                      <a:pPr algn="ctr"/>
                      <a:r>
                        <a:rPr lang="es-MX" sz="2800"/>
                        <a:t>ENERGÍA</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a:t>Watt por hora</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w x h</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E = P x t</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xmlns="" val="10006"/>
                  </a:ext>
                </a:extLst>
              </a:tr>
            </a:tbl>
          </a:graphicData>
        </a:graphic>
      </p:graphicFrame>
      <p:graphicFrame>
        <p:nvGraphicFramePr>
          <p:cNvPr id="3" name="2 Objeto"/>
          <p:cNvGraphicFramePr>
            <a:graphicFrameLocks noChangeAspect="1"/>
          </p:cNvGraphicFramePr>
          <p:nvPr>
            <p:extLst>
              <p:ext uri="{D42A27DB-BD31-4B8C-83A1-F6EECF244321}">
                <p14:modId xmlns:p14="http://schemas.microsoft.com/office/powerpoint/2010/main" val="698980222"/>
              </p:ext>
            </p:extLst>
          </p:nvPr>
        </p:nvGraphicFramePr>
        <p:xfrm>
          <a:off x="7020272" y="1844675"/>
          <a:ext cx="972791" cy="432197"/>
        </p:xfrm>
        <a:graphic>
          <a:graphicData uri="http://schemas.openxmlformats.org/presentationml/2006/ole">
            <mc:AlternateContent xmlns:mc="http://schemas.openxmlformats.org/markup-compatibility/2006">
              <mc:Choice xmlns:v="urn:schemas-microsoft-com:vml" Requires="v">
                <p:oleObj spid="_x0000_s2053" name="Ecuación" r:id="rId3" imgW="469800" imgH="279360" progId="Equation.3">
                  <p:embed/>
                </p:oleObj>
              </mc:Choice>
              <mc:Fallback>
                <p:oleObj name="Ecuación" r:id="rId3" imgW="469800" imgH="279360" progId="Equation.3">
                  <p:embed/>
                  <p:pic>
                    <p:nvPicPr>
                      <p:cNvPr id="0" name=""/>
                      <p:cNvPicPr/>
                      <p:nvPr/>
                    </p:nvPicPr>
                    <p:blipFill>
                      <a:blip r:embed="rId4"/>
                      <a:stretch>
                        <a:fillRect/>
                      </a:stretch>
                    </p:blipFill>
                    <p:spPr>
                      <a:xfrm>
                        <a:off x="7020272" y="1844675"/>
                        <a:ext cx="972791" cy="432197"/>
                      </a:xfrm>
                      <a:prstGeom prst="rect">
                        <a:avLst/>
                      </a:prstGeom>
                    </p:spPr>
                  </p:pic>
                </p:oleObj>
              </mc:Fallback>
            </mc:AlternateContent>
          </a:graphicData>
        </a:graphic>
      </p:graphicFrame>
    </p:spTree>
    <p:extLst>
      <p:ext uri="{BB962C8B-B14F-4D97-AF65-F5344CB8AC3E}">
        <p14:creationId xmlns:p14="http://schemas.microsoft.com/office/powerpoint/2010/main" val="1409547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4932040" cy="620688"/>
          </a:xfrm>
        </p:spPr>
        <p:txBody>
          <a:bodyPr>
            <a:normAutofit fontScale="90000"/>
          </a:bodyPr>
          <a:lstStyle/>
          <a:p>
            <a:r>
              <a:rPr lang="es-MX" dirty="0"/>
              <a:t>Conceptos básicos…</a:t>
            </a:r>
          </a:p>
        </p:txBody>
      </p:sp>
      <p:sp>
        <p:nvSpPr>
          <p:cNvPr id="3" name="2 Marcador de contenido"/>
          <p:cNvSpPr>
            <a:spLocks noGrp="1"/>
          </p:cNvSpPr>
          <p:nvPr>
            <p:ph idx="1"/>
          </p:nvPr>
        </p:nvSpPr>
        <p:spPr>
          <a:xfrm>
            <a:off x="0" y="836712"/>
            <a:ext cx="9324528" cy="3816424"/>
          </a:xfrm>
        </p:spPr>
        <p:txBody>
          <a:bodyPr>
            <a:normAutofit fontScale="70000" lnSpcReduction="20000"/>
          </a:bodyPr>
          <a:lstStyle/>
          <a:p>
            <a:pPr>
              <a:buNone/>
            </a:pPr>
            <a:r>
              <a:rPr lang="es-MX" dirty="0">
                <a:solidFill>
                  <a:srgbClr val="002060"/>
                </a:solidFill>
              </a:rPr>
              <a:t>Tensión o Voltaje</a:t>
            </a:r>
            <a:endParaRPr lang="es-MX" dirty="0"/>
          </a:p>
          <a:p>
            <a:pPr>
              <a:buNone/>
            </a:pPr>
            <a:r>
              <a:rPr lang="es-MX" dirty="0"/>
              <a:t>	La Tensión es la diferencial de potencial entre dos puntos y se mide en Volts. </a:t>
            </a:r>
          </a:p>
          <a:p>
            <a:pPr>
              <a:buNone/>
            </a:pPr>
            <a:r>
              <a:rPr lang="es-MX" dirty="0"/>
              <a:t>	</a:t>
            </a:r>
          </a:p>
          <a:p>
            <a:pPr>
              <a:buNone/>
            </a:pPr>
            <a:r>
              <a:rPr lang="es-MX" dirty="0"/>
              <a:t>	En un enchufe hay tensión (diferencia de potencial entre sus dos puntos) pero no hay corriente. Solo cuando conectemos un circuito al enchufe empezará a circular corriente (electrones). </a:t>
            </a:r>
          </a:p>
          <a:p>
            <a:pPr lvl="0">
              <a:buNone/>
              <a:defRPr/>
            </a:pPr>
            <a:r>
              <a:rPr lang="es-MX" dirty="0"/>
              <a:t>	Ha mayor tensión entre dos polos mayor cantidad de electrones y con mas velocidad pasaran de un polo al otro. </a:t>
            </a:r>
          </a:p>
          <a:p>
            <a:pPr lvl="0">
              <a:buNone/>
              <a:defRPr/>
            </a:pPr>
            <a:endParaRPr lang="es-MX" dirty="0"/>
          </a:p>
          <a:p>
            <a:pPr lvl="0">
              <a:buNone/>
              <a:defRPr/>
            </a:pPr>
            <a:r>
              <a:rPr lang="es-MX" dirty="0">
                <a:solidFill>
                  <a:srgbClr val="002060"/>
                </a:solidFill>
              </a:rPr>
              <a:t>Corriente eléctrica </a:t>
            </a:r>
            <a:endParaRPr lang="es-MX" dirty="0"/>
          </a:p>
          <a:p>
            <a:pPr lvl="0">
              <a:buNone/>
              <a:defRPr/>
            </a:pPr>
            <a:r>
              <a:rPr lang="es-MX" dirty="0"/>
              <a:t>	Es la cantidad de electrones que pasan por un punto en un segundo, La unidad básica es el ampere, se define como</a:t>
            </a:r>
          </a:p>
          <a:p>
            <a:pPr>
              <a:buNone/>
            </a:pPr>
            <a:endParaRPr lang="es-MX" dirty="0"/>
          </a:p>
        </p:txBody>
      </p:sp>
      <p:graphicFrame>
        <p:nvGraphicFramePr>
          <p:cNvPr id="19" name="18 Objeto"/>
          <p:cNvGraphicFramePr>
            <a:graphicFrameLocks noChangeAspect="1"/>
          </p:cNvGraphicFramePr>
          <p:nvPr>
            <p:extLst>
              <p:ext uri="{D42A27DB-BD31-4B8C-83A1-F6EECF244321}">
                <p14:modId xmlns:p14="http://schemas.microsoft.com/office/powerpoint/2010/main" val="3063376065"/>
              </p:ext>
            </p:extLst>
          </p:nvPr>
        </p:nvGraphicFramePr>
        <p:xfrm>
          <a:off x="2123728" y="4941168"/>
          <a:ext cx="1073151" cy="792088"/>
        </p:xfrm>
        <a:graphic>
          <a:graphicData uri="http://schemas.openxmlformats.org/presentationml/2006/ole">
            <mc:AlternateContent xmlns:mc="http://schemas.openxmlformats.org/markup-compatibility/2006">
              <mc:Choice xmlns:v="urn:schemas-microsoft-com:vml" Requires="v">
                <p:oleObj spid="_x0000_s3080" name="Ecuación" r:id="rId3" imgW="533160" imgH="393480" progId="Equation.3">
                  <p:embed/>
                </p:oleObj>
              </mc:Choice>
              <mc:Fallback>
                <p:oleObj name="Ecuación" r:id="rId3" imgW="5331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4941168"/>
                        <a:ext cx="1073151" cy="792088"/>
                      </a:xfrm>
                      <a:prstGeom prst="rect">
                        <a:avLst/>
                      </a:prstGeom>
                      <a:solidFill>
                        <a:schemeClr val="bg2">
                          <a:lumMod val="75000"/>
                        </a:schemeClr>
                      </a:solidFill>
                      <a:extLst/>
                    </p:spPr>
                  </p:pic>
                </p:oleObj>
              </mc:Fallback>
            </mc:AlternateContent>
          </a:graphicData>
        </a:graphic>
      </p:graphicFrame>
      <p:graphicFrame>
        <p:nvGraphicFramePr>
          <p:cNvPr id="21507" name="Object 3"/>
          <p:cNvGraphicFramePr>
            <a:graphicFrameLocks noChangeAspect="1"/>
          </p:cNvGraphicFramePr>
          <p:nvPr>
            <p:extLst>
              <p:ext uri="{D42A27DB-BD31-4B8C-83A1-F6EECF244321}">
                <p14:modId xmlns:p14="http://schemas.microsoft.com/office/powerpoint/2010/main" val="473342626"/>
              </p:ext>
            </p:extLst>
          </p:nvPr>
        </p:nvGraphicFramePr>
        <p:xfrm>
          <a:off x="4932040" y="4833119"/>
          <a:ext cx="884511" cy="792162"/>
        </p:xfrm>
        <a:graphic>
          <a:graphicData uri="http://schemas.openxmlformats.org/presentationml/2006/ole">
            <mc:AlternateContent xmlns:mc="http://schemas.openxmlformats.org/markup-compatibility/2006">
              <mc:Choice xmlns:v="urn:schemas-microsoft-com:vml" Requires="v">
                <p:oleObj spid="_x0000_s3081" name="Ecuación" r:id="rId5" imgW="419040" imgH="393480" progId="Equation.3">
                  <p:embed/>
                </p:oleObj>
              </mc:Choice>
              <mc:Fallback>
                <p:oleObj name="Ecuación" r:id="rId5" imgW="41904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2040" y="4833119"/>
                        <a:ext cx="884511" cy="792162"/>
                      </a:xfrm>
                      <a:prstGeom prst="rect">
                        <a:avLst/>
                      </a:prstGeom>
                      <a:solidFill>
                        <a:schemeClr val="accent1">
                          <a:lumMod val="60000"/>
                          <a:lumOff val="40000"/>
                        </a:schemeClr>
                      </a:solidFill>
                      <a:extLst/>
                    </p:spPr>
                  </p:pic>
                </p:oleObj>
              </mc:Fallback>
            </mc:AlternateContent>
          </a:graphicData>
        </a:graphic>
      </p:graphicFrame>
      <p:sp>
        <p:nvSpPr>
          <p:cNvPr id="4" name="3 Flecha derecha"/>
          <p:cNvSpPr/>
          <p:nvPr/>
        </p:nvSpPr>
        <p:spPr>
          <a:xfrm>
            <a:off x="3635896" y="4941168"/>
            <a:ext cx="792088" cy="576064"/>
          </a:xfrm>
          <a:prstGeom prst="right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72559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a:t>
            </a:r>
            <a:endParaRPr lang="es-MX" dirty="0"/>
          </a:p>
        </p:txBody>
      </p:sp>
      <p:sp>
        <p:nvSpPr>
          <p:cNvPr id="4" name="3 CuadroTexto"/>
          <p:cNvSpPr txBox="1"/>
          <p:nvPr/>
        </p:nvSpPr>
        <p:spPr>
          <a:xfrm>
            <a:off x="467544" y="1196752"/>
            <a:ext cx="8280920" cy="1292662"/>
          </a:xfrm>
          <a:prstGeom prst="rect">
            <a:avLst/>
          </a:prstGeom>
          <a:noFill/>
        </p:spPr>
        <p:txBody>
          <a:bodyPr wrap="square" rtlCol="0">
            <a:spAutoFit/>
          </a:bodyPr>
          <a:lstStyle/>
          <a:p>
            <a:pPr algn="just"/>
            <a:r>
              <a:rPr lang="es-MX" sz="2000" dirty="0"/>
              <a:t>L</a:t>
            </a:r>
            <a:r>
              <a:rPr lang="es-MX" sz="2000" dirty="0" smtClean="0"/>
              <a:t>a grafica que se muestra en la figura, representa la corriente de un elemento de circuito, encuéntrese la carga transferida por la corriente, suponiendo que el elemento está inicialmente sin carga.</a:t>
            </a:r>
          </a:p>
          <a:p>
            <a:endParaRPr lang="es-MX"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276872"/>
            <a:ext cx="4752975"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05224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t>Respuesta</a:t>
            </a:r>
            <a:endParaRPr lang="es-MX"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1050167"/>
            <a:ext cx="4838700"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86825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4932040" cy="620688"/>
          </a:xfrm>
        </p:spPr>
        <p:txBody>
          <a:bodyPr>
            <a:normAutofit fontScale="90000"/>
          </a:bodyPr>
          <a:lstStyle/>
          <a:p>
            <a:r>
              <a:rPr lang="es-MX" dirty="0"/>
              <a:t>Conceptos básicos…</a:t>
            </a:r>
          </a:p>
        </p:txBody>
      </p:sp>
      <p:sp>
        <p:nvSpPr>
          <p:cNvPr id="3" name="2 Marcador de contenido"/>
          <p:cNvSpPr>
            <a:spLocks noGrp="1"/>
          </p:cNvSpPr>
          <p:nvPr>
            <p:ph idx="1"/>
          </p:nvPr>
        </p:nvSpPr>
        <p:spPr>
          <a:xfrm>
            <a:off x="0" y="836712"/>
            <a:ext cx="8964488" cy="5544616"/>
          </a:xfrm>
        </p:spPr>
        <p:txBody>
          <a:bodyPr>
            <a:normAutofit fontScale="70000" lnSpcReduction="20000"/>
          </a:bodyPr>
          <a:lstStyle/>
          <a:p>
            <a:pPr>
              <a:buNone/>
            </a:pPr>
            <a:r>
              <a:rPr lang="es-MX" dirty="0">
                <a:solidFill>
                  <a:srgbClr val="002060"/>
                </a:solidFill>
              </a:rPr>
              <a:t>Resistencia Eléctrica </a:t>
            </a:r>
            <a:endParaRPr lang="es-MX" dirty="0"/>
          </a:p>
          <a:p>
            <a:r>
              <a:rPr lang="es-MX" dirty="0"/>
              <a:t>Cuando los electrones en movimiento se encuentran con un receptor (por ejemplo una lámpara) la lámpara ofrece una resistencia. Se llama resistencia a la dificultad que se ofrece al paso de la corriente. Todos los elementos de un circuito tienen resistencia, excepto los conductores que se considera caso cero. Se mide en Ohmios (Ω). La resistencia se representa con la letra R.</a:t>
            </a:r>
          </a:p>
          <a:p>
            <a:pPr lvl="0">
              <a:buNone/>
              <a:defRPr/>
            </a:pPr>
            <a:endParaRPr lang="es-MX" dirty="0"/>
          </a:p>
          <a:p>
            <a:pPr lvl="0">
              <a:buNone/>
              <a:defRPr/>
            </a:pPr>
            <a:r>
              <a:rPr lang="es-MX" dirty="0">
                <a:solidFill>
                  <a:srgbClr val="002060"/>
                </a:solidFill>
              </a:rPr>
              <a:t>Potencia eléctrica </a:t>
            </a:r>
          </a:p>
          <a:p>
            <a:pPr lvl="0">
              <a:buNone/>
              <a:defRPr/>
            </a:pPr>
            <a:r>
              <a:rPr lang="es-MX" dirty="0"/>
              <a:t>   	Es la cantidad de energía entregada o absorbida por un elemento en un tiempo determinado.  Para  corriente continua (</a:t>
            </a:r>
            <a:r>
              <a:rPr lang="es-MX" dirty="0" err="1"/>
              <a:t>CC</a:t>
            </a:r>
            <a:r>
              <a:rPr lang="es-MX" dirty="0"/>
              <a:t>) la potencia eléctrica desarrollada por un dispositivo de dos terminales, es el producto de la diferencia de potencial entre dichos terminales y la intensidad de corriente que pasa a través del dispositivo. </a:t>
            </a:r>
          </a:p>
          <a:p>
            <a:pPr lvl="0">
              <a:buNone/>
              <a:defRPr/>
            </a:pPr>
            <a:endParaRPr lang="es-MX" dirty="0"/>
          </a:p>
          <a:p>
            <a:pPr lvl="0">
              <a:buNone/>
              <a:defRPr/>
            </a:pPr>
            <a:r>
              <a:rPr lang="es-MX" dirty="0"/>
              <a:t>	Si la resistencia del dispositivo es conocida, la potencia también puede calcularse como</a:t>
            </a:r>
          </a:p>
          <a:p>
            <a:pPr lvl="0">
              <a:buNone/>
              <a:defRPr/>
            </a:pPr>
            <a:endParaRPr lang="es-MX" dirty="0"/>
          </a:p>
          <a:p>
            <a:pPr>
              <a:buNone/>
            </a:pPr>
            <a:endParaRPr lang="es-MX" dirty="0"/>
          </a:p>
        </p:txBody>
      </p:sp>
      <p:graphicFrame>
        <p:nvGraphicFramePr>
          <p:cNvPr id="22533" name="Object 5"/>
          <p:cNvGraphicFramePr>
            <a:graphicFrameLocks noChangeAspect="1"/>
          </p:cNvGraphicFramePr>
          <p:nvPr/>
        </p:nvGraphicFramePr>
        <p:xfrm>
          <a:off x="3635896" y="4941168"/>
          <a:ext cx="1022350" cy="357187"/>
        </p:xfrm>
        <a:graphic>
          <a:graphicData uri="http://schemas.openxmlformats.org/presentationml/2006/ole">
            <mc:AlternateContent xmlns:mc="http://schemas.openxmlformats.org/markup-compatibility/2006">
              <mc:Choice xmlns:v="urn:schemas-microsoft-com:vml" Requires="v">
                <p:oleObj spid="_x0000_s4104" name="Ecuación" r:id="rId3" imgW="507960" imgH="177480" progId="Equation.3">
                  <p:embed/>
                </p:oleObj>
              </mc:Choice>
              <mc:Fallback>
                <p:oleObj name="Ecuación" r:id="rId3" imgW="50796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6" y="4941168"/>
                        <a:ext cx="1022350"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534" name="Object 6"/>
          <p:cNvGraphicFramePr>
            <a:graphicFrameLocks noChangeAspect="1"/>
          </p:cNvGraphicFramePr>
          <p:nvPr/>
        </p:nvGraphicFramePr>
        <p:xfrm>
          <a:off x="3347864" y="5661248"/>
          <a:ext cx="1865312" cy="841375"/>
        </p:xfrm>
        <a:graphic>
          <a:graphicData uri="http://schemas.openxmlformats.org/presentationml/2006/ole">
            <mc:AlternateContent xmlns:mc="http://schemas.openxmlformats.org/markup-compatibility/2006">
              <mc:Choice xmlns:v="urn:schemas-microsoft-com:vml" Requires="v">
                <p:oleObj spid="_x0000_s4105" name="Ecuación" r:id="rId5" imgW="927000" imgH="419040" progId="Equation.3">
                  <p:embed/>
                </p:oleObj>
              </mc:Choice>
              <mc:Fallback>
                <p:oleObj name="Ecuación" r:id="rId5" imgW="92700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7864" y="5661248"/>
                        <a:ext cx="1865312" cy="841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7243000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Marcador de contenido"/>
          <p:cNvSpPr txBox="1">
            <a:spLocks/>
          </p:cNvSpPr>
          <p:nvPr/>
        </p:nvSpPr>
        <p:spPr>
          <a:xfrm>
            <a:off x="251520" y="836712"/>
            <a:ext cx="8496944" cy="3240360"/>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800" b="1" i="0" u="none" strike="noStrike" kern="1200" cap="none" spc="0" normalizeH="0" baseline="0" noProof="0" dirty="0">
                <a:ln>
                  <a:noFill/>
                </a:ln>
                <a:solidFill>
                  <a:srgbClr val="002060"/>
                </a:solidFill>
                <a:effectLst/>
                <a:uLnTx/>
                <a:uFillTx/>
                <a:latin typeface="+mn-lt"/>
                <a:ea typeface="+mn-ea"/>
                <a:cs typeface="+mn-cs"/>
              </a:rPr>
              <a:t>Energía Eléctrica</a:t>
            </a:r>
            <a:endParaRPr kumimoji="0" lang="es-MX" sz="3800" b="1" i="0" u="none" strike="noStrike" kern="1200" cap="none" spc="0" normalizeH="0" baseline="0" noProof="0" dirty="0">
              <a:ln>
                <a:noFill/>
              </a:ln>
              <a:solidFill>
                <a:schemeClr val="tx1"/>
              </a:solidFill>
              <a:effectLst/>
              <a:uLnTx/>
              <a:uFillTx/>
              <a:latin typeface="+mn-lt"/>
              <a:ea typeface="+mn-ea"/>
              <a:cs typeface="+mn-cs"/>
            </a:endParaRPr>
          </a:p>
          <a:p>
            <a:r>
              <a:rPr lang="es-MX" sz="3200" dirty="0"/>
              <a:t>La energía eléctrica es la potencia por unidad de tiempo </a:t>
            </a:r>
          </a:p>
          <a:p>
            <a:endParaRPr lang="es-MX" sz="3200" dirty="0"/>
          </a:p>
          <a:p>
            <a:endParaRPr lang="es-MX" sz="3200" dirty="0"/>
          </a:p>
          <a:p>
            <a:endParaRPr lang="es-MX" sz="3200" dirty="0"/>
          </a:p>
          <a:p>
            <a:r>
              <a:rPr lang="es-MX" sz="3200" dirty="0"/>
              <a:t> Su unidad es el w x h (watts por hora) pero suele usarse un múltiplo que es el Kw x h (Kilowatts por hora) </a:t>
            </a:r>
          </a:p>
          <a:p>
            <a:endParaRPr lang="es-MX" sz="3200" dirty="0"/>
          </a:p>
          <a:p>
            <a:r>
              <a:rPr lang="es-MX" sz="3200" dirty="0"/>
              <a:t>La energía eléctrica depende de dos cosas, la potencia del receptor y del tiempo que este conectado.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1 Título"/>
          <p:cNvSpPr>
            <a:spLocks noGrp="1"/>
          </p:cNvSpPr>
          <p:nvPr>
            <p:ph type="title"/>
          </p:nvPr>
        </p:nvSpPr>
        <p:spPr>
          <a:xfrm>
            <a:off x="0" y="0"/>
            <a:ext cx="4932040" cy="620688"/>
          </a:xfrm>
        </p:spPr>
        <p:txBody>
          <a:bodyPr>
            <a:normAutofit fontScale="90000"/>
          </a:bodyPr>
          <a:lstStyle/>
          <a:p>
            <a:r>
              <a:rPr lang="es-MX" dirty="0"/>
              <a:t>Conceptos básicos…</a:t>
            </a:r>
          </a:p>
        </p:txBody>
      </p:sp>
      <p:graphicFrame>
        <p:nvGraphicFramePr>
          <p:cNvPr id="19" name="18 Objeto"/>
          <p:cNvGraphicFramePr>
            <a:graphicFrameLocks noChangeAspect="1"/>
          </p:cNvGraphicFramePr>
          <p:nvPr>
            <p:extLst>
              <p:ext uri="{D42A27DB-BD31-4B8C-83A1-F6EECF244321}">
                <p14:modId xmlns:p14="http://schemas.microsoft.com/office/powerpoint/2010/main" val="2119895382"/>
              </p:ext>
            </p:extLst>
          </p:nvPr>
        </p:nvGraphicFramePr>
        <p:xfrm>
          <a:off x="3419872" y="1772816"/>
          <a:ext cx="996950" cy="357188"/>
        </p:xfrm>
        <a:graphic>
          <a:graphicData uri="http://schemas.openxmlformats.org/presentationml/2006/ole">
            <mc:AlternateContent xmlns:mc="http://schemas.openxmlformats.org/markup-compatibility/2006">
              <mc:Choice xmlns:v="urn:schemas-microsoft-com:vml" Requires="v">
                <p:oleObj spid="_x0000_s5134" name="Ecuación" r:id="rId3" imgW="495000" imgH="177480" progId="Equation.3">
                  <p:embed/>
                </p:oleObj>
              </mc:Choice>
              <mc:Fallback>
                <p:oleObj name="Ecuación" r:id="rId3" imgW="49500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1772816"/>
                        <a:ext cx="996950" cy="357188"/>
                      </a:xfrm>
                      <a:prstGeom prst="rect">
                        <a:avLst/>
                      </a:prstGeom>
                      <a:solidFill>
                        <a:schemeClr val="accent6">
                          <a:lumMod val="60000"/>
                          <a:lumOff val="40000"/>
                        </a:schemeClr>
                      </a:solidFill>
                      <a:extLst/>
                    </p:spPr>
                  </p:pic>
                </p:oleObj>
              </mc:Fallback>
            </mc:AlternateContent>
          </a:graphicData>
        </a:graphic>
      </p:graphicFrame>
      <p:graphicFrame>
        <p:nvGraphicFramePr>
          <p:cNvPr id="23555" name="Object 3"/>
          <p:cNvGraphicFramePr>
            <a:graphicFrameLocks noChangeAspect="1"/>
          </p:cNvGraphicFramePr>
          <p:nvPr>
            <p:extLst>
              <p:ext uri="{D42A27DB-BD31-4B8C-83A1-F6EECF244321}">
                <p14:modId xmlns:p14="http://schemas.microsoft.com/office/powerpoint/2010/main" val="4104260909"/>
              </p:ext>
            </p:extLst>
          </p:nvPr>
        </p:nvGraphicFramePr>
        <p:xfrm>
          <a:off x="3416300" y="4005263"/>
          <a:ext cx="1150938" cy="790575"/>
        </p:xfrm>
        <a:graphic>
          <a:graphicData uri="http://schemas.openxmlformats.org/presentationml/2006/ole">
            <mc:AlternateContent xmlns:mc="http://schemas.openxmlformats.org/markup-compatibility/2006">
              <mc:Choice xmlns:v="urn:schemas-microsoft-com:vml" Requires="v">
                <p:oleObj spid="_x0000_s5135" name="Ecuación" r:id="rId5" imgW="571320" imgH="393480" progId="Equation.3">
                  <p:embed/>
                </p:oleObj>
              </mc:Choice>
              <mc:Fallback>
                <p:oleObj name="Ecuación" r:id="rId5" imgW="57132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6300" y="4005263"/>
                        <a:ext cx="1150938" cy="790575"/>
                      </a:xfrm>
                      <a:prstGeom prst="rect">
                        <a:avLst/>
                      </a:prstGeom>
                      <a:solidFill>
                        <a:schemeClr val="accent3">
                          <a:lumMod val="40000"/>
                          <a:lumOff val="60000"/>
                        </a:schemeClr>
                      </a:solidFill>
                      <a:extLst/>
                    </p:spPr>
                  </p:pic>
                </p:oleObj>
              </mc:Fallback>
            </mc:AlternateContent>
          </a:graphicData>
        </a:graphic>
      </p:graphicFrame>
      <p:graphicFrame>
        <p:nvGraphicFramePr>
          <p:cNvPr id="23556" name="Object 4"/>
          <p:cNvGraphicFramePr>
            <a:graphicFrameLocks noChangeAspect="1"/>
          </p:cNvGraphicFramePr>
          <p:nvPr>
            <p:extLst>
              <p:ext uri="{D42A27DB-BD31-4B8C-83A1-F6EECF244321}">
                <p14:modId xmlns:p14="http://schemas.microsoft.com/office/powerpoint/2010/main" val="1804151576"/>
              </p:ext>
            </p:extLst>
          </p:nvPr>
        </p:nvGraphicFramePr>
        <p:xfrm>
          <a:off x="3995936" y="4941168"/>
          <a:ext cx="2660650" cy="841375"/>
        </p:xfrm>
        <a:graphic>
          <a:graphicData uri="http://schemas.openxmlformats.org/presentationml/2006/ole">
            <mc:AlternateContent xmlns:mc="http://schemas.openxmlformats.org/markup-compatibility/2006">
              <mc:Choice xmlns:v="urn:schemas-microsoft-com:vml" Requires="v">
                <p:oleObj spid="_x0000_s5136" name="Ecuación" r:id="rId7" imgW="1320480" imgH="419040" progId="Equation.3">
                  <p:embed/>
                </p:oleObj>
              </mc:Choice>
              <mc:Fallback>
                <p:oleObj name="Ecuación" r:id="rId7" imgW="1320480" imgH="4190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95936" y="4941168"/>
                        <a:ext cx="2660650" cy="841375"/>
                      </a:xfrm>
                      <a:prstGeom prst="rect">
                        <a:avLst/>
                      </a:prstGeom>
                      <a:solidFill>
                        <a:schemeClr val="accent5">
                          <a:lumMod val="60000"/>
                          <a:lumOff val="40000"/>
                        </a:schemeClr>
                      </a:solidFill>
                      <a:extLst/>
                    </p:spPr>
                  </p:pic>
                </p:oleObj>
              </mc:Fallback>
            </mc:AlternateContent>
          </a:graphicData>
        </a:graphic>
      </p:graphicFrame>
      <p:graphicFrame>
        <p:nvGraphicFramePr>
          <p:cNvPr id="23557" name="Object 5"/>
          <p:cNvGraphicFramePr>
            <a:graphicFrameLocks noChangeAspect="1"/>
          </p:cNvGraphicFramePr>
          <p:nvPr>
            <p:extLst>
              <p:ext uri="{D42A27DB-BD31-4B8C-83A1-F6EECF244321}">
                <p14:modId xmlns:p14="http://schemas.microsoft.com/office/powerpoint/2010/main" val="3343505887"/>
              </p:ext>
            </p:extLst>
          </p:nvPr>
        </p:nvGraphicFramePr>
        <p:xfrm>
          <a:off x="1763688" y="5157192"/>
          <a:ext cx="1022350" cy="357187"/>
        </p:xfrm>
        <a:graphic>
          <a:graphicData uri="http://schemas.openxmlformats.org/presentationml/2006/ole">
            <mc:AlternateContent xmlns:mc="http://schemas.openxmlformats.org/markup-compatibility/2006">
              <mc:Choice xmlns:v="urn:schemas-microsoft-com:vml" Requires="v">
                <p:oleObj spid="_x0000_s5137" name="Ecuación" r:id="rId9" imgW="507960" imgH="177480" progId="Equation.3">
                  <p:embed/>
                </p:oleObj>
              </mc:Choice>
              <mc:Fallback>
                <p:oleObj name="Ecuación" r:id="rId9" imgW="50796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63688" y="5157192"/>
                        <a:ext cx="1022350" cy="357187"/>
                      </a:xfrm>
                      <a:prstGeom prst="rect">
                        <a:avLst/>
                      </a:prstGeom>
                      <a:solidFill>
                        <a:schemeClr val="accent4">
                          <a:lumMod val="60000"/>
                          <a:lumOff val="40000"/>
                        </a:schemeClr>
                      </a:solidFill>
                      <a:extLst/>
                    </p:spPr>
                  </p:pic>
                </p:oleObj>
              </mc:Fallback>
            </mc:AlternateContent>
          </a:graphicData>
        </a:graphic>
      </p:graphicFrame>
      <p:sp>
        <p:nvSpPr>
          <p:cNvPr id="8" name="7 Rectángulo"/>
          <p:cNvSpPr/>
          <p:nvPr/>
        </p:nvSpPr>
        <p:spPr>
          <a:xfrm>
            <a:off x="467544" y="5157192"/>
            <a:ext cx="970137" cy="461665"/>
          </a:xfrm>
          <a:prstGeom prst="rect">
            <a:avLst/>
          </a:prstGeom>
        </p:spPr>
        <p:txBody>
          <a:bodyPr wrap="none">
            <a:spAutoFit/>
          </a:bodyPr>
          <a:lstStyle/>
          <a:p>
            <a:r>
              <a:rPr lang="es-MX" sz="2400" dirty="0"/>
              <a:t>Como</a:t>
            </a:r>
            <a:r>
              <a:rPr lang="es-MX" dirty="0"/>
              <a:t> </a:t>
            </a:r>
          </a:p>
        </p:txBody>
      </p:sp>
      <p:sp>
        <p:nvSpPr>
          <p:cNvPr id="3" name="2 Flecha derecha"/>
          <p:cNvSpPr/>
          <p:nvPr/>
        </p:nvSpPr>
        <p:spPr>
          <a:xfrm>
            <a:off x="2915816" y="5085184"/>
            <a:ext cx="1008112" cy="5336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52214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4624"/>
            <a:ext cx="8229600" cy="864096"/>
          </a:xfrm>
        </p:spPr>
        <p:txBody>
          <a:bodyPr/>
          <a:lstStyle/>
          <a:p>
            <a:r>
              <a:rPr lang="es-MX" dirty="0"/>
              <a:t>Resistencia Eléctrica </a:t>
            </a:r>
          </a:p>
        </p:txBody>
      </p:sp>
      <p:sp>
        <p:nvSpPr>
          <p:cNvPr id="3" name="2 Marcador de contenido"/>
          <p:cNvSpPr>
            <a:spLocks noGrp="1"/>
          </p:cNvSpPr>
          <p:nvPr>
            <p:ph idx="1"/>
          </p:nvPr>
        </p:nvSpPr>
        <p:spPr>
          <a:xfrm>
            <a:off x="539552" y="1124744"/>
            <a:ext cx="8229600" cy="2376264"/>
          </a:xfrm>
          <a:ln>
            <a:solidFill>
              <a:schemeClr val="tx2">
                <a:lumMod val="75000"/>
              </a:schemeClr>
            </a:solidFill>
          </a:ln>
        </p:spPr>
        <p:txBody>
          <a:bodyPr>
            <a:normAutofit fontScale="85000" lnSpcReduction="20000"/>
          </a:bodyPr>
          <a:lstStyle/>
          <a:p>
            <a:pPr marL="0" indent="0">
              <a:buNone/>
            </a:pPr>
            <a:r>
              <a:rPr lang="es-MX" dirty="0"/>
              <a:t>La resistencia eléctrica es la oposición que presenta un objeto al flujo de electrones (corriente eléctrica).</a:t>
            </a:r>
          </a:p>
          <a:p>
            <a:pPr marL="0" indent="0">
              <a:buNone/>
            </a:pPr>
            <a:r>
              <a:rPr lang="es-MX" dirty="0"/>
              <a:t>La resistencia eléctrica es un elemento pasivo al igual que el capacitor o la bobina.</a:t>
            </a:r>
          </a:p>
          <a:p>
            <a:pPr marL="0" indent="0">
              <a:buNone/>
            </a:pPr>
            <a:r>
              <a:rPr lang="es-MX" dirty="0"/>
              <a:t>La resistencia se mide con el </a:t>
            </a:r>
            <a:r>
              <a:rPr lang="es-MX" dirty="0">
                <a:solidFill>
                  <a:srgbClr val="FF0000"/>
                </a:solidFill>
              </a:rPr>
              <a:t>óhmetro</a:t>
            </a:r>
            <a:r>
              <a:rPr lang="es-MX" dirty="0"/>
              <a:t> y esta representado por la letra </a:t>
            </a:r>
            <a:r>
              <a:rPr lang="es-MX" dirty="0">
                <a:latin typeface="Symbol" pitchFamily="18" charset="2"/>
              </a:rPr>
              <a:t>W</a:t>
            </a:r>
            <a:r>
              <a:rPr lang="es-MX" dirty="0"/>
              <a:t> (omega) </a:t>
            </a:r>
          </a:p>
          <a:p>
            <a:endParaRPr lang="es-MX" dirty="0"/>
          </a:p>
          <a:p>
            <a:endParaRPr lang="es-MX" dirty="0"/>
          </a:p>
        </p:txBody>
      </p:sp>
      <p:pic>
        <p:nvPicPr>
          <p:cNvPr id="162819" name="Picture 3"/>
          <p:cNvPicPr>
            <a:picLocks noChangeAspect="1" noChangeArrowheads="1"/>
          </p:cNvPicPr>
          <p:nvPr/>
        </p:nvPicPr>
        <p:blipFill>
          <a:blip r:embed="rId2" cstate="print"/>
          <a:srcRect/>
          <a:stretch>
            <a:fillRect/>
          </a:stretch>
        </p:blipFill>
        <p:spPr bwMode="auto">
          <a:xfrm>
            <a:off x="539552" y="3501008"/>
            <a:ext cx="1919181" cy="784101"/>
          </a:xfrm>
          <a:prstGeom prst="rect">
            <a:avLst/>
          </a:prstGeom>
          <a:noFill/>
          <a:ln w="9525">
            <a:noFill/>
            <a:miter lim="800000"/>
            <a:headEnd/>
            <a:tailEnd/>
          </a:ln>
        </p:spPr>
      </p:pic>
      <p:pic>
        <p:nvPicPr>
          <p:cNvPr id="162821" name="Picture 5" descr="http://images02.campusanuncios.com/ui/13/36/90/f_182513690-f5b9e403.jpeg"/>
          <p:cNvPicPr>
            <a:picLocks noChangeAspect="1" noChangeArrowheads="1"/>
          </p:cNvPicPr>
          <p:nvPr/>
        </p:nvPicPr>
        <p:blipFill>
          <a:blip r:embed="rId3" cstate="print"/>
          <a:srcRect/>
          <a:stretch>
            <a:fillRect/>
          </a:stretch>
        </p:blipFill>
        <p:spPr bwMode="auto">
          <a:xfrm>
            <a:off x="6012160" y="3501008"/>
            <a:ext cx="2387418" cy="1783879"/>
          </a:xfrm>
          <a:prstGeom prst="rect">
            <a:avLst/>
          </a:prstGeom>
          <a:noFill/>
        </p:spPr>
      </p:pic>
      <p:sp>
        <p:nvSpPr>
          <p:cNvPr id="7" name="2 Marcador de contenido"/>
          <p:cNvSpPr txBox="1">
            <a:spLocks/>
          </p:cNvSpPr>
          <p:nvPr/>
        </p:nvSpPr>
        <p:spPr>
          <a:xfrm>
            <a:off x="6372200" y="5229200"/>
            <a:ext cx="2160240" cy="720080"/>
          </a:xfrm>
          <a:prstGeom prst="rect">
            <a:avLst/>
          </a:prstGeom>
        </p:spPr>
        <p:txBody>
          <a:bodyPr vert="horz" lIns="91440" tIns="45720" rIns="91440" bIns="45720" rtlCol="0">
            <a:normAutofit fontScale="55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Resistencia eléctrica</a:t>
            </a:r>
            <a:r>
              <a:rPr kumimoji="0" lang="es-MX" sz="3200" b="0" i="0" u="none" strike="noStrike" kern="1200" cap="none" spc="0" normalizeH="0" noProof="0" dirty="0">
                <a:ln>
                  <a:noFill/>
                </a:ln>
                <a:solidFill>
                  <a:schemeClr val="tx1"/>
                </a:solidFill>
                <a:effectLst/>
                <a:uLnTx/>
                <a:uFillTx/>
                <a:latin typeface="+mn-lt"/>
                <a:ea typeface="+mn-ea"/>
                <a:cs typeface="+mn-cs"/>
              </a:rPr>
              <a:t> con termostato</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62823" name="Picture 7" descr="http://t3.gstatic.com/images?q=tbn:ANd9GcRqt2AWeXtxFgaBavOnN0b6fXia68y-EELYRicVtPnJCGvxPkU1"/>
          <p:cNvPicPr>
            <a:picLocks noChangeAspect="1" noChangeArrowheads="1"/>
          </p:cNvPicPr>
          <p:nvPr/>
        </p:nvPicPr>
        <p:blipFill>
          <a:blip r:embed="rId4" cstate="print"/>
          <a:srcRect/>
          <a:stretch>
            <a:fillRect/>
          </a:stretch>
        </p:blipFill>
        <p:spPr bwMode="auto">
          <a:xfrm>
            <a:off x="1043609" y="5080288"/>
            <a:ext cx="1512168" cy="1132667"/>
          </a:xfrm>
          <a:prstGeom prst="rect">
            <a:avLst/>
          </a:prstGeom>
          <a:noFill/>
        </p:spPr>
      </p:pic>
      <p:pic>
        <p:nvPicPr>
          <p:cNvPr id="162825" name="Picture 9" descr="http://t0.gstatic.com/images?q=tbn:ANd9GcSOF9AcGw7gfe38pQUNlUsSbCDZati7VYOb5U3hUh55jVA4ck8-Og"/>
          <p:cNvPicPr>
            <a:picLocks noChangeAspect="1" noChangeArrowheads="1"/>
          </p:cNvPicPr>
          <p:nvPr/>
        </p:nvPicPr>
        <p:blipFill>
          <a:blip r:embed="rId5" cstate="print"/>
          <a:srcRect/>
          <a:stretch>
            <a:fillRect/>
          </a:stretch>
        </p:blipFill>
        <p:spPr bwMode="auto">
          <a:xfrm>
            <a:off x="3779912" y="3933056"/>
            <a:ext cx="1368152" cy="1368152"/>
          </a:xfrm>
          <a:prstGeom prst="rect">
            <a:avLst/>
          </a:prstGeom>
          <a:noFill/>
        </p:spPr>
      </p:pic>
    </p:spTree>
    <p:extLst>
      <p:ext uri="{BB962C8B-B14F-4D97-AF65-F5344CB8AC3E}">
        <p14:creationId xmlns:p14="http://schemas.microsoft.com/office/powerpoint/2010/main" val="505120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8" name="7 Rectángulo"/>
          <p:cNvSpPr/>
          <p:nvPr/>
        </p:nvSpPr>
        <p:spPr>
          <a:xfrm>
            <a:off x="2411760" y="852039"/>
            <a:ext cx="6048672" cy="5153922"/>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dirty="0"/>
          </a:p>
        </p:txBody>
      </p:sp>
      <p:sp>
        <p:nvSpPr>
          <p:cNvPr id="5" name="Rectángulo 4"/>
          <p:cNvSpPr/>
          <p:nvPr/>
        </p:nvSpPr>
        <p:spPr>
          <a:xfrm>
            <a:off x="251520" y="6453336"/>
            <a:ext cx="72008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1280" name="Picture 16" descr="C:\Users\IRMA\AppData\Local\Microsoft\Windows\INetCache\IE\Q5NWMQPF\x-higroSCH[1].gif"/>
          <p:cNvPicPr>
            <a:picLocks noChangeAspect="1" noChangeArrowheads="1"/>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77787" y="116632"/>
            <a:ext cx="2694013" cy="6624736"/>
          </a:xfrm>
          <a:prstGeom prst="rect">
            <a:avLst/>
          </a:prstGeom>
          <a:noFill/>
          <a:extLst>
            <a:ext uri="{909E8E84-426E-40DD-AFC4-6F175D3DCCD1}">
              <a14:hiddenFill xmlns:a14="http://schemas.microsoft.com/office/drawing/2010/main">
                <a:solidFill>
                  <a:srgbClr val="FFFFFF"/>
                </a:solidFill>
              </a14:hiddenFill>
            </a:ext>
          </a:extLst>
        </p:spPr>
      </p:pic>
      <p:sp>
        <p:nvSpPr>
          <p:cNvPr id="10" name="9 Título"/>
          <p:cNvSpPr>
            <a:spLocks noGrp="1"/>
          </p:cNvSpPr>
          <p:nvPr>
            <p:ph type="ctrTitle"/>
          </p:nvPr>
        </p:nvSpPr>
        <p:spPr>
          <a:xfrm>
            <a:off x="750744" y="2636912"/>
            <a:ext cx="7772400" cy="1470025"/>
          </a:xfrm>
        </p:spPr>
        <p:txBody>
          <a:bodyPr/>
          <a:lstStyle/>
          <a:p>
            <a:r>
              <a:rPr lang="es-MX" dirty="0"/>
              <a:t>          </a:t>
            </a:r>
            <a:r>
              <a:rPr lang="es-MX" dirty="0">
                <a:latin typeface="LuzSans-Book" panose="02000603040000020003" pitchFamily="2" charset="0"/>
              </a:rPr>
              <a:t>Circuitos eléctricos</a:t>
            </a:r>
            <a:br>
              <a:rPr lang="es-MX" dirty="0">
                <a:latin typeface="LuzSans-Book" panose="02000603040000020003" pitchFamily="2" charset="0"/>
              </a:rPr>
            </a:br>
            <a:r>
              <a:rPr lang="es-MX" dirty="0">
                <a:latin typeface="LuzSans-Book" panose="02000603040000020003" pitchFamily="2" charset="0"/>
              </a:rPr>
              <a:t>          presentación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796" name="Picture 4"/>
          <p:cNvPicPr>
            <a:picLocks noChangeAspect="1" noChangeArrowheads="1"/>
          </p:cNvPicPr>
          <p:nvPr/>
        </p:nvPicPr>
        <p:blipFill>
          <a:blip r:embed="rId2" cstate="print"/>
          <a:srcRect/>
          <a:stretch>
            <a:fillRect/>
          </a:stretch>
        </p:blipFill>
        <p:spPr bwMode="auto">
          <a:xfrm>
            <a:off x="6948264" y="2708920"/>
            <a:ext cx="2047106" cy="2160240"/>
          </a:xfrm>
          <a:prstGeom prst="rect">
            <a:avLst/>
          </a:prstGeom>
          <a:solidFill>
            <a:schemeClr val="accent6">
              <a:lumMod val="60000"/>
              <a:lumOff val="40000"/>
            </a:schemeClr>
          </a:solidFill>
          <a:ln w="9525">
            <a:solidFill>
              <a:schemeClr val="accent5">
                <a:lumMod val="50000"/>
              </a:schemeClr>
            </a:solidFill>
            <a:miter lim="800000"/>
            <a:headEnd/>
            <a:tailEnd/>
          </a:ln>
        </p:spPr>
      </p:pic>
      <p:pic>
        <p:nvPicPr>
          <p:cNvPr id="161795" name="Picture 3"/>
          <p:cNvPicPr>
            <a:picLocks noChangeAspect="1" noChangeArrowheads="1"/>
          </p:cNvPicPr>
          <p:nvPr/>
        </p:nvPicPr>
        <p:blipFill>
          <a:blip r:embed="rId3" cstate="print"/>
          <a:srcRect/>
          <a:stretch>
            <a:fillRect/>
          </a:stretch>
        </p:blipFill>
        <p:spPr bwMode="auto">
          <a:xfrm>
            <a:off x="6948264" y="1772816"/>
            <a:ext cx="1906708" cy="668462"/>
          </a:xfrm>
          <a:prstGeom prst="rect">
            <a:avLst/>
          </a:prstGeom>
          <a:noFill/>
          <a:ln w="9525">
            <a:solidFill>
              <a:schemeClr val="accent6">
                <a:lumMod val="75000"/>
              </a:schemeClr>
            </a:solidFill>
            <a:miter lim="800000"/>
            <a:headEnd/>
            <a:tailEnd/>
          </a:ln>
        </p:spPr>
      </p:pic>
      <p:sp>
        <p:nvSpPr>
          <p:cNvPr id="2" name="1 Título"/>
          <p:cNvSpPr>
            <a:spLocks noGrp="1"/>
          </p:cNvSpPr>
          <p:nvPr>
            <p:ph type="title"/>
          </p:nvPr>
        </p:nvSpPr>
        <p:spPr>
          <a:xfrm>
            <a:off x="457200" y="274638"/>
            <a:ext cx="8229600" cy="706090"/>
          </a:xfrm>
        </p:spPr>
        <p:txBody>
          <a:bodyPr>
            <a:normAutofit fontScale="90000"/>
          </a:bodyPr>
          <a:lstStyle/>
          <a:p>
            <a:r>
              <a:rPr lang="es-MX" dirty="0"/>
              <a:t>Resistencias fijas</a:t>
            </a:r>
          </a:p>
        </p:txBody>
      </p:sp>
      <p:sp>
        <p:nvSpPr>
          <p:cNvPr id="3" name="2 Marcador de contenido"/>
          <p:cNvSpPr>
            <a:spLocks noGrp="1"/>
          </p:cNvSpPr>
          <p:nvPr>
            <p:ph idx="1"/>
          </p:nvPr>
        </p:nvSpPr>
        <p:spPr>
          <a:xfrm>
            <a:off x="179512" y="1340768"/>
            <a:ext cx="6851104" cy="4968552"/>
          </a:xfrm>
        </p:spPr>
        <p:txBody>
          <a:bodyPr>
            <a:normAutofit fontScale="85000" lnSpcReduction="20000"/>
          </a:bodyPr>
          <a:lstStyle/>
          <a:p>
            <a:pPr>
              <a:buNone/>
            </a:pPr>
            <a:r>
              <a:rPr lang="es-MX" dirty="0"/>
              <a:t>	Existen tres tipos</a:t>
            </a:r>
          </a:p>
          <a:p>
            <a:r>
              <a:rPr lang="es-MX" b="1" dirty="0"/>
              <a:t>De conglomerado</a:t>
            </a:r>
            <a:r>
              <a:rPr lang="es-MX" dirty="0"/>
              <a:t>: comúnmente utilizado de carbón el cual se comprime para darle una forma cilíndrica y se pasa por el horno</a:t>
            </a:r>
          </a:p>
          <a:p>
            <a:r>
              <a:rPr lang="es-MX" b="1" dirty="0"/>
              <a:t>De película </a:t>
            </a:r>
            <a:r>
              <a:rPr lang="es-MX" dirty="0"/>
              <a:t>: existen de carbón y de película metálica, consiste en depositar una capa fina de película sobre un cerámico, realizar surcos en forma de espiral y aumentar la resistencia</a:t>
            </a:r>
          </a:p>
          <a:p>
            <a:pPr>
              <a:tabLst>
                <a:tab pos="7889875" algn="l"/>
              </a:tabLst>
            </a:pPr>
            <a:r>
              <a:rPr lang="es-MX" b="1" dirty="0"/>
              <a:t>Resistores Bobinados: </a:t>
            </a:r>
            <a:r>
              <a:rPr lang="es-MX" dirty="0"/>
              <a:t>consiste en devanar un hilo sobre un material resistente a la temperatura (regularmente cerámico)</a:t>
            </a:r>
          </a:p>
          <a:p>
            <a:pPr>
              <a:buNone/>
            </a:pPr>
            <a:r>
              <a:rPr lang="es-MX" dirty="0"/>
              <a:t>	En las tres resistencias se colocan las terminales y se pinta el valor óhmico.</a:t>
            </a:r>
          </a:p>
        </p:txBody>
      </p:sp>
      <p:pic>
        <p:nvPicPr>
          <p:cNvPr id="161794" name="Picture 2"/>
          <p:cNvPicPr>
            <a:picLocks noChangeAspect="1" noChangeArrowheads="1"/>
          </p:cNvPicPr>
          <p:nvPr/>
        </p:nvPicPr>
        <p:blipFill>
          <a:blip r:embed="rId4" cstate="print"/>
          <a:srcRect/>
          <a:stretch>
            <a:fillRect/>
          </a:stretch>
        </p:blipFill>
        <p:spPr bwMode="auto">
          <a:xfrm>
            <a:off x="6977267" y="5177750"/>
            <a:ext cx="1581150" cy="742950"/>
          </a:xfrm>
          <a:prstGeom prst="rect">
            <a:avLst/>
          </a:prstGeom>
          <a:noFill/>
          <a:ln w="9525">
            <a:solidFill>
              <a:schemeClr val="bg2">
                <a:lumMod val="50000"/>
              </a:schemeClr>
            </a:solidFill>
            <a:miter lim="800000"/>
            <a:headEnd/>
            <a:tailEnd/>
          </a:ln>
        </p:spPr>
      </p:pic>
    </p:spTree>
    <p:extLst>
      <p:ext uri="{BB962C8B-B14F-4D97-AF65-F5344CB8AC3E}">
        <p14:creationId xmlns:p14="http://schemas.microsoft.com/office/powerpoint/2010/main" val="37340110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1" name="Picture 3" descr="http://t3.gstatic.com/images?q=tbn:ANd9GcTSpPUu2Z1XGItHgLM1WK6GdW4TiCfpwkr7c6Bf9kQo7IechK6mpQ"/>
          <p:cNvPicPr>
            <a:picLocks noChangeAspect="1" noChangeArrowheads="1"/>
          </p:cNvPicPr>
          <p:nvPr/>
        </p:nvPicPr>
        <p:blipFill>
          <a:blip r:embed="rId2" cstate="print"/>
          <a:srcRect/>
          <a:stretch>
            <a:fillRect/>
          </a:stretch>
        </p:blipFill>
        <p:spPr bwMode="auto">
          <a:xfrm>
            <a:off x="3331499" y="2085795"/>
            <a:ext cx="1676400" cy="1962150"/>
          </a:xfrm>
          <a:prstGeom prst="rect">
            <a:avLst/>
          </a:prstGeom>
          <a:noFill/>
        </p:spPr>
      </p:pic>
      <p:sp>
        <p:nvSpPr>
          <p:cNvPr id="2" name="1 Título"/>
          <p:cNvSpPr>
            <a:spLocks noGrp="1"/>
          </p:cNvSpPr>
          <p:nvPr>
            <p:ph type="title"/>
          </p:nvPr>
        </p:nvSpPr>
        <p:spPr>
          <a:xfrm>
            <a:off x="467544" y="0"/>
            <a:ext cx="8229600" cy="706090"/>
          </a:xfrm>
        </p:spPr>
        <p:txBody>
          <a:bodyPr>
            <a:normAutofit fontScale="90000"/>
          </a:bodyPr>
          <a:lstStyle/>
          <a:p>
            <a:r>
              <a:rPr lang="es-MX" dirty="0"/>
              <a:t>Resistencias variables</a:t>
            </a:r>
          </a:p>
        </p:txBody>
      </p:sp>
      <p:sp>
        <p:nvSpPr>
          <p:cNvPr id="3" name="2 Marcador de contenido"/>
          <p:cNvSpPr>
            <a:spLocks noGrp="1"/>
          </p:cNvSpPr>
          <p:nvPr>
            <p:ph idx="1"/>
          </p:nvPr>
        </p:nvSpPr>
        <p:spPr>
          <a:xfrm>
            <a:off x="4932040" y="620688"/>
            <a:ext cx="4211960" cy="6048672"/>
          </a:xfrm>
        </p:spPr>
        <p:txBody>
          <a:bodyPr>
            <a:normAutofit fontScale="70000" lnSpcReduction="20000"/>
          </a:bodyPr>
          <a:lstStyle/>
          <a:p>
            <a:pPr>
              <a:buNone/>
            </a:pPr>
            <a:r>
              <a:rPr lang="es-MX" dirty="0"/>
              <a:t>Son resistencias cuyo valor óhmico pueden variar dentro de unos márgenes</a:t>
            </a:r>
          </a:p>
          <a:p>
            <a:pPr>
              <a:buNone/>
            </a:pPr>
            <a:endParaRPr lang="es-MX" dirty="0"/>
          </a:p>
          <a:p>
            <a:pPr>
              <a:buNone/>
            </a:pPr>
            <a:r>
              <a:rPr lang="es-MX" dirty="0"/>
              <a:t>Potenciómetro es un resistor con tres terminales, el cual se comporta como un divisor de tensión</a:t>
            </a:r>
          </a:p>
          <a:p>
            <a:pPr>
              <a:buNone/>
            </a:pPr>
            <a:endParaRPr lang="es-MX" dirty="0"/>
          </a:p>
          <a:p>
            <a:pPr>
              <a:buNone/>
            </a:pPr>
            <a:r>
              <a:rPr lang="es-MX" dirty="0"/>
              <a:t>Reóstato comúnmente solo tiene dos terminales o comportándose como una resistencia variable comúnmente varia de 0</a:t>
            </a:r>
            <a:r>
              <a:rPr lang="es-MX" dirty="0">
                <a:latin typeface="Symbol" pitchFamily="18" charset="2"/>
              </a:rPr>
              <a:t>W</a:t>
            </a:r>
            <a:r>
              <a:rPr lang="es-MX" dirty="0"/>
              <a:t> al valor nominal del fabricante </a:t>
            </a:r>
          </a:p>
          <a:p>
            <a:pPr>
              <a:buNone/>
            </a:pPr>
            <a:endParaRPr lang="es-MX" dirty="0"/>
          </a:p>
          <a:p>
            <a:pPr>
              <a:buNone/>
            </a:pPr>
            <a:r>
              <a:rPr lang="es-MX" dirty="0"/>
              <a:t>Un potenciómetro puede trabajar como un reóstato solo bastara unir la terminal central con un extremo</a:t>
            </a:r>
          </a:p>
        </p:txBody>
      </p:sp>
      <p:grpSp>
        <p:nvGrpSpPr>
          <p:cNvPr id="5" name="4 Grupo"/>
          <p:cNvGrpSpPr/>
          <p:nvPr/>
        </p:nvGrpSpPr>
        <p:grpSpPr>
          <a:xfrm>
            <a:off x="539552" y="1268760"/>
            <a:ext cx="1368152" cy="376808"/>
            <a:chOff x="1259632" y="2492896"/>
            <a:chExt cx="1584176" cy="376808"/>
          </a:xfrm>
        </p:grpSpPr>
        <p:cxnSp>
          <p:nvCxnSpPr>
            <p:cNvPr id="6" name="5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7" name="16 Conector recto"/>
          <p:cNvCxnSpPr/>
          <p:nvPr/>
        </p:nvCxnSpPr>
        <p:spPr>
          <a:xfrm>
            <a:off x="3347864" y="2492896"/>
            <a:ext cx="64807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rot="16200000">
            <a:off x="2051720" y="126876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6" name="25 Elipse"/>
          <p:cNvSpPr/>
          <p:nvPr/>
        </p:nvSpPr>
        <p:spPr>
          <a:xfrm rot="16200000">
            <a:off x="539552" y="134076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26 Elipse"/>
          <p:cNvSpPr/>
          <p:nvPr/>
        </p:nvSpPr>
        <p:spPr>
          <a:xfrm rot="16200000">
            <a:off x="1043608" y="191683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2 Marcador de contenido"/>
          <p:cNvSpPr txBox="1">
            <a:spLocks/>
          </p:cNvSpPr>
          <p:nvPr/>
        </p:nvSpPr>
        <p:spPr>
          <a:xfrm>
            <a:off x="251520" y="980728"/>
            <a:ext cx="2016224"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a:t>Potenciómetro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42" name="41 Conector recto de flecha"/>
          <p:cNvCxnSpPr/>
          <p:nvPr/>
        </p:nvCxnSpPr>
        <p:spPr>
          <a:xfrm flipV="1">
            <a:off x="1115616" y="1628800"/>
            <a:ext cx="0" cy="648072"/>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44" name="2 Marcador de contenido"/>
          <p:cNvSpPr txBox="1">
            <a:spLocks/>
          </p:cNvSpPr>
          <p:nvPr/>
        </p:nvSpPr>
        <p:spPr>
          <a:xfrm>
            <a:off x="539552" y="2204864"/>
            <a:ext cx="2016224"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a:t>Terminal central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5" name="44 Elipse"/>
          <p:cNvSpPr/>
          <p:nvPr/>
        </p:nvSpPr>
        <p:spPr>
          <a:xfrm rot="16200000">
            <a:off x="1691680" y="134076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45 Conector recto"/>
          <p:cNvCxnSpPr/>
          <p:nvPr/>
        </p:nvCxnSpPr>
        <p:spPr>
          <a:xfrm rot="16200000">
            <a:off x="395536" y="126876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49" name="48 Grupo"/>
          <p:cNvGrpSpPr/>
          <p:nvPr/>
        </p:nvGrpSpPr>
        <p:grpSpPr>
          <a:xfrm>
            <a:off x="2771800" y="1772816"/>
            <a:ext cx="1368152" cy="376808"/>
            <a:chOff x="1259632" y="2492896"/>
            <a:chExt cx="1584176" cy="376808"/>
          </a:xfrm>
        </p:grpSpPr>
        <p:cxnSp>
          <p:nvCxnSpPr>
            <p:cNvPr id="50" name="49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58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59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61" name="60 Conector recto"/>
          <p:cNvCxnSpPr/>
          <p:nvPr/>
        </p:nvCxnSpPr>
        <p:spPr>
          <a:xfrm rot="16200000">
            <a:off x="4211960" y="177281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2" name="61 Elipse"/>
          <p:cNvSpPr/>
          <p:nvPr/>
        </p:nvSpPr>
        <p:spPr>
          <a:xfrm rot="16200000">
            <a:off x="2771800" y="184482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4" name="2 Marcador de contenido"/>
          <p:cNvSpPr txBox="1">
            <a:spLocks/>
          </p:cNvSpPr>
          <p:nvPr/>
        </p:nvSpPr>
        <p:spPr>
          <a:xfrm>
            <a:off x="2987824" y="1001667"/>
            <a:ext cx="1656184" cy="418771"/>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a:t>Reóstato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65" name="64 Conector recto de flecha"/>
          <p:cNvCxnSpPr/>
          <p:nvPr/>
        </p:nvCxnSpPr>
        <p:spPr>
          <a:xfrm flipV="1">
            <a:off x="3347864" y="2132856"/>
            <a:ext cx="0" cy="38113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66" name="2 Marcador de contenido"/>
          <p:cNvSpPr txBox="1">
            <a:spLocks/>
          </p:cNvSpPr>
          <p:nvPr/>
        </p:nvSpPr>
        <p:spPr>
          <a:xfrm>
            <a:off x="2267744" y="1412776"/>
            <a:ext cx="1440160"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a:t>Terminal 1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7" name="66 Elipse"/>
          <p:cNvSpPr/>
          <p:nvPr/>
        </p:nvSpPr>
        <p:spPr>
          <a:xfrm rot="16200000">
            <a:off x="3923928" y="184482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68" name="67 Conector recto"/>
          <p:cNvCxnSpPr/>
          <p:nvPr/>
        </p:nvCxnSpPr>
        <p:spPr>
          <a:xfrm rot="16200000">
            <a:off x="2627784" y="177281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9" name="2 Marcador de contenido"/>
          <p:cNvSpPr txBox="1">
            <a:spLocks/>
          </p:cNvSpPr>
          <p:nvPr/>
        </p:nvSpPr>
        <p:spPr>
          <a:xfrm>
            <a:off x="3704630" y="1434252"/>
            <a:ext cx="1440160"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a:t>Terminal 2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73" name="72 Conector recto"/>
          <p:cNvCxnSpPr/>
          <p:nvPr/>
        </p:nvCxnSpPr>
        <p:spPr>
          <a:xfrm flipH="1">
            <a:off x="3995936" y="1916832"/>
            <a:ext cx="8384" cy="57606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60769" name="Picture 1"/>
          <p:cNvPicPr>
            <a:picLocks noChangeAspect="1" noChangeArrowheads="1"/>
          </p:cNvPicPr>
          <p:nvPr/>
        </p:nvPicPr>
        <p:blipFill>
          <a:blip r:embed="rId3" cstate="print"/>
          <a:srcRect/>
          <a:stretch>
            <a:fillRect/>
          </a:stretch>
        </p:blipFill>
        <p:spPr bwMode="auto">
          <a:xfrm>
            <a:off x="1763688" y="3068960"/>
            <a:ext cx="1290110" cy="1202432"/>
          </a:xfrm>
          <a:prstGeom prst="rect">
            <a:avLst/>
          </a:prstGeom>
          <a:noFill/>
          <a:ln w="9525">
            <a:noFill/>
            <a:miter lim="800000"/>
            <a:headEnd/>
            <a:tailEnd/>
          </a:ln>
        </p:spPr>
      </p:pic>
      <p:pic>
        <p:nvPicPr>
          <p:cNvPr id="160773" name="Picture 5" descr="http://www.steren.com.mx/_imgs/prod/normal/PRESET10.JPG"/>
          <p:cNvPicPr>
            <a:picLocks noChangeAspect="1" noChangeArrowheads="1"/>
          </p:cNvPicPr>
          <p:nvPr/>
        </p:nvPicPr>
        <p:blipFill>
          <a:blip r:embed="rId4" cstate="print"/>
          <a:srcRect/>
          <a:stretch>
            <a:fillRect/>
          </a:stretch>
        </p:blipFill>
        <p:spPr bwMode="auto">
          <a:xfrm>
            <a:off x="3059832" y="5661248"/>
            <a:ext cx="1676400" cy="857251"/>
          </a:xfrm>
          <a:prstGeom prst="rect">
            <a:avLst/>
          </a:prstGeom>
          <a:noFill/>
        </p:spPr>
      </p:pic>
      <p:pic>
        <p:nvPicPr>
          <p:cNvPr id="160775" name="Picture 7" descr="http://t1.gstatic.com/images?q=tbn:ANd9GcRoecJ1uNsqs2P72w9-z71myqRgPxqK-XkvThHUvVATFu2Tj8gz"/>
          <p:cNvPicPr>
            <a:picLocks noChangeAspect="1" noChangeArrowheads="1"/>
          </p:cNvPicPr>
          <p:nvPr/>
        </p:nvPicPr>
        <p:blipFill>
          <a:blip r:embed="rId5" cstate="print"/>
          <a:srcRect/>
          <a:stretch>
            <a:fillRect/>
          </a:stretch>
        </p:blipFill>
        <p:spPr bwMode="auto">
          <a:xfrm>
            <a:off x="251520" y="5229200"/>
            <a:ext cx="2476500" cy="1066801"/>
          </a:xfrm>
          <a:prstGeom prst="rect">
            <a:avLst/>
          </a:prstGeom>
          <a:noFill/>
        </p:spPr>
      </p:pic>
      <p:pic>
        <p:nvPicPr>
          <p:cNvPr id="160777" name="Picture 9" descr="http://www.cdronline.com.ar/thumb/POTE%20BOURNS%205K%203540S-1-502L.jpg"/>
          <p:cNvPicPr>
            <a:picLocks noChangeAspect="1" noChangeArrowheads="1"/>
          </p:cNvPicPr>
          <p:nvPr/>
        </p:nvPicPr>
        <p:blipFill>
          <a:blip r:embed="rId6" cstate="print"/>
          <a:srcRect/>
          <a:stretch>
            <a:fillRect/>
          </a:stretch>
        </p:blipFill>
        <p:spPr bwMode="auto">
          <a:xfrm>
            <a:off x="323528" y="3284984"/>
            <a:ext cx="1328936" cy="1328936"/>
          </a:xfrm>
          <a:prstGeom prst="rect">
            <a:avLst/>
          </a:prstGeom>
          <a:noFill/>
        </p:spPr>
      </p:pic>
      <p:pic>
        <p:nvPicPr>
          <p:cNvPr id="63" name="Picture 4" descr="http://t0.gstatic.com/images?q=tbn:ANd9GcSKYIWfVrMiEjMCP1GxPzUtMAR6AuVdmLKUyd7zuIV7NtPxP0mZ"/>
          <p:cNvPicPr>
            <a:picLocks noChangeAspect="1" noChangeArrowheads="1"/>
          </p:cNvPicPr>
          <p:nvPr/>
        </p:nvPicPr>
        <p:blipFill>
          <a:blip r:embed="rId7" cstate="print"/>
          <a:srcRect/>
          <a:stretch>
            <a:fillRect/>
          </a:stretch>
        </p:blipFill>
        <p:spPr bwMode="auto">
          <a:xfrm>
            <a:off x="3131840" y="4293096"/>
            <a:ext cx="1505632" cy="1127771"/>
          </a:xfrm>
          <a:prstGeom prst="rect">
            <a:avLst/>
          </a:prstGeom>
          <a:noFill/>
        </p:spPr>
      </p:pic>
    </p:spTree>
    <p:extLst>
      <p:ext uri="{BB962C8B-B14F-4D97-AF65-F5344CB8AC3E}">
        <p14:creationId xmlns:p14="http://schemas.microsoft.com/office/powerpoint/2010/main" val="35323923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54" name="Picture 10" descr="http://t0.gstatic.com/images?q=tbn:ANd9GcQ7e8RvUmzpq3viQPAEy517uOPeHvUJ9OMHZor-lCQi8i-4sHRtaQ"/>
          <p:cNvPicPr>
            <a:picLocks noChangeAspect="1" noChangeArrowheads="1"/>
          </p:cNvPicPr>
          <p:nvPr/>
        </p:nvPicPr>
        <p:blipFill>
          <a:blip r:embed="rId2" cstate="print"/>
          <a:srcRect/>
          <a:stretch>
            <a:fillRect/>
          </a:stretch>
        </p:blipFill>
        <p:spPr bwMode="auto">
          <a:xfrm>
            <a:off x="1835696" y="3861048"/>
            <a:ext cx="1584176" cy="1186604"/>
          </a:xfrm>
          <a:prstGeom prst="rect">
            <a:avLst/>
          </a:prstGeom>
          <a:noFill/>
        </p:spPr>
      </p:pic>
      <p:pic>
        <p:nvPicPr>
          <p:cNvPr id="159756" name="Picture 12" descr="http://t3.gstatic.com/images?q=tbn:ANd9GcSfY4mz06OMElfJ4XtWsqWECykct0FgWZ-r8cCMW3azdHiFPCQm"/>
          <p:cNvPicPr>
            <a:picLocks noChangeAspect="1" noChangeArrowheads="1"/>
          </p:cNvPicPr>
          <p:nvPr/>
        </p:nvPicPr>
        <p:blipFill>
          <a:blip r:embed="rId3" cstate="print"/>
          <a:srcRect/>
          <a:stretch>
            <a:fillRect/>
          </a:stretch>
        </p:blipFill>
        <p:spPr bwMode="auto">
          <a:xfrm>
            <a:off x="3131840" y="4581128"/>
            <a:ext cx="1656184" cy="1362346"/>
          </a:xfrm>
          <a:prstGeom prst="rect">
            <a:avLst/>
          </a:prstGeom>
          <a:noFill/>
        </p:spPr>
      </p:pic>
      <p:pic>
        <p:nvPicPr>
          <p:cNvPr id="159758" name="Picture 14" descr="http://t1.gstatic.com/images?q=tbn:ANd9GcSNVqRKbZ97cJixFiQTcjOQhaNzwwl6aXPH0Kg302ITLCjhKdz4"/>
          <p:cNvPicPr>
            <a:picLocks noChangeAspect="1" noChangeArrowheads="1"/>
          </p:cNvPicPr>
          <p:nvPr/>
        </p:nvPicPr>
        <p:blipFill>
          <a:blip r:embed="rId4" cstate="print"/>
          <a:srcRect/>
          <a:stretch>
            <a:fillRect/>
          </a:stretch>
        </p:blipFill>
        <p:spPr bwMode="auto">
          <a:xfrm>
            <a:off x="2627784" y="5589240"/>
            <a:ext cx="1344149" cy="1008112"/>
          </a:xfrm>
          <a:prstGeom prst="rect">
            <a:avLst/>
          </a:prstGeom>
          <a:noFill/>
        </p:spPr>
      </p:pic>
      <p:sp>
        <p:nvSpPr>
          <p:cNvPr id="2" name="1 Título"/>
          <p:cNvSpPr>
            <a:spLocks noGrp="1"/>
          </p:cNvSpPr>
          <p:nvPr>
            <p:ph type="title"/>
          </p:nvPr>
        </p:nvSpPr>
        <p:spPr>
          <a:xfrm>
            <a:off x="467544" y="0"/>
            <a:ext cx="8229600" cy="706090"/>
          </a:xfrm>
        </p:spPr>
        <p:txBody>
          <a:bodyPr>
            <a:normAutofit fontScale="90000"/>
          </a:bodyPr>
          <a:lstStyle/>
          <a:p>
            <a:r>
              <a:rPr lang="es-MX" dirty="0"/>
              <a:t>Resistencias Especiales</a:t>
            </a:r>
          </a:p>
        </p:txBody>
      </p:sp>
      <p:sp>
        <p:nvSpPr>
          <p:cNvPr id="3" name="2 Marcador de contenido"/>
          <p:cNvSpPr>
            <a:spLocks noGrp="1"/>
          </p:cNvSpPr>
          <p:nvPr>
            <p:ph idx="1"/>
          </p:nvPr>
        </p:nvSpPr>
        <p:spPr>
          <a:xfrm>
            <a:off x="4860032" y="620688"/>
            <a:ext cx="4283968" cy="6237312"/>
          </a:xfrm>
        </p:spPr>
        <p:txBody>
          <a:bodyPr>
            <a:normAutofit fontScale="70000" lnSpcReduction="20000"/>
          </a:bodyPr>
          <a:lstStyle/>
          <a:p>
            <a:pPr>
              <a:buNone/>
            </a:pPr>
            <a:r>
              <a:rPr lang="es-MX" b="1" dirty="0"/>
              <a:t>Fotorresistencias </a:t>
            </a:r>
            <a:r>
              <a:rPr lang="es-MX" dirty="0"/>
              <a:t>Este tipo de resistencia varia su valor óhmico según la cantidad de luz que incide sobre ella.</a:t>
            </a:r>
          </a:p>
          <a:p>
            <a:pPr>
              <a:buNone/>
            </a:pPr>
            <a:r>
              <a:rPr lang="es-MX" dirty="0"/>
              <a:t>	Muy utilizado en sistemas de control y automatización donde es necesario tener presente la cantidad de luz existente.</a:t>
            </a:r>
          </a:p>
          <a:p>
            <a:pPr>
              <a:buNone/>
            </a:pPr>
            <a:r>
              <a:rPr lang="es-MX" b="1" dirty="0"/>
              <a:t>Termistores</a:t>
            </a:r>
            <a:r>
              <a:rPr lang="es-MX" dirty="0"/>
              <a:t> Estas resistencias varían en función de la temperatura a la que se encuentre sometido </a:t>
            </a:r>
          </a:p>
          <a:p>
            <a:pPr>
              <a:buNone/>
            </a:pPr>
            <a:r>
              <a:rPr lang="es-MX" b="1" dirty="0" err="1"/>
              <a:t>Varistores</a:t>
            </a:r>
            <a:r>
              <a:rPr lang="es-MX" dirty="0"/>
              <a:t> Son resistencias que dependen de la tensión a la que estén conectados </a:t>
            </a:r>
          </a:p>
          <a:p>
            <a:pPr>
              <a:buNone/>
            </a:pPr>
            <a:r>
              <a:rPr lang="es-MX" dirty="0"/>
              <a:t>	Comúnmente se utilizan en sistemas de estabilización de tensión como protección rápida ante un sobre voltaje </a:t>
            </a:r>
          </a:p>
        </p:txBody>
      </p:sp>
      <p:grpSp>
        <p:nvGrpSpPr>
          <p:cNvPr id="4" name="4 Grupo"/>
          <p:cNvGrpSpPr/>
          <p:nvPr/>
        </p:nvGrpSpPr>
        <p:grpSpPr>
          <a:xfrm>
            <a:off x="755576" y="2492896"/>
            <a:ext cx="1368152" cy="376808"/>
            <a:chOff x="1259632" y="2492896"/>
            <a:chExt cx="1584176" cy="376808"/>
          </a:xfrm>
        </p:grpSpPr>
        <p:cxnSp>
          <p:nvCxnSpPr>
            <p:cNvPr id="6" name="5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25" name="24 Conector recto"/>
          <p:cNvCxnSpPr/>
          <p:nvPr/>
        </p:nvCxnSpPr>
        <p:spPr>
          <a:xfrm rot="16200000">
            <a:off x="2195736" y="249289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6" name="25 Elipse"/>
          <p:cNvSpPr/>
          <p:nvPr/>
        </p:nvSpPr>
        <p:spPr>
          <a:xfrm rot="16200000">
            <a:off x="755576" y="256490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2" name="41 Conector recto de flecha"/>
          <p:cNvCxnSpPr/>
          <p:nvPr/>
        </p:nvCxnSpPr>
        <p:spPr>
          <a:xfrm flipH="1">
            <a:off x="1547664" y="1124744"/>
            <a:ext cx="288032" cy="36004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45" name="44 Elipse"/>
          <p:cNvSpPr/>
          <p:nvPr/>
        </p:nvSpPr>
        <p:spPr>
          <a:xfrm rot="16200000">
            <a:off x="1907704" y="256490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45 Conector recto"/>
          <p:cNvCxnSpPr/>
          <p:nvPr/>
        </p:nvCxnSpPr>
        <p:spPr>
          <a:xfrm rot="16200000">
            <a:off x="611560" y="249289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flipH="1">
            <a:off x="1331640" y="1124744"/>
            <a:ext cx="288032" cy="36004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flipH="1" flipV="1">
            <a:off x="1259632" y="2348880"/>
            <a:ext cx="360040" cy="7200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a:off x="1619672" y="3068960"/>
            <a:ext cx="79208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5" name="2 Marcador de contenido"/>
          <p:cNvSpPr txBox="1">
            <a:spLocks/>
          </p:cNvSpPr>
          <p:nvPr/>
        </p:nvSpPr>
        <p:spPr>
          <a:xfrm>
            <a:off x="2411760" y="2780928"/>
            <a:ext cx="432048"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err="1"/>
              <a:t>t</a:t>
            </a:r>
            <a:r>
              <a:rPr lang="es-MX" sz="3400" baseline="30000" noProof="0" dirty="0" err="1"/>
              <a:t>o</a:t>
            </a:r>
            <a:endParaRPr kumimoji="0" lang="es-MX" sz="3200" b="0" i="0" u="none" strike="noStrike" kern="1200" cap="none" spc="0" normalizeH="0" baseline="30000" noProof="0" dirty="0">
              <a:ln>
                <a:noFill/>
              </a:ln>
              <a:solidFill>
                <a:schemeClr val="tx1"/>
              </a:solidFill>
              <a:effectLst/>
              <a:uLnTx/>
              <a:uFillTx/>
              <a:latin typeface="+mn-lt"/>
              <a:ea typeface="+mn-ea"/>
              <a:cs typeface="+mn-cs"/>
            </a:endParaRPr>
          </a:p>
        </p:txBody>
      </p:sp>
      <p:grpSp>
        <p:nvGrpSpPr>
          <p:cNvPr id="76" name="4 Grupo"/>
          <p:cNvGrpSpPr/>
          <p:nvPr/>
        </p:nvGrpSpPr>
        <p:grpSpPr>
          <a:xfrm>
            <a:off x="827584" y="5229200"/>
            <a:ext cx="1368152" cy="376808"/>
            <a:chOff x="1259632" y="2492896"/>
            <a:chExt cx="1584176" cy="376808"/>
          </a:xfrm>
        </p:grpSpPr>
        <p:cxnSp>
          <p:nvCxnSpPr>
            <p:cNvPr id="77" name="76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1" name="80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3" name="82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4" name="83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5" name="84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88" name="87 Conector recto"/>
          <p:cNvCxnSpPr/>
          <p:nvPr/>
        </p:nvCxnSpPr>
        <p:spPr>
          <a:xfrm rot="16200000">
            <a:off x="2267744" y="522920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9" name="88 Elipse"/>
          <p:cNvSpPr/>
          <p:nvPr/>
        </p:nvSpPr>
        <p:spPr>
          <a:xfrm rot="16200000">
            <a:off x="827584" y="530120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0" name="89 Elipse"/>
          <p:cNvSpPr/>
          <p:nvPr/>
        </p:nvSpPr>
        <p:spPr>
          <a:xfrm rot="16200000">
            <a:off x="1979712" y="530120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1" name="90 Conector recto"/>
          <p:cNvCxnSpPr/>
          <p:nvPr/>
        </p:nvCxnSpPr>
        <p:spPr>
          <a:xfrm rot="16200000">
            <a:off x="683568" y="522920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2" name="91 Conector recto"/>
          <p:cNvCxnSpPr/>
          <p:nvPr/>
        </p:nvCxnSpPr>
        <p:spPr>
          <a:xfrm flipH="1" flipV="1">
            <a:off x="1331640" y="5085184"/>
            <a:ext cx="360040" cy="7200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3" name="92 Conector recto"/>
          <p:cNvCxnSpPr/>
          <p:nvPr/>
        </p:nvCxnSpPr>
        <p:spPr>
          <a:xfrm>
            <a:off x="1691680" y="5805264"/>
            <a:ext cx="79208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4" name="2 Marcador de contenido"/>
          <p:cNvSpPr txBox="1">
            <a:spLocks/>
          </p:cNvSpPr>
          <p:nvPr/>
        </p:nvSpPr>
        <p:spPr>
          <a:xfrm>
            <a:off x="1979712" y="5517232"/>
            <a:ext cx="432048"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a:t>V</a:t>
            </a:r>
            <a:endParaRPr kumimoji="0" lang="es-MX" sz="3200" b="0" i="0" u="none" strike="noStrike" kern="1200" cap="none" spc="0" normalizeH="0" baseline="30000" noProof="0" dirty="0">
              <a:ln>
                <a:noFill/>
              </a:ln>
              <a:solidFill>
                <a:schemeClr val="tx1"/>
              </a:solidFill>
              <a:effectLst/>
              <a:uLnTx/>
              <a:uFillTx/>
              <a:latin typeface="+mn-lt"/>
              <a:ea typeface="+mn-ea"/>
              <a:cs typeface="+mn-cs"/>
            </a:endParaRPr>
          </a:p>
        </p:txBody>
      </p:sp>
      <p:grpSp>
        <p:nvGrpSpPr>
          <p:cNvPr id="95" name="4 Grupo"/>
          <p:cNvGrpSpPr/>
          <p:nvPr/>
        </p:nvGrpSpPr>
        <p:grpSpPr>
          <a:xfrm>
            <a:off x="755576" y="1484784"/>
            <a:ext cx="1368152" cy="376808"/>
            <a:chOff x="1259632" y="2492896"/>
            <a:chExt cx="1584176" cy="376808"/>
          </a:xfrm>
        </p:grpSpPr>
        <p:cxnSp>
          <p:nvCxnSpPr>
            <p:cNvPr id="96" name="95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7" name="96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8" name="97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9" name="98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0" name="99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1" name="100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2" name="101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3" name="102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4" name="103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5" name="104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6" name="105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07" name="106 Conector recto"/>
          <p:cNvCxnSpPr/>
          <p:nvPr/>
        </p:nvCxnSpPr>
        <p:spPr>
          <a:xfrm rot="16200000">
            <a:off x="2195736" y="148478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8" name="107 Elipse"/>
          <p:cNvSpPr/>
          <p:nvPr/>
        </p:nvSpPr>
        <p:spPr>
          <a:xfrm rot="16200000">
            <a:off x="755576" y="155679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9" name="108 Elipse"/>
          <p:cNvSpPr/>
          <p:nvPr/>
        </p:nvSpPr>
        <p:spPr>
          <a:xfrm rot="16200000">
            <a:off x="1907704" y="155679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10" name="109 Conector recto"/>
          <p:cNvCxnSpPr/>
          <p:nvPr/>
        </p:nvCxnSpPr>
        <p:spPr>
          <a:xfrm rot="16200000">
            <a:off x="611560" y="148478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59746" name="Picture 2" descr="http://t1.gstatic.com/images?q=tbn:ANd9GcRtxVDOhOp3zxpUxGXy5D05ZSKa-UsanHO6T59OJflsQ7bKYGXItg"/>
          <p:cNvPicPr>
            <a:picLocks noChangeAspect="1" noChangeArrowheads="1"/>
          </p:cNvPicPr>
          <p:nvPr/>
        </p:nvPicPr>
        <p:blipFill>
          <a:blip r:embed="rId5" cstate="print"/>
          <a:srcRect/>
          <a:stretch>
            <a:fillRect/>
          </a:stretch>
        </p:blipFill>
        <p:spPr bwMode="auto">
          <a:xfrm>
            <a:off x="2339752" y="1196752"/>
            <a:ext cx="1512168" cy="1132667"/>
          </a:xfrm>
          <a:prstGeom prst="rect">
            <a:avLst/>
          </a:prstGeom>
          <a:noFill/>
        </p:spPr>
      </p:pic>
      <p:pic>
        <p:nvPicPr>
          <p:cNvPr id="159751" name="Picture 7"/>
          <p:cNvPicPr>
            <a:picLocks noChangeAspect="1" noChangeArrowheads="1"/>
          </p:cNvPicPr>
          <p:nvPr/>
        </p:nvPicPr>
        <p:blipFill>
          <a:blip r:embed="rId6" cstate="print"/>
          <a:srcRect/>
          <a:stretch>
            <a:fillRect/>
          </a:stretch>
        </p:blipFill>
        <p:spPr bwMode="auto">
          <a:xfrm>
            <a:off x="2843808" y="2420888"/>
            <a:ext cx="1728192" cy="1317965"/>
          </a:xfrm>
          <a:prstGeom prst="rect">
            <a:avLst/>
          </a:prstGeom>
          <a:noFill/>
          <a:ln w="9525">
            <a:noFill/>
            <a:miter lim="800000"/>
            <a:headEnd/>
            <a:tailEnd/>
          </a:ln>
        </p:spPr>
      </p:pic>
      <p:pic>
        <p:nvPicPr>
          <p:cNvPr id="159752" name="Picture 8"/>
          <p:cNvPicPr>
            <a:picLocks noChangeAspect="1" noChangeArrowheads="1"/>
          </p:cNvPicPr>
          <p:nvPr/>
        </p:nvPicPr>
        <p:blipFill>
          <a:blip r:embed="rId7" cstate="print"/>
          <a:srcRect/>
          <a:stretch>
            <a:fillRect/>
          </a:stretch>
        </p:blipFill>
        <p:spPr bwMode="auto">
          <a:xfrm>
            <a:off x="539552" y="3284984"/>
            <a:ext cx="1152128" cy="1196198"/>
          </a:xfrm>
          <a:prstGeom prst="rect">
            <a:avLst/>
          </a:prstGeom>
          <a:noFill/>
          <a:ln w="9525">
            <a:noFill/>
            <a:miter lim="800000"/>
            <a:headEnd/>
            <a:tailEnd/>
          </a:ln>
        </p:spPr>
      </p:pic>
    </p:spTree>
    <p:extLst>
      <p:ext uri="{BB962C8B-B14F-4D97-AF65-F5344CB8AC3E}">
        <p14:creationId xmlns:p14="http://schemas.microsoft.com/office/powerpoint/2010/main" val="26653107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fontScale="90000"/>
          </a:bodyPr>
          <a:lstStyle/>
          <a:p>
            <a:r>
              <a:rPr lang="es-MX" dirty="0"/>
              <a:t>Código de colores </a:t>
            </a:r>
          </a:p>
        </p:txBody>
      </p:sp>
      <p:graphicFrame>
        <p:nvGraphicFramePr>
          <p:cNvPr id="65" name="64 Tabla"/>
          <p:cNvGraphicFramePr>
            <a:graphicFrameLocks noGrp="1"/>
          </p:cNvGraphicFramePr>
          <p:nvPr/>
        </p:nvGraphicFramePr>
        <p:xfrm>
          <a:off x="683568" y="2420888"/>
          <a:ext cx="4826983" cy="4149447"/>
        </p:xfrm>
        <a:graphic>
          <a:graphicData uri="http://schemas.openxmlformats.org/drawingml/2006/table">
            <a:tbl>
              <a:tblPr/>
              <a:tblGrid>
                <a:gridCol w="864096">
                  <a:extLst>
                    <a:ext uri="{9D8B030D-6E8A-4147-A177-3AD203B41FA5}">
                      <a16:colId xmlns:a16="http://schemas.microsoft.com/office/drawing/2014/main" xmlns="" val="20000"/>
                    </a:ext>
                  </a:extLst>
                </a:gridCol>
                <a:gridCol w="1268749">
                  <a:extLst>
                    <a:ext uri="{9D8B030D-6E8A-4147-A177-3AD203B41FA5}">
                      <a16:colId xmlns:a16="http://schemas.microsoft.com/office/drawing/2014/main" xmlns="" val="20001"/>
                    </a:ext>
                  </a:extLst>
                </a:gridCol>
                <a:gridCol w="862275">
                  <a:extLst>
                    <a:ext uri="{9D8B030D-6E8A-4147-A177-3AD203B41FA5}">
                      <a16:colId xmlns:a16="http://schemas.microsoft.com/office/drawing/2014/main" xmlns="" val="20002"/>
                    </a:ext>
                  </a:extLst>
                </a:gridCol>
                <a:gridCol w="987600">
                  <a:extLst>
                    <a:ext uri="{9D8B030D-6E8A-4147-A177-3AD203B41FA5}">
                      <a16:colId xmlns:a16="http://schemas.microsoft.com/office/drawing/2014/main" xmlns="" val="20003"/>
                    </a:ext>
                  </a:extLst>
                </a:gridCol>
                <a:gridCol w="844263">
                  <a:extLst>
                    <a:ext uri="{9D8B030D-6E8A-4147-A177-3AD203B41FA5}">
                      <a16:colId xmlns:a16="http://schemas.microsoft.com/office/drawing/2014/main" xmlns="" val="20004"/>
                    </a:ext>
                  </a:extLst>
                </a:gridCol>
              </a:tblGrid>
              <a:tr h="205862">
                <a:tc gridSpan="5">
                  <a:txBody>
                    <a:bodyPr/>
                    <a:lstStyle/>
                    <a:p>
                      <a:pPr marL="457200" algn="ctr">
                        <a:spcAft>
                          <a:spcPts val="0"/>
                        </a:spcAft>
                      </a:pPr>
                      <a:r>
                        <a:rPr lang="es-MX" sz="1400" b="1" dirty="0">
                          <a:latin typeface="Arial-BoldMT"/>
                          <a:ea typeface="Calibri"/>
                          <a:cs typeface="Arial-BoldMT"/>
                        </a:rPr>
                        <a:t>Código de colores de cuatro bandas</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xmlns="" val="10000"/>
                  </a:ext>
                </a:extLst>
              </a:tr>
              <a:tr h="424060">
                <a:tc>
                  <a:txBody>
                    <a:bodyPr/>
                    <a:lstStyle/>
                    <a:p>
                      <a:pPr marL="0" indent="0" algn="ctr">
                        <a:spcAft>
                          <a:spcPts val="0"/>
                        </a:spcAft>
                      </a:pPr>
                      <a:r>
                        <a:rPr lang="es-MX" sz="1400" b="1" dirty="0">
                          <a:latin typeface="ArialMT"/>
                          <a:ea typeface="Calibri"/>
                          <a:cs typeface="ArialMT"/>
                        </a:rPr>
                        <a:t>Color  </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spcAft>
                          <a:spcPts val="0"/>
                        </a:spcAft>
                      </a:pPr>
                      <a:r>
                        <a:rPr lang="es-MX" sz="1400" dirty="0">
                          <a:latin typeface="ArialMT"/>
                          <a:ea typeface="Calibri"/>
                          <a:cs typeface="ArialMT"/>
                        </a:rPr>
                        <a:t>1ª banda </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spcAft>
                          <a:spcPts val="0"/>
                        </a:spcAft>
                      </a:pPr>
                      <a:r>
                        <a:rPr lang="es-MX" sz="1400" kern="1200" dirty="0">
                          <a:solidFill>
                            <a:schemeClr val="tx1"/>
                          </a:solidFill>
                          <a:latin typeface="ArialMT"/>
                          <a:ea typeface="Calibri"/>
                          <a:cs typeface="ArialMT"/>
                        </a:rPr>
                        <a:t>2ª banda </a:t>
                      </a: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pPr>
                      <a:r>
                        <a:rPr lang="es-MX" sz="1400" kern="1200" dirty="0">
                          <a:solidFill>
                            <a:schemeClr val="tx1"/>
                          </a:solidFill>
                          <a:latin typeface="ArialMT"/>
                          <a:ea typeface="Calibri"/>
                          <a:cs typeface="ArialMT"/>
                        </a:rPr>
                        <a:t>3ª banda</a:t>
                      </a: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spcAft>
                          <a:spcPts val="0"/>
                        </a:spcAft>
                      </a:pPr>
                      <a:r>
                        <a:rPr lang="es-MX" sz="1400" kern="1200" dirty="0">
                          <a:solidFill>
                            <a:schemeClr val="tx1"/>
                          </a:solidFill>
                          <a:latin typeface="ArialMT"/>
                          <a:ea typeface="Calibri"/>
                          <a:cs typeface="ArialMT"/>
                        </a:rPr>
                        <a:t>4ª banda</a:t>
                      </a: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64349">
                <a:tc>
                  <a:txBody>
                    <a:bodyPr/>
                    <a:lstStyle/>
                    <a:p>
                      <a:pPr marL="0" indent="0" algn="ctr">
                        <a:spcAft>
                          <a:spcPts val="0"/>
                        </a:spcAft>
                      </a:pPr>
                      <a:r>
                        <a:rPr lang="es-MX" sz="1400" b="1" dirty="0">
                          <a:solidFill>
                            <a:schemeClr val="bg1"/>
                          </a:solidFill>
                          <a:latin typeface="ArialMT"/>
                          <a:ea typeface="Calibri"/>
                          <a:cs typeface="ArialMT"/>
                        </a:rPr>
                        <a:t>Negro</a:t>
                      </a:r>
                      <a:endParaRPr lang="es-MX" sz="1400" dirty="0">
                        <a:solidFill>
                          <a:schemeClr val="bg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marL="0" indent="0" algn="ctr">
                        <a:spcAft>
                          <a:spcPts val="0"/>
                        </a:spcAft>
                      </a:pPr>
                      <a:r>
                        <a:rPr lang="es-ES" sz="1400" dirty="0">
                          <a:latin typeface="Times New Roman"/>
                          <a:ea typeface="Times New Roman"/>
                          <a:cs typeface="Times New Roman"/>
                        </a:rPr>
                        <a:t>0</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endParaRPr lang="es-ES"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64349">
                <a:tc>
                  <a:txBody>
                    <a:bodyPr/>
                    <a:lstStyle/>
                    <a:p>
                      <a:pPr marL="0" indent="0" algn="ctr">
                        <a:spcAft>
                          <a:spcPts val="0"/>
                        </a:spcAft>
                      </a:pPr>
                      <a:r>
                        <a:rPr lang="es-MX" sz="1400" b="1" dirty="0">
                          <a:latin typeface="ArialMT"/>
                          <a:ea typeface="Calibri"/>
                          <a:cs typeface="ArialMT"/>
                        </a:rPr>
                        <a:t>Marrón</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4806"/>
                    </a:solidFill>
                  </a:tcPr>
                </a:tc>
                <a:tc>
                  <a:txBody>
                    <a:bodyPr/>
                    <a:lstStyle/>
                    <a:p>
                      <a:pPr marL="0" indent="0" algn="ctr">
                        <a:spcAft>
                          <a:spcPts val="0"/>
                        </a:spcAft>
                      </a:pPr>
                      <a:r>
                        <a:rPr lang="es-ES" sz="1400" dirty="0">
                          <a:latin typeface="Times New Roman"/>
                          <a:ea typeface="Times New Roman"/>
                          <a:cs typeface="Times New Roman"/>
                        </a:rPr>
                        <a:t>1</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05862">
                <a:tc>
                  <a:txBody>
                    <a:bodyPr/>
                    <a:lstStyle/>
                    <a:p>
                      <a:pPr marL="0" indent="0" algn="ctr">
                        <a:spcAft>
                          <a:spcPts val="0"/>
                        </a:spcAft>
                      </a:pPr>
                      <a:r>
                        <a:rPr lang="es-MX" sz="1400" b="1" dirty="0">
                          <a:latin typeface="ArialMT"/>
                          <a:ea typeface="Calibri"/>
                          <a:cs typeface="ArialMT"/>
                        </a:rPr>
                        <a:t>Rojo</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indent="0" algn="ctr">
                        <a:spcAft>
                          <a:spcPts val="0"/>
                        </a:spcAft>
                      </a:pPr>
                      <a:r>
                        <a:rPr lang="es-ES" sz="1400" dirty="0">
                          <a:latin typeface="Times New Roman"/>
                          <a:ea typeface="Times New Roman"/>
                          <a:cs typeface="Times New Roman"/>
                        </a:rPr>
                        <a:t>2</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2</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2%</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30436">
                <a:tc>
                  <a:txBody>
                    <a:bodyPr/>
                    <a:lstStyle/>
                    <a:p>
                      <a:pPr marL="0" indent="0" algn="ctr">
                        <a:spcAft>
                          <a:spcPts val="0"/>
                        </a:spcAft>
                      </a:pPr>
                      <a:r>
                        <a:rPr lang="es-MX" sz="1400" b="1" dirty="0">
                          <a:latin typeface="ArialMT"/>
                          <a:ea typeface="Calibri"/>
                          <a:cs typeface="ArialMT"/>
                        </a:rPr>
                        <a:t>Naranja</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3</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3</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1 000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330436">
                <a:tc>
                  <a:txBody>
                    <a:bodyPr/>
                    <a:lstStyle/>
                    <a:p>
                      <a:pPr marL="0" indent="9525" algn="ctr">
                        <a:spcAft>
                          <a:spcPts val="0"/>
                        </a:spcAft>
                      </a:pPr>
                      <a:r>
                        <a:rPr lang="es-MX" sz="1400" b="1" dirty="0">
                          <a:latin typeface="ArialMT"/>
                          <a:ea typeface="Calibri"/>
                          <a:cs typeface="ArialMT"/>
                        </a:rPr>
                        <a:t>Amarillo</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4</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4</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10 000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264349">
                <a:tc>
                  <a:txBody>
                    <a:bodyPr/>
                    <a:lstStyle/>
                    <a:p>
                      <a:pPr marL="0" indent="0" algn="ctr">
                        <a:spcAft>
                          <a:spcPts val="0"/>
                        </a:spcAft>
                      </a:pPr>
                      <a:r>
                        <a:rPr lang="es-MX" sz="1400" b="1" dirty="0">
                          <a:latin typeface="ArialMT"/>
                          <a:ea typeface="Calibri"/>
                          <a:cs typeface="ArialMT"/>
                        </a:rPr>
                        <a:t>Verde</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5</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5</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100 000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205862">
                <a:tc>
                  <a:txBody>
                    <a:bodyPr/>
                    <a:lstStyle/>
                    <a:p>
                      <a:pPr marL="0" indent="0" algn="ctr">
                        <a:spcAft>
                          <a:spcPts val="0"/>
                        </a:spcAft>
                      </a:pPr>
                      <a:r>
                        <a:rPr lang="es-MX" sz="1400" b="1" dirty="0">
                          <a:latin typeface="ArialMT"/>
                          <a:ea typeface="Calibri"/>
                          <a:cs typeface="ArialMT"/>
                        </a:rPr>
                        <a:t>Azul</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6</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6</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1 000 000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264349">
                <a:tc>
                  <a:txBody>
                    <a:bodyPr/>
                    <a:lstStyle/>
                    <a:p>
                      <a:pPr marL="0" indent="9525" algn="ctr">
                        <a:spcAft>
                          <a:spcPts val="0"/>
                        </a:spcAft>
                      </a:pPr>
                      <a:r>
                        <a:rPr lang="es-MX" sz="1400" b="1" dirty="0">
                          <a:latin typeface="ArialMT"/>
                          <a:ea typeface="Calibri"/>
                          <a:cs typeface="ArialMT"/>
                        </a:rPr>
                        <a:t>Violeta</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7</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7</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10 000 000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205862">
                <a:tc>
                  <a:txBody>
                    <a:bodyPr/>
                    <a:lstStyle/>
                    <a:p>
                      <a:pPr marL="0" indent="0" algn="ctr">
                        <a:spcAft>
                          <a:spcPts val="0"/>
                        </a:spcAft>
                      </a:pPr>
                      <a:r>
                        <a:rPr lang="es-MX" sz="1400" b="1" dirty="0">
                          <a:latin typeface="ArialMT"/>
                          <a:ea typeface="Calibri"/>
                          <a:cs typeface="ArialMT"/>
                        </a:rPr>
                        <a:t>Gris</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8</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8</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330436">
                <a:tc>
                  <a:txBody>
                    <a:bodyPr/>
                    <a:lstStyle/>
                    <a:p>
                      <a:pPr marL="0" indent="0" algn="ctr">
                        <a:spcAft>
                          <a:spcPts val="0"/>
                        </a:spcAft>
                      </a:pPr>
                      <a:r>
                        <a:rPr lang="es-MX" sz="1400" b="1" dirty="0">
                          <a:latin typeface="ArialMT"/>
                          <a:ea typeface="Calibri"/>
                          <a:cs typeface="ArialMT"/>
                        </a:rPr>
                        <a:t>Blanco</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9</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9</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205862">
                <a:tc>
                  <a:txBody>
                    <a:bodyPr/>
                    <a:lstStyle/>
                    <a:p>
                      <a:pPr marL="0" indent="9525" algn="ctr">
                        <a:spcAft>
                          <a:spcPts val="0"/>
                        </a:spcAft>
                      </a:pPr>
                      <a:r>
                        <a:rPr lang="es-MX" sz="1400" b="1" dirty="0">
                          <a:latin typeface="ArialMT"/>
                          <a:ea typeface="Calibri"/>
                          <a:cs typeface="ArialMT"/>
                        </a:rPr>
                        <a:t>Oro</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0,1</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5%</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r h="205862">
                <a:tc>
                  <a:txBody>
                    <a:bodyPr/>
                    <a:lstStyle/>
                    <a:p>
                      <a:pPr marL="0" indent="0" algn="ctr">
                        <a:spcAft>
                          <a:spcPts val="0"/>
                        </a:spcAft>
                      </a:pPr>
                      <a:r>
                        <a:rPr lang="es-MX" sz="1400" b="1" dirty="0">
                          <a:latin typeface="ArialMT"/>
                          <a:ea typeface="Calibri"/>
                          <a:cs typeface="ArialMT"/>
                        </a:rPr>
                        <a:t>Plata</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0,001</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3"/>
                  </a:ext>
                </a:extLst>
              </a:tr>
              <a:tr h="396523">
                <a:tc>
                  <a:txBody>
                    <a:bodyPr/>
                    <a:lstStyle/>
                    <a:p>
                      <a:pPr marL="0" indent="9525" algn="ctr">
                        <a:spcAft>
                          <a:spcPts val="0"/>
                        </a:spcAft>
                        <a:tabLst/>
                      </a:pPr>
                      <a:r>
                        <a:rPr lang="es-MX" sz="1400" b="1" dirty="0">
                          <a:latin typeface="ArialMT"/>
                          <a:ea typeface="Calibri"/>
                          <a:cs typeface="ArialMT"/>
                        </a:rPr>
                        <a:t>Ninguno</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20%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4"/>
                  </a:ext>
                </a:extLst>
              </a:tr>
            </a:tbl>
          </a:graphicData>
        </a:graphic>
      </p:graphicFrame>
      <p:sp>
        <p:nvSpPr>
          <p:cNvPr id="15155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a:ln>
                <a:noFill/>
              </a:ln>
              <a:solidFill>
                <a:schemeClr val="tx1"/>
              </a:solidFill>
              <a:effectLst/>
              <a:latin typeface="Arial" pitchFamily="34" charset="0"/>
              <a:cs typeface="Arial" pitchFamily="34" charset="0"/>
            </a:endParaRPr>
          </a:p>
        </p:txBody>
      </p:sp>
      <p:sp>
        <p:nvSpPr>
          <p:cNvPr id="66" name="2 Marcador de contenido"/>
          <p:cNvSpPr txBox="1">
            <a:spLocks/>
          </p:cNvSpPr>
          <p:nvPr/>
        </p:nvSpPr>
        <p:spPr>
          <a:xfrm>
            <a:off x="467544" y="836712"/>
            <a:ext cx="8229600" cy="1656184"/>
          </a:xfrm>
          <a:prstGeom prst="rect">
            <a:avLst/>
          </a:prstGeom>
        </p:spPr>
        <p:txBody>
          <a:bodyPr vert="horz" lIns="91440" tIns="45720" rIns="91440" bIns="45720" rtlCol="0">
            <a:normAutofit fontScale="92500" lnSpcReduction="20000"/>
          </a:bodyPr>
          <a:lstStyle/>
          <a:p>
            <a:pPr lvl="0">
              <a:spcBef>
                <a:spcPct val="20000"/>
              </a:spcBef>
              <a:defRPr/>
            </a:pPr>
            <a:r>
              <a:rPr lang="es-MX" sz="3200" dirty="0"/>
              <a:t>Una de las formas de conocer el valor óhmico de una resistencia es mediante el sistema de código de colores donde cada color y posición representan un número   </a:t>
            </a:r>
            <a:endParaRPr kumimoji="0" lang="es-MX" sz="3200" b="0" i="0" u="none" strike="noStrike" kern="1200" cap="none" spc="0" normalizeH="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7" name="2 Marcador de contenido"/>
          <p:cNvSpPr txBox="1">
            <a:spLocks/>
          </p:cNvSpPr>
          <p:nvPr/>
        </p:nvSpPr>
        <p:spPr>
          <a:xfrm>
            <a:off x="6084168" y="2348880"/>
            <a:ext cx="2765376" cy="3312368"/>
          </a:xfrm>
          <a:prstGeom prst="rect">
            <a:avLst/>
          </a:prstGeom>
        </p:spPr>
        <p:txBody>
          <a:bodyPr vert="horz" lIns="91440" tIns="45720" rIns="91440" bIns="45720" rtlCol="0">
            <a:normAutofit fontScale="85000" lnSpcReduction="10000"/>
          </a:bodyPr>
          <a:lstStyle/>
          <a:p>
            <a:pPr lvl="0">
              <a:spcBef>
                <a:spcPct val="20000"/>
              </a:spcBef>
              <a:defRPr/>
            </a:pPr>
            <a:r>
              <a:rPr lang="es-MX" sz="3200" dirty="0"/>
              <a:t>Debido al espacio limitado en el resistor se opto por un método  de identificación mediante franjas de colores </a:t>
            </a:r>
            <a:endParaRPr kumimoji="0" lang="es-MX" sz="3200" b="0" i="0" u="none" strike="noStrike" kern="1200" cap="none" spc="0" normalizeH="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4513336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fontScale="90000"/>
          </a:bodyPr>
          <a:lstStyle/>
          <a:p>
            <a:r>
              <a:rPr lang="es-MX" dirty="0"/>
              <a:t>Ejemplos de código de colores </a:t>
            </a:r>
          </a:p>
        </p:txBody>
      </p:sp>
      <p:sp>
        <p:nvSpPr>
          <p:cNvPr id="15155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a:ln>
                <a:noFill/>
              </a:ln>
              <a:solidFill>
                <a:schemeClr val="tx1"/>
              </a:solidFill>
              <a:effectLst/>
              <a:latin typeface="Arial" pitchFamily="34" charset="0"/>
              <a:cs typeface="Arial" pitchFamily="34" charset="0"/>
            </a:endParaRPr>
          </a:p>
        </p:txBody>
      </p:sp>
      <p:sp>
        <p:nvSpPr>
          <p:cNvPr id="67" name="2 Marcador de contenido"/>
          <p:cNvSpPr txBox="1">
            <a:spLocks/>
          </p:cNvSpPr>
          <p:nvPr/>
        </p:nvSpPr>
        <p:spPr>
          <a:xfrm>
            <a:off x="323528" y="1052736"/>
            <a:ext cx="8280920" cy="792088"/>
          </a:xfrm>
          <a:prstGeom prst="rect">
            <a:avLst/>
          </a:prstGeom>
        </p:spPr>
        <p:txBody>
          <a:bodyPr vert="horz" lIns="91440" tIns="45720" rIns="91440" bIns="45720" rtlCol="0">
            <a:normAutofit fontScale="85000" lnSpcReduction="20000"/>
          </a:bodyPr>
          <a:lstStyle/>
          <a:p>
            <a:pPr lvl="0">
              <a:spcBef>
                <a:spcPct val="20000"/>
              </a:spcBef>
              <a:defRPr/>
            </a:pPr>
            <a:r>
              <a:rPr lang="es-ES" sz="3200" dirty="0">
                <a:latin typeface="Arial" pitchFamily="34" charset="0"/>
                <a:ea typeface="Times New Roman" pitchFamily="18" charset="0"/>
                <a:cs typeface="Arial" pitchFamily="34" charset="0"/>
              </a:rPr>
              <a:t>Dadas las siguientes resistencias con las siguientes franjas encuentre los valores de las resistencias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55655" name="AutoShape 7"/>
          <p:cNvSpPr>
            <a:spLocks noChangeArrowheads="1"/>
          </p:cNvSpPr>
          <p:nvPr/>
        </p:nvSpPr>
        <p:spPr bwMode="auto">
          <a:xfrm>
            <a:off x="1251000" y="2054622"/>
            <a:ext cx="930275" cy="222250"/>
          </a:xfrm>
          <a:prstGeom prst="roundRect">
            <a:avLst>
              <a:gd name="adj" fmla="val 3424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155654" name="Rectangle 6"/>
          <p:cNvSpPr>
            <a:spLocks noChangeArrowheads="1"/>
          </p:cNvSpPr>
          <p:nvPr/>
        </p:nvSpPr>
        <p:spPr bwMode="auto">
          <a:xfrm>
            <a:off x="1424038" y="2054622"/>
            <a:ext cx="47625" cy="222250"/>
          </a:xfrm>
          <a:prstGeom prst="rect">
            <a:avLst/>
          </a:prstGeom>
          <a:solidFill>
            <a:srgbClr val="974706"/>
          </a:solidFill>
          <a:ln w="9525">
            <a:solidFill>
              <a:srgbClr val="974706"/>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55653" name="Rectangle 5"/>
          <p:cNvSpPr>
            <a:spLocks noChangeArrowheads="1"/>
          </p:cNvSpPr>
          <p:nvPr/>
        </p:nvSpPr>
        <p:spPr bwMode="auto">
          <a:xfrm>
            <a:off x="1547863" y="2054622"/>
            <a:ext cx="47625" cy="22225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55652" name="Rectangle 4"/>
          <p:cNvSpPr>
            <a:spLocks noChangeArrowheads="1"/>
          </p:cNvSpPr>
          <p:nvPr/>
        </p:nvSpPr>
        <p:spPr bwMode="auto">
          <a:xfrm>
            <a:off x="1674863" y="2054622"/>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55651" name="Rectangle 3"/>
          <p:cNvSpPr>
            <a:spLocks noChangeArrowheads="1"/>
          </p:cNvSpPr>
          <p:nvPr/>
        </p:nvSpPr>
        <p:spPr bwMode="auto">
          <a:xfrm>
            <a:off x="1962200" y="2054622"/>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55650" name="AutoShape 2"/>
          <p:cNvSpPr>
            <a:spLocks noChangeShapeType="1"/>
          </p:cNvSpPr>
          <p:nvPr/>
        </p:nvSpPr>
        <p:spPr bwMode="auto">
          <a:xfrm>
            <a:off x="2181275" y="2198638"/>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155649" name="AutoShape 1"/>
          <p:cNvSpPr>
            <a:spLocks noChangeShapeType="1"/>
          </p:cNvSpPr>
          <p:nvPr/>
        </p:nvSpPr>
        <p:spPr bwMode="auto">
          <a:xfrm>
            <a:off x="971600" y="2198638"/>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16" name="15 Rectángulo"/>
          <p:cNvSpPr/>
          <p:nvPr/>
        </p:nvSpPr>
        <p:spPr>
          <a:xfrm>
            <a:off x="337562" y="2276872"/>
            <a:ext cx="3658374" cy="1477328"/>
          </a:xfrm>
          <a:prstGeom prst="rect">
            <a:avLst/>
          </a:prstGeom>
        </p:spPr>
        <p:txBody>
          <a:bodyPr wrap="square">
            <a:spAutoFit/>
          </a:bodyPr>
          <a:lstStyle/>
          <a:p>
            <a:r>
              <a:rPr lang="es-ES" dirty="0">
                <a:latin typeface="Arial" pitchFamily="34" charset="0"/>
                <a:ea typeface="Times New Roman" pitchFamily="18" charset="0"/>
                <a:cs typeface="Arial" pitchFamily="34" charset="0"/>
              </a:rPr>
              <a:t>Café, Negro, Rojo y Oro</a:t>
            </a:r>
          </a:p>
          <a:p>
            <a:r>
              <a:rPr lang="es-ES" dirty="0">
                <a:latin typeface="Arial" pitchFamily="34" charset="0"/>
                <a:cs typeface="Arial" pitchFamily="34" charset="0"/>
              </a:rPr>
              <a:t>   1       0        00        5%        </a:t>
            </a:r>
          </a:p>
          <a:p>
            <a:r>
              <a:rPr lang="es-ES" dirty="0">
                <a:latin typeface="Arial" pitchFamily="34" charset="0"/>
                <a:cs typeface="Arial" pitchFamily="34" charset="0"/>
              </a:rPr>
              <a:t>Valor de la resistencia</a:t>
            </a:r>
          </a:p>
          <a:p>
            <a:r>
              <a:rPr lang="es-ES" dirty="0">
                <a:latin typeface="Arial" pitchFamily="34" charset="0"/>
                <a:cs typeface="Arial" pitchFamily="34" charset="0"/>
              </a:rPr>
              <a:t>1000 </a:t>
            </a:r>
            <a:r>
              <a:rPr lang="es-ES" dirty="0">
                <a:latin typeface="Symbol" pitchFamily="18" charset="2"/>
                <a:cs typeface="Arial" pitchFamily="34" charset="0"/>
              </a:rPr>
              <a:t>W</a:t>
            </a:r>
            <a:r>
              <a:rPr lang="es-ES" dirty="0">
                <a:latin typeface="Arial" pitchFamily="34" charset="0"/>
                <a:cs typeface="Arial" pitchFamily="34" charset="0"/>
              </a:rPr>
              <a:t> con una tolerancia del 5%</a:t>
            </a:r>
          </a:p>
          <a:p>
            <a:r>
              <a:rPr lang="es-ES" dirty="0">
                <a:latin typeface="Arial" pitchFamily="34" charset="0"/>
                <a:cs typeface="Arial" pitchFamily="34" charset="0"/>
              </a:rPr>
              <a:t>1k</a:t>
            </a:r>
            <a:r>
              <a:rPr lang="es-ES" dirty="0">
                <a:latin typeface="Symbol" pitchFamily="18" charset="2"/>
                <a:cs typeface="Arial" pitchFamily="34" charset="0"/>
              </a:rPr>
              <a:t> W </a:t>
            </a:r>
            <a:r>
              <a:rPr lang="es-ES" dirty="0"/>
              <a:t>± 5%</a:t>
            </a:r>
            <a:endParaRPr lang="es-MX" dirty="0"/>
          </a:p>
        </p:txBody>
      </p:sp>
      <p:sp>
        <p:nvSpPr>
          <p:cNvPr id="18" name="AutoShape 7"/>
          <p:cNvSpPr>
            <a:spLocks noChangeArrowheads="1"/>
          </p:cNvSpPr>
          <p:nvPr/>
        </p:nvSpPr>
        <p:spPr bwMode="auto">
          <a:xfrm>
            <a:off x="1202085" y="4430886"/>
            <a:ext cx="930275" cy="222250"/>
          </a:xfrm>
          <a:prstGeom prst="roundRect">
            <a:avLst>
              <a:gd name="adj" fmla="val 3424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19" name="Rectangle 6"/>
          <p:cNvSpPr>
            <a:spLocks noChangeArrowheads="1"/>
          </p:cNvSpPr>
          <p:nvPr/>
        </p:nvSpPr>
        <p:spPr bwMode="auto">
          <a:xfrm>
            <a:off x="1375123" y="4430886"/>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0" name="Rectangle 5"/>
          <p:cNvSpPr>
            <a:spLocks noChangeArrowheads="1"/>
          </p:cNvSpPr>
          <p:nvPr/>
        </p:nvSpPr>
        <p:spPr bwMode="auto">
          <a:xfrm>
            <a:off x="1498948" y="4430886"/>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1" name="Rectangle 4"/>
          <p:cNvSpPr>
            <a:spLocks noChangeArrowheads="1"/>
          </p:cNvSpPr>
          <p:nvPr/>
        </p:nvSpPr>
        <p:spPr bwMode="auto">
          <a:xfrm>
            <a:off x="1625948" y="4430886"/>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2" name="Rectangle 3"/>
          <p:cNvSpPr>
            <a:spLocks noChangeArrowheads="1"/>
          </p:cNvSpPr>
          <p:nvPr/>
        </p:nvSpPr>
        <p:spPr bwMode="auto">
          <a:xfrm>
            <a:off x="1913285" y="4430886"/>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3" name="AutoShape 2"/>
          <p:cNvSpPr>
            <a:spLocks noChangeShapeType="1"/>
          </p:cNvSpPr>
          <p:nvPr/>
        </p:nvSpPr>
        <p:spPr bwMode="auto">
          <a:xfrm>
            <a:off x="2132360" y="4574902"/>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24" name="AutoShape 1"/>
          <p:cNvSpPr>
            <a:spLocks noChangeShapeType="1"/>
          </p:cNvSpPr>
          <p:nvPr/>
        </p:nvSpPr>
        <p:spPr bwMode="auto">
          <a:xfrm>
            <a:off x="922685" y="4574902"/>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25" name="24 Rectángulo"/>
          <p:cNvSpPr/>
          <p:nvPr/>
        </p:nvSpPr>
        <p:spPr>
          <a:xfrm>
            <a:off x="251520" y="4653136"/>
            <a:ext cx="3658374" cy="1477328"/>
          </a:xfrm>
          <a:prstGeom prst="rect">
            <a:avLst/>
          </a:prstGeom>
        </p:spPr>
        <p:txBody>
          <a:bodyPr wrap="square">
            <a:spAutoFit/>
          </a:bodyPr>
          <a:lstStyle/>
          <a:p>
            <a:r>
              <a:rPr lang="es-ES" dirty="0">
                <a:latin typeface="Arial" pitchFamily="34" charset="0"/>
                <a:ea typeface="Times New Roman" pitchFamily="18" charset="0"/>
                <a:cs typeface="Arial" pitchFamily="34" charset="0"/>
              </a:rPr>
              <a:t>Rojo, Rojo, Rojo y Oro</a:t>
            </a:r>
          </a:p>
          <a:p>
            <a:r>
              <a:rPr lang="es-ES" dirty="0">
                <a:latin typeface="Arial" pitchFamily="34" charset="0"/>
                <a:cs typeface="Arial" pitchFamily="34" charset="0"/>
              </a:rPr>
              <a:t>   2       2        00        5%        </a:t>
            </a:r>
          </a:p>
          <a:p>
            <a:r>
              <a:rPr lang="es-ES" dirty="0">
                <a:latin typeface="Arial" pitchFamily="34" charset="0"/>
                <a:cs typeface="Arial" pitchFamily="34" charset="0"/>
              </a:rPr>
              <a:t>Valor de la resistencia</a:t>
            </a:r>
          </a:p>
          <a:p>
            <a:r>
              <a:rPr lang="es-ES" dirty="0">
                <a:latin typeface="Arial" pitchFamily="34" charset="0"/>
                <a:cs typeface="Arial" pitchFamily="34" charset="0"/>
              </a:rPr>
              <a:t>2200 </a:t>
            </a:r>
            <a:r>
              <a:rPr lang="es-ES" dirty="0">
                <a:latin typeface="Symbol" pitchFamily="18" charset="2"/>
                <a:cs typeface="Arial" pitchFamily="34" charset="0"/>
              </a:rPr>
              <a:t>W</a:t>
            </a:r>
            <a:r>
              <a:rPr lang="es-ES" dirty="0">
                <a:latin typeface="Arial" pitchFamily="34" charset="0"/>
                <a:cs typeface="Arial" pitchFamily="34" charset="0"/>
              </a:rPr>
              <a:t> con una tolerancia del 5%</a:t>
            </a:r>
          </a:p>
          <a:p>
            <a:r>
              <a:rPr lang="es-ES" dirty="0">
                <a:latin typeface="Arial" pitchFamily="34" charset="0"/>
                <a:cs typeface="Arial" pitchFamily="34" charset="0"/>
              </a:rPr>
              <a:t>2.2k</a:t>
            </a:r>
            <a:r>
              <a:rPr lang="es-ES" dirty="0">
                <a:latin typeface="Symbol" pitchFamily="18" charset="2"/>
                <a:cs typeface="Arial" pitchFamily="34" charset="0"/>
              </a:rPr>
              <a:t> W </a:t>
            </a:r>
            <a:r>
              <a:rPr lang="es-ES" dirty="0"/>
              <a:t>± 5%</a:t>
            </a:r>
            <a:endParaRPr lang="es-MX" dirty="0"/>
          </a:p>
        </p:txBody>
      </p:sp>
      <p:sp>
        <p:nvSpPr>
          <p:cNvPr id="26" name="AutoShape 7"/>
          <p:cNvSpPr>
            <a:spLocks noChangeArrowheads="1"/>
          </p:cNvSpPr>
          <p:nvPr/>
        </p:nvSpPr>
        <p:spPr bwMode="auto">
          <a:xfrm>
            <a:off x="5773470" y="2126630"/>
            <a:ext cx="930275" cy="222250"/>
          </a:xfrm>
          <a:prstGeom prst="roundRect">
            <a:avLst>
              <a:gd name="adj" fmla="val 3424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27" name="Rectangle 6"/>
          <p:cNvSpPr>
            <a:spLocks noChangeArrowheads="1"/>
          </p:cNvSpPr>
          <p:nvPr/>
        </p:nvSpPr>
        <p:spPr bwMode="auto">
          <a:xfrm>
            <a:off x="5946508" y="2126630"/>
            <a:ext cx="47625" cy="222250"/>
          </a:xfrm>
          <a:prstGeom prst="rect">
            <a:avLst/>
          </a:prstGeom>
          <a:solidFill>
            <a:schemeClr val="accent6"/>
          </a:solidFill>
          <a:ln w="9525">
            <a:solidFill>
              <a:schemeClr val="accent6"/>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8" name="Rectangle 5"/>
          <p:cNvSpPr>
            <a:spLocks noChangeArrowheads="1"/>
          </p:cNvSpPr>
          <p:nvPr/>
        </p:nvSpPr>
        <p:spPr bwMode="auto">
          <a:xfrm>
            <a:off x="6070333" y="2126630"/>
            <a:ext cx="47625" cy="222250"/>
          </a:xfrm>
          <a:prstGeom prst="rect">
            <a:avLst/>
          </a:prstGeom>
          <a:solidFill>
            <a:schemeClr val="accent6"/>
          </a:solidFill>
          <a:ln w="9525">
            <a:solidFill>
              <a:schemeClr val="accent6"/>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9" name="Rectangle 4"/>
          <p:cNvSpPr>
            <a:spLocks noChangeArrowheads="1"/>
          </p:cNvSpPr>
          <p:nvPr/>
        </p:nvSpPr>
        <p:spPr bwMode="auto">
          <a:xfrm>
            <a:off x="6197333" y="2126630"/>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30" name="Rectangle 3"/>
          <p:cNvSpPr>
            <a:spLocks noChangeArrowheads="1"/>
          </p:cNvSpPr>
          <p:nvPr/>
        </p:nvSpPr>
        <p:spPr bwMode="auto">
          <a:xfrm>
            <a:off x="6484670" y="2126630"/>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31" name="AutoShape 2"/>
          <p:cNvSpPr>
            <a:spLocks noChangeShapeType="1"/>
          </p:cNvSpPr>
          <p:nvPr/>
        </p:nvSpPr>
        <p:spPr bwMode="auto">
          <a:xfrm>
            <a:off x="6703745" y="2270646"/>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32" name="AutoShape 1"/>
          <p:cNvSpPr>
            <a:spLocks noChangeShapeType="1"/>
          </p:cNvSpPr>
          <p:nvPr/>
        </p:nvSpPr>
        <p:spPr bwMode="auto">
          <a:xfrm>
            <a:off x="5494070" y="2270646"/>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33" name="32 Rectángulo"/>
          <p:cNvSpPr/>
          <p:nvPr/>
        </p:nvSpPr>
        <p:spPr>
          <a:xfrm>
            <a:off x="4860032" y="2348880"/>
            <a:ext cx="3658374" cy="1477328"/>
          </a:xfrm>
          <a:prstGeom prst="rect">
            <a:avLst/>
          </a:prstGeom>
        </p:spPr>
        <p:txBody>
          <a:bodyPr wrap="square">
            <a:spAutoFit/>
          </a:bodyPr>
          <a:lstStyle/>
          <a:p>
            <a:r>
              <a:rPr lang="es-ES" dirty="0">
                <a:latin typeface="Arial" pitchFamily="34" charset="0"/>
                <a:ea typeface="Times New Roman" pitchFamily="18" charset="0"/>
                <a:cs typeface="Arial" pitchFamily="34" charset="0"/>
              </a:rPr>
              <a:t>Naranja, Naranja, Rojo y Oro</a:t>
            </a:r>
          </a:p>
          <a:p>
            <a:r>
              <a:rPr lang="es-ES" dirty="0">
                <a:latin typeface="Arial" pitchFamily="34" charset="0"/>
                <a:cs typeface="Arial" pitchFamily="34" charset="0"/>
              </a:rPr>
              <a:t>      3          3        00        5%        </a:t>
            </a:r>
          </a:p>
          <a:p>
            <a:r>
              <a:rPr lang="es-ES" dirty="0">
                <a:latin typeface="Arial" pitchFamily="34" charset="0"/>
                <a:cs typeface="Arial" pitchFamily="34" charset="0"/>
              </a:rPr>
              <a:t>Valor de la resistencia</a:t>
            </a:r>
          </a:p>
          <a:p>
            <a:r>
              <a:rPr lang="es-ES" dirty="0">
                <a:latin typeface="Arial" pitchFamily="34" charset="0"/>
                <a:cs typeface="Arial" pitchFamily="34" charset="0"/>
              </a:rPr>
              <a:t>3300 </a:t>
            </a:r>
            <a:r>
              <a:rPr lang="es-ES" dirty="0">
                <a:latin typeface="Symbol" pitchFamily="18" charset="2"/>
                <a:cs typeface="Arial" pitchFamily="34" charset="0"/>
              </a:rPr>
              <a:t>W</a:t>
            </a:r>
            <a:r>
              <a:rPr lang="es-ES" dirty="0">
                <a:latin typeface="Arial" pitchFamily="34" charset="0"/>
                <a:cs typeface="Arial" pitchFamily="34" charset="0"/>
              </a:rPr>
              <a:t> con una tolerancia del 5%</a:t>
            </a:r>
          </a:p>
          <a:p>
            <a:r>
              <a:rPr lang="es-ES" dirty="0">
                <a:latin typeface="Arial" pitchFamily="34" charset="0"/>
                <a:cs typeface="Arial" pitchFamily="34" charset="0"/>
              </a:rPr>
              <a:t>3.3k</a:t>
            </a:r>
            <a:r>
              <a:rPr lang="es-ES" dirty="0">
                <a:latin typeface="Symbol" pitchFamily="18" charset="2"/>
                <a:cs typeface="Arial" pitchFamily="34" charset="0"/>
              </a:rPr>
              <a:t> W </a:t>
            </a:r>
            <a:r>
              <a:rPr lang="es-ES" dirty="0"/>
              <a:t>± 5%</a:t>
            </a:r>
            <a:endParaRPr lang="es-MX" dirty="0"/>
          </a:p>
        </p:txBody>
      </p:sp>
      <p:sp>
        <p:nvSpPr>
          <p:cNvPr id="42" name="AutoShape 7"/>
          <p:cNvSpPr>
            <a:spLocks noChangeArrowheads="1"/>
          </p:cNvSpPr>
          <p:nvPr/>
        </p:nvSpPr>
        <p:spPr bwMode="auto">
          <a:xfrm>
            <a:off x="5701462" y="4358878"/>
            <a:ext cx="930275" cy="222250"/>
          </a:xfrm>
          <a:prstGeom prst="roundRect">
            <a:avLst>
              <a:gd name="adj" fmla="val 3424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3" name="Rectangle 6"/>
          <p:cNvSpPr>
            <a:spLocks noChangeArrowheads="1"/>
          </p:cNvSpPr>
          <p:nvPr/>
        </p:nvSpPr>
        <p:spPr bwMode="auto">
          <a:xfrm>
            <a:off x="5874500" y="4358878"/>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4" name="Rectangle 5"/>
          <p:cNvSpPr>
            <a:spLocks noChangeArrowheads="1"/>
          </p:cNvSpPr>
          <p:nvPr/>
        </p:nvSpPr>
        <p:spPr bwMode="auto">
          <a:xfrm>
            <a:off x="5998325" y="4358878"/>
            <a:ext cx="47625" cy="222250"/>
          </a:xfrm>
          <a:prstGeom prst="rect">
            <a:avLst/>
          </a:prstGeom>
          <a:solidFill>
            <a:schemeClr val="accent4"/>
          </a:solidFill>
          <a:ln w="9525">
            <a:solidFill>
              <a:schemeClr val="accent4"/>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5" name="Rectangle 4"/>
          <p:cNvSpPr>
            <a:spLocks noChangeArrowheads="1"/>
          </p:cNvSpPr>
          <p:nvPr/>
        </p:nvSpPr>
        <p:spPr bwMode="auto">
          <a:xfrm>
            <a:off x="6125325" y="4358878"/>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 name="Rectangle 3"/>
          <p:cNvSpPr>
            <a:spLocks noChangeArrowheads="1"/>
          </p:cNvSpPr>
          <p:nvPr/>
        </p:nvSpPr>
        <p:spPr bwMode="auto">
          <a:xfrm>
            <a:off x="6412662" y="4358878"/>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7" name="AutoShape 2"/>
          <p:cNvSpPr>
            <a:spLocks noChangeShapeType="1"/>
          </p:cNvSpPr>
          <p:nvPr/>
        </p:nvSpPr>
        <p:spPr bwMode="auto">
          <a:xfrm>
            <a:off x="6631737" y="4502894"/>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 name="AutoShape 1"/>
          <p:cNvSpPr>
            <a:spLocks noChangeShapeType="1"/>
          </p:cNvSpPr>
          <p:nvPr/>
        </p:nvSpPr>
        <p:spPr bwMode="auto">
          <a:xfrm>
            <a:off x="5422062" y="4502894"/>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9" name="48 Rectángulo"/>
          <p:cNvSpPr/>
          <p:nvPr/>
        </p:nvSpPr>
        <p:spPr>
          <a:xfrm>
            <a:off x="4788024" y="4581128"/>
            <a:ext cx="3658374" cy="1477328"/>
          </a:xfrm>
          <a:prstGeom prst="rect">
            <a:avLst/>
          </a:prstGeom>
        </p:spPr>
        <p:txBody>
          <a:bodyPr wrap="square">
            <a:spAutoFit/>
          </a:bodyPr>
          <a:lstStyle/>
          <a:p>
            <a:r>
              <a:rPr lang="es-ES" dirty="0">
                <a:latin typeface="Arial" pitchFamily="34" charset="0"/>
                <a:ea typeface="Times New Roman" pitchFamily="18" charset="0"/>
                <a:cs typeface="Arial" pitchFamily="34" charset="0"/>
              </a:rPr>
              <a:t>Amarillo, Violeta, Rojo y Oro</a:t>
            </a:r>
          </a:p>
          <a:p>
            <a:r>
              <a:rPr lang="es-ES" dirty="0">
                <a:latin typeface="Arial" pitchFamily="34" charset="0"/>
                <a:cs typeface="Arial" pitchFamily="34" charset="0"/>
              </a:rPr>
              <a:t>      4          7        00        5%        </a:t>
            </a:r>
          </a:p>
          <a:p>
            <a:r>
              <a:rPr lang="es-ES" dirty="0">
                <a:latin typeface="Arial" pitchFamily="34" charset="0"/>
                <a:cs typeface="Arial" pitchFamily="34" charset="0"/>
              </a:rPr>
              <a:t>Valor de la resistencia</a:t>
            </a:r>
          </a:p>
          <a:p>
            <a:r>
              <a:rPr lang="es-ES" dirty="0">
                <a:latin typeface="Arial" pitchFamily="34" charset="0"/>
                <a:cs typeface="Arial" pitchFamily="34" charset="0"/>
              </a:rPr>
              <a:t>4700 </a:t>
            </a:r>
            <a:r>
              <a:rPr lang="es-ES" dirty="0">
                <a:latin typeface="Symbol" pitchFamily="18" charset="2"/>
                <a:cs typeface="Arial" pitchFamily="34" charset="0"/>
              </a:rPr>
              <a:t>W</a:t>
            </a:r>
            <a:r>
              <a:rPr lang="es-ES" dirty="0">
                <a:latin typeface="Arial" pitchFamily="34" charset="0"/>
                <a:cs typeface="Arial" pitchFamily="34" charset="0"/>
              </a:rPr>
              <a:t> con una tolerancia del 5%</a:t>
            </a:r>
          </a:p>
          <a:p>
            <a:r>
              <a:rPr lang="es-ES">
                <a:latin typeface="Arial" pitchFamily="34" charset="0"/>
                <a:cs typeface="Arial" pitchFamily="34" charset="0"/>
              </a:rPr>
              <a:t>4.7k</a:t>
            </a:r>
            <a:r>
              <a:rPr lang="es-ES">
                <a:latin typeface="Symbol" pitchFamily="18" charset="2"/>
                <a:cs typeface="Arial" pitchFamily="34" charset="0"/>
              </a:rPr>
              <a:t> </a:t>
            </a:r>
            <a:r>
              <a:rPr lang="es-ES" dirty="0">
                <a:latin typeface="Symbol" pitchFamily="18" charset="2"/>
                <a:cs typeface="Arial" pitchFamily="34" charset="0"/>
              </a:rPr>
              <a:t>W </a:t>
            </a:r>
            <a:r>
              <a:rPr lang="es-ES" dirty="0"/>
              <a:t>± 5%</a:t>
            </a:r>
            <a:endParaRPr lang="es-MX" dirty="0"/>
          </a:p>
        </p:txBody>
      </p:sp>
    </p:spTree>
    <p:extLst>
      <p:ext uri="{BB962C8B-B14F-4D97-AF65-F5344CB8AC3E}">
        <p14:creationId xmlns:p14="http://schemas.microsoft.com/office/powerpoint/2010/main" val="42314742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7776864" cy="504056"/>
          </a:xfrm>
        </p:spPr>
        <p:txBody>
          <a:bodyPr>
            <a:normAutofit fontScale="90000"/>
          </a:bodyPr>
          <a:lstStyle/>
          <a:p>
            <a:r>
              <a:rPr lang="es-MX" dirty="0"/>
              <a:t>Resistencias comerciales</a:t>
            </a:r>
            <a:endParaRPr lang="es-MX" dirty="0">
              <a:latin typeface="Symbol" pitchFamily="18" charset="2"/>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676043454"/>
              </p:ext>
            </p:extLst>
          </p:nvPr>
        </p:nvGraphicFramePr>
        <p:xfrm>
          <a:off x="539552" y="1556792"/>
          <a:ext cx="7848872" cy="5026267"/>
        </p:xfrm>
        <a:graphic>
          <a:graphicData uri="http://schemas.openxmlformats.org/drawingml/2006/table">
            <a:tbl>
              <a:tblPr firstRow="1" bandRow="1">
                <a:tableStyleId>{5C22544A-7EE6-4342-B048-85BDC9FD1C3A}</a:tableStyleId>
              </a:tblPr>
              <a:tblGrid>
                <a:gridCol w="1681901">
                  <a:extLst>
                    <a:ext uri="{9D8B030D-6E8A-4147-A177-3AD203B41FA5}">
                      <a16:colId xmlns:a16="http://schemas.microsoft.com/office/drawing/2014/main" xmlns="" val="20000"/>
                    </a:ext>
                  </a:extLst>
                </a:gridCol>
                <a:gridCol w="2032297">
                  <a:extLst>
                    <a:ext uri="{9D8B030D-6E8A-4147-A177-3AD203B41FA5}">
                      <a16:colId xmlns:a16="http://schemas.microsoft.com/office/drawing/2014/main" xmlns="" val="20001"/>
                    </a:ext>
                  </a:extLst>
                </a:gridCol>
                <a:gridCol w="1962218">
                  <a:extLst>
                    <a:ext uri="{9D8B030D-6E8A-4147-A177-3AD203B41FA5}">
                      <a16:colId xmlns:a16="http://schemas.microsoft.com/office/drawing/2014/main" xmlns="" val="20002"/>
                    </a:ext>
                  </a:extLst>
                </a:gridCol>
                <a:gridCol w="2172456">
                  <a:extLst>
                    <a:ext uri="{9D8B030D-6E8A-4147-A177-3AD203B41FA5}">
                      <a16:colId xmlns:a16="http://schemas.microsoft.com/office/drawing/2014/main" xmlns="" val="20003"/>
                    </a:ext>
                  </a:extLst>
                </a:gridCol>
              </a:tblGrid>
              <a:tr h="582361">
                <a:tc>
                  <a:txBody>
                    <a:bodyPr/>
                    <a:lstStyle/>
                    <a:p>
                      <a:r>
                        <a:rPr lang="es-MX" dirty="0"/>
                        <a:t>Valor en </a:t>
                      </a:r>
                      <a:r>
                        <a:rPr lang="es-MX" dirty="0" err="1"/>
                        <a:t>ohms</a:t>
                      </a:r>
                      <a:endParaRPr lang="es-MX" dirty="0"/>
                    </a:p>
                  </a:txBody>
                  <a:tcPr/>
                </a:tc>
                <a:tc>
                  <a:txBody>
                    <a:bodyPr/>
                    <a:lstStyle/>
                    <a:p>
                      <a:r>
                        <a:rPr lang="es-MX" dirty="0"/>
                        <a:t>Carbón</a:t>
                      </a:r>
                      <a:r>
                        <a:rPr lang="es-MX" baseline="0" dirty="0"/>
                        <a:t> al 5%</a:t>
                      </a:r>
                    </a:p>
                    <a:p>
                      <a:r>
                        <a:rPr lang="es-MX" baseline="0" dirty="0"/>
                        <a:t>  ¼ w    ½ w    1w</a:t>
                      </a:r>
                      <a:endParaRPr lang="es-MX" dirty="0"/>
                    </a:p>
                  </a:txBody>
                  <a:tcPr/>
                </a:tc>
                <a:tc>
                  <a:txBody>
                    <a:bodyPr/>
                    <a:lstStyle/>
                    <a:p>
                      <a:r>
                        <a:rPr lang="es-MX" dirty="0"/>
                        <a:t>Alambre al 10%  </a:t>
                      </a:r>
                    </a:p>
                    <a:p>
                      <a:r>
                        <a:rPr lang="es-MX" dirty="0"/>
                        <a:t>2w</a:t>
                      </a:r>
                      <a:r>
                        <a:rPr lang="es-MX" baseline="0" dirty="0"/>
                        <a:t>  5w   10w  25w</a:t>
                      </a:r>
                      <a:endParaRPr lang="es-MX" dirty="0"/>
                    </a:p>
                  </a:txBody>
                  <a:tcPr/>
                </a:tc>
                <a:tc>
                  <a:txBody>
                    <a:bodyPr/>
                    <a:lstStyle/>
                    <a:p>
                      <a:r>
                        <a:rPr lang="es-MX" dirty="0"/>
                        <a:t>película</a:t>
                      </a:r>
                      <a:r>
                        <a:rPr lang="es-MX" baseline="0" dirty="0"/>
                        <a:t> metálica 1% </a:t>
                      </a:r>
                    </a:p>
                    <a:p>
                      <a:r>
                        <a:rPr lang="es-MX" baseline="0" dirty="0"/>
                        <a:t>             ¼ w       </a:t>
                      </a:r>
                      <a:endParaRPr lang="es-MX" dirty="0"/>
                    </a:p>
                  </a:txBody>
                  <a:tcPr/>
                </a:tc>
                <a:extLst>
                  <a:ext uri="{0D108BD9-81ED-4DB2-BD59-A6C34878D82A}">
                    <a16:rowId xmlns:a16="http://schemas.microsoft.com/office/drawing/2014/main" xmlns="" val="10000"/>
                  </a:ext>
                </a:extLst>
              </a:tr>
              <a:tr h="337399">
                <a:tc>
                  <a:txBody>
                    <a:bodyPr/>
                    <a:lstStyle/>
                    <a:p>
                      <a:r>
                        <a:rPr lang="es-MX" sz="1600" dirty="0"/>
                        <a:t>1</a:t>
                      </a:r>
                    </a:p>
                  </a:txBody>
                  <a:tcPr/>
                </a:tc>
                <a:tc>
                  <a:txBody>
                    <a:bodyPr/>
                    <a:lstStyle/>
                    <a:p>
                      <a:r>
                        <a:rPr lang="es-MX" sz="1600" dirty="0"/>
                        <a:t>x             </a:t>
                      </a:r>
                      <a:r>
                        <a:rPr lang="es-MX" sz="1600" dirty="0" err="1"/>
                        <a:t>x</a:t>
                      </a:r>
                      <a:r>
                        <a:rPr lang="es-MX" sz="1600" dirty="0"/>
                        <a:t>         </a:t>
                      </a:r>
                      <a:r>
                        <a:rPr lang="es-MX" sz="1600" dirty="0" err="1"/>
                        <a:t>x</a:t>
                      </a:r>
                      <a:endParaRPr lang="es-MX" sz="1600" dirty="0"/>
                    </a:p>
                  </a:txBody>
                  <a:tcPr/>
                </a:tc>
                <a:tc>
                  <a:txBody>
                    <a:bodyPr/>
                    <a:lstStyle/>
                    <a:p>
                      <a:r>
                        <a:rPr lang="es-MX" sz="1600" dirty="0"/>
                        <a:t>           x        </a:t>
                      </a:r>
                      <a:r>
                        <a:rPr lang="es-MX" sz="1600" dirty="0" err="1"/>
                        <a:t>x</a:t>
                      </a:r>
                      <a:endParaRPr lang="es-MX" sz="1600" dirty="0"/>
                    </a:p>
                  </a:txBody>
                  <a:tcPr/>
                </a:tc>
                <a:tc>
                  <a:txBody>
                    <a:bodyPr/>
                    <a:lstStyle/>
                    <a:p>
                      <a:endParaRPr lang="es-MX" sz="1600"/>
                    </a:p>
                  </a:txBody>
                  <a:tcPr/>
                </a:tc>
                <a:extLst>
                  <a:ext uri="{0D108BD9-81ED-4DB2-BD59-A6C34878D82A}">
                    <a16:rowId xmlns:a16="http://schemas.microsoft.com/office/drawing/2014/main" xmlns="" val="10001"/>
                  </a:ext>
                </a:extLst>
              </a:tr>
              <a:tr h="337399">
                <a:tc>
                  <a:txBody>
                    <a:bodyPr/>
                    <a:lstStyle/>
                    <a:p>
                      <a:r>
                        <a:rPr lang="es-MX" sz="1600" dirty="0"/>
                        <a:t>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               x         </a:t>
                      </a:r>
                      <a:r>
                        <a:rPr lang="es-MX" sz="1600" dirty="0" err="1"/>
                        <a:t>x</a:t>
                      </a:r>
                      <a:endParaRPr lang="es-MX" sz="1600" dirty="0"/>
                    </a:p>
                  </a:txBody>
                  <a:tcPr/>
                </a:tc>
                <a:tc>
                  <a:txBody>
                    <a:bodyPr/>
                    <a:lstStyle/>
                    <a:p>
                      <a:endParaRPr lang="es-MX" sz="1600"/>
                    </a:p>
                  </a:txBody>
                  <a:tcPr/>
                </a:tc>
                <a:tc>
                  <a:txBody>
                    <a:bodyPr/>
                    <a:lstStyle/>
                    <a:p>
                      <a:endParaRPr lang="es-MX" sz="1600"/>
                    </a:p>
                  </a:txBody>
                  <a:tcPr/>
                </a:tc>
                <a:extLst>
                  <a:ext uri="{0D108BD9-81ED-4DB2-BD59-A6C34878D82A}">
                    <a16:rowId xmlns:a16="http://schemas.microsoft.com/office/drawing/2014/main" xmlns="" val="10002"/>
                  </a:ext>
                </a:extLst>
              </a:tr>
              <a:tr h="337399">
                <a:tc>
                  <a:txBody>
                    <a:bodyPr/>
                    <a:lstStyle/>
                    <a:p>
                      <a:r>
                        <a:rPr lang="es-MX" sz="1600" dirty="0"/>
                        <a:t>1.5</a:t>
                      </a:r>
                    </a:p>
                  </a:txBody>
                  <a:tcPr/>
                </a:tc>
                <a:tc>
                  <a:txBody>
                    <a:bodyPr/>
                    <a:lstStyle/>
                    <a:p>
                      <a:r>
                        <a:rPr lang="es-MX" sz="1600" dirty="0"/>
                        <a:t>               x         </a:t>
                      </a:r>
                      <a:r>
                        <a:rPr lang="es-MX" sz="1600" dirty="0" err="1"/>
                        <a:t>x</a:t>
                      </a:r>
                      <a:r>
                        <a:rPr lang="es-MX" sz="1600" dirty="0"/>
                        <a:t>  </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xmlns="" val="10003"/>
                  </a:ext>
                </a:extLst>
              </a:tr>
              <a:tr h="337399">
                <a:tc>
                  <a:txBody>
                    <a:bodyPr/>
                    <a:lstStyle/>
                    <a:p>
                      <a:r>
                        <a:rPr lang="es-MX" sz="1600" dirty="0"/>
                        <a:t>1.8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               x         </a:t>
                      </a:r>
                      <a:r>
                        <a:rPr lang="es-MX" sz="1600" dirty="0" err="1"/>
                        <a:t>x</a:t>
                      </a:r>
                      <a:endParaRPr lang="es-MX" sz="1600" dirty="0"/>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xmlns="" val="10004"/>
                  </a:ext>
                </a:extLst>
              </a:tr>
              <a:tr h="337399">
                <a:tc>
                  <a:txBody>
                    <a:bodyPr/>
                    <a:lstStyle/>
                    <a:p>
                      <a:r>
                        <a:rPr lang="es-MX" sz="1600" dirty="0"/>
                        <a:t>2.2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x             </a:t>
                      </a:r>
                      <a:r>
                        <a:rPr lang="es-MX" sz="1600" dirty="0" err="1"/>
                        <a:t>x</a:t>
                      </a:r>
                      <a:r>
                        <a:rPr lang="es-MX" sz="1600" dirty="0"/>
                        <a:t>         </a:t>
                      </a:r>
                      <a:r>
                        <a:rPr lang="es-MX" sz="1600" dirty="0" err="1"/>
                        <a:t>x</a:t>
                      </a:r>
                      <a:endParaRPr lang="es-MX" sz="1600" dirty="0"/>
                    </a:p>
                  </a:txBody>
                  <a:tcPr/>
                </a:tc>
                <a:tc>
                  <a:txBody>
                    <a:bodyPr/>
                    <a:lstStyle/>
                    <a:p>
                      <a:r>
                        <a:rPr lang="es-MX" sz="1600" dirty="0"/>
                        <a:t>          x        </a:t>
                      </a:r>
                      <a:r>
                        <a:rPr lang="es-MX" sz="1600" dirty="0" err="1"/>
                        <a:t>x</a:t>
                      </a:r>
                      <a:endParaRPr lang="es-MX" sz="1600" dirty="0"/>
                    </a:p>
                  </a:txBody>
                  <a:tcPr/>
                </a:tc>
                <a:tc>
                  <a:txBody>
                    <a:bodyPr/>
                    <a:lstStyle/>
                    <a:p>
                      <a:endParaRPr lang="es-MX" sz="1600" dirty="0"/>
                    </a:p>
                  </a:txBody>
                  <a:tcPr/>
                </a:tc>
                <a:extLst>
                  <a:ext uri="{0D108BD9-81ED-4DB2-BD59-A6C34878D82A}">
                    <a16:rowId xmlns:a16="http://schemas.microsoft.com/office/drawing/2014/main" xmlns="" val="10005"/>
                  </a:ext>
                </a:extLst>
              </a:tr>
              <a:tr h="337399">
                <a:tc>
                  <a:txBody>
                    <a:bodyPr/>
                    <a:lstStyle/>
                    <a:p>
                      <a:r>
                        <a:rPr lang="es-MX" sz="1600" dirty="0"/>
                        <a:t>2.7</a:t>
                      </a:r>
                    </a:p>
                  </a:txBody>
                  <a:tcPr/>
                </a:tc>
                <a:tc>
                  <a:txBody>
                    <a:bodyPr/>
                    <a:lstStyle/>
                    <a:p>
                      <a:r>
                        <a:rPr lang="es-MX" sz="1600" dirty="0"/>
                        <a:t>               x         </a:t>
                      </a:r>
                      <a:r>
                        <a:rPr lang="es-MX" sz="1600" dirty="0" err="1"/>
                        <a:t>x</a:t>
                      </a:r>
                      <a:endParaRPr lang="es-MX" sz="1600" dirty="0"/>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xmlns="" val="10006"/>
                  </a:ext>
                </a:extLst>
              </a:tr>
              <a:tr h="337399">
                <a:tc>
                  <a:txBody>
                    <a:bodyPr/>
                    <a:lstStyle/>
                    <a:p>
                      <a:r>
                        <a:rPr lang="es-MX" sz="1600" dirty="0"/>
                        <a:t>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x             </a:t>
                      </a:r>
                      <a:r>
                        <a:rPr lang="es-MX" sz="1600" dirty="0" err="1"/>
                        <a:t>x</a:t>
                      </a:r>
                      <a:r>
                        <a:rPr lang="es-MX" sz="1600" dirty="0"/>
                        <a:t>         </a:t>
                      </a:r>
                      <a:r>
                        <a:rPr lang="es-MX" sz="1600" dirty="0" err="1"/>
                        <a:t>x</a:t>
                      </a:r>
                      <a:endParaRPr lang="es-MX" sz="1600" dirty="0"/>
                    </a:p>
                  </a:txBody>
                  <a:tcPr/>
                </a:tc>
                <a:tc>
                  <a:txBody>
                    <a:bodyPr/>
                    <a:lstStyle/>
                    <a:p>
                      <a:r>
                        <a:rPr lang="es-MX" sz="1600" dirty="0"/>
                        <a:t>          x        </a:t>
                      </a:r>
                      <a:r>
                        <a:rPr lang="es-MX" sz="1600" dirty="0" err="1"/>
                        <a:t>x</a:t>
                      </a:r>
                      <a:endParaRPr lang="es-MX" sz="1600" dirty="0"/>
                    </a:p>
                  </a:txBody>
                  <a:tcPr/>
                </a:tc>
                <a:tc>
                  <a:txBody>
                    <a:bodyPr/>
                    <a:lstStyle/>
                    <a:p>
                      <a:endParaRPr lang="es-MX" sz="1600" dirty="0"/>
                    </a:p>
                  </a:txBody>
                  <a:tcPr/>
                </a:tc>
                <a:extLst>
                  <a:ext uri="{0D108BD9-81ED-4DB2-BD59-A6C34878D82A}">
                    <a16:rowId xmlns:a16="http://schemas.microsoft.com/office/drawing/2014/main" xmlns="" val="10007"/>
                  </a:ext>
                </a:extLst>
              </a:tr>
              <a:tr h="337399">
                <a:tc>
                  <a:txBody>
                    <a:bodyPr/>
                    <a:lstStyle/>
                    <a:p>
                      <a:r>
                        <a:rPr lang="es-MX" sz="1600" dirty="0"/>
                        <a:t>3.9</a:t>
                      </a:r>
                    </a:p>
                  </a:txBody>
                  <a:tcPr/>
                </a:tc>
                <a:tc>
                  <a:txBody>
                    <a:bodyPr/>
                    <a:lstStyle/>
                    <a:p>
                      <a:r>
                        <a:rPr lang="es-MX" sz="1600" dirty="0"/>
                        <a:t>               x         </a:t>
                      </a:r>
                      <a:r>
                        <a:rPr lang="es-MX" sz="1600" dirty="0" err="1"/>
                        <a:t>x</a:t>
                      </a:r>
                      <a:endParaRPr lang="es-MX" sz="1600" dirty="0"/>
                    </a:p>
                  </a:txBody>
                  <a:tcPr/>
                </a:tc>
                <a:tc>
                  <a:txBody>
                    <a:bodyPr/>
                    <a:lstStyle/>
                    <a:p>
                      <a:r>
                        <a:rPr lang="es-MX" sz="1600" dirty="0"/>
                        <a:t>        </a:t>
                      </a:r>
                    </a:p>
                  </a:txBody>
                  <a:tcPr/>
                </a:tc>
                <a:tc>
                  <a:txBody>
                    <a:bodyPr/>
                    <a:lstStyle/>
                    <a:p>
                      <a:endParaRPr lang="es-MX" sz="1600" dirty="0"/>
                    </a:p>
                  </a:txBody>
                  <a:tcPr/>
                </a:tc>
                <a:extLst>
                  <a:ext uri="{0D108BD9-81ED-4DB2-BD59-A6C34878D82A}">
                    <a16:rowId xmlns:a16="http://schemas.microsoft.com/office/drawing/2014/main" xmlns="" val="10008"/>
                  </a:ext>
                </a:extLst>
              </a:tr>
              <a:tr h="337399">
                <a:tc>
                  <a:txBody>
                    <a:bodyPr/>
                    <a:lstStyle/>
                    <a:p>
                      <a:r>
                        <a:rPr lang="es-MX" sz="1600" dirty="0"/>
                        <a:t>4.7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x             </a:t>
                      </a:r>
                      <a:r>
                        <a:rPr lang="es-MX" sz="1600" dirty="0" err="1"/>
                        <a:t>x</a:t>
                      </a:r>
                      <a:r>
                        <a:rPr lang="es-MX" sz="1600" dirty="0"/>
                        <a:t>         </a:t>
                      </a:r>
                      <a:r>
                        <a:rPr lang="es-MX" sz="1600" dirty="0" err="1"/>
                        <a:t>x</a:t>
                      </a:r>
                      <a:endParaRPr lang="es-MX" sz="1600" dirty="0"/>
                    </a:p>
                  </a:txBody>
                  <a:tcPr/>
                </a:tc>
                <a:tc>
                  <a:txBody>
                    <a:bodyPr/>
                    <a:lstStyle/>
                    <a:p>
                      <a:r>
                        <a:rPr lang="es-MX" sz="1600" dirty="0"/>
                        <a:t>          x                   </a:t>
                      </a:r>
                      <a:r>
                        <a:rPr lang="es-MX" sz="1600" dirty="0" err="1"/>
                        <a:t>x</a:t>
                      </a:r>
                      <a:endParaRPr lang="es-MX" sz="1600" dirty="0"/>
                    </a:p>
                  </a:txBody>
                  <a:tcPr/>
                </a:tc>
                <a:tc>
                  <a:txBody>
                    <a:bodyPr/>
                    <a:lstStyle/>
                    <a:p>
                      <a:endParaRPr lang="es-MX" sz="1600" dirty="0"/>
                    </a:p>
                  </a:txBody>
                  <a:tcPr/>
                </a:tc>
                <a:extLst>
                  <a:ext uri="{0D108BD9-81ED-4DB2-BD59-A6C34878D82A}">
                    <a16:rowId xmlns:a16="http://schemas.microsoft.com/office/drawing/2014/main" xmlns="" val="10009"/>
                  </a:ext>
                </a:extLst>
              </a:tr>
              <a:tr h="337399">
                <a:tc>
                  <a:txBody>
                    <a:bodyPr/>
                    <a:lstStyle/>
                    <a:p>
                      <a:r>
                        <a:rPr lang="es-MX" sz="1600" dirty="0"/>
                        <a:t>5.6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x             </a:t>
                      </a:r>
                      <a:r>
                        <a:rPr lang="es-MX" sz="1600" dirty="0" err="1"/>
                        <a:t>x</a:t>
                      </a:r>
                      <a:r>
                        <a:rPr lang="es-MX" sz="1600" dirty="0"/>
                        <a:t>         </a:t>
                      </a:r>
                      <a:r>
                        <a:rPr lang="es-MX" sz="1600" dirty="0" err="1"/>
                        <a:t>x</a:t>
                      </a:r>
                      <a:endParaRPr lang="es-MX" sz="1600" dirty="0"/>
                    </a:p>
                  </a:txBody>
                  <a:tcPr/>
                </a:tc>
                <a:tc>
                  <a:txBody>
                    <a:bodyPr/>
                    <a:lstStyle/>
                    <a:p>
                      <a:r>
                        <a:rPr lang="es-MX" sz="1600" dirty="0"/>
                        <a:t> x       </a:t>
                      </a:r>
                      <a:r>
                        <a:rPr lang="es-MX" sz="1600" dirty="0" err="1"/>
                        <a:t>x</a:t>
                      </a:r>
                      <a:r>
                        <a:rPr lang="es-MX" sz="1600" dirty="0"/>
                        <a:t>     </a:t>
                      </a:r>
                    </a:p>
                  </a:txBody>
                  <a:tcPr/>
                </a:tc>
                <a:tc>
                  <a:txBody>
                    <a:bodyPr/>
                    <a:lstStyle/>
                    <a:p>
                      <a:endParaRPr lang="es-MX" sz="1600" dirty="0"/>
                    </a:p>
                  </a:txBody>
                  <a:tcPr/>
                </a:tc>
                <a:extLst>
                  <a:ext uri="{0D108BD9-81ED-4DB2-BD59-A6C34878D82A}">
                    <a16:rowId xmlns:a16="http://schemas.microsoft.com/office/drawing/2014/main" xmlns="" val="10010"/>
                  </a:ext>
                </a:extLst>
              </a:tr>
              <a:tr h="337399">
                <a:tc>
                  <a:txBody>
                    <a:bodyPr/>
                    <a:lstStyle/>
                    <a:p>
                      <a:r>
                        <a:rPr lang="es-MX" sz="1600" dirty="0"/>
                        <a:t>6.8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x             </a:t>
                      </a:r>
                      <a:r>
                        <a:rPr lang="es-MX" sz="1600" dirty="0" err="1"/>
                        <a:t>x</a:t>
                      </a:r>
                      <a:r>
                        <a:rPr lang="es-MX" sz="1600" dirty="0"/>
                        <a:t>         </a:t>
                      </a:r>
                      <a:r>
                        <a:rPr lang="es-MX" sz="1600" dirty="0" err="1"/>
                        <a:t>x</a:t>
                      </a:r>
                      <a:endParaRPr lang="es-MX" sz="1600" dirty="0"/>
                    </a:p>
                  </a:txBody>
                  <a:tcPr/>
                </a:tc>
                <a:tc>
                  <a:txBody>
                    <a:bodyPr/>
                    <a:lstStyle/>
                    <a:p>
                      <a:r>
                        <a:rPr lang="es-MX" sz="1600" dirty="0"/>
                        <a:t>         </a:t>
                      </a:r>
                    </a:p>
                  </a:txBody>
                  <a:tcPr/>
                </a:tc>
                <a:tc>
                  <a:txBody>
                    <a:bodyPr/>
                    <a:lstStyle/>
                    <a:p>
                      <a:endParaRPr lang="es-MX" sz="1600" dirty="0"/>
                    </a:p>
                  </a:txBody>
                  <a:tcPr/>
                </a:tc>
                <a:extLst>
                  <a:ext uri="{0D108BD9-81ED-4DB2-BD59-A6C34878D82A}">
                    <a16:rowId xmlns:a16="http://schemas.microsoft.com/office/drawing/2014/main" xmlns="" val="10011"/>
                  </a:ext>
                </a:extLst>
              </a:tr>
              <a:tr h="337399">
                <a:tc>
                  <a:txBody>
                    <a:bodyPr/>
                    <a:lstStyle/>
                    <a:p>
                      <a:r>
                        <a:rPr lang="es-MX" sz="1600" dirty="0"/>
                        <a:t>8.2</a:t>
                      </a:r>
                    </a:p>
                  </a:txBody>
                  <a:tcPr/>
                </a:tc>
                <a:tc>
                  <a:txBody>
                    <a:bodyPr/>
                    <a:lstStyle/>
                    <a:p>
                      <a:r>
                        <a:rPr lang="es-MX" sz="1600" dirty="0"/>
                        <a:t>               x         </a:t>
                      </a:r>
                      <a:r>
                        <a:rPr lang="es-MX" sz="1600" dirty="0" err="1"/>
                        <a:t>x</a:t>
                      </a:r>
                      <a:endParaRPr lang="es-MX" sz="1600" dirty="0"/>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xmlns="" val="10012"/>
                  </a:ext>
                </a:extLst>
              </a:tr>
              <a:tr h="337399">
                <a:tc>
                  <a:txBody>
                    <a:bodyPr/>
                    <a:lstStyle/>
                    <a:p>
                      <a:r>
                        <a:rPr lang="es-MX" sz="1600" dirty="0"/>
                        <a:t>10</a:t>
                      </a:r>
                    </a:p>
                  </a:txBody>
                  <a:tcPr/>
                </a:tc>
                <a:tc>
                  <a:txBody>
                    <a:bodyPr/>
                    <a:lstStyle/>
                    <a:p>
                      <a:r>
                        <a:rPr lang="es-MX" sz="1600" dirty="0"/>
                        <a:t>x             </a:t>
                      </a:r>
                      <a:r>
                        <a:rPr lang="es-MX" sz="1600" dirty="0" err="1"/>
                        <a:t>x</a:t>
                      </a:r>
                      <a:r>
                        <a:rPr lang="es-MX" sz="1600" dirty="0"/>
                        <a:t>         </a:t>
                      </a:r>
                      <a:r>
                        <a:rPr lang="es-MX" sz="1600" dirty="0" err="1"/>
                        <a:t>x</a:t>
                      </a:r>
                      <a:endParaRPr lang="es-MX" sz="1600" dirty="0"/>
                    </a:p>
                  </a:txBody>
                  <a:tcPr/>
                </a:tc>
                <a:tc>
                  <a:txBody>
                    <a:bodyPr/>
                    <a:lstStyle/>
                    <a:p>
                      <a:r>
                        <a:rPr lang="es-MX" sz="1600" dirty="0"/>
                        <a:t> x       </a:t>
                      </a:r>
                      <a:r>
                        <a:rPr lang="es-MX" sz="1600" dirty="0" err="1"/>
                        <a:t>x</a:t>
                      </a:r>
                      <a:r>
                        <a:rPr lang="es-MX" sz="1600" dirty="0"/>
                        <a:t>            </a:t>
                      </a:r>
                      <a:r>
                        <a:rPr lang="es-MX" sz="1600" dirty="0" err="1"/>
                        <a:t>x</a:t>
                      </a:r>
                      <a:r>
                        <a:rPr lang="es-MX" sz="1600" dirty="0"/>
                        <a:t>       </a:t>
                      </a:r>
                      <a:r>
                        <a:rPr lang="es-MX" sz="1600" dirty="0" err="1"/>
                        <a:t>x</a:t>
                      </a:r>
                      <a:endParaRPr lang="es-MX" sz="1600" dirty="0"/>
                    </a:p>
                  </a:txBody>
                  <a:tcPr/>
                </a:tc>
                <a:tc>
                  <a:txBody>
                    <a:bodyPr/>
                    <a:lstStyle/>
                    <a:p>
                      <a:r>
                        <a:rPr lang="es-MX" sz="1600" dirty="0"/>
                        <a:t>                x</a:t>
                      </a:r>
                    </a:p>
                  </a:txBody>
                  <a:tcPr/>
                </a:tc>
                <a:extLst>
                  <a:ext uri="{0D108BD9-81ED-4DB2-BD59-A6C34878D82A}">
                    <a16:rowId xmlns:a16="http://schemas.microsoft.com/office/drawing/2014/main" xmlns="" val="10013"/>
                  </a:ext>
                </a:extLst>
              </a:tr>
            </a:tbl>
          </a:graphicData>
        </a:graphic>
      </p:graphicFrame>
      <p:sp>
        <p:nvSpPr>
          <p:cNvPr id="5" name="2 Marcador de contenido"/>
          <p:cNvSpPr txBox="1">
            <a:spLocks/>
          </p:cNvSpPr>
          <p:nvPr/>
        </p:nvSpPr>
        <p:spPr>
          <a:xfrm>
            <a:off x="395536" y="692696"/>
            <a:ext cx="8280920" cy="792088"/>
          </a:xfrm>
          <a:prstGeom prst="rect">
            <a:avLst/>
          </a:prstGeom>
        </p:spPr>
        <p:txBody>
          <a:bodyPr vert="horz" lIns="91440" tIns="45720" rIns="91440" bIns="45720" rtlCol="0">
            <a:noAutofit/>
          </a:bodyPr>
          <a:lstStyle/>
          <a:p>
            <a:pPr lvl="0">
              <a:spcBef>
                <a:spcPct val="20000"/>
              </a:spcBef>
              <a:defRPr/>
            </a:pPr>
            <a:r>
              <a:rPr lang="es-ES" sz="2400" dirty="0">
                <a:latin typeface="Arial" pitchFamily="34" charset="0"/>
                <a:ea typeface="Times New Roman" pitchFamily="18" charset="0"/>
                <a:cs typeface="Arial" pitchFamily="34" charset="0"/>
              </a:rPr>
              <a:t>La siguiente tabla muestra una lista de las resistencias comerciales de </a:t>
            </a:r>
            <a:r>
              <a:rPr lang="es-MX" sz="2400" dirty="0"/>
              <a:t>1</a:t>
            </a:r>
            <a:r>
              <a:rPr lang="es-MX" sz="2400" dirty="0">
                <a:latin typeface="Symbol" pitchFamily="18" charset="2"/>
              </a:rPr>
              <a:t>W</a:t>
            </a:r>
            <a:r>
              <a:rPr lang="es-MX" sz="2400" dirty="0"/>
              <a:t> a 10</a:t>
            </a:r>
            <a:r>
              <a:rPr lang="es-MX" sz="2400" dirty="0">
                <a:latin typeface="Symbol" pitchFamily="18" charset="2"/>
              </a:rPr>
              <a:t>W</a:t>
            </a: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2015709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7776864" cy="504056"/>
          </a:xfrm>
        </p:spPr>
        <p:txBody>
          <a:bodyPr>
            <a:normAutofit fontScale="90000"/>
          </a:bodyPr>
          <a:lstStyle/>
          <a:p>
            <a:r>
              <a:rPr lang="es-MX" dirty="0"/>
              <a:t>Resistencias comerciales</a:t>
            </a:r>
            <a:endParaRPr lang="es-MX" dirty="0">
              <a:latin typeface="Symbol" pitchFamily="18" charset="2"/>
            </a:endParaRPr>
          </a:p>
        </p:txBody>
      </p:sp>
      <p:graphicFrame>
        <p:nvGraphicFramePr>
          <p:cNvPr id="4" name="3 Marcador de contenido"/>
          <p:cNvGraphicFramePr>
            <a:graphicFrameLocks noGrp="1"/>
          </p:cNvGraphicFramePr>
          <p:nvPr>
            <p:ph idx="1"/>
          </p:nvPr>
        </p:nvGraphicFramePr>
        <p:xfrm>
          <a:off x="899592" y="1484784"/>
          <a:ext cx="4900932" cy="4751947"/>
        </p:xfrm>
        <a:graphic>
          <a:graphicData uri="http://schemas.openxmlformats.org/drawingml/2006/table">
            <a:tbl>
              <a:tblPr firstRow="1" bandRow="1">
                <a:tableStyleId>{5C22544A-7EE6-4342-B048-85BDC9FD1C3A}</a:tableStyleId>
              </a:tblPr>
              <a:tblGrid>
                <a:gridCol w="486093">
                  <a:extLst>
                    <a:ext uri="{9D8B030D-6E8A-4147-A177-3AD203B41FA5}">
                      <a16:colId xmlns:a16="http://schemas.microsoft.com/office/drawing/2014/main" xmlns="" val="20000"/>
                    </a:ext>
                  </a:extLst>
                </a:gridCol>
                <a:gridCol w="644843">
                  <a:extLst>
                    <a:ext uri="{9D8B030D-6E8A-4147-A177-3AD203B41FA5}">
                      <a16:colId xmlns:a16="http://schemas.microsoft.com/office/drawing/2014/main" xmlns="" val="20001"/>
                    </a:ext>
                  </a:extLst>
                </a:gridCol>
                <a:gridCol w="687705">
                  <a:extLst>
                    <a:ext uri="{9D8B030D-6E8A-4147-A177-3AD203B41FA5}">
                      <a16:colId xmlns:a16="http://schemas.microsoft.com/office/drawing/2014/main" xmlns="" val="20002"/>
                    </a:ext>
                  </a:extLst>
                </a:gridCol>
                <a:gridCol w="876618">
                  <a:extLst>
                    <a:ext uri="{9D8B030D-6E8A-4147-A177-3AD203B41FA5}">
                      <a16:colId xmlns:a16="http://schemas.microsoft.com/office/drawing/2014/main" xmlns="" val="20003"/>
                    </a:ext>
                  </a:extLst>
                </a:gridCol>
                <a:gridCol w="1044893">
                  <a:extLst>
                    <a:ext uri="{9D8B030D-6E8A-4147-A177-3AD203B41FA5}">
                      <a16:colId xmlns:a16="http://schemas.microsoft.com/office/drawing/2014/main" xmlns="" val="20004"/>
                    </a:ext>
                  </a:extLst>
                </a:gridCol>
                <a:gridCol w="1160780">
                  <a:extLst>
                    <a:ext uri="{9D8B030D-6E8A-4147-A177-3AD203B41FA5}">
                      <a16:colId xmlns:a16="http://schemas.microsoft.com/office/drawing/2014/main" xmlns="" val="20005"/>
                    </a:ext>
                  </a:extLst>
                </a:gridCol>
              </a:tblGrid>
              <a:tr h="360040">
                <a:tc>
                  <a:txBody>
                    <a:bodyPr/>
                    <a:lstStyle/>
                    <a:p>
                      <a:r>
                        <a:rPr lang="es-MX" dirty="0"/>
                        <a:t>R</a:t>
                      </a:r>
                    </a:p>
                  </a:txBody>
                  <a:tcPr/>
                </a:tc>
                <a:tc>
                  <a:txBody>
                    <a:bodyPr/>
                    <a:lstStyle/>
                    <a:p>
                      <a:r>
                        <a:rPr lang="es-MX" dirty="0"/>
                        <a:t>X 10</a:t>
                      </a:r>
                    </a:p>
                  </a:txBody>
                  <a:tcPr/>
                </a:tc>
                <a:tc>
                  <a:txBody>
                    <a:bodyPr/>
                    <a:lstStyle/>
                    <a:p>
                      <a:r>
                        <a:rPr lang="es-MX" dirty="0"/>
                        <a:t>x100</a:t>
                      </a:r>
                    </a:p>
                  </a:txBody>
                  <a:tcPr/>
                </a:tc>
                <a:tc>
                  <a:txBody>
                    <a:bodyPr/>
                    <a:lstStyle/>
                    <a:p>
                      <a:r>
                        <a:rPr lang="es-MX" dirty="0"/>
                        <a:t>X 1000</a:t>
                      </a:r>
                    </a:p>
                  </a:txBody>
                  <a:tcPr/>
                </a:tc>
                <a:tc>
                  <a:txBody>
                    <a:bodyPr/>
                    <a:lstStyle/>
                    <a:p>
                      <a:r>
                        <a:rPr lang="es-MX" dirty="0"/>
                        <a:t>X 10 000</a:t>
                      </a:r>
                    </a:p>
                  </a:txBody>
                  <a:tcPr/>
                </a:tc>
                <a:tc>
                  <a:txBody>
                    <a:bodyPr/>
                    <a:lstStyle/>
                    <a:p>
                      <a:r>
                        <a:rPr lang="es-MX" dirty="0"/>
                        <a:t>X 100 000</a:t>
                      </a:r>
                    </a:p>
                  </a:txBody>
                  <a:tcPr/>
                </a:tc>
                <a:extLst>
                  <a:ext uri="{0D108BD9-81ED-4DB2-BD59-A6C34878D82A}">
                    <a16:rowId xmlns:a16="http://schemas.microsoft.com/office/drawing/2014/main" xmlns="" val="10000"/>
                  </a:ext>
                </a:extLst>
              </a:tr>
              <a:tr h="337399">
                <a:tc>
                  <a:txBody>
                    <a:bodyPr/>
                    <a:lstStyle/>
                    <a:p>
                      <a:r>
                        <a:rPr lang="es-MX" sz="1600" dirty="0"/>
                        <a:t>1</a:t>
                      </a:r>
                    </a:p>
                  </a:txBody>
                  <a:tcPr/>
                </a:tc>
                <a:tc>
                  <a:txBody>
                    <a:bodyPr/>
                    <a:lstStyle/>
                    <a:p>
                      <a:r>
                        <a:rPr lang="es-MX" sz="1600" dirty="0"/>
                        <a:t>10 </a:t>
                      </a:r>
                    </a:p>
                  </a:txBody>
                  <a:tcPr/>
                </a:tc>
                <a:tc>
                  <a:txBody>
                    <a:bodyPr/>
                    <a:lstStyle/>
                    <a:p>
                      <a:r>
                        <a:rPr lang="es-MX" sz="1600" dirty="0"/>
                        <a:t>100</a:t>
                      </a:r>
                    </a:p>
                  </a:txBody>
                  <a:tcPr/>
                </a:tc>
                <a:tc>
                  <a:txBody>
                    <a:bodyPr/>
                    <a:lstStyle/>
                    <a:p>
                      <a:pPr marL="342900" indent="-342900">
                        <a:buNone/>
                      </a:pPr>
                      <a:r>
                        <a:rPr lang="es-MX" sz="1600" b="1" dirty="0" err="1"/>
                        <a:t>1K</a:t>
                      </a:r>
                      <a:endParaRPr lang="es-MX" sz="1600" b="1" dirty="0"/>
                    </a:p>
                  </a:txBody>
                  <a:tcPr/>
                </a:tc>
                <a:tc>
                  <a:txBody>
                    <a:bodyPr/>
                    <a:lstStyle/>
                    <a:p>
                      <a:r>
                        <a:rPr lang="es-MX" sz="1600" dirty="0"/>
                        <a:t>100k</a:t>
                      </a:r>
                    </a:p>
                  </a:txBody>
                  <a:tcPr/>
                </a:tc>
                <a:tc>
                  <a:txBody>
                    <a:bodyPr/>
                    <a:lstStyle/>
                    <a:p>
                      <a:r>
                        <a:rPr lang="es-MX" sz="1600" dirty="0"/>
                        <a:t>1M</a:t>
                      </a:r>
                    </a:p>
                  </a:txBody>
                  <a:tcPr/>
                </a:tc>
                <a:extLst>
                  <a:ext uri="{0D108BD9-81ED-4DB2-BD59-A6C34878D82A}">
                    <a16:rowId xmlns:a16="http://schemas.microsoft.com/office/drawing/2014/main" xmlns="" val="10001"/>
                  </a:ext>
                </a:extLst>
              </a:tr>
              <a:tr h="337399">
                <a:tc>
                  <a:txBody>
                    <a:bodyPr/>
                    <a:lstStyle/>
                    <a:p>
                      <a:r>
                        <a:rPr lang="es-MX" sz="1600" dirty="0"/>
                        <a:t>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120</a:t>
                      </a:r>
                    </a:p>
                  </a:txBody>
                  <a:tcPr/>
                </a:tc>
                <a:tc>
                  <a:txBody>
                    <a:bodyPr/>
                    <a:lstStyle/>
                    <a:p>
                      <a:r>
                        <a:rPr lang="es-MX" sz="1600" dirty="0"/>
                        <a:t>1.2 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120k</a:t>
                      </a:r>
                    </a:p>
                  </a:txBody>
                  <a:tcPr/>
                </a:tc>
                <a:tc>
                  <a:txBody>
                    <a:bodyPr/>
                    <a:lstStyle/>
                    <a:p>
                      <a:r>
                        <a:rPr lang="es-MX" sz="1600" dirty="0"/>
                        <a:t>1.2M</a:t>
                      </a:r>
                    </a:p>
                  </a:txBody>
                  <a:tcPr/>
                </a:tc>
                <a:extLst>
                  <a:ext uri="{0D108BD9-81ED-4DB2-BD59-A6C34878D82A}">
                    <a16:rowId xmlns:a16="http://schemas.microsoft.com/office/drawing/2014/main" xmlns="" val="10002"/>
                  </a:ext>
                </a:extLst>
              </a:tr>
              <a:tr h="337399">
                <a:tc>
                  <a:txBody>
                    <a:bodyPr/>
                    <a:lstStyle/>
                    <a:p>
                      <a:r>
                        <a:rPr lang="es-MX" sz="1600" dirty="0"/>
                        <a:t>1.5</a:t>
                      </a:r>
                    </a:p>
                  </a:txBody>
                  <a:tcPr/>
                </a:tc>
                <a:tc>
                  <a:txBody>
                    <a:bodyPr/>
                    <a:lstStyle/>
                    <a:p>
                      <a:r>
                        <a:rPr lang="es-MX" sz="1600" dirty="0"/>
                        <a:t>15</a:t>
                      </a:r>
                    </a:p>
                  </a:txBody>
                  <a:tcPr/>
                </a:tc>
                <a:tc>
                  <a:txBody>
                    <a:bodyPr/>
                    <a:lstStyle/>
                    <a:p>
                      <a:r>
                        <a:rPr lang="es-MX" sz="1600" dirty="0"/>
                        <a:t>150</a:t>
                      </a:r>
                    </a:p>
                  </a:txBody>
                  <a:tcPr/>
                </a:tc>
                <a:tc>
                  <a:txBody>
                    <a:bodyPr/>
                    <a:lstStyle/>
                    <a:p>
                      <a:r>
                        <a:rPr lang="es-MX" sz="1600" dirty="0"/>
                        <a:t>1.5 k</a:t>
                      </a:r>
                    </a:p>
                  </a:txBody>
                  <a:tcPr/>
                </a:tc>
                <a:tc>
                  <a:txBody>
                    <a:bodyPr/>
                    <a:lstStyle/>
                    <a:p>
                      <a:r>
                        <a:rPr lang="es-MX" sz="1600" dirty="0"/>
                        <a:t>150k</a:t>
                      </a:r>
                    </a:p>
                  </a:txBody>
                  <a:tcPr/>
                </a:tc>
                <a:tc>
                  <a:txBody>
                    <a:bodyPr/>
                    <a:lstStyle/>
                    <a:p>
                      <a:r>
                        <a:rPr lang="es-MX" sz="1600" dirty="0"/>
                        <a:t>1.5M</a:t>
                      </a:r>
                    </a:p>
                  </a:txBody>
                  <a:tcPr/>
                </a:tc>
                <a:extLst>
                  <a:ext uri="{0D108BD9-81ED-4DB2-BD59-A6C34878D82A}">
                    <a16:rowId xmlns:a16="http://schemas.microsoft.com/office/drawing/2014/main" xmlns="" val="10003"/>
                  </a:ext>
                </a:extLst>
              </a:tr>
              <a:tr h="337399">
                <a:tc>
                  <a:txBody>
                    <a:bodyPr/>
                    <a:lstStyle/>
                    <a:p>
                      <a:r>
                        <a:rPr lang="es-MX" sz="1600" dirty="0"/>
                        <a:t>1.8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18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180</a:t>
                      </a:r>
                    </a:p>
                  </a:txBody>
                  <a:tcPr/>
                </a:tc>
                <a:tc>
                  <a:txBody>
                    <a:bodyPr/>
                    <a:lstStyle/>
                    <a:p>
                      <a:r>
                        <a:rPr lang="es-MX" sz="1600" dirty="0"/>
                        <a:t>1.8 k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180k</a:t>
                      </a:r>
                    </a:p>
                  </a:txBody>
                  <a:tcPr/>
                </a:tc>
                <a:tc>
                  <a:txBody>
                    <a:bodyPr/>
                    <a:lstStyle/>
                    <a:p>
                      <a:r>
                        <a:rPr lang="es-MX" sz="1600" dirty="0"/>
                        <a:t>1.8M</a:t>
                      </a:r>
                    </a:p>
                  </a:txBody>
                  <a:tcPr/>
                </a:tc>
                <a:extLst>
                  <a:ext uri="{0D108BD9-81ED-4DB2-BD59-A6C34878D82A}">
                    <a16:rowId xmlns:a16="http://schemas.microsoft.com/office/drawing/2014/main" xmlns="" val="10004"/>
                  </a:ext>
                </a:extLst>
              </a:tr>
              <a:tr h="337399">
                <a:tc>
                  <a:txBody>
                    <a:bodyPr/>
                    <a:lstStyle/>
                    <a:p>
                      <a:r>
                        <a:rPr lang="es-MX" sz="1600" dirty="0"/>
                        <a:t>2.2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22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220</a:t>
                      </a:r>
                    </a:p>
                  </a:txBody>
                  <a:tcPr/>
                </a:tc>
                <a:tc>
                  <a:txBody>
                    <a:bodyPr/>
                    <a:lstStyle/>
                    <a:p>
                      <a:r>
                        <a:rPr lang="es-MX" sz="1600" b="1" dirty="0"/>
                        <a:t>2.2k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220k</a:t>
                      </a:r>
                    </a:p>
                  </a:txBody>
                  <a:tcPr/>
                </a:tc>
                <a:tc>
                  <a:txBody>
                    <a:bodyPr/>
                    <a:lstStyle/>
                    <a:p>
                      <a:r>
                        <a:rPr lang="es-MX" sz="1600" dirty="0"/>
                        <a:t>2.2M</a:t>
                      </a:r>
                    </a:p>
                  </a:txBody>
                  <a:tcPr/>
                </a:tc>
                <a:extLst>
                  <a:ext uri="{0D108BD9-81ED-4DB2-BD59-A6C34878D82A}">
                    <a16:rowId xmlns:a16="http://schemas.microsoft.com/office/drawing/2014/main" xmlns="" val="10005"/>
                  </a:ext>
                </a:extLst>
              </a:tr>
              <a:tr h="337399">
                <a:tc>
                  <a:txBody>
                    <a:bodyPr/>
                    <a:lstStyle/>
                    <a:p>
                      <a:r>
                        <a:rPr lang="es-MX" sz="1600" dirty="0"/>
                        <a:t>2.7</a:t>
                      </a:r>
                    </a:p>
                  </a:txBody>
                  <a:tcPr/>
                </a:tc>
                <a:tc>
                  <a:txBody>
                    <a:bodyPr/>
                    <a:lstStyle/>
                    <a:p>
                      <a:r>
                        <a:rPr lang="es-MX" sz="1600" dirty="0"/>
                        <a:t>27</a:t>
                      </a:r>
                    </a:p>
                  </a:txBody>
                  <a:tcPr/>
                </a:tc>
                <a:tc>
                  <a:txBody>
                    <a:bodyPr/>
                    <a:lstStyle/>
                    <a:p>
                      <a:r>
                        <a:rPr lang="es-MX" sz="1600" dirty="0"/>
                        <a:t>270</a:t>
                      </a:r>
                    </a:p>
                  </a:txBody>
                  <a:tcPr/>
                </a:tc>
                <a:tc>
                  <a:txBody>
                    <a:bodyPr/>
                    <a:lstStyle/>
                    <a:p>
                      <a:r>
                        <a:rPr lang="es-MX" sz="1600" dirty="0"/>
                        <a:t>2.7k</a:t>
                      </a:r>
                    </a:p>
                  </a:txBody>
                  <a:tcPr/>
                </a:tc>
                <a:tc>
                  <a:txBody>
                    <a:bodyPr/>
                    <a:lstStyle/>
                    <a:p>
                      <a:r>
                        <a:rPr lang="es-MX" sz="1600" dirty="0"/>
                        <a:t>270k</a:t>
                      </a:r>
                    </a:p>
                  </a:txBody>
                  <a:tcPr/>
                </a:tc>
                <a:tc>
                  <a:txBody>
                    <a:bodyPr/>
                    <a:lstStyle/>
                    <a:p>
                      <a:r>
                        <a:rPr lang="es-MX" sz="1600" dirty="0"/>
                        <a:t>2.7M</a:t>
                      </a:r>
                    </a:p>
                  </a:txBody>
                  <a:tcPr/>
                </a:tc>
                <a:extLst>
                  <a:ext uri="{0D108BD9-81ED-4DB2-BD59-A6C34878D82A}">
                    <a16:rowId xmlns:a16="http://schemas.microsoft.com/office/drawing/2014/main" xmlns="" val="10006"/>
                  </a:ext>
                </a:extLst>
              </a:tr>
              <a:tr h="337399">
                <a:tc>
                  <a:txBody>
                    <a:bodyPr/>
                    <a:lstStyle/>
                    <a:p>
                      <a:r>
                        <a:rPr lang="es-MX" sz="1600" dirty="0"/>
                        <a:t>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330</a:t>
                      </a:r>
                    </a:p>
                  </a:txBody>
                  <a:tcPr/>
                </a:tc>
                <a:tc>
                  <a:txBody>
                    <a:bodyPr/>
                    <a:lstStyle/>
                    <a:p>
                      <a:r>
                        <a:rPr lang="es-MX" sz="1600" b="1" dirty="0"/>
                        <a:t>3.3k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330k</a:t>
                      </a:r>
                    </a:p>
                  </a:txBody>
                  <a:tcPr/>
                </a:tc>
                <a:tc>
                  <a:txBody>
                    <a:bodyPr/>
                    <a:lstStyle/>
                    <a:p>
                      <a:r>
                        <a:rPr lang="es-MX" sz="1600" dirty="0"/>
                        <a:t>3.3M</a:t>
                      </a:r>
                    </a:p>
                  </a:txBody>
                  <a:tcPr/>
                </a:tc>
                <a:extLst>
                  <a:ext uri="{0D108BD9-81ED-4DB2-BD59-A6C34878D82A}">
                    <a16:rowId xmlns:a16="http://schemas.microsoft.com/office/drawing/2014/main" xmlns="" val="10007"/>
                  </a:ext>
                </a:extLst>
              </a:tr>
              <a:tr h="337399">
                <a:tc>
                  <a:txBody>
                    <a:bodyPr/>
                    <a:lstStyle/>
                    <a:p>
                      <a:r>
                        <a:rPr lang="es-MX" sz="1600" dirty="0"/>
                        <a:t>3.9</a:t>
                      </a:r>
                    </a:p>
                  </a:txBody>
                  <a:tcPr/>
                </a:tc>
                <a:tc>
                  <a:txBody>
                    <a:bodyPr/>
                    <a:lstStyle/>
                    <a:p>
                      <a:r>
                        <a:rPr lang="es-MX" sz="1600" dirty="0"/>
                        <a:t>39</a:t>
                      </a:r>
                    </a:p>
                  </a:txBody>
                  <a:tcPr/>
                </a:tc>
                <a:tc>
                  <a:txBody>
                    <a:bodyPr/>
                    <a:lstStyle/>
                    <a:p>
                      <a:r>
                        <a:rPr lang="es-MX" sz="1600" dirty="0"/>
                        <a:t>390</a:t>
                      </a:r>
                    </a:p>
                  </a:txBody>
                  <a:tcPr/>
                </a:tc>
                <a:tc>
                  <a:txBody>
                    <a:bodyPr/>
                    <a:lstStyle/>
                    <a:p>
                      <a:r>
                        <a:rPr lang="es-MX" sz="1600" dirty="0"/>
                        <a:t>3.9k</a:t>
                      </a:r>
                    </a:p>
                  </a:txBody>
                  <a:tcPr/>
                </a:tc>
                <a:tc>
                  <a:txBody>
                    <a:bodyPr/>
                    <a:lstStyle/>
                    <a:p>
                      <a:r>
                        <a:rPr lang="es-MX" sz="1600" dirty="0"/>
                        <a:t>390k</a:t>
                      </a:r>
                    </a:p>
                  </a:txBody>
                  <a:tcPr/>
                </a:tc>
                <a:tc>
                  <a:txBody>
                    <a:bodyPr/>
                    <a:lstStyle/>
                    <a:p>
                      <a:r>
                        <a:rPr lang="es-MX" sz="1600" dirty="0"/>
                        <a:t>3.9M</a:t>
                      </a:r>
                    </a:p>
                  </a:txBody>
                  <a:tcPr/>
                </a:tc>
                <a:extLst>
                  <a:ext uri="{0D108BD9-81ED-4DB2-BD59-A6C34878D82A}">
                    <a16:rowId xmlns:a16="http://schemas.microsoft.com/office/drawing/2014/main" xmlns="" val="10008"/>
                  </a:ext>
                </a:extLst>
              </a:tr>
              <a:tr h="337399">
                <a:tc>
                  <a:txBody>
                    <a:bodyPr/>
                    <a:lstStyle/>
                    <a:p>
                      <a:r>
                        <a:rPr lang="es-MX" sz="1600" dirty="0"/>
                        <a:t>4.7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47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470</a:t>
                      </a:r>
                    </a:p>
                  </a:txBody>
                  <a:tcPr/>
                </a:tc>
                <a:tc>
                  <a:txBody>
                    <a:bodyPr/>
                    <a:lstStyle/>
                    <a:p>
                      <a:r>
                        <a:rPr lang="es-MX" sz="1600" b="1" dirty="0"/>
                        <a:t>4.7k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470k</a:t>
                      </a:r>
                    </a:p>
                  </a:txBody>
                  <a:tcPr/>
                </a:tc>
                <a:tc>
                  <a:txBody>
                    <a:bodyPr/>
                    <a:lstStyle/>
                    <a:p>
                      <a:r>
                        <a:rPr lang="es-MX" sz="1600" dirty="0"/>
                        <a:t>4.7M</a:t>
                      </a:r>
                    </a:p>
                  </a:txBody>
                  <a:tcPr/>
                </a:tc>
                <a:extLst>
                  <a:ext uri="{0D108BD9-81ED-4DB2-BD59-A6C34878D82A}">
                    <a16:rowId xmlns:a16="http://schemas.microsoft.com/office/drawing/2014/main" xmlns="" val="10009"/>
                  </a:ext>
                </a:extLst>
              </a:tr>
              <a:tr h="337399">
                <a:tc>
                  <a:txBody>
                    <a:bodyPr/>
                    <a:lstStyle/>
                    <a:p>
                      <a:r>
                        <a:rPr lang="es-MX" sz="1600" dirty="0"/>
                        <a:t>5.6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56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560</a:t>
                      </a:r>
                    </a:p>
                  </a:txBody>
                  <a:tcPr/>
                </a:tc>
                <a:tc>
                  <a:txBody>
                    <a:bodyPr/>
                    <a:lstStyle/>
                    <a:p>
                      <a:r>
                        <a:rPr lang="es-MX" sz="1600" dirty="0"/>
                        <a:t>5.6k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560k</a:t>
                      </a:r>
                    </a:p>
                  </a:txBody>
                  <a:tcPr/>
                </a:tc>
                <a:tc>
                  <a:txBody>
                    <a:bodyPr/>
                    <a:lstStyle/>
                    <a:p>
                      <a:r>
                        <a:rPr lang="es-MX" sz="1600" dirty="0"/>
                        <a:t>5.6M</a:t>
                      </a:r>
                    </a:p>
                  </a:txBody>
                  <a:tcPr/>
                </a:tc>
                <a:extLst>
                  <a:ext uri="{0D108BD9-81ED-4DB2-BD59-A6C34878D82A}">
                    <a16:rowId xmlns:a16="http://schemas.microsoft.com/office/drawing/2014/main" xmlns="" val="10010"/>
                  </a:ext>
                </a:extLst>
              </a:tr>
              <a:tr h="337399">
                <a:tc>
                  <a:txBody>
                    <a:bodyPr/>
                    <a:lstStyle/>
                    <a:p>
                      <a:r>
                        <a:rPr lang="es-MX" sz="1600" dirty="0"/>
                        <a:t>6.8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68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680</a:t>
                      </a:r>
                    </a:p>
                  </a:txBody>
                  <a:tcPr/>
                </a:tc>
                <a:tc>
                  <a:txBody>
                    <a:bodyPr/>
                    <a:lstStyle/>
                    <a:p>
                      <a:r>
                        <a:rPr lang="es-MX" sz="1600" dirty="0"/>
                        <a:t>6.8k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680k</a:t>
                      </a:r>
                    </a:p>
                  </a:txBody>
                  <a:tcPr/>
                </a:tc>
                <a:tc>
                  <a:txBody>
                    <a:bodyPr/>
                    <a:lstStyle/>
                    <a:p>
                      <a:r>
                        <a:rPr lang="es-MX" sz="1600" dirty="0"/>
                        <a:t>6.8M</a:t>
                      </a:r>
                    </a:p>
                  </a:txBody>
                  <a:tcPr/>
                </a:tc>
                <a:extLst>
                  <a:ext uri="{0D108BD9-81ED-4DB2-BD59-A6C34878D82A}">
                    <a16:rowId xmlns:a16="http://schemas.microsoft.com/office/drawing/2014/main" xmlns="" val="10011"/>
                  </a:ext>
                </a:extLst>
              </a:tr>
              <a:tr h="337399">
                <a:tc>
                  <a:txBody>
                    <a:bodyPr/>
                    <a:lstStyle/>
                    <a:p>
                      <a:r>
                        <a:rPr lang="es-MX" sz="1600" dirty="0"/>
                        <a:t>8.2</a:t>
                      </a:r>
                    </a:p>
                  </a:txBody>
                  <a:tcPr/>
                </a:tc>
                <a:tc>
                  <a:txBody>
                    <a:bodyPr/>
                    <a:lstStyle/>
                    <a:p>
                      <a:r>
                        <a:rPr lang="es-MX" sz="1600" dirty="0"/>
                        <a:t>82</a:t>
                      </a:r>
                    </a:p>
                  </a:txBody>
                  <a:tcPr/>
                </a:tc>
                <a:tc>
                  <a:txBody>
                    <a:bodyPr/>
                    <a:lstStyle/>
                    <a:p>
                      <a:r>
                        <a:rPr lang="es-MX" sz="1600" dirty="0"/>
                        <a:t>820</a:t>
                      </a:r>
                    </a:p>
                  </a:txBody>
                  <a:tcPr/>
                </a:tc>
                <a:tc>
                  <a:txBody>
                    <a:bodyPr/>
                    <a:lstStyle/>
                    <a:p>
                      <a:r>
                        <a:rPr lang="es-MX" sz="1600" dirty="0"/>
                        <a:t>8.2k</a:t>
                      </a:r>
                    </a:p>
                  </a:txBody>
                  <a:tcPr/>
                </a:tc>
                <a:tc>
                  <a:txBody>
                    <a:bodyPr/>
                    <a:lstStyle/>
                    <a:p>
                      <a:r>
                        <a:rPr lang="es-MX" sz="1600" dirty="0"/>
                        <a:t>820k</a:t>
                      </a:r>
                    </a:p>
                  </a:txBody>
                  <a:tcPr/>
                </a:tc>
                <a:tc>
                  <a:txBody>
                    <a:bodyPr/>
                    <a:lstStyle/>
                    <a:p>
                      <a:r>
                        <a:rPr lang="es-MX" sz="1600" dirty="0"/>
                        <a:t>8.2M</a:t>
                      </a:r>
                    </a:p>
                  </a:txBody>
                  <a:tcPr/>
                </a:tc>
                <a:extLst>
                  <a:ext uri="{0D108BD9-81ED-4DB2-BD59-A6C34878D82A}">
                    <a16:rowId xmlns:a16="http://schemas.microsoft.com/office/drawing/2014/main" xmlns="" val="10012"/>
                  </a:ext>
                </a:extLst>
              </a:tr>
              <a:tr h="337399">
                <a:tc>
                  <a:txBody>
                    <a:bodyPr/>
                    <a:lstStyle/>
                    <a:p>
                      <a:r>
                        <a:rPr lang="es-MX" sz="1600" dirty="0"/>
                        <a:t>10</a:t>
                      </a:r>
                    </a:p>
                  </a:txBody>
                  <a:tcPr/>
                </a:tc>
                <a:tc>
                  <a:txBody>
                    <a:bodyPr/>
                    <a:lstStyle/>
                    <a:p>
                      <a:r>
                        <a:rPr lang="es-MX" sz="1600" dirty="0"/>
                        <a:t>100</a:t>
                      </a:r>
                    </a:p>
                  </a:txBody>
                  <a:tcPr/>
                </a:tc>
                <a:tc>
                  <a:txBody>
                    <a:bodyPr/>
                    <a:lstStyle/>
                    <a:p>
                      <a:r>
                        <a:rPr lang="es-MX" sz="1600" dirty="0"/>
                        <a:t>1000</a:t>
                      </a:r>
                    </a:p>
                  </a:txBody>
                  <a:tcPr/>
                </a:tc>
                <a:tc>
                  <a:txBody>
                    <a:bodyPr/>
                    <a:lstStyle/>
                    <a:p>
                      <a:r>
                        <a:rPr lang="es-MX" sz="1600" dirty="0"/>
                        <a:t>10k</a:t>
                      </a:r>
                    </a:p>
                  </a:txBody>
                  <a:tcPr/>
                </a:tc>
                <a:tc>
                  <a:txBody>
                    <a:bodyPr/>
                    <a:lstStyle/>
                    <a:p>
                      <a:r>
                        <a:rPr lang="es-MX" sz="1600" dirty="0"/>
                        <a:t>1M</a:t>
                      </a:r>
                    </a:p>
                  </a:txBody>
                  <a:tcPr/>
                </a:tc>
                <a:tc>
                  <a:txBody>
                    <a:bodyPr/>
                    <a:lstStyle/>
                    <a:p>
                      <a:r>
                        <a:rPr lang="es-MX" sz="1600" dirty="0"/>
                        <a:t>10M</a:t>
                      </a:r>
                    </a:p>
                  </a:txBody>
                  <a:tcPr/>
                </a:tc>
                <a:extLst>
                  <a:ext uri="{0D108BD9-81ED-4DB2-BD59-A6C34878D82A}">
                    <a16:rowId xmlns:a16="http://schemas.microsoft.com/office/drawing/2014/main" xmlns="" val="10013"/>
                  </a:ext>
                </a:extLst>
              </a:tr>
            </a:tbl>
          </a:graphicData>
        </a:graphic>
      </p:graphicFrame>
      <p:sp>
        <p:nvSpPr>
          <p:cNvPr id="5" name="2 Marcador de contenido"/>
          <p:cNvSpPr txBox="1">
            <a:spLocks/>
          </p:cNvSpPr>
          <p:nvPr/>
        </p:nvSpPr>
        <p:spPr>
          <a:xfrm>
            <a:off x="395536" y="692696"/>
            <a:ext cx="8280920" cy="792088"/>
          </a:xfrm>
          <a:prstGeom prst="rect">
            <a:avLst/>
          </a:prstGeom>
        </p:spPr>
        <p:txBody>
          <a:bodyPr vert="horz" lIns="91440" tIns="45720" rIns="91440" bIns="45720" rtlCol="0">
            <a:noAutofit/>
          </a:bodyPr>
          <a:lstStyle/>
          <a:p>
            <a:pPr lvl="0">
              <a:spcBef>
                <a:spcPct val="20000"/>
              </a:spcBef>
              <a:defRPr/>
            </a:pPr>
            <a:r>
              <a:rPr lang="es-MX" sz="2400" dirty="0">
                <a:latin typeface="Arial" pitchFamily="34" charset="0"/>
                <a:ea typeface="Times New Roman" pitchFamily="18" charset="0"/>
                <a:cs typeface="Arial" pitchFamily="34" charset="0"/>
              </a:rPr>
              <a:t>Las demás resistencias comerciales se obtienen al multiplicar por 10, 100, 1000, 10 000 y 100 000</a:t>
            </a: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87394" name="AutoShape 2" descr="data:image/jpeg;base64,/9j/4AAQSkZJRgABAQAAAQABAAD/2wCEAAkGBg8SDxAQDxASEA4QDxIPEBASDQ8PEBAPFBAVFBMQEhIZGyYgGRkkGRQVHy8gIycpLiwsFR4xNTAqNSYrLCkBCQoKDAwMFA8PFCkYFBgpKSkpKSkpKSkpKSkpKSkpKSkpKSkpKSkpKSkpKSkpKSkpKSkpKSkpKSkpKSkpKSkpKf/AABEIALMBGQMBIgACEQEDEQH/xAAbAAEAAgMBAQAAAAAAAAAAAAAABAUCAwYBB//EADcQAAIBAwIDBgMHAwUBAAAAAAABAgMEEQUhEjFRBhNBYXGBIjKRFCNSobHB0UJTckNigrLhFv/EABUBAQEAAAAAAAAAAAAAAAAAAAAB/8QAFREBAQAAAAAAAAAAAAAAAAAAABH/2gAMAwEAAhEDEQA/APuIAAAAAAAAAAAAAAAAAAAAAAAAAAAAAAAAAAAAAAAAAAAAAAAAAAAAAAAAAAAAAAAAAAAAAAAAAAAAAAAAAAAAAAAAB5KSSy9kubA9PG8bvl1Od1LtvQhLu6CdzW5KNPLhn/NZz7ZIS0a/vN7up3FF8qMNm1/uj/OfQC6/+ptO+jQjU45ylwpxTlBS8E5LYtiv0zQbe3X3VNKXjN/FN/8AIsAAAAAAAAAAAAAAAAAAAAAAAAAAAAAAAAAAAAAGM5pJuTSS5ttJL1YGR5KSSy3hLm28JHO6h2zpp93bQlcVXy4U+7+vN+23mQV2dvbt8V7WdOlzVCn8Kx0a/lsCZqPbmhGXdWydzWfLu96a9ZrOfZMhR0K/vGpXtXuaP9inlZXSUf5bOk0zRbehHFGmo9ZYzJ+rJwEDS9Dt7eOKNNJ+MnvN+sieAAAAAAAAAAAAAAAAAAAAAAAAAAB5KSW7eEQ62orlDfzf7ICXOokst4RCq6l+Fe7/AIIdWq28t5Zyeq63ewqxqd13VpCfDVcuGblBv51wvK/LmB31reqWz2l+T9CSc3a3UKkYzpyUotZUk9mW1pf+E35KX8gTgDVcXMKcXOpKMIrnKTSX1A2muvXhCLlOShFc5Sail6tnM3vbNzk6VjSdapy45JqK81Hm/fBqt+ydxXaqX9Zy8VSi8KPpjZe24G+97axcu7s6br1HylhqC80ucvyXmaqfZy6uWp3tVqHNUY4wvZbL835nRafpVGjHhpQUer5yfrLmyWBD0/SaNFYpQUesucn6y5kwAAAAAAAAAAAAAAAAAAAAAAAAAAARa99FbL4n+X1AktkWtfpbR3fXwIVa4lL5n7eBXyv1OnOVDFSUVJJZxma/peeW4Eq9vlFcdWajFeLeEsvCKqpr6+1U7eCUlOlKo5qXypNY9c5Idlq85v7PfU1SqzT4VtKFSPRNbZ8iql2SnRuVOjUrKnNd3CVPgk6CznEoyT4oZCMu0l7c0q+Wqs6VRKnQhCrCnB1X+N/Mn+WxMsNWuHKNpWhT+0SoOpxKfexi4tLFVYWM52x0ZZ2umVpRlTvJUrim0kvuOBvrxLLXTkTLDSKFFNUKUKSe74IqOX5gVeg6FUo1qtSXBCFRRSo05TlCMlnM8y5ZzySL7hM1EwqXEUBjfX11Ck1bxjOo2lFSfy5226+5X2fZK4rSVW/rOUv7cXy8srZeyJtpXcq0F4cWfpv+x0QVHstPpUY8NKCgvJbv1fiSAAAAAAAAAAAAAAAAAAAAAAAAAAAAAGmtcxj5vojcUruU5yzz4n+oG6vcylz2XRHOX3aaMe9VKFSfd5jOpGnxQhNLdNZy8eODoJROe7Q6U1RrStk41akoyqcGeKcItcaS/E45WSoptW7RV3RhKMu6rLFSEo/FRrw8Yxe2+N+F77Gdnqk6VaFWVP7m5wpVKacqTk/lqvxg/Bp7ctyxtabrRhRVqo2ajwy75cLlHGyhT/d4LfTtLp0YKnSTVNN8MW21FPwWfAgj6zpH2imocXBupKaipTj5w6PzJNhp8aceGLlLxcpScpSfVsmKJ5OolzKCgYzrRiRq194IhzqNkVJrXjfIiynkxbMckFjokc14+Sk/yx+50pz/AGdX3kn0h+rX8HQFAAAAAAAAAAAAAAAAAAAAAAAAAAAAAAOTnUfE35v9TrGcc2BZW91nZ8yTgpIVCfb3fUUS+AxlNIj1r3oQqlZsUSq190Ic6rZg2eZANngbJ9potWe7+7j1a+L2j/IFf+vTxLKy0KpPep93Hp/W/bw9y5s9Mp0/lWZfilvL6+HsSwNFrZwprEFjq+bfqzeAAAAAAAAAAAAAAAAAAAAAAAAAAAAAFXq3aS2t0+9qLiS+SPxT+nh74OenrWo3j4bSn9nov/Vl831f7fUDptU123t1mvVjBvlHOZy9Irc5a5vVUcp28JunzeI5UfNy5JfUn6V2Cowl3lxKVzW5tzbcc+/P3OmhSilwxSUeWEkl9CDhLWUstP2JyJ+q6DGP3tGLX44Jvhx+KMfD2IPgB42YMyZttrKpUeIRyvGT2ivcojNkyz0qpU3S4Yfil4+i8S3stEpww5fHPzXwp+S/ksgIVnpNOnulxS/FLd+3QmgAAAAAAAAAAAAAAAAAAAAAAAAAADxsD0HP6n21tqb4ab76pnGIvEE+jny9lllaqGo3m839nt5LPDvHb0XxS26vHkBcar2stqGY8XeVf7cMPfpKXKPuUkrnVL3amvslu/6t1Jr12b9sF5pfZW2o4fDx1F/VJLb/ABjyRcgc9pPYq2o4lPNapnPFPdZ6qJ0EYpLCWEvBbHoAAAAVt1osZNuD4G92sZj/AOFkAKq20JJ5qPi/2rZe78S0jBJJJJJcklhI9AAAAAAAAAAAAAAAAAAAAAAAAAAAADCrVjFOUmoxW7baSS82Veo65wuUKSTnF8MnLLxJpNKNNfFN4a6LzKiPZ+5uWp3M3GPNKXC5L/GC+GH5vzAk6h21pJ8FvF1pvlLdU/bbMvZY8yCtFvrze6qOnRe/d4SXtTT/AOzZ0un6LQo704fE+c38U5Pq5E4Cr0zs3bUPihBOp4zlvL26exaAAAAAAAAAAAAAAAAAAAAAAAAAAAAAAAAAAAAAAAAAAa/s8OLj4Y8eMcfCuLHTJsAAAAAAAAAAAAAAAAAAAAAAAAAAAAAAAAAAAAAAAAAAAAAAAAAAAAAAAAAAAAAAAAAAAAAAAAAAAAAAAAAAAAAAAAAAAAAA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7396" name="AutoShape 4" descr="data:image/jpeg;base64,/9j/4AAQSkZJRgABAQAAAQABAAD/2wCEAAkGBg8SDxAQDxASEA4QDxIPEBASDQ8PEBAPFBAVFBMQEhIZGyYgGRkkGRQVHy8gIycpLiwsFR4xNTAqNSYrLCkBCQoKDAwMFA8PFCkYFBgpKSkpKSkpKSkpKSkpKSkpKSkpKSkpKSkpKSkpKSkpKSkpKSkpKSkpKSkpKSkpKSkpKf/AABEIALMBGQMBIgACEQEDEQH/xAAbAAEAAgMBAQAAAAAAAAAAAAAABAUCAwYBB//EADcQAAIBAwIDBgMHAwUBAAAAAAABAgMEEQUhEjFRBhNBYXGBIjKRFCNSobHB0UJTckNigrLhFv/EABUBAQEAAAAAAAAAAAAAAAAAAAAB/8QAFREBAQAAAAAAAAAAAAAAAAAAABH/2gAMAwEAAhEDEQA/APuIAAAAAAAAAAAAAAAAAAAAAAAAAAAAAAAAAAAAAAAAAAAAAAAAAAAAAAAAAAAAAAAAAAAAAAAAAAAAAAAAAAAAAAAAB5KSSy9kubA9PG8bvl1Od1LtvQhLu6CdzW5KNPLhn/NZz7ZIS0a/vN7up3FF8qMNm1/uj/OfQC6/+ptO+jQjU45ylwpxTlBS8E5LYtiv0zQbe3X3VNKXjN/FN/8AIsAAAAAAAAAAAAAAAAAAAAAAAAAAAAAAAAAAAAAGM5pJuTSS5ttJL1YGR5KSSy3hLm28JHO6h2zpp93bQlcVXy4U+7+vN+23mQV2dvbt8V7WdOlzVCn8Kx0a/lsCZqPbmhGXdWydzWfLu96a9ZrOfZMhR0K/vGpXtXuaP9inlZXSUf5bOk0zRbehHFGmo9ZYzJ+rJwEDS9Dt7eOKNNJ+MnvN+sieAAAAAAAAAAAAAAAAAAAAAAAAAAB5KSW7eEQ62orlDfzf7ICXOokst4RCq6l+Fe7/AIIdWq28t5Zyeq63ewqxqd13VpCfDVcuGblBv51wvK/LmB31reqWz2l+T9CSc3a3UKkYzpyUotZUk9mW1pf+E35KX8gTgDVcXMKcXOpKMIrnKTSX1A2muvXhCLlOShFc5Sail6tnM3vbNzk6VjSdapy45JqK81Hm/fBqt+ydxXaqX9Zy8VSi8KPpjZe24G+97axcu7s6br1HylhqC80ucvyXmaqfZy6uWp3tVqHNUY4wvZbL835nRafpVGjHhpQUer5yfrLmyWBD0/SaNFYpQUesucn6y5kwAAAAAAAAAAAAAAAAAAAAAAAAAAARa99FbL4n+X1AktkWtfpbR3fXwIVa4lL5n7eBXyv1OnOVDFSUVJJZxma/peeW4Eq9vlFcdWajFeLeEsvCKqpr6+1U7eCUlOlKo5qXypNY9c5Idlq85v7PfU1SqzT4VtKFSPRNbZ8iql2SnRuVOjUrKnNd3CVPgk6CznEoyT4oZCMu0l7c0q+Wqs6VRKnQhCrCnB1X+N/Mn+WxMsNWuHKNpWhT+0SoOpxKfexi4tLFVYWM52x0ZZ2umVpRlTvJUrim0kvuOBvrxLLXTkTLDSKFFNUKUKSe74IqOX5gVeg6FUo1qtSXBCFRRSo05TlCMlnM8y5ZzySL7hM1EwqXEUBjfX11Ck1bxjOo2lFSfy5226+5X2fZK4rSVW/rOUv7cXy8srZeyJtpXcq0F4cWfpv+x0QVHstPpUY8NKCgvJbv1fiSAAAAAAAAAAAAAAAAAAAAAAAAAAAAAGmtcxj5vojcUruU5yzz4n+oG6vcylz2XRHOX3aaMe9VKFSfd5jOpGnxQhNLdNZy8eODoJROe7Q6U1RrStk41akoyqcGeKcItcaS/E45WSoptW7RV3RhKMu6rLFSEo/FRrw8Yxe2+N+F77Gdnqk6VaFWVP7m5wpVKacqTk/lqvxg/Bp7ctyxtabrRhRVqo2ajwy75cLlHGyhT/d4LfTtLp0YKnSTVNN8MW21FPwWfAgj6zpH2imocXBupKaipTj5w6PzJNhp8aceGLlLxcpScpSfVsmKJ5OolzKCgYzrRiRq194IhzqNkVJrXjfIiynkxbMckFjokc14+Sk/yx+50pz/AGdX3kn0h+rX8HQFAAAAAAAAAAAAAAAAAAAAAAAAAAAAAAOTnUfE35v9TrGcc2BZW91nZ8yTgpIVCfb3fUUS+AxlNIj1r3oQqlZsUSq190Ic6rZg2eZANngbJ9potWe7+7j1a+L2j/IFf+vTxLKy0KpPep93Hp/W/bw9y5s9Mp0/lWZfilvL6+HsSwNFrZwprEFjq+bfqzeAAAAAAAAAAAAAAAAAAAAAAAAAAAAAFXq3aS2t0+9qLiS+SPxT+nh74OenrWo3j4bSn9nov/Vl831f7fUDptU123t1mvVjBvlHOZy9Irc5a5vVUcp28JunzeI5UfNy5JfUn6V2Cowl3lxKVzW5tzbcc+/P3OmhSilwxSUeWEkl9CDhLWUstP2JyJ+q6DGP3tGLX44Jvhx+KMfD2IPgB42YMyZttrKpUeIRyvGT2ivcojNkyz0qpU3S4Yfil4+i8S3stEpww5fHPzXwp+S/ksgIVnpNOnulxS/FLd+3QmgAAAAAAAAAAAAAAAAAAAAAAAAAADxsD0HP6n21tqb4ab76pnGIvEE+jny9lllaqGo3m839nt5LPDvHb0XxS26vHkBcar2stqGY8XeVf7cMPfpKXKPuUkrnVL3amvslu/6t1Jr12b9sF5pfZW2o4fDx1F/VJLb/ABjyRcgc9pPYq2o4lPNapnPFPdZ6qJ0EYpLCWEvBbHoAAAAVt1osZNuD4G92sZj/AOFkAKq20JJ5qPi/2rZe78S0jBJJJJJcklhI9AAAAAAAAAAAAAAAAAAAAAAAAAAAADCrVjFOUmoxW7baSS82Veo65wuUKSTnF8MnLLxJpNKNNfFN4a6LzKiPZ+5uWp3M3GPNKXC5L/GC+GH5vzAk6h21pJ8FvF1pvlLdU/bbMvZY8yCtFvrze6qOnRe/d4SXtTT/AOzZ0un6LQo704fE+c38U5Pq5E4Cr0zs3bUPihBOp4zlvL26exaAAAAAAAAAAAAAAAAAAAAAAAAAAAAAAAAAAAAAAAAAAa/s8OLj4Y8eMcfCuLHTJsAAAAAAAAAAAAAAAAAAAAAAAAAAAAAAAAAAAAAAAAAAAAAAAAAAAAAAAAAAAAAAAAAAAAAAAAAAAAAAAAAAAAAAAAAAAAAA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7398" name="AutoShape 6" descr="data:image/jpeg;base64,/9j/4AAQSkZJRgABAQAAAQABAAD/2wCEAAkGBg8SDxAQDxASEA4QDxIPEBASDQ8PEBAPFBAVFBMQEhIZGyYgGRkkGRQVHy8gIycpLiwsFR4xNTAqNSYrLCkBCQoKDAwMFA8PFCkYFBgpKSkpKSkpKSkpKSkpKSkpKSkpKSkpKSkpKSkpKSkpKSkpKSkpKSkpKSkpKSkpKSkpKf/AABEIALMBGQMBIgACEQEDEQH/xAAbAAEAAgMBAQAAAAAAAAAAAAAABAUCAwYBB//EADcQAAIBAwIDBgMHAwUBAAAAAAABAgMEEQUhEjFRBhNBYXGBIjKRFCNSobHB0UJTckNigrLhFv/EABUBAQEAAAAAAAAAAAAAAAAAAAAB/8QAFREBAQAAAAAAAAAAAAAAAAAAABH/2gAMAwEAAhEDEQA/APuIAAAAAAAAAAAAAAAAAAAAAAAAAAAAAAAAAAAAAAAAAAAAAAAAAAAAAAAAAAAAAAAAAAAAAAAAAAAAAAAAAAAAAAAAB5KSSy9kubA9PG8bvl1Od1LtvQhLu6CdzW5KNPLhn/NZz7ZIS0a/vN7up3FF8qMNm1/uj/OfQC6/+ptO+jQjU45ylwpxTlBS8E5LYtiv0zQbe3X3VNKXjN/FN/8AIsAAAAAAAAAAAAAAAAAAAAAAAAAAAAAAAAAAAAAGM5pJuTSS5ttJL1YGR5KSSy3hLm28JHO6h2zpp93bQlcVXy4U+7+vN+23mQV2dvbt8V7WdOlzVCn8Kx0a/lsCZqPbmhGXdWydzWfLu96a9ZrOfZMhR0K/vGpXtXuaP9inlZXSUf5bOk0zRbehHFGmo9ZYzJ+rJwEDS9Dt7eOKNNJ+MnvN+sieAAAAAAAAAAAAAAAAAAAAAAAAAAB5KSW7eEQ62orlDfzf7ICXOokst4RCq6l+Fe7/AIIdWq28t5Zyeq63ewqxqd13VpCfDVcuGblBv51wvK/LmB31reqWz2l+T9CSc3a3UKkYzpyUotZUk9mW1pf+E35KX8gTgDVcXMKcXOpKMIrnKTSX1A2muvXhCLlOShFc5Sail6tnM3vbNzk6VjSdapy45JqK81Hm/fBqt+ydxXaqX9Zy8VSi8KPpjZe24G+97axcu7s6br1HylhqC80ucvyXmaqfZy6uWp3tVqHNUY4wvZbL835nRafpVGjHhpQUer5yfrLmyWBD0/SaNFYpQUesucn6y5kwAAAAAAAAAAAAAAAAAAAAAAAAAAARa99FbL4n+X1AktkWtfpbR3fXwIVa4lL5n7eBXyv1OnOVDFSUVJJZxma/peeW4Eq9vlFcdWajFeLeEsvCKqpr6+1U7eCUlOlKo5qXypNY9c5Idlq85v7PfU1SqzT4VtKFSPRNbZ8iql2SnRuVOjUrKnNd3CVPgk6CznEoyT4oZCMu0l7c0q+Wqs6VRKnQhCrCnB1X+N/Mn+WxMsNWuHKNpWhT+0SoOpxKfexi4tLFVYWM52x0ZZ2umVpRlTvJUrim0kvuOBvrxLLXTkTLDSKFFNUKUKSe74IqOX5gVeg6FUo1qtSXBCFRRSo05TlCMlnM8y5ZzySL7hM1EwqXEUBjfX11Ck1bxjOo2lFSfy5226+5X2fZK4rSVW/rOUv7cXy8srZeyJtpXcq0F4cWfpv+x0QVHstPpUY8NKCgvJbv1fiSAAAAAAAAAAAAAAAAAAAAAAAAAAAAAGmtcxj5vojcUruU5yzz4n+oG6vcylz2XRHOX3aaMe9VKFSfd5jOpGnxQhNLdNZy8eODoJROe7Q6U1RrStk41akoyqcGeKcItcaS/E45WSoptW7RV3RhKMu6rLFSEo/FRrw8Yxe2+N+F77Gdnqk6VaFWVP7m5wpVKacqTk/lqvxg/Bp7ctyxtabrRhRVqo2ajwy75cLlHGyhT/d4LfTtLp0YKnSTVNN8MW21FPwWfAgj6zpH2imocXBupKaipTj5w6PzJNhp8aceGLlLxcpScpSfVsmKJ5OolzKCgYzrRiRq194IhzqNkVJrXjfIiynkxbMckFjokc14+Sk/yx+50pz/AGdX3kn0h+rX8HQFAAAAAAAAAAAAAAAAAAAAAAAAAAAAAAOTnUfE35v9TrGcc2BZW91nZ8yTgpIVCfb3fUUS+AxlNIj1r3oQqlZsUSq190Ic6rZg2eZANngbJ9potWe7+7j1a+L2j/IFf+vTxLKy0KpPep93Hp/W/bw9y5s9Mp0/lWZfilvL6+HsSwNFrZwprEFjq+bfqzeAAAAAAAAAAAAAAAAAAAAAAAAAAAAAFXq3aS2t0+9qLiS+SPxT+nh74OenrWo3j4bSn9nov/Vl831f7fUDptU123t1mvVjBvlHOZy9Irc5a5vVUcp28JunzeI5UfNy5JfUn6V2Cowl3lxKVzW5tzbcc+/P3OmhSilwxSUeWEkl9CDhLWUstP2JyJ+q6DGP3tGLX44Jvhx+KMfD2IPgB42YMyZttrKpUeIRyvGT2ivcojNkyz0qpU3S4Yfil4+i8S3stEpww5fHPzXwp+S/ksgIVnpNOnulxS/FLd+3QmgAAAAAAAAAAAAAAAAAAAAAAAAAADxsD0HP6n21tqb4ab76pnGIvEE+jny9lllaqGo3m839nt5LPDvHb0XxS26vHkBcar2stqGY8XeVf7cMPfpKXKPuUkrnVL3amvslu/6t1Jr12b9sF5pfZW2o4fDx1F/VJLb/ABjyRcgc9pPYq2o4lPNapnPFPdZ6qJ0EYpLCWEvBbHoAAAAVt1osZNuD4G92sZj/AOFkAKq20JJ5qPi/2rZe78S0jBJJJJJcklhI9AAAAAAAAAAAAAAAAAAAAAAAAAAAADCrVjFOUmoxW7baSS82Veo65wuUKSTnF8MnLLxJpNKNNfFN4a6LzKiPZ+5uWp3M3GPNKXC5L/GC+GH5vzAk6h21pJ8FvF1pvlLdU/bbMvZY8yCtFvrze6qOnRe/d4SXtTT/AOzZ0un6LQo704fE+c38U5Pq5E4Cr0zs3bUPihBOp4zlvL26exaAAAAAAAAAAAAAAAAAAAAAAAAAAAAAAAAAAAAAAAAAAa/s8OLj4Y8eMcfCuLHTJsAAAAAAAAAAAAAAAAAAAAAAAAAAAAAAAAAAAAAAAAAAAAAAAAAAAAAAAAAAAAAAAAAAAAAAAAAAAAAAAAAAAAAAAAAAAAAA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7400" name="AutoShape 8" descr="data:image/jpeg;base64,/9j/4AAQSkZJRgABAQAAAQABAAD/2wCEAAkGBhQQEBARDxAQEBAPDxAPERAPEA8SERAUFBAVFBcSEhMXGyYeGBkjGRIUHy8gIycpLSwsFR4xNTAqNSYrLCkBCQoKDgwOGA8PFykfHBwpKSksLCksNSkpKSkpKSkpKSkpKSkpKSwsKSksKSksKSkpKSwsLCksKSkpKSkpKSkpKf/AABEIANsA5gMBIgACEQEDEQH/xAAbAAEAAgMBAQAAAAAAAAAAAAAAAQYCBAUDB//EADIQAAIBAwIFAQUJAQEBAAAAAAABAgMEEQUhBhIxQVFhEyIyUnEUQoGRocHR4fCxYjP/xAAXAQEBAQEAAAAAAAAAAAAAAAAAAQMC/8QAHhEBAQADAAMBAQEAAAAAAAAAAAECETEhQVESYQP/2gAMAwEAAhEDEQA/APuIAAAAAAAAAAAAAAAAAAAAAAAAAAAAAAAABGQJNTUtRhQpTq1ZKMIJybf/ABeWY6pqtO2pSq1pKEIrzu/ReWVfTtOqanUjc3kXC1g+a3tX9/xUqrv6IC3WlwqlOFSPw1Ixms9cSWf3JPSEMLCwkuiXRADIAAAAAAAAAAAAAAAAAAAAAAAAAAAAAAIyANDWdap2lKVWtLliui7yfaMV3bPLXtfpWdJ1K0vSMV8U5doxRwNG0Ore1Y3uoLCXvW1o/hpLqpTXeRzfPFk91jpekVdQqxvL6LjRi+a2tH0SztUqp9ZF0jHBKRJYW7AAVAAAAAAAAAAAAAAAAAAAAAAAAAAAADFyANnJ4h4jp2dNzqPMntTpx+OpLskiOIuJIWdPmlmVSb5aVKPxVJeF/JytA4bnUq/bL/Eq8v8A50nvC3j2SXzEqyfXloXDlS4rK+1FJ1OtC36woR7NrvIuKiSkSJNF8gAKgAAAAAAAAAAAAAAAAAAAAAAAACOYxp1VLo0/o8gZgjIbAhs4vEnEsLOCynUq1Hy0qMd5Tljx4MeJeJo2sVGK9pcVNqVGPxSfZteDT4b4YlGbu71qpd1N18lGL+7BefUm3UmkcO8NzdT7Zf4ndTWYQ6wt49oxXn1LUkEiRHNuwAFAAAAAAAAAAAAAAAAAAAAAAADAGMp469PPYic8LLaSW7b8FT1rXHWfJTeKafvPvP0XoS0Za1rzqN06Lah0lNbOXpH0NDT9QlQnzR3i8c0fm/s18Y7f1gZMZl5d3S+Wl3GpBTg8xf6Pw/U4nFHFKtVGnTXtbmq+WnSjvLLXVrsjhUNRqUFU9jJZlHCjL4VLDw/0N/grhzlzeXE1Wuq2W5ZyqSy/cj6mu9uONnhfheVOTubt+1u6m7k91ST35I+OpZ0gkSWF8gAKAAAAAAAAAAAAAAAAAAAAAAAABjOaSbbwlu2Y1KqinKTSS3bfYqGr6y67cY5jRT/GbXn0ObdLJtlrOtOu3CGVSTw33qfwjmZz26EkNmVu+u5PSH/smvcXPLhZjlyUUm9m358GdS4w8JOUsZwjxnKM4NtP5Wn8SaX/AHucZa00xx8+Y21+j2NvS9TdvPK3pyfvR/ePqcnTqzcXl5Sk4qTWHJLo/wAjcj+h1jkmWEl0v1vcKcVKLzFrKa/c9is8J1Jc1SO7gkvopZ6IspvGNSACoAAAAAAAAAAAAAAAAAAAARkAzyr11CLlJ8qSy2xXrqEZTk8RistlQ1XVHcS8UovMY/N6slulk2nVtXlcPC2pJ7LfMvV+hobYGfG30IZhbu7d60nPU82ZGLCba9aDjLn6px5ZJvCSW+UeVGm5z9puls0sYbaWM/kbkoprDSa8MzW3X6fwT8/W2P8ArZEL8/r2NvTNOlXlhbQT96XZLwvUz0vTJV3hLlgvil+PRFxtbSNKKjBYS/2WazFhaiys40oqMFhL836s2ADRyAAAAAAAAAAAAAAAAAAAAADPC5uY04uU3hL/AGEZVqyjFyk8KKyymanqUq88tNQW8Y9vrLyyW6WTadU1KVeW+YwWeWP7y9WaTfYyIb8mF3etOI6B7+uPB4163Kt846NxWcZXfBz7avPny0sN8k3Do/lnjsc3KTw0wwuUt26nMME8plHY7vGWtISwb+l6U68vlpLq+7fhE6TpDrvmfu0k93vmXoi30KCglGKxFLZI6wx91LShQUIqMUkl2R6kJEmrgAAAAAAAAAAAAAAAAAAAAAAAB4XVuqkZQl0kip31i6cnGXbdPyvJcjVv7NVY4ez6xfhmeeO+ddSqVNY/Y8pM3a1F5kk4uUZOMuVp4aNZx6mcv1a4sJTpPDabcujy5VE3jPp/R04UVFtpYb2eOjweip9/HfG/fuTjCz/vI01uf6/iX67eiOjpGiuvic8xpL8OYy0bRXWfPUWKaeYr5u+S2QhhJLZLsjTGfWNqKVJRSUVhLol2PQA0cgAAAAAAAAAAAAAAAAAAAAAAABBJi2Sg2VbiDiGc5/ZLFc9xLadT7tBeW/JOsa9OtVdpY+9U29tW6xoxbw9/mOnoPD1O0p8tNc05b1KkvjnLvl/U57xeNPSeEoUKLhzOdWo+epVlnMp+fRHLv7R05YksPz2fqmXbBrXtlGrHD2a3Uu6ZMsd8X9KO5bbvY62jaG6mKlVNQXwx6OXq/CN204b9/mqtSSxiKzh4ecs7sY4xhDDHXS0jBLZLCXYyANHIAAAAAAAAAAAAAAAAAAAAAAAAQSeVasopuTSillt9EgMnP9yo6jrtS9qytbBtRi8XF1j3acflg+8jxub+rqk3RtHKnaReK1ytnU/8U/5LTpml07enGlRiowivC3fl+Wcy7X089G0Sna01TpLbOZSe8pyfeT7nRSCRJUAAURgkAAAAAAAAAAAAAAAAAAAAAAAAAAQGzQ1fWaVrTlUrzUYpbeZPHRLu9gNi+vYUYSqVJKEIrLbZToOrrEs+/Q0+L9VO5+j7RMbPTK2q1I17tSo2cXzUbbL5qniVUu9KkoxUYpRjFYSSSSXoidXkedpaRpRjCnFQhFYUV0R74JBUAAAAAAAAAAAAAAAAAAAAAAAAAAAAAAhsSK7xHxUrdqjRi611U2hSjvyt95eEBs8Q8S07OGZPmqS2p0ovMpvt07HF0jhupd1I3epbv4qVq8uFNN9ZLuzc0DhVwn9pvJe2upNvL3jSz92K9CzJE71SMcGRCJKgAAAAAAAAAAAAAAAAAAAAAAAAAAAAAAADS1dVHQqK3x7ZxxTb6KWepzeHeFo22alR+1uam9StLrl9o+Ed4InsQomQBQAAAAAAAAAAAAAAAAAAAAAAAAAAAAAAAAA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7402" name="AutoShape 10" descr="data:image/jpeg;base64,/9j/4AAQSkZJRgABAQAAAQABAAD/2wCEAAkGBhQQEBARDxAQEBAPDxAPERAPEA8SERAUFBAVFBcSEhMXGyYeGBkjGRIUHy8gIycpLSwsFR4xNTAqNSYrLCkBCQoKDgwOGA8PFykfHBwpKSksLCksNSkpKSkpKSkpKSkpKSkpKSwsKSksKSksKSkpKSwsLCksKSkpKSkpKSkpKf/AABEIANsA5gMBIgACEQEDEQH/xAAbAAEAAgMBAQAAAAAAAAAAAAAAAQYCBAUDB//EADIQAAIBAwIFAQUJAQEBAAAAAAABAgMEEQUhBhIxQVFhEyIyUnEUQoGRocHR4fCxYjP/xAAXAQEBAQEAAAAAAAAAAAAAAAAAAQMC/8QAHhEBAQADAAMBAQEAAAAAAAAAAAECETEhQVESYQP/2gAMAwEAAhEDEQA/APuIAAAAAAAAAAAAAAAAAAAAAAAAAAAAAAAABGQJNTUtRhQpTq1ZKMIJybf/ABeWY6pqtO2pSq1pKEIrzu/ReWVfTtOqanUjc3kXC1g+a3tX9/xUqrv6IC3WlwqlOFSPw1Ixms9cSWf3JPSEMLCwkuiXRADIAAAAAAAAAAAAAAAAAAAAAAAAAAAAAAIyANDWdap2lKVWtLliui7yfaMV3bPLXtfpWdJ1K0vSMV8U5doxRwNG0Ore1Y3uoLCXvW1o/hpLqpTXeRzfPFk91jpekVdQqxvL6LjRi+a2tH0SztUqp9ZF0jHBKRJYW7AAVAAAAAAAAAAAAAAAAAAAAAAAAAAAADFyANnJ4h4jp2dNzqPMntTpx+OpLskiOIuJIWdPmlmVSb5aVKPxVJeF/JytA4bnUq/bL/Eq8v8A50nvC3j2SXzEqyfXloXDlS4rK+1FJ1OtC36woR7NrvIuKiSkSJNF8gAKgAAAAAAAAAAAAAAAAAAAAAAAACOYxp1VLo0/o8gZgjIbAhs4vEnEsLOCynUq1Hy0qMd5Tljx4MeJeJo2sVGK9pcVNqVGPxSfZteDT4b4YlGbu71qpd1N18lGL+7BefUm3UmkcO8NzdT7Zf4ndTWYQ6wt49oxXn1LUkEiRHNuwAFAAAAAAAAAAAAAAAAAAAAAAADAGMp469PPYic8LLaSW7b8FT1rXHWfJTeKafvPvP0XoS0Za1rzqN06Lah0lNbOXpH0NDT9QlQnzR3i8c0fm/s18Y7f1gZMZl5d3S+Wl3GpBTg8xf6Pw/U4nFHFKtVGnTXtbmq+WnSjvLLXVrsjhUNRqUFU9jJZlHCjL4VLDw/0N/grhzlzeXE1Wuq2W5ZyqSy/cj6mu9uONnhfheVOTubt+1u6m7k91ST35I+OpZ0gkSWF8gAKAAAAAAAAAAAAAAAAAAAAAAAABjOaSbbwlu2Y1KqinKTSS3bfYqGr6y67cY5jRT/GbXn0ObdLJtlrOtOu3CGVSTw33qfwjmZz26EkNmVu+u5PSH/smvcXPLhZjlyUUm9m358GdS4w8JOUsZwjxnKM4NtP5Wn8SaX/AHucZa00xx8+Y21+j2NvS9TdvPK3pyfvR/ePqcnTqzcXl5Sk4qTWHJLo/wAjcj+h1jkmWEl0v1vcKcVKLzFrKa/c9is8J1Jc1SO7gkvopZ6IspvGNSACoAAAAAAAAAAAAAAAAAAAARkAzyr11CLlJ8qSy2xXrqEZTk8RistlQ1XVHcS8UovMY/N6slulk2nVtXlcPC2pJ7LfMvV+hobYGfG30IZhbu7d60nPU82ZGLCba9aDjLn6px5ZJvCSW+UeVGm5z9puls0sYbaWM/kbkoprDSa8MzW3X6fwT8/W2P8ArZEL8/r2NvTNOlXlhbQT96XZLwvUz0vTJV3hLlgvil+PRFxtbSNKKjBYS/2WazFhaiys40oqMFhL836s2ADRyAAAAAAAAAAAAAAAAAAAAADPC5uY04uU3hL/AGEZVqyjFyk8KKyymanqUq88tNQW8Y9vrLyyW6WTadU1KVeW+YwWeWP7y9WaTfYyIb8mF3etOI6B7+uPB4163Kt846NxWcZXfBz7avPny0sN8k3Do/lnjsc3KTw0wwuUt26nMME8plHY7vGWtISwb+l6U68vlpLq+7fhE6TpDrvmfu0k93vmXoi30KCglGKxFLZI6wx91LShQUIqMUkl2R6kJEmrgAAAAAAAAAAAAAAAAAAAAAAAB4XVuqkZQl0kip31i6cnGXbdPyvJcjVv7NVY4ez6xfhmeeO+ddSqVNY/Y8pM3a1F5kk4uUZOMuVp4aNZx6mcv1a4sJTpPDabcujy5VE3jPp/R04UVFtpYb2eOjweip9/HfG/fuTjCz/vI01uf6/iX67eiOjpGiuvic8xpL8OYy0bRXWfPUWKaeYr5u+S2QhhJLZLsjTGfWNqKVJRSUVhLol2PQA0cgAAAAAAAAAAAAAAAAAAAAAAABBJi2Sg2VbiDiGc5/ZLFc9xLadT7tBeW/JOsa9OtVdpY+9U29tW6xoxbw9/mOnoPD1O0p8tNc05b1KkvjnLvl/U57xeNPSeEoUKLhzOdWo+epVlnMp+fRHLv7R05YksPz2fqmXbBrXtlGrHD2a3Uu6ZMsd8X9KO5bbvY62jaG6mKlVNQXwx6OXq/CN204b9/mqtSSxiKzh4ecs7sY4xhDDHXS0jBLZLCXYyANHIAAAAAAAAAAAAAAAAAAAAAAAAQSeVasopuTSillt9EgMnP9yo6jrtS9qytbBtRi8XF1j3acflg+8jxub+rqk3RtHKnaReK1ytnU/8U/5LTpml07enGlRiowivC3fl+Wcy7X089G0Sna01TpLbOZSe8pyfeT7nRSCRJUAAURgkAAAAAAAAAAAAAAAAAAAAAAAAAAQGzQ1fWaVrTlUrzUYpbeZPHRLu9gNi+vYUYSqVJKEIrLbZToOrrEs+/Q0+L9VO5+j7RMbPTK2q1I17tSo2cXzUbbL5qniVUu9KkoxUYpRjFYSSSSXoidXkedpaRpRjCnFQhFYUV0R74JBUAAAAAAAAAAAAAAAAAAAAAAAAAAAAAAhsSK7xHxUrdqjRi611U2hSjvyt95eEBs8Q8S07OGZPmqS2p0ovMpvt07HF0jhupd1I3epbv4qVq8uFNN9ZLuzc0DhVwn9pvJe2upNvL3jSz92K9CzJE71SMcGRCJKgAAAAAAAAAAAAAAAAAAAAAAAAAAAAAAADS1dVHQqK3x7ZxxTb6KWepzeHeFo22alR+1uam9StLrl9o+Ed4InsQomQBQAAAAAAAAAAAAAAAAAAAAAAAAAAAAAAAAA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7404" name="AutoShape 12" descr="data:image/jpeg;base64,/9j/4AAQSkZJRgABAQAAAQABAAD/2wCEAAkGBhQQEBARDxAQEBAPDxAPERAPEA8SERAUFBAVFBcSEhMXGyYeGBkjGRIUHy8gIycpLSwsFR4xNTAqNSYrLCkBCQoKDgwOGA8PFykfHBwpKSksLCksNSkpKSkpKSkpKSkpKSkpKSwsKSksKSksKSkpKSwsLCksKSkpKSkpKSkpKf/AABEIANsA5gMBIgACEQEDEQH/xAAbAAEAAgMBAQAAAAAAAAAAAAAAAQYCBAUDB//EADIQAAIBAwIFAQUJAQEBAAAAAAABAgMEEQUhBhIxQVFhEyIyUnEUQoGRocHR4fCxYjP/xAAXAQEBAQEAAAAAAAAAAAAAAAAAAQMC/8QAHhEBAQADAAMBAQEAAAAAAAAAAAECETEhQVESYQP/2gAMAwEAAhEDEQA/APuIAAAAAAAAAAAAAAAAAAAAAAAAAAAAAAAABGQJNTUtRhQpTq1ZKMIJybf/ABeWY6pqtO2pSq1pKEIrzu/ReWVfTtOqanUjc3kXC1g+a3tX9/xUqrv6IC3WlwqlOFSPw1Ixms9cSWf3JPSEMLCwkuiXRADIAAAAAAAAAAAAAAAAAAAAAAAAAAAAAAIyANDWdap2lKVWtLliui7yfaMV3bPLXtfpWdJ1K0vSMV8U5doxRwNG0Ore1Y3uoLCXvW1o/hpLqpTXeRzfPFk91jpekVdQqxvL6LjRi+a2tH0SztUqp9ZF0jHBKRJYW7AAVAAAAAAAAAAAAAAAAAAAAAAAAAAAADFyANnJ4h4jp2dNzqPMntTpx+OpLskiOIuJIWdPmlmVSb5aVKPxVJeF/JytA4bnUq/bL/Eq8v8A50nvC3j2SXzEqyfXloXDlS4rK+1FJ1OtC36woR7NrvIuKiSkSJNF8gAKgAAAAAAAAAAAAAAAAAAAAAAAACOYxp1VLo0/o8gZgjIbAhs4vEnEsLOCynUq1Hy0qMd5Tljx4MeJeJo2sVGK9pcVNqVGPxSfZteDT4b4YlGbu71qpd1N18lGL+7BefUm3UmkcO8NzdT7Zf4ndTWYQ6wt49oxXn1LUkEiRHNuwAFAAAAAAAAAAAAAAAAAAAAAAADAGMp469PPYic8LLaSW7b8FT1rXHWfJTeKafvPvP0XoS0Za1rzqN06Lah0lNbOXpH0NDT9QlQnzR3i8c0fm/s18Y7f1gZMZl5d3S+Wl3GpBTg8xf6Pw/U4nFHFKtVGnTXtbmq+WnSjvLLXVrsjhUNRqUFU9jJZlHCjL4VLDw/0N/grhzlzeXE1Wuq2W5ZyqSy/cj6mu9uONnhfheVOTubt+1u6m7k91ST35I+OpZ0gkSWF8gAKAAAAAAAAAAAAAAAAAAAAAAAABjOaSbbwlu2Y1KqinKTSS3bfYqGr6y67cY5jRT/GbXn0ObdLJtlrOtOu3CGVSTw33qfwjmZz26EkNmVu+u5PSH/smvcXPLhZjlyUUm9m358GdS4w8JOUsZwjxnKM4NtP5Wn8SaX/AHucZa00xx8+Y21+j2NvS9TdvPK3pyfvR/ePqcnTqzcXl5Sk4qTWHJLo/wAjcj+h1jkmWEl0v1vcKcVKLzFrKa/c9is8J1Jc1SO7gkvopZ6IspvGNSACoAAAAAAAAAAAAAAAAAAAARkAzyr11CLlJ8qSy2xXrqEZTk8RistlQ1XVHcS8UovMY/N6slulk2nVtXlcPC2pJ7LfMvV+hobYGfG30IZhbu7d60nPU82ZGLCba9aDjLn6px5ZJvCSW+UeVGm5z9puls0sYbaWM/kbkoprDSa8MzW3X6fwT8/W2P8ArZEL8/r2NvTNOlXlhbQT96XZLwvUz0vTJV3hLlgvil+PRFxtbSNKKjBYS/2WazFhaiys40oqMFhL836s2ADRyAAAAAAAAAAAAAAAAAAAAADPC5uY04uU3hL/AGEZVqyjFyk8KKyymanqUq88tNQW8Y9vrLyyW6WTadU1KVeW+YwWeWP7y9WaTfYyIb8mF3etOI6B7+uPB4163Kt846NxWcZXfBz7avPny0sN8k3Do/lnjsc3KTw0wwuUt26nMME8plHY7vGWtISwb+l6U68vlpLq+7fhE6TpDrvmfu0k93vmXoi30KCglGKxFLZI6wx91LShQUIqMUkl2R6kJEmrgAAAAAAAAAAAAAAAAAAAAAAAB4XVuqkZQl0kip31i6cnGXbdPyvJcjVv7NVY4ez6xfhmeeO+ddSqVNY/Y8pM3a1F5kk4uUZOMuVp4aNZx6mcv1a4sJTpPDabcujy5VE3jPp/R04UVFtpYb2eOjweip9/HfG/fuTjCz/vI01uf6/iX67eiOjpGiuvic8xpL8OYy0bRXWfPUWKaeYr5u+S2QhhJLZLsjTGfWNqKVJRSUVhLol2PQA0cgAAAAAAAAAAAAAAAAAAAAAAABBJi2Sg2VbiDiGc5/ZLFc9xLadT7tBeW/JOsa9OtVdpY+9U29tW6xoxbw9/mOnoPD1O0p8tNc05b1KkvjnLvl/U57xeNPSeEoUKLhzOdWo+epVlnMp+fRHLv7R05YksPz2fqmXbBrXtlGrHD2a3Uu6ZMsd8X9KO5bbvY62jaG6mKlVNQXwx6OXq/CN204b9/mqtSSxiKzh4ecs7sY4xhDDHXS0jBLZLCXYyANHIAAAAAAAAAAAAAAAAAAAAAAAAQSeVasopuTSillt9EgMnP9yo6jrtS9qytbBtRi8XF1j3acflg+8jxub+rqk3RtHKnaReK1ytnU/8U/5LTpml07enGlRiowivC3fl+Wcy7X089G0Sna01TpLbOZSe8pyfeT7nRSCRJUAAURgkAAAAAAAAAAAAAAAAAAAAAAAAAAQGzQ1fWaVrTlUrzUYpbeZPHRLu9gNi+vYUYSqVJKEIrLbZToOrrEs+/Q0+L9VO5+j7RMbPTK2q1I17tSo2cXzUbbL5qniVUu9KkoxUYpRjFYSSSSXoidXkedpaRpRjCnFQhFYUV0R74JBUAAAAAAAAAAAAAAAAAAAAAAAAAAAAAAhsSK7xHxUrdqjRi611U2hSjvyt95eEBs8Q8S07OGZPmqS2p0ovMpvt07HF0jhupd1I3epbv4qVq8uFNN9ZLuzc0DhVwn9pvJe2upNvL3jSz92K9CzJE71SMcGRCJKgAAAAAAAAAAAAAAAAAAAAAAAAAAAAAAADS1dVHQqK3x7ZxxTb6KWepzeHeFo22alR+1uam9StLrl9o+Ed4InsQomQBQAAAAAAAAAAAAAAAAAAAAAAAAAAAAAAAAA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87405" name="Picture 13"/>
          <p:cNvPicPr>
            <a:picLocks noChangeAspect="1" noChangeArrowheads="1"/>
          </p:cNvPicPr>
          <p:nvPr/>
        </p:nvPicPr>
        <p:blipFill>
          <a:blip r:embed="rId2" cstate="print"/>
          <a:srcRect/>
          <a:stretch>
            <a:fillRect/>
          </a:stretch>
        </p:blipFill>
        <p:spPr bwMode="auto">
          <a:xfrm>
            <a:off x="6372200" y="1556792"/>
            <a:ext cx="1746498" cy="1562989"/>
          </a:xfrm>
          <a:prstGeom prst="rect">
            <a:avLst/>
          </a:prstGeom>
          <a:noFill/>
          <a:ln w="9525">
            <a:noFill/>
            <a:miter lim="800000"/>
            <a:headEnd/>
            <a:tailEnd/>
          </a:ln>
        </p:spPr>
      </p:pic>
      <p:pic>
        <p:nvPicPr>
          <p:cNvPr id="187412" name="Picture 20"/>
          <p:cNvPicPr>
            <a:picLocks noChangeAspect="1" noChangeArrowheads="1"/>
          </p:cNvPicPr>
          <p:nvPr/>
        </p:nvPicPr>
        <p:blipFill>
          <a:blip r:embed="rId3" cstate="print"/>
          <a:srcRect/>
          <a:stretch>
            <a:fillRect/>
          </a:stretch>
        </p:blipFill>
        <p:spPr bwMode="auto">
          <a:xfrm>
            <a:off x="6372200" y="4149080"/>
            <a:ext cx="2152650" cy="2085975"/>
          </a:xfrm>
          <a:prstGeom prst="rect">
            <a:avLst/>
          </a:prstGeom>
          <a:noFill/>
          <a:ln w="9525">
            <a:noFill/>
            <a:miter lim="800000"/>
            <a:headEnd/>
            <a:tailEnd/>
          </a:ln>
        </p:spPr>
      </p:pic>
      <p:pic>
        <p:nvPicPr>
          <p:cNvPr id="187413" name="Picture 21"/>
          <p:cNvPicPr>
            <a:picLocks noChangeAspect="1" noChangeArrowheads="1"/>
          </p:cNvPicPr>
          <p:nvPr/>
        </p:nvPicPr>
        <p:blipFill>
          <a:blip r:embed="rId4" cstate="print"/>
          <a:srcRect/>
          <a:stretch>
            <a:fillRect/>
          </a:stretch>
        </p:blipFill>
        <p:spPr bwMode="auto">
          <a:xfrm rot="10800000">
            <a:off x="5940152" y="3209758"/>
            <a:ext cx="2880320" cy="579282"/>
          </a:xfrm>
          <a:prstGeom prst="rect">
            <a:avLst/>
          </a:prstGeom>
          <a:noFill/>
          <a:ln w="9525">
            <a:noFill/>
            <a:miter lim="800000"/>
            <a:headEnd/>
            <a:tailEnd/>
          </a:ln>
        </p:spPr>
      </p:pic>
    </p:spTree>
    <p:extLst>
      <p:ext uri="{BB962C8B-B14F-4D97-AF65-F5344CB8AC3E}">
        <p14:creationId xmlns:p14="http://schemas.microsoft.com/office/powerpoint/2010/main" val="31110593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32656"/>
            <a:ext cx="9144000" cy="418058"/>
          </a:xfrm>
        </p:spPr>
        <p:txBody>
          <a:bodyPr>
            <a:normAutofit fontScale="90000"/>
          </a:bodyPr>
          <a:lstStyle/>
          <a:p>
            <a:r>
              <a:rPr lang="es-MX" dirty="0"/>
              <a:t>Efectos de la temperatura en una Resistencia</a:t>
            </a:r>
          </a:p>
        </p:txBody>
      </p:sp>
      <p:sp>
        <p:nvSpPr>
          <p:cNvPr id="15155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a:ln>
                <a:noFill/>
              </a:ln>
              <a:solidFill>
                <a:schemeClr val="tx1"/>
              </a:solidFill>
              <a:effectLst/>
              <a:latin typeface="Arial" pitchFamily="34" charset="0"/>
              <a:cs typeface="Arial" pitchFamily="34" charset="0"/>
            </a:endParaRPr>
          </a:p>
        </p:txBody>
      </p:sp>
      <p:sp>
        <p:nvSpPr>
          <p:cNvPr id="67" name="2 Marcador de contenido"/>
          <p:cNvSpPr txBox="1">
            <a:spLocks/>
          </p:cNvSpPr>
          <p:nvPr/>
        </p:nvSpPr>
        <p:spPr>
          <a:xfrm>
            <a:off x="323528" y="1052736"/>
            <a:ext cx="8280920" cy="1800200"/>
          </a:xfrm>
          <a:prstGeom prst="rect">
            <a:avLst/>
          </a:prstGeom>
        </p:spPr>
        <p:txBody>
          <a:bodyPr vert="horz" lIns="91440" tIns="45720" rIns="91440" bIns="45720" rtlCol="0">
            <a:normAutofit fontScale="70000" lnSpcReduction="20000"/>
          </a:bodyPr>
          <a:lstStyle/>
          <a:p>
            <a:pPr lvl="0">
              <a:spcBef>
                <a:spcPct val="20000"/>
              </a:spcBef>
              <a:defRPr/>
            </a:pPr>
            <a:r>
              <a:rPr lang="es-ES" sz="3200" dirty="0">
                <a:latin typeface="Arial" pitchFamily="34" charset="0"/>
                <a:ea typeface="Times New Roman" pitchFamily="18" charset="0"/>
                <a:cs typeface="Arial" pitchFamily="34" charset="0"/>
              </a:rPr>
              <a:t>Uno de los efectos que se produce en una resistencia cuando aumenta su temperatura es que también aumenta su valor resistivo.</a:t>
            </a:r>
          </a:p>
          <a:p>
            <a:pPr lvl="0">
              <a:spcBef>
                <a:spcPct val="20000"/>
              </a:spcBef>
              <a:defRPr/>
            </a:pPr>
            <a:r>
              <a:rPr lang="es-ES" sz="3200" dirty="0">
                <a:latin typeface="Arial" pitchFamily="34" charset="0"/>
                <a:ea typeface="Times New Roman" pitchFamily="18" charset="0"/>
                <a:cs typeface="Arial" pitchFamily="34" charset="0"/>
              </a:rPr>
              <a:t>El material del que se encuentra fabricado el resistor es fundamental para saber como aumenta el valor de la resistencia con la temperatura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56674" name="Object 2"/>
          <p:cNvGraphicFramePr>
            <a:graphicFrameLocks noChangeAspect="1"/>
          </p:cNvGraphicFramePr>
          <p:nvPr/>
        </p:nvGraphicFramePr>
        <p:xfrm>
          <a:off x="2843808" y="3373686"/>
          <a:ext cx="2946400" cy="487362"/>
        </p:xfrm>
        <a:graphic>
          <a:graphicData uri="http://schemas.openxmlformats.org/presentationml/2006/ole">
            <mc:AlternateContent xmlns:mc="http://schemas.openxmlformats.org/markup-compatibility/2006">
              <mc:Choice xmlns:v="urn:schemas-microsoft-com:vml" Requires="v">
                <p:oleObj spid="_x0000_s6149" name="Ecuación" r:id="rId3" imgW="1396800" imgH="241200" progId="Equation.3">
                  <p:embed/>
                </p:oleObj>
              </mc:Choice>
              <mc:Fallback>
                <p:oleObj name="Ecuación" r:id="rId3" imgW="139680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3373686"/>
                        <a:ext cx="2946400" cy="487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2 Marcador de contenido"/>
          <p:cNvSpPr txBox="1">
            <a:spLocks/>
          </p:cNvSpPr>
          <p:nvPr/>
        </p:nvSpPr>
        <p:spPr>
          <a:xfrm>
            <a:off x="611560" y="4221088"/>
            <a:ext cx="8280920" cy="1800200"/>
          </a:xfrm>
          <a:prstGeom prst="rect">
            <a:avLst/>
          </a:prstGeom>
        </p:spPr>
        <p:txBody>
          <a:bodyPr vert="horz" lIns="91440" tIns="45720" rIns="91440" bIns="45720" rtlCol="0">
            <a:normAutofit fontScale="70000" lnSpcReduction="20000"/>
          </a:bodyPr>
          <a:lstStyle/>
          <a:p>
            <a:pPr lvl="0">
              <a:spcBef>
                <a:spcPct val="20000"/>
              </a:spcBef>
              <a:defRPr/>
            </a:pPr>
            <a:r>
              <a:rPr lang="es-ES" sz="3200" dirty="0">
                <a:latin typeface="Arial" pitchFamily="34" charset="0"/>
                <a:ea typeface="Times New Roman" pitchFamily="18" charset="0"/>
                <a:cs typeface="Arial" pitchFamily="34" charset="0"/>
              </a:rPr>
              <a:t>R</a:t>
            </a:r>
            <a:r>
              <a:rPr lang="es-ES" sz="3200" i="1" baseline="-25000" dirty="0">
                <a:latin typeface="Arial" pitchFamily="34" charset="0"/>
                <a:ea typeface="Times New Roman" pitchFamily="18" charset="0"/>
                <a:cs typeface="Arial" pitchFamily="34" charset="0"/>
              </a:rPr>
              <a:t>f</a:t>
            </a:r>
            <a:r>
              <a:rPr lang="es-ES" sz="3200" dirty="0">
                <a:latin typeface="Arial" pitchFamily="34" charset="0"/>
                <a:ea typeface="Times New Roman" pitchFamily="18" charset="0"/>
                <a:cs typeface="Arial" pitchFamily="34" charset="0"/>
              </a:rPr>
              <a:t>=valor resistivo de la resistencia al calentarse </a:t>
            </a:r>
            <a:r>
              <a:rPr lang="es-ES" sz="3200" dirty="0">
                <a:latin typeface="Symbol" pitchFamily="18" charset="2"/>
                <a:ea typeface="Times New Roman" pitchFamily="18" charset="0"/>
                <a:cs typeface="Arial" pitchFamily="34" charset="0"/>
              </a:rPr>
              <a:t>W</a:t>
            </a:r>
          </a:p>
          <a:p>
            <a:pPr lvl="0">
              <a:spcBef>
                <a:spcPct val="20000"/>
              </a:spcBef>
              <a:defRPr/>
            </a:pPr>
            <a:r>
              <a:rPr kumimoji="0" lang="es-ES" sz="3200" b="0" i="0" u="none" strike="noStrike" kern="1200" cap="none" spc="0" normalizeH="0" baseline="0" noProof="0" dirty="0">
                <a:ln>
                  <a:noFill/>
                </a:ln>
                <a:solidFill>
                  <a:schemeClr val="tx1"/>
                </a:solidFill>
                <a:effectLst/>
                <a:uLnTx/>
                <a:uFillTx/>
                <a:latin typeface="Arial" pitchFamily="34" charset="0"/>
                <a:cs typeface="Arial" pitchFamily="34" charset="0"/>
              </a:rPr>
              <a:t>R</a:t>
            </a:r>
            <a:r>
              <a:rPr lang="es-ES" sz="3200" i="1" baseline="-25000" dirty="0">
                <a:latin typeface="Arial" pitchFamily="34" charset="0"/>
                <a:ea typeface="Times New Roman" pitchFamily="18" charset="0"/>
                <a:cs typeface="Arial" pitchFamily="34" charset="0"/>
              </a:rPr>
              <a:t>o</a:t>
            </a:r>
            <a:r>
              <a:rPr lang="es-ES" sz="3200" dirty="0">
                <a:latin typeface="Arial" pitchFamily="34" charset="0"/>
                <a:ea typeface="Times New Roman" pitchFamily="18" charset="0"/>
                <a:cs typeface="Arial" pitchFamily="34" charset="0"/>
              </a:rPr>
              <a:t>=valor resistivo de la resistencia antes de calentarse </a:t>
            </a:r>
            <a:r>
              <a:rPr lang="es-ES" sz="3200" dirty="0">
                <a:latin typeface="Symbol" pitchFamily="18" charset="2"/>
                <a:ea typeface="Times New Roman" pitchFamily="18" charset="0"/>
                <a:cs typeface="Arial" pitchFamily="34" charset="0"/>
              </a:rPr>
              <a:t>W</a:t>
            </a:r>
          </a:p>
          <a:p>
            <a:pPr lvl="0">
              <a:spcBef>
                <a:spcPct val="20000"/>
              </a:spcBef>
              <a:defRPr/>
            </a:pPr>
            <a:r>
              <a:rPr lang="es-ES" sz="3200" dirty="0">
                <a:latin typeface="Symbol" pitchFamily="18" charset="2"/>
                <a:ea typeface="Times New Roman" pitchFamily="18" charset="0"/>
                <a:cs typeface="Arial" pitchFamily="34" charset="0"/>
              </a:rPr>
              <a:t>a</a:t>
            </a:r>
            <a:r>
              <a:rPr lang="es-ES" sz="3200" dirty="0">
                <a:latin typeface="Arial" pitchFamily="34" charset="0"/>
                <a:ea typeface="Times New Roman" pitchFamily="18" charset="0"/>
                <a:cs typeface="Arial" pitchFamily="34" charset="0"/>
              </a:rPr>
              <a:t>=coeficiente de temperatura 1/</a:t>
            </a:r>
            <a:r>
              <a:rPr lang="es-ES" sz="3200" baseline="30000" dirty="0" err="1">
                <a:latin typeface="Arial" pitchFamily="34" charset="0"/>
                <a:ea typeface="Times New Roman" pitchFamily="18" charset="0"/>
                <a:cs typeface="Arial" pitchFamily="34" charset="0"/>
              </a:rPr>
              <a:t>o</a:t>
            </a:r>
            <a:r>
              <a:rPr lang="es-ES" sz="3200" dirty="0" err="1">
                <a:latin typeface="Arial" pitchFamily="34" charset="0"/>
                <a:ea typeface="Times New Roman" pitchFamily="18" charset="0"/>
                <a:cs typeface="Arial" pitchFamily="34" charset="0"/>
              </a:rPr>
              <a:t>C</a:t>
            </a:r>
            <a:endParaRPr lang="es-ES" sz="3200" dirty="0">
              <a:latin typeface="Arial" pitchFamily="34" charset="0"/>
              <a:ea typeface="Times New Roman" pitchFamily="18" charset="0"/>
              <a:cs typeface="Arial" pitchFamily="34" charset="0"/>
            </a:endParaRPr>
          </a:p>
          <a:p>
            <a:pPr lvl="0">
              <a:spcBef>
                <a:spcPct val="20000"/>
              </a:spcBef>
              <a:defRPr/>
            </a:pPr>
            <a:r>
              <a:rPr lang="es-ES" sz="3200" dirty="0" err="1">
                <a:latin typeface="Arial" pitchFamily="34" charset="0"/>
                <a:ea typeface="Times New Roman" pitchFamily="18" charset="0"/>
                <a:cs typeface="Arial" pitchFamily="34" charset="0"/>
              </a:rPr>
              <a:t>T</a:t>
            </a:r>
            <a:r>
              <a:rPr lang="es-ES" sz="3200" i="1" baseline="-25000" dirty="0" err="1">
                <a:latin typeface="Arial" pitchFamily="34" charset="0"/>
                <a:ea typeface="Times New Roman" pitchFamily="18" charset="0"/>
                <a:cs typeface="Arial" pitchFamily="34" charset="0"/>
              </a:rPr>
              <a:t>f</a:t>
            </a:r>
            <a:r>
              <a:rPr lang="es-ES" sz="3200" dirty="0">
                <a:latin typeface="Arial" pitchFamily="34" charset="0"/>
                <a:ea typeface="Times New Roman" pitchFamily="18" charset="0"/>
                <a:cs typeface="Arial" pitchFamily="34" charset="0"/>
              </a:rPr>
              <a:t>=temperatura final que alcanza el resistor en </a:t>
            </a:r>
            <a:r>
              <a:rPr lang="es-ES" sz="3200" baseline="30000" dirty="0" err="1">
                <a:latin typeface="Arial" pitchFamily="34" charset="0"/>
                <a:ea typeface="Times New Roman" pitchFamily="18" charset="0"/>
                <a:cs typeface="Arial" pitchFamily="34" charset="0"/>
              </a:rPr>
              <a:t>o</a:t>
            </a:r>
            <a:r>
              <a:rPr lang="es-ES" sz="3200" dirty="0" err="1">
                <a:latin typeface="Arial" pitchFamily="34" charset="0"/>
                <a:ea typeface="Times New Roman" pitchFamily="18" charset="0"/>
                <a:cs typeface="Arial" pitchFamily="34" charset="0"/>
              </a:rPr>
              <a:t>C</a:t>
            </a:r>
            <a:endParaRPr lang="es-ES" sz="3200" dirty="0">
              <a:latin typeface="Arial" pitchFamily="34" charset="0"/>
              <a:ea typeface="Times New Roman" pitchFamily="18" charset="0"/>
              <a:cs typeface="Arial" pitchFamily="34" charset="0"/>
            </a:endParaRPr>
          </a:p>
          <a:p>
            <a:pPr>
              <a:spcBef>
                <a:spcPct val="20000"/>
              </a:spcBef>
              <a:defRPr/>
            </a:pPr>
            <a:r>
              <a:rPr lang="es-ES" sz="3200" dirty="0" err="1">
                <a:latin typeface="Arial" pitchFamily="34" charset="0"/>
                <a:ea typeface="Times New Roman" pitchFamily="18" charset="0"/>
                <a:cs typeface="Arial" pitchFamily="34" charset="0"/>
              </a:rPr>
              <a:t>T</a:t>
            </a:r>
            <a:r>
              <a:rPr lang="es-ES" sz="3200" i="1" baseline="-25000" dirty="0" err="1">
                <a:latin typeface="Arial" pitchFamily="34" charset="0"/>
                <a:ea typeface="Times New Roman" pitchFamily="18" charset="0"/>
                <a:cs typeface="Arial" pitchFamily="34" charset="0"/>
              </a:rPr>
              <a:t>o</a:t>
            </a:r>
            <a:r>
              <a:rPr lang="es-ES" sz="3200" dirty="0">
                <a:latin typeface="Arial" pitchFamily="34" charset="0"/>
                <a:ea typeface="Times New Roman" pitchFamily="18" charset="0"/>
                <a:cs typeface="Arial" pitchFamily="34" charset="0"/>
              </a:rPr>
              <a:t>=temperatura inicial en </a:t>
            </a:r>
            <a:r>
              <a:rPr lang="es-ES" sz="3200" baseline="30000" dirty="0" err="1">
                <a:latin typeface="Arial" pitchFamily="34" charset="0"/>
                <a:ea typeface="Times New Roman" pitchFamily="18" charset="0"/>
                <a:cs typeface="Arial" pitchFamily="34" charset="0"/>
              </a:rPr>
              <a:t>o</a:t>
            </a:r>
            <a:r>
              <a:rPr lang="es-ES" sz="3200" dirty="0" err="1">
                <a:latin typeface="Arial" pitchFamily="34" charset="0"/>
                <a:ea typeface="Times New Roman" pitchFamily="18" charset="0"/>
                <a:cs typeface="Arial" pitchFamily="34" charset="0"/>
              </a:rPr>
              <a:t>C</a:t>
            </a:r>
            <a:endParaRPr lang="es-ES" sz="3200" dirty="0">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5142798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err="1"/>
              <a:t>Multímetro</a:t>
            </a:r>
            <a:r>
              <a:rPr lang="es-MX" dirty="0"/>
              <a:t> (Voltaje, Amperímetro, Resistencia)</a:t>
            </a:r>
          </a:p>
        </p:txBody>
      </p:sp>
      <p:pic>
        <p:nvPicPr>
          <p:cNvPr id="4" name="Picture 2" descr="http://t1.gstatic.com/images?q=tbn:ANd9GcRRak70so3gffb6QLOu3KXVwITtQf7EtvFf9fMuLsVhTdxQ2p1F"/>
          <p:cNvPicPr>
            <a:picLocks noGrp="1" noChangeAspect="1" noChangeArrowheads="1"/>
          </p:cNvPicPr>
          <p:nvPr>
            <p:ph idx="1"/>
          </p:nvPr>
        </p:nvPicPr>
        <p:blipFill>
          <a:blip r:embed="rId2" cstate="print"/>
          <a:srcRect/>
          <a:stretch>
            <a:fillRect/>
          </a:stretch>
        </p:blipFill>
        <p:spPr bwMode="auto">
          <a:xfrm>
            <a:off x="1331640" y="1988840"/>
            <a:ext cx="2295525" cy="1990725"/>
          </a:xfrm>
          <a:prstGeom prst="rect">
            <a:avLst/>
          </a:prstGeom>
          <a:noFill/>
          <a:ln w="9525">
            <a:noFill/>
            <a:miter lim="800000"/>
            <a:headEnd/>
            <a:tailEnd/>
          </a:ln>
        </p:spPr>
      </p:pic>
      <p:sp>
        <p:nvSpPr>
          <p:cNvPr id="7" name="6 Marcador de número de diapositiva"/>
          <p:cNvSpPr>
            <a:spLocks noGrp="1"/>
          </p:cNvSpPr>
          <p:nvPr>
            <p:ph type="sldNum" sz="quarter" idx="12"/>
          </p:nvPr>
        </p:nvSpPr>
        <p:spPr/>
        <p:txBody>
          <a:bodyPr/>
          <a:lstStyle/>
          <a:p>
            <a:fld id="{7F6F41ED-CFF3-4422-B11F-5DDAD43CA4CB}" type="slidenum">
              <a:rPr lang="es-MX" smtClean="0"/>
              <a:pPr/>
              <a:t>28</a:t>
            </a:fld>
            <a:endParaRPr lang="es-MX"/>
          </a:p>
        </p:txBody>
      </p:sp>
      <p:pic>
        <p:nvPicPr>
          <p:cNvPr id="5" name="Picture 2" descr="http://upload.wikimedia.org/wikipedia/commons/thumb/f/fa/Clampmeter1.jpg/300px-Clampmeter1.jpg">
            <a:hlinkClick r:id="rId3"/>
          </p:cNvPr>
          <p:cNvPicPr>
            <a:picLocks noChangeAspect="1" noChangeArrowheads="1"/>
          </p:cNvPicPr>
          <p:nvPr/>
        </p:nvPicPr>
        <p:blipFill>
          <a:blip r:embed="rId4" cstate="print"/>
          <a:srcRect/>
          <a:stretch>
            <a:fillRect/>
          </a:stretch>
        </p:blipFill>
        <p:spPr bwMode="auto">
          <a:xfrm>
            <a:off x="1259632" y="4365104"/>
            <a:ext cx="2857500" cy="1714500"/>
          </a:xfrm>
          <a:prstGeom prst="rect">
            <a:avLst/>
          </a:prstGeom>
          <a:noFill/>
        </p:spPr>
      </p:pic>
      <p:pic>
        <p:nvPicPr>
          <p:cNvPr id="6" name="Picture 2" descr="http://www.quimicaweb.net/grupo_trabajo_fyq3/tema8/imagenes/simbolos%20electricos.gif"/>
          <p:cNvPicPr>
            <a:picLocks noChangeAspect="1" noChangeArrowheads="1"/>
          </p:cNvPicPr>
          <p:nvPr/>
        </p:nvPicPr>
        <p:blipFill>
          <a:blip r:embed="rId5" cstate="print"/>
          <a:srcRect/>
          <a:stretch>
            <a:fillRect/>
          </a:stretch>
        </p:blipFill>
        <p:spPr bwMode="auto">
          <a:xfrm>
            <a:off x="4427984" y="1844824"/>
            <a:ext cx="4355976" cy="4569205"/>
          </a:xfrm>
          <a:prstGeom prst="rect">
            <a:avLst/>
          </a:prstGeom>
          <a:noFill/>
        </p:spPr>
      </p:pic>
    </p:spTree>
    <p:extLst>
      <p:ext uri="{BB962C8B-B14F-4D97-AF65-F5344CB8AC3E}">
        <p14:creationId xmlns:p14="http://schemas.microsoft.com/office/powerpoint/2010/main" val="6196138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Amperímetro</a:t>
            </a:r>
          </a:p>
        </p:txBody>
      </p:sp>
      <p:sp>
        <p:nvSpPr>
          <p:cNvPr id="3" name="2 Marcador de contenido"/>
          <p:cNvSpPr>
            <a:spLocks noGrp="1"/>
          </p:cNvSpPr>
          <p:nvPr>
            <p:ph idx="1"/>
          </p:nvPr>
        </p:nvSpPr>
        <p:spPr>
          <a:xfrm>
            <a:off x="467544" y="1268761"/>
            <a:ext cx="8229600" cy="1728192"/>
          </a:xfrm>
        </p:spPr>
        <p:txBody>
          <a:bodyPr/>
          <a:lstStyle/>
          <a:p>
            <a:r>
              <a:rPr lang="es-MX" dirty="0"/>
              <a:t>Un amperímetro es un instrumento que sirve para medir la intensidad de corriente que está circulando por un circuito eléctrico</a:t>
            </a:r>
          </a:p>
        </p:txBody>
      </p:sp>
      <p:sp>
        <p:nvSpPr>
          <p:cNvPr id="6" name="5 Marcador de número de diapositiva"/>
          <p:cNvSpPr>
            <a:spLocks noGrp="1"/>
          </p:cNvSpPr>
          <p:nvPr>
            <p:ph type="sldNum" sz="quarter" idx="12"/>
          </p:nvPr>
        </p:nvSpPr>
        <p:spPr/>
        <p:txBody>
          <a:bodyPr/>
          <a:lstStyle/>
          <a:p>
            <a:fld id="{7F6F41ED-CFF3-4422-B11F-5DDAD43CA4CB}" type="slidenum">
              <a:rPr lang="es-MX" smtClean="0"/>
              <a:pPr/>
              <a:t>29</a:t>
            </a:fld>
            <a:endParaRPr lang="es-MX"/>
          </a:p>
        </p:txBody>
      </p:sp>
      <p:pic>
        <p:nvPicPr>
          <p:cNvPr id="1027" name="Picture 3"/>
          <p:cNvPicPr>
            <a:picLocks noChangeAspect="1" noChangeArrowheads="1"/>
          </p:cNvPicPr>
          <p:nvPr/>
        </p:nvPicPr>
        <p:blipFill>
          <a:blip r:embed="rId2" cstate="print"/>
          <a:srcRect/>
          <a:stretch>
            <a:fillRect/>
          </a:stretch>
        </p:blipFill>
        <p:spPr bwMode="auto">
          <a:xfrm>
            <a:off x="467544" y="3140968"/>
            <a:ext cx="3358628" cy="2664296"/>
          </a:xfrm>
          <a:prstGeom prst="rect">
            <a:avLst/>
          </a:prstGeom>
          <a:noFill/>
          <a:ln w="9525">
            <a:noFill/>
            <a:miter lim="800000"/>
            <a:headEnd/>
            <a:tailEnd/>
          </a:ln>
        </p:spPr>
      </p:pic>
      <p:sp>
        <p:nvSpPr>
          <p:cNvPr id="10" name="2 Marcador de contenido"/>
          <p:cNvSpPr txBox="1">
            <a:spLocks/>
          </p:cNvSpPr>
          <p:nvPr/>
        </p:nvSpPr>
        <p:spPr>
          <a:xfrm>
            <a:off x="4139952" y="3068960"/>
            <a:ext cx="5004048" cy="3528392"/>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Pasos para</a:t>
            </a:r>
            <a:r>
              <a:rPr kumimoji="0" lang="es-MX" sz="3200" b="0" i="0" u="none" strike="noStrike" kern="1200" cap="none" spc="0" normalizeH="0" noProof="0" dirty="0">
                <a:ln>
                  <a:noFill/>
                </a:ln>
                <a:solidFill>
                  <a:schemeClr val="tx1"/>
                </a:solidFill>
                <a:effectLst/>
                <a:uLnTx/>
                <a:uFillTx/>
                <a:latin typeface="+mn-lt"/>
                <a:ea typeface="+mn-ea"/>
                <a:cs typeface="+mn-cs"/>
              </a:rPr>
              <a:t> </a:t>
            </a:r>
            <a:r>
              <a:rPr kumimoji="0" lang="es-MX" sz="3200" b="0" i="0" u="none" strike="noStrike" kern="1200" cap="none" spc="0" normalizeH="0" baseline="0" noProof="0" dirty="0">
                <a:ln>
                  <a:noFill/>
                </a:ln>
                <a:solidFill>
                  <a:schemeClr val="tx1"/>
                </a:solidFill>
                <a:effectLst/>
                <a:uLnTx/>
                <a:uFillTx/>
                <a:latin typeface="+mn-lt"/>
                <a:ea typeface="+mn-ea"/>
                <a:cs typeface="+mn-cs"/>
              </a:rPr>
              <a:t>medir</a:t>
            </a:r>
            <a:r>
              <a:rPr kumimoji="0" lang="es-MX" sz="3200" b="0" i="0" u="none" strike="noStrike" kern="1200" cap="none" spc="0" normalizeH="0" noProof="0" dirty="0">
                <a:ln>
                  <a:noFill/>
                </a:ln>
                <a:solidFill>
                  <a:schemeClr val="tx1"/>
                </a:solidFill>
                <a:effectLst/>
                <a:uLnTx/>
                <a:uFillTx/>
                <a:latin typeface="+mn-lt"/>
                <a:ea typeface="+mn-ea"/>
                <a:cs typeface="+mn-cs"/>
              </a:rPr>
              <a:t> la corriente entre a y b</a:t>
            </a:r>
          </a:p>
          <a:p>
            <a:pPr marL="342900" marR="0" lvl="0" indent="-342900" algn="l" defTabSz="914400" rtl="0" eaLnBrk="1" fontAlgn="auto" latinLnBrk="0" hangingPunct="1">
              <a:lnSpc>
                <a:spcPct val="100000"/>
              </a:lnSpc>
              <a:spcBef>
                <a:spcPct val="20000"/>
              </a:spcBef>
              <a:spcAft>
                <a:spcPts val="0"/>
              </a:spcAft>
              <a:buClrTx/>
              <a:buSzTx/>
              <a:tabLst/>
              <a:defRPr/>
            </a:pPr>
            <a:r>
              <a:rPr lang="es-MX" sz="3200" baseline="0" dirty="0"/>
              <a:t>1 </a:t>
            </a:r>
            <a:r>
              <a:rPr lang="es-MX" sz="3200" b="1" baseline="0" dirty="0">
                <a:solidFill>
                  <a:srgbClr val="FF0000"/>
                </a:solidFill>
              </a:rPr>
              <a:t>Abrir el</a:t>
            </a:r>
            <a:r>
              <a:rPr lang="es-MX" sz="3200" b="1" dirty="0">
                <a:solidFill>
                  <a:srgbClr val="FF0000"/>
                </a:solidFill>
              </a:rPr>
              <a:t> circuito</a:t>
            </a:r>
            <a:r>
              <a:rPr lang="es-MX" sz="3200" dirty="0"/>
              <a:t>  </a:t>
            </a:r>
          </a:p>
          <a:p>
            <a:pPr marL="342900" marR="0" lvl="0" indent="-342900" algn="l" defTabSz="914400" rtl="0" eaLnBrk="1" fontAlgn="auto" latinLnBrk="0" hangingPunct="1">
              <a:lnSpc>
                <a:spcPct val="100000"/>
              </a:lnSpc>
              <a:spcBef>
                <a:spcPct val="20000"/>
              </a:spcBef>
              <a:spcAft>
                <a:spcPts val="0"/>
              </a:spcAft>
              <a:buClrTx/>
              <a:buSzTx/>
              <a:tabLst/>
              <a:defRPr/>
            </a:pPr>
            <a:r>
              <a:rPr lang="es-MX" sz="3200" dirty="0"/>
              <a:t>2 Seleccionar la escala más alta</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3</a:t>
            </a:r>
            <a:r>
              <a:rPr kumimoji="0" lang="es-MX" sz="3200" b="0" i="0" u="none" strike="noStrike" kern="1200" cap="none" spc="0" normalizeH="0" noProof="0" dirty="0">
                <a:ln>
                  <a:noFill/>
                </a:ln>
                <a:solidFill>
                  <a:schemeClr val="tx1"/>
                </a:solidFill>
                <a:effectLst/>
                <a:uLnTx/>
                <a:uFillTx/>
                <a:latin typeface="+mn-lt"/>
                <a:ea typeface="+mn-ea"/>
                <a:cs typeface="+mn-cs"/>
              </a:rPr>
              <a:t> Conectar el </a:t>
            </a:r>
            <a:r>
              <a:rPr kumimoji="0" lang="es-MX" sz="3200" b="0" i="0" u="none" strike="noStrike" kern="1200" cap="none" spc="0" normalizeH="0" noProof="0" dirty="0" err="1">
                <a:ln>
                  <a:noFill/>
                </a:ln>
                <a:solidFill>
                  <a:schemeClr val="tx1"/>
                </a:solidFill>
                <a:effectLst/>
                <a:uLnTx/>
                <a:uFillTx/>
                <a:latin typeface="+mn-lt"/>
                <a:ea typeface="+mn-ea"/>
                <a:cs typeface="+mn-cs"/>
              </a:rPr>
              <a:t>amp</a:t>
            </a:r>
            <a:r>
              <a:rPr kumimoji="0" lang="es-MX" sz="3200" b="0" i="0" u="none" strike="noStrike" kern="1200" cap="none" spc="0" normalizeH="0" noProof="0" dirty="0">
                <a:ln>
                  <a:noFill/>
                </a:ln>
                <a:solidFill>
                  <a:schemeClr val="tx1"/>
                </a:solidFill>
                <a:effectLst/>
                <a:uLnTx/>
                <a:uFillTx/>
                <a:latin typeface="+mn-lt"/>
                <a:ea typeface="+mn-ea"/>
                <a:cs typeface="+mn-cs"/>
              </a:rPr>
              <a:t>. en </a:t>
            </a:r>
            <a:r>
              <a:rPr kumimoji="0" lang="es-MX" sz="4300" b="1" i="0" u="none" strike="noStrike" kern="1200" cap="none" spc="0" normalizeH="0" noProof="0" dirty="0">
                <a:ln>
                  <a:noFill/>
                </a:ln>
                <a:solidFill>
                  <a:srgbClr val="FF0000"/>
                </a:solidFill>
                <a:effectLst/>
                <a:uLnTx/>
                <a:uFillTx/>
                <a:latin typeface="+mn-lt"/>
                <a:ea typeface="+mn-ea"/>
                <a:cs typeface="+mn-cs"/>
              </a:rPr>
              <a:t>SERIE</a:t>
            </a:r>
          </a:p>
          <a:p>
            <a:pPr marL="342900" marR="0" lvl="0" indent="-342900" algn="l" defTabSz="914400" rtl="0" eaLnBrk="1" fontAlgn="auto" latinLnBrk="0" hangingPunct="1">
              <a:lnSpc>
                <a:spcPct val="100000"/>
              </a:lnSpc>
              <a:spcBef>
                <a:spcPct val="20000"/>
              </a:spcBef>
              <a:spcAft>
                <a:spcPts val="0"/>
              </a:spcAft>
              <a:buClrTx/>
              <a:buSzTx/>
              <a:tabLst/>
              <a:defRPr/>
            </a:pPr>
            <a:r>
              <a:rPr lang="es-MX" sz="3200" baseline="0" dirty="0"/>
              <a:t>4 Regular</a:t>
            </a:r>
            <a:r>
              <a:rPr lang="es-MX" sz="3200" dirty="0"/>
              <a:t> la escala</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62933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pic>
        <p:nvPicPr>
          <p:cNvPr id="3" name="2 Imagen"/>
          <p:cNvPicPr/>
          <p:nvPr/>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Lst>
          </a:blip>
          <a:srcRect l="22295" t="19517" r="23497" b="9054"/>
          <a:stretch/>
        </p:blipFill>
        <p:spPr bwMode="auto">
          <a:xfrm>
            <a:off x="411368" y="641582"/>
            <a:ext cx="8280920" cy="568863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53640926-AAD7-44D8-BBD7-CCE9431645EC}">
              <a14:shadowObscured xmlns:a14="http://schemas.microsoft.com/office/drawing/2010/main"/>
            </a:ext>
          </a:extLst>
        </p:spPr>
      </p:pic>
      <p:sp>
        <p:nvSpPr>
          <p:cNvPr id="2" name="1 Elipse"/>
          <p:cNvSpPr/>
          <p:nvPr/>
        </p:nvSpPr>
        <p:spPr>
          <a:xfrm>
            <a:off x="4584428" y="2852936"/>
            <a:ext cx="730577"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9176681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Voltímetro</a:t>
            </a:r>
          </a:p>
        </p:txBody>
      </p:sp>
      <p:sp>
        <p:nvSpPr>
          <p:cNvPr id="3" name="2 Marcador de contenido"/>
          <p:cNvSpPr>
            <a:spLocks noGrp="1"/>
          </p:cNvSpPr>
          <p:nvPr>
            <p:ph idx="1"/>
          </p:nvPr>
        </p:nvSpPr>
        <p:spPr>
          <a:xfrm>
            <a:off x="395536" y="1412776"/>
            <a:ext cx="8229600" cy="1152128"/>
          </a:xfrm>
        </p:spPr>
        <p:txBody>
          <a:bodyPr>
            <a:normAutofit fontScale="85000" lnSpcReduction="20000"/>
          </a:bodyPr>
          <a:lstStyle/>
          <a:p>
            <a:r>
              <a:rPr lang="es-MX" dirty="0"/>
              <a:t>Este instrumento, que mide el voltaje eléctrico, se ha de situar en paralelo en el circuito, debido a su elevada resistencia. </a:t>
            </a:r>
          </a:p>
        </p:txBody>
      </p:sp>
      <p:sp>
        <p:nvSpPr>
          <p:cNvPr id="6" name="5 Marcador de número de diapositiva"/>
          <p:cNvSpPr>
            <a:spLocks noGrp="1"/>
          </p:cNvSpPr>
          <p:nvPr>
            <p:ph type="sldNum" sz="quarter" idx="12"/>
          </p:nvPr>
        </p:nvSpPr>
        <p:spPr/>
        <p:txBody>
          <a:bodyPr/>
          <a:lstStyle/>
          <a:p>
            <a:fld id="{7F6F41ED-CFF3-4422-B11F-5DDAD43CA4CB}" type="slidenum">
              <a:rPr lang="es-MX" smtClean="0"/>
              <a:pPr/>
              <a:t>30</a:t>
            </a:fld>
            <a:endParaRPr lang="es-MX"/>
          </a:p>
        </p:txBody>
      </p:sp>
      <p:pic>
        <p:nvPicPr>
          <p:cNvPr id="23554" name="Picture 2" descr="Conexión del voltímetro"/>
          <p:cNvPicPr>
            <a:picLocks noChangeAspect="1" noChangeArrowheads="1"/>
          </p:cNvPicPr>
          <p:nvPr/>
        </p:nvPicPr>
        <p:blipFill>
          <a:blip r:embed="rId2" cstate="print"/>
          <a:srcRect/>
          <a:stretch>
            <a:fillRect/>
          </a:stretch>
        </p:blipFill>
        <p:spPr bwMode="auto">
          <a:xfrm>
            <a:off x="1331640" y="2780928"/>
            <a:ext cx="5286375" cy="1409700"/>
          </a:xfrm>
          <a:prstGeom prst="rect">
            <a:avLst/>
          </a:prstGeom>
          <a:noFill/>
        </p:spPr>
      </p:pic>
      <p:sp>
        <p:nvSpPr>
          <p:cNvPr id="5" name="2 Marcador de contenido"/>
          <p:cNvSpPr txBox="1">
            <a:spLocks/>
          </p:cNvSpPr>
          <p:nvPr/>
        </p:nvSpPr>
        <p:spPr>
          <a:xfrm>
            <a:off x="467544" y="4437112"/>
            <a:ext cx="8229600" cy="2016224"/>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Pasos</a:t>
            </a:r>
            <a:r>
              <a:rPr kumimoji="0" lang="es-MX" sz="3200" b="0" i="0" u="none" strike="noStrike" kern="1200" cap="none" spc="0" normalizeH="0" noProof="0" dirty="0">
                <a:ln>
                  <a:noFill/>
                </a:ln>
                <a:solidFill>
                  <a:schemeClr val="tx1"/>
                </a:solidFill>
                <a:effectLst/>
                <a:uLnTx/>
                <a:uFillTx/>
                <a:latin typeface="+mn-lt"/>
                <a:ea typeface="+mn-ea"/>
                <a:cs typeface="+mn-cs"/>
              </a:rPr>
              <a:t> para medir el voltaje</a:t>
            </a:r>
          </a:p>
          <a:p>
            <a:pPr marL="342900" lvl="0" indent="-342900">
              <a:spcBef>
                <a:spcPct val="20000"/>
              </a:spcBef>
              <a:defRPr/>
            </a:pPr>
            <a:r>
              <a:rPr lang="es-MX" sz="3200" baseline="0" dirty="0"/>
              <a:t>1.</a:t>
            </a:r>
            <a:r>
              <a:rPr lang="es-MX" sz="3200" dirty="0"/>
              <a:t> No es necesario abrir el circuito </a:t>
            </a:r>
          </a:p>
          <a:p>
            <a:pPr marL="342900" lvl="0" indent="-342900">
              <a:spcBef>
                <a:spcPct val="20000"/>
              </a:spcBef>
              <a:defRPr/>
            </a:pPr>
            <a:r>
              <a:rPr lang="es-MX" sz="3200" dirty="0"/>
              <a:t>2 Seleccionar la escala más alta</a:t>
            </a:r>
          </a:p>
          <a:p>
            <a:pPr marL="342900" lvl="0" indent="-342900">
              <a:spcBef>
                <a:spcPct val="20000"/>
              </a:spcBef>
              <a:defRPr/>
            </a:pPr>
            <a:r>
              <a:rPr lang="es-MX" sz="3200" dirty="0"/>
              <a:t>3 Conectar el </a:t>
            </a:r>
            <a:r>
              <a:rPr lang="es-MX" sz="3200" dirty="0" err="1"/>
              <a:t>Voltimetro</a:t>
            </a:r>
            <a:r>
              <a:rPr lang="es-MX" sz="3200" dirty="0"/>
              <a:t> en Paralelo</a:t>
            </a:r>
          </a:p>
          <a:p>
            <a:pPr marL="342900" lvl="0" indent="-342900">
              <a:spcBef>
                <a:spcPct val="20000"/>
              </a:spcBef>
              <a:defRPr/>
            </a:pPr>
            <a:r>
              <a:rPr lang="es-MX" sz="3200" dirty="0"/>
              <a:t>4 Regular la escala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271517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1143000"/>
          </a:xfrm>
        </p:spPr>
        <p:txBody>
          <a:bodyPr>
            <a:normAutofit fontScale="90000"/>
          </a:bodyPr>
          <a:lstStyle/>
          <a:p>
            <a:r>
              <a:rPr lang="es-MX" b="1" dirty="0"/>
              <a:t>Como </a:t>
            </a:r>
            <a:r>
              <a:rPr lang="es-MX" b="1" dirty="0">
                <a:solidFill>
                  <a:srgbClr val="FF0000"/>
                </a:solidFill>
              </a:rPr>
              <a:t>NO </a:t>
            </a:r>
            <a:r>
              <a:rPr lang="es-MX" b="1" dirty="0"/>
              <a:t>conectar un Amperímetro</a:t>
            </a:r>
          </a:p>
        </p:txBody>
      </p:sp>
      <p:sp>
        <p:nvSpPr>
          <p:cNvPr id="5" name="4 Marcador de número de diapositiva"/>
          <p:cNvSpPr>
            <a:spLocks noGrp="1"/>
          </p:cNvSpPr>
          <p:nvPr>
            <p:ph type="sldNum" sz="quarter" idx="12"/>
          </p:nvPr>
        </p:nvSpPr>
        <p:spPr/>
        <p:txBody>
          <a:bodyPr/>
          <a:lstStyle/>
          <a:p>
            <a:fld id="{7F6F41ED-CFF3-4422-B11F-5DDAD43CA4CB}" type="slidenum">
              <a:rPr lang="es-MX" smtClean="0"/>
              <a:pPr/>
              <a:t>31</a:t>
            </a:fld>
            <a:endParaRPr lang="es-MX"/>
          </a:p>
        </p:txBody>
      </p:sp>
      <p:pic>
        <p:nvPicPr>
          <p:cNvPr id="24578" name="Picture 2"/>
          <p:cNvPicPr>
            <a:picLocks noChangeAspect="1" noChangeArrowheads="1"/>
          </p:cNvPicPr>
          <p:nvPr/>
        </p:nvPicPr>
        <p:blipFill>
          <a:blip r:embed="rId2" cstate="print"/>
          <a:srcRect/>
          <a:stretch>
            <a:fillRect/>
          </a:stretch>
        </p:blipFill>
        <p:spPr bwMode="auto">
          <a:xfrm>
            <a:off x="683568" y="1484784"/>
            <a:ext cx="3672408" cy="2330283"/>
          </a:xfrm>
          <a:prstGeom prst="rect">
            <a:avLst/>
          </a:prstGeom>
          <a:noFill/>
          <a:ln w="9525">
            <a:noFill/>
            <a:miter lim="800000"/>
            <a:headEnd/>
            <a:tailEnd/>
          </a:ln>
        </p:spPr>
      </p:pic>
      <p:pic>
        <p:nvPicPr>
          <p:cNvPr id="24579" name="Picture 3"/>
          <p:cNvPicPr>
            <a:picLocks noChangeAspect="1" noChangeArrowheads="1"/>
          </p:cNvPicPr>
          <p:nvPr/>
        </p:nvPicPr>
        <p:blipFill>
          <a:blip r:embed="rId3" cstate="print"/>
          <a:srcRect/>
          <a:stretch>
            <a:fillRect/>
          </a:stretch>
        </p:blipFill>
        <p:spPr bwMode="auto">
          <a:xfrm>
            <a:off x="4716016" y="1412776"/>
            <a:ext cx="3456384" cy="2395213"/>
          </a:xfrm>
          <a:prstGeom prst="rect">
            <a:avLst/>
          </a:prstGeom>
          <a:noFill/>
          <a:ln w="9525">
            <a:noFill/>
            <a:miter lim="800000"/>
            <a:headEnd/>
            <a:tailEnd/>
          </a:ln>
        </p:spPr>
      </p:pic>
    </p:spTree>
    <p:extLst>
      <p:ext uri="{BB962C8B-B14F-4D97-AF65-F5344CB8AC3E}">
        <p14:creationId xmlns:p14="http://schemas.microsoft.com/office/powerpoint/2010/main" val="21770708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Uso del </a:t>
            </a:r>
            <a:r>
              <a:rPr lang="es-MX" b="1" dirty="0" err="1"/>
              <a:t>Protoboard</a:t>
            </a:r>
            <a:r>
              <a:rPr lang="es-MX" b="1" dirty="0"/>
              <a:t>: </a:t>
            </a:r>
            <a:br>
              <a:rPr lang="es-MX" b="1" dirty="0"/>
            </a:br>
            <a:endParaRPr lang="es-MX" dirty="0"/>
          </a:p>
        </p:txBody>
      </p:sp>
      <p:sp>
        <p:nvSpPr>
          <p:cNvPr id="3" name="2 Marcador de contenido"/>
          <p:cNvSpPr>
            <a:spLocks noGrp="1"/>
          </p:cNvSpPr>
          <p:nvPr>
            <p:ph idx="1"/>
          </p:nvPr>
        </p:nvSpPr>
        <p:spPr/>
        <p:txBody>
          <a:bodyPr>
            <a:normAutofit/>
          </a:bodyPr>
          <a:lstStyle/>
          <a:p>
            <a:r>
              <a:rPr lang="es-MX" b="1" dirty="0"/>
              <a:t>Las placas </a:t>
            </a:r>
            <a:r>
              <a:rPr lang="es-MX" b="1" dirty="0" err="1"/>
              <a:t>protoboard</a:t>
            </a:r>
            <a:r>
              <a:rPr lang="es-MX" b="1" dirty="0"/>
              <a:t> se utilizan en Electrónica para ensayar  </a:t>
            </a:r>
            <a:r>
              <a:rPr lang="es-MX" dirty="0"/>
              <a:t>circuitos en la fase de diseño, antes de construirlos de forma definitiva. Nos permite detectar errores de diseño, probar diferentes componentes, </a:t>
            </a:r>
            <a:r>
              <a:rPr lang="es-MX" dirty="0" err="1"/>
              <a:t>etc</a:t>
            </a:r>
            <a:endParaRPr lang="es-MX" dirty="0"/>
          </a:p>
          <a:p>
            <a:r>
              <a:rPr lang="es-MX" dirty="0"/>
              <a:t>La placa está constituida por una matriz de agujeritos donde se pueden insertar por simple presión.</a:t>
            </a:r>
          </a:p>
        </p:txBody>
      </p:sp>
      <p:sp>
        <p:nvSpPr>
          <p:cNvPr id="4" name="3 Marcador de número de diapositiva"/>
          <p:cNvSpPr>
            <a:spLocks noGrp="1"/>
          </p:cNvSpPr>
          <p:nvPr>
            <p:ph type="sldNum" sz="quarter" idx="12"/>
          </p:nvPr>
        </p:nvSpPr>
        <p:spPr/>
        <p:txBody>
          <a:bodyPr/>
          <a:lstStyle/>
          <a:p>
            <a:fld id="{7F6F41ED-CFF3-4422-B11F-5DDAD43CA4CB}" type="slidenum">
              <a:rPr lang="es-MX" smtClean="0"/>
              <a:pPr/>
              <a:t>32</a:t>
            </a:fld>
            <a:endParaRPr lang="es-MX"/>
          </a:p>
        </p:txBody>
      </p:sp>
    </p:spTree>
    <p:extLst>
      <p:ext uri="{BB962C8B-B14F-4D97-AF65-F5344CB8AC3E}">
        <p14:creationId xmlns:p14="http://schemas.microsoft.com/office/powerpoint/2010/main" val="32468803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5626968" cy="418058"/>
          </a:xfrm>
        </p:spPr>
        <p:txBody>
          <a:bodyPr>
            <a:normAutofit fontScale="90000"/>
          </a:bodyPr>
          <a:lstStyle/>
          <a:p>
            <a:r>
              <a:rPr lang="es-MX" b="1" dirty="0"/>
              <a:t>Uso del </a:t>
            </a:r>
            <a:r>
              <a:rPr lang="es-MX" b="1" dirty="0" err="1"/>
              <a:t>Protoboard</a:t>
            </a:r>
            <a:endParaRPr lang="es-MX"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331640" y="620688"/>
            <a:ext cx="6153614" cy="3744416"/>
          </a:xfrm>
          <a:prstGeom prst="rect">
            <a:avLst/>
          </a:prstGeom>
          <a:noFill/>
          <a:ln w="9525">
            <a:noFill/>
            <a:miter lim="800000"/>
            <a:headEnd/>
            <a:tailEnd/>
          </a:ln>
        </p:spPr>
      </p:pic>
      <p:sp>
        <p:nvSpPr>
          <p:cNvPr id="7" name="6 Marcador de número de diapositiva"/>
          <p:cNvSpPr>
            <a:spLocks noGrp="1"/>
          </p:cNvSpPr>
          <p:nvPr>
            <p:ph type="sldNum" sz="quarter" idx="12"/>
          </p:nvPr>
        </p:nvSpPr>
        <p:spPr/>
        <p:txBody>
          <a:bodyPr/>
          <a:lstStyle/>
          <a:p>
            <a:fld id="{7F6F41ED-CFF3-4422-B11F-5DDAD43CA4CB}" type="slidenum">
              <a:rPr lang="es-MX" smtClean="0"/>
              <a:pPr/>
              <a:t>33</a:t>
            </a:fld>
            <a:endParaRPr lang="es-MX"/>
          </a:p>
        </p:txBody>
      </p:sp>
      <p:sp>
        <p:nvSpPr>
          <p:cNvPr id="5" name="4 Rectángulo"/>
          <p:cNvSpPr/>
          <p:nvPr/>
        </p:nvSpPr>
        <p:spPr>
          <a:xfrm>
            <a:off x="395536" y="4293096"/>
            <a:ext cx="3528392" cy="2031325"/>
          </a:xfrm>
          <a:prstGeom prst="rect">
            <a:avLst/>
          </a:prstGeom>
        </p:spPr>
        <p:txBody>
          <a:bodyPr wrap="square">
            <a:spAutoFit/>
          </a:bodyPr>
          <a:lstStyle/>
          <a:p>
            <a:r>
              <a:rPr lang="es-MX" dirty="0"/>
              <a:t>Los nodos internos lo conforman 5 agujeritos conectado entre si y correspondiente a la</a:t>
            </a:r>
          </a:p>
          <a:p>
            <a:r>
              <a:rPr lang="es-MX" dirty="0"/>
              <a:t>siguiente seriación: Nodo 1 (A1,B1,C1,D1,E1), Nodo 2 (A2,B2,C2,D2,E2), Nodo 3</a:t>
            </a:r>
          </a:p>
          <a:p>
            <a:r>
              <a:rPr lang="es-MX" dirty="0"/>
              <a:t>(A3,B3,C3,D3,E3)</a:t>
            </a:r>
          </a:p>
        </p:txBody>
      </p:sp>
    </p:spTree>
    <p:extLst>
      <p:ext uri="{BB962C8B-B14F-4D97-AF65-F5344CB8AC3E}">
        <p14:creationId xmlns:p14="http://schemas.microsoft.com/office/powerpoint/2010/main" val="37945946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Conexión paralelo</a:t>
            </a:r>
          </a:p>
        </p:txBody>
      </p:sp>
      <p:sp>
        <p:nvSpPr>
          <p:cNvPr id="3" name="2 Marcador de contenido"/>
          <p:cNvSpPr>
            <a:spLocks noGrp="1"/>
          </p:cNvSpPr>
          <p:nvPr>
            <p:ph idx="1"/>
          </p:nvPr>
        </p:nvSpPr>
        <p:spPr>
          <a:xfrm>
            <a:off x="457200" y="1600201"/>
            <a:ext cx="8229600" cy="1396751"/>
          </a:xfrm>
        </p:spPr>
        <p:txBody>
          <a:bodyPr>
            <a:normAutofit fontScale="77500" lnSpcReduction="20000"/>
          </a:bodyPr>
          <a:lstStyle/>
          <a:p>
            <a:r>
              <a:rPr lang="es-MX" b="1" dirty="0"/>
              <a:t>Conexión en el </a:t>
            </a:r>
            <a:r>
              <a:rPr lang="es-MX" b="1" dirty="0" err="1"/>
              <a:t>protoboard</a:t>
            </a:r>
            <a:r>
              <a:rPr lang="es-MX" b="1" dirty="0"/>
              <a:t>: A continuación se muestra la conexión serie y paralelo en</a:t>
            </a:r>
          </a:p>
          <a:p>
            <a:r>
              <a:rPr lang="es-MX" dirty="0"/>
              <a:t>un diagrama eléctrico con su correspondiente conexión en </a:t>
            </a:r>
            <a:r>
              <a:rPr lang="es-MX" dirty="0" err="1"/>
              <a:t>protoboard</a:t>
            </a:r>
            <a:endParaRPr lang="es-MX" dirty="0"/>
          </a:p>
        </p:txBody>
      </p:sp>
      <p:sp>
        <p:nvSpPr>
          <p:cNvPr id="6" name="5 Marcador de número de diapositiva"/>
          <p:cNvSpPr>
            <a:spLocks noGrp="1"/>
          </p:cNvSpPr>
          <p:nvPr>
            <p:ph type="sldNum" sz="quarter" idx="12"/>
          </p:nvPr>
        </p:nvSpPr>
        <p:spPr/>
        <p:txBody>
          <a:bodyPr/>
          <a:lstStyle/>
          <a:p>
            <a:fld id="{7F6F41ED-CFF3-4422-B11F-5DDAD43CA4CB}" type="slidenum">
              <a:rPr lang="es-MX" smtClean="0"/>
              <a:pPr/>
              <a:t>34</a:t>
            </a:fld>
            <a:endParaRPr lang="es-MX"/>
          </a:p>
        </p:txBody>
      </p:sp>
      <p:pic>
        <p:nvPicPr>
          <p:cNvPr id="2050" name="Picture 2"/>
          <p:cNvPicPr>
            <a:picLocks noChangeAspect="1" noChangeArrowheads="1"/>
          </p:cNvPicPr>
          <p:nvPr/>
        </p:nvPicPr>
        <p:blipFill>
          <a:blip r:embed="rId2" cstate="print"/>
          <a:srcRect/>
          <a:stretch>
            <a:fillRect/>
          </a:stretch>
        </p:blipFill>
        <p:spPr bwMode="auto">
          <a:xfrm>
            <a:off x="683568" y="2924944"/>
            <a:ext cx="3371850" cy="20193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860032" y="2996952"/>
            <a:ext cx="3562350" cy="2238375"/>
          </a:xfrm>
          <a:prstGeom prst="rect">
            <a:avLst/>
          </a:prstGeom>
          <a:noFill/>
          <a:ln w="9525">
            <a:noFill/>
            <a:miter lim="800000"/>
            <a:headEnd/>
            <a:tailEnd/>
          </a:ln>
        </p:spPr>
      </p:pic>
    </p:spTree>
    <p:extLst>
      <p:ext uri="{BB962C8B-B14F-4D97-AF65-F5344CB8AC3E}">
        <p14:creationId xmlns:p14="http://schemas.microsoft.com/office/powerpoint/2010/main" val="14371450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Conexión serie</a:t>
            </a:r>
          </a:p>
        </p:txBody>
      </p:sp>
      <p:sp>
        <p:nvSpPr>
          <p:cNvPr id="6" name="5 Marcador de número de diapositiva"/>
          <p:cNvSpPr>
            <a:spLocks noGrp="1"/>
          </p:cNvSpPr>
          <p:nvPr>
            <p:ph type="sldNum" sz="quarter" idx="12"/>
          </p:nvPr>
        </p:nvSpPr>
        <p:spPr/>
        <p:txBody>
          <a:bodyPr/>
          <a:lstStyle/>
          <a:p>
            <a:fld id="{7F6F41ED-CFF3-4422-B11F-5DDAD43CA4CB}" type="slidenum">
              <a:rPr lang="es-MX" smtClean="0"/>
              <a:pPr/>
              <a:t>35</a:t>
            </a:fld>
            <a:endParaRPr lang="es-MX"/>
          </a:p>
        </p:txBody>
      </p:sp>
      <p:pic>
        <p:nvPicPr>
          <p:cNvPr id="3074" name="Picture 2"/>
          <p:cNvPicPr>
            <a:picLocks noChangeAspect="1" noChangeArrowheads="1"/>
          </p:cNvPicPr>
          <p:nvPr/>
        </p:nvPicPr>
        <p:blipFill>
          <a:blip r:embed="rId2" cstate="print"/>
          <a:srcRect/>
          <a:stretch>
            <a:fillRect/>
          </a:stretch>
        </p:blipFill>
        <p:spPr bwMode="auto">
          <a:xfrm>
            <a:off x="611560" y="2204864"/>
            <a:ext cx="3219450" cy="2181225"/>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4788024" y="2492896"/>
            <a:ext cx="4105275" cy="2314575"/>
          </a:xfrm>
          <a:prstGeom prst="rect">
            <a:avLst/>
          </a:prstGeom>
          <a:noFill/>
          <a:ln w="9525">
            <a:noFill/>
            <a:miter lim="800000"/>
            <a:headEnd/>
            <a:tailEnd/>
          </a:ln>
        </p:spPr>
      </p:pic>
    </p:spTree>
    <p:extLst>
      <p:ext uri="{BB962C8B-B14F-4D97-AF65-F5344CB8AC3E}">
        <p14:creationId xmlns:p14="http://schemas.microsoft.com/office/powerpoint/2010/main" val="37654552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7F6F41ED-CFF3-4422-B11F-5DDAD43CA4CB}" type="slidenum">
              <a:rPr lang="es-MX" smtClean="0"/>
              <a:pPr/>
              <a:t>36</a:t>
            </a:fld>
            <a:endParaRPr lang="es-MX"/>
          </a:p>
        </p:txBody>
      </p:sp>
      <p:graphicFrame>
        <p:nvGraphicFramePr>
          <p:cNvPr id="7" name="6 Tabla"/>
          <p:cNvGraphicFramePr>
            <a:graphicFrameLocks noGrp="1"/>
          </p:cNvGraphicFramePr>
          <p:nvPr>
            <p:extLst>
              <p:ext uri="{D42A27DB-BD31-4B8C-83A1-F6EECF244321}">
                <p14:modId xmlns:p14="http://schemas.microsoft.com/office/powerpoint/2010/main" val="3500986679"/>
              </p:ext>
            </p:extLst>
          </p:nvPr>
        </p:nvGraphicFramePr>
        <p:xfrm>
          <a:off x="827584" y="0"/>
          <a:ext cx="7920880" cy="3901440"/>
        </p:xfrm>
        <a:graphic>
          <a:graphicData uri="http://schemas.openxmlformats.org/drawingml/2006/table">
            <a:tbl>
              <a:tblPr/>
              <a:tblGrid>
                <a:gridCol w="1484988">
                  <a:extLst>
                    <a:ext uri="{9D8B030D-6E8A-4147-A177-3AD203B41FA5}">
                      <a16:colId xmlns:a16="http://schemas.microsoft.com/office/drawing/2014/main" xmlns="" val="20000"/>
                    </a:ext>
                  </a:extLst>
                </a:gridCol>
                <a:gridCol w="1637474">
                  <a:extLst>
                    <a:ext uri="{9D8B030D-6E8A-4147-A177-3AD203B41FA5}">
                      <a16:colId xmlns:a16="http://schemas.microsoft.com/office/drawing/2014/main" xmlns="" val="20001"/>
                    </a:ext>
                  </a:extLst>
                </a:gridCol>
                <a:gridCol w="1637474">
                  <a:extLst>
                    <a:ext uri="{9D8B030D-6E8A-4147-A177-3AD203B41FA5}">
                      <a16:colId xmlns:a16="http://schemas.microsoft.com/office/drawing/2014/main" xmlns="" val="20002"/>
                    </a:ext>
                  </a:extLst>
                </a:gridCol>
                <a:gridCol w="1557670">
                  <a:extLst>
                    <a:ext uri="{9D8B030D-6E8A-4147-A177-3AD203B41FA5}">
                      <a16:colId xmlns:a16="http://schemas.microsoft.com/office/drawing/2014/main" xmlns="" val="20003"/>
                    </a:ext>
                  </a:extLst>
                </a:gridCol>
                <a:gridCol w="1603274">
                  <a:extLst>
                    <a:ext uri="{9D8B030D-6E8A-4147-A177-3AD203B41FA5}">
                      <a16:colId xmlns:a16="http://schemas.microsoft.com/office/drawing/2014/main" xmlns="" val="20004"/>
                    </a:ext>
                  </a:extLst>
                </a:gridCol>
              </a:tblGrid>
              <a:tr h="403150">
                <a:tc gridSpan="5">
                  <a:txBody>
                    <a:bodyPr/>
                    <a:lstStyle/>
                    <a:p>
                      <a:pPr marL="457200" algn="ctr">
                        <a:spcAft>
                          <a:spcPts val="0"/>
                        </a:spcAft>
                      </a:pPr>
                      <a:endParaRPr lang="es-MX" sz="1600" dirty="0">
                        <a:latin typeface="Times New Roman"/>
                        <a:ea typeface="Times New Roman"/>
                        <a:cs typeface="Times New Roman"/>
                      </a:endParaRPr>
                    </a:p>
                    <a:p>
                      <a:pPr marL="457200" algn="ctr">
                        <a:spcAft>
                          <a:spcPts val="0"/>
                        </a:spcAft>
                      </a:pPr>
                      <a:r>
                        <a:rPr lang="es-MX" sz="1600" b="1" dirty="0">
                          <a:latin typeface="Arial-BoldMT"/>
                          <a:ea typeface="Calibri"/>
                          <a:cs typeface="Arial-BoldMT"/>
                        </a:rPr>
                        <a:t>Código de colores de cuatro bandas</a:t>
                      </a:r>
                      <a:endParaRPr lang="es-MX" sz="1600" dirty="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xmlns="" val="10000"/>
                  </a:ext>
                </a:extLst>
              </a:tr>
              <a:tr h="201575">
                <a:tc>
                  <a:txBody>
                    <a:bodyPr/>
                    <a:lstStyle/>
                    <a:p>
                      <a:pPr marL="457200" algn="ctr">
                        <a:spcAft>
                          <a:spcPts val="0"/>
                        </a:spcAft>
                      </a:pPr>
                      <a:r>
                        <a:rPr lang="es-MX" sz="1600">
                          <a:latin typeface="ArialMT"/>
                          <a:ea typeface="Calibri"/>
                          <a:cs typeface="ArialMT"/>
                        </a:rPr>
                        <a:t>Color  </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MX" sz="1600">
                          <a:latin typeface="ArialMT"/>
                          <a:ea typeface="Calibri"/>
                          <a:cs typeface="ArialMT"/>
                        </a:rPr>
                        <a:t>1ª banda </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MX" sz="1600">
                          <a:latin typeface="ArialMT"/>
                          <a:ea typeface="Calibri"/>
                          <a:cs typeface="ArialMT"/>
                        </a:rPr>
                        <a:t>2ª banda </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MX" sz="1600">
                          <a:latin typeface="ArialMT"/>
                          <a:ea typeface="Calibri"/>
                          <a:cs typeface="ArialMT"/>
                        </a:rPr>
                        <a:t>3ª banda</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MX" sz="1600">
                          <a:latin typeface="ArialMT"/>
                          <a:ea typeface="Calibri"/>
                          <a:cs typeface="ArialMT"/>
                        </a:rPr>
                        <a:t>4ª banda</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01575">
                <a:tc>
                  <a:txBody>
                    <a:bodyPr/>
                    <a:lstStyle/>
                    <a:p>
                      <a:pPr marL="457200" algn="ctr">
                        <a:spcAft>
                          <a:spcPts val="0"/>
                        </a:spcAft>
                      </a:pPr>
                      <a:r>
                        <a:rPr lang="es-MX" sz="1600" dirty="0">
                          <a:solidFill>
                            <a:schemeClr val="bg1"/>
                          </a:solidFill>
                          <a:latin typeface="ArialMT"/>
                          <a:ea typeface="Calibri"/>
                          <a:cs typeface="ArialMT"/>
                        </a:rPr>
                        <a:t>Negro</a:t>
                      </a:r>
                      <a:endParaRPr lang="es-MX" sz="1600" dirty="0">
                        <a:solidFill>
                          <a:schemeClr val="bg1"/>
                        </a:solidFill>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marL="457200" algn="ctr">
                        <a:spcAft>
                          <a:spcPts val="0"/>
                        </a:spcAft>
                      </a:pPr>
                      <a:r>
                        <a:rPr lang="es-ES" sz="1600" b="1">
                          <a:latin typeface="Times New Roman"/>
                          <a:ea typeface="Times New Roman"/>
                          <a:cs typeface="Times New Roman"/>
                        </a:rPr>
                        <a:t>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01575">
                <a:tc>
                  <a:txBody>
                    <a:bodyPr/>
                    <a:lstStyle/>
                    <a:p>
                      <a:pPr marL="457200" algn="ctr">
                        <a:spcAft>
                          <a:spcPts val="0"/>
                        </a:spcAft>
                      </a:pPr>
                      <a:r>
                        <a:rPr lang="es-MX" sz="1600">
                          <a:latin typeface="ArialMT"/>
                          <a:ea typeface="Calibri"/>
                          <a:cs typeface="ArialMT"/>
                        </a:rPr>
                        <a:t>Marrón</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4806"/>
                    </a:solidFill>
                  </a:tcPr>
                </a:tc>
                <a:tc>
                  <a:txBody>
                    <a:bodyPr/>
                    <a:lstStyle/>
                    <a:p>
                      <a:pPr marL="457200" algn="ctr">
                        <a:spcAft>
                          <a:spcPts val="0"/>
                        </a:spcAft>
                      </a:pPr>
                      <a:r>
                        <a:rPr lang="es-ES" sz="1600" b="1">
                          <a:latin typeface="Times New Roman"/>
                          <a:ea typeface="Times New Roman"/>
                          <a:cs typeface="Times New Roman"/>
                        </a:rPr>
                        <a:t>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01575">
                <a:tc>
                  <a:txBody>
                    <a:bodyPr/>
                    <a:lstStyle/>
                    <a:p>
                      <a:pPr marL="457200" algn="ctr">
                        <a:spcAft>
                          <a:spcPts val="0"/>
                        </a:spcAft>
                      </a:pPr>
                      <a:r>
                        <a:rPr lang="es-MX" sz="1600">
                          <a:latin typeface="ArialMT"/>
                          <a:ea typeface="Calibri"/>
                          <a:cs typeface="ArialMT"/>
                        </a:rPr>
                        <a:t>Rojo</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457200" algn="ctr">
                        <a:spcAft>
                          <a:spcPts val="0"/>
                        </a:spcAft>
                      </a:pPr>
                      <a:r>
                        <a:rPr lang="es-ES" sz="1600" b="1">
                          <a:latin typeface="Times New Roman"/>
                          <a:ea typeface="Times New Roman"/>
                          <a:cs typeface="Times New Roman"/>
                        </a:rPr>
                        <a:t>2</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2</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2%</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201575">
                <a:tc>
                  <a:txBody>
                    <a:bodyPr/>
                    <a:lstStyle/>
                    <a:p>
                      <a:pPr marL="457200" algn="ctr">
                        <a:spcAft>
                          <a:spcPts val="0"/>
                        </a:spcAft>
                      </a:pPr>
                      <a:r>
                        <a:rPr lang="es-MX" sz="1600">
                          <a:latin typeface="ArialMT"/>
                          <a:ea typeface="Calibri"/>
                          <a:cs typeface="ArialMT"/>
                        </a:rPr>
                        <a:t>Naranja</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457200" algn="ctr">
                        <a:spcAft>
                          <a:spcPts val="0"/>
                        </a:spcAft>
                      </a:pPr>
                      <a:r>
                        <a:rPr lang="es-ES" sz="1600" b="1">
                          <a:latin typeface="Times New Roman"/>
                          <a:ea typeface="Times New Roman"/>
                          <a:cs typeface="Times New Roman"/>
                        </a:rPr>
                        <a:t>3</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3</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1 000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01575">
                <a:tc>
                  <a:txBody>
                    <a:bodyPr/>
                    <a:lstStyle/>
                    <a:p>
                      <a:pPr marL="457200" algn="ctr">
                        <a:spcAft>
                          <a:spcPts val="0"/>
                        </a:spcAft>
                      </a:pPr>
                      <a:r>
                        <a:rPr lang="es-MX" sz="1600">
                          <a:latin typeface="ArialMT"/>
                          <a:ea typeface="Calibri"/>
                          <a:cs typeface="ArialMT"/>
                        </a:rPr>
                        <a:t>Amarillo</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457200" algn="ctr">
                        <a:spcAft>
                          <a:spcPts val="0"/>
                        </a:spcAft>
                      </a:pPr>
                      <a:r>
                        <a:rPr lang="es-ES" sz="1600" b="1">
                          <a:latin typeface="Times New Roman"/>
                          <a:ea typeface="Times New Roman"/>
                          <a:cs typeface="Times New Roman"/>
                        </a:rPr>
                        <a:t>4</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4</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10 000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201575">
                <a:tc>
                  <a:txBody>
                    <a:bodyPr/>
                    <a:lstStyle/>
                    <a:p>
                      <a:pPr marL="457200" algn="ctr">
                        <a:spcAft>
                          <a:spcPts val="0"/>
                        </a:spcAft>
                      </a:pPr>
                      <a:r>
                        <a:rPr lang="es-MX" sz="1600">
                          <a:latin typeface="ArialMT"/>
                          <a:ea typeface="Calibri"/>
                          <a:cs typeface="ArialMT"/>
                        </a:rPr>
                        <a:t>Verde</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457200" algn="ctr">
                        <a:spcAft>
                          <a:spcPts val="0"/>
                        </a:spcAft>
                      </a:pPr>
                      <a:r>
                        <a:rPr lang="es-ES" sz="1600" b="1">
                          <a:latin typeface="Times New Roman"/>
                          <a:ea typeface="Times New Roman"/>
                          <a:cs typeface="Times New Roman"/>
                        </a:rPr>
                        <a:t>5</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5</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100 000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201575">
                <a:tc>
                  <a:txBody>
                    <a:bodyPr/>
                    <a:lstStyle/>
                    <a:p>
                      <a:pPr marL="457200" algn="ctr">
                        <a:spcAft>
                          <a:spcPts val="0"/>
                        </a:spcAft>
                      </a:pPr>
                      <a:r>
                        <a:rPr lang="es-MX" sz="1600">
                          <a:latin typeface="ArialMT"/>
                          <a:ea typeface="Calibri"/>
                          <a:cs typeface="ArialMT"/>
                        </a:rPr>
                        <a:t>Azul</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457200" algn="ctr">
                        <a:spcAft>
                          <a:spcPts val="0"/>
                        </a:spcAft>
                      </a:pPr>
                      <a:r>
                        <a:rPr lang="es-ES" sz="1600" b="1">
                          <a:latin typeface="Times New Roman"/>
                          <a:ea typeface="Times New Roman"/>
                          <a:cs typeface="Times New Roman"/>
                        </a:rPr>
                        <a:t>6</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6</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1 000 000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201575">
                <a:tc>
                  <a:txBody>
                    <a:bodyPr/>
                    <a:lstStyle/>
                    <a:p>
                      <a:pPr marL="457200" algn="ctr">
                        <a:spcAft>
                          <a:spcPts val="0"/>
                        </a:spcAft>
                      </a:pPr>
                      <a:r>
                        <a:rPr lang="es-MX" sz="1600">
                          <a:latin typeface="ArialMT"/>
                          <a:ea typeface="Calibri"/>
                          <a:cs typeface="ArialMT"/>
                        </a:rPr>
                        <a:t>Violeta</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marL="457200" algn="ctr">
                        <a:spcAft>
                          <a:spcPts val="0"/>
                        </a:spcAft>
                      </a:pPr>
                      <a:r>
                        <a:rPr lang="es-ES" sz="1600" b="1">
                          <a:latin typeface="Times New Roman"/>
                          <a:ea typeface="Times New Roman"/>
                          <a:cs typeface="Times New Roman"/>
                        </a:rPr>
                        <a:t>7</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7</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10 000 000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201575">
                <a:tc>
                  <a:txBody>
                    <a:bodyPr/>
                    <a:lstStyle/>
                    <a:p>
                      <a:pPr marL="457200" algn="ctr">
                        <a:spcAft>
                          <a:spcPts val="0"/>
                        </a:spcAft>
                      </a:pPr>
                      <a:r>
                        <a:rPr lang="es-MX" sz="1600">
                          <a:latin typeface="ArialMT"/>
                          <a:ea typeface="Calibri"/>
                          <a:cs typeface="ArialMT"/>
                        </a:rPr>
                        <a:t>Gris</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457200" algn="ctr">
                        <a:spcAft>
                          <a:spcPts val="0"/>
                        </a:spcAft>
                      </a:pPr>
                      <a:r>
                        <a:rPr lang="es-ES" sz="1600" b="1">
                          <a:latin typeface="Times New Roman"/>
                          <a:ea typeface="Times New Roman"/>
                          <a:cs typeface="Times New Roman"/>
                        </a:rPr>
                        <a:t>8</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8</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201575">
                <a:tc>
                  <a:txBody>
                    <a:bodyPr/>
                    <a:lstStyle/>
                    <a:p>
                      <a:pPr marL="457200" algn="ctr">
                        <a:spcAft>
                          <a:spcPts val="0"/>
                        </a:spcAft>
                      </a:pPr>
                      <a:r>
                        <a:rPr lang="es-MX" sz="1600">
                          <a:latin typeface="ArialMT"/>
                          <a:ea typeface="Calibri"/>
                          <a:cs typeface="ArialMT"/>
                        </a:rPr>
                        <a:t>Blanco</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9</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9</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201575">
                <a:tc>
                  <a:txBody>
                    <a:bodyPr/>
                    <a:lstStyle/>
                    <a:p>
                      <a:pPr marL="457200" algn="ctr">
                        <a:spcAft>
                          <a:spcPts val="0"/>
                        </a:spcAft>
                      </a:pPr>
                      <a:r>
                        <a:rPr lang="es-MX" sz="1600">
                          <a:latin typeface="ArialMT"/>
                          <a:ea typeface="Calibri"/>
                          <a:cs typeface="ArialMT"/>
                        </a:rPr>
                        <a:t>Oro</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0,1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5%</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r h="201575">
                <a:tc>
                  <a:txBody>
                    <a:bodyPr/>
                    <a:lstStyle/>
                    <a:p>
                      <a:pPr marL="457200" algn="ctr">
                        <a:spcAft>
                          <a:spcPts val="0"/>
                        </a:spcAft>
                      </a:pPr>
                      <a:r>
                        <a:rPr lang="es-MX" sz="1600">
                          <a:latin typeface="ArialMT"/>
                          <a:ea typeface="Calibri"/>
                          <a:cs typeface="ArialMT"/>
                        </a:rPr>
                        <a:t>Plata</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0,001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3"/>
                  </a:ext>
                </a:extLst>
              </a:tr>
              <a:tr h="201575">
                <a:tc>
                  <a:txBody>
                    <a:bodyPr/>
                    <a:lstStyle/>
                    <a:p>
                      <a:pPr marL="457200" algn="ctr">
                        <a:spcAft>
                          <a:spcPts val="0"/>
                        </a:spcAft>
                      </a:pPr>
                      <a:r>
                        <a:rPr lang="es-MX" sz="1600" dirty="0">
                          <a:latin typeface="ArialMT"/>
                          <a:ea typeface="Calibri"/>
                          <a:cs typeface="ArialMT"/>
                        </a:rPr>
                        <a:t>Ninguno</a:t>
                      </a:r>
                      <a:endParaRPr lang="es-MX" sz="1600" dirty="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dirty="0">
                          <a:latin typeface="Times New Roman"/>
                          <a:ea typeface="Times New Roman"/>
                          <a:cs typeface="Times New Roman"/>
                        </a:rPr>
                        <a:t>-</a:t>
                      </a:r>
                      <a:endParaRPr lang="es-MX" sz="1600" dirty="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dirty="0">
                          <a:latin typeface="Times New Roman"/>
                          <a:ea typeface="Times New Roman"/>
                          <a:cs typeface="Times New Roman"/>
                        </a:rPr>
                        <a:t>-</a:t>
                      </a:r>
                      <a:endParaRPr lang="es-MX" sz="1600" dirty="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dirty="0">
                          <a:latin typeface="Times New Roman"/>
                          <a:ea typeface="Times New Roman"/>
                          <a:cs typeface="Times New Roman"/>
                        </a:rPr>
                        <a:t>20%</a:t>
                      </a:r>
                      <a:endParaRPr lang="es-MX" sz="1600" dirty="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4"/>
                  </a:ext>
                </a:extLst>
              </a:tr>
            </a:tbl>
          </a:graphicData>
        </a:graphic>
      </p:graphicFrame>
      <p:sp>
        <p:nvSpPr>
          <p:cNvPr id="4105" name="AutoShape 9"/>
          <p:cNvSpPr>
            <a:spLocks noChangeArrowheads="1"/>
          </p:cNvSpPr>
          <p:nvPr/>
        </p:nvSpPr>
        <p:spPr bwMode="auto">
          <a:xfrm>
            <a:off x="971600" y="5805264"/>
            <a:ext cx="930275" cy="222250"/>
          </a:xfrm>
          <a:prstGeom prst="roundRect">
            <a:avLst>
              <a:gd name="adj" fmla="val 3424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104" name="Rectangle 8"/>
          <p:cNvSpPr>
            <a:spLocks noChangeArrowheads="1"/>
          </p:cNvSpPr>
          <p:nvPr/>
        </p:nvSpPr>
        <p:spPr bwMode="auto">
          <a:xfrm>
            <a:off x="1144638" y="5805264"/>
            <a:ext cx="47625" cy="222250"/>
          </a:xfrm>
          <a:prstGeom prst="rect">
            <a:avLst/>
          </a:prstGeom>
          <a:solidFill>
            <a:srgbClr val="974706"/>
          </a:solidFill>
          <a:ln w="9525">
            <a:solidFill>
              <a:srgbClr val="974706"/>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103" name="Rectangle 7"/>
          <p:cNvSpPr>
            <a:spLocks noChangeArrowheads="1"/>
          </p:cNvSpPr>
          <p:nvPr/>
        </p:nvSpPr>
        <p:spPr bwMode="auto">
          <a:xfrm>
            <a:off x="1268463" y="5805264"/>
            <a:ext cx="47625" cy="22225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102" name="Rectangle 6"/>
          <p:cNvSpPr>
            <a:spLocks noChangeArrowheads="1"/>
          </p:cNvSpPr>
          <p:nvPr/>
        </p:nvSpPr>
        <p:spPr bwMode="auto">
          <a:xfrm>
            <a:off x="1395463" y="5805264"/>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101" name="Rectangle 5"/>
          <p:cNvSpPr>
            <a:spLocks noChangeArrowheads="1"/>
          </p:cNvSpPr>
          <p:nvPr/>
        </p:nvSpPr>
        <p:spPr bwMode="auto">
          <a:xfrm>
            <a:off x="1682800" y="5805264"/>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100" name="AutoShape 4"/>
          <p:cNvSpPr>
            <a:spLocks noChangeShapeType="1"/>
          </p:cNvSpPr>
          <p:nvPr/>
        </p:nvSpPr>
        <p:spPr bwMode="auto">
          <a:xfrm>
            <a:off x="1901875" y="5973539"/>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099" name="AutoShape 3"/>
          <p:cNvSpPr>
            <a:spLocks noChangeShapeType="1"/>
          </p:cNvSpPr>
          <p:nvPr/>
        </p:nvSpPr>
        <p:spPr bwMode="auto">
          <a:xfrm>
            <a:off x="692200" y="5973539"/>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106" name="Rectangle 10"/>
          <p:cNvSpPr>
            <a:spLocks noChangeArrowheads="1"/>
          </p:cNvSpPr>
          <p:nvPr/>
        </p:nvSpPr>
        <p:spPr bwMode="auto">
          <a:xfrm>
            <a:off x="395536" y="3933056"/>
            <a:ext cx="8100392"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a:ln>
                  <a:noFill/>
                </a:ln>
                <a:solidFill>
                  <a:schemeClr val="tx1"/>
                </a:solidFill>
                <a:effectLst/>
                <a:latin typeface="Arial" pitchFamily="34" charset="0"/>
                <a:ea typeface="Times New Roman" pitchFamily="18" charset="0"/>
                <a:cs typeface="Arial" pitchFamily="34" charset="0"/>
              </a:rPr>
              <a:t>Ejemplo del código de colores </a:t>
            </a:r>
            <a:endParaRPr kumimoji="0" lang="es-MX"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Dada la siguiente resistencia con franjas Café, Negro, Rojo y Oro  respectivamente el código de colores se representa el valor de la resistencia de la siguiente forma  Ejemplo:                                                                     </a:t>
            </a:r>
            <a:endParaRPr kumimoji="0" lang="es-MX"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dirty="0">
              <a:ln>
                <a:noFill/>
              </a:ln>
              <a:solidFill>
                <a:schemeClr val="tx1"/>
              </a:solidFill>
              <a:effectLst/>
              <a:latin typeface="Arial" pitchFamily="34" charset="0"/>
              <a:cs typeface="Arial" pitchFamily="34" charset="0"/>
            </a:endParaRPr>
          </a:p>
        </p:txBody>
      </p:sp>
      <p:sp>
        <p:nvSpPr>
          <p:cNvPr id="4107" name="Rectangle 11"/>
          <p:cNvSpPr>
            <a:spLocks noChangeArrowheads="1"/>
          </p:cNvSpPr>
          <p:nvPr/>
        </p:nvSpPr>
        <p:spPr bwMode="auto">
          <a:xfrm>
            <a:off x="2483768" y="5380672"/>
            <a:ext cx="1475084" cy="132343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711325" algn="l"/>
              </a:tabLst>
            </a:pPr>
            <a:r>
              <a:rPr kumimoji="0" lang="es-E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Café    1</a:t>
            </a:r>
            <a:endParaRPr kumimoji="0" lang="es-MX"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l"/>
              </a:tabLst>
            </a:pPr>
            <a:r>
              <a:rPr kumimoji="0" lang="es-E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Negro  0</a:t>
            </a:r>
            <a:endParaRPr kumimoji="0" lang="es-MX"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l"/>
              </a:tabLst>
            </a:pPr>
            <a:r>
              <a:rPr kumimoji="0" lang="es-E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Rojo    00</a:t>
            </a:r>
            <a:endParaRPr kumimoji="0" lang="es-MX"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l"/>
              </a:tabLst>
            </a:pPr>
            <a:r>
              <a:rPr kumimoji="0" lang="es-E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Oro     5%  </a:t>
            </a:r>
          </a:p>
        </p:txBody>
      </p:sp>
      <p:sp>
        <p:nvSpPr>
          <p:cNvPr id="18" name="17 Rectángulo"/>
          <p:cNvSpPr/>
          <p:nvPr/>
        </p:nvSpPr>
        <p:spPr>
          <a:xfrm>
            <a:off x="4067944" y="5380672"/>
            <a:ext cx="3563888" cy="1477328"/>
          </a:xfrm>
          <a:prstGeom prst="rect">
            <a:avLst/>
          </a:prstGeom>
        </p:spPr>
        <p:txBody>
          <a:bodyPr wrap="square">
            <a:spAutoFit/>
          </a:bodyPr>
          <a:lstStyle/>
          <a:p>
            <a:pPr lvl="0" eaLnBrk="0" fontAlgn="base" hangingPunct="0">
              <a:spcBef>
                <a:spcPct val="0"/>
              </a:spcBef>
              <a:spcAft>
                <a:spcPct val="0"/>
              </a:spcAft>
              <a:tabLst>
                <a:tab pos="1711325" algn="l"/>
              </a:tabLst>
            </a:pPr>
            <a:endParaRPr lang="es-ES" dirty="0">
              <a:latin typeface="Arial" pitchFamily="34" charset="0"/>
              <a:ea typeface="Times New Roman" pitchFamily="18" charset="0"/>
              <a:cs typeface="Arial" pitchFamily="34" charset="0"/>
            </a:endParaRPr>
          </a:p>
          <a:p>
            <a:pPr lvl="0" eaLnBrk="0" fontAlgn="base" hangingPunct="0">
              <a:spcBef>
                <a:spcPct val="0"/>
              </a:spcBef>
              <a:spcAft>
                <a:spcPct val="0"/>
              </a:spcAft>
              <a:tabLst>
                <a:tab pos="1711325" algn="l"/>
              </a:tabLst>
            </a:pPr>
            <a:r>
              <a:rPr lang="es-ES" sz="2400" dirty="0">
                <a:latin typeface="Arial" pitchFamily="34" charset="0"/>
                <a:ea typeface="Times New Roman" pitchFamily="18" charset="0"/>
                <a:cs typeface="Arial" pitchFamily="34" charset="0"/>
              </a:rPr>
              <a:t>Resistencia= 1 0 00 </a:t>
            </a:r>
            <a:r>
              <a:rPr lang="es-ES" sz="2400" dirty="0">
                <a:latin typeface="Symbol" pitchFamily="18" charset="2"/>
                <a:ea typeface="Times New Roman" pitchFamily="18" charset="0"/>
                <a:cs typeface="Arial" pitchFamily="34" charset="0"/>
              </a:rPr>
              <a:t>W</a:t>
            </a:r>
            <a:r>
              <a:rPr lang="es-ES" sz="2400" dirty="0">
                <a:latin typeface="Arial" pitchFamily="34" charset="0"/>
                <a:ea typeface="Times New Roman" pitchFamily="18" charset="0"/>
                <a:cs typeface="Arial" pitchFamily="34" charset="0"/>
              </a:rPr>
              <a:t> con una tolerancia del 5%  =  1 k</a:t>
            </a:r>
            <a:r>
              <a:rPr lang="es-ES" sz="2400" dirty="0">
                <a:latin typeface="Symbol" pitchFamily="18" charset="2"/>
                <a:ea typeface="Times New Roman" pitchFamily="18" charset="0"/>
                <a:cs typeface="Arial" pitchFamily="34" charset="0"/>
              </a:rPr>
              <a:t> W ± 5%</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20224318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Terminar la siguiente tabla</a:t>
            </a:r>
          </a:p>
        </p:txBody>
      </p:sp>
      <p:sp>
        <p:nvSpPr>
          <p:cNvPr id="4" name="3 Marcador de número de diapositiva"/>
          <p:cNvSpPr>
            <a:spLocks noGrp="1"/>
          </p:cNvSpPr>
          <p:nvPr>
            <p:ph type="sldNum" sz="quarter" idx="12"/>
          </p:nvPr>
        </p:nvSpPr>
        <p:spPr/>
        <p:txBody>
          <a:bodyPr/>
          <a:lstStyle/>
          <a:p>
            <a:fld id="{7F6F41ED-CFF3-4422-B11F-5DDAD43CA4CB}" type="slidenum">
              <a:rPr lang="es-MX" smtClean="0"/>
              <a:pPr/>
              <a:t>37</a:t>
            </a:fld>
            <a:endParaRPr lang="es-MX"/>
          </a:p>
        </p:txBody>
      </p:sp>
      <p:pic>
        <p:nvPicPr>
          <p:cNvPr id="5" name="Picture 2"/>
          <p:cNvPicPr>
            <a:picLocks noChangeAspect="1" noChangeArrowheads="1"/>
          </p:cNvPicPr>
          <p:nvPr/>
        </p:nvPicPr>
        <p:blipFill>
          <a:blip r:embed="rId2" cstate="print"/>
          <a:srcRect/>
          <a:stretch>
            <a:fillRect/>
          </a:stretch>
        </p:blipFill>
        <p:spPr bwMode="auto">
          <a:xfrm>
            <a:off x="1" y="1988840"/>
            <a:ext cx="8820472" cy="2520280"/>
          </a:xfrm>
          <a:prstGeom prst="rect">
            <a:avLst/>
          </a:prstGeom>
          <a:noFill/>
          <a:ln w="9525">
            <a:noFill/>
            <a:miter lim="800000"/>
            <a:headEnd/>
            <a:tailEnd/>
          </a:ln>
        </p:spPr>
      </p:pic>
    </p:spTree>
    <p:extLst>
      <p:ext uri="{BB962C8B-B14F-4D97-AF65-F5344CB8AC3E}">
        <p14:creationId xmlns:p14="http://schemas.microsoft.com/office/powerpoint/2010/main" val="11680291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4" name="Título 1"/>
          <p:cNvSpPr>
            <a:spLocks noGrp="1"/>
          </p:cNvSpPr>
          <p:nvPr>
            <p:ph type="title"/>
          </p:nvPr>
        </p:nvSpPr>
        <p:spPr>
          <a:xfrm>
            <a:off x="457200" y="274638"/>
            <a:ext cx="8229600" cy="1143000"/>
          </a:xfrm>
        </p:spPr>
        <p:txBody>
          <a:bodyPr/>
          <a:lstStyle/>
          <a:p>
            <a:pPr algn="l"/>
            <a:r>
              <a:rPr lang="es-MX" dirty="0"/>
              <a:t>Bibliografía</a:t>
            </a:r>
          </a:p>
        </p:txBody>
      </p:sp>
      <p:sp>
        <p:nvSpPr>
          <p:cNvPr id="5" name="Marcador de contenido 2"/>
          <p:cNvSpPr>
            <a:spLocks noGrp="1"/>
          </p:cNvSpPr>
          <p:nvPr>
            <p:ph idx="1"/>
          </p:nvPr>
        </p:nvSpPr>
        <p:spPr>
          <a:xfrm>
            <a:off x="251520" y="1340768"/>
            <a:ext cx="8568952" cy="4968552"/>
          </a:xfrm>
        </p:spPr>
        <p:style>
          <a:lnRef idx="1">
            <a:schemeClr val="accent4"/>
          </a:lnRef>
          <a:fillRef idx="2">
            <a:schemeClr val="accent4"/>
          </a:fillRef>
          <a:effectRef idx="1">
            <a:schemeClr val="accent4"/>
          </a:effectRef>
          <a:fontRef idx="minor">
            <a:schemeClr val="dk1"/>
          </a:fontRef>
        </p:style>
        <p:txBody>
          <a:bodyPr>
            <a:normAutofit fontScale="55000" lnSpcReduction="20000"/>
          </a:bodyPr>
          <a:lstStyle/>
          <a:p>
            <a:pPr marL="0" indent="0" algn="just">
              <a:buNone/>
            </a:pPr>
            <a:r>
              <a:rPr lang="es-MX" b="1" dirty="0">
                <a:latin typeface="Arial" panose="020B0604020202020204" pitchFamily="34" charset="0"/>
                <a:cs typeface="Arial" panose="020B0604020202020204" pitchFamily="34" charset="0"/>
              </a:rPr>
              <a:t>Básica</a:t>
            </a:r>
          </a:p>
          <a:p>
            <a:pPr marL="269875" indent="-269875" algn="just">
              <a:buNone/>
            </a:pPr>
            <a:r>
              <a:rPr lang="es-MX" dirty="0">
                <a:latin typeface="Arial" panose="020B0604020202020204" pitchFamily="34" charset="0"/>
                <a:cs typeface="Arial" panose="020B0604020202020204" pitchFamily="34" charset="0"/>
              </a:rPr>
              <a:t>1. </a:t>
            </a:r>
            <a:r>
              <a:rPr lang="es-MX" dirty="0" err="1">
                <a:latin typeface="Arial" panose="020B0604020202020204" pitchFamily="34" charset="0"/>
                <a:cs typeface="Arial" panose="020B0604020202020204" pitchFamily="34" charset="0"/>
              </a:rPr>
              <a:t>Dorf</a:t>
            </a:r>
            <a:r>
              <a:rPr lang="es-MX" dirty="0">
                <a:latin typeface="Arial" panose="020B0604020202020204" pitchFamily="34" charset="0"/>
                <a:cs typeface="Arial" panose="020B0604020202020204" pitchFamily="34" charset="0"/>
              </a:rPr>
              <a:t>, Richard C., J. A. </a:t>
            </a:r>
            <a:r>
              <a:rPr lang="es-MX" dirty="0" err="1">
                <a:latin typeface="Arial" panose="020B0604020202020204" pitchFamily="34" charset="0"/>
                <a:cs typeface="Arial" panose="020B0604020202020204" pitchFamily="34" charset="0"/>
              </a:rPr>
              <a:t>Svoboda</a:t>
            </a:r>
            <a:r>
              <a:rPr lang="es-MX" dirty="0">
                <a:latin typeface="Arial" panose="020B0604020202020204" pitchFamily="34" charset="0"/>
                <a:cs typeface="Arial" panose="020B0604020202020204" pitchFamily="34" charset="0"/>
              </a:rPr>
              <a:t>., Circuitos eléctricos, Ed. </a:t>
            </a:r>
            <a:r>
              <a:rPr lang="es-MX" dirty="0" err="1">
                <a:latin typeface="Arial" panose="020B0604020202020204" pitchFamily="34" charset="0"/>
                <a:cs typeface="Arial" panose="020B0604020202020204" pitchFamily="34" charset="0"/>
              </a:rPr>
              <a:t>Alfaomega</a:t>
            </a:r>
            <a:r>
              <a:rPr lang="es-MX" dirty="0">
                <a:latin typeface="Arial" panose="020B0604020202020204" pitchFamily="34" charset="0"/>
                <a:cs typeface="Arial" panose="020B0604020202020204" pitchFamily="34" charset="0"/>
              </a:rPr>
              <a:t>, 6a u 8a ed. ISBN: 9786077072324.</a:t>
            </a:r>
          </a:p>
          <a:p>
            <a:pPr marL="269875" indent="-269875" algn="just">
              <a:buNone/>
            </a:pPr>
            <a:r>
              <a:rPr lang="es-MX" dirty="0">
                <a:latin typeface="Arial" panose="020B0604020202020204" pitchFamily="34" charset="0"/>
                <a:cs typeface="Arial" panose="020B0604020202020204" pitchFamily="34" charset="0"/>
              </a:rPr>
              <a:t>2. J. W. </a:t>
            </a:r>
            <a:r>
              <a:rPr lang="es-MX" dirty="0" err="1">
                <a:latin typeface="Arial" panose="020B0604020202020204" pitchFamily="34" charset="0"/>
                <a:cs typeface="Arial" panose="020B0604020202020204" pitchFamily="34" charset="0"/>
              </a:rPr>
              <a:t>Nilsson</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Susan</a:t>
            </a:r>
            <a:r>
              <a:rPr lang="es-MX" dirty="0">
                <a:latin typeface="Arial" panose="020B0604020202020204" pitchFamily="34" charset="0"/>
                <a:cs typeface="Arial" panose="020B0604020202020204" pitchFamily="34" charset="0"/>
              </a:rPr>
              <a:t> A. </a:t>
            </a:r>
            <a:r>
              <a:rPr lang="es-MX" dirty="0" err="1">
                <a:latin typeface="Arial" panose="020B0604020202020204" pitchFamily="34" charset="0"/>
                <a:cs typeface="Arial" panose="020B0604020202020204" pitchFamily="34" charset="0"/>
              </a:rPr>
              <a:t>Riedel</a:t>
            </a:r>
            <a:r>
              <a:rPr lang="es-MX" dirty="0">
                <a:latin typeface="Arial" panose="020B0604020202020204" pitchFamily="34" charset="0"/>
                <a:cs typeface="Arial" panose="020B0604020202020204" pitchFamily="34" charset="0"/>
              </a:rPr>
              <a:t>, Circuitos eléctricos, Ed. Pearson Educación, 7a ed. ISBN 8420544582, 9788420544588.</a:t>
            </a:r>
          </a:p>
          <a:p>
            <a:pPr marL="269875" indent="-269875" algn="just">
              <a:buNone/>
            </a:pPr>
            <a:r>
              <a:rPr lang="es-MX" dirty="0">
                <a:latin typeface="Arial" panose="020B0604020202020204" pitchFamily="34" charset="0"/>
                <a:cs typeface="Arial" panose="020B0604020202020204" pitchFamily="34" charset="0"/>
              </a:rPr>
              <a:t>3. C. K. Alexander, M. N. O. </a:t>
            </a:r>
            <a:r>
              <a:rPr lang="es-MX" dirty="0" err="1">
                <a:latin typeface="Arial" panose="020B0604020202020204" pitchFamily="34" charset="0"/>
                <a:cs typeface="Arial" panose="020B0604020202020204" pitchFamily="34" charset="0"/>
              </a:rPr>
              <a:t>Sadiku</a:t>
            </a:r>
            <a:r>
              <a:rPr lang="es-MX" dirty="0">
                <a:latin typeface="Arial" panose="020B0604020202020204" pitchFamily="34" charset="0"/>
                <a:cs typeface="Arial" panose="020B0604020202020204" pitchFamily="34" charset="0"/>
              </a:rPr>
              <a:t>, Fundamentos de circuitos eléctricos, Ed. McGraw-Hill, 3a ed., ISBN: 9786071509482.</a:t>
            </a:r>
          </a:p>
          <a:p>
            <a:pPr marL="269875" indent="-269875" algn="just">
              <a:buNone/>
            </a:pPr>
            <a:r>
              <a:rPr lang="es-MX" dirty="0">
                <a:latin typeface="Arial" panose="020B0604020202020204" pitchFamily="34" charset="0"/>
                <a:cs typeface="Arial" panose="020B0604020202020204" pitchFamily="34" charset="0"/>
              </a:rPr>
              <a:t>4. M. </a:t>
            </a:r>
            <a:r>
              <a:rPr lang="es-MX" dirty="0" err="1">
                <a:latin typeface="Arial" panose="020B0604020202020204" pitchFamily="34" charset="0"/>
                <a:cs typeface="Arial" panose="020B0604020202020204" pitchFamily="34" charset="0"/>
              </a:rPr>
              <a:t>Nahvi</a:t>
            </a:r>
            <a:r>
              <a:rPr lang="es-MX" dirty="0">
                <a:latin typeface="Arial" panose="020B0604020202020204" pitchFamily="34" charset="0"/>
                <a:cs typeface="Arial" panose="020B0604020202020204" pitchFamily="34" charset="0"/>
              </a:rPr>
              <a:t>, J. A. </a:t>
            </a:r>
            <a:r>
              <a:rPr lang="es-MX" dirty="0" err="1">
                <a:latin typeface="Arial" panose="020B0604020202020204" pitchFamily="34" charset="0"/>
                <a:cs typeface="Arial" panose="020B0604020202020204" pitchFamily="34" charset="0"/>
              </a:rPr>
              <a:t>Edminister</a:t>
            </a:r>
            <a:r>
              <a:rPr lang="es-MX" dirty="0">
                <a:latin typeface="Arial" panose="020B0604020202020204" pitchFamily="34" charset="0"/>
                <a:cs typeface="Arial" panose="020B0604020202020204" pitchFamily="34" charset="0"/>
              </a:rPr>
              <a:t>, Circuitos eléctricos y electrónicos, Ed. Ed. McGraw-Hill, 4a Ed. ISSBN: 8448145437.</a:t>
            </a:r>
          </a:p>
          <a:p>
            <a:pPr marL="0" indent="0" algn="just">
              <a:buNone/>
            </a:pPr>
            <a:r>
              <a:rPr lang="es-MX" dirty="0">
                <a:latin typeface="Arial" panose="020B0604020202020204" pitchFamily="34" charset="0"/>
                <a:cs typeface="Arial" panose="020B0604020202020204" pitchFamily="34" charset="0"/>
              </a:rPr>
              <a:t> </a:t>
            </a:r>
          </a:p>
          <a:p>
            <a:pPr marL="0" indent="0" algn="just">
              <a:buNone/>
            </a:pPr>
            <a:r>
              <a:rPr lang="es-MX" b="1" dirty="0">
                <a:latin typeface="Arial" panose="020B0604020202020204" pitchFamily="34" charset="0"/>
                <a:cs typeface="Arial" panose="020B0604020202020204" pitchFamily="34" charset="0"/>
              </a:rPr>
              <a:t>Complementaria</a:t>
            </a:r>
          </a:p>
          <a:p>
            <a:pPr marL="269875" indent="-269875" algn="just">
              <a:buNone/>
            </a:pPr>
            <a:r>
              <a:rPr lang="es-MX" dirty="0">
                <a:latin typeface="Arial" panose="020B0604020202020204" pitchFamily="34" charset="0"/>
                <a:cs typeface="Arial" panose="020B0604020202020204" pitchFamily="34" charset="0"/>
              </a:rPr>
              <a:t>5. D. E. </a:t>
            </a:r>
            <a:r>
              <a:rPr lang="es-MX" dirty="0" err="1">
                <a:latin typeface="Arial" panose="020B0604020202020204" pitchFamily="34" charset="0"/>
                <a:cs typeface="Arial" panose="020B0604020202020204" pitchFamily="34" charset="0"/>
              </a:rPr>
              <a:t>Johson</a:t>
            </a:r>
            <a:r>
              <a:rPr lang="es-MX" dirty="0">
                <a:latin typeface="Arial" panose="020B0604020202020204" pitchFamily="34" charset="0"/>
                <a:cs typeface="Arial" panose="020B0604020202020204" pitchFamily="34" charset="0"/>
              </a:rPr>
              <a:t>, J. L. </a:t>
            </a:r>
            <a:r>
              <a:rPr lang="es-MX" dirty="0" err="1">
                <a:latin typeface="Arial" panose="020B0604020202020204" pitchFamily="34" charset="0"/>
                <a:cs typeface="Arial" panose="020B0604020202020204" pitchFamily="34" charset="0"/>
              </a:rPr>
              <a:t>Hilburn</a:t>
            </a:r>
            <a:r>
              <a:rPr lang="es-MX" dirty="0">
                <a:latin typeface="Arial" panose="020B0604020202020204" pitchFamily="34" charset="0"/>
                <a:cs typeface="Arial" panose="020B0604020202020204" pitchFamily="34" charset="0"/>
              </a:rPr>
              <a:t>, Análisis básico de circuitos eléctricos, Ed. Prentice Hall.</a:t>
            </a:r>
          </a:p>
          <a:p>
            <a:pPr marL="269875" indent="-269875" algn="just">
              <a:buNone/>
            </a:pPr>
            <a:r>
              <a:rPr lang="es-MX" dirty="0">
                <a:latin typeface="Arial" panose="020B0604020202020204" pitchFamily="34" charset="0"/>
                <a:cs typeface="Arial" panose="020B0604020202020204" pitchFamily="34" charset="0"/>
              </a:rPr>
              <a:t>6. WOLF, Stanley , Guía para Mediciones Electrónicas y Prácticas de Laboratorio, Prentice-Hall Hispanoamericana México, 1980.</a:t>
            </a:r>
          </a:p>
          <a:p>
            <a:pPr marL="0" indent="0" algn="just">
              <a:buNone/>
            </a:pPr>
            <a:r>
              <a:rPr lang="es-MX" dirty="0">
                <a:latin typeface="Arial" panose="020B0604020202020204" pitchFamily="34" charset="0"/>
                <a:cs typeface="Arial" panose="020B0604020202020204" pitchFamily="34" charset="0"/>
              </a:rPr>
              <a:t>7. </a:t>
            </a:r>
            <a:r>
              <a:rPr lang="es-MX" dirty="0" err="1">
                <a:latin typeface="Arial" panose="020B0604020202020204" pitchFamily="34" charset="0"/>
                <a:cs typeface="Arial" panose="020B0604020202020204" pitchFamily="34" charset="0"/>
              </a:rPr>
              <a:t>Nilsson</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Riedel</a:t>
            </a:r>
            <a:r>
              <a:rPr lang="es-MX" dirty="0">
                <a:latin typeface="Arial" panose="020B0604020202020204" pitchFamily="34" charset="0"/>
                <a:cs typeface="Arial" panose="020B0604020202020204" pitchFamily="34" charset="0"/>
              </a:rPr>
              <a:t>,  Circuitos </a:t>
            </a:r>
            <a:r>
              <a:rPr lang="es-MX" dirty="0" err="1">
                <a:latin typeface="Arial" panose="020B0604020202020204" pitchFamily="34" charset="0"/>
                <a:cs typeface="Arial" panose="020B0604020202020204" pitchFamily="34" charset="0"/>
              </a:rPr>
              <a:t>Electricos</a:t>
            </a:r>
            <a:r>
              <a:rPr lang="es-MX" dirty="0">
                <a:latin typeface="Arial" panose="020B0604020202020204" pitchFamily="34" charset="0"/>
                <a:cs typeface="Arial" panose="020B0604020202020204" pitchFamily="34" charset="0"/>
              </a:rPr>
              <a:t> , Prentice Hall, 2005.</a:t>
            </a:r>
          </a:p>
          <a:p>
            <a:pPr marL="269875" indent="-269875" algn="just">
              <a:buNone/>
            </a:pPr>
            <a:r>
              <a:rPr lang="es-MX" dirty="0">
                <a:latin typeface="Arial" panose="020B0604020202020204" pitchFamily="34" charset="0"/>
                <a:cs typeface="Arial" panose="020B0604020202020204" pitchFamily="34" charset="0"/>
              </a:rPr>
              <a:t>8. J. R. Villaseñor Gómez, Circuitos Eléctricos y Electrónicos: Fundamentos y Técnicas para su Análisis, Prentice Hall, 2010.</a:t>
            </a:r>
          </a:p>
          <a:p>
            <a:pPr marL="0" indent="0">
              <a:buNone/>
            </a:pPr>
            <a:endParaRPr lang="es-MX" dirty="0"/>
          </a:p>
        </p:txBody>
      </p:sp>
    </p:spTree>
    <p:extLst>
      <p:ext uri="{BB962C8B-B14F-4D97-AF65-F5344CB8AC3E}">
        <p14:creationId xmlns:p14="http://schemas.microsoft.com/office/powerpoint/2010/main" val="3848338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23528" y="332656"/>
            <a:ext cx="6717432" cy="1143000"/>
          </a:xfrm>
        </p:spPr>
        <p:txBody>
          <a:bodyPr/>
          <a:lstStyle/>
          <a:p>
            <a:r>
              <a:rPr lang="es-ES" dirty="0"/>
              <a:t>Circuitos Eléctricos</a:t>
            </a:r>
            <a:endParaRPr lang="es-MX" dirty="0"/>
          </a:p>
        </p:txBody>
      </p:sp>
      <p:sp>
        <p:nvSpPr>
          <p:cNvPr id="2049" name="Rectangle 1"/>
          <p:cNvSpPr>
            <a:spLocks noChangeArrowheads="1"/>
          </p:cNvSpPr>
          <p:nvPr/>
        </p:nvSpPr>
        <p:spPr bwMode="auto">
          <a:xfrm>
            <a:off x="971600" y="3635152"/>
            <a:ext cx="5544616" cy="1631216"/>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a:ln>
                  <a:noFill/>
                </a:ln>
                <a:solidFill>
                  <a:schemeClr val="tx1"/>
                </a:solidFill>
                <a:effectLst/>
                <a:latin typeface="Arial" pitchFamily="34" charset="0"/>
                <a:ea typeface="Times New Roman" pitchFamily="18" charset="0"/>
                <a:cs typeface="Arial" pitchFamily="34" charset="0"/>
              </a:rPr>
              <a:t>Prerrequisitos (Conocimientos previos):</a:t>
            </a:r>
            <a:endParaRPr kumimoji="0" lang="es-ES" sz="20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Cálculo, algebra, geometría </a:t>
            </a:r>
            <a:r>
              <a:rPr lang="es-ES" sz="2000" dirty="0">
                <a:latin typeface="Arial" pitchFamily="34" charset="0"/>
                <a:ea typeface="Times New Roman" pitchFamily="18" charset="0"/>
                <a:cs typeface="Arial" pitchFamily="34" charset="0"/>
              </a:rPr>
              <a:t>a</a:t>
            </a:r>
            <a:r>
              <a:rPr kumimoji="0" lang="es-E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nalítica, programación, ecuaciones diferenciales,  herramientas computaciones y electricidad y magnetismo.</a:t>
            </a:r>
            <a:r>
              <a:rPr kumimoji="0" lang="es-MX" sz="2000" b="0" i="0" u="none" strike="noStrike" cap="none" normalizeH="0" baseline="0" dirty="0">
                <a:ln>
                  <a:noFill/>
                </a:ln>
                <a:solidFill>
                  <a:schemeClr val="tx1"/>
                </a:solidFill>
                <a:effectLst/>
                <a:latin typeface="Arial" pitchFamily="34" charset="0"/>
                <a:cs typeface="Arial" pitchFamily="34" charset="0"/>
              </a:rPr>
              <a:t> </a:t>
            </a:r>
          </a:p>
        </p:txBody>
      </p:sp>
      <p:graphicFrame>
        <p:nvGraphicFramePr>
          <p:cNvPr id="5" name="4 Tabla"/>
          <p:cNvGraphicFramePr>
            <a:graphicFrameLocks noGrp="1"/>
          </p:cNvGraphicFramePr>
          <p:nvPr>
            <p:extLst>
              <p:ext uri="{D42A27DB-BD31-4B8C-83A1-F6EECF244321}">
                <p14:modId xmlns:p14="http://schemas.microsoft.com/office/powerpoint/2010/main" val="2399929486"/>
              </p:ext>
            </p:extLst>
          </p:nvPr>
        </p:nvGraphicFramePr>
        <p:xfrm>
          <a:off x="1187624" y="1844824"/>
          <a:ext cx="5832648" cy="914400"/>
        </p:xfrm>
        <a:graphic>
          <a:graphicData uri="http://schemas.openxmlformats.org/drawingml/2006/table">
            <a:tbl>
              <a:tblPr/>
              <a:tblGrid>
                <a:gridCol w="982345">
                  <a:extLst>
                    <a:ext uri="{9D8B030D-6E8A-4147-A177-3AD203B41FA5}">
                      <a16:colId xmlns:a16="http://schemas.microsoft.com/office/drawing/2014/main" xmlns="" val="20000"/>
                    </a:ext>
                  </a:extLst>
                </a:gridCol>
                <a:gridCol w="1069340">
                  <a:extLst>
                    <a:ext uri="{9D8B030D-6E8A-4147-A177-3AD203B41FA5}">
                      <a16:colId xmlns:a16="http://schemas.microsoft.com/office/drawing/2014/main" xmlns="" val="20001"/>
                    </a:ext>
                  </a:extLst>
                </a:gridCol>
                <a:gridCol w="982345">
                  <a:extLst>
                    <a:ext uri="{9D8B030D-6E8A-4147-A177-3AD203B41FA5}">
                      <a16:colId xmlns:a16="http://schemas.microsoft.com/office/drawing/2014/main" xmlns="" val="20002"/>
                    </a:ext>
                  </a:extLst>
                </a:gridCol>
                <a:gridCol w="974090">
                  <a:extLst>
                    <a:ext uri="{9D8B030D-6E8A-4147-A177-3AD203B41FA5}">
                      <a16:colId xmlns:a16="http://schemas.microsoft.com/office/drawing/2014/main" xmlns="" val="20003"/>
                    </a:ext>
                  </a:extLst>
                </a:gridCol>
                <a:gridCol w="1824528">
                  <a:extLst>
                    <a:ext uri="{9D8B030D-6E8A-4147-A177-3AD203B41FA5}">
                      <a16:colId xmlns:a16="http://schemas.microsoft.com/office/drawing/2014/main" xmlns="" val="20004"/>
                    </a:ext>
                  </a:extLst>
                </a:gridCol>
              </a:tblGrid>
              <a:tr h="52576">
                <a:tc>
                  <a:txBody>
                    <a:bodyPr/>
                    <a:lstStyle/>
                    <a:p>
                      <a:pPr algn="ctr">
                        <a:spcAft>
                          <a:spcPts val="0"/>
                        </a:spcAft>
                      </a:pPr>
                      <a:r>
                        <a:rPr lang="es-ES" sz="2000" b="1" dirty="0">
                          <a:latin typeface="Arial"/>
                          <a:ea typeface="Times New Roman"/>
                          <a:cs typeface="Times New Roman"/>
                        </a:rPr>
                        <a:t>HT</a:t>
                      </a:r>
                      <a:endParaRPr lang="es-MX" sz="2000" dirty="0">
                        <a:latin typeface="Times New Roman"/>
                        <a:ea typeface="Times New Roman"/>
                        <a:cs typeface="Times New Roman"/>
                      </a:endParaRPr>
                    </a:p>
                  </a:txBody>
                  <a:tcPr marL="68580" marR="68580"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s-ES" sz="2000" b="1" dirty="0">
                          <a:latin typeface="Arial"/>
                          <a:ea typeface="Times New Roman"/>
                          <a:cs typeface="Times New Roman"/>
                        </a:rPr>
                        <a:t>HP</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s-ES" sz="2000" b="1" dirty="0">
                          <a:latin typeface="Arial"/>
                          <a:ea typeface="Times New Roman"/>
                          <a:cs typeface="Times New Roman"/>
                        </a:rPr>
                        <a:t>TH</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s-ES" sz="2000" b="1" dirty="0">
                          <a:latin typeface="Arial"/>
                          <a:ea typeface="Times New Roman"/>
                          <a:cs typeface="Times New Roman"/>
                        </a:rPr>
                        <a:t>CR</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s-ES" sz="2000" b="1" dirty="0">
                          <a:latin typeface="Arial"/>
                          <a:ea typeface="Times New Roman"/>
                          <a:cs typeface="Times New Roman"/>
                        </a:rPr>
                        <a:t>TIPO DE UA</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xmlns="" val="10000"/>
                  </a:ext>
                </a:extLst>
              </a:tr>
              <a:tr h="0">
                <a:tc>
                  <a:txBody>
                    <a:bodyPr/>
                    <a:lstStyle/>
                    <a:p>
                      <a:pPr algn="ctr">
                        <a:spcAft>
                          <a:spcPts val="0"/>
                        </a:spcAft>
                      </a:pPr>
                      <a:r>
                        <a:rPr lang="es-ES" sz="2000" dirty="0">
                          <a:latin typeface="Arial"/>
                          <a:ea typeface="Times New Roman"/>
                          <a:cs typeface="Times New Roman"/>
                        </a:rPr>
                        <a:t>3</a:t>
                      </a:r>
                      <a:endParaRPr lang="es-MX" sz="2000" dirty="0">
                        <a:latin typeface="Times New Roman"/>
                        <a:ea typeface="Times New Roman"/>
                        <a:cs typeface="Times New Roman"/>
                      </a:endParaRPr>
                    </a:p>
                  </a:txBody>
                  <a:tcPr marL="68580" marR="68580"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s-ES" sz="2000" dirty="0">
                          <a:latin typeface="Arial"/>
                          <a:ea typeface="Times New Roman"/>
                          <a:cs typeface="Times New Roman"/>
                        </a:rPr>
                        <a:t>1</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s-ES" sz="2000" dirty="0">
                          <a:latin typeface="Arial"/>
                          <a:ea typeface="Times New Roman"/>
                          <a:cs typeface="Times New Roman"/>
                        </a:rPr>
                        <a:t>4</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s-ES" sz="2000" dirty="0">
                          <a:latin typeface="Arial"/>
                          <a:ea typeface="Times New Roman"/>
                          <a:cs typeface="Times New Roman"/>
                        </a:rPr>
                        <a:t>7</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s-ES" sz="2000" dirty="0">
                          <a:latin typeface="Arial"/>
                          <a:ea typeface="Times New Roman"/>
                          <a:cs typeface="Times New Roman"/>
                        </a:rPr>
                        <a:t>Seminario Taller</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xmlns="" val="10001"/>
                  </a:ext>
                </a:extLst>
              </a:tr>
            </a:tbl>
          </a:graphicData>
        </a:graphic>
      </p:graphicFrame>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0" y="5695950"/>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ángulo 2"/>
          <p:cNvSpPr/>
          <p:nvPr/>
        </p:nvSpPr>
        <p:spPr>
          <a:xfrm>
            <a:off x="1259632" y="5596186"/>
            <a:ext cx="4572000" cy="1200329"/>
          </a:xfrm>
          <a:prstGeom prst="rect">
            <a:avLst/>
          </a:prstGeom>
        </p:spPr>
        <p:txBody>
          <a:bodyPr>
            <a:spAutoFit/>
          </a:bodyPr>
          <a:lstStyle/>
          <a:p>
            <a:r>
              <a:rPr lang="es-MX" b="1" dirty="0">
                <a:solidFill>
                  <a:srgbClr val="333333"/>
                </a:solidFill>
                <a:latin typeface="Lucida Grande"/>
              </a:rPr>
              <a:t>Código de Acceso para las prácticas </a:t>
            </a:r>
            <a:r>
              <a:rPr lang="es-MX" b="1" dirty="0" err="1">
                <a:solidFill>
                  <a:srgbClr val="333333"/>
                </a:solidFill>
                <a:latin typeface="Lucida Grande"/>
              </a:rPr>
              <a:t>schoology</a:t>
            </a:r>
            <a:endParaRPr lang="es-MX" b="1" dirty="0">
              <a:solidFill>
                <a:srgbClr val="333333"/>
              </a:solidFill>
              <a:latin typeface="Lucida Grande"/>
            </a:endParaRPr>
          </a:p>
          <a:p>
            <a:endParaRPr lang="es-MX" b="1" dirty="0">
              <a:solidFill>
                <a:srgbClr val="333333"/>
              </a:solidFill>
              <a:latin typeface="Lucida Grande"/>
            </a:endParaRPr>
          </a:p>
          <a:p>
            <a:r>
              <a:rPr lang="es-MX" dirty="0" err="1">
                <a:solidFill>
                  <a:srgbClr val="333333"/>
                </a:solidFill>
                <a:latin typeface="Lucida Grande"/>
              </a:rPr>
              <a:t>B7FR5-FNM3W</a:t>
            </a:r>
            <a:endParaRPr lang="es-MX" b="0" i="0" dirty="0">
              <a:solidFill>
                <a:srgbClr val="333333"/>
              </a:solidFill>
              <a:effectLst/>
              <a:latin typeface="Lucida Grande"/>
            </a:endParaRPr>
          </a:p>
        </p:txBody>
      </p:sp>
    </p:spTree>
    <p:extLst>
      <p:ext uri="{BB962C8B-B14F-4D97-AF65-F5344CB8AC3E}">
        <p14:creationId xmlns:p14="http://schemas.microsoft.com/office/powerpoint/2010/main" val="3173587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graphicFrame>
        <p:nvGraphicFramePr>
          <p:cNvPr id="4" name="3 Tabla"/>
          <p:cNvGraphicFramePr>
            <a:graphicFrameLocks noGrp="1"/>
          </p:cNvGraphicFramePr>
          <p:nvPr/>
        </p:nvGraphicFramePr>
        <p:xfrm>
          <a:off x="539552" y="1772816"/>
          <a:ext cx="7368480" cy="4343400"/>
        </p:xfrm>
        <a:graphic>
          <a:graphicData uri="http://schemas.openxmlformats.org/drawingml/2006/table">
            <a:tbl>
              <a:tblPr/>
              <a:tblGrid>
                <a:gridCol w="7368480">
                  <a:extLst>
                    <a:ext uri="{9D8B030D-6E8A-4147-A177-3AD203B41FA5}">
                      <a16:colId xmlns:a16="http://schemas.microsoft.com/office/drawing/2014/main" xmlns="" val="20000"/>
                    </a:ext>
                  </a:extLst>
                </a:gridCol>
              </a:tblGrid>
              <a:tr h="396414">
                <a:tc>
                  <a:txBody>
                    <a:bodyPr/>
                    <a:lstStyle/>
                    <a:p>
                      <a:pPr marL="0" marR="0" indent="0" algn="just" defTabSz="914400" rtl="0" eaLnBrk="1" fontAlgn="auto" latinLnBrk="0" hangingPunct="1">
                        <a:lnSpc>
                          <a:spcPct val="100000"/>
                        </a:lnSpc>
                        <a:spcBef>
                          <a:spcPts val="600"/>
                        </a:spcBef>
                        <a:spcAft>
                          <a:spcPts val="600"/>
                        </a:spcAft>
                        <a:buClrTx/>
                        <a:buSzTx/>
                        <a:buFontTx/>
                        <a:buNone/>
                        <a:tabLst/>
                        <a:defRPr/>
                      </a:pPr>
                      <a:r>
                        <a:rPr lang="es-ES" sz="2000" b="1" dirty="0">
                          <a:latin typeface="Arial"/>
                          <a:ea typeface="Times New Roman"/>
                          <a:cs typeface="Times New Roman"/>
                        </a:rPr>
                        <a:t>OBJETIVOS </a:t>
                      </a:r>
                      <a:endParaRPr lang="es-MX" sz="2000" dirty="0">
                        <a:latin typeface="Times New Roman"/>
                        <a:ea typeface="Times New Roman"/>
                        <a:cs typeface="Times New Roman"/>
                      </a:endParaRPr>
                    </a:p>
                    <a:p>
                      <a:pPr marL="75565" algn="just">
                        <a:spcAft>
                          <a:spcPts val="0"/>
                        </a:spcAft>
                      </a:pPr>
                      <a:r>
                        <a:rPr lang="es-ES" sz="2000" dirty="0">
                          <a:latin typeface="Arial"/>
                          <a:ea typeface="Times New Roman"/>
                          <a:cs typeface="Times New Roman"/>
                        </a:rPr>
                        <a:t>El alumno aplicará las leyes básicas y técnicas para el análisis de circuitos eléctricos en la solución de problemas.</a:t>
                      </a:r>
                    </a:p>
                    <a:p>
                      <a:pPr marL="75565" algn="just">
                        <a:spcAft>
                          <a:spcPts val="0"/>
                        </a:spcAft>
                      </a:pPr>
                      <a:r>
                        <a:rPr lang="es-ES" sz="2000" dirty="0">
                          <a:solidFill>
                            <a:srgbClr val="C00000"/>
                          </a:solidFill>
                          <a:latin typeface="Arial"/>
                          <a:ea typeface="Times New Roman"/>
                          <a:cs typeface="Times New Roman"/>
                        </a:rPr>
                        <a:t>(Cita de Programa</a:t>
                      </a:r>
                      <a:r>
                        <a:rPr lang="es-ES" sz="2000" baseline="0" dirty="0">
                          <a:solidFill>
                            <a:srgbClr val="C00000"/>
                          </a:solidFill>
                          <a:latin typeface="Arial"/>
                          <a:ea typeface="Times New Roman"/>
                          <a:cs typeface="Times New Roman"/>
                        </a:rPr>
                        <a:t> educativo del IPI-2008 </a:t>
                      </a:r>
                      <a:r>
                        <a:rPr lang="es-ES" sz="2000" baseline="0" dirty="0" err="1">
                          <a:solidFill>
                            <a:srgbClr val="C00000"/>
                          </a:solidFill>
                          <a:latin typeface="Arial"/>
                          <a:ea typeface="Times New Roman"/>
                          <a:cs typeface="Times New Roman"/>
                        </a:rPr>
                        <a:t>UAEMex</a:t>
                      </a:r>
                      <a:r>
                        <a:rPr lang="es-ES" sz="2000" baseline="0" dirty="0">
                          <a:solidFill>
                            <a:srgbClr val="C00000"/>
                          </a:solidFill>
                          <a:latin typeface="Arial"/>
                          <a:ea typeface="Times New Roman"/>
                          <a:cs typeface="Times New Roman"/>
                        </a:rPr>
                        <a:t>)</a:t>
                      </a:r>
                      <a:endParaRPr lang="es-MX" sz="2000" dirty="0">
                        <a:solidFill>
                          <a:srgbClr val="C00000"/>
                        </a:solidFill>
                        <a:latin typeface="Times New Roman"/>
                        <a:ea typeface="Times New Roman"/>
                        <a:cs typeface="Times New Roman"/>
                      </a:endParaRPr>
                    </a:p>
                  </a:txBody>
                  <a:tcPr marL="46892" marR="468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729436">
                <a:tc>
                  <a:txBody>
                    <a:bodyPr/>
                    <a:lstStyle/>
                    <a:p>
                      <a:pPr algn="just">
                        <a:spcBef>
                          <a:spcPts val="600"/>
                        </a:spcBef>
                        <a:spcAft>
                          <a:spcPts val="600"/>
                        </a:spcAft>
                      </a:pPr>
                      <a:endParaRPr lang="es-ES" sz="2000" b="1" dirty="0">
                        <a:latin typeface="Arial"/>
                        <a:ea typeface="Times New Roman"/>
                        <a:cs typeface="Times New Roman"/>
                      </a:endParaRPr>
                    </a:p>
                    <a:p>
                      <a:pPr algn="just">
                        <a:spcBef>
                          <a:spcPts val="600"/>
                        </a:spcBef>
                        <a:spcAft>
                          <a:spcPts val="600"/>
                        </a:spcAft>
                      </a:pPr>
                      <a:r>
                        <a:rPr lang="es-ES" sz="2000" b="1" dirty="0">
                          <a:latin typeface="Arial"/>
                          <a:ea typeface="Times New Roman"/>
                          <a:cs typeface="Times New Roman"/>
                        </a:rPr>
                        <a:t>NATURALEZA DE LA COMPETENCIA</a:t>
                      </a:r>
                      <a:endParaRPr lang="es-MX" sz="2000" dirty="0">
                        <a:latin typeface="Times New Roman"/>
                        <a:ea typeface="Times New Roman"/>
                        <a:cs typeface="Times New Roman"/>
                      </a:endParaRPr>
                    </a:p>
                    <a:p>
                      <a:pPr algn="just">
                        <a:spcBef>
                          <a:spcPts val="600"/>
                        </a:spcBef>
                        <a:spcAft>
                          <a:spcPts val="600"/>
                        </a:spcAft>
                      </a:pPr>
                      <a:r>
                        <a:rPr lang="es-ES" sz="2000" dirty="0">
                          <a:latin typeface="Arial"/>
                          <a:ea typeface="Times New Roman"/>
                          <a:cs typeface="Times New Roman"/>
                        </a:rPr>
                        <a:t>La unidad de aprendizaje es </a:t>
                      </a:r>
                      <a:r>
                        <a:rPr lang="es-ES" sz="2000" b="1" dirty="0">
                          <a:latin typeface="Arial"/>
                          <a:ea typeface="Times New Roman"/>
                          <a:cs typeface="Times New Roman"/>
                        </a:rPr>
                        <a:t>Teórica Práctica</a:t>
                      </a:r>
                      <a:r>
                        <a:rPr lang="es-ES" sz="2000" dirty="0">
                          <a:latin typeface="Arial"/>
                          <a:ea typeface="Times New Roman"/>
                          <a:cs typeface="Times New Roman"/>
                        </a:rPr>
                        <a:t>, debido a que es necesario conocer los principios y </a:t>
                      </a:r>
                      <a:r>
                        <a:rPr lang="es-ES" sz="2000" dirty="0">
                          <a:solidFill>
                            <a:srgbClr val="C00000"/>
                          </a:solidFill>
                          <a:latin typeface="Arial"/>
                          <a:ea typeface="Times New Roman"/>
                          <a:cs typeface="Times New Roman"/>
                        </a:rPr>
                        <a:t>leyes fundamentales de la teoría de circuitos eléctricos en corriente directa y alterna</a:t>
                      </a:r>
                      <a:r>
                        <a:rPr lang="es-ES" sz="2000" dirty="0">
                          <a:latin typeface="Arial"/>
                          <a:ea typeface="Times New Roman"/>
                          <a:cs typeface="Times New Roman"/>
                        </a:rPr>
                        <a:t> clasificando  la teoría del estado </a:t>
                      </a:r>
                      <a:r>
                        <a:rPr lang="es-ES" sz="2000" dirty="0" err="1">
                          <a:latin typeface="Arial"/>
                          <a:ea typeface="Times New Roman"/>
                          <a:cs typeface="Times New Roman"/>
                        </a:rPr>
                        <a:t>senoidal</a:t>
                      </a:r>
                      <a:r>
                        <a:rPr lang="es-ES" sz="2000" dirty="0">
                          <a:latin typeface="Arial"/>
                          <a:ea typeface="Times New Roman"/>
                          <a:cs typeface="Times New Roman"/>
                        </a:rPr>
                        <a:t> en el dominio de la frecuencia usando el ángulo de impedancia y triángulo de la potencia compleja para poder aplicarlos de forma correcta en el laboratorio</a:t>
                      </a:r>
                      <a:endParaRPr lang="es-MX" sz="2000" dirty="0">
                        <a:latin typeface="Times New Roman"/>
                        <a:ea typeface="Times New Roman"/>
                        <a:cs typeface="Times New Roman"/>
                      </a:endParaRPr>
                    </a:p>
                  </a:txBody>
                  <a:tcPr marL="46892" marR="468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pic>
        <p:nvPicPr>
          <p:cNvPr id="1945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0" y="5695950"/>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7875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7169" name="Rectangle 1"/>
          <p:cNvSpPr>
            <a:spLocks noChangeArrowheads="1"/>
          </p:cNvSpPr>
          <p:nvPr/>
        </p:nvSpPr>
        <p:spPr bwMode="auto">
          <a:xfrm>
            <a:off x="107504" y="132601"/>
            <a:ext cx="3294492"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s-ES" sz="2000" b="1" i="0" u="none" strike="noStrike" cap="none" normalizeH="0" baseline="0" dirty="0">
                <a:ln>
                  <a:noFill/>
                </a:ln>
                <a:solidFill>
                  <a:schemeClr val="tx1"/>
                </a:solidFill>
                <a:effectLst/>
                <a:latin typeface="Arial" pitchFamily="34" charset="0"/>
                <a:ea typeface="Times New Roman" pitchFamily="18" charset="0"/>
                <a:cs typeface="Arial" pitchFamily="34" charset="0"/>
              </a:rPr>
              <a:t>CONTENIDOS (temas)…</a:t>
            </a:r>
            <a:endParaRPr kumimoji="0" lang="es-ES" sz="2000" b="0" i="0" u="none" strike="noStrike" cap="none" normalizeH="0" baseline="0" dirty="0">
              <a:ln>
                <a:noFill/>
              </a:ln>
              <a:solidFill>
                <a:schemeClr val="tx1"/>
              </a:solidFill>
              <a:effectLst/>
              <a:latin typeface="Arial" pitchFamily="34" charset="0"/>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0" y="5695950"/>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p:nvPr/>
        </p:nvPicPr>
        <p:blipFill rotWithShape="1">
          <a:blip r:embed="rId3"/>
          <a:srcRect l="19896" t="24128" r="53601" b="36586"/>
          <a:stretch/>
        </p:blipFill>
        <p:spPr bwMode="auto">
          <a:xfrm>
            <a:off x="1570616" y="871368"/>
            <a:ext cx="5837051" cy="5303401"/>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1549220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5" name="4 Rectángulo"/>
          <p:cNvSpPr/>
          <p:nvPr/>
        </p:nvSpPr>
        <p:spPr>
          <a:xfrm>
            <a:off x="179512" y="373306"/>
            <a:ext cx="2688557" cy="369332"/>
          </a:xfrm>
          <a:prstGeom prst="rect">
            <a:avLst/>
          </a:prstGeom>
        </p:spPr>
        <p:txBody>
          <a:bodyPr wrap="none">
            <a:spAutoFit/>
          </a:bodyPr>
          <a:lstStyle/>
          <a:p>
            <a:pPr lvl="0" fontAlgn="base">
              <a:spcBef>
                <a:spcPct val="0"/>
              </a:spcBef>
              <a:spcAft>
                <a:spcPct val="0"/>
              </a:spcAft>
              <a:buFontTx/>
              <a:buChar char="•"/>
            </a:pPr>
            <a:r>
              <a:rPr kumimoji="0" lang="es-ES" b="1" i="0" u="none" strike="noStrike" cap="none" normalizeH="0" baseline="0" dirty="0">
                <a:ln>
                  <a:noFill/>
                </a:ln>
                <a:solidFill>
                  <a:schemeClr val="tx1"/>
                </a:solidFill>
                <a:effectLst/>
                <a:latin typeface="Arial" pitchFamily="34" charset="0"/>
                <a:ea typeface="Times New Roman" pitchFamily="18" charset="0"/>
                <a:cs typeface="Arial" pitchFamily="34" charset="0"/>
              </a:rPr>
              <a:t>CONTENIDOS (temas)</a:t>
            </a:r>
            <a:endParaRPr kumimoji="0" lang="es-ES" b="0" i="0" u="none" strike="noStrike" cap="none" normalizeH="0" baseline="0" dirty="0">
              <a:ln>
                <a:noFill/>
              </a:ln>
              <a:solidFill>
                <a:schemeClr val="tx1"/>
              </a:solidFill>
              <a:effectLst/>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0" y="5695950"/>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p:nvPr/>
        </p:nvPicPr>
        <p:blipFill rotWithShape="1">
          <a:blip r:embed="rId3"/>
          <a:srcRect l="19832" t="63925" r="53637" b="12175"/>
          <a:stretch/>
        </p:blipFill>
        <p:spPr bwMode="auto">
          <a:xfrm>
            <a:off x="1873250" y="1917700"/>
            <a:ext cx="4883150" cy="3003550"/>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179247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r>
              <a:rPr lang="es-MX" dirty="0"/>
              <a:t>Bibliografía</a:t>
            </a:r>
          </a:p>
        </p:txBody>
      </p:sp>
      <p:sp>
        <p:nvSpPr>
          <p:cNvPr id="3" name="Marcador de contenido 2"/>
          <p:cNvSpPr>
            <a:spLocks noGrp="1"/>
          </p:cNvSpPr>
          <p:nvPr>
            <p:ph idx="1"/>
          </p:nvPr>
        </p:nvSpPr>
        <p:spPr>
          <a:xfrm>
            <a:off x="251520" y="1340768"/>
            <a:ext cx="8568952" cy="4968552"/>
          </a:xfrm>
        </p:spPr>
        <p:style>
          <a:lnRef idx="1">
            <a:schemeClr val="accent4"/>
          </a:lnRef>
          <a:fillRef idx="2">
            <a:schemeClr val="accent4"/>
          </a:fillRef>
          <a:effectRef idx="1">
            <a:schemeClr val="accent4"/>
          </a:effectRef>
          <a:fontRef idx="minor">
            <a:schemeClr val="dk1"/>
          </a:fontRef>
        </p:style>
        <p:txBody>
          <a:bodyPr>
            <a:normAutofit fontScale="55000" lnSpcReduction="20000"/>
          </a:bodyPr>
          <a:lstStyle/>
          <a:p>
            <a:pPr marL="0" indent="0" algn="just">
              <a:buNone/>
            </a:pPr>
            <a:r>
              <a:rPr lang="es-MX" b="1" dirty="0">
                <a:latin typeface="Arial" panose="020B0604020202020204" pitchFamily="34" charset="0"/>
                <a:cs typeface="Arial" panose="020B0604020202020204" pitchFamily="34" charset="0"/>
              </a:rPr>
              <a:t>Básica</a:t>
            </a:r>
          </a:p>
          <a:p>
            <a:pPr marL="269875" indent="-269875" algn="just">
              <a:buNone/>
            </a:pPr>
            <a:r>
              <a:rPr lang="es-MX" dirty="0">
                <a:latin typeface="Arial" panose="020B0604020202020204" pitchFamily="34" charset="0"/>
                <a:cs typeface="Arial" panose="020B0604020202020204" pitchFamily="34" charset="0"/>
              </a:rPr>
              <a:t>1. </a:t>
            </a:r>
            <a:r>
              <a:rPr lang="es-MX" dirty="0" err="1">
                <a:latin typeface="Arial" panose="020B0604020202020204" pitchFamily="34" charset="0"/>
                <a:cs typeface="Arial" panose="020B0604020202020204" pitchFamily="34" charset="0"/>
              </a:rPr>
              <a:t>Dorf</a:t>
            </a:r>
            <a:r>
              <a:rPr lang="es-MX" dirty="0">
                <a:latin typeface="Arial" panose="020B0604020202020204" pitchFamily="34" charset="0"/>
                <a:cs typeface="Arial" panose="020B0604020202020204" pitchFamily="34" charset="0"/>
              </a:rPr>
              <a:t>, Richard C., J. A. </a:t>
            </a:r>
            <a:r>
              <a:rPr lang="es-MX" dirty="0" err="1">
                <a:latin typeface="Arial" panose="020B0604020202020204" pitchFamily="34" charset="0"/>
                <a:cs typeface="Arial" panose="020B0604020202020204" pitchFamily="34" charset="0"/>
              </a:rPr>
              <a:t>Svoboda</a:t>
            </a:r>
            <a:r>
              <a:rPr lang="es-MX" dirty="0">
                <a:latin typeface="Arial" panose="020B0604020202020204" pitchFamily="34" charset="0"/>
                <a:cs typeface="Arial" panose="020B0604020202020204" pitchFamily="34" charset="0"/>
              </a:rPr>
              <a:t>., Circuitos eléctricos, Ed. </a:t>
            </a:r>
            <a:r>
              <a:rPr lang="es-MX" dirty="0" err="1">
                <a:latin typeface="Arial" panose="020B0604020202020204" pitchFamily="34" charset="0"/>
                <a:cs typeface="Arial" panose="020B0604020202020204" pitchFamily="34" charset="0"/>
              </a:rPr>
              <a:t>Alfaomega</a:t>
            </a:r>
            <a:r>
              <a:rPr lang="es-MX" dirty="0">
                <a:latin typeface="Arial" panose="020B0604020202020204" pitchFamily="34" charset="0"/>
                <a:cs typeface="Arial" panose="020B0604020202020204" pitchFamily="34" charset="0"/>
              </a:rPr>
              <a:t>, 6a u 8a ed. ISBN: 9786077072324.</a:t>
            </a:r>
          </a:p>
          <a:p>
            <a:pPr marL="269875" indent="-269875" algn="just">
              <a:buNone/>
            </a:pPr>
            <a:r>
              <a:rPr lang="es-MX" dirty="0">
                <a:latin typeface="Arial" panose="020B0604020202020204" pitchFamily="34" charset="0"/>
                <a:cs typeface="Arial" panose="020B0604020202020204" pitchFamily="34" charset="0"/>
              </a:rPr>
              <a:t>2. J. W. </a:t>
            </a:r>
            <a:r>
              <a:rPr lang="es-MX" dirty="0" err="1">
                <a:latin typeface="Arial" panose="020B0604020202020204" pitchFamily="34" charset="0"/>
                <a:cs typeface="Arial" panose="020B0604020202020204" pitchFamily="34" charset="0"/>
              </a:rPr>
              <a:t>Nilsson</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Susan</a:t>
            </a:r>
            <a:r>
              <a:rPr lang="es-MX" dirty="0">
                <a:latin typeface="Arial" panose="020B0604020202020204" pitchFamily="34" charset="0"/>
                <a:cs typeface="Arial" panose="020B0604020202020204" pitchFamily="34" charset="0"/>
              </a:rPr>
              <a:t> A. </a:t>
            </a:r>
            <a:r>
              <a:rPr lang="es-MX" dirty="0" err="1">
                <a:latin typeface="Arial" panose="020B0604020202020204" pitchFamily="34" charset="0"/>
                <a:cs typeface="Arial" panose="020B0604020202020204" pitchFamily="34" charset="0"/>
              </a:rPr>
              <a:t>Riedel</a:t>
            </a:r>
            <a:r>
              <a:rPr lang="es-MX" dirty="0">
                <a:latin typeface="Arial" panose="020B0604020202020204" pitchFamily="34" charset="0"/>
                <a:cs typeface="Arial" panose="020B0604020202020204" pitchFamily="34" charset="0"/>
              </a:rPr>
              <a:t>, Circuitos eléctricos, Ed. Pearson Educación, 7a ed. ISBN 8420544582, 9788420544588.</a:t>
            </a:r>
          </a:p>
          <a:p>
            <a:pPr marL="269875" indent="-269875" algn="just">
              <a:buNone/>
            </a:pPr>
            <a:r>
              <a:rPr lang="es-MX" dirty="0">
                <a:latin typeface="Arial" panose="020B0604020202020204" pitchFamily="34" charset="0"/>
                <a:cs typeface="Arial" panose="020B0604020202020204" pitchFamily="34" charset="0"/>
              </a:rPr>
              <a:t>3. C. K. Alexander, M. N. O. </a:t>
            </a:r>
            <a:r>
              <a:rPr lang="es-MX" dirty="0" err="1">
                <a:latin typeface="Arial" panose="020B0604020202020204" pitchFamily="34" charset="0"/>
                <a:cs typeface="Arial" panose="020B0604020202020204" pitchFamily="34" charset="0"/>
              </a:rPr>
              <a:t>Sadiku</a:t>
            </a:r>
            <a:r>
              <a:rPr lang="es-MX" dirty="0">
                <a:latin typeface="Arial" panose="020B0604020202020204" pitchFamily="34" charset="0"/>
                <a:cs typeface="Arial" panose="020B0604020202020204" pitchFamily="34" charset="0"/>
              </a:rPr>
              <a:t>, Fundamentos de circuitos eléctricos, Ed. McGraw-Hill, 3a ed., ISBN: 9786071509482.</a:t>
            </a:r>
          </a:p>
          <a:p>
            <a:pPr marL="269875" indent="-269875" algn="just">
              <a:buNone/>
            </a:pPr>
            <a:r>
              <a:rPr lang="es-MX" dirty="0">
                <a:latin typeface="Arial" panose="020B0604020202020204" pitchFamily="34" charset="0"/>
                <a:cs typeface="Arial" panose="020B0604020202020204" pitchFamily="34" charset="0"/>
              </a:rPr>
              <a:t>4. M. </a:t>
            </a:r>
            <a:r>
              <a:rPr lang="es-MX" dirty="0" err="1">
                <a:latin typeface="Arial" panose="020B0604020202020204" pitchFamily="34" charset="0"/>
                <a:cs typeface="Arial" panose="020B0604020202020204" pitchFamily="34" charset="0"/>
              </a:rPr>
              <a:t>Nahvi</a:t>
            </a:r>
            <a:r>
              <a:rPr lang="es-MX" dirty="0">
                <a:latin typeface="Arial" panose="020B0604020202020204" pitchFamily="34" charset="0"/>
                <a:cs typeface="Arial" panose="020B0604020202020204" pitchFamily="34" charset="0"/>
              </a:rPr>
              <a:t>, J. A. </a:t>
            </a:r>
            <a:r>
              <a:rPr lang="es-MX" dirty="0" err="1">
                <a:latin typeface="Arial" panose="020B0604020202020204" pitchFamily="34" charset="0"/>
                <a:cs typeface="Arial" panose="020B0604020202020204" pitchFamily="34" charset="0"/>
              </a:rPr>
              <a:t>Edminister</a:t>
            </a:r>
            <a:r>
              <a:rPr lang="es-MX" dirty="0">
                <a:latin typeface="Arial" panose="020B0604020202020204" pitchFamily="34" charset="0"/>
                <a:cs typeface="Arial" panose="020B0604020202020204" pitchFamily="34" charset="0"/>
              </a:rPr>
              <a:t>, Circuitos eléctricos y electrónicos, Ed. Ed. McGraw-Hill, 4a Ed. ISSBN: 8448145437.</a:t>
            </a:r>
          </a:p>
          <a:p>
            <a:pPr marL="0" indent="0" algn="just">
              <a:buNone/>
            </a:pPr>
            <a:r>
              <a:rPr lang="es-MX" dirty="0">
                <a:latin typeface="Arial" panose="020B0604020202020204" pitchFamily="34" charset="0"/>
                <a:cs typeface="Arial" panose="020B0604020202020204" pitchFamily="34" charset="0"/>
              </a:rPr>
              <a:t> </a:t>
            </a:r>
          </a:p>
          <a:p>
            <a:pPr marL="0" indent="0" algn="just">
              <a:buNone/>
            </a:pPr>
            <a:r>
              <a:rPr lang="es-MX" b="1" dirty="0">
                <a:latin typeface="Arial" panose="020B0604020202020204" pitchFamily="34" charset="0"/>
                <a:cs typeface="Arial" panose="020B0604020202020204" pitchFamily="34" charset="0"/>
              </a:rPr>
              <a:t>Complementaria</a:t>
            </a:r>
          </a:p>
          <a:p>
            <a:pPr marL="269875" indent="-269875" algn="just">
              <a:buNone/>
            </a:pPr>
            <a:r>
              <a:rPr lang="es-MX" dirty="0">
                <a:latin typeface="Arial" panose="020B0604020202020204" pitchFamily="34" charset="0"/>
                <a:cs typeface="Arial" panose="020B0604020202020204" pitchFamily="34" charset="0"/>
              </a:rPr>
              <a:t>5. D. E. </a:t>
            </a:r>
            <a:r>
              <a:rPr lang="es-MX" dirty="0" err="1">
                <a:latin typeface="Arial" panose="020B0604020202020204" pitchFamily="34" charset="0"/>
                <a:cs typeface="Arial" panose="020B0604020202020204" pitchFamily="34" charset="0"/>
              </a:rPr>
              <a:t>Johson</a:t>
            </a:r>
            <a:r>
              <a:rPr lang="es-MX" dirty="0">
                <a:latin typeface="Arial" panose="020B0604020202020204" pitchFamily="34" charset="0"/>
                <a:cs typeface="Arial" panose="020B0604020202020204" pitchFamily="34" charset="0"/>
              </a:rPr>
              <a:t>, J. L. </a:t>
            </a:r>
            <a:r>
              <a:rPr lang="es-MX" dirty="0" err="1">
                <a:latin typeface="Arial" panose="020B0604020202020204" pitchFamily="34" charset="0"/>
                <a:cs typeface="Arial" panose="020B0604020202020204" pitchFamily="34" charset="0"/>
              </a:rPr>
              <a:t>Hilburn</a:t>
            </a:r>
            <a:r>
              <a:rPr lang="es-MX" dirty="0">
                <a:latin typeface="Arial" panose="020B0604020202020204" pitchFamily="34" charset="0"/>
                <a:cs typeface="Arial" panose="020B0604020202020204" pitchFamily="34" charset="0"/>
              </a:rPr>
              <a:t>, Análisis básico de circuitos eléctricos, Ed. Prentice Hall.</a:t>
            </a:r>
          </a:p>
          <a:p>
            <a:pPr marL="269875" indent="-269875" algn="just">
              <a:buNone/>
            </a:pPr>
            <a:r>
              <a:rPr lang="es-MX" dirty="0">
                <a:latin typeface="Arial" panose="020B0604020202020204" pitchFamily="34" charset="0"/>
                <a:cs typeface="Arial" panose="020B0604020202020204" pitchFamily="34" charset="0"/>
              </a:rPr>
              <a:t>6. WOLF, Stanley , Guía para Mediciones Electrónicas y Prácticas de Laboratorio, Prentice-Hall Hispanoamericana México, 1980.</a:t>
            </a:r>
          </a:p>
          <a:p>
            <a:pPr marL="0" indent="0" algn="just">
              <a:buNone/>
            </a:pPr>
            <a:r>
              <a:rPr lang="es-MX" dirty="0">
                <a:latin typeface="Arial" panose="020B0604020202020204" pitchFamily="34" charset="0"/>
                <a:cs typeface="Arial" panose="020B0604020202020204" pitchFamily="34" charset="0"/>
              </a:rPr>
              <a:t>7. </a:t>
            </a:r>
            <a:r>
              <a:rPr lang="es-MX" dirty="0" err="1">
                <a:latin typeface="Arial" panose="020B0604020202020204" pitchFamily="34" charset="0"/>
                <a:cs typeface="Arial" panose="020B0604020202020204" pitchFamily="34" charset="0"/>
              </a:rPr>
              <a:t>Nilsson</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Riedel</a:t>
            </a:r>
            <a:r>
              <a:rPr lang="es-MX" dirty="0">
                <a:latin typeface="Arial" panose="020B0604020202020204" pitchFamily="34" charset="0"/>
                <a:cs typeface="Arial" panose="020B0604020202020204" pitchFamily="34" charset="0"/>
              </a:rPr>
              <a:t>,  Circuitos </a:t>
            </a:r>
            <a:r>
              <a:rPr lang="es-MX" dirty="0" err="1">
                <a:latin typeface="Arial" panose="020B0604020202020204" pitchFamily="34" charset="0"/>
                <a:cs typeface="Arial" panose="020B0604020202020204" pitchFamily="34" charset="0"/>
              </a:rPr>
              <a:t>Electricos</a:t>
            </a:r>
            <a:r>
              <a:rPr lang="es-MX" dirty="0">
                <a:latin typeface="Arial" panose="020B0604020202020204" pitchFamily="34" charset="0"/>
                <a:cs typeface="Arial" panose="020B0604020202020204" pitchFamily="34" charset="0"/>
              </a:rPr>
              <a:t> , Prentice Hall, 2005.</a:t>
            </a:r>
          </a:p>
          <a:p>
            <a:pPr marL="269875" indent="-269875" algn="just">
              <a:buNone/>
            </a:pPr>
            <a:r>
              <a:rPr lang="es-MX" dirty="0">
                <a:latin typeface="Arial" panose="020B0604020202020204" pitchFamily="34" charset="0"/>
                <a:cs typeface="Arial" panose="020B0604020202020204" pitchFamily="34" charset="0"/>
              </a:rPr>
              <a:t>8. J. R. Villaseñor Gómez, Circuitos Eléctricos y Electrónicos: Fundamentos y Técnicas para su Análisis, Prentice Hall, 2010.</a:t>
            </a:r>
          </a:p>
          <a:p>
            <a:pPr marL="0" indent="0">
              <a:buNone/>
            </a:pPr>
            <a:endParaRPr lang="es-MX" dirty="0"/>
          </a:p>
        </p:txBody>
      </p:sp>
    </p:spTree>
    <p:extLst>
      <p:ext uri="{BB962C8B-B14F-4D97-AF65-F5344CB8AC3E}">
        <p14:creationId xmlns:p14="http://schemas.microsoft.com/office/powerpoint/2010/main" val="9464166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0" name="9 Título"/>
          <p:cNvSpPr>
            <a:spLocks noGrp="1"/>
          </p:cNvSpPr>
          <p:nvPr>
            <p:ph type="ctrTitle"/>
          </p:nvPr>
        </p:nvSpPr>
        <p:spPr>
          <a:xfrm>
            <a:off x="1192088" y="692696"/>
            <a:ext cx="7772400" cy="936104"/>
          </a:xfrm>
        </p:spPr>
        <p:txBody>
          <a:bodyPr>
            <a:normAutofit fontScale="90000"/>
          </a:bodyPr>
          <a:lstStyle/>
          <a:p>
            <a:r>
              <a:rPr lang="es-MX" dirty="0"/>
              <a:t>          </a:t>
            </a:r>
            <a:r>
              <a:rPr lang="es-MX" dirty="0">
                <a:latin typeface="LuzSans-Book" panose="02000603040000020003" pitchFamily="2" charset="0"/>
              </a:rPr>
              <a:t>Circuitos eléctricos</a:t>
            </a:r>
            <a:br>
              <a:rPr lang="es-MX" dirty="0">
                <a:latin typeface="LuzSans-Book" panose="02000603040000020003" pitchFamily="2" charset="0"/>
              </a:rPr>
            </a:br>
            <a:r>
              <a:rPr lang="es-MX" dirty="0">
                <a:latin typeface="LuzSans-Book" panose="02000603040000020003" pitchFamily="2" charset="0"/>
              </a:rPr>
              <a:t>          </a:t>
            </a:r>
          </a:p>
        </p:txBody>
      </p:sp>
      <p:sp>
        <p:nvSpPr>
          <p:cNvPr id="2" name="1 CuadroTexto"/>
          <p:cNvSpPr txBox="1"/>
          <p:nvPr/>
        </p:nvSpPr>
        <p:spPr>
          <a:xfrm>
            <a:off x="2411760" y="2715890"/>
            <a:ext cx="6264696" cy="1231106"/>
          </a:xfrm>
          <a:prstGeom prst="rect">
            <a:avLst/>
          </a:prstGeom>
          <a:noFill/>
        </p:spPr>
        <p:txBody>
          <a:bodyPr wrap="square" rtlCol="0">
            <a:spAutoFit/>
          </a:bodyPr>
          <a:lstStyle/>
          <a:p>
            <a:pPr algn="ctr"/>
            <a:r>
              <a:rPr lang="es-MX" sz="2800" b="1" dirty="0"/>
              <a:t>UNIDAD 1:</a:t>
            </a:r>
          </a:p>
          <a:p>
            <a:pPr algn="r"/>
            <a:r>
              <a:rPr lang="es-MX" sz="2800" b="1" dirty="0"/>
              <a:t> CIRCUITOS DE CORRIENTE DIRECTA</a:t>
            </a:r>
          </a:p>
          <a:p>
            <a:r>
              <a:rPr lang="es-MX" dirty="0"/>
              <a:t>	</a:t>
            </a:r>
          </a:p>
        </p:txBody>
      </p:sp>
      <p:sp>
        <p:nvSpPr>
          <p:cNvPr id="3" name="2 CuadroTexto"/>
          <p:cNvSpPr txBox="1"/>
          <p:nvPr/>
        </p:nvSpPr>
        <p:spPr>
          <a:xfrm>
            <a:off x="3779912" y="4573670"/>
            <a:ext cx="4464496" cy="923330"/>
          </a:xfrm>
          <a:prstGeom prst="rect">
            <a:avLst/>
          </a:prstGeom>
          <a:noFill/>
        </p:spPr>
        <p:txBody>
          <a:bodyPr wrap="square" rtlCol="0">
            <a:spAutoFit/>
          </a:bodyPr>
          <a:lstStyle/>
          <a:p>
            <a:r>
              <a:rPr lang="es-MX" sz="3600" dirty="0"/>
              <a:t>1.1 Conceptos básicos</a:t>
            </a:r>
          </a:p>
          <a:p>
            <a:endParaRPr lang="es-MX" dirty="0"/>
          </a:p>
        </p:txBody>
      </p:sp>
      <p:pic>
        <p:nvPicPr>
          <p:cNvPr id="1026" name="Picture 2" descr="C:\Users\IRMA\AppData\Local\Microsoft\Windows\INetCache\IE\FMYZNH7D\CIRCUITO[1].png"/>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611559" y="1549185"/>
            <a:ext cx="2520281" cy="3486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70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Austin</Template>
  <TotalTime>1475</TotalTime>
  <Words>1674</Words>
  <Application>Microsoft Office PowerPoint</Application>
  <PresentationFormat>Presentación en pantalla (4:3)</PresentationFormat>
  <Paragraphs>533</Paragraphs>
  <Slides>38</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38</vt:i4>
      </vt:variant>
    </vt:vector>
  </HeadingPairs>
  <TitlesOfParts>
    <vt:vector size="40" baseType="lpstr">
      <vt:lpstr>Tema de Office</vt:lpstr>
      <vt:lpstr>Ecuación</vt:lpstr>
      <vt:lpstr>Diapositivas en PowerPoint de la UA: Circuitos eléctricos</vt:lpstr>
      <vt:lpstr>          Circuitos eléctricos           presentación</vt:lpstr>
      <vt:lpstr>Presentación de PowerPoint</vt:lpstr>
      <vt:lpstr>Circuitos Eléctricos</vt:lpstr>
      <vt:lpstr>Presentación de PowerPoint</vt:lpstr>
      <vt:lpstr>Presentación de PowerPoint</vt:lpstr>
      <vt:lpstr>Presentación de PowerPoint</vt:lpstr>
      <vt:lpstr>Bibliografía</vt:lpstr>
      <vt:lpstr>          Circuitos eléctricos           </vt:lpstr>
      <vt:lpstr>http://moodle.uaemex.mx/</vt:lpstr>
      <vt:lpstr>Conceptos Preliminares</vt:lpstr>
      <vt:lpstr>Magnitudes Básicas</vt:lpstr>
      <vt:lpstr>Magnitudes Eléctricas</vt:lpstr>
      <vt:lpstr>Conceptos básicos…</vt:lpstr>
      <vt:lpstr>Ejercicio</vt:lpstr>
      <vt:lpstr>Respuesta</vt:lpstr>
      <vt:lpstr>Conceptos básicos…</vt:lpstr>
      <vt:lpstr>Conceptos básicos…</vt:lpstr>
      <vt:lpstr>Resistencia Eléctrica </vt:lpstr>
      <vt:lpstr>Resistencias fijas</vt:lpstr>
      <vt:lpstr>Resistencias variables</vt:lpstr>
      <vt:lpstr>Resistencias Especiales</vt:lpstr>
      <vt:lpstr>Código de colores </vt:lpstr>
      <vt:lpstr>Ejemplos de código de colores </vt:lpstr>
      <vt:lpstr>Resistencias comerciales</vt:lpstr>
      <vt:lpstr>Resistencias comerciales</vt:lpstr>
      <vt:lpstr>Efectos de la temperatura en una Resistencia</vt:lpstr>
      <vt:lpstr>Multímetro (Voltaje, Amperímetro, Resistencia)</vt:lpstr>
      <vt:lpstr>Amperímetro</vt:lpstr>
      <vt:lpstr>Voltímetro</vt:lpstr>
      <vt:lpstr>Como NO conectar un Amperímetro</vt:lpstr>
      <vt:lpstr>Uso del Protoboard:  </vt:lpstr>
      <vt:lpstr>Uso del Protoboard</vt:lpstr>
      <vt:lpstr>Conexión paralelo</vt:lpstr>
      <vt:lpstr>Conexión serie</vt:lpstr>
      <vt:lpstr>Presentación de PowerPoint</vt:lpstr>
      <vt:lpstr>Terminar la siguiente tabla</vt:lpstr>
      <vt:lpstr>Bibliografía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Prácticas de Laboratorio Electricidad y Magnetismo</dc:title>
  <dc:creator>usuario</dc:creator>
  <cp:lastModifiedBy>IRMA</cp:lastModifiedBy>
  <cp:revision>104</cp:revision>
  <dcterms:created xsi:type="dcterms:W3CDTF">2011-06-03T08:08:45Z</dcterms:created>
  <dcterms:modified xsi:type="dcterms:W3CDTF">2017-10-18T18:18:09Z</dcterms:modified>
</cp:coreProperties>
</file>