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408" r:id="rId2"/>
    <p:sldId id="368" r:id="rId3"/>
    <p:sldId id="388" r:id="rId4"/>
    <p:sldId id="389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46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47" r:id="rId23"/>
    <p:sldId id="380" r:id="rId24"/>
    <p:sldId id="381" r:id="rId25"/>
    <p:sldId id="382" r:id="rId26"/>
    <p:sldId id="383" r:id="rId27"/>
    <p:sldId id="384" r:id="rId28"/>
    <p:sldId id="385" r:id="rId29"/>
    <p:sldId id="391" r:id="rId30"/>
    <p:sldId id="392" r:id="rId31"/>
    <p:sldId id="393" r:id="rId32"/>
    <p:sldId id="394" r:id="rId33"/>
    <p:sldId id="395" r:id="rId34"/>
    <p:sldId id="396" r:id="rId35"/>
    <p:sldId id="397" r:id="rId36"/>
    <p:sldId id="398" r:id="rId37"/>
    <p:sldId id="399" r:id="rId38"/>
    <p:sldId id="400" r:id="rId39"/>
    <p:sldId id="401" r:id="rId40"/>
    <p:sldId id="402" r:id="rId41"/>
    <p:sldId id="403" r:id="rId42"/>
    <p:sldId id="404" r:id="rId43"/>
    <p:sldId id="405" r:id="rId44"/>
    <p:sldId id="406" r:id="rId45"/>
    <p:sldId id="407" r:id="rId46"/>
    <p:sldId id="409" r:id="rId47"/>
  </p:sldIdLst>
  <p:sldSz cx="9144000" cy="6858000" type="screen4x3"/>
  <p:notesSz cx="7315200" cy="96012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545" autoAdjust="0"/>
    <p:restoredTop sz="94660"/>
  </p:normalViewPr>
  <p:slideViewPr>
    <p:cSldViewPr>
      <p:cViewPr varScale="1">
        <p:scale>
          <a:sx n="62" d="100"/>
          <a:sy n="62" d="100"/>
        </p:scale>
        <p:origin x="-103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5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7.wmf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5" Type="http://schemas.openxmlformats.org/officeDocument/2006/relationships/image" Target="../media/image69.wmf"/><Relationship Id="rId10" Type="http://schemas.openxmlformats.org/officeDocument/2006/relationships/image" Target="../media/image64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Relationship Id="rId14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4" Type="http://schemas.openxmlformats.org/officeDocument/2006/relationships/image" Target="../media/image83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4" Type="http://schemas.openxmlformats.org/officeDocument/2006/relationships/image" Target="../media/image87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4" Type="http://schemas.openxmlformats.org/officeDocument/2006/relationships/image" Target="../media/image94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18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8.wmf"/><Relationship Id="rId1" Type="http://schemas.openxmlformats.org/officeDocument/2006/relationships/image" Target="../media/image20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7.wmf"/><Relationship Id="rId4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D2DCE-45A4-4A0B-913E-BD3CC92D197C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0EF3C-170B-40D7-B077-55ED1D26F9C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196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CC6F582-6318-41E6-B968-AAD348781AAD}" type="datetimeFigureOut">
              <a:rPr lang="es-MX" smtClean="0"/>
              <a:t>18/10/2017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B623771-F84E-41D1-AA1E-B61266E0A8B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05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F2977-A3F8-4A6E-BB2B-B3CC4AA59DBE}" type="datetimeFigureOut">
              <a:rPr lang="es-MX" smtClean="0"/>
              <a:pPr/>
              <a:t>18/10/2017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E36B-B385-45C2-9C27-9BD068E7ECD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wmf"/><Relationship Id="rId9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1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12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8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7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3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1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4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9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5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oleObject" Target="../embeddings/oleObject60.bin"/><Relationship Id="rId18" Type="http://schemas.openxmlformats.org/officeDocument/2006/relationships/image" Target="../media/image62.wmf"/><Relationship Id="rId26" Type="http://schemas.openxmlformats.org/officeDocument/2006/relationships/image" Target="../media/image66.wmf"/><Relationship Id="rId3" Type="http://schemas.openxmlformats.org/officeDocument/2006/relationships/oleObject" Target="../embeddings/oleObject55.bin"/><Relationship Id="rId21" Type="http://schemas.openxmlformats.org/officeDocument/2006/relationships/oleObject" Target="../embeddings/oleObject64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59.wmf"/><Relationship Id="rId17" Type="http://schemas.openxmlformats.org/officeDocument/2006/relationships/oleObject" Target="../embeddings/oleObject62.bin"/><Relationship Id="rId25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1.wmf"/><Relationship Id="rId20" Type="http://schemas.openxmlformats.org/officeDocument/2006/relationships/image" Target="../media/image63.wmf"/><Relationship Id="rId29" Type="http://schemas.openxmlformats.org/officeDocument/2006/relationships/oleObject" Target="../embeddings/oleObject68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59.bin"/><Relationship Id="rId24" Type="http://schemas.openxmlformats.org/officeDocument/2006/relationships/image" Target="../media/image65.wmf"/><Relationship Id="rId32" Type="http://schemas.openxmlformats.org/officeDocument/2006/relationships/image" Target="../media/image69.wmf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23" Type="http://schemas.openxmlformats.org/officeDocument/2006/relationships/oleObject" Target="../embeddings/oleObject65.bin"/><Relationship Id="rId28" Type="http://schemas.openxmlformats.org/officeDocument/2006/relationships/image" Target="../media/image67.wmf"/><Relationship Id="rId10" Type="http://schemas.openxmlformats.org/officeDocument/2006/relationships/image" Target="../media/image58.wmf"/><Relationship Id="rId19" Type="http://schemas.openxmlformats.org/officeDocument/2006/relationships/oleObject" Target="../embeddings/oleObject63.bin"/><Relationship Id="rId31" Type="http://schemas.openxmlformats.org/officeDocument/2006/relationships/oleObject" Target="../embeddings/oleObject69.bin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60.wmf"/><Relationship Id="rId22" Type="http://schemas.openxmlformats.org/officeDocument/2006/relationships/image" Target="../media/image64.wmf"/><Relationship Id="rId27" Type="http://schemas.openxmlformats.org/officeDocument/2006/relationships/oleObject" Target="../embeddings/oleObject67.bin"/><Relationship Id="rId30" Type="http://schemas.openxmlformats.org/officeDocument/2006/relationships/image" Target="../media/image6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7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72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78.wmf"/><Relationship Id="rId4" Type="http://schemas.openxmlformats.org/officeDocument/2006/relationships/image" Target="../media/image75.wmf"/><Relationship Id="rId9" Type="http://schemas.openxmlformats.org/officeDocument/2006/relationships/oleObject" Target="../embeddings/oleObject78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81.bin"/><Relationship Id="rId10" Type="http://schemas.openxmlformats.org/officeDocument/2006/relationships/image" Target="../media/image83.wmf"/><Relationship Id="rId4" Type="http://schemas.openxmlformats.org/officeDocument/2006/relationships/image" Target="../media/image80.wmf"/><Relationship Id="rId9" Type="http://schemas.openxmlformats.org/officeDocument/2006/relationships/oleObject" Target="../embeddings/oleObject83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5.wmf"/><Relationship Id="rId5" Type="http://schemas.openxmlformats.org/officeDocument/2006/relationships/oleObject" Target="../embeddings/oleObject85.bin"/><Relationship Id="rId10" Type="http://schemas.openxmlformats.org/officeDocument/2006/relationships/image" Target="../media/image87.wmf"/><Relationship Id="rId4" Type="http://schemas.openxmlformats.org/officeDocument/2006/relationships/image" Target="../media/image84.wmf"/><Relationship Id="rId9" Type="http://schemas.openxmlformats.org/officeDocument/2006/relationships/oleObject" Target="../embeddings/oleObject87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7" Type="http://schemas.openxmlformats.org/officeDocument/2006/relationships/image" Target="../media/image9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88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3" Type="http://schemas.openxmlformats.org/officeDocument/2006/relationships/oleObject" Target="../embeddings/oleObject90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91.bin"/><Relationship Id="rId10" Type="http://schemas.openxmlformats.org/officeDocument/2006/relationships/image" Target="../media/image94.wmf"/><Relationship Id="rId4" Type="http://schemas.openxmlformats.org/officeDocument/2006/relationships/image" Target="../media/image91.wmf"/><Relationship Id="rId9" Type="http://schemas.openxmlformats.org/officeDocument/2006/relationships/oleObject" Target="../embeddings/oleObject93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95.bin"/><Relationship Id="rId10" Type="http://schemas.openxmlformats.org/officeDocument/2006/relationships/image" Target="../media/image94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97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97.wmf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01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02.bin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r>
              <a:rPr lang="es-MX" dirty="0" smtClean="0"/>
              <a:t>Diapositivas en PowerPoint</a:t>
            </a:r>
            <a:br>
              <a:rPr lang="es-MX" dirty="0" smtClean="0"/>
            </a:br>
            <a:r>
              <a:rPr lang="es-MX" dirty="0" smtClean="0"/>
              <a:t>de la UA: Circuitos eléctricos</a:t>
            </a:r>
            <a:endParaRPr lang="es-MX" dirty="0"/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648072"/>
          </a:xfrm>
        </p:spPr>
        <p:txBody>
          <a:bodyPr/>
          <a:lstStyle/>
          <a:p>
            <a:r>
              <a:rPr lang="es-MX" dirty="0" smtClean="0"/>
              <a:t>Presenta: Dr. Carlos Juárez Toledo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03826" y="3501008"/>
            <a:ext cx="77724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3200" dirty="0" smtClean="0"/>
              <a:t>Contenido:</a:t>
            </a:r>
          </a:p>
          <a:p>
            <a:pPr algn="l"/>
            <a:r>
              <a:rPr lang="es-MX" sz="3200" dirty="0" smtClean="0"/>
              <a:t>1.2 Serie y paralelo</a:t>
            </a:r>
          </a:p>
          <a:p>
            <a:pPr algn="l"/>
            <a:endParaRPr lang="es-MX" sz="3200" dirty="0" smtClean="0"/>
          </a:p>
          <a:p>
            <a:pPr algn="l"/>
            <a:r>
              <a:rPr lang="es-MX" sz="3200" dirty="0" smtClean="0"/>
              <a:t>Se abordan diversos métodos para la solución de sistemas de ecuaciones de varias variables.</a:t>
            </a:r>
            <a:endParaRPr lang="es-MX" sz="3200" dirty="0"/>
          </a:p>
          <a:p>
            <a:pPr algn="l"/>
            <a:endParaRPr lang="es-MX" sz="3200" dirty="0" smtClean="0"/>
          </a:p>
          <a:p>
            <a:pPr algn="l"/>
            <a:endParaRPr lang="es-MX" sz="3200" dirty="0" smtClean="0"/>
          </a:p>
          <a:p>
            <a:pPr marL="514350" indent="-514350">
              <a:buAutoNum type="arabicPeriod"/>
            </a:pPr>
            <a:endParaRPr lang="es-MX" sz="3200" dirty="0"/>
          </a:p>
        </p:txBody>
      </p:sp>
      <p:pic>
        <p:nvPicPr>
          <p:cNvPr id="7" name="Picture 3" descr="C:\Users\IRMA\AppData\Local\Microsoft\Windows\INetCache\IE\0C3V4TQ7\inicio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13176"/>
            <a:ext cx="1671978" cy="140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118 Rectángulo"/>
          <p:cNvSpPr/>
          <p:nvPr/>
        </p:nvSpPr>
        <p:spPr>
          <a:xfrm>
            <a:off x="5004048" y="2492896"/>
            <a:ext cx="1584176" cy="20162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7" name="106 Rectángulo"/>
          <p:cNvSpPr/>
          <p:nvPr/>
        </p:nvSpPr>
        <p:spPr>
          <a:xfrm>
            <a:off x="971600" y="2564904"/>
            <a:ext cx="1440160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/>
              <a:t>¿cual será la lectura del amperímetro?, Si se conecta a un voltaje de 5 volts </a:t>
            </a:r>
            <a:r>
              <a:rPr lang="es-MX" dirty="0" err="1"/>
              <a:t>cd</a:t>
            </a:r>
            <a:r>
              <a:rPr lang="es-MX" dirty="0"/>
              <a:t> (ver figura)</a:t>
            </a:r>
          </a:p>
          <a:p>
            <a:endParaRPr lang="es-MX" dirty="0"/>
          </a:p>
        </p:txBody>
      </p:sp>
      <p:pic>
        <p:nvPicPr>
          <p:cNvPr id="4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792088" cy="873412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4499992" y="565286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499992" y="5508848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395536" y="5661248"/>
            <a:ext cx="38884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1979712" y="3356992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 Marcador de contenido"/>
          <p:cNvSpPr txBox="1">
            <a:spLocks/>
          </p:cNvSpPr>
          <p:nvPr/>
        </p:nvSpPr>
        <p:spPr>
          <a:xfrm>
            <a:off x="1115616" y="2780928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1979712" y="3645024"/>
            <a:ext cx="18722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1259632" y="3348608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4427984" y="3636640"/>
            <a:ext cx="7920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3635896" y="3717032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r>
              <a:rPr lang="es-MX" sz="3200" dirty="0"/>
              <a:t>=2.2k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4283968" y="5364832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flipH="1">
            <a:off x="7092280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/>
          <p:nvPr/>
        </p:nvCxnSpPr>
        <p:spPr>
          <a:xfrm>
            <a:off x="395536" y="3645024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"/>
          <p:cNvCxnSpPr/>
          <p:nvPr/>
        </p:nvCxnSpPr>
        <p:spPr>
          <a:xfrm flipH="1">
            <a:off x="395536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2 Marcador de contenido"/>
          <p:cNvSpPr txBox="1">
            <a:spLocks/>
          </p:cNvSpPr>
          <p:nvPr/>
        </p:nvSpPr>
        <p:spPr>
          <a:xfrm>
            <a:off x="4067944" y="5013176"/>
            <a:ext cx="115212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V=5Vcd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4 Grupo"/>
          <p:cNvGrpSpPr/>
          <p:nvPr/>
        </p:nvGrpSpPr>
        <p:grpSpPr>
          <a:xfrm rot="10800000">
            <a:off x="1259632" y="3212976"/>
            <a:ext cx="720080" cy="216024"/>
            <a:chOff x="1259632" y="2492896"/>
            <a:chExt cx="1584176" cy="376808"/>
          </a:xfrm>
        </p:grpSpPr>
        <p:cxnSp>
          <p:nvCxnSpPr>
            <p:cNvPr id="53" name="52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7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7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4 Grupo"/>
          <p:cNvGrpSpPr/>
          <p:nvPr/>
        </p:nvGrpSpPr>
        <p:grpSpPr>
          <a:xfrm rot="10800000">
            <a:off x="1259632" y="3861048"/>
            <a:ext cx="720080" cy="216024"/>
            <a:chOff x="1259632" y="2492896"/>
            <a:chExt cx="1584176" cy="376808"/>
          </a:xfrm>
        </p:grpSpPr>
        <p:cxnSp>
          <p:nvCxnSpPr>
            <p:cNvPr id="87" name="8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9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95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9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9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9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10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10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10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10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2 Marcador de contenido"/>
          <p:cNvSpPr txBox="1">
            <a:spLocks/>
          </p:cNvSpPr>
          <p:nvPr/>
        </p:nvSpPr>
        <p:spPr>
          <a:xfrm>
            <a:off x="1115616" y="4077072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4 Grupo"/>
          <p:cNvGrpSpPr/>
          <p:nvPr/>
        </p:nvGrpSpPr>
        <p:grpSpPr>
          <a:xfrm rot="10800000">
            <a:off x="3779912" y="3501008"/>
            <a:ext cx="720080" cy="216024"/>
            <a:chOff x="1259632" y="2492896"/>
            <a:chExt cx="1584176" cy="376808"/>
          </a:xfrm>
        </p:grpSpPr>
        <p:cxnSp>
          <p:nvCxnSpPr>
            <p:cNvPr id="108" name="10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10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10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1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1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11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11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11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62 Conector recto"/>
          <p:cNvCxnSpPr/>
          <p:nvPr/>
        </p:nvCxnSpPr>
        <p:spPr>
          <a:xfrm flipH="1">
            <a:off x="5940152" y="3356992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2 Marcador de contenido"/>
          <p:cNvSpPr txBox="1">
            <a:spLocks/>
          </p:cNvSpPr>
          <p:nvPr/>
        </p:nvSpPr>
        <p:spPr>
          <a:xfrm>
            <a:off x="5940152" y="2420888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4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64 Conector recto"/>
          <p:cNvCxnSpPr/>
          <p:nvPr/>
        </p:nvCxnSpPr>
        <p:spPr>
          <a:xfrm>
            <a:off x="5940152" y="3645024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H="1">
            <a:off x="5220072" y="3348608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4 Grupo"/>
          <p:cNvGrpSpPr/>
          <p:nvPr/>
        </p:nvGrpSpPr>
        <p:grpSpPr>
          <a:xfrm rot="10800000">
            <a:off x="5220072" y="3212976"/>
            <a:ext cx="720080" cy="216024"/>
            <a:chOff x="1259632" y="2492896"/>
            <a:chExt cx="1584176" cy="376808"/>
          </a:xfrm>
        </p:grpSpPr>
        <p:cxnSp>
          <p:nvCxnSpPr>
            <p:cNvPr id="69" name="6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8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8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10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4 Grupo"/>
          <p:cNvGrpSpPr/>
          <p:nvPr/>
        </p:nvGrpSpPr>
        <p:grpSpPr>
          <a:xfrm rot="10800000">
            <a:off x="5220072" y="3861048"/>
            <a:ext cx="720080" cy="216024"/>
            <a:chOff x="1259632" y="2492896"/>
            <a:chExt cx="1584176" cy="376808"/>
          </a:xfrm>
        </p:grpSpPr>
        <p:cxnSp>
          <p:nvCxnSpPr>
            <p:cNvPr id="120" name="11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12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2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12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12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12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12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12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12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12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2 Marcador de contenido"/>
          <p:cNvSpPr txBox="1">
            <a:spLocks/>
          </p:cNvSpPr>
          <p:nvPr/>
        </p:nvSpPr>
        <p:spPr>
          <a:xfrm>
            <a:off x="5076056" y="4077072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6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2" name="131 Conector recto"/>
          <p:cNvCxnSpPr/>
          <p:nvPr/>
        </p:nvCxnSpPr>
        <p:spPr>
          <a:xfrm flipH="1">
            <a:off x="5940152" y="2708920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"/>
          <p:cNvCxnSpPr/>
          <p:nvPr/>
        </p:nvCxnSpPr>
        <p:spPr>
          <a:xfrm flipH="1">
            <a:off x="5220072" y="2700536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4 Grupo"/>
          <p:cNvGrpSpPr/>
          <p:nvPr/>
        </p:nvGrpSpPr>
        <p:grpSpPr>
          <a:xfrm rot="10800000">
            <a:off x="5220072" y="2564904"/>
            <a:ext cx="720080" cy="216024"/>
            <a:chOff x="1259632" y="2492896"/>
            <a:chExt cx="1584176" cy="376808"/>
          </a:xfrm>
        </p:grpSpPr>
        <p:cxnSp>
          <p:nvCxnSpPr>
            <p:cNvPr id="135" name="13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13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13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13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14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14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4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14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14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2 Marcador de contenido"/>
          <p:cNvSpPr txBox="1">
            <a:spLocks/>
          </p:cNvSpPr>
          <p:nvPr/>
        </p:nvSpPr>
        <p:spPr>
          <a:xfrm>
            <a:off x="6012160" y="3068960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5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4" name="133 Elipse"/>
          <p:cNvSpPr/>
          <p:nvPr/>
        </p:nvSpPr>
        <p:spPr>
          <a:xfrm>
            <a:off x="1115616" y="5301208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6" name="2 Marcador de contenido"/>
          <p:cNvSpPr txBox="1">
            <a:spLocks/>
          </p:cNvSpPr>
          <p:nvPr/>
        </p:nvSpPr>
        <p:spPr>
          <a:xfrm>
            <a:off x="1331640" y="5445224"/>
            <a:ext cx="504056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6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418058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656"/>
          </a:xfrm>
        </p:spPr>
        <p:txBody>
          <a:bodyPr>
            <a:normAutofit fontScale="92500" lnSpcReduction="10000"/>
          </a:bodyPr>
          <a:lstStyle/>
          <a:p>
            <a:r>
              <a:rPr lang="es-MX" dirty="0"/>
              <a:t>Para el amperímetro 1 el circuito equivalente es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2987824" y="4365104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"/>
          <p:cNvCxnSpPr/>
          <p:nvPr/>
        </p:nvCxnSpPr>
        <p:spPr>
          <a:xfrm>
            <a:off x="2987824" y="4221088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1331640" y="4365104"/>
            <a:ext cx="14401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1331640" y="3501008"/>
            <a:ext cx="1008112" cy="167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V="1">
            <a:off x="2915816" y="3501008"/>
            <a:ext cx="576064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2 Marcador de contenido"/>
          <p:cNvSpPr txBox="1">
            <a:spLocks/>
          </p:cNvSpPr>
          <p:nvPr/>
        </p:nvSpPr>
        <p:spPr>
          <a:xfrm>
            <a:off x="1907704" y="2924944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R=3.8k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2771800" y="4077072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3491880" y="3501008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H="1">
            <a:off x="1331640" y="3501008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2 Marcador de contenido"/>
          <p:cNvSpPr txBox="1">
            <a:spLocks/>
          </p:cNvSpPr>
          <p:nvPr/>
        </p:nvSpPr>
        <p:spPr>
          <a:xfrm>
            <a:off x="2771800" y="4517504"/>
            <a:ext cx="1224136" cy="783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V=5vcd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4 Grupo"/>
          <p:cNvGrpSpPr/>
          <p:nvPr/>
        </p:nvGrpSpPr>
        <p:grpSpPr>
          <a:xfrm rot="10800000">
            <a:off x="2267744" y="3373760"/>
            <a:ext cx="720080" cy="216024"/>
            <a:chOff x="1259632" y="2492896"/>
            <a:chExt cx="1584176" cy="376808"/>
          </a:xfrm>
        </p:grpSpPr>
        <p:cxnSp>
          <p:nvCxnSpPr>
            <p:cNvPr id="15" name="1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25 Elipse"/>
          <p:cNvSpPr/>
          <p:nvPr/>
        </p:nvSpPr>
        <p:spPr>
          <a:xfrm>
            <a:off x="1619672" y="407707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>
          <a:xfrm>
            <a:off x="1835696" y="4221088"/>
            <a:ext cx="504056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2 Marcador de contenido"/>
          <p:cNvSpPr txBox="1">
            <a:spLocks/>
          </p:cNvSpPr>
          <p:nvPr/>
        </p:nvSpPr>
        <p:spPr>
          <a:xfrm>
            <a:off x="4788024" y="2780928"/>
            <a:ext cx="3024336" cy="532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ley de ohm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81250" name="Object 2"/>
          <p:cNvGraphicFramePr>
            <a:graphicFrameLocks noChangeAspect="1"/>
          </p:cNvGraphicFramePr>
          <p:nvPr/>
        </p:nvGraphicFramePr>
        <p:xfrm>
          <a:off x="4572000" y="3356992"/>
          <a:ext cx="387985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cuación" r:id="rId3" imgW="2311200" imgH="393480" progId="Equation.3">
                  <p:embed/>
                </p:oleObj>
              </mc:Choice>
              <mc:Fallback>
                <p:oleObj name="Ecuación" r:id="rId3" imgW="2311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56992"/>
                        <a:ext cx="3879850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17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Solución de redes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Cuando el circuito eléctrico aumenta en dimensión es necesario usar una herramienta numérica para su solución.</a:t>
            </a:r>
          </a:p>
        </p:txBody>
      </p:sp>
    </p:spTree>
    <p:extLst>
      <p:ext uri="{BB962C8B-B14F-4D97-AF65-F5344CB8AC3E}">
        <p14:creationId xmlns:p14="http://schemas.microsoft.com/office/powerpoint/2010/main" val="1737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6624736" cy="836712"/>
          </a:xfrm>
        </p:spPr>
        <p:txBody>
          <a:bodyPr/>
          <a:lstStyle/>
          <a:p>
            <a:r>
              <a:rPr lang="es-MX" dirty="0"/>
              <a:t>Introducción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760640"/>
          </a:xfrm>
        </p:spPr>
        <p:txBody>
          <a:bodyPr>
            <a:normAutofit/>
          </a:bodyPr>
          <a:lstStyle/>
          <a:p>
            <a:r>
              <a:rPr lang="es-MX" dirty="0"/>
              <a:t>El método </a:t>
            </a:r>
            <a:r>
              <a:rPr lang="es-MX" dirty="0" err="1"/>
              <a:t>Jacobi</a:t>
            </a:r>
            <a:r>
              <a:rPr lang="es-MX" dirty="0"/>
              <a:t> converge a la solución en cada interacción partiendo de un valor inicial.</a:t>
            </a:r>
          </a:p>
          <a:p>
            <a:r>
              <a:rPr lang="es-MX" b="1" i="1" dirty="0">
                <a:solidFill>
                  <a:srgbClr val="002060"/>
                </a:solidFill>
              </a:rPr>
              <a:t>La condición necesaria para que el método converja consiste en que los coeficientes de la diagonal principal sean mayores, en valor absoluto, que la suma de los elementos del renglón correspondiente.</a:t>
            </a:r>
          </a:p>
          <a:p>
            <a:r>
              <a:rPr lang="es-MX" dirty="0"/>
              <a:t>Cuando la condición anterior no se cumple no se puede asegurarse que el método converge</a:t>
            </a:r>
          </a:p>
        </p:txBody>
      </p:sp>
    </p:spTree>
    <p:extLst>
      <p:ext uri="{BB962C8B-B14F-4D97-AF65-F5344CB8AC3E}">
        <p14:creationId xmlns:p14="http://schemas.microsoft.com/office/powerpoint/2010/main" val="425570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95536" y="908720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Para el sistema</a:t>
            </a:r>
          </a:p>
          <a:p>
            <a:endParaRPr lang="es-MX" sz="2400" dirty="0"/>
          </a:p>
          <a:p>
            <a:r>
              <a:rPr lang="es-MX" sz="2400" dirty="0"/>
              <a:t>La matriz de coeficientes se sustituye por </a:t>
            </a:r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Donde D es la matriz diagonal; cuyos elementos coinciden con los valores de los elementos de la diagonal principal de la matriz A.</a:t>
            </a:r>
          </a:p>
          <a:p>
            <a:r>
              <a:rPr lang="es-MX" sz="2400" dirty="0"/>
              <a:t>R es una matriz que contiene ceros en su diagonal principal y los elementos restantes coinciden con los demás elementos de A.</a:t>
            </a:r>
            <a:endParaRPr lang="es-MX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555776" y="908720"/>
          <a:ext cx="12906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Ecuación" r:id="rId3" imgW="457200" imgH="190440" progId="Equation.3">
                  <p:embed/>
                </p:oleObj>
              </mc:Choice>
              <mc:Fallback>
                <p:oleObj name="Ecuación" r:id="rId3" imgW="457200" imgH="190440" progId="Equation.3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908720"/>
                        <a:ext cx="1290638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555776" y="2132856"/>
          <a:ext cx="1865313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Ecuación" r:id="rId5" imgW="660240" imgH="164880" progId="Equation.3">
                  <p:embed/>
                </p:oleObj>
              </mc:Choice>
              <mc:Fallback>
                <p:oleObj name="Ecuación" r:id="rId5" imgW="660240" imgH="164880" progId="Equation.3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132856"/>
                        <a:ext cx="1865313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555776" y="4365104"/>
          <a:ext cx="2232248" cy="552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Ecuación" r:id="rId7" imgW="812520" imgH="215640" progId="Equation.3">
                  <p:embed/>
                </p:oleObj>
              </mc:Choice>
              <mc:Fallback>
                <p:oleObj name="Ecuación" r:id="rId7" imgW="812520" imgH="215640" progId="Equation.3">
                  <p:embed/>
                  <p:pic>
                    <p:nvPicPr>
                      <p:cNvPr id="20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365104"/>
                        <a:ext cx="2232248" cy="5526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Rectángulo"/>
          <p:cNvSpPr/>
          <p:nvPr/>
        </p:nvSpPr>
        <p:spPr>
          <a:xfrm>
            <a:off x="1475656" y="5085184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Ejercicio despejar el vector </a:t>
            </a:r>
            <a:r>
              <a:rPr lang="es-MX" sz="2400" i="1" dirty="0">
                <a:latin typeface="Times" pitchFamily="18" charset="0"/>
              </a:rPr>
              <a:t>x</a:t>
            </a:r>
            <a:r>
              <a:rPr lang="es-MX" sz="2400" dirty="0"/>
              <a:t> de incógnitas y determinar la formula de recurrencia</a:t>
            </a:r>
            <a:endParaRPr lang="es-MX" dirty="0"/>
          </a:p>
        </p:txBody>
      </p:sp>
      <p:pic>
        <p:nvPicPr>
          <p:cNvPr id="10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4797152"/>
            <a:ext cx="1044971" cy="1152258"/>
          </a:xfrm>
          <a:prstGeom prst="rect">
            <a:avLst/>
          </a:prstGeom>
          <a:noFill/>
        </p:spPr>
      </p:pic>
      <p:cxnSp>
        <p:nvCxnSpPr>
          <p:cNvPr id="12" name="11 Conector recto"/>
          <p:cNvCxnSpPr/>
          <p:nvPr/>
        </p:nvCxnSpPr>
        <p:spPr>
          <a:xfrm>
            <a:off x="4932040" y="522920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0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64704"/>
            <a:ext cx="4536504" cy="504056"/>
          </a:xfrm>
        </p:spPr>
        <p:txBody>
          <a:bodyPr>
            <a:normAutofit lnSpcReduction="10000"/>
          </a:bodyPr>
          <a:lstStyle/>
          <a:p>
            <a:r>
              <a:rPr lang="es-MX" sz="2800" dirty="0"/>
              <a:t>Sea 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63688" y="1219465"/>
          <a:ext cx="4680520" cy="2052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Ecuación" r:id="rId3" imgW="2489040" imgH="1168200" progId="Equation.3">
                  <p:embed/>
                </p:oleObj>
              </mc:Choice>
              <mc:Fallback>
                <p:oleObj name="Ecuación" r:id="rId3" imgW="2489040" imgH="1168200" progId="Equation.3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1219465"/>
                        <a:ext cx="4680520" cy="20522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179512" y="3356992"/>
            <a:ext cx="5832648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matriz A se puede modificar como (</a:t>
            </a:r>
            <a:r>
              <a:rPr kumimoji="0" lang="es-MX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D+R</a:t>
            </a:r>
            <a:r>
              <a:rPr kumimoji="0" lang="es-MX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395536" y="4293096"/>
          <a:ext cx="8064896" cy="2082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Ecuación" r:id="rId5" imgW="4317840" imgH="1193760" progId="Equation.3">
                  <p:embed/>
                </p:oleObj>
              </mc:Choice>
              <mc:Fallback>
                <p:oleObj name="Ecuación" r:id="rId5" imgW="4317840" imgH="1193760" progId="Equation.3">
                  <p:embed/>
                  <p:pic>
                    <p:nvPicPr>
                      <p:cNvPr id="30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293096"/>
                        <a:ext cx="8064896" cy="20824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539552" y="3717032"/>
          <a:ext cx="22320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Ecuación" r:id="rId7" imgW="812520" imgH="215640" progId="Equation.3">
                  <p:embed/>
                </p:oleObj>
              </mc:Choice>
              <mc:Fallback>
                <p:oleObj name="Ecuación" r:id="rId7" imgW="812520" imgH="215640" progId="Equation.3">
                  <p:embed/>
                  <p:pic>
                    <p:nvPicPr>
                      <p:cNvPr id="307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717032"/>
                        <a:ext cx="2232025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1331640" y="692696"/>
          <a:ext cx="132556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Ecuación" r:id="rId9" imgW="482400" imgH="190440" progId="Equation.3">
                  <p:embed/>
                </p:oleObj>
              </mc:Choice>
              <mc:Fallback>
                <p:oleObj name="Ecuación" r:id="rId9" imgW="482400" imgH="190440" progId="Equation.3">
                  <p:embed/>
                  <p:pic>
                    <p:nvPicPr>
                      <p:cNvPr id="308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692696"/>
                        <a:ext cx="1325562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5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112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800" dirty="0"/>
              <a:t>De manera equivalente el sistema</a:t>
            </a:r>
          </a:p>
          <a:p>
            <a:pPr>
              <a:lnSpc>
                <a:spcPct val="150000"/>
              </a:lnSpc>
            </a:pPr>
            <a:r>
              <a:rPr lang="es-MX" sz="2800" dirty="0"/>
              <a:t>Multiplicando </a:t>
            </a:r>
            <a:r>
              <a:rPr lang="es-MX" sz="2800" i="1" dirty="0">
                <a:latin typeface="Times" pitchFamily="18" charset="0"/>
              </a:rPr>
              <a:t>x</a:t>
            </a:r>
            <a:r>
              <a:rPr lang="es-MX" sz="2800" dirty="0"/>
              <a:t> se tiene que</a:t>
            </a:r>
          </a:p>
          <a:p>
            <a:pPr>
              <a:lnSpc>
                <a:spcPct val="150000"/>
              </a:lnSpc>
            </a:pPr>
            <a:r>
              <a:rPr lang="es-MX" sz="2800" dirty="0"/>
              <a:t>Restando </a:t>
            </a:r>
            <a:r>
              <a:rPr lang="es-MX" sz="2800" i="1" dirty="0" err="1">
                <a:latin typeface="Times" pitchFamily="18" charset="0"/>
              </a:rPr>
              <a:t>Rx</a:t>
            </a:r>
            <a:r>
              <a:rPr lang="es-MX" sz="2800" dirty="0"/>
              <a:t> de ambos lados  </a:t>
            </a:r>
          </a:p>
          <a:p>
            <a:pPr>
              <a:lnSpc>
                <a:spcPct val="150000"/>
              </a:lnSpc>
            </a:pPr>
            <a:r>
              <a:rPr lang="es-MX" sz="2800" dirty="0"/>
              <a:t>Y multiplicando por D</a:t>
            </a:r>
            <a:r>
              <a:rPr lang="es-MX" sz="2800" baseline="30000" dirty="0"/>
              <a:t>-1 </a:t>
            </a:r>
            <a:r>
              <a:rPr lang="es-MX" sz="2800" dirty="0"/>
              <a:t>obtenemos</a:t>
            </a:r>
            <a:endParaRPr lang="es-MX" sz="2800" baseline="30000" dirty="0"/>
          </a:p>
          <a:p>
            <a:pPr>
              <a:lnSpc>
                <a:spcPct val="150000"/>
              </a:lnSpc>
            </a:pPr>
            <a:r>
              <a:rPr lang="es-MX" sz="2800" dirty="0"/>
              <a:t>Finalmente la formula de recurrencia es  </a:t>
            </a:r>
          </a:p>
          <a:p>
            <a:pPr>
              <a:lnSpc>
                <a:spcPct val="150000"/>
              </a:lnSpc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donde k=</a:t>
            </a:r>
            <a:r>
              <a:rPr lang="es-MX" sz="2800" dirty="0" err="1"/>
              <a:t>0,I,II,III</a:t>
            </a:r>
            <a:r>
              <a:rPr lang="es-MX" sz="2800" dirty="0"/>
              <a:t>,…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580112" y="764704"/>
          <a:ext cx="22320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8" name="Ecuación" r:id="rId3" imgW="812520" imgH="215640" progId="Equation.3">
                  <p:embed/>
                </p:oleObj>
              </mc:Choice>
              <mc:Fallback>
                <p:oleObj name="Ecuación" r:id="rId3" imgW="812520" imgH="215640" progId="Equation.3">
                  <p:embed/>
                  <p:pic>
                    <p:nvPicPr>
                      <p:cNvPr id="40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764704"/>
                        <a:ext cx="2232025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788024" y="1556792"/>
          <a:ext cx="216217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Ecuación" r:id="rId5" imgW="787320" imgH="190440" progId="Equation.3">
                  <p:embed/>
                </p:oleObj>
              </mc:Choice>
              <mc:Fallback>
                <p:oleObj name="Ecuación" r:id="rId5" imgW="787320" imgH="190440" progId="Equation.3">
                  <p:embed/>
                  <p:pic>
                    <p:nvPicPr>
                      <p:cNvPr id="40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556792"/>
                        <a:ext cx="2162175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4932040" y="2348880"/>
          <a:ext cx="216217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0" name="Ecuación" r:id="rId7" imgW="787320" imgH="190440" progId="Equation.3">
                  <p:embed/>
                </p:oleObj>
              </mc:Choice>
              <mc:Fallback>
                <p:oleObj name="Ecuación" r:id="rId7" imgW="787320" imgH="190440" progId="Equation.3">
                  <p:embed/>
                  <p:pic>
                    <p:nvPicPr>
                      <p:cNvPr id="41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348880"/>
                        <a:ext cx="2162175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5880100" y="3036888"/>
          <a:ext cx="27559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Ecuación" r:id="rId9" imgW="1002960" imgH="228600" progId="Equation.3">
                  <p:embed/>
                </p:oleObj>
              </mc:Choice>
              <mc:Fallback>
                <p:oleObj name="Ecuación" r:id="rId9" imgW="1002960" imgH="228600" progId="Equation.3">
                  <p:embed/>
                  <p:pic>
                    <p:nvPicPr>
                      <p:cNvPr id="410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3036888"/>
                        <a:ext cx="2755900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2359025" y="4524375"/>
          <a:ext cx="397351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Ecuación" r:id="rId11" imgW="1447560" imgH="228600" progId="Equation.3">
                  <p:embed/>
                </p:oleObj>
              </mc:Choice>
              <mc:Fallback>
                <p:oleObj name="Ecuación" r:id="rId11" imgW="1447560" imgH="228600" progId="Equation.3">
                  <p:embed/>
                  <p:pic>
                    <p:nvPicPr>
                      <p:cNvPr id="41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4524375"/>
                        <a:ext cx="3973513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11 Conector recto"/>
          <p:cNvCxnSpPr/>
          <p:nvPr/>
        </p:nvCxnSpPr>
        <p:spPr>
          <a:xfrm>
            <a:off x="2339752" y="2420888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15816" y="5229200"/>
            <a:ext cx="1044971" cy="1152258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4067944" y="5589240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Repetir el ejercicio expresando las matrices de forma expandida</a:t>
            </a:r>
            <a:endParaRPr lang="es-MX" dirty="0"/>
          </a:p>
        </p:txBody>
      </p:sp>
      <p:sp>
        <p:nvSpPr>
          <p:cNvPr id="13" name="12 Elipse"/>
          <p:cNvSpPr/>
          <p:nvPr/>
        </p:nvSpPr>
        <p:spPr>
          <a:xfrm>
            <a:off x="7956376" y="764704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4" name="13 Elipse"/>
          <p:cNvSpPr/>
          <p:nvPr/>
        </p:nvSpPr>
        <p:spPr>
          <a:xfrm>
            <a:off x="7236296" y="1556792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5" name="14 Elipse"/>
          <p:cNvSpPr/>
          <p:nvPr/>
        </p:nvSpPr>
        <p:spPr>
          <a:xfrm>
            <a:off x="7380312" y="2276872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6" name="15 Elipse"/>
          <p:cNvSpPr/>
          <p:nvPr/>
        </p:nvSpPr>
        <p:spPr>
          <a:xfrm>
            <a:off x="8244408" y="3501008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7" name="16 Elipse"/>
          <p:cNvSpPr/>
          <p:nvPr/>
        </p:nvSpPr>
        <p:spPr>
          <a:xfrm>
            <a:off x="6444208" y="4509120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cxnSp>
        <p:nvCxnSpPr>
          <p:cNvPr id="18" name="17 Conector recto"/>
          <p:cNvCxnSpPr/>
          <p:nvPr/>
        </p:nvCxnSpPr>
        <p:spPr>
          <a:xfrm>
            <a:off x="2771800" y="1700808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01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5112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s-MX" sz="2800" dirty="0"/>
              <a:t>           Como sabemos el sistema                        expandido es</a:t>
            </a:r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            Multiplicando </a:t>
            </a:r>
            <a:r>
              <a:rPr lang="es-MX" sz="2800" i="1" dirty="0">
                <a:latin typeface="Times" pitchFamily="18" charset="0"/>
              </a:rPr>
              <a:t>x</a:t>
            </a:r>
            <a:endParaRPr lang="es-MX" sz="2800" dirty="0"/>
          </a:p>
        </p:txBody>
      </p:sp>
      <p:sp>
        <p:nvSpPr>
          <p:cNvPr id="13" name="12 Elipse"/>
          <p:cNvSpPr/>
          <p:nvPr/>
        </p:nvSpPr>
        <p:spPr>
          <a:xfrm>
            <a:off x="467544" y="6926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827584" y="1484784"/>
          <a:ext cx="7704856" cy="1989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name="Ecuación" r:id="rId3" imgW="4317840" imgH="1193760" progId="Equation.3">
                  <p:embed/>
                </p:oleObj>
              </mc:Choice>
              <mc:Fallback>
                <p:oleObj name="Ecuación" r:id="rId3" imgW="4317840" imgH="1193760" progId="Equation.3">
                  <p:embed/>
                  <p:pic>
                    <p:nvPicPr>
                      <p:cNvPr id="3891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484784"/>
                        <a:ext cx="7704856" cy="19899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8"/>
          <p:cNvGraphicFramePr>
            <a:graphicFrameLocks noChangeAspect="1"/>
          </p:cNvGraphicFramePr>
          <p:nvPr/>
        </p:nvGraphicFramePr>
        <p:xfrm>
          <a:off x="5004271" y="853818"/>
          <a:ext cx="1871985" cy="463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3" name="Ecuación" r:id="rId5" imgW="812520" imgH="215640" progId="Equation.3">
                  <p:embed/>
                </p:oleObj>
              </mc:Choice>
              <mc:Fallback>
                <p:oleObj name="Ecuación" r:id="rId5" imgW="812520" imgH="215640" progId="Equation.3">
                  <p:embed/>
                  <p:pic>
                    <p:nvPicPr>
                      <p:cNvPr id="3892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271" y="853818"/>
                        <a:ext cx="1871985" cy="4633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18 Elipse"/>
          <p:cNvSpPr/>
          <p:nvPr/>
        </p:nvSpPr>
        <p:spPr>
          <a:xfrm>
            <a:off x="539552" y="3645024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5364088" y="3717032"/>
          <a:ext cx="216217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4" name="Ecuación" r:id="rId7" imgW="787320" imgH="190440" progId="Equation.3">
                  <p:embed/>
                </p:oleObj>
              </mc:Choice>
              <mc:Fallback>
                <p:oleObj name="Ecuación" r:id="rId7" imgW="787320" imgH="190440" progId="Equation.3">
                  <p:embed/>
                  <p:pic>
                    <p:nvPicPr>
                      <p:cNvPr id="3892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717032"/>
                        <a:ext cx="2162175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10"/>
          <p:cNvGraphicFramePr>
            <a:graphicFrameLocks noChangeAspect="1"/>
          </p:cNvGraphicFramePr>
          <p:nvPr/>
        </p:nvGraphicFramePr>
        <p:xfrm>
          <a:off x="620713" y="4313238"/>
          <a:ext cx="7977187" cy="194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Ecuación" r:id="rId9" imgW="4470120" imgH="1168200" progId="Equation.3">
                  <p:embed/>
                </p:oleObj>
              </mc:Choice>
              <mc:Fallback>
                <p:oleObj name="Ecuación" r:id="rId9" imgW="4470120" imgH="1168200" progId="Equation.3">
                  <p:embed/>
                  <p:pic>
                    <p:nvPicPr>
                      <p:cNvPr id="3892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713" y="4313238"/>
                        <a:ext cx="7977187" cy="194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22 Conector recto"/>
          <p:cNvCxnSpPr/>
          <p:nvPr/>
        </p:nvCxnSpPr>
        <p:spPr>
          <a:xfrm>
            <a:off x="3347864" y="3789040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95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5112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s-MX" sz="2800" dirty="0"/>
              <a:t>           Restando </a:t>
            </a:r>
            <a:r>
              <a:rPr lang="es-MX" sz="2800" i="1" dirty="0" err="1">
                <a:latin typeface="Times" pitchFamily="18" charset="0"/>
              </a:rPr>
              <a:t>Rx</a:t>
            </a:r>
            <a:r>
              <a:rPr lang="es-MX" sz="2800" dirty="0"/>
              <a:t>  </a:t>
            </a:r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          </a:t>
            </a:r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          multiplicando por D</a:t>
            </a:r>
            <a:r>
              <a:rPr lang="es-MX" sz="2800" baseline="30000" dirty="0"/>
              <a:t>-1 </a:t>
            </a:r>
            <a:r>
              <a:rPr lang="es-MX" sz="2800" dirty="0"/>
              <a:t>obtenemos</a:t>
            </a:r>
            <a:endParaRPr lang="es-MX" sz="2800" baseline="30000" dirty="0"/>
          </a:p>
        </p:txBody>
      </p:sp>
      <p:graphicFrame>
        <p:nvGraphicFramePr>
          <p:cNvPr id="38922" name="Object 10"/>
          <p:cNvGraphicFramePr>
            <a:graphicFrameLocks noChangeAspect="1"/>
          </p:cNvGraphicFramePr>
          <p:nvPr/>
        </p:nvGraphicFramePr>
        <p:xfrm>
          <a:off x="844922" y="1340768"/>
          <a:ext cx="8299078" cy="1908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6" name="Ecuación" r:id="rId3" imgW="4749480" imgH="1168200" progId="Equation.3">
                  <p:embed/>
                </p:oleObj>
              </mc:Choice>
              <mc:Fallback>
                <p:oleObj name="Ecuación" r:id="rId3" imgW="4749480" imgH="1168200" progId="Equation.3">
                  <p:embed/>
                  <p:pic>
                    <p:nvPicPr>
                      <p:cNvPr id="3892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922" y="1340768"/>
                        <a:ext cx="8299078" cy="19088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0 Elipse"/>
          <p:cNvSpPr/>
          <p:nvPr/>
        </p:nvSpPr>
        <p:spPr>
          <a:xfrm>
            <a:off x="467544" y="764704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2" name="11 Elipse"/>
          <p:cNvSpPr/>
          <p:nvPr/>
        </p:nvSpPr>
        <p:spPr>
          <a:xfrm>
            <a:off x="467544" y="357301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  <p:cxnSp>
        <p:nvCxnSpPr>
          <p:cNvPr id="14" name="13 Conector recto"/>
          <p:cNvCxnSpPr/>
          <p:nvPr/>
        </p:nvCxnSpPr>
        <p:spPr>
          <a:xfrm>
            <a:off x="2843808" y="908720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4644008" y="836712"/>
          <a:ext cx="2162175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7" name="Ecuación" r:id="rId5" imgW="787320" imgH="190440" progId="Equation.3">
                  <p:embed/>
                </p:oleObj>
              </mc:Choice>
              <mc:Fallback>
                <p:oleObj name="Ecuación" r:id="rId5" imgW="787320" imgH="190440" progId="Equation.3">
                  <p:embed/>
                  <p:pic>
                    <p:nvPicPr>
                      <p:cNvPr id="399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836712"/>
                        <a:ext cx="2162175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6012160" y="3645024"/>
          <a:ext cx="27559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8" name="Ecuación" r:id="rId7" imgW="1002960" imgH="228600" progId="Equation.3">
                  <p:embed/>
                </p:oleObj>
              </mc:Choice>
              <mc:Fallback>
                <p:oleObj name="Ecuación" r:id="rId7" imgW="1002960" imgH="228600" progId="Equation.3">
                  <p:embed/>
                  <p:pic>
                    <p:nvPicPr>
                      <p:cNvPr id="3994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645024"/>
                        <a:ext cx="2755900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395536" y="4266738"/>
          <a:ext cx="8396808" cy="2591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Ecuación" r:id="rId9" imgW="5460840" imgH="1803240" progId="Equation.3">
                  <p:embed/>
                </p:oleObj>
              </mc:Choice>
              <mc:Fallback>
                <p:oleObj name="Ecuación" r:id="rId9" imgW="5460840" imgH="1803240" progId="Equation.3">
                  <p:embed/>
                  <p:pic>
                    <p:nvPicPr>
                      <p:cNvPr id="3994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266738"/>
                        <a:ext cx="8396808" cy="2591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093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40324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s-MX" sz="2800" dirty="0"/>
              <a:t>Multiplicando </a:t>
            </a:r>
            <a:r>
              <a:rPr lang="es-MX" sz="2800" i="1" dirty="0" err="1">
                <a:latin typeface="Times" pitchFamily="18" charset="0"/>
              </a:rPr>
              <a:t>Rx</a:t>
            </a:r>
            <a:endParaRPr lang="es-MX" sz="2800" dirty="0"/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endParaRPr lang="es-MX" sz="2800" dirty="0"/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          </a:t>
            </a:r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Restando </a:t>
            </a:r>
            <a:endParaRPr lang="es-MX" sz="2800" baseline="30000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2627784" y="908720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79512" y="1268760"/>
          <a:ext cx="8646293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Ecuación" r:id="rId3" imgW="6032160" imgH="1803240" progId="Equation.3">
                  <p:embed/>
                </p:oleObj>
              </mc:Choice>
              <mc:Fallback>
                <p:oleObj name="Ecuación" r:id="rId3" imgW="6032160" imgH="1803240" progId="Equation.3">
                  <p:embed/>
                  <p:pic>
                    <p:nvPicPr>
                      <p:cNvPr id="3994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268760"/>
                        <a:ext cx="8646293" cy="2376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1691680" y="3789040"/>
          <a:ext cx="1080120" cy="410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Ecuación" r:id="rId5" imgW="545760" imgH="215640" progId="Equation.3">
                  <p:embed/>
                </p:oleObj>
              </mc:Choice>
              <mc:Fallback>
                <p:oleObj name="Ecuación" r:id="rId5" imgW="545760" imgH="215640" progId="Equation.3">
                  <p:embed/>
                  <p:pic>
                    <p:nvPicPr>
                      <p:cNvPr id="409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789040"/>
                        <a:ext cx="1080120" cy="4100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458788" y="4267200"/>
          <a:ext cx="83566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2" name="Ecuación" r:id="rId7" imgW="5435280" imgH="1803240" progId="Equation.3">
                  <p:embed/>
                </p:oleObj>
              </mc:Choice>
              <mc:Fallback>
                <p:oleObj name="Ecuación" r:id="rId7" imgW="5435280" imgH="1803240" progId="Equation.3">
                  <p:embed/>
                  <p:pic>
                    <p:nvPicPr>
                      <p:cNvPr id="409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4267200"/>
                        <a:ext cx="8356600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62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ctrTitle"/>
          </p:nvPr>
        </p:nvSpPr>
        <p:spPr>
          <a:xfrm>
            <a:off x="1475656" y="1256264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es-MX" dirty="0"/>
              <a:t>          </a:t>
            </a:r>
            <a:r>
              <a:rPr lang="es-MX" dirty="0">
                <a:latin typeface="LuzSans-Book" panose="02000603040000020003" pitchFamily="2" charset="0"/>
              </a:rPr>
              <a:t>Circuitos eléctricos</a:t>
            </a:r>
            <a:br>
              <a:rPr lang="es-MX" dirty="0">
                <a:latin typeface="LuzSans-Book" panose="02000603040000020003" pitchFamily="2" charset="0"/>
              </a:rPr>
            </a:br>
            <a:r>
              <a:rPr lang="es-MX" dirty="0">
                <a:latin typeface="LuzSans-Book" panose="02000603040000020003" pitchFamily="2" charset="0"/>
              </a:rPr>
              <a:t>         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699792" y="203473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	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139952" y="2770139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1.2 Serie y paralelo</a:t>
            </a:r>
            <a:endParaRPr lang="es-MX" sz="2400" dirty="0"/>
          </a:p>
          <a:p>
            <a:endParaRPr lang="es-MX" dirty="0"/>
          </a:p>
        </p:txBody>
      </p:sp>
      <p:pic>
        <p:nvPicPr>
          <p:cNvPr id="6" name="Picture 5" descr="C:\Users\IRMA\AppData\Local\Microsoft\Windows\INetCache\IE\A282QBCV\Image598[1]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2990850" cy="3879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81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40324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s-MX" sz="2800" dirty="0"/>
              <a:t>Reduciendo                     tenemos</a:t>
            </a:r>
          </a:p>
          <a:p>
            <a:pPr>
              <a:lnSpc>
                <a:spcPct val="150000"/>
              </a:lnSpc>
              <a:buNone/>
            </a:pPr>
            <a:endParaRPr lang="es-MX" sz="2800" baseline="30000" dirty="0"/>
          </a:p>
          <a:p>
            <a:pPr>
              <a:lnSpc>
                <a:spcPct val="150000"/>
              </a:lnSpc>
              <a:buNone/>
            </a:pPr>
            <a:endParaRPr lang="es-MX" sz="2800" baseline="30000" dirty="0"/>
          </a:p>
          <a:p>
            <a:pPr>
              <a:lnSpc>
                <a:spcPct val="150000"/>
              </a:lnSpc>
              <a:buNone/>
            </a:pPr>
            <a:endParaRPr lang="es-MX" sz="2800" baseline="30000" dirty="0"/>
          </a:p>
          <a:p>
            <a:pPr>
              <a:lnSpc>
                <a:spcPct val="150000"/>
              </a:lnSpc>
              <a:buNone/>
            </a:pPr>
            <a:endParaRPr lang="es-MX" sz="2800" baseline="30000" dirty="0"/>
          </a:p>
          <a:p>
            <a:pPr>
              <a:lnSpc>
                <a:spcPct val="150000"/>
              </a:lnSpc>
              <a:buNone/>
            </a:pPr>
            <a:r>
              <a:rPr lang="es-MX" sz="2800" dirty="0"/>
              <a:t>            Finalmente renombramos </a:t>
            </a:r>
            <a:endParaRPr lang="es-MX" sz="2800" baseline="30000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2123728" y="836712"/>
          <a:ext cx="15335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Ecuación" r:id="rId3" imgW="774360" imgH="228600" progId="Equation.3">
                  <p:embed/>
                </p:oleObj>
              </mc:Choice>
              <mc:Fallback>
                <p:oleObj name="Ecuación" r:id="rId3" imgW="774360" imgH="228600" progId="Equation.3">
                  <p:embed/>
                  <p:pic>
                    <p:nvPicPr>
                      <p:cNvPr id="409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836712"/>
                        <a:ext cx="1533525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1331640" y="1196752"/>
          <a:ext cx="6120680" cy="2353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5" name="Ecuación" r:id="rId5" imgW="4381200" imgH="1803240" progId="Equation.3">
                  <p:embed/>
                </p:oleObj>
              </mc:Choice>
              <mc:Fallback>
                <p:oleObj name="Ecuación" r:id="rId5" imgW="4381200" imgH="1803240" progId="Equation.3">
                  <p:embed/>
                  <p:pic>
                    <p:nvPicPr>
                      <p:cNvPr id="4096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196752"/>
                        <a:ext cx="6120680" cy="23536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7 Elipse"/>
          <p:cNvSpPr/>
          <p:nvPr/>
        </p:nvSpPr>
        <p:spPr>
          <a:xfrm>
            <a:off x="539552" y="3429000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100638" y="3584575"/>
          <a:ext cx="26162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6" name="Ecuación" r:id="rId7" imgW="1371600" imgH="228600" progId="Equation.3">
                  <p:embed/>
                </p:oleObj>
              </mc:Choice>
              <mc:Fallback>
                <p:oleObj name="Ecuación" r:id="rId7" imgW="1371600" imgH="228600" progId="Equation.3">
                  <p:embed/>
                  <p:pic>
                    <p:nvPicPr>
                      <p:cNvPr id="4198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0638" y="3584575"/>
                        <a:ext cx="2616200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1115616" y="4077072"/>
          <a:ext cx="6736339" cy="2396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7" name="Ecuación" r:id="rId9" imgW="4736880" imgH="1803240" progId="Equation.3">
                  <p:embed/>
                </p:oleObj>
              </mc:Choice>
              <mc:Fallback>
                <p:oleObj name="Ecuación" r:id="rId9" imgW="4736880" imgH="1803240" progId="Equation.3">
                  <p:embed/>
                  <p:pic>
                    <p:nvPicPr>
                      <p:cNvPr id="419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077072"/>
                        <a:ext cx="6736339" cy="23963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930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376264"/>
          </a:xfrm>
        </p:spPr>
        <p:txBody>
          <a:bodyPr>
            <a:normAutofit fontScale="85000" lnSpcReduction="10000"/>
          </a:bodyPr>
          <a:lstStyle/>
          <a:p>
            <a:r>
              <a:rPr lang="es-MX" dirty="0"/>
              <a:t>De forma práctica, el método de </a:t>
            </a:r>
            <a:r>
              <a:rPr lang="es-MX" dirty="0" err="1"/>
              <a:t>Jacobi</a:t>
            </a:r>
            <a:r>
              <a:rPr lang="es-MX" dirty="0"/>
              <a:t> consiste en que dado el sistema </a:t>
            </a:r>
          </a:p>
          <a:p>
            <a:endParaRPr lang="es-MX" dirty="0"/>
          </a:p>
          <a:p>
            <a:r>
              <a:rPr lang="es-MX" dirty="0"/>
              <a:t>se despeje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1</a:t>
            </a:r>
            <a:r>
              <a:rPr lang="es-MX" dirty="0"/>
              <a:t> de la primera ecuación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2</a:t>
            </a:r>
            <a:r>
              <a:rPr lang="es-MX" dirty="0"/>
              <a:t> de la segunda,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3</a:t>
            </a:r>
            <a:r>
              <a:rPr lang="es-MX" dirty="0"/>
              <a:t> de al tercera y así sucesivamente hasta quedar 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Método de </a:t>
            </a:r>
            <a:r>
              <a:rPr lang="es-MX" dirty="0" err="1"/>
              <a:t>Jacobi</a:t>
            </a:r>
            <a:r>
              <a:rPr lang="es-MX" dirty="0"/>
              <a:t>…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347864" y="1628800"/>
          <a:ext cx="12906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8" name="Ecuación" r:id="rId3" imgW="457200" imgH="190440" progId="Equation.3">
                  <p:embed/>
                </p:oleObj>
              </mc:Choice>
              <mc:Fallback>
                <p:oleObj name="Ecuación" r:id="rId3" imgW="457200" imgH="190440" progId="Equation.3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628800"/>
                        <a:ext cx="1290638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681163" y="2997200"/>
          <a:ext cx="5640387" cy="348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Ecuación" r:id="rId5" imgW="3009600" imgH="1993680" progId="Equation.3">
                  <p:embed/>
                </p:oleObj>
              </mc:Choice>
              <mc:Fallback>
                <p:oleObj name="Ecuación" r:id="rId5" imgW="3009600" imgH="1993680" progId="Equation.3">
                  <p:embed/>
                  <p:pic>
                    <p:nvPicPr>
                      <p:cNvPr id="5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2997200"/>
                        <a:ext cx="5640387" cy="348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73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6624736" cy="836712"/>
          </a:xfrm>
        </p:spPr>
        <p:txBody>
          <a:bodyPr/>
          <a:lstStyle/>
          <a:p>
            <a:r>
              <a:rPr lang="es-MX" dirty="0" err="1"/>
              <a:t>Jacobi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126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	El método de </a:t>
            </a:r>
            <a:r>
              <a:rPr lang="es-MX" dirty="0" err="1"/>
              <a:t>Jacobi</a:t>
            </a:r>
            <a:r>
              <a:rPr lang="es-MX" dirty="0"/>
              <a:t> es una herramienta numérica que aproxima la solución de forma interactiva </a:t>
            </a:r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1480269" y="2539900"/>
          <a:ext cx="6188075" cy="348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cuación" r:id="rId3" imgW="3301920" imgH="1993680" progId="Equation.3">
                  <p:embed/>
                </p:oleObj>
              </mc:Choice>
              <mc:Fallback>
                <p:oleObj name="Ecuación" r:id="rId3" imgW="3301920" imgH="1993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0269" y="2539900"/>
                        <a:ext cx="6188075" cy="3481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Rectángulo"/>
          <p:cNvSpPr/>
          <p:nvPr/>
        </p:nvSpPr>
        <p:spPr>
          <a:xfrm>
            <a:off x="1586929" y="3043584"/>
            <a:ext cx="648072" cy="72008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3851920" y="5851896"/>
            <a:ext cx="648072" cy="72008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779912" y="4627760"/>
            <a:ext cx="648072" cy="72008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3851920" y="3835672"/>
            <a:ext cx="648072" cy="72008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076056" y="5851896"/>
            <a:ext cx="648072" cy="72008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1586929" y="3835672"/>
            <a:ext cx="648072" cy="72008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5004048" y="4627760"/>
            <a:ext cx="648072" cy="72008"/>
          </a:xfrm>
          <a:prstGeom prst="rect">
            <a:avLst/>
          </a:prstGeom>
          <a:solidFill>
            <a:schemeClr val="accent6">
              <a:lumMod val="75000"/>
              <a:alpha val="6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329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MX" dirty="0">
                <a:solidFill>
                  <a:srgbClr val="002060"/>
                </a:solidFill>
              </a:rPr>
              <a:t>Como se observa la primera aproximación</a:t>
            </a: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MX" dirty="0">
                <a:solidFill>
                  <a:srgbClr val="002060"/>
                </a:solidFill>
              </a:rPr>
              <a:t>Se utiliza para determinar la segunda aproximación</a:t>
            </a: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MX" dirty="0">
                <a:solidFill>
                  <a:srgbClr val="002060"/>
                </a:solidFill>
              </a:rPr>
              <a:t>y así sucesivamente. Se considera como solución final a la solución que cumpla con que el valor absoluto de la resta elemento a elemento de dos vectores consecutivos  solución sea menor que un error predeterminado</a:t>
            </a: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endParaRPr lang="es-MX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s-MX" dirty="0">
                <a:solidFill>
                  <a:srgbClr val="002060"/>
                </a:solidFill>
              </a:rPr>
              <a:t>donde </a:t>
            </a:r>
            <a:r>
              <a:rPr lang="es-MX" dirty="0" err="1">
                <a:solidFill>
                  <a:srgbClr val="002060"/>
                </a:solidFill>
              </a:rPr>
              <a:t>epsilon</a:t>
            </a:r>
            <a:r>
              <a:rPr lang="es-MX" dirty="0">
                <a:solidFill>
                  <a:srgbClr val="002060"/>
                </a:solidFill>
              </a:rPr>
              <a:t> es un error establecido para el curso </a:t>
            </a:r>
            <a:r>
              <a:rPr lang="es-MX" dirty="0">
                <a:solidFill>
                  <a:srgbClr val="002060"/>
                </a:solidFill>
                <a:latin typeface="Symbol" pitchFamily="18" charset="2"/>
              </a:rPr>
              <a:t>e</a:t>
            </a:r>
            <a:r>
              <a:rPr lang="es-MX" dirty="0">
                <a:solidFill>
                  <a:srgbClr val="002060"/>
                </a:solidFill>
              </a:rPr>
              <a:t>=0.03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5688632" cy="764704"/>
          </a:xfrm>
        </p:spPr>
        <p:txBody>
          <a:bodyPr>
            <a:normAutofit/>
          </a:bodyPr>
          <a:lstStyle/>
          <a:p>
            <a:r>
              <a:rPr lang="es-MX" dirty="0"/>
              <a:t>Error predeterminado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1979712" y="1412776"/>
          <a:ext cx="41417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name="Ecuación" r:id="rId3" imgW="1879560" imgH="253800" progId="Equation.3">
                  <p:embed/>
                </p:oleObj>
              </mc:Choice>
              <mc:Fallback>
                <p:oleObj name="Ecuación" r:id="rId3" imgW="1879560" imgH="253800" progId="Equation.3">
                  <p:embed/>
                  <p:pic>
                    <p:nvPicPr>
                      <p:cNvPr id="61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412776"/>
                        <a:ext cx="4141787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2184400" y="2565400"/>
          <a:ext cx="414020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cuación" r:id="rId5" imgW="1879560" imgH="253800" progId="Equation.3">
                  <p:embed/>
                </p:oleObj>
              </mc:Choice>
              <mc:Fallback>
                <p:oleObj name="Ecuación" r:id="rId5" imgW="1879560" imgH="253800" progId="Equation.3">
                  <p:embed/>
                  <p:pic>
                    <p:nvPicPr>
                      <p:cNvPr id="61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4400" y="2565400"/>
                        <a:ext cx="4140200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3103563" y="4724400"/>
          <a:ext cx="2433637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Ecuación" r:id="rId7" imgW="1104840" imgH="304560" progId="Equation.3">
                  <p:embed/>
                </p:oleObj>
              </mc:Choice>
              <mc:Fallback>
                <p:oleObj name="Ecuación" r:id="rId7" imgW="1104840" imgH="304560" progId="Equation.3">
                  <p:embed/>
                  <p:pic>
                    <p:nvPicPr>
                      <p:cNvPr id="615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563" y="4724400"/>
                        <a:ext cx="2433637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592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es-MX" dirty="0"/>
              <a:t>Condición inicial para el m. de </a:t>
            </a:r>
            <a:r>
              <a:rPr lang="es-MX" dirty="0" err="1"/>
              <a:t>Jacobi</a:t>
            </a:r>
            <a:r>
              <a:rPr lang="es-MX" dirty="0"/>
              <a:t>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3600399"/>
          </a:xfrm>
        </p:spPr>
        <p:txBody>
          <a:bodyPr>
            <a:normAutofit fontScale="92500" lnSpcReduction="20000"/>
          </a:bodyPr>
          <a:lstStyle/>
          <a:p>
            <a:r>
              <a:rPr lang="es-MX" dirty="0"/>
              <a:t>Existen varios criterios para selección del vector inicial </a:t>
            </a:r>
          </a:p>
          <a:p>
            <a:endParaRPr lang="es-MX" dirty="0"/>
          </a:p>
          <a:p>
            <a:r>
              <a:rPr lang="es-MX" dirty="0"/>
              <a:t>generalmente se utiliza como vector inicial </a:t>
            </a:r>
          </a:p>
          <a:p>
            <a:endParaRPr lang="es-MX" dirty="0"/>
          </a:p>
          <a:p>
            <a:endParaRPr lang="es-MX" dirty="0"/>
          </a:p>
          <a:p>
            <a:pPr>
              <a:buNone/>
            </a:pPr>
            <a:r>
              <a:rPr lang="es-MX" dirty="0">
                <a:solidFill>
                  <a:srgbClr val="002060"/>
                </a:solidFill>
              </a:rPr>
              <a:t>Ejercicio resolver por el método de </a:t>
            </a:r>
            <a:r>
              <a:rPr lang="es-MX" dirty="0" err="1">
                <a:solidFill>
                  <a:srgbClr val="002060"/>
                </a:solidFill>
              </a:rPr>
              <a:t>Jacobi</a:t>
            </a:r>
            <a:r>
              <a:rPr lang="es-MX" dirty="0">
                <a:solidFill>
                  <a:srgbClr val="002060"/>
                </a:solidFill>
              </a:rPr>
              <a:t> el siguiente sistema de ecuaciones 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411760" y="1484784"/>
          <a:ext cx="41417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6" name="Ecuación" r:id="rId3" imgW="1879560" imgH="253800" progId="Equation.3">
                  <p:embed/>
                </p:oleObj>
              </mc:Choice>
              <mc:Fallback>
                <p:oleObj name="Ecuación" r:id="rId3" imgW="1879560" imgH="253800" progId="Equation.3">
                  <p:embed/>
                  <p:pic>
                    <p:nvPicPr>
                      <p:cNvPr id="717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484784"/>
                        <a:ext cx="4141787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059832" y="2636912"/>
          <a:ext cx="3168352" cy="857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7" name="Ecuación" r:id="rId5" imgW="1777680" imgH="482400" progId="Equation.3">
                  <p:embed/>
                </p:oleObj>
              </mc:Choice>
              <mc:Fallback>
                <p:oleObj name="Ecuación" r:id="rId5" imgW="1777680" imgH="482400" progId="Equation.3">
                  <p:embed/>
                  <p:pic>
                    <p:nvPicPr>
                      <p:cNvPr id="71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636912"/>
                        <a:ext cx="3168352" cy="857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066925" y="4437063"/>
          <a:ext cx="42703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name="Ecuación" r:id="rId7" imgW="1625400" imgH="685800" progId="Equation.3">
                  <p:embed/>
                </p:oleObj>
              </mc:Choice>
              <mc:Fallback>
                <p:oleObj name="Ecuación" r:id="rId7" imgW="1625400" imgH="685800" progId="Equation.3">
                  <p:embed/>
                  <p:pic>
                    <p:nvPicPr>
                      <p:cNvPr id="71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4437063"/>
                        <a:ext cx="4270375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103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692697"/>
            <a:ext cx="5256584" cy="1584176"/>
          </a:xfrm>
        </p:spPr>
        <p:txBody>
          <a:bodyPr/>
          <a:lstStyle/>
          <a:p>
            <a:r>
              <a:rPr lang="es-MX" dirty="0"/>
              <a:t>Se comienza despejando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1</a:t>
            </a:r>
            <a:r>
              <a:rPr lang="es-MX" dirty="0"/>
              <a:t> de la primera ecuación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2</a:t>
            </a:r>
            <a:r>
              <a:rPr lang="es-MX" dirty="0"/>
              <a:t> de la segunda y </a:t>
            </a:r>
            <a:r>
              <a:rPr lang="es-MX" b="1" i="1" dirty="0">
                <a:latin typeface="Times" pitchFamily="18" charset="0"/>
              </a:rPr>
              <a:t>x</a:t>
            </a:r>
            <a:r>
              <a:rPr lang="es-MX" b="1" baseline="-25000" dirty="0"/>
              <a:t>3</a:t>
            </a:r>
            <a:r>
              <a:rPr lang="es-MX" dirty="0"/>
              <a:t> de al tercera 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652120" y="908720"/>
          <a:ext cx="2993499" cy="1181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0" name="Ecuación" r:id="rId3" imgW="1625400" imgH="685800" progId="Equation.3">
                  <p:embed/>
                </p:oleObj>
              </mc:Choice>
              <mc:Fallback>
                <p:oleObj name="Ecuación" r:id="rId3" imgW="1625400" imgH="685800" progId="Equation.3">
                  <p:embed/>
                  <p:pic>
                    <p:nvPicPr>
                      <p:cNvPr id="81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908720"/>
                        <a:ext cx="2993499" cy="11818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39552" y="2348880"/>
          <a:ext cx="3251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1" name="Ecuación" r:id="rId5" imgW="1765080" imgH="1104840" progId="Equation.3">
                  <p:embed/>
                </p:oleObj>
              </mc:Choice>
              <mc:Fallback>
                <p:oleObj name="Ecuación" r:id="rId5" imgW="1765080" imgH="1104840" progId="Equation.3">
                  <p:embed/>
                  <p:pic>
                    <p:nvPicPr>
                      <p:cNvPr id="81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348880"/>
                        <a:ext cx="325120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3851920" y="2780928"/>
            <a:ext cx="4104456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este sistema se hace recursivo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913188" y="4365625"/>
          <a:ext cx="4140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2" name="Ecuación" r:id="rId7" imgW="2247840" imgH="1104840" progId="Equation.3">
                  <p:embed/>
                </p:oleObj>
              </mc:Choice>
              <mc:Fallback>
                <p:oleObj name="Ecuación" r:id="rId7" imgW="2247840" imgH="1104840" progId="Equation.3">
                  <p:embed/>
                  <p:pic>
                    <p:nvPicPr>
                      <p:cNvPr id="81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3188" y="4365625"/>
                        <a:ext cx="414020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51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6912768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Para k= 0 Se toma como valor inicial 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67544" y="2204864"/>
            <a:ext cx="756084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se sustituye en</a:t>
            </a:r>
            <a:r>
              <a:rPr kumimoji="0" lang="es-MX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formula de recurrencia para k=1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4860032" y="2708920"/>
          <a:ext cx="3752125" cy="2189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4" name="Ecuación" r:id="rId3" imgW="2489040" imgH="1549080" progId="Equation.3">
                  <p:embed/>
                </p:oleObj>
              </mc:Choice>
              <mc:Fallback>
                <p:oleObj name="Ecuación" r:id="rId3" imgW="2489040" imgH="1549080" progId="Equation.3">
                  <p:embed/>
                  <p:pic>
                    <p:nvPicPr>
                      <p:cNvPr id="81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708920"/>
                        <a:ext cx="3752125" cy="21896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741488" y="1385888"/>
          <a:ext cx="4075112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5" name="Ecuación" r:id="rId5" imgW="2286000" imgH="431640" progId="Equation.3">
                  <p:embed/>
                </p:oleObj>
              </mc:Choice>
              <mc:Fallback>
                <p:oleObj name="Ecuación" r:id="rId5" imgW="2286000" imgH="431640" progId="Equation.3">
                  <p:embed/>
                  <p:pic>
                    <p:nvPicPr>
                      <p:cNvPr id="922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1488" y="1385888"/>
                        <a:ext cx="4075112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2919413" y="5229225"/>
          <a:ext cx="407352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6" name="Ecuación" r:id="rId7" imgW="1955520" imgH="241200" progId="Equation.3">
                  <p:embed/>
                </p:oleObj>
              </mc:Choice>
              <mc:Fallback>
                <p:oleObj name="Ecuación" r:id="rId7" imgW="1955520" imgH="241200" progId="Equation.3">
                  <p:embed/>
                  <p:pic>
                    <p:nvPicPr>
                      <p:cNvPr id="92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413" y="5229225"/>
                        <a:ext cx="4073525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1115616" y="5229199"/>
            <a:ext cx="194421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entonces</a:t>
            </a: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36104" y="5877271"/>
            <a:ext cx="259228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 un error de </a:t>
            </a:r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3276600" y="5949950"/>
          <a:ext cx="364966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7" name="Ecuación" r:id="rId9" imgW="1752480" imgH="241200" progId="Equation.3">
                  <p:embed/>
                </p:oleObj>
              </mc:Choice>
              <mc:Fallback>
                <p:oleObj name="Ecuación" r:id="rId9" imgW="1752480" imgH="241200" progId="Equation.3">
                  <p:embed/>
                  <p:pic>
                    <p:nvPicPr>
                      <p:cNvPr id="92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949950"/>
                        <a:ext cx="3649663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251520" y="3068960"/>
          <a:ext cx="3827205" cy="176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8" name="Ecuación" r:id="rId11" imgW="2247840" imgH="1104840" progId="Equation.3">
                  <p:embed/>
                </p:oleObj>
              </mc:Choice>
              <mc:Fallback>
                <p:oleObj name="Ecuación" r:id="rId11" imgW="2247840" imgH="1104840" progId="Equation.3">
                  <p:embed/>
                  <p:pic>
                    <p:nvPicPr>
                      <p:cNvPr id="2458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068960"/>
                        <a:ext cx="3827205" cy="17609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29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7848872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Se toma como siguiente  condición de k=1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1988840"/>
            <a:ext cx="756084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se vuelve a sustituir en</a:t>
            </a:r>
            <a:r>
              <a:rPr kumimoji="0" lang="es-MX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formula de recurrencia para k=2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778000" y="2492375"/>
          <a:ext cx="4797425" cy="23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8" name="Ecuación" r:id="rId3" imgW="2984400" imgH="1549080" progId="Equation.3">
                  <p:embed/>
                </p:oleObj>
              </mc:Choice>
              <mc:Fallback>
                <p:oleObj name="Ecuación" r:id="rId3" imgW="2984400" imgH="1549080" progId="Equation.3">
                  <p:embed/>
                  <p:pic>
                    <p:nvPicPr>
                      <p:cNvPr id="81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000" y="2492375"/>
                        <a:ext cx="4797425" cy="233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1115616" y="5229199"/>
            <a:ext cx="194421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entonces</a:t>
            </a: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36104" y="5877271"/>
            <a:ext cx="259228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 un error de </a:t>
            </a:r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3021013" y="5229225"/>
          <a:ext cx="409733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9" name="Ecuación" r:id="rId5" imgW="1968480" imgH="241200" progId="Equation.3">
                  <p:embed/>
                </p:oleObj>
              </mc:Choice>
              <mc:Fallback>
                <p:oleObj name="Ecuación" r:id="rId5" imgW="1968480" imgH="241200" progId="Equation.3">
                  <p:embed/>
                  <p:pic>
                    <p:nvPicPr>
                      <p:cNvPr id="2560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013" y="5229225"/>
                        <a:ext cx="409733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2981325" y="5876925"/>
          <a:ext cx="407193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0" name="Ecuación" r:id="rId7" imgW="1955520" imgH="241200" progId="Equation.3">
                  <p:embed/>
                </p:oleObj>
              </mc:Choice>
              <mc:Fallback>
                <p:oleObj name="Ecuación" r:id="rId7" imgW="1955520" imgH="241200" progId="Equation.3">
                  <p:embed/>
                  <p:pic>
                    <p:nvPicPr>
                      <p:cNvPr id="2560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325" y="5876925"/>
                        <a:ext cx="407193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2098675" y="1412875"/>
          <a:ext cx="407193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1" name="Ecuación" r:id="rId9" imgW="1955520" imgH="241200" progId="Equation.3">
                  <p:embed/>
                </p:oleObj>
              </mc:Choice>
              <mc:Fallback>
                <p:oleObj name="Ecuación" r:id="rId9" imgW="1955520" imgH="241200" progId="Equation.3">
                  <p:embed/>
                  <p:pic>
                    <p:nvPicPr>
                      <p:cNvPr id="2560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8675" y="1412875"/>
                        <a:ext cx="407193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97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179512" y="1340768"/>
          <a:ext cx="8784977" cy="509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444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es-MX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0889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6"/>
            <a:ext cx="7848872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En forma similar se obtiene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51520" y="4077072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III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251520" y="3501008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II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2973958" y="1424954"/>
          <a:ext cx="34131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2" name="Ecuación" r:id="rId3" imgW="164880" imgH="190440" progId="Equation.3">
                  <p:embed/>
                </p:oleObj>
              </mc:Choice>
              <mc:Fallback>
                <p:oleObj name="Ecuación" r:id="rId3" imgW="164880" imgH="190440" progId="Equation.3">
                  <p:embed/>
                  <p:pic>
                    <p:nvPicPr>
                      <p:cNvPr id="266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958" y="1424954"/>
                        <a:ext cx="341313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6637908" y="1477342"/>
          <a:ext cx="244475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3" name="Ecuación" r:id="rId5" imgW="126720" imgH="139680" progId="Equation.3">
                  <p:embed/>
                </p:oleObj>
              </mc:Choice>
              <mc:Fallback>
                <p:oleObj name="Ecuación" r:id="rId5" imgW="126720" imgH="139680" progId="Equation.3">
                  <p:embed/>
                  <p:pic>
                    <p:nvPicPr>
                      <p:cNvPr id="2663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908" y="1477342"/>
                        <a:ext cx="244475" cy="290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2 Marcador de contenido"/>
          <p:cNvSpPr txBox="1">
            <a:spLocks/>
          </p:cNvSpPr>
          <p:nvPr/>
        </p:nvSpPr>
        <p:spPr>
          <a:xfrm>
            <a:off x="251520" y="1988840"/>
            <a:ext cx="648072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0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2 Marcador de contenido"/>
          <p:cNvSpPr txBox="1">
            <a:spLocks/>
          </p:cNvSpPr>
          <p:nvPr/>
        </p:nvSpPr>
        <p:spPr>
          <a:xfrm>
            <a:off x="251520" y="2852936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I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2 Marcador de contenido"/>
          <p:cNvSpPr txBox="1">
            <a:spLocks/>
          </p:cNvSpPr>
          <p:nvPr/>
        </p:nvSpPr>
        <p:spPr>
          <a:xfrm>
            <a:off x="251520" y="4653136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IV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2 Marcador de contenido"/>
          <p:cNvSpPr txBox="1">
            <a:spLocks/>
          </p:cNvSpPr>
          <p:nvPr/>
        </p:nvSpPr>
        <p:spPr>
          <a:xfrm>
            <a:off x="251520" y="5229200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V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1089025" y="2852738"/>
          <a:ext cx="407352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4" name="Ecuación" r:id="rId7" imgW="1955520" imgH="241200" progId="Equation.3">
                  <p:embed/>
                </p:oleObj>
              </mc:Choice>
              <mc:Fallback>
                <p:oleObj name="Ecuación" r:id="rId7" imgW="1955520" imgH="241200" progId="Equation.3">
                  <p:embed/>
                  <p:pic>
                    <p:nvPicPr>
                      <p:cNvPr id="2663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025" y="2852738"/>
                        <a:ext cx="4073525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1090613" y="3429000"/>
          <a:ext cx="4097337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5" name="Ecuación" r:id="rId9" imgW="1968480" imgH="241200" progId="Equation.3">
                  <p:embed/>
                </p:oleObj>
              </mc:Choice>
              <mc:Fallback>
                <p:oleObj name="Ecuación" r:id="rId9" imgW="1968480" imgH="241200" progId="Equation.3">
                  <p:embed/>
                  <p:pic>
                    <p:nvPicPr>
                      <p:cNvPr id="2663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3429000"/>
                        <a:ext cx="4097337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907704" y="1916832"/>
          <a:ext cx="2151062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6" name="Ecuación" r:id="rId11" imgW="1206360" imgH="431640" progId="Equation.3">
                  <p:embed/>
                </p:oleObj>
              </mc:Choice>
              <mc:Fallback>
                <p:oleObj name="Ecuación" r:id="rId11" imgW="1206360" imgH="431640" progId="Equation.3">
                  <p:embed/>
                  <p:pic>
                    <p:nvPicPr>
                      <p:cNvPr id="2663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916832"/>
                        <a:ext cx="2151062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5268913" y="3429000"/>
          <a:ext cx="364807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7" name="Ecuación" r:id="rId13" imgW="1955520" imgH="241200" progId="Equation.3">
                  <p:embed/>
                </p:oleObj>
              </mc:Choice>
              <mc:Fallback>
                <p:oleObj name="Ecuación" r:id="rId13" imgW="1955520" imgH="241200" progId="Equation.3">
                  <p:embed/>
                  <p:pic>
                    <p:nvPicPr>
                      <p:cNvPr id="2663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913" y="3429000"/>
                        <a:ext cx="3648075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5280025" y="2852738"/>
          <a:ext cx="364966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8" name="Ecuación" r:id="rId15" imgW="1752480" imgH="241200" progId="Equation.3">
                  <p:embed/>
                </p:oleObj>
              </mc:Choice>
              <mc:Fallback>
                <p:oleObj name="Ecuación" r:id="rId15" imgW="1752480" imgH="241200" progId="Equation.3">
                  <p:embed/>
                  <p:pic>
                    <p:nvPicPr>
                      <p:cNvPr id="2663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025" y="2852738"/>
                        <a:ext cx="3649663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1016000" y="4076700"/>
          <a:ext cx="409733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9" name="Ecuación" r:id="rId17" imgW="1968480" imgH="241200" progId="Equation.3">
                  <p:embed/>
                </p:oleObj>
              </mc:Choice>
              <mc:Fallback>
                <p:oleObj name="Ecuación" r:id="rId17" imgW="1968480" imgH="241200" progId="Equation.3">
                  <p:embed/>
                  <p:pic>
                    <p:nvPicPr>
                      <p:cNvPr id="26639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4076700"/>
                        <a:ext cx="409733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0" name="Object 16"/>
          <p:cNvGraphicFramePr>
            <a:graphicFrameLocks noChangeAspect="1"/>
          </p:cNvGraphicFramePr>
          <p:nvPr/>
        </p:nvGraphicFramePr>
        <p:xfrm>
          <a:off x="1063625" y="4652963"/>
          <a:ext cx="4122738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0" name="Ecuación" r:id="rId19" imgW="1981080" imgH="241200" progId="Equation.3">
                  <p:embed/>
                </p:oleObj>
              </mc:Choice>
              <mc:Fallback>
                <p:oleObj name="Ecuación" r:id="rId19" imgW="1981080" imgH="241200" progId="Equation.3">
                  <p:embed/>
                  <p:pic>
                    <p:nvPicPr>
                      <p:cNvPr id="2664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4652963"/>
                        <a:ext cx="4122738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1" name="Object 17"/>
          <p:cNvGraphicFramePr>
            <a:graphicFrameLocks noChangeAspect="1"/>
          </p:cNvGraphicFramePr>
          <p:nvPr/>
        </p:nvGraphicFramePr>
        <p:xfrm>
          <a:off x="1042988" y="5300663"/>
          <a:ext cx="4017962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1" name="Ecuación" r:id="rId21" imgW="1930320" imgH="241200" progId="Equation.3">
                  <p:embed/>
                </p:oleObj>
              </mc:Choice>
              <mc:Fallback>
                <p:oleObj name="Ecuación" r:id="rId21" imgW="1930320" imgH="241200" progId="Equation.3">
                  <p:embed/>
                  <p:pic>
                    <p:nvPicPr>
                      <p:cNvPr id="26641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5300663"/>
                        <a:ext cx="4017962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1063625" y="5876925"/>
          <a:ext cx="40957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2" name="Ecuación" r:id="rId23" imgW="1968480" imgH="241200" progId="Equation.3">
                  <p:embed/>
                </p:oleObj>
              </mc:Choice>
              <mc:Fallback>
                <p:oleObj name="Ecuación" r:id="rId23" imgW="1968480" imgH="241200" progId="Equation.3">
                  <p:embed/>
                  <p:pic>
                    <p:nvPicPr>
                      <p:cNvPr id="2664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5876925"/>
                        <a:ext cx="4095750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2 Marcador de contenido"/>
          <p:cNvSpPr txBox="1">
            <a:spLocks/>
          </p:cNvSpPr>
          <p:nvPr/>
        </p:nvSpPr>
        <p:spPr>
          <a:xfrm>
            <a:off x="251520" y="5877272"/>
            <a:ext cx="7200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2400" dirty="0"/>
              <a:t>VI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6643" name="Object 19"/>
          <p:cNvGraphicFramePr>
            <a:graphicFrameLocks noChangeAspect="1"/>
          </p:cNvGraphicFramePr>
          <p:nvPr/>
        </p:nvGraphicFramePr>
        <p:xfrm>
          <a:off x="5245100" y="4076700"/>
          <a:ext cx="36941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3" name="Ecuación" r:id="rId25" imgW="1981080" imgH="241200" progId="Equation.3">
                  <p:embed/>
                </p:oleObj>
              </mc:Choice>
              <mc:Fallback>
                <p:oleObj name="Ecuación" r:id="rId25" imgW="1981080" imgH="241200" progId="Equation.3">
                  <p:embed/>
                  <p:pic>
                    <p:nvPicPr>
                      <p:cNvPr id="2664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5100" y="4076700"/>
                        <a:ext cx="3694113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4" name="Object 20"/>
          <p:cNvGraphicFramePr>
            <a:graphicFrameLocks noChangeAspect="1"/>
          </p:cNvGraphicFramePr>
          <p:nvPr/>
        </p:nvGraphicFramePr>
        <p:xfrm>
          <a:off x="5222875" y="4652963"/>
          <a:ext cx="371951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4" name="Ecuación" r:id="rId27" imgW="1993680" imgH="241200" progId="Equation.3">
                  <p:embed/>
                </p:oleObj>
              </mc:Choice>
              <mc:Fallback>
                <p:oleObj name="Ecuación" r:id="rId27" imgW="1993680" imgH="241200" progId="Equation.3">
                  <p:embed/>
                  <p:pic>
                    <p:nvPicPr>
                      <p:cNvPr id="2664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875" y="4652963"/>
                        <a:ext cx="3719513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5" name="Object 21"/>
          <p:cNvGraphicFramePr>
            <a:graphicFrameLocks noChangeAspect="1"/>
          </p:cNvGraphicFramePr>
          <p:nvPr/>
        </p:nvGraphicFramePr>
        <p:xfrm>
          <a:off x="5219700" y="5300663"/>
          <a:ext cx="360045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5" name="Ecuación" r:id="rId29" imgW="1930320" imgH="241200" progId="Equation.3">
                  <p:embed/>
                </p:oleObj>
              </mc:Choice>
              <mc:Fallback>
                <p:oleObj name="Ecuación" r:id="rId29" imgW="1930320" imgH="241200" progId="Equation.3">
                  <p:embed/>
                  <p:pic>
                    <p:nvPicPr>
                      <p:cNvPr id="26645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5300663"/>
                        <a:ext cx="3600450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46" name="Object 22"/>
          <p:cNvGraphicFramePr>
            <a:graphicFrameLocks noChangeAspect="1"/>
          </p:cNvGraphicFramePr>
          <p:nvPr/>
        </p:nvGraphicFramePr>
        <p:xfrm>
          <a:off x="5172075" y="5949950"/>
          <a:ext cx="367188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6" name="Ecuación" r:id="rId31" imgW="1968480" imgH="241200" progId="Equation.3">
                  <p:embed/>
                </p:oleObj>
              </mc:Choice>
              <mc:Fallback>
                <p:oleObj name="Ecuación" r:id="rId31" imgW="1968480" imgH="241200" progId="Equation.3">
                  <p:embed/>
                  <p:pic>
                    <p:nvPicPr>
                      <p:cNvPr id="26646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5949950"/>
                        <a:ext cx="367188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26 Rectángulo"/>
          <p:cNvSpPr/>
          <p:nvPr/>
        </p:nvSpPr>
        <p:spPr>
          <a:xfrm>
            <a:off x="179512" y="4653136"/>
            <a:ext cx="8784976" cy="576064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5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1"/>
            <a:ext cx="8229600" cy="638480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srgbClr val="002060"/>
                </a:solidFill>
              </a:rPr>
              <a:t>Ejercicio resolver por el método de GS el siguiente sistema de ecuaciones </a:t>
            </a:r>
          </a:p>
        </p:txBody>
      </p:sp>
      <p:cxnSp>
        <p:nvCxnSpPr>
          <p:cNvPr id="16" name="47 Conector recto"/>
          <p:cNvCxnSpPr/>
          <p:nvPr/>
        </p:nvCxnSpPr>
        <p:spPr>
          <a:xfrm flipV="1">
            <a:off x="1303245" y="3977494"/>
            <a:ext cx="6341155" cy="1751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178 Grupo"/>
          <p:cNvGrpSpPr/>
          <p:nvPr/>
        </p:nvGrpSpPr>
        <p:grpSpPr>
          <a:xfrm>
            <a:off x="3413607" y="1762762"/>
            <a:ext cx="1368152" cy="376808"/>
            <a:chOff x="1259632" y="2492896"/>
            <a:chExt cx="1584176" cy="376808"/>
          </a:xfrm>
        </p:grpSpPr>
        <p:cxnSp>
          <p:nvCxnSpPr>
            <p:cNvPr id="42" name="17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18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18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18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18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18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18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18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18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18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226 Grupo"/>
          <p:cNvGrpSpPr/>
          <p:nvPr/>
        </p:nvGrpSpPr>
        <p:grpSpPr>
          <a:xfrm rot="5400000">
            <a:off x="760704" y="2855465"/>
            <a:ext cx="978037" cy="376808"/>
            <a:chOff x="1259631" y="2492896"/>
            <a:chExt cx="1584177" cy="376808"/>
          </a:xfrm>
        </p:grpSpPr>
        <p:cxnSp>
          <p:nvCxnSpPr>
            <p:cNvPr id="90" name="227 Conector recto"/>
            <p:cNvCxnSpPr/>
            <p:nvPr/>
          </p:nvCxnSpPr>
          <p:spPr>
            <a:xfrm>
              <a:off x="1259631" y="2636913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22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22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23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23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23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23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23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23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23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23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263 Grupo"/>
          <p:cNvGrpSpPr/>
          <p:nvPr/>
        </p:nvGrpSpPr>
        <p:grpSpPr>
          <a:xfrm rot="5400000">
            <a:off x="2422554" y="2534348"/>
            <a:ext cx="1046362" cy="290788"/>
            <a:chOff x="1259632" y="2492896"/>
            <a:chExt cx="1584176" cy="376808"/>
          </a:xfrm>
        </p:grpSpPr>
        <p:cxnSp>
          <p:nvCxnSpPr>
            <p:cNvPr id="102" name="26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26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26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26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26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26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27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27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27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27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27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288 Conector recto"/>
          <p:cNvCxnSpPr/>
          <p:nvPr/>
        </p:nvCxnSpPr>
        <p:spPr>
          <a:xfrm>
            <a:off x="2955007" y="3405045"/>
            <a:ext cx="0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291 Conector recto"/>
          <p:cNvCxnSpPr/>
          <p:nvPr/>
        </p:nvCxnSpPr>
        <p:spPr>
          <a:xfrm>
            <a:off x="1290930" y="1906778"/>
            <a:ext cx="23677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292 Conector recto"/>
          <p:cNvCxnSpPr/>
          <p:nvPr/>
        </p:nvCxnSpPr>
        <p:spPr>
          <a:xfrm>
            <a:off x="2963477" y="1906779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299 Conector recto"/>
          <p:cNvCxnSpPr/>
          <p:nvPr/>
        </p:nvCxnSpPr>
        <p:spPr>
          <a:xfrm flipH="1">
            <a:off x="5398851" y="3421748"/>
            <a:ext cx="4133" cy="5421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309 Conector recto"/>
          <p:cNvCxnSpPr/>
          <p:nvPr/>
        </p:nvCxnSpPr>
        <p:spPr>
          <a:xfrm>
            <a:off x="1290928" y="1906779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311 Conector recto"/>
          <p:cNvCxnSpPr/>
          <p:nvPr/>
        </p:nvCxnSpPr>
        <p:spPr>
          <a:xfrm flipH="1">
            <a:off x="2659080" y="3189690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312 Conector recto"/>
          <p:cNvCxnSpPr/>
          <p:nvPr/>
        </p:nvCxnSpPr>
        <p:spPr>
          <a:xfrm flipH="1">
            <a:off x="2803096" y="3405046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2 Marcador de contenido"/>
          <p:cNvSpPr txBox="1">
            <a:spLocks/>
          </p:cNvSpPr>
          <p:nvPr/>
        </p:nvSpPr>
        <p:spPr>
          <a:xfrm>
            <a:off x="3053567" y="2312351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3W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5" name="2 Marcador de contenido"/>
          <p:cNvSpPr txBox="1">
            <a:spLocks/>
          </p:cNvSpPr>
          <p:nvPr/>
        </p:nvSpPr>
        <p:spPr>
          <a:xfrm>
            <a:off x="3821452" y="1188392"/>
            <a:ext cx="948773" cy="630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12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7" name="2 Marcador de contenido"/>
          <p:cNvSpPr txBox="1">
            <a:spLocks/>
          </p:cNvSpPr>
          <p:nvPr/>
        </p:nvSpPr>
        <p:spPr>
          <a:xfrm>
            <a:off x="373195" y="2753853"/>
            <a:ext cx="782156" cy="556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14W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40" name="334 Flecha en U"/>
          <p:cNvSpPr/>
          <p:nvPr/>
        </p:nvSpPr>
        <p:spPr>
          <a:xfrm rot="5400000">
            <a:off x="1975005" y="2555586"/>
            <a:ext cx="504056" cy="432048"/>
          </a:xfrm>
          <a:prstGeom prst="uturnArrow">
            <a:avLst>
              <a:gd name="adj1" fmla="val 12345"/>
              <a:gd name="adj2" fmla="val 25000"/>
              <a:gd name="adj3" fmla="val 20076"/>
              <a:gd name="adj4" fmla="val 41181"/>
              <a:gd name="adj5" fmla="val 75000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1" name="2 Marcador de contenido"/>
          <p:cNvSpPr txBox="1">
            <a:spLocks/>
          </p:cNvSpPr>
          <p:nvPr/>
        </p:nvSpPr>
        <p:spPr>
          <a:xfrm>
            <a:off x="1839888" y="2759766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45" name="2 Marcador de contenido"/>
          <p:cNvSpPr txBox="1">
            <a:spLocks/>
          </p:cNvSpPr>
          <p:nvPr/>
        </p:nvSpPr>
        <p:spPr>
          <a:xfrm>
            <a:off x="3658655" y="2926311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grpSp>
        <p:nvGrpSpPr>
          <p:cNvPr id="148" name="178 Grupo"/>
          <p:cNvGrpSpPr/>
          <p:nvPr/>
        </p:nvGrpSpPr>
        <p:grpSpPr>
          <a:xfrm>
            <a:off x="6259480" y="1762762"/>
            <a:ext cx="1368152" cy="376808"/>
            <a:chOff x="1259632" y="2492896"/>
            <a:chExt cx="1584176" cy="376808"/>
          </a:xfrm>
        </p:grpSpPr>
        <p:cxnSp>
          <p:nvCxnSpPr>
            <p:cNvPr id="149" name="14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15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15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15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15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15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15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15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15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15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15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2" name="172 Conector recto"/>
          <p:cNvCxnSpPr/>
          <p:nvPr/>
        </p:nvCxnSpPr>
        <p:spPr>
          <a:xfrm>
            <a:off x="7627632" y="1906779"/>
            <a:ext cx="16768" cy="8205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2 Marcador de contenido"/>
          <p:cNvSpPr txBox="1">
            <a:spLocks/>
          </p:cNvSpPr>
          <p:nvPr/>
        </p:nvSpPr>
        <p:spPr>
          <a:xfrm>
            <a:off x="6547512" y="1213501"/>
            <a:ext cx="944488" cy="620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12W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76" name="2 Marcador de contenido"/>
          <p:cNvSpPr txBox="1">
            <a:spLocks/>
          </p:cNvSpPr>
          <p:nvPr/>
        </p:nvSpPr>
        <p:spPr>
          <a:xfrm>
            <a:off x="6083799" y="2913198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cxnSp>
        <p:nvCxnSpPr>
          <p:cNvPr id="177" name="177 Conector recto"/>
          <p:cNvCxnSpPr/>
          <p:nvPr/>
        </p:nvCxnSpPr>
        <p:spPr>
          <a:xfrm>
            <a:off x="4770224" y="1906778"/>
            <a:ext cx="1561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214 Conector recto"/>
          <p:cNvCxnSpPr/>
          <p:nvPr/>
        </p:nvCxnSpPr>
        <p:spPr>
          <a:xfrm flipH="1">
            <a:off x="7627632" y="3023638"/>
            <a:ext cx="16768" cy="9713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309 Conector recto"/>
          <p:cNvCxnSpPr/>
          <p:nvPr/>
        </p:nvCxnSpPr>
        <p:spPr>
          <a:xfrm>
            <a:off x="1290928" y="3421748"/>
            <a:ext cx="0" cy="5448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334 Flecha en U"/>
          <p:cNvSpPr/>
          <p:nvPr/>
        </p:nvSpPr>
        <p:spPr>
          <a:xfrm rot="5400000">
            <a:off x="3931809" y="2733177"/>
            <a:ext cx="504056" cy="432048"/>
          </a:xfrm>
          <a:prstGeom prst="uturnArrow">
            <a:avLst>
              <a:gd name="adj1" fmla="val 12345"/>
              <a:gd name="adj2" fmla="val 25000"/>
              <a:gd name="adj3" fmla="val 20076"/>
              <a:gd name="adj4" fmla="val 41181"/>
              <a:gd name="adj5" fmla="val 75000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94" name="334 Flecha en U"/>
          <p:cNvSpPr/>
          <p:nvPr/>
        </p:nvSpPr>
        <p:spPr>
          <a:xfrm rot="5400000">
            <a:off x="6318397" y="2777791"/>
            <a:ext cx="504056" cy="432048"/>
          </a:xfrm>
          <a:prstGeom prst="uturnArrow">
            <a:avLst>
              <a:gd name="adj1" fmla="val 12345"/>
              <a:gd name="adj2" fmla="val 25000"/>
              <a:gd name="adj3" fmla="val 20076"/>
              <a:gd name="adj4" fmla="val 41181"/>
              <a:gd name="adj5" fmla="val 75000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95" name="311 Conector recto"/>
          <p:cNvCxnSpPr/>
          <p:nvPr/>
        </p:nvCxnSpPr>
        <p:spPr>
          <a:xfrm flipH="1">
            <a:off x="7352176" y="296211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312 Conector recto"/>
          <p:cNvCxnSpPr/>
          <p:nvPr/>
        </p:nvCxnSpPr>
        <p:spPr>
          <a:xfrm flipH="1">
            <a:off x="7524328" y="2749660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29760"/>
              </p:ext>
            </p:extLst>
          </p:nvPr>
        </p:nvGraphicFramePr>
        <p:xfrm>
          <a:off x="517643" y="4509121"/>
          <a:ext cx="4716463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name="Ecuación" r:id="rId3" imgW="2920680" imgH="685800" progId="Equation.3">
                  <p:embed/>
                </p:oleObj>
              </mc:Choice>
              <mc:Fallback>
                <p:oleObj name="Ecuación" r:id="rId3" imgW="292068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643" y="4509121"/>
                        <a:ext cx="4716463" cy="1179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8129276"/>
              </p:ext>
            </p:extLst>
          </p:nvPr>
        </p:nvGraphicFramePr>
        <p:xfrm>
          <a:off x="5659919" y="4401749"/>
          <a:ext cx="2830512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Ecuación" r:id="rId5" imgW="1562040" imgH="736560" progId="Equation.3">
                  <p:embed/>
                </p:oleObj>
              </mc:Choice>
              <mc:Fallback>
                <p:oleObj name="Ecuación" r:id="rId5" imgW="15620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919" y="4401749"/>
                        <a:ext cx="2830512" cy="1422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3" name="263 Grupo"/>
          <p:cNvGrpSpPr/>
          <p:nvPr/>
        </p:nvGrpSpPr>
        <p:grpSpPr>
          <a:xfrm rot="5400000">
            <a:off x="4843379" y="2794457"/>
            <a:ext cx="1046362" cy="290788"/>
            <a:chOff x="1259632" y="2492896"/>
            <a:chExt cx="1584176" cy="376808"/>
          </a:xfrm>
        </p:grpSpPr>
        <p:cxnSp>
          <p:nvCxnSpPr>
            <p:cNvPr id="204" name="26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26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26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26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26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26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27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27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27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27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27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5" name="292 Conector recto"/>
          <p:cNvCxnSpPr/>
          <p:nvPr/>
        </p:nvCxnSpPr>
        <p:spPr>
          <a:xfrm flipH="1">
            <a:off x="5398851" y="1884082"/>
            <a:ext cx="4135" cy="5794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2 Marcador de contenido"/>
          <p:cNvSpPr txBox="1">
            <a:spLocks/>
          </p:cNvSpPr>
          <p:nvPr/>
        </p:nvSpPr>
        <p:spPr>
          <a:xfrm>
            <a:off x="5451375" y="2349978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4W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222" name="2 Marcador de contenido"/>
          <p:cNvSpPr txBox="1">
            <a:spLocks/>
          </p:cNvSpPr>
          <p:nvPr/>
        </p:nvSpPr>
        <p:spPr>
          <a:xfrm>
            <a:off x="2117641" y="3383968"/>
            <a:ext cx="859083" cy="58994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2.5 v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223" name="2 Marcador de contenido"/>
          <p:cNvSpPr txBox="1">
            <a:spLocks/>
          </p:cNvSpPr>
          <p:nvPr/>
        </p:nvSpPr>
        <p:spPr>
          <a:xfrm>
            <a:off x="8010293" y="2424020"/>
            <a:ext cx="859083" cy="589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5 v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49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 de motivación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Para la matriz                                   obtener      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Utilice el método que le convenga.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1628800"/>
            <a:ext cx="17907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132856"/>
            <a:ext cx="648072" cy="63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 descr="C:\Users\IRMA\AppData\Local\Microsoft\Windows\INetCache\IE\JW65WLTM\dibujos_infantiles_hablan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419" y="4628902"/>
            <a:ext cx="2267802" cy="151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1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902909"/>
              </p:ext>
            </p:extLst>
          </p:nvPr>
        </p:nvGraphicFramePr>
        <p:xfrm>
          <a:off x="3560763" y="3916364"/>
          <a:ext cx="5467351" cy="269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cuación" r:id="rId3" imgW="2095200" imgH="1104840" progId="Equation.3">
                  <p:embed/>
                </p:oleObj>
              </mc:Choice>
              <mc:Fallback>
                <p:oleObj name="Ecuación" r:id="rId3" imgW="209520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0763" y="3916364"/>
                        <a:ext cx="5467351" cy="2698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692698"/>
            <a:ext cx="5256584" cy="1584176"/>
          </a:xfrm>
        </p:spPr>
        <p:txBody>
          <a:bodyPr>
            <a:normAutofit/>
          </a:bodyPr>
          <a:lstStyle/>
          <a:p>
            <a:r>
              <a:rPr lang="es-MX" dirty="0"/>
              <a:t>Se comienza despejando </a:t>
            </a:r>
            <a:r>
              <a:rPr lang="es-MX" b="1" i="1" dirty="0">
                <a:latin typeface="Times" pitchFamily="18" charset="0"/>
              </a:rPr>
              <a:t>i</a:t>
            </a:r>
            <a:r>
              <a:rPr lang="es-MX" b="1" baseline="-25000" dirty="0"/>
              <a:t>1</a:t>
            </a:r>
            <a:r>
              <a:rPr lang="es-MX" dirty="0"/>
              <a:t> de la primera ecuación </a:t>
            </a:r>
            <a:r>
              <a:rPr lang="es-MX" b="1" i="1" dirty="0">
                <a:latin typeface="Times" pitchFamily="18" charset="0"/>
              </a:rPr>
              <a:t>i</a:t>
            </a:r>
            <a:r>
              <a:rPr lang="es-MX" b="1" baseline="-25000" dirty="0"/>
              <a:t>2</a:t>
            </a:r>
            <a:r>
              <a:rPr lang="es-MX" dirty="0"/>
              <a:t> de la segunda </a:t>
            </a:r>
            <a:r>
              <a:rPr lang="es-ES" dirty="0"/>
              <a:t>e </a:t>
            </a:r>
            <a:r>
              <a:rPr lang="es-MX" b="1" i="1" dirty="0">
                <a:latin typeface="Times" pitchFamily="18" charset="0"/>
              </a:rPr>
              <a:t>i</a:t>
            </a:r>
            <a:r>
              <a:rPr lang="es-MX" b="1" baseline="-25000" dirty="0"/>
              <a:t>3</a:t>
            </a:r>
            <a:r>
              <a:rPr lang="es-MX" dirty="0"/>
              <a:t> de al tercera 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078053"/>
              </p:ext>
            </p:extLst>
          </p:nvPr>
        </p:nvGraphicFramePr>
        <p:xfrm>
          <a:off x="469901" y="2349500"/>
          <a:ext cx="33909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cuación" r:id="rId5" imgW="1841400" imgH="1104840" progId="Equation.3">
                  <p:embed/>
                </p:oleObj>
              </mc:Choice>
              <mc:Fallback>
                <p:oleObj name="Ecuación" r:id="rId5" imgW="184140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1" y="2349500"/>
                        <a:ext cx="3390900" cy="190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3851920" y="2780929"/>
            <a:ext cx="4104456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este sistema se hace recursivo</a:t>
            </a: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342315"/>
              </p:ext>
            </p:extLst>
          </p:nvPr>
        </p:nvGraphicFramePr>
        <p:xfrm>
          <a:off x="5770240" y="895028"/>
          <a:ext cx="2932112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Ecuación" r:id="rId7" imgW="1815840" imgH="685800" progId="Equation.3">
                  <p:embed/>
                </p:oleObj>
              </mc:Choice>
              <mc:Fallback>
                <p:oleObj name="Ecuación" r:id="rId7" imgW="18158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0240" y="895028"/>
                        <a:ext cx="2932112" cy="1179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62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3752889" y="1472592"/>
            <a:ext cx="4884008" cy="22044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5704785" y="0"/>
            <a:ext cx="2932112" cy="13143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7"/>
            <a:ext cx="6912768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Para k= I Se toma como valor inicial 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90314" y="2674096"/>
            <a:ext cx="3780420" cy="851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se sustituye en</a:t>
            </a:r>
            <a:r>
              <a:rPr kumimoji="0" lang="es-MX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formula de recurrencia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957456"/>
              </p:ext>
            </p:extLst>
          </p:nvPr>
        </p:nvGraphicFramePr>
        <p:xfrm>
          <a:off x="1874837" y="6097589"/>
          <a:ext cx="4627563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4" name="Ecuación" r:id="rId3" imgW="2222280" imgH="241200" progId="Equation.3">
                  <p:embed/>
                </p:oleObj>
              </mc:Choice>
              <mc:Fallback>
                <p:oleObj name="Ecuación" r:id="rId3" imgW="2222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7" y="6097589"/>
                        <a:ext cx="4627563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35496" y="6045098"/>
            <a:ext cx="194421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entonces</a:t>
            </a:r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913111"/>
              </p:ext>
            </p:extLst>
          </p:nvPr>
        </p:nvGraphicFramePr>
        <p:xfrm>
          <a:off x="173985" y="1343799"/>
          <a:ext cx="3055937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Ecuación" r:id="rId5" imgW="1714320" imgH="660240" progId="Equation.3">
                  <p:embed/>
                </p:oleObj>
              </mc:Choice>
              <mc:Fallback>
                <p:oleObj name="Ecuación" r:id="rId5" imgW="171432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85" y="1343799"/>
                        <a:ext cx="3055937" cy="1174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610878"/>
              </p:ext>
            </p:extLst>
          </p:nvPr>
        </p:nvGraphicFramePr>
        <p:xfrm>
          <a:off x="5704785" y="134860"/>
          <a:ext cx="2932112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Ecuación" r:id="rId7" imgW="1815840" imgH="685800" progId="Equation.3">
                  <p:embed/>
                </p:oleObj>
              </mc:Choice>
              <mc:Fallback>
                <p:oleObj name="Ecuación" r:id="rId7" imgW="18158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4785" y="134860"/>
                        <a:ext cx="2932112" cy="1179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980178"/>
              </p:ext>
            </p:extLst>
          </p:nvPr>
        </p:nvGraphicFramePr>
        <p:xfrm>
          <a:off x="254000" y="3676650"/>
          <a:ext cx="6059488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Ecuación" r:id="rId9" imgW="3352680" imgH="1104840" progId="Equation.3">
                  <p:embed/>
                </p:oleObj>
              </mc:Choice>
              <mc:Fallback>
                <p:oleObj name="Ecuación" r:id="rId9" imgW="335268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3676650"/>
                        <a:ext cx="6059488" cy="195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314795"/>
              </p:ext>
            </p:extLst>
          </p:nvPr>
        </p:nvGraphicFramePr>
        <p:xfrm>
          <a:off x="4067175" y="1473201"/>
          <a:ext cx="4203700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name="Ecuación" r:id="rId11" imgW="1981080" imgH="1104840" progId="Equation.3">
                  <p:embed/>
                </p:oleObj>
              </mc:Choice>
              <mc:Fallback>
                <p:oleObj name="Ecuación" r:id="rId11" imgW="198108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473201"/>
                        <a:ext cx="4203700" cy="2193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90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4139954" y="1232326"/>
            <a:ext cx="4751263" cy="24126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7"/>
            <a:ext cx="6912768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Para k= II Se toma como valor inicial 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35496" y="6045098"/>
            <a:ext cx="194421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entonces</a:t>
            </a: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237835"/>
              </p:ext>
            </p:extLst>
          </p:nvPr>
        </p:nvGraphicFramePr>
        <p:xfrm>
          <a:off x="198439" y="3676650"/>
          <a:ext cx="6172200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Ecuación" r:id="rId3" imgW="3416040" imgH="1104840" progId="Equation.3">
                  <p:embed/>
                </p:oleObj>
              </mc:Choice>
              <mc:Fallback>
                <p:oleObj name="Ecuación" r:id="rId3" imgW="341604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9" y="3676650"/>
                        <a:ext cx="6172200" cy="195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872764"/>
              </p:ext>
            </p:extLst>
          </p:nvPr>
        </p:nvGraphicFramePr>
        <p:xfrm>
          <a:off x="4333876" y="1309689"/>
          <a:ext cx="4418013" cy="219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" name="Ecuación" r:id="rId5" imgW="2082600" imgH="1104840" progId="Equation.3">
                  <p:embed/>
                </p:oleObj>
              </mc:Choice>
              <mc:Fallback>
                <p:oleObj name="Ecuación" r:id="rId5" imgW="208260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76" y="1309689"/>
                        <a:ext cx="4418013" cy="2195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352119"/>
              </p:ext>
            </p:extLst>
          </p:nvPr>
        </p:nvGraphicFramePr>
        <p:xfrm>
          <a:off x="1860550" y="6045201"/>
          <a:ext cx="4705351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Ecuación" r:id="rId7" imgW="2260440" imgH="241200" progId="Equation.3">
                  <p:embed/>
                </p:oleObj>
              </mc:Choice>
              <mc:Fallback>
                <p:oleObj name="Ecuación" r:id="rId7" imgW="2260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550" y="6045201"/>
                        <a:ext cx="4705351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208632"/>
              </p:ext>
            </p:extLst>
          </p:nvPr>
        </p:nvGraphicFramePr>
        <p:xfrm>
          <a:off x="395537" y="1579634"/>
          <a:ext cx="3099172" cy="82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Ecuación" r:id="rId9" imgW="1892160" imgH="507960" progId="Equation.3">
                  <p:embed/>
                </p:oleObj>
              </mc:Choice>
              <mc:Fallback>
                <p:oleObj name="Ecuación" r:id="rId9" imgW="18921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7" y="1579634"/>
                        <a:ext cx="3099172" cy="8278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4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/>
        </p:nvSpPr>
        <p:spPr>
          <a:xfrm>
            <a:off x="4214019" y="1347373"/>
            <a:ext cx="4929981" cy="219416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Solución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692697"/>
            <a:ext cx="6912768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2800" dirty="0"/>
              <a:t>Para k= III Se toma como valor inicial 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35496" y="6045098"/>
            <a:ext cx="194421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entonces</a:t>
            </a:r>
          </a:p>
        </p:txBody>
      </p:sp>
      <p:graphicFrame>
        <p:nvGraphicFramePr>
          <p:cNvPr id="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9595978"/>
              </p:ext>
            </p:extLst>
          </p:nvPr>
        </p:nvGraphicFramePr>
        <p:xfrm>
          <a:off x="185740" y="3676650"/>
          <a:ext cx="6194425" cy="195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" name="Ecuación" r:id="rId3" imgW="3429000" imgH="1104840" progId="Equation.3">
                  <p:embed/>
                </p:oleObj>
              </mc:Choice>
              <mc:Fallback>
                <p:oleObj name="Ecuación" r:id="rId3" imgW="342900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40" y="3676650"/>
                        <a:ext cx="6194425" cy="195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799334"/>
              </p:ext>
            </p:extLst>
          </p:nvPr>
        </p:nvGraphicFramePr>
        <p:xfrm>
          <a:off x="4672011" y="1348776"/>
          <a:ext cx="4471988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1" name="Ecuación" r:id="rId5" imgW="2108160" imgH="1104840" progId="Equation.3">
                  <p:embed/>
                </p:oleObj>
              </mc:Choice>
              <mc:Fallback>
                <p:oleObj name="Ecuación" r:id="rId5" imgW="210816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2011" y="1348776"/>
                        <a:ext cx="4471988" cy="2193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3942372"/>
              </p:ext>
            </p:extLst>
          </p:nvPr>
        </p:nvGraphicFramePr>
        <p:xfrm>
          <a:off x="1847849" y="6045201"/>
          <a:ext cx="4732339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2" name="Ecuación" r:id="rId7" imgW="2273040" imgH="241200" progId="Equation.3">
                  <p:embed/>
                </p:oleObj>
              </mc:Choice>
              <mc:Fallback>
                <p:oleObj name="Ecuación" r:id="rId7" imgW="2273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49" y="6045201"/>
                        <a:ext cx="4732339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394801"/>
              </p:ext>
            </p:extLst>
          </p:nvPr>
        </p:nvGraphicFramePr>
        <p:xfrm>
          <a:off x="303749" y="1656859"/>
          <a:ext cx="3740265" cy="99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Ecuación" r:id="rId9" imgW="1904760" imgH="507960" progId="Equation.3">
                  <p:embed/>
                </p:oleObj>
              </mc:Choice>
              <mc:Fallback>
                <p:oleObj name="Ecuación" r:id="rId9" imgW="1904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749" y="1656859"/>
                        <a:ext cx="3740265" cy="992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5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es-MX" sz="3200" dirty="0"/>
              <a:t>Ejercicio 2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34</a:t>
            </a:fld>
            <a:endParaRPr lang="es-MX"/>
          </a:p>
        </p:txBody>
      </p:sp>
      <p:grpSp>
        <p:nvGrpSpPr>
          <p:cNvPr id="3" name="51 Grupo"/>
          <p:cNvGrpSpPr/>
          <p:nvPr/>
        </p:nvGrpSpPr>
        <p:grpSpPr>
          <a:xfrm>
            <a:off x="1907704" y="2060848"/>
            <a:ext cx="1368152" cy="376808"/>
            <a:chOff x="1259632" y="2492896"/>
            <a:chExt cx="1584176" cy="376808"/>
          </a:xfrm>
        </p:grpSpPr>
        <p:cxnSp>
          <p:nvCxnSpPr>
            <p:cNvPr id="7" name="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47 Conector recto"/>
          <p:cNvCxnSpPr/>
          <p:nvPr/>
        </p:nvCxnSpPr>
        <p:spPr>
          <a:xfrm>
            <a:off x="3203848" y="3933056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52 Grupo"/>
          <p:cNvGrpSpPr/>
          <p:nvPr/>
        </p:nvGrpSpPr>
        <p:grpSpPr>
          <a:xfrm>
            <a:off x="1907704" y="3789040"/>
            <a:ext cx="1368152" cy="376808"/>
            <a:chOff x="1259632" y="2492896"/>
            <a:chExt cx="1584176" cy="376808"/>
          </a:xfrm>
        </p:grpSpPr>
        <p:cxnSp>
          <p:nvCxnSpPr>
            <p:cNvPr id="54" name="53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5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77 Grupo"/>
          <p:cNvGrpSpPr/>
          <p:nvPr/>
        </p:nvGrpSpPr>
        <p:grpSpPr>
          <a:xfrm>
            <a:off x="1907704" y="5517232"/>
            <a:ext cx="1368152" cy="376808"/>
            <a:chOff x="1259632" y="2492896"/>
            <a:chExt cx="1584176" cy="376808"/>
          </a:xfrm>
        </p:grpSpPr>
        <p:cxnSp>
          <p:nvCxnSpPr>
            <p:cNvPr id="79" name="7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8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81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84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85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86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8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178 Grupo"/>
          <p:cNvGrpSpPr/>
          <p:nvPr/>
        </p:nvGrpSpPr>
        <p:grpSpPr>
          <a:xfrm>
            <a:off x="4211960" y="2060848"/>
            <a:ext cx="1368152" cy="376808"/>
            <a:chOff x="1259632" y="2492896"/>
            <a:chExt cx="1584176" cy="376808"/>
          </a:xfrm>
        </p:grpSpPr>
        <p:cxnSp>
          <p:nvCxnSpPr>
            <p:cNvPr id="180" name="17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18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18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18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18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18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18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18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18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18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18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190 Grupo"/>
          <p:cNvGrpSpPr/>
          <p:nvPr/>
        </p:nvGrpSpPr>
        <p:grpSpPr>
          <a:xfrm>
            <a:off x="4211960" y="3789040"/>
            <a:ext cx="1368152" cy="376808"/>
            <a:chOff x="1259632" y="2492896"/>
            <a:chExt cx="1584176" cy="376808"/>
          </a:xfrm>
        </p:grpSpPr>
        <p:cxnSp>
          <p:nvCxnSpPr>
            <p:cNvPr id="192" name="19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192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193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194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195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19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197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198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199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200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201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02 Grupo"/>
          <p:cNvGrpSpPr/>
          <p:nvPr/>
        </p:nvGrpSpPr>
        <p:grpSpPr>
          <a:xfrm>
            <a:off x="4211960" y="5517232"/>
            <a:ext cx="1368152" cy="376808"/>
            <a:chOff x="1259632" y="2492896"/>
            <a:chExt cx="1584176" cy="376808"/>
          </a:xfrm>
        </p:grpSpPr>
        <p:cxnSp>
          <p:nvCxnSpPr>
            <p:cNvPr id="204" name="203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20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20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206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20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20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20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21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21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21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21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214 Grupo"/>
          <p:cNvGrpSpPr/>
          <p:nvPr/>
        </p:nvGrpSpPr>
        <p:grpSpPr>
          <a:xfrm rot="5400000">
            <a:off x="2987825" y="2852936"/>
            <a:ext cx="1368152" cy="376808"/>
            <a:chOff x="1259632" y="2492896"/>
            <a:chExt cx="1584176" cy="376808"/>
          </a:xfrm>
        </p:grpSpPr>
        <p:cxnSp>
          <p:nvCxnSpPr>
            <p:cNvPr id="216" name="21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21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21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21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21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22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22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22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22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22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22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26 Grupo"/>
          <p:cNvGrpSpPr/>
          <p:nvPr/>
        </p:nvGrpSpPr>
        <p:grpSpPr>
          <a:xfrm rot="5400000">
            <a:off x="2996209" y="4644752"/>
            <a:ext cx="1368152" cy="376808"/>
            <a:chOff x="1259632" y="2492896"/>
            <a:chExt cx="1584176" cy="376808"/>
          </a:xfrm>
        </p:grpSpPr>
        <p:cxnSp>
          <p:nvCxnSpPr>
            <p:cNvPr id="228" name="22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22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22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23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23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23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23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23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23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23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23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263 Grupo"/>
          <p:cNvGrpSpPr/>
          <p:nvPr/>
        </p:nvGrpSpPr>
        <p:grpSpPr>
          <a:xfrm rot="5400000">
            <a:off x="4868417" y="2772544"/>
            <a:ext cx="1368152" cy="376808"/>
            <a:chOff x="1259632" y="2492896"/>
            <a:chExt cx="1584176" cy="376808"/>
          </a:xfrm>
        </p:grpSpPr>
        <p:cxnSp>
          <p:nvCxnSpPr>
            <p:cNvPr id="265" name="26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26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26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26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26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26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27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27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27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27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27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9" name="288 Conector recto"/>
          <p:cNvCxnSpPr/>
          <p:nvPr/>
        </p:nvCxnSpPr>
        <p:spPr>
          <a:xfrm>
            <a:off x="3707904" y="3717033"/>
            <a:ext cx="0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291 Conector recto"/>
          <p:cNvCxnSpPr/>
          <p:nvPr/>
        </p:nvCxnSpPr>
        <p:spPr>
          <a:xfrm>
            <a:off x="3131840" y="2204864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292 Conector recto"/>
          <p:cNvCxnSpPr/>
          <p:nvPr/>
        </p:nvCxnSpPr>
        <p:spPr>
          <a:xfrm>
            <a:off x="3707904" y="2204865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294 Conector recto"/>
          <p:cNvCxnSpPr/>
          <p:nvPr/>
        </p:nvCxnSpPr>
        <p:spPr>
          <a:xfrm>
            <a:off x="3203848" y="5661248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295 Conector recto"/>
          <p:cNvCxnSpPr/>
          <p:nvPr/>
        </p:nvCxnSpPr>
        <p:spPr>
          <a:xfrm>
            <a:off x="3707904" y="5373217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296 Conector recto"/>
          <p:cNvCxnSpPr/>
          <p:nvPr/>
        </p:nvCxnSpPr>
        <p:spPr>
          <a:xfrm>
            <a:off x="5580112" y="3573016"/>
            <a:ext cx="0" cy="19442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298 Conector recto"/>
          <p:cNvCxnSpPr/>
          <p:nvPr/>
        </p:nvCxnSpPr>
        <p:spPr>
          <a:xfrm>
            <a:off x="5580112" y="5373217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299 Conector recto"/>
          <p:cNvCxnSpPr/>
          <p:nvPr/>
        </p:nvCxnSpPr>
        <p:spPr>
          <a:xfrm>
            <a:off x="5580112" y="2204865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300 Conector recto"/>
          <p:cNvCxnSpPr/>
          <p:nvPr/>
        </p:nvCxnSpPr>
        <p:spPr>
          <a:xfrm>
            <a:off x="1907704" y="2204865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302 Conector recto"/>
          <p:cNvCxnSpPr/>
          <p:nvPr/>
        </p:nvCxnSpPr>
        <p:spPr>
          <a:xfrm>
            <a:off x="1907704" y="3140968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305 Conector recto"/>
          <p:cNvCxnSpPr/>
          <p:nvPr/>
        </p:nvCxnSpPr>
        <p:spPr>
          <a:xfrm flipH="1">
            <a:off x="1619672" y="2924944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307 Conector recto"/>
          <p:cNvCxnSpPr/>
          <p:nvPr/>
        </p:nvCxnSpPr>
        <p:spPr>
          <a:xfrm flipH="1">
            <a:off x="1763688" y="3140968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309 Conector recto"/>
          <p:cNvCxnSpPr/>
          <p:nvPr/>
        </p:nvCxnSpPr>
        <p:spPr>
          <a:xfrm>
            <a:off x="1907704" y="3933057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310 Conector recto"/>
          <p:cNvCxnSpPr/>
          <p:nvPr/>
        </p:nvCxnSpPr>
        <p:spPr>
          <a:xfrm>
            <a:off x="1907704" y="4869161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311 Conector recto"/>
          <p:cNvCxnSpPr/>
          <p:nvPr/>
        </p:nvCxnSpPr>
        <p:spPr>
          <a:xfrm flipH="1">
            <a:off x="1619672" y="4653136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312 Conector recto"/>
          <p:cNvCxnSpPr/>
          <p:nvPr/>
        </p:nvCxnSpPr>
        <p:spPr>
          <a:xfrm flipH="1">
            <a:off x="1763688" y="4869160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2 Marcador de contenido"/>
          <p:cNvSpPr>
            <a:spLocks noGrp="1"/>
          </p:cNvSpPr>
          <p:nvPr>
            <p:ph idx="1"/>
          </p:nvPr>
        </p:nvSpPr>
        <p:spPr>
          <a:xfrm>
            <a:off x="899592" y="2708920"/>
            <a:ext cx="576064" cy="60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2</a:t>
            </a:r>
          </a:p>
        </p:txBody>
      </p:sp>
      <p:sp>
        <p:nvSpPr>
          <p:cNvPr id="324" name="2 Marcador de contenido"/>
          <p:cNvSpPr txBox="1">
            <a:spLocks/>
          </p:cNvSpPr>
          <p:nvPr/>
        </p:nvSpPr>
        <p:spPr>
          <a:xfrm>
            <a:off x="5436096" y="5661249"/>
            <a:ext cx="64807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3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25" name="2 Marcador de contenido"/>
          <p:cNvSpPr txBox="1">
            <a:spLocks/>
          </p:cNvSpPr>
          <p:nvPr/>
        </p:nvSpPr>
        <p:spPr>
          <a:xfrm>
            <a:off x="1691680" y="5661248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3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26" name="2 Marcador de contenido"/>
          <p:cNvSpPr txBox="1">
            <a:spLocks/>
          </p:cNvSpPr>
          <p:nvPr/>
        </p:nvSpPr>
        <p:spPr>
          <a:xfrm>
            <a:off x="3779912" y="5013176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27" name="2 Marcador de contenido"/>
          <p:cNvSpPr txBox="1">
            <a:spLocks/>
          </p:cNvSpPr>
          <p:nvPr/>
        </p:nvSpPr>
        <p:spPr>
          <a:xfrm>
            <a:off x="4932040" y="342900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3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28" name="2 Marcador de contenido"/>
          <p:cNvSpPr txBox="1">
            <a:spLocks/>
          </p:cNvSpPr>
          <p:nvPr/>
        </p:nvSpPr>
        <p:spPr>
          <a:xfrm>
            <a:off x="2915816" y="3573016"/>
            <a:ext cx="79208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1W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29" name="2 Marcador de contenido"/>
          <p:cNvSpPr txBox="1">
            <a:spLocks/>
          </p:cNvSpPr>
          <p:nvPr/>
        </p:nvSpPr>
        <p:spPr>
          <a:xfrm>
            <a:off x="4572000" y="1484784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3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0" name="2 Marcador de contenido"/>
          <p:cNvSpPr txBox="1">
            <a:spLocks/>
          </p:cNvSpPr>
          <p:nvPr/>
        </p:nvSpPr>
        <p:spPr>
          <a:xfrm>
            <a:off x="2267744" y="1556792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9W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1" name="2 Marcador de contenido"/>
          <p:cNvSpPr txBox="1">
            <a:spLocks/>
          </p:cNvSpPr>
          <p:nvPr/>
        </p:nvSpPr>
        <p:spPr>
          <a:xfrm>
            <a:off x="2987824" y="234888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2" name="2 Marcador de contenido"/>
          <p:cNvSpPr txBox="1">
            <a:spLocks/>
          </p:cNvSpPr>
          <p:nvPr/>
        </p:nvSpPr>
        <p:spPr>
          <a:xfrm>
            <a:off x="5652120" y="234888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4" name="2 Marcador de contenido"/>
          <p:cNvSpPr txBox="1">
            <a:spLocks/>
          </p:cNvSpPr>
          <p:nvPr/>
        </p:nvSpPr>
        <p:spPr>
          <a:xfrm>
            <a:off x="1043608" y="4437112"/>
            <a:ext cx="50405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</p:txBody>
      </p:sp>
      <p:sp>
        <p:nvSpPr>
          <p:cNvPr id="335" name="334 Flecha en U"/>
          <p:cNvSpPr/>
          <p:nvPr/>
        </p:nvSpPr>
        <p:spPr>
          <a:xfrm rot="5400000">
            <a:off x="2519773" y="2888940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36" name="2 Marcador de contenido"/>
          <p:cNvSpPr txBox="1">
            <a:spLocks/>
          </p:cNvSpPr>
          <p:nvPr/>
        </p:nvSpPr>
        <p:spPr>
          <a:xfrm>
            <a:off x="2267744" y="3068961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7" name="336 Flecha en U"/>
          <p:cNvSpPr/>
          <p:nvPr/>
        </p:nvSpPr>
        <p:spPr>
          <a:xfrm rot="5400000">
            <a:off x="4535997" y="2816932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38" name="2 Marcador de contenido"/>
          <p:cNvSpPr txBox="1">
            <a:spLocks/>
          </p:cNvSpPr>
          <p:nvPr/>
        </p:nvSpPr>
        <p:spPr>
          <a:xfrm>
            <a:off x="4283968" y="2924945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39" name="338 Flecha en U"/>
          <p:cNvSpPr/>
          <p:nvPr/>
        </p:nvSpPr>
        <p:spPr>
          <a:xfrm rot="5400000">
            <a:off x="2807805" y="4473116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0" name="2 Marcador de contenido"/>
          <p:cNvSpPr txBox="1">
            <a:spLocks/>
          </p:cNvSpPr>
          <p:nvPr/>
        </p:nvSpPr>
        <p:spPr>
          <a:xfrm>
            <a:off x="2483768" y="4653137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41" name="340 Flecha en U"/>
          <p:cNvSpPr/>
          <p:nvPr/>
        </p:nvSpPr>
        <p:spPr>
          <a:xfrm rot="5400000">
            <a:off x="4680013" y="4401108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42" name="2 Marcador de contenido"/>
          <p:cNvSpPr txBox="1">
            <a:spLocks/>
          </p:cNvSpPr>
          <p:nvPr/>
        </p:nvSpPr>
        <p:spPr>
          <a:xfrm>
            <a:off x="4427984" y="4509120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343" name="2 Marcador de contenido"/>
          <p:cNvSpPr txBox="1">
            <a:spLocks/>
          </p:cNvSpPr>
          <p:nvPr/>
        </p:nvSpPr>
        <p:spPr>
          <a:xfrm>
            <a:off x="0" y="908721"/>
            <a:ext cx="896448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noProof="0" dirty="0"/>
              <a:t>Encuentra </a:t>
            </a:r>
            <a:r>
              <a:rPr kumimoji="0" lang="es-MX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 corrientes que fluyen en cada rama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grpSp>
        <p:nvGrpSpPr>
          <p:cNvPr id="149" name="178 Grupo"/>
          <p:cNvGrpSpPr/>
          <p:nvPr/>
        </p:nvGrpSpPr>
        <p:grpSpPr>
          <a:xfrm>
            <a:off x="6012160" y="2060848"/>
            <a:ext cx="1368152" cy="376808"/>
            <a:chOff x="1259632" y="2492896"/>
            <a:chExt cx="1584176" cy="376808"/>
          </a:xfrm>
        </p:grpSpPr>
        <p:cxnSp>
          <p:nvCxnSpPr>
            <p:cNvPr id="150" name="14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15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15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15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15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15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15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15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15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15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15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263 Grupo"/>
          <p:cNvGrpSpPr/>
          <p:nvPr/>
        </p:nvGrpSpPr>
        <p:grpSpPr>
          <a:xfrm rot="5400000">
            <a:off x="6668617" y="2772544"/>
            <a:ext cx="1368152" cy="376808"/>
            <a:chOff x="1259632" y="2492896"/>
            <a:chExt cx="1584176" cy="376808"/>
          </a:xfrm>
        </p:grpSpPr>
        <p:cxnSp>
          <p:nvCxnSpPr>
            <p:cNvPr id="162" name="16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162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163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164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165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16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167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168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169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170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171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3" name="172 Conector recto"/>
          <p:cNvCxnSpPr/>
          <p:nvPr/>
        </p:nvCxnSpPr>
        <p:spPr>
          <a:xfrm>
            <a:off x="7380312" y="2204865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2 Marcador de contenido"/>
          <p:cNvSpPr txBox="1">
            <a:spLocks/>
          </p:cNvSpPr>
          <p:nvPr/>
        </p:nvSpPr>
        <p:spPr>
          <a:xfrm>
            <a:off x="6228184" y="1484784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4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75" name="2 Marcador de contenido"/>
          <p:cNvSpPr txBox="1">
            <a:spLocks/>
          </p:cNvSpPr>
          <p:nvPr/>
        </p:nvSpPr>
        <p:spPr>
          <a:xfrm>
            <a:off x="7452320" y="234888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3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76" name="175 Flecha en U"/>
          <p:cNvSpPr/>
          <p:nvPr/>
        </p:nvSpPr>
        <p:spPr>
          <a:xfrm rot="5400000">
            <a:off x="6336197" y="2816932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77" name="2 Marcador de contenido"/>
          <p:cNvSpPr txBox="1">
            <a:spLocks/>
          </p:cNvSpPr>
          <p:nvPr/>
        </p:nvSpPr>
        <p:spPr>
          <a:xfrm>
            <a:off x="6084168" y="2924945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cxnSp>
        <p:nvCxnSpPr>
          <p:cNvPr id="178" name="177 Conector recto"/>
          <p:cNvCxnSpPr/>
          <p:nvPr/>
        </p:nvCxnSpPr>
        <p:spPr>
          <a:xfrm>
            <a:off x="5580112" y="2204864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190 Conector recto"/>
          <p:cNvCxnSpPr/>
          <p:nvPr/>
        </p:nvCxnSpPr>
        <p:spPr>
          <a:xfrm>
            <a:off x="5580112" y="3933056"/>
            <a:ext cx="9295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214 Conector recto"/>
          <p:cNvCxnSpPr/>
          <p:nvPr/>
        </p:nvCxnSpPr>
        <p:spPr>
          <a:xfrm>
            <a:off x="7380312" y="3573017"/>
            <a:ext cx="0" cy="3816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307 Conector recto"/>
          <p:cNvCxnSpPr/>
          <p:nvPr/>
        </p:nvCxnSpPr>
        <p:spPr>
          <a:xfrm flipH="1" flipV="1">
            <a:off x="6741059" y="3789041"/>
            <a:ext cx="597" cy="331155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307 Conector recto"/>
          <p:cNvCxnSpPr/>
          <p:nvPr/>
        </p:nvCxnSpPr>
        <p:spPr>
          <a:xfrm flipV="1">
            <a:off x="6509669" y="3747721"/>
            <a:ext cx="0" cy="504057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190 Conector recto"/>
          <p:cNvCxnSpPr/>
          <p:nvPr/>
        </p:nvCxnSpPr>
        <p:spPr>
          <a:xfrm>
            <a:off x="6758426" y="3927015"/>
            <a:ext cx="621887" cy="19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2 Marcador de contenido"/>
          <p:cNvSpPr txBox="1">
            <a:spLocks/>
          </p:cNvSpPr>
          <p:nvPr/>
        </p:nvSpPr>
        <p:spPr>
          <a:xfrm>
            <a:off x="6408203" y="4168039"/>
            <a:ext cx="576064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s-MX"/>
              <a:t>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83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4574" y="4235079"/>
            <a:ext cx="3006588" cy="418058"/>
          </a:xfrm>
        </p:spPr>
        <p:txBody>
          <a:bodyPr>
            <a:noAutofit/>
          </a:bodyPr>
          <a:lstStyle/>
          <a:p>
            <a:r>
              <a:rPr lang="es-MX" sz="2800" dirty="0"/>
              <a:t>Matriz adjunta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4901" y="4653137"/>
            <a:ext cx="2846939" cy="206833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[12 -1   -2      0   0    2</a:t>
            </a:r>
          </a:p>
          <a:p>
            <a:r>
              <a:rPr lang="es-MX" dirty="0"/>
              <a:t> -1   6     0    -2    0    5</a:t>
            </a:r>
          </a:p>
          <a:p>
            <a:r>
              <a:rPr lang="es-MX" dirty="0"/>
              <a:t> -2   0     10  -3   -2    0</a:t>
            </a:r>
          </a:p>
          <a:p>
            <a:r>
              <a:rPr lang="es-MX" dirty="0"/>
              <a:t>  0  -2     -3    8     0    0</a:t>
            </a:r>
          </a:p>
          <a:p>
            <a:r>
              <a:rPr lang="es-MX" dirty="0"/>
              <a:t>  0   0     -2     0    9    2];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A51C-0C25-4D45-871C-9AAD81C8026F}" type="slidenum">
              <a:rPr lang="es-MX" smtClean="0"/>
              <a:pPr/>
              <a:t>35</a:t>
            </a:fld>
            <a:endParaRPr lang="es-MX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2627784" y="4653138"/>
            <a:ext cx="0" cy="170321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058142"/>
              </p:ext>
            </p:extLst>
          </p:nvPr>
        </p:nvGraphicFramePr>
        <p:xfrm>
          <a:off x="4523025" y="1016167"/>
          <a:ext cx="4368800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Ecuación" r:id="rId3" imgW="2489040" imgH="1143000" progId="Equation.3">
                  <p:embed/>
                </p:oleObj>
              </mc:Choice>
              <mc:Fallback>
                <p:oleObj name="Ecuación" r:id="rId3" imgW="2489040" imgH="1143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3025" y="1016167"/>
                        <a:ext cx="4368800" cy="200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85377"/>
              </p:ext>
            </p:extLst>
          </p:nvPr>
        </p:nvGraphicFramePr>
        <p:xfrm>
          <a:off x="4970669" y="3442632"/>
          <a:ext cx="2463444" cy="323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1" name="Ecuación" r:id="rId5" imgW="1536480" imgH="2019240" progId="Equation.3">
                  <p:embed/>
                </p:oleObj>
              </mc:Choice>
              <mc:Fallback>
                <p:oleObj name="Ecuación" r:id="rId5" imgW="153648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70669" y="3442632"/>
                        <a:ext cx="2463444" cy="3237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552" y="692696"/>
            <a:ext cx="3528392" cy="233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7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486947"/>
              </p:ext>
            </p:extLst>
          </p:nvPr>
        </p:nvGraphicFramePr>
        <p:xfrm>
          <a:off x="1187626" y="478577"/>
          <a:ext cx="7231063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Ecuación" r:id="rId3" imgW="3759120" imgH="457200" progId="Equation.3">
                  <p:embed/>
                </p:oleObj>
              </mc:Choice>
              <mc:Fallback>
                <p:oleObj name="Ecuación" r:id="rId3" imgW="3759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6" y="478577"/>
                        <a:ext cx="7231063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834035"/>
              </p:ext>
            </p:extLst>
          </p:nvPr>
        </p:nvGraphicFramePr>
        <p:xfrm>
          <a:off x="4179888" y="1881189"/>
          <a:ext cx="4438651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name="Ecuación" r:id="rId5" imgW="2831760" imgH="2019240" progId="Equation.3">
                  <p:embed/>
                </p:oleObj>
              </mc:Choice>
              <mc:Fallback>
                <p:oleObj name="Ecuación" r:id="rId5" imgW="283176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79888" y="1881189"/>
                        <a:ext cx="4438651" cy="316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244761"/>
              </p:ext>
            </p:extLst>
          </p:nvPr>
        </p:nvGraphicFramePr>
        <p:xfrm>
          <a:off x="631825" y="1881188"/>
          <a:ext cx="2279651" cy="32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Ecuación" r:id="rId7" imgW="1422360" imgH="2019240" progId="Equation.3">
                  <p:embed/>
                </p:oleObj>
              </mc:Choice>
              <mc:Fallback>
                <p:oleObj name="Ecuación" r:id="rId7" imgW="142236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1825" y="1881188"/>
                        <a:ext cx="2279651" cy="323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ector recto 9"/>
          <p:cNvCxnSpPr/>
          <p:nvPr/>
        </p:nvCxnSpPr>
        <p:spPr>
          <a:xfrm flipH="1">
            <a:off x="2915816" y="1700809"/>
            <a:ext cx="720080" cy="352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8604494"/>
              </p:ext>
            </p:extLst>
          </p:nvPr>
        </p:nvGraphicFramePr>
        <p:xfrm>
          <a:off x="1341439" y="5783264"/>
          <a:ext cx="605790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Ecuación" r:id="rId9" imgW="3149280" imgH="241200" progId="Equation.3">
                  <p:embed/>
                </p:oleObj>
              </mc:Choice>
              <mc:Fallback>
                <p:oleObj name="Ecuación" r:id="rId9" imgW="314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1439" y="5783264"/>
                        <a:ext cx="6057900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15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185038"/>
              </p:ext>
            </p:extLst>
          </p:nvPr>
        </p:nvGraphicFramePr>
        <p:xfrm>
          <a:off x="3851276" y="1881189"/>
          <a:ext cx="5095875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2" name="Ecuación" r:id="rId3" imgW="3251160" imgH="2019240" progId="Equation.3">
                  <p:embed/>
                </p:oleObj>
              </mc:Choice>
              <mc:Fallback>
                <p:oleObj name="Ecuación" r:id="rId3" imgW="325116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51276" y="1881189"/>
                        <a:ext cx="5095875" cy="316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394001"/>
              </p:ext>
            </p:extLst>
          </p:nvPr>
        </p:nvGraphicFramePr>
        <p:xfrm>
          <a:off x="600076" y="1881188"/>
          <a:ext cx="2341563" cy="32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3" name="Ecuación" r:id="rId5" imgW="1460160" imgH="2019240" progId="Equation.3">
                  <p:embed/>
                </p:oleObj>
              </mc:Choice>
              <mc:Fallback>
                <p:oleObj name="Ecuación" r:id="rId5" imgW="146016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0076" y="1881188"/>
                        <a:ext cx="2341563" cy="323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ector recto 9"/>
          <p:cNvCxnSpPr/>
          <p:nvPr/>
        </p:nvCxnSpPr>
        <p:spPr>
          <a:xfrm flipH="1">
            <a:off x="2915816" y="1700809"/>
            <a:ext cx="720080" cy="352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738161"/>
              </p:ext>
            </p:extLst>
          </p:nvPr>
        </p:nvGraphicFramePr>
        <p:xfrm>
          <a:off x="1295400" y="5375276"/>
          <a:ext cx="610552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4" name="Ecuación" r:id="rId7" imgW="3174840" imgH="241200" progId="Equation.3">
                  <p:embed/>
                </p:oleObj>
              </mc:Choice>
              <mc:Fallback>
                <p:oleObj name="Ecuación" r:id="rId7" imgW="3174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375276"/>
                        <a:ext cx="610552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287615"/>
              </p:ext>
            </p:extLst>
          </p:nvPr>
        </p:nvGraphicFramePr>
        <p:xfrm>
          <a:off x="1081089" y="675725"/>
          <a:ext cx="605790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name="Ecuación" r:id="rId9" imgW="3149280" imgH="241200" progId="Equation.3">
                  <p:embed/>
                </p:oleObj>
              </mc:Choice>
              <mc:Fallback>
                <p:oleObj name="Ecuación" r:id="rId9" imgW="314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9" y="675725"/>
                        <a:ext cx="6057900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11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140554"/>
              </p:ext>
            </p:extLst>
          </p:nvPr>
        </p:nvGraphicFramePr>
        <p:xfrm>
          <a:off x="3770314" y="1858963"/>
          <a:ext cx="5216525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cuación" r:id="rId3" imgW="3327120" imgH="2019240" progId="Equation.3">
                  <p:embed/>
                </p:oleObj>
              </mc:Choice>
              <mc:Fallback>
                <p:oleObj name="Ecuación" r:id="rId3" imgW="332712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70314" y="1858963"/>
                        <a:ext cx="5216525" cy="316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718882"/>
              </p:ext>
            </p:extLst>
          </p:nvPr>
        </p:nvGraphicFramePr>
        <p:xfrm>
          <a:off x="509588" y="1881188"/>
          <a:ext cx="2525712" cy="32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7" name="Ecuación" r:id="rId5" imgW="1574640" imgH="2019240" progId="Equation.3">
                  <p:embed/>
                </p:oleObj>
              </mc:Choice>
              <mc:Fallback>
                <p:oleObj name="Ecuación" r:id="rId5" imgW="1574640" imgH="2019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588" y="1881188"/>
                        <a:ext cx="2525712" cy="323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ector recto 9"/>
          <p:cNvCxnSpPr/>
          <p:nvPr/>
        </p:nvCxnSpPr>
        <p:spPr>
          <a:xfrm flipH="1">
            <a:off x="2915816" y="1700809"/>
            <a:ext cx="720080" cy="352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270982"/>
              </p:ext>
            </p:extLst>
          </p:nvPr>
        </p:nvGraphicFramePr>
        <p:xfrm>
          <a:off x="995363" y="5545139"/>
          <a:ext cx="6203951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8" name="Ecuación" r:id="rId7" imgW="3225600" imgH="241200" progId="Equation.3">
                  <p:embed/>
                </p:oleObj>
              </mc:Choice>
              <mc:Fallback>
                <p:oleObj name="Ecuación" r:id="rId7" imgW="3225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5545139"/>
                        <a:ext cx="6203951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922442"/>
              </p:ext>
            </p:extLst>
          </p:nvPr>
        </p:nvGraphicFramePr>
        <p:xfrm>
          <a:off x="2051720" y="857864"/>
          <a:ext cx="610552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cuación" r:id="rId9" imgW="3174840" imgH="241200" progId="Equation.3">
                  <p:embed/>
                </p:oleObj>
              </mc:Choice>
              <mc:Fallback>
                <p:oleObj name="Ecuación" r:id="rId9" imgW="3174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857864"/>
                        <a:ext cx="610552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14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Tarea para entregar:</a:t>
            </a:r>
            <a:br>
              <a:rPr lang="es-MX" dirty="0"/>
            </a:br>
            <a:r>
              <a:rPr lang="es-MX" dirty="0"/>
              <a:t>Resolver el siguiente sistema </a:t>
            </a:r>
          </a:p>
        </p:txBody>
      </p:sp>
      <p:grpSp>
        <p:nvGrpSpPr>
          <p:cNvPr id="4" name="51 Grupo"/>
          <p:cNvGrpSpPr/>
          <p:nvPr/>
        </p:nvGrpSpPr>
        <p:grpSpPr>
          <a:xfrm>
            <a:off x="2699792" y="2132857"/>
            <a:ext cx="1368152" cy="376808"/>
            <a:chOff x="1259632" y="2492896"/>
            <a:chExt cx="1584176" cy="376808"/>
          </a:xfrm>
        </p:grpSpPr>
        <p:cxnSp>
          <p:nvCxnSpPr>
            <p:cNvPr id="5" name="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1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13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16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17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8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9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20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21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22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47 Conector recto"/>
          <p:cNvCxnSpPr/>
          <p:nvPr/>
        </p:nvCxnSpPr>
        <p:spPr>
          <a:xfrm>
            <a:off x="3995936" y="4005064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52 Grupo"/>
          <p:cNvGrpSpPr/>
          <p:nvPr/>
        </p:nvGrpSpPr>
        <p:grpSpPr>
          <a:xfrm>
            <a:off x="2699792" y="3861049"/>
            <a:ext cx="1368152" cy="376808"/>
            <a:chOff x="1259632" y="2492896"/>
            <a:chExt cx="1584176" cy="376808"/>
          </a:xfrm>
        </p:grpSpPr>
        <p:cxnSp>
          <p:nvCxnSpPr>
            <p:cNvPr id="18" name="53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5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5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56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5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5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6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6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6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6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77 Grupo"/>
          <p:cNvGrpSpPr/>
          <p:nvPr/>
        </p:nvGrpSpPr>
        <p:grpSpPr>
          <a:xfrm>
            <a:off x="2699792" y="5589241"/>
            <a:ext cx="1368152" cy="376808"/>
            <a:chOff x="1259632" y="2492896"/>
            <a:chExt cx="1584176" cy="376808"/>
          </a:xfrm>
        </p:grpSpPr>
        <p:cxnSp>
          <p:nvCxnSpPr>
            <p:cNvPr id="30" name="7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7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8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81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82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83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84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85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86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87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8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178 Grupo"/>
          <p:cNvGrpSpPr/>
          <p:nvPr/>
        </p:nvGrpSpPr>
        <p:grpSpPr>
          <a:xfrm>
            <a:off x="5004048" y="2132857"/>
            <a:ext cx="1368152" cy="376808"/>
            <a:chOff x="1259632" y="2492896"/>
            <a:chExt cx="1584176" cy="376808"/>
          </a:xfrm>
        </p:grpSpPr>
        <p:cxnSp>
          <p:nvCxnSpPr>
            <p:cNvPr id="42" name="17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18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18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18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18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18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18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18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18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18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18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190 Grupo"/>
          <p:cNvGrpSpPr/>
          <p:nvPr/>
        </p:nvGrpSpPr>
        <p:grpSpPr>
          <a:xfrm>
            <a:off x="5004048" y="3861049"/>
            <a:ext cx="1368152" cy="376808"/>
            <a:chOff x="1259632" y="2492896"/>
            <a:chExt cx="1584176" cy="376808"/>
          </a:xfrm>
        </p:grpSpPr>
        <p:cxnSp>
          <p:nvCxnSpPr>
            <p:cNvPr id="54" name="19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92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193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194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195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19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197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198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199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200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201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202 Grupo"/>
          <p:cNvGrpSpPr/>
          <p:nvPr/>
        </p:nvGrpSpPr>
        <p:grpSpPr>
          <a:xfrm>
            <a:off x="5004048" y="5589241"/>
            <a:ext cx="1368152" cy="376808"/>
            <a:chOff x="1259632" y="2492896"/>
            <a:chExt cx="1584176" cy="376808"/>
          </a:xfrm>
        </p:grpSpPr>
        <p:cxnSp>
          <p:nvCxnSpPr>
            <p:cNvPr id="66" name="203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204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205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206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20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20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20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21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21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21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21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214 Grupo"/>
          <p:cNvGrpSpPr/>
          <p:nvPr/>
        </p:nvGrpSpPr>
        <p:grpSpPr>
          <a:xfrm rot="5400000">
            <a:off x="3779913" y="2924944"/>
            <a:ext cx="1368152" cy="376808"/>
            <a:chOff x="1259632" y="2492896"/>
            <a:chExt cx="1584176" cy="376808"/>
          </a:xfrm>
        </p:grpSpPr>
        <p:cxnSp>
          <p:nvCxnSpPr>
            <p:cNvPr id="78" name="21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21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21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21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21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22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22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22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22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22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22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226 Grupo"/>
          <p:cNvGrpSpPr/>
          <p:nvPr/>
        </p:nvGrpSpPr>
        <p:grpSpPr>
          <a:xfrm rot="5400000">
            <a:off x="3788297" y="4716760"/>
            <a:ext cx="1368152" cy="376808"/>
            <a:chOff x="1259632" y="2492896"/>
            <a:chExt cx="1584176" cy="376808"/>
          </a:xfrm>
        </p:grpSpPr>
        <p:cxnSp>
          <p:nvCxnSpPr>
            <p:cNvPr id="90" name="22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22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22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23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23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23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23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23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23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23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23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263 Grupo"/>
          <p:cNvGrpSpPr/>
          <p:nvPr/>
        </p:nvGrpSpPr>
        <p:grpSpPr>
          <a:xfrm rot="5400000">
            <a:off x="5660505" y="2844552"/>
            <a:ext cx="1368152" cy="376808"/>
            <a:chOff x="1259632" y="2492896"/>
            <a:chExt cx="1584176" cy="376808"/>
          </a:xfrm>
        </p:grpSpPr>
        <p:cxnSp>
          <p:nvCxnSpPr>
            <p:cNvPr id="102" name="26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26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26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26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26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26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27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27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27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27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27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288 Conector recto"/>
          <p:cNvCxnSpPr/>
          <p:nvPr/>
        </p:nvCxnSpPr>
        <p:spPr>
          <a:xfrm>
            <a:off x="4499992" y="3789041"/>
            <a:ext cx="0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291 Conector recto"/>
          <p:cNvCxnSpPr/>
          <p:nvPr/>
        </p:nvCxnSpPr>
        <p:spPr>
          <a:xfrm>
            <a:off x="3923928" y="2276872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292 Conector recto"/>
          <p:cNvCxnSpPr/>
          <p:nvPr/>
        </p:nvCxnSpPr>
        <p:spPr>
          <a:xfrm>
            <a:off x="4499992" y="2276872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294 Conector recto"/>
          <p:cNvCxnSpPr/>
          <p:nvPr/>
        </p:nvCxnSpPr>
        <p:spPr>
          <a:xfrm>
            <a:off x="3995936" y="5733256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295 Conector recto"/>
          <p:cNvCxnSpPr/>
          <p:nvPr/>
        </p:nvCxnSpPr>
        <p:spPr>
          <a:xfrm>
            <a:off x="4499992" y="5445225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296 Conector recto"/>
          <p:cNvCxnSpPr/>
          <p:nvPr/>
        </p:nvCxnSpPr>
        <p:spPr>
          <a:xfrm>
            <a:off x="6372200" y="3645024"/>
            <a:ext cx="0" cy="19442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298 Conector recto"/>
          <p:cNvCxnSpPr/>
          <p:nvPr/>
        </p:nvCxnSpPr>
        <p:spPr>
          <a:xfrm>
            <a:off x="6372200" y="5445225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299 Conector recto"/>
          <p:cNvCxnSpPr/>
          <p:nvPr/>
        </p:nvCxnSpPr>
        <p:spPr>
          <a:xfrm>
            <a:off x="6372200" y="2276872"/>
            <a:ext cx="0" cy="2880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300 Conector recto"/>
          <p:cNvCxnSpPr/>
          <p:nvPr/>
        </p:nvCxnSpPr>
        <p:spPr>
          <a:xfrm>
            <a:off x="2699792" y="2276872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302 Conector recto"/>
          <p:cNvCxnSpPr/>
          <p:nvPr/>
        </p:nvCxnSpPr>
        <p:spPr>
          <a:xfrm>
            <a:off x="2699792" y="3212976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305 Conector recto"/>
          <p:cNvCxnSpPr/>
          <p:nvPr/>
        </p:nvCxnSpPr>
        <p:spPr>
          <a:xfrm flipH="1">
            <a:off x="2411760" y="2996953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307 Conector recto"/>
          <p:cNvCxnSpPr/>
          <p:nvPr/>
        </p:nvCxnSpPr>
        <p:spPr>
          <a:xfrm flipH="1">
            <a:off x="2555776" y="3212977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309 Conector recto"/>
          <p:cNvCxnSpPr/>
          <p:nvPr/>
        </p:nvCxnSpPr>
        <p:spPr>
          <a:xfrm>
            <a:off x="2699792" y="4005064"/>
            <a:ext cx="0" cy="7200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310 Conector recto"/>
          <p:cNvCxnSpPr/>
          <p:nvPr/>
        </p:nvCxnSpPr>
        <p:spPr>
          <a:xfrm>
            <a:off x="2699792" y="4941168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311 Conector recto"/>
          <p:cNvCxnSpPr/>
          <p:nvPr/>
        </p:nvCxnSpPr>
        <p:spPr>
          <a:xfrm flipH="1">
            <a:off x="2411760" y="4725145"/>
            <a:ext cx="567680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312 Conector recto"/>
          <p:cNvCxnSpPr/>
          <p:nvPr/>
        </p:nvCxnSpPr>
        <p:spPr>
          <a:xfrm flipH="1">
            <a:off x="2555776" y="4941169"/>
            <a:ext cx="288032" cy="8384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2 Marcador de contenido"/>
          <p:cNvSpPr>
            <a:spLocks noGrp="1"/>
          </p:cNvSpPr>
          <p:nvPr>
            <p:ph idx="1"/>
          </p:nvPr>
        </p:nvSpPr>
        <p:spPr>
          <a:xfrm>
            <a:off x="1691680" y="2780929"/>
            <a:ext cx="576064" cy="60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2</a:t>
            </a:r>
          </a:p>
        </p:txBody>
      </p:sp>
      <p:sp>
        <p:nvSpPr>
          <p:cNvPr id="130" name="2 Marcador de contenido"/>
          <p:cNvSpPr txBox="1">
            <a:spLocks/>
          </p:cNvSpPr>
          <p:nvPr/>
        </p:nvSpPr>
        <p:spPr>
          <a:xfrm>
            <a:off x="4716016" y="5733256"/>
            <a:ext cx="64807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4W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1" name="2 Marcador de contenido"/>
          <p:cNvSpPr txBox="1">
            <a:spLocks/>
          </p:cNvSpPr>
          <p:nvPr/>
        </p:nvSpPr>
        <p:spPr>
          <a:xfrm>
            <a:off x="2483768" y="5733256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4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2" name="2 Marcador de contenido"/>
          <p:cNvSpPr txBox="1">
            <a:spLocks/>
          </p:cNvSpPr>
          <p:nvPr/>
        </p:nvSpPr>
        <p:spPr>
          <a:xfrm>
            <a:off x="4572000" y="5085184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2W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3" name="2 Marcador de contenido"/>
          <p:cNvSpPr txBox="1">
            <a:spLocks/>
          </p:cNvSpPr>
          <p:nvPr/>
        </p:nvSpPr>
        <p:spPr>
          <a:xfrm>
            <a:off x="5724128" y="3501008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4" name="2 Marcador de contenido"/>
          <p:cNvSpPr txBox="1">
            <a:spLocks/>
          </p:cNvSpPr>
          <p:nvPr/>
        </p:nvSpPr>
        <p:spPr>
          <a:xfrm>
            <a:off x="3707904" y="3645025"/>
            <a:ext cx="79208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1W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5" name="2 Marcador de contenido"/>
          <p:cNvSpPr txBox="1">
            <a:spLocks/>
          </p:cNvSpPr>
          <p:nvPr/>
        </p:nvSpPr>
        <p:spPr>
          <a:xfrm>
            <a:off x="5364088" y="1556792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7</a:t>
            </a:r>
            <a:r>
              <a:rPr lang="es-MX" sz="3200" dirty="0" err="1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6" name="2 Marcador de contenido"/>
          <p:cNvSpPr txBox="1">
            <a:spLocks/>
          </p:cNvSpPr>
          <p:nvPr/>
        </p:nvSpPr>
        <p:spPr>
          <a:xfrm>
            <a:off x="3059832" y="1628800"/>
            <a:ext cx="72008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5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7" name="2 Marcador de contenido"/>
          <p:cNvSpPr txBox="1">
            <a:spLocks/>
          </p:cNvSpPr>
          <p:nvPr/>
        </p:nvSpPr>
        <p:spPr>
          <a:xfrm>
            <a:off x="3779912" y="2420888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>
                <a:latin typeface="Symbol" pitchFamily="18" charset="2"/>
              </a:rPr>
              <a:t>2W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8" name="2 Marcador de contenido"/>
          <p:cNvSpPr txBox="1">
            <a:spLocks/>
          </p:cNvSpPr>
          <p:nvPr/>
        </p:nvSpPr>
        <p:spPr>
          <a:xfrm>
            <a:off x="6444208" y="2420888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2</a:t>
            </a:r>
            <a:r>
              <a:rPr lang="es-MX" sz="3200" dirty="0">
                <a:latin typeface="Symbol" pitchFamily="18" charset="2"/>
              </a:rPr>
              <a:t>W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39" name="2 Marcador de contenido"/>
          <p:cNvSpPr txBox="1">
            <a:spLocks/>
          </p:cNvSpPr>
          <p:nvPr/>
        </p:nvSpPr>
        <p:spPr>
          <a:xfrm>
            <a:off x="1835696" y="4509121"/>
            <a:ext cx="504056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140" name="334 Flecha en U"/>
          <p:cNvSpPr/>
          <p:nvPr/>
        </p:nvSpPr>
        <p:spPr>
          <a:xfrm rot="5400000">
            <a:off x="3311861" y="2960948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1" name="2 Marcador de contenido"/>
          <p:cNvSpPr txBox="1">
            <a:spLocks/>
          </p:cNvSpPr>
          <p:nvPr/>
        </p:nvSpPr>
        <p:spPr>
          <a:xfrm>
            <a:off x="3059832" y="3140969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42" name="336 Flecha en U"/>
          <p:cNvSpPr/>
          <p:nvPr/>
        </p:nvSpPr>
        <p:spPr>
          <a:xfrm rot="5400000">
            <a:off x="5328085" y="2888940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3" name="2 Marcador de contenido"/>
          <p:cNvSpPr txBox="1">
            <a:spLocks/>
          </p:cNvSpPr>
          <p:nvPr/>
        </p:nvSpPr>
        <p:spPr>
          <a:xfrm>
            <a:off x="5076056" y="2996952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44" name="338 Flecha en U"/>
          <p:cNvSpPr/>
          <p:nvPr/>
        </p:nvSpPr>
        <p:spPr>
          <a:xfrm rot="5400000">
            <a:off x="3599893" y="4545124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5" name="2 Marcador de contenido"/>
          <p:cNvSpPr txBox="1">
            <a:spLocks/>
          </p:cNvSpPr>
          <p:nvPr/>
        </p:nvSpPr>
        <p:spPr>
          <a:xfrm>
            <a:off x="3275856" y="4725144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46" name="340 Flecha en U"/>
          <p:cNvSpPr/>
          <p:nvPr/>
        </p:nvSpPr>
        <p:spPr>
          <a:xfrm rot="5400000">
            <a:off x="5472101" y="4473116"/>
            <a:ext cx="504056" cy="432048"/>
          </a:xfrm>
          <a:prstGeom prst="uturnArrow">
            <a:avLst>
              <a:gd name="adj1" fmla="val 20591"/>
              <a:gd name="adj2" fmla="val 25000"/>
              <a:gd name="adj3" fmla="val 33819"/>
              <a:gd name="adj4" fmla="val 41181"/>
              <a:gd name="adj5" fmla="val 7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7" name="2 Marcador de contenido"/>
          <p:cNvSpPr txBox="1">
            <a:spLocks/>
          </p:cNvSpPr>
          <p:nvPr/>
        </p:nvSpPr>
        <p:spPr>
          <a:xfrm>
            <a:off x="5220072" y="4581129"/>
            <a:ext cx="7200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MX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s-MX" sz="3200" b="0" i="1" u="none" strike="noStrike" kern="120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es-MX" sz="3200" b="0" i="1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38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27622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04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313" y="145269"/>
            <a:ext cx="3830609" cy="634082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3" y="163633"/>
            <a:ext cx="3008387" cy="2593697"/>
          </a:xfrm>
          <a:prstGeom prst="rect">
            <a:avLst/>
          </a:prstGeom>
        </p:spPr>
      </p:pic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976478"/>
              </p:ext>
            </p:extLst>
          </p:nvPr>
        </p:nvGraphicFramePr>
        <p:xfrm>
          <a:off x="395538" y="793034"/>
          <a:ext cx="3762375" cy="175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4" name="Ecuación" r:id="rId4" imgW="1955520" imgH="914400" progId="Equation.3">
                  <p:embed/>
                </p:oleObj>
              </mc:Choice>
              <mc:Fallback>
                <p:oleObj name="Ecuación" r:id="rId4" imgW="195552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8" y="793034"/>
                        <a:ext cx="3762375" cy="175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/>
          <p:cNvSpPr/>
          <p:nvPr/>
        </p:nvSpPr>
        <p:spPr>
          <a:xfrm>
            <a:off x="415169" y="31084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    </a:t>
            </a:r>
            <a:r>
              <a:rPr lang="en-US" dirty="0" err="1">
                <a:solidFill>
                  <a:srgbClr val="228B22"/>
                </a:solidFill>
                <a:latin typeface="Courier New" panose="02070309020205020404" pitchFamily="49" charset="0"/>
              </a:rPr>
              <a:t>MAT_A</a:t>
            </a:r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=[8  -1  -2  -0  2</a:t>
            </a:r>
          </a:p>
          <a:p>
            <a:r>
              <a:rPr lang="es-MX" dirty="0">
                <a:solidFill>
                  <a:srgbClr val="228B22"/>
                </a:solidFill>
                <a:latin typeface="Courier New" panose="02070309020205020404" pitchFamily="49" charset="0"/>
              </a:rPr>
              <a:t>          -1   7  -0  -2  3</a:t>
            </a:r>
          </a:p>
          <a:p>
            <a:r>
              <a:rPr lang="es-MX" dirty="0">
                <a:solidFill>
                  <a:srgbClr val="228B22"/>
                </a:solidFill>
                <a:latin typeface="Courier New" panose="02070309020205020404" pitchFamily="49" charset="0"/>
              </a:rPr>
              <a:t>          -2  -0  13  -2  0</a:t>
            </a:r>
          </a:p>
          <a:p>
            <a:r>
              <a:rPr lang="es-MX" dirty="0">
                <a:solidFill>
                  <a:srgbClr val="228B22"/>
                </a:solidFill>
                <a:latin typeface="Courier New" panose="02070309020205020404" pitchFamily="49" charset="0"/>
              </a:rPr>
              <a:t>          -0  -2  -2   8  0]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792433" y="4522026"/>
            <a:ext cx="630187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  </a:t>
            </a:r>
            <a:r>
              <a:rPr lang="es-MX" sz="2800" dirty="0"/>
              <a:t>=[0.2500     0.4286         0            0        ] </a:t>
            </a:r>
          </a:p>
          <a:p>
            <a:r>
              <a:rPr lang="es-MX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s-MX" sz="2800" dirty="0"/>
              <a:t>=[ 0.3036    0.4643    0.0385    0.1071 ]   </a:t>
            </a:r>
          </a:p>
          <a:p>
            <a:r>
              <a:rPr lang="es-MX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s-MX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MX" sz="2800" dirty="0"/>
              <a:t>=[ 0.3177    0.5026    0.0632    0.1257 ]  </a:t>
            </a:r>
          </a:p>
          <a:p>
            <a:r>
              <a:rPr lang="es-MX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s-MX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800" dirty="0"/>
              <a:t>=[ 0.3286    0.5099    0.0682    0.1414 ]   </a:t>
            </a:r>
          </a:p>
        </p:txBody>
      </p:sp>
    </p:spTree>
    <p:extLst>
      <p:ext uri="{BB962C8B-B14F-4D97-AF65-F5344CB8AC3E}">
        <p14:creationId xmlns:p14="http://schemas.microsoft.com/office/powerpoint/2010/main" val="26030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74848" y="197768"/>
            <a:ext cx="8229600" cy="1143000"/>
          </a:xfrm>
        </p:spPr>
        <p:txBody>
          <a:bodyPr/>
          <a:lstStyle/>
          <a:p>
            <a:pPr algn="l"/>
            <a:r>
              <a:rPr lang="es-MX" dirty="0"/>
              <a:t>Resumen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395536" y="1196753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Una resistencia o resistor toma energía de la fuente de impulsión la cual no puede devolverse.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2" y="2469691"/>
            <a:ext cx="8715375" cy="3400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4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Tarea-Ejercicio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Un resistor de 4</a:t>
            </a:r>
            <a:r>
              <a:rPr lang="el-GR" dirty="0"/>
              <a:t>Ω</a:t>
            </a:r>
            <a:r>
              <a:rPr lang="es-MX" dirty="0"/>
              <a:t> tiene una corriente de </a:t>
            </a:r>
          </a:p>
          <a:p>
            <a:pPr marL="0" indent="0">
              <a:buNone/>
            </a:pPr>
            <a:r>
              <a:rPr lang="es-MX" dirty="0"/>
              <a:t>i=2.5sen(500</a:t>
            </a:r>
            <a:r>
              <a:rPr lang="el-GR" dirty="0"/>
              <a:t>π</a:t>
            </a:r>
            <a:r>
              <a:rPr lang="es-MX" dirty="0"/>
              <a:t>t) </a:t>
            </a:r>
            <a:r>
              <a:rPr lang="es-MX" dirty="0" err="1"/>
              <a:t>Amp</a:t>
            </a:r>
            <a:r>
              <a:rPr lang="es-MX" dirty="0"/>
              <a:t>. Determine el voltaje y la potencia instantánea, y la energía en un ciclo.</a:t>
            </a:r>
          </a:p>
          <a:p>
            <a:pPr marL="0" indent="0">
              <a:buNone/>
            </a:pPr>
            <a:r>
              <a:rPr lang="es-MX" dirty="0"/>
              <a:t>Además obtenga la representación  grafica.</a:t>
            </a:r>
          </a:p>
        </p:txBody>
      </p:sp>
    </p:spTree>
    <p:extLst>
      <p:ext uri="{BB962C8B-B14F-4D97-AF65-F5344CB8AC3E}">
        <p14:creationId xmlns:p14="http://schemas.microsoft.com/office/powerpoint/2010/main" val="359532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4705"/>
            <a:ext cx="8229600" cy="1143000"/>
          </a:xfrm>
        </p:spPr>
        <p:txBody>
          <a:bodyPr/>
          <a:lstStyle/>
          <a:p>
            <a:r>
              <a:rPr lang="es-MX" dirty="0"/>
              <a:t>Solución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983616"/>
            <a:ext cx="7581764" cy="546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92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de laboratorio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11960" y="1486106"/>
            <a:ext cx="4330824" cy="1028746"/>
          </a:xfrm>
        </p:spPr>
        <p:txBody>
          <a:bodyPr>
            <a:normAutofit lnSpcReduction="10000"/>
          </a:bodyPr>
          <a:lstStyle/>
          <a:p>
            <a:r>
              <a:rPr lang="es-MX" dirty="0"/>
              <a:t>Completar las tablas usando 4 iteraciones 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96752"/>
            <a:ext cx="3438525" cy="3657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426" y="3015126"/>
            <a:ext cx="3810000" cy="8001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997218"/>
            <a:ext cx="8363271" cy="155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Circuito</a:t>
            </a:r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85955"/>
            <a:ext cx="3898776" cy="4203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891" y="1385955"/>
            <a:ext cx="3682752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75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MX" dirty="0"/>
              <a:t>Bibliografía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9685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Básica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1. 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Dorf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Richard C., J. 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Svoboda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., Circuitos eléctricos, Ed.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Alfaomega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 6a u 8a ed. ISBN: 9786077072324.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2. J. W.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Nilsson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Susan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Riedel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Circuitos eléctricos, Ed. Pearson Educación, 7a ed. ISBN 8420544582, 9788420544588.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3. C. K. Alexander, M. N. O.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Sadiku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Fundamentos de circuitos eléctricos, Ed. McGraw-Hill, 3a ed., ISBN: 9786071509482.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4. M.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Nahvi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J. A.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Edminister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Circuitos eléctricos y electrónicos, Ed. Ed. McGraw-Hill, 4a Ed. ISSBN: 8448145437.</a:t>
            </a:r>
          </a:p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Complementaria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5. D. E.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Johson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J. L.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Hilburn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Análisis básico de circuitos eléctricos, Ed. Prentice Hall.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6. WOLF, Stanley , Guía para Mediciones Electrónicas y Prácticas de Laboratorio, Prentice-Hall Hispanoamericana México, 1980.</a:t>
            </a:r>
          </a:p>
          <a:p>
            <a:pPr marL="0" indent="0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7. 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Nilsson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Riedel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 Circuitos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Electricos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, Prentice Hall, 2005.</a:t>
            </a:r>
          </a:p>
          <a:p>
            <a:pPr marL="269875" indent="-269875" algn="just">
              <a:buNone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8. J. R. Villaseñor Gómez, Circuitos Eléctricos y Electrónicos: Fundamentos y Técnicas para su Análisis, Prentice Hall, 2010.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952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Conexión serie de las resistencias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115212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Varias resistencias conectadas en serie pueden simplificarse por medio de una resistencia equivalente como se muestra en la siguiente figura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30931"/>
            <a:ext cx="8286750" cy="400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28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s-MX" dirty="0"/>
              <a:t>Conexión paralelo de las resistencias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79208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Las resistencias en paralelo tienen el siguiente  equivalente</a:t>
            </a:r>
          </a:p>
        </p:txBody>
      </p:sp>
      <p:cxnSp>
        <p:nvCxnSpPr>
          <p:cNvPr id="16" name="15 Conector recto"/>
          <p:cNvCxnSpPr/>
          <p:nvPr/>
        </p:nvCxnSpPr>
        <p:spPr>
          <a:xfrm>
            <a:off x="755576" y="3717032"/>
            <a:ext cx="33123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755576" y="3068960"/>
            <a:ext cx="0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457200" y="2852936"/>
            <a:ext cx="567680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601216" y="3068960"/>
            <a:ext cx="288032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755576" y="2204864"/>
            <a:ext cx="331236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2 Marcador de contenido"/>
          <p:cNvSpPr txBox="1">
            <a:spLocks/>
          </p:cNvSpPr>
          <p:nvPr/>
        </p:nvSpPr>
        <p:spPr>
          <a:xfrm>
            <a:off x="1763688" y="2564904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2" name="71 Conector recto"/>
          <p:cNvCxnSpPr/>
          <p:nvPr/>
        </p:nvCxnSpPr>
        <p:spPr>
          <a:xfrm flipH="1">
            <a:off x="745232" y="2204864"/>
            <a:ext cx="1034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4387" name="Object 3"/>
          <p:cNvGraphicFramePr>
            <a:graphicFrameLocks noChangeAspect="1"/>
          </p:cNvGraphicFramePr>
          <p:nvPr/>
        </p:nvGraphicFramePr>
        <p:xfrm>
          <a:off x="5283200" y="2276475"/>
          <a:ext cx="2852738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cuación" r:id="rId3" imgW="1726920" imgH="431640" progId="Equation.3">
                  <p:embed/>
                </p:oleObj>
              </mc:Choice>
              <mc:Fallback>
                <p:oleObj name="Ecuación" r:id="rId3" imgW="1726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200" y="2276475"/>
                        <a:ext cx="2852738" cy="681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4 Grupo"/>
          <p:cNvGrpSpPr/>
          <p:nvPr/>
        </p:nvGrpSpPr>
        <p:grpSpPr>
          <a:xfrm rot="5400000">
            <a:off x="835968" y="2772544"/>
            <a:ext cx="1512168" cy="376808"/>
            <a:chOff x="1259632" y="2492896"/>
            <a:chExt cx="1584176" cy="376808"/>
          </a:xfrm>
        </p:grpSpPr>
        <p:cxnSp>
          <p:nvCxnSpPr>
            <p:cNvPr id="45" name="4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5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5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4 Grupo"/>
          <p:cNvGrpSpPr/>
          <p:nvPr/>
        </p:nvGrpSpPr>
        <p:grpSpPr>
          <a:xfrm rot="5400000">
            <a:off x="1988096" y="2772544"/>
            <a:ext cx="1512168" cy="376808"/>
            <a:chOff x="1259632" y="2492896"/>
            <a:chExt cx="1584176" cy="376808"/>
          </a:xfrm>
        </p:grpSpPr>
        <p:cxnSp>
          <p:nvCxnSpPr>
            <p:cNvPr id="62" name="61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70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4 Grupo"/>
          <p:cNvGrpSpPr/>
          <p:nvPr/>
        </p:nvGrpSpPr>
        <p:grpSpPr>
          <a:xfrm rot="5400000">
            <a:off x="3267471" y="2772544"/>
            <a:ext cx="1512168" cy="376808"/>
            <a:chOff x="1259632" y="2492896"/>
            <a:chExt cx="1584176" cy="376808"/>
          </a:xfrm>
        </p:grpSpPr>
        <p:cxnSp>
          <p:nvCxnSpPr>
            <p:cNvPr id="76" name="7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84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88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89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9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9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9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2 Marcador de contenido"/>
          <p:cNvSpPr txBox="1">
            <a:spLocks/>
          </p:cNvSpPr>
          <p:nvPr/>
        </p:nvSpPr>
        <p:spPr>
          <a:xfrm>
            <a:off x="2915816" y="270892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8" name="2 Marcador de contenido"/>
          <p:cNvSpPr txBox="1">
            <a:spLocks/>
          </p:cNvSpPr>
          <p:nvPr/>
        </p:nvSpPr>
        <p:spPr>
          <a:xfrm>
            <a:off x="4139952" y="2708920"/>
            <a:ext cx="123448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9" name="98 Conector recto"/>
          <p:cNvCxnSpPr/>
          <p:nvPr/>
        </p:nvCxnSpPr>
        <p:spPr>
          <a:xfrm>
            <a:off x="5508104" y="5013176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"/>
          <p:cNvCxnSpPr/>
          <p:nvPr/>
        </p:nvCxnSpPr>
        <p:spPr>
          <a:xfrm>
            <a:off x="5508104" y="4581128"/>
            <a:ext cx="0" cy="432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"/>
          <p:cNvCxnSpPr/>
          <p:nvPr/>
        </p:nvCxnSpPr>
        <p:spPr>
          <a:xfrm flipH="1">
            <a:off x="5209728" y="4365104"/>
            <a:ext cx="586408" cy="8384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02 Conector recto"/>
          <p:cNvCxnSpPr/>
          <p:nvPr/>
        </p:nvCxnSpPr>
        <p:spPr>
          <a:xfrm flipH="1">
            <a:off x="5364088" y="4581128"/>
            <a:ext cx="288032" cy="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103 Conector recto"/>
          <p:cNvCxnSpPr/>
          <p:nvPr/>
        </p:nvCxnSpPr>
        <p:spPr>
          <a:xfrm>
            <a:off x="5497760" y="3861048"/>
            <a:ext cx="1800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2 Marcador de contenido"/>
          <p:cNvSpPr txBox="1">
            <a:spLocks/>
          </p:cNvSpPr>
          <p:nvPr/>
        </p:nvSpPr>
        <p:spPr>
          <a:xfrm>
            <a:off x="7585992" y="4221088"/>
            <a:ext cx="123448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MX" sz="3200" dirty="0" err="1"/>
              <a:t>R</a:t>
            </a:r>
            <a:r>
              <a:rPr lang="es-MX" sz="3200" baseline="-25000" dirty="0" err="1"/>
              <a:t>eq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6" name="105 Conector recto"/>
          <p:cNvCxnSpPr/>
          <p:nvPr/>
        </p:nvCxnSpPr>
        <p:spPr>
          <a:xfrm>
            <a:off x="5497760" y="3861048"/>
            <a:ext cx="0" cy="5040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4 Grupo"/>
          <p:cNvGrpSpPr/>
          <p:nvPr/>
        </p:nvGrpSpPr>
        <p:grpSpPr>
          <a:xfrm rot="5400000">
            <a:off x="6687851" y="4248708"/>
            <a:ext cx="1152128" cy="376808"/>
            <a:chOff x="1259632" y="2492896"/>
            <a:chExt cx="1584176" cy="376808"/>
          </a:xfrm>
        </p:grpSpPr>
        <p:cxnSp>
          <p:nvCxnSpPr>
            <p:cNvPr id="108" name="10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10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10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1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1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11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11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11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22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96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s-MX" dirty="0"/>
              <a:t>Obtener la resistencia equivalente de tres resistencias de 10 </a:t>
            </a:r>
            <a:r>
              <a:rPr lang="es-MX" dirty="0">
                <a:latin typeface="Symbol" pitchFamily="18" charset="2"/>
              </a:rPr>
              <a:t>W</a:t>
            </a:r>
            <a:r>
              <a:rPr lang="es-MX" dirty="0"/>
              <a:t>, 15 </a:t>
            </a:r>
            <a:r>
              <a:rPr lang="es-MX" dirty="0">
                <a:latin typeface="Symbol" pitchFamily="18" charset="2"/>
              </a:rPr>
              <a:t>W</a:t>
            </a:r>
            <a:r>
              <a:rPr lang="es-MX" dirty="0"/>
              <a:t> y 35 </a:t>
            </a:r>
            <a:r>
              <a:rPr lang="es-MX" dirty="0">
                <a:latin typeface="Symbol" pitchFamily="18" charset="2"/>
              </a:rPr>
              <a:t>W</a:t>
            </a:r>
            <a:endParaRPr lang="es-MX" dirty="0"/>
          </a:p>
          <a:p>
            <a:pPr marL="514350" indent="-514350">
              <a:buNone/>
            </a:pPr>
            <a:r>
              <a:rPr lang="es-MX" dirty="0"/>
              <a:t>a)Conectados en serie</a:t>
            </a:r>
          </a:p>
          <a:p>
            <a:pPr marL="514350" indent="-514350">
              <a:buNone/>
            </a:pPr>
            <a:endParaRPr lang="es-MX" dirty="0"/>
          </a:p>
          <a:p>
            <a:pPr marL="514350" indent="-514350">
              <a:buNone/>
            </a:pPr>
            <a:endParaRPr lang="es-MX" dirty="0"/>
          </a:p>
          <a:p>
            <a:pPr marL="514350" indent="-514350">
              <a:buNone/>
            </a:pPr>
            <a:r>
              <a:rPr lang="es-MX" dirty="0"/>
              <a:t>b)Conectados en paralelo</a:t>
            </a:r>
          </a:p>
          <a:p>
            <a:endParaRPr lang="es-MX" dirty="0"/>
          </a:p>
        </p:txBody>
      </p:sp>
      <p:pic>
        <p:nvPicPr>
          <p:cNvPr id="4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0648"/>
            <a:ext cx="792088" cy="873412"/>
          </a:xfrm>
          <a:prstGeom prst="rect">
            <a:avLst/>
          </a:prstGeom>
          <a:noFill/>
        </p:spPr>
      </p:pic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2525713" y="4868863"/>
          <a:ext cx="4272232" cy="792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cuación" r:id="rId4" imgW="2222280" imgH="431640" progId="Equation.3">
                  <p:embed/>
                </p:oleObj>
              </mc:Choice>
              <mc:Fallback>
                <p:oleObj name="Ecuación" r:id="rId4" imgW="2222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713" y="4868863"/>
                        <a:ext cx="4272232" cy="7923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2824163" y="3429000"/>
          <a:ext cx="327636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cuación" r:id="rId6" imgW="1498320" imgH="241200" progId="Equation.3">
                  <p:embed/>
                </p:oleObj>
              </mc:Choice>
              <mc:Fallback>
                <p:oleObj name="Ecuación" r:id="rId6" imgW="1498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4163" y="3429000"/>
                        <a:ext cx="3276364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212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Ejercicio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86409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s-MX" dirty="0"/>
              <a:t>Obtener la resistencia equivalente del siguiente circuito</a:t>
            </a:r>
          </a:p>
          <a:p>
            <a:endParaRPr lang="es-MX" dirty="0"/>
          </a:p>
        </p:txBody>
      </p:sp>
      <p:pic>
        <p:nvPicPr>
          <p:cNvPr id="4" name="Picture 3" descr="C:\Users\usuario\AppData\Local\Microsoft\Windows\Temporary Internet Files\Content.IE5\5LN7LZJ5\MC9003125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792088" cy="873412"/>
          </a:xfrm>
          <a:prstGeom prst="rect">
            <a:avLst/>
          </a:prstGeom>
          <a:noFill/>
        </p:spPr>
      </p:pic>
      <p:cxnSp>
        <p:nvCxnSpPr>
          <p:cNvPr id="7" name="6 Conector recto"/>
          <p:cNvCxnSpPr/>
          <p:nvPr/>
        </p:nvCxnSpPr>
        <p:spPr>
          <a:xfrm>
            <a:off x="4499992" y="565286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499992" y="5508848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1691680" y="565286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3275856" y="3356992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 Marcador de contenido"/>
          <p:cNvSpPr txBox="1">
            <a:spLocks/>
          </p:cNvSpPr>
          <p:nvPr/>
        </p:nvSpPr>
        <p:spPr>
          <a:xfrm>
            <a:off x="2411760" y="2780928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3275856" y="3645024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2555776" y="3348608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4427984" y="3636640"/>
            <a:ext cx="7920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3635896" y="3717032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r>
              <a:rPr lang="es-MX" sz="3200" dirty="0"/>
              <a:t>=2.2k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4283968" y="5364832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flipH="1">
            <a:off x="7092280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/>
          <p:nvPr/>
        </p:nvCxnSpPr>
        <p:spPr>
          <a:xfrm>
            <a:off x="1691680" y="3645024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"/>
          <p:cNvCxnSpPr/>
          <p:nvPr/>
        </p:nvCxnSpPr>
        <p:spPr>
          <a:xfrm flipH="1">
            <a:off x="1691680" y="3645024"/>
            <a:ext cx="8384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2 Marcador de contenido"/>
          <p:cNvSpPr txBox="1">
            <a:spLocks/>
          </p:cNvSpPr>
          <p:nvPr/>
        </p:nvSpPr>
        <p:spPr>
          <a:xfrm>
            <a:off x="4211960" y="5013176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7" name="4 Grupo"/>
          <p:cNvGrpSpPr/>
          <p:nvPr/>
        </p:nvGrpSpPr>
        <p:grpSpPr>
          <a:xfrm rot="10800000">
            <a:off x="2555776" y="3212976"/>
            <a:ext cx="720080" cy="216024"/>
            <a:chOff x="1259632" y="2492896"/>
            <a:chExt cx="1584176" cy="376808"/>
          </a:xfrm>
        </p:grpSpPr>
        <p:cxnSp>
          <p:nvCxnSpPr>
            <p:cNvPr id="53" name="52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7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7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4 Grupo"/>
          <p:cNvGrpSpPr/>
          <p:nvPr/>
        </p:nvGrpSpPr>
        <p:grpSpPr>
          <a:xfrm rot="10800000">
            <a:off x="2555776" y="3861048"/>
            <a:ext cx="720080" cy="216024"/>
            <a:chOff x="1259632" y="2492896"/>
            <a:chExt cx="1584176" cy="376808"/>
          </a:xfrm>
        </p:grpSpPr>
        <p:cxnSp>
          <p:nvCxnSpPr>
            <p:cNvPr id="87" name="8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9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95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9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9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9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10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10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10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10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2 Marcador de contenido"/>
          <p:cNvSpPr txBox="1">
            <a:spLocks/>
          </p:cNvSpPr>
          <p:nvPr/>
        </p:nvSpPr>
        <p:spPr>
          <a:xfrm>
            <a:off x="2411760" y="4077072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7" name="4 Grupo"/>
          <p:cNvGrpSpPr/>
          <p:nvPr/>
        </p:nvGrpSpPr>
        <p:grpSpPr>
          <a:xfrm rot="10800000">
            <a:off x="3779912" y="3501008"/>
            <a:ext cx="720080" cy="216024"/>
            <a:chOff x="1259632" y="2492896"/>
            <a:chExt cx="1584176" cy="376808"/>
          </a:xfrm>
        </p:grpSpPr>
        <p:cxnSp>
          <p:nvCxnSpPr>
            <p:cNvPr id="108" name="10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10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10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1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1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11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11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11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62 Conector recto"/>
          <p:cNvCxnSpPr/>
          <p:nvPr/>
        </p:nvCxnSpPr>
        <p:spPr>
          <a:xfrm flipH="1">
            <a:off x="5940152" y="3356992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2 Marcador de contenido"/>
          <p:cNvSpPr txBox="1">
            <a:spLocks/>
          </p:cNvSpPr>
          <p:nvPr/>
        </p:nvSpPr>
        <p:spPr>
          <a:xfrm>
            <a:off x="5940152" y="2420888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4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64 Conector recto"/>
          <p:cNvCxnSpPr/>
          <p:nvPr/>
        </p:nvCxnSpPr>
        <p:spPr>
          <a:xfrm>
            <a:off x="5940152" y="3645024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H="1">
            <a:off x="5220072" y="3348608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4 Grupo"/>
          <p:cNvGrpSpPr/>
          <p:nvPr/>
        </p:nvGrpSpPr>
        <p:grpSpPr>
          <a:xfrm rot="10800000">
            <a:off x="5220072" y="3212976"/>
            <a:ext cx="720080" cy="216024"/>
            <a:chOff x="1259632" y="2492896"/>
            <a:chExt cx="1584176" cy="376808"/>
          </a:xfrm>
        </p:grpSpPr>
        <p:cxnSp>
          <p:nvCxnSpPr>
            <p:cNvPr id="69" name="6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8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8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10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4 Grupo"/>
          <p:cNvGrpSpPr/>
          <p:nvPr/>
        </p:nvGrpSpPr>
        <p:grpSpPr>
          <a:xfrm rot="10800000">
            <a:off x="5220072" y="3861048"/>
            <a:ext cx="720080" cy="216024"/>
            <a:chOff x="1259632" y="2492896"/>
            <a:chExt cx="1584176" cy="376808"/>
          </a:xfrm>
        </p:grpSpPr>
        <p:cxnSp>
          <p:nvCxnSpPr>
            <p:cNvPr id="120" name="11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12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2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12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12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12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12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12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12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12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2 Marcador de contenido"/>
          <p:cNvSpPr txBox="1">
            <a:spLocks/>
          </p:cNvSpPr>
          <p:nvPr/>
        </p:nvSpPr>
        <p:spPr>
          <a:xfrm>
            <a:off x="5076056" y="4077072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6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2" name="131 Conector recto"/>
          <p:cNvCxnSpPr/>
          <p:nvPr/>
        </p:nvCxnSpPr>
        <p:spPr>
          <a:xfrm flipH="1">
            <a:off x="5940152" y="2708920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"/>
          <p:cNvCxnSpPr/>
          <p:nvPr/>
        </p:nvCxnSpPr>
        <p:spPr>
          <a:xfrm flipH="1">
            <a:off x="5220072" y="2700536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4 Grupo"/>
          <p:cNvGrpSpPr/>
          <p:nvPr/>
        </p:nvGrpSpPr>
        <p:grpSpPr>
          <a:xfrm rot="10800000">
            <a:off x="5220072" y="2564904"/>
            <a:ext cx="720080" cy="216024"/>
            <a:chOff x="1259632" y="2492896"/>
            <a:chExt cx="1584176" cy="376808"/>
          </a:xfrm>
        </p:grpSpPr>
        <p:cxnSp>
          <p:nvCxnSpPr>
            <p:cNvPr id="135" name="13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13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13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13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14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14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4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14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14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2 Marcador de contenido"/>
          <p:cNvSpPr txBox="1">
            <a:spLocks/>
          </p:cNvSpPr>
          <p:nvPr/>
        </p:nvSpPr>
        <p:spPr>
          <a:xfrm>
            <a:off x="6012160" y="3068960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5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395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118 Rectángulo"/>
          <p:cNvSpPr/>
          <p:nvPr/>
        </p:nvSpPr>
        <p:spPr>
          <a:xfrm>
            <a:off x="6516216" y="116632"/>
            <a:ext cx="1584176" cy="20162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7" name="106 Rectángulo"/>
          <p:cNvSpPr/>
          <p:nvPr/>
        </p:nvSpPr>
        <p:spPr>
          <a:xfrm>
            <a:off x="3779912" y="188640"/>
            <a:ext cx="1368152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16632"/>
            <a:ext cx="2602632" cy="490066"/>
          </a:xfrm>
        </p:spPr>
        <p:txBody>
          <a:bodyPr>
            <a:normAutofit fontScale="90000"/>
          </a:bodyPr>
          <a:lstStyle/>
          <a:p>
            <a:r>
              <a:rPr lang="es-MX" dirty="0"/>
              <a:t>Respuesta 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012160" y="256490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6012160" y="2420888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3203848" y="2564904"/>
            <a:ext cx="25922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4788024" y="980728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2 Marcador de contenido"/>
          <p:cNvSpPr txBox="1">
            <a:spLocks/>
          </p:cNvSpPr>
          <p:nvPr/>
        </p:nvSpPr>
        <p:spPr>
          <a:xfrm>
            <a:off x="3923928" y="404664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1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4788024" y="1268760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4067944" y="972344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>
            <a:off x="5940152" y="1260376"/>
            <a:ext cx="7920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2 Marcador de contenido"/>
          <p:cNvSpPr txBox="1">
            <a:spLocks/>
          </p:cNvSpPr>
          <p:nvPr/>
        </p:nvSpPr>
        <p:spPr>
          <a:xfrm>
            <a:off x="5148064" y="1340768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r>
              <a:rPr lang="es-MX" sz="3200" dirty="0"/>
              <a:t>=2.2k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5796136" y="2276872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/>
          <p:nvPr/>
        </p:nvCxnSpPr>
        <p:spPr>
          <a:xfrm flipH="1">
            <a:off x="8604448" y="1268760"/>
            <a:ext cx="8384" cy="12961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/>
          <p:nvPr/>
        </p:nvCxnSpPr>
        <p:spPr>
          <a:xfrm>
            <a:off x="3203848" y="1268760"/>
            <a:ext cx="864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"/>
          <p:cNvCxnSpPr/>
          <p:nvPr/>
        </p:nvCxnSpPr>
        <p:spPr>
          <a:xfrm flipH="1">
            <a:off x="3203848" y="1268760"/>
            <a:ext cx="8384" cy="12961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2 Marcador de contenido"/>
          <p:cNvSpPr txBox="1">
            <a:spLocks/>
          </p:cNvSpPr>
          <p:nvPr/>
        </p:nvSpPr>
        <p:spPr>
          <a:xfrm>
            <a:off x="5436096" y="2204864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4 Grupo"/>
          <p:cNvGrpSpPr/>
          <p:nvPr/>
        </p:nvGrpSpPr>
        <p:grpSpPr>
          <a:xfrm rot="10800000">
            <a:off x="4067944" y="836712"/>
            <a:ext cx="720080" cy="216024"/>
            <a:chOff x="1259632" y="2492896"/>
            <a:chExt cx="1584176" cy="376808"/>
          </a:xfrm>
        </p:grpSpPr>
        <p:cxnSp>
          <p:nvCxnSpPr>
            <p:cNvPr id="53" name="52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7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7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4 Grupo"/>
          <p:cNvGrpSpPr/>
          <p:nvPr/>
        </p:nvGrpSpPr>
        <p:grpSpPr>
          <a:xfrm rot="10800000">
            <a:off x="4067944" y="1484784"/>
            <a:ext cx="720080" cy="216024"/>
            <a:chOff x="1259632" y="2492896"/>
            <a:chExt cx="1584176" cy="376808"/>
          </a:xfrm>
        </p:grpSpPr>
        <p:cxnSp>
          <p:nvCxnSpPr>
            <p:cNvPr id="87" name="8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87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9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95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97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98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99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100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101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102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103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2 Marcador de contenido"/>
          <p:cNvSpPr txBox="1">
            <a:spLocks/>
          </p:cNvSpPr>
          <p:nvPr/>
        </p:nvSpPr>
        <p:spPr>
          <a:xfrm>
            <a:off x="3923928" y="1700808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2</a:t>
            </a:r>
            <a:r>
              <a:rPr lang="es-MX" sz="3200" dirty="0"/>
              <a:t>=1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4 Grupo"/>
          <p:cNvGrpSpPr/>
          <p:nvPr/>
        </p:nvGrpSpPr>
        <p:grpSpPr>
          <a:xfrm rot="10800000">
            <a:off x="5292080" y="1124744"/>
            <a:ext cx="720080" cy="216024"/>
            <a:chOff x="1259632" y="2492896"/>
            <a:chExt cx="1584176" cy="376808"/>
          </a:xfrm>
        </p:grpSpPr>
        <p:cxnSp>
          <p:nvCxnSpPr>
            <p:cNvPr id="108" name="107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108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109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110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111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112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113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114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115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116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117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62 Conector recto"/>
          <p:cNvCxnSpPr/>
          <p:nvPr/>
        </p:nvCxnSpPr>
        <p:spPr>
          <a:xfrm flipH="1">
            <a:off x="7452320" y="980728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2 Marcador de contenido"/>
          <p:cNvSpPr txBox="1">
            <a:spLocks/>
          </p:cNvSpPr>
          <p:nvPr/>
        </p:nvSpPr>
        <p:spPr>
          <a:xfrm>
            <a:off x="7452320" y="44624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4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64 Conector recto"/>
          <p:cNvCxnSpPr/>
          <p:nvPr/>
        </p:nvCxnSpPr>
        <p:spPr>
          <a:xfrm>
            <a:off x="7452320" y="1268760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 flipH="1">
            <a:off x="6732240" y="972344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4 Grupo"/>
          <p:cNvGrpSpPr/>
          <p:nvPr/>
        </p:nvGrpSpPr>
        <p:grpSpPr>
          <a:xfrm rot="10800000">
            <a:off x="6732240" y="836712"/>
            <a:ext cx="720080" cy="216024"/>
            <a:chOff x="1259632" y="2492896"/>
            <a:chExt cx="1584176" cy="376808"/>
          </a:xfrm>
        </p:grpSpPr>
        <p:cxnSp>
          <p:nvCxnSpPr>
            <p:cNvPr id="69" name="6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7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8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8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8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8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10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4 Grupo"/>
          <p:cNvGrpSpPr/>
          <p:nvPr/>
        </p:nvGrpSpPr>
        <p:grpSpPr>
          <a:xfrm rot="10800000">
            <a:off x="6732240" y="1484784"/>
            <a:ext cx="720080" cy="216024"/>
            <a:chOff x="1259632" y="2492896"/>
            <a:chExt cx="1584176" cy="376808"/>
          </a:xfrm>
        </p:grpSpPr>
        <p:cxnSp>
          <p:nvCxnSpPr>
            <p:cNvPr id="120" name="119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120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121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122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123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124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125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126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127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128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129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2 Marcador de contenido"/>
          <p:cNvSpPr txBox="1">
            <a:spLocks/>
          </p:cNvSpPr>
          <p:nvPr/>
        </p:nvSpPr>
        <p:spPr>
          <a:xfrm>
            <a:off x="6588224" y="1700808"/>
            <a:ext cx="129614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6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2" name="131 Conector recto"/>
          <p:cNvCxnSpPr/>
          <p:nvPr/>
        </p:nvCxnSpPr>
        <p:spPr>
          <a:xfrm flipH="1">
            <a:off x="7452320" y="332656"/>
            <a:ext cx="8384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"/>
          <p:cNvCxnSpPr/>
          <p:nvPr/>
        </p:nvCxnSpPr>
        <p:spPr>
          <a:xfrm flipH="1">
            <a:off x="6732240" y="324272"/>
            <a:ext cx="8384" cy="6564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4 Grupo"/>
          <p:cNvGrpSpPr/>
          <p:nvPr/>
        </p:nvGrpSpPr>
        <p:grpSpPr>
          <a:xfrm rot="10800000">
            <a:off x="6732240" y="188640"/>
            <a:ext cx="720080" cy="216024"/>
            <a:chOff x="1259632" y="2492896"/>
            <a:chExt cx="1584176" cy="376808"/>
          </a:xfrm>
        </p:grpSpPr>
        <p:cxnSp>
          <p:nvCxnSpPr>
            <p:cNvPr id="135" name="134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135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136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138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139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140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141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142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143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144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2 Marcador de contenido"/>
          <p:cNvSpPr txBox="1">
            <a:spLocks/>
          </p:cNvSpPr>
          <p:nvPr/>
        </p:nvSpPr>
        <p:spPr>
          <a:xfrm>
            <a:off x="7524328" y="692696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5</a:t>
            </a:r>
            <a:r>
              <a:rPr lang="es-MX" sz="3200" dirty="0"/>
              <a:t>=3.3 </a:t>
            </a:r>
            <a:r>
              <a:rPr lang="es-MX" sz="3200" dirty="0" err="1"/>
              <a:t>k</a:t>
            </a:r>
            <a:r>
              <a:rPr lang="es-MX" sz="3200" dirty="0" err="1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6" name="145 Rectángulo"/>
          <p:cNvSpPr/>
          <p:nvPr/>
        </p:nvSpPr>
        <p:spPr>
          <a:xfrm>
            <a:off x="3203848" y="4653136"/>
            <a:ext cx="115212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7" name="146 Rectángulo"/>
          <p:cNvSpPr/>
          <p:nvPr/>
        </p:nvSpPr>
        <p:spPr>
          <a:xfrm>
            <a:off x="539552" y="4581128"/>
            <a:ext cx="1368152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8" name="147 Conector recto"/>
          <p:cNvCxnSpPr/>
          <p:nvPr/>
        </p:nvCxnSpPr>
        <p:spPr>
          <a:xfrm>
            <a:off x="2771800" y="5796880"/>
            <a:ext cx="18722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148 Conector recto"/>
          <p:cNvCxnSpPr/>
          <p:nvPr/>
        </p:nvCxnSpPr>
        <p:spPr>
          <a:xfrm>
            <a:off x="2771800" y="5652864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149 Conector recto"/>
          <p:cNvCxnSpPr/>
          <p:nvPr/>
        </p:nvCxnSpPr>
        <p:spPr>
          <a:xfrm flipV="1">
            <a:off x="395536" y="5796880"/>
            <a:ext cx="2160240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152 Conector recto"/>
          <p:cNvCxnSpPr/>
          <p:nvPr/>
        </p:nvCxnSpPr>
        <p:spPr>
          <a:xfrm>
            <a:off x="1547664" y="4949552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154 Conector recto"/>
          <p:cNvCxnSpPr/>
          <p:nvPr/>
        </p:nvCxnSpPr>
        <p:spPr>
          <a:xfrm>
            <a:off x="2699792" y="4941168"/>
            <a:ext cx="79208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2 Marcador de contenido"/>
          <p:cNvSpPr txBox="1">
            <a:spLocks/>
          </p:cNvSpPr>
          <p:nvPr/>
        </p:nvSpPr>
        <p:spPr>
          <a:xfrm>
            <a:off x="1835696" y="4365104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</a:t>
            </a:r>
            <a:r>
              <a:rPr lang="es-MX" sz="3200" baseline="-25000" dirty="0"/>
              <a:t>3</a:t>
            </a:r>
            <a:r>
              <a:rPr lang="es-MX" sz="3200" dirty="0"/>
              <a:t>=2.2k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7" name="156 Conector recto"/>
          <p:cNvCxnSpPr/>
          <p:nvPr/>
        </p:nvCxnSpPr>
        <p:spPr>
          <a:xfrm>
            <a:off x="2555776" y="5508848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158 Conector recto"/>
          <p:cNvCxnSpPr/>
          <p:nvPr/>
        </p:nvCxnSpPr>
        <p:spPr>
          <a:xfrm flipH="1">
            <a:off x="4644008" y="4941168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159 Conector recto"/>
          <p:cNvCxnSpPr/>
          <p:nvPr/>
        </p:nvCxnSpPr>
        <p:spPr>
          <a:xfrm>
            <a:off x="395536" y="4941168"/>
            <a:ext cx="43204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160 Conector recto"/>
          <p:cNvCxnSpPr/>
          <p:nvPr/>
        </p:nvCxnSpPr>
        <p:spPr>
          <a:xfrm flipH="1">
            <a:off x="395536" y="4941168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2 Marcador de contenido"/>
          <p:cNvSpPr txBox="1">
            <a:spLocks/>
          </p:cNvSpPr>
          <p:nvPr/>
        </p:nvSpPr>
        <p:spPr>
          <a:xfrm>
            <a:off x="2555776" y="5949280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5" name="4 Grupo"/>
          <p:cNvGrpSpPr/>
          <p:nvPr/>
        </p:nvGrpSpPr>
        <p:grpSpPr>
          <a:xfrm rot="10800000">
            <a:off x="827584" y="4797152"/>
            <a:ext cx="720080" cy="216024"/>
            <a:chOff x="1259632" y="2492896"/>
            <a:chExt cx="1584176" cy="376808"/>
          </a:xfrm>
        </p:grpSpPr>
        <p:cxnSp>
          <p:nvCxnSpPr>
            <p:cNvPr id="176" name="175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176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177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178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179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180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181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182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183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184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185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7" name="2 Marcador de contenido"/>
          <p:cNvSpPr txBox="1">
            <a:spLocks/>
          </p:cNvSpPr>
          <p:nvPr/>
        </p:nvSpPr>
        <p:spPr>
          <a:xfrm>
            <a:off x="179512" y="4149080"/>
            <a:ext cx="180020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Req</a:t>
            </a:r>
            <a:r>
              <a:rPr lang="es-MX" sz="3200" baseline="-25000" dirty="0"/>
              <a:t>1,2</a:t>
            </a:r>
            <a:r>
              <a:rPr lang="es-MX" sz="3200" dirty="0"/>
              <a:t> =0.5k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8" name="4 Grupo"/>
          <p:cNvGrpSpPr/>
          <p:nvPr/>
        </p:nvGrpSpPr>
        <p:grpSpPr>
          <a:xfrm rot="10800000">
            <a:off x="2051720" y="4805536"/>
            <a:ext cx="720080" cy="216024"/>
            <a:chOff x="1259632" y="2492896"/>
            <a:chExt cx="1584176" cy="376808"/>
          </a:xfrm>
        </p:grpSpPr>
        <p:cxnSp>
          <p:nvCxnSpPr>
            <p:cNvPr id="189" name="188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189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190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191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192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193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194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195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196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197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198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2" name="201 Conector recto"/>
          <p:cNvCxnSpPr/>
          <p:nvPr/>
        </p:nvCxnSpPr>
        <p:spPr>
          <a:xfrm flipV="1">
            <a:off x="4211960" y="4941168"/>
            <a:ext cx="432048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4 Grupo"/>
          <p:cNvGrpSpPr/>
          <p:nvPr/>
        </p:nvGrpSpPr>
        <p:grpSpPr>
          <a:xfrm rot="10800000">
            <a:off x="3491880" y="4797152"/>
            <a:ext cx="720080" cy="216024"/>
            <a:chOff x="1259632" y="2492896"/>
            <a:chExt cx="1584176" cy="376808"/>
          </a:xfrm>
        </p:grpSpPr>
        <p:cxnSp>
          <p:nvCxnSpPr>
            <p:cNvPr id="217" name="21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217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218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219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220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221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222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223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224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22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226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79201" name="Object 1"/>
          <p:cNvGraphicFramePr>
            <a:graphicFrameLocks noChangeAspect="1"/>
          </p:cNvGraphicFramePr>
          <p:nvPr/>
        </p:nvGraphicFramePr>
        <p:xfrm>
          <a:off x="0" y="1484784"/>
          <a:ext cx="260781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cuación" r:id="rId3" imgW="1765080" imgH="431640" progId="Equation.3">
                  <p:embed/>
                </p:oleObj>
              </mc:Choice>
              <mc:Fallback>
                <p:oleObj name="Ecuación" r:id="rId3" imgW="1765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84784"/>
                        <a:ext cx="2607819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4" name="2 Marcador de contenido"/>
          <p:cNvSpPr txBox="1">
            <a:spLocks/>
          </p:cNvSpPr>
          <p:nvPr/>
        </p:nvSpPr>
        <p:spPr>
          <a:xfrm>
            <a:off x="2699792" y="5013176"/>
            <a:ext cx="2016224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Req</a:t>
            </a:r>
            <a:r>
              <a:rPr lang="es-MX" sz="3200" baseline="-25000" dirty="0"/>
              <a:t>4,5,6</a:t>
            </a:r>
            <a:r>
              <a:rPr lang="es-MX" sz="3200" dirty="0"/>
              <a:t>=1.1k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79202" name="Object 2"/>
          <p:cNvGraphicFramePr>
            <a:graphicFrameLocks noChangeAspect="1"/>
          </p:cNvGraphicFramePr>
          <p:nvPr/>
        </p:nvGraphicFramePr>
        <p:xfrm>
          <a:off x="1835696" y="2996952"/>
          <a:ext cx="3517812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cuación" r:id="rId5" imgW="2095200" imgH="634680" progId="Equation.3">
                  <p:embed/>
                </p:oleObj>
              </mc:Choice>
              <mc:Fallback>
                <p:oleObj name="Ecuación" r:id="rId5" imgW="20952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996952"/>
                        <a:ext cx="3517812" cy="96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7" name="256 Conector recto"/>
          <p:cNvCxnSpPr/>
          <p:nvPr/>
        </p:nvCxnSpPr>
        <p:spPr>
          <a:xfrm flipH="1">
            <a:off x="2339752" y="2132856"/>
            <a:ext cx="3960440" cy="100811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260 Conector recto"/>
          <p:cNvCxnSpPr/>
          <p:nvPr/>
        </p:nvCxnSpPr>
        <p:spPr>
          <a:xfrm flipH="1" flipV="1">
            <a:off x="3491880" y="3789040"/>
            <a:ext cx="720080" cy="864096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263 Conector recto"/>
          <p:cNvCxnSpPr/>
          <p:nvPr/>
        </p:nvCxnSpPr>
        <p:spPr>
          <a:xfrm flipH="1">
            <a:off x="395536" y="836712"/>
            <a:ext cx="3384376" cy="792088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266 Conector recto"/>
          <p:cNvCxnSpPr/>
          <p:nvPr/>
        </p:nvCxnSpPr>
        <p:spPr>
          <a:xfrm flipH="1" flipV="1">
            <a:off x="395536" y="1916832"/>
            <a:ext cx="216024" cy="2232248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271 Conector recto"/>
          <p:cNvCxnSpPr/>
          <p:nvPr/>
        </p:nvCxnSpPr>
        <p:spPr>
          <a:xfrm>
            <a:off x="7299920" y="5796880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272 Conector recto"/>
          <p:cNvCxnSpPr/>
          <p:nvPr/>
        </p:nvCxnSpPr>
        <p:spPr>
          <a:xfrm>
            <a:off x="7299920" y="5652864"/>
            <a:ext cx="0" cy="296416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273 Conector recto"/>
          <p:cNvCxnSpPr/>
          <p:nvPr/>
        </p:nvCxnSpPr>
        <p:spPr>
          <a:xfrm>
            <a:off x="6291808" y="5796880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274 Conector recto"/>
          <p:cNvCxnSpPr/>
          <p:nvPr/>
        </p:nvCxnSpPr>
        <p:spPr>
          <a:xfrm>
            <a:off x="6291808" y="4932784"/>
            <a:ext cx="360040" cy="167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275 Conector recto"/>
          <p:cNvCxnSpPr/>
          <p:nvPr/>
        </p:nvCxnSpPr>
        <p:spPr>
          <a:xfrm flipV="1">
            <a:off x="7227912" y="4932784"/>
            <a:ext cx="576064" cy="83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2 Marcador de contenido"/>
          <p:cNvSpPr txBox="1">
            <a:spLocks/>
          </p:cNvSpPr>
          <p:nvPr/>
        </p:nvSpPr>
        <p:spPr>
          <a:xfrm>
            <a:off x="6363816" y="4365104"/>
            <a:ext cx="144016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R=3.8k</a:t>
            </a:r>
            <a:r>
              <a:rPr lang="es-MX" sz="3200" dirty="0">
                <a:latin typeface="Symbol" pitchFamily="18" charset="2"/>
              </a:rPr>
              <a:t>W</a:t>
            </a:r>
            <a:r>
              <a:rPr lang="es-MX" sz="3200" dirty="0"/>
              <a:t> 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8" name="277 Conector recto"/>
          <p:cNvCxnSpPr/>
          <p:nvPr/>
        </p:nvCxnSpPr>
        <p:spPr>
          <a:xfrm>
            <a:off x="7083896" y="5508848"/>
            <a:ext cx="0" cy="512440"/>
          </a:xfrm>
          <a:prstGeom prst="line">
            <a:avLst/>
          </a:prstGeom>
          <a:ln w="698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278 Conector recto"/>
          <p:cNvCxnSpPr/>
          <p:nvPr/>
        </p:nvCxnSpPr>
        <p:spPr>
          <a:xfrm flipH="1">
            <a:off x="7803976" y="4932784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280 Conector recto"/>
          <p:cNvCxnSpPr/>
          <p:nvPr/>
        </p:nvCxnSpPr>
        <p:spPr>
          <a:xfrm flipH="1">
            <a:off x="6291808" y="4932784"/>
            <a:ext cx="8384" cy="864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2 Marcador de contenido"/>
          <p:cNvSpPr txBox="1">
            <a:spLocks/>
          </p:cNvSpPr>
          <p:nvPr/>
        </p:nvSpPr>
        <p:spPr>
          <a:xfrm>
            <a:off x="7083896" y="5949280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s-MX" sz="3200" dirty="0"/>
              <a:t>V</a:t>
            </a:r>
            <a:endParaRPr kumimoji="0" lang="es-MX" sz="32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96" name="4 Grupo"/>
          <p:cNvGrpSpPr/>
          <p:nvPr/>
        </p:nvGrpSpPr>
        <p:grpSpPr>
          <a:xfrm rot="10800000">
            <a:off x="6579840" y="4805536"/>
            <a:ext cx="720080" cy="216024"/>
            <a:chOff x="1259632" y="2492896"/>
            <a:chExt cx="1584176" cy="376808"/>
          </a:xfrm>
        </p:grpSpPr>
        <p:cxnSp>
          <p:nvCxnSpPr>
            <p:cNvPr id="297" name="296 Conector recto"/>
            <p:cNvCxnSpPr/>
            <p:nvPr/>
          </p:nvCxnSpPr>
          <p:spPr>
            <a:xfrm>
              <a:off x="1259632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297 Conector recto"/>
            <p:cNvCxnSpPr/>
            <p:nvPr/>
          </p:nvCxnSpPr>
          <p:spPr>
            <a:xfrm flipV="1">
              <a:off x="1619672" y="2492896"/>
              <a:ext cx="72008" cy="14401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298 Conector recto"/>
            <p:cNvCxnSpPr/>
            <p:nvPr/>
          </p:nvCxnSpPr>
          <p:spPr>
            <a:xfrm flipH="1" flipV="1">
              <a:off x="1691680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299 Conector recto"/>
            <p:cNvCxnSpPr/>
            <p:nvPr/>
          </p:nvCxnSpPr>
          <p:spPr>
            <a:xfrm flipH="1">
              <a:off x="1763688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300 Conector recto"/>
            <p:cNvCxnSpPr/>
            <p:nvPr/>
          </p:nvCxnSpPr>
          <p:spPr>
            <a:xfrm flipH="1" flipV="1">
              <a:off x="1907704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301 Conector recto"/>
            <p:cNvCxnSpPr/>
            <p:nvPr/>
          </p:nvCxnSpPr>
          <p:spPr>
            <a:xfrm flipH="1">
              <a:off x="1979712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302 Conector recto"/>
            <p:cNvCxnSpPr/>
            <p:nvPr/>
          </p:nvCxnSpPr>
          <p:spPr>
            <a:xfrm flipH="1" flipV="1">
              <a:off x="2123728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303 Conector recto"/>
            <p:cNvCxnSpPr/>
            <p:nvPr/>
          </p:nvCxnSpPr>
          <p:spPr>
            <a:xfrm flipH="1" flipV="1">
              <a:off x="2339752" y="2492896"/>
              <a:ext cx="80392" cy="3768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304 Conector recto"/>
            <p:cNvCxnSpPr/>
            <p:nvPr/>
          </p:nvCxnSpPr>
          <p:spPr>
            <a:xfrm flipH="1">
              <a:off x="2195736" y="2492896"/>
              <a:ext cx="144016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305 Conector recto"/>
            <p:cNvCxnSpPr/>
            <p:nvPr/>
          </p:nvCxnSpPr>
          <p:spPr>
            <a:xfrm flipV="1">
              <a:off x="2411760" y="2636912"/>
              <a:ext cx="72008" cy="22440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306 Conector recto"/>
            <p:cNvCxnSpPr/>
            <p:nvPr/>
          </p:nvCxnSpPr>
          <p:spPr>
            <a:xfrm>
              <a:off x="2483768" y="263691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402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1030</Words>
  <Application>Microsoft Office PowerPoint</Application>
  <PresentationFormat>Presentación en pantalla (4:3)</PresentationFormat>
  <Paragraphs>280</Paragraphs>
  <Slides>46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8" baseType="lpstr">
      <vt:lpstr>Tema de Office</vt:lpstr>
      <vt:lpstr>Ecuación</vt:lpstr>
      <vt:lpstr>Diapositivas en PowerPoint de la UA: Circuitos eléctricos</vt:lpstr>
      <vt:lpstr>          Circuitos eléctricos           </vt:lpstr>
      <vt:lpstr>Ejercicio de motivación</vt:lpstr>
      <vt:lpstr>Presentación de PowerPoint</vt:lpstr>
      <vt:lpstr>Conexión serie de las resistencias </vt:lpstr>
      <vt:lpstr>Conexión paralelo de las resistencias </vt:lpstr>
      <vt:lpstr>Ejercicio </vt:lpstr>
      <vt:lpstr>Ejercicio </vt:lpstr>
      <vt:lpstr>Respuesta </vt:lpstr>
      <vt:lpstr>Ejercicio </vt:lpstr>
      <vt:lpstr>Respuesta</vt:lpstr>
      <vt:lpstr>Solución de redes </vt:lpstr>
      <vt:lpstr>Introducción </vt:lpstr>
      <vt:lpstr>Método de Jacobi</vt:lpstr>
      <vt:lpstr>Método de Jacobi…</vt:lpstr>
      <vt:lpstr>Método de Jacobi…</vt:lpstr>
      <vt:lpstr>Método de Jacobi…</vt:lpstr>
      <vt:lpstr>Método de Jacobi…</vt:lpstr>
      <vt:lpstr>Método de Jacobi…</vt:lpstr>
      <vt:lpstr>Método de Jacobi…</vt:lpstr>
      <vt:lpstr>Método de Jacobi…</vt:lpstr>
      <vt:lpstr>Jacobi</vt:lpstr>
      <vt:lpstr>Error predeterminado</vt:lpstr>
      <vt:lpstr>Condición inicial para el m. de Jacobi </vt:lpstr>
      <vt:lpstr>Solución</vt:lpstr>
      <vt:lpstr>Solución</vt:lpstr>
      <vt:lpstr>Solución</vt:lpstr>
      <vt:lpstr>Solución</vt:lpstr>
      <vt:lpstr>Ejercicio resolver por el método de GS el siguiente sistema de ecuaciones </vt:lpstr>
      <vt:lpstr>Solución</vt:lpstr>
      <vt:lpstr>Solución</vt:lpstr>
      <vt:lpstr>Solución</vt:lpstr>
      <vt:lpstr>Solución</vt:lpstr>
      <vt:lpstr>Ejercicio 2</vt:lpstr>
      <vt:lpstr>Matriz adjunta</vt:lpstr>
      <vt:lpstr>Presentación de PowerPoint</vt:lpstr>
      <vt:lpstr>Presentación de PowerPoint</vt:lpstr>
      <vt:lpstr>Presentación de PowerPoint</vt:lpstr>
      <vt:lpstr>Tarea para entregar: Resolver el siguiente sistema </vt:lpstr>
      <vt:lpstr>Respuesta</vt:lpstr>
      <vt:lpstr>Resumen</vt:lpstr>
      <vt:lpstr>Tarea-Ejercicio</vt:lpstr>
      <vt:lpstr>Solución</vt:lpstr>
      <vt:lpstr>Ejercicio de laboratorio </vt:lpstr>
      <vt:lpstr>Circuito</vt:lpstr>
      <vt:lpstr>Bibliografía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Prácticas de Laboratorio Electricidad y Magnetismo</dc:title>
  <dc:creator>usuario</dc:creator>
  <cp:lastModifiedBy>IRMA</cp:lastModifiedBy>
  <cp:revision>143</cp:revision>
  <cp:lastPrinted>2016-02-10T01:40:21Z</cp:lastPrinted>
  <dcterms:created xsi:type="dcterms:W3CDTF">2011-06-03T08:08:45Z</dcterms:created>
  <dcterms:modified xsi:type="dcterms:W3CDTF">2017-10-18T18:19:56Z</dcterms:modified>
</cp:coreProperties>
</file>