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sldIdLst>
    <p:sldId id="256" r:id="rId2"/>
    <p:sldId id="291" r:id="rId3"/>
    <p:sldId id="278" r:id="rId4"/>
    <p:sldId id="279" r:id="rId5"/>
    <p:sldId id="258" r:id="rId6"/>
    <p:sldId id="259" r:id="rId7"/>
    <p:sldId id="277" r:id="rId8"/>
    <p:sldId id="271" r:id="rId9"/>
    <p:sldId id="272" r:id="rId10"/>
    <p:sldId id="274" r:id="rId11"/>
    <p:sldId id="289" r:id="rId12"/>
    <p:sldId id="276" r:id="rId13"/>
    <p:sldId id="281" r:id="rId14"/>
    <p:sldId id="282" r:id="rId15"/>
    <p:sldId id="284" r:id="rId16"/>
    <p:sldId id="285" r:id="rId17"/>
    <p:sldId id="286" r:id="rId18"/>
    <p:sldId id="292" r:id="rId19"/>
    <p:sldId id="293" r:id="rId20"/>
    <p:sldId id="294" r:id="rId21"/>
    <p:sldId id="295" r:id="rId22"/>
    <p:sldId id="296" r:id="rId23"/>
    <p:sldId id="299" r:id="rId24"/>
    <p:sldId id="297" r:id="rId25"/>
    <p:sldId id="298" r:id="rId26"/>
    <p:sldId id="300" r:id="rId27"/>
    <p:sldId id="301" r:id="rId28"/>
    <p:sldId id="303" r:id="rId29"/>
    <p:sldId id="302" r:id="rId30"/>
    <p:sldId id="305" r:id="rId31"/>
    <p:sldId id="307" r:id="rId32"/>
    <p:sldId id="306" r:id="rId33"/>
    <p:sldId id="308" r:id="rId34"/>
    <p:sldId id="310" r:id="rId35"/>
    <p:sldId id="309" r:id="rId36"/>
    <p:sldId id="311" r:id="rId37"/>
    <p:sldId id="312" r:id="rId38"/>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418" autoAdjust="0"/>
    <p:restoredTop sz="94660"/>
  </p:normalViewPr>
  <p:slideViewPr>
    <p:cSldViewPr>
      <p:cViewPr varScale="1">
        <p:scale>
          <a:sx n="62" d="100"/>
          <a:sy n="62" d="100"/>
        </p:scale>
        <p:origin x="-1088" y="-6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userId="e85229aca477fafd" providerId="LiveId" clId="{218AF066-3F3D-42FB-B534-A674E57E5954}"/>
    <pc:docChg chg="undo custSel modSld">
      <pc:chgData name="" userId="e85229aca477fafd" providerId="LiveId" clId="{218AF066-3F3D-42FB-B534-A674E57E5954}" dt="2017-10-20T13:14:14.031" v="13" actId="6549"/>
      <pc:docMkLst>
        <pc:docMk/>
      </pc:docMkLst>
      <pc:sldChg chg="modSp">
        <pc:chgData name="" userId="e85229aca477fafd" providerId="LiveId" clId="{218AF066-3F3D-42FB-B534-A674E57E5954}" dt="2017-10-20T13:14:14.031" v="13" actId="6549"/>
        <pc:sldMkLst>
          <pc:docMk/>
          <pc:sldMk cId="1712054216" sldId="312"/>
        </pc:sldMkLst>
        <pc:spChg chg="mod">
          <ac:chgData name="" userId="e85229aca477fafd" providerId="LiveId" clId="{218AF066-3F3D-42FB-B534-A674E57E5954}" dt="2017-10-20T13:14:14.031" v="13" actId="6549"/>
          <ac:spMkLst>
            <pc:docMk/>
            <pc:sldMk cId="1712054216" sldId="312"/>
            <ac:spMk id="5"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B7ABBE5-0D0E-42BC-A53B-63163A45FAB0}" type="datetimeFigureOut">
              <a:rPr lang="es-MX" smtClean="0"/>
              <a:pPr/>
              <a:t>20/10/2017</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428314C-A864-4459-A9E1-13AC83757D02}" type="slidenum">
              <a:rPr lang="es-MX" smtClean="0"/>
              <a:pPr/>
              <a:t>‹Nº›</a:t>
            </a:fld>
            <a:endParaRPr lang="es-MX"/>
          </a:p>
        </p:txBody>
      </p:sp>
    </p:spTree>
    <p:extLst>
      <p:ext uri="{BB962C8B-B14F-4D97-AF65-F5344CB8AC3E}">
        <p14:creationId xmlns:p14="http://schemas.microsoft.com/office/powerpoint/2010/main" val="10610242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9428314C-A864-4459-A9E1-13AC83757D02}" type="slidenum">
              <a:rPr lang="es-MX" smtClean="0"/>
              <a:pPr/>
              <a:t>1</a:t>
            </a:fld>
            <a:endParaRPr lang="es-MX"/>
          </a:p>
        </p:txBody>
      </p:sp>
    </p:spTree>
    <p:extLst>
      <p:ext uri="{BB962C8B-B14F-4D97-AF65-F5344CB8AC3E}">
        <p14:creationId xmlns:p14="http://schemas.microsoft.com/office/powerpoint/2010/main" val="42178753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MX"/>
          </a:p>
        </p:txBody>
      </p:sp>
      <p:sp>
        <p:nvSpPr>
          <p:cNvPr id="4" name="3 Marcador de fecha"/>
          <p:cNvSpPr>
            <a:spLocks noGrp="1"/>
          </p:cNvSpPr>
          <p:nvPr>
            <p:ph type="dt" sz="half" idx="10"/>
          </p:nvPr>
        </p:nvSpPr>
        <p:spPr/>
        <p:txBody>
          <a:bodyPr/>
          <a:lstStyle/>
          <a:p>
            <a:fld id="{513E5EEB-4977-4387-8964-EFF9427A3EAE}" type="datetimeFigureOut">
              <a:rPr lang="es-MX" smtClean="0"/>
              <a:pPr/>
              <a:t>20/10/2017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322D71C-91F8-4EAB-A31F-FEDFCEF71187}"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513E5EEB-4977-4387-8964-EFF9427A3EAE}" type="datetimeFigureOut">
              <a:rPr lang="es-MX" smtClean="0"/>
              <a:pPr/>
              <a:t>20/10/2017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322D71C-91F8-4EAB-A31F-FEDFCEF71187}"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513E5EEB-4977-4387-8964-EFF9427A3EAE}" type="datetimeFigureOut">
              <a:rPr lang="es-MX" smtClean="0"/>
              <a:pPr/>
              <a:t>20/10/2017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322D71C-91F8-4EAB-A31F-FEDFCEF71187}"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513E5EEB-4977-4387-8964-EFF9427A3EAE}" type="datetimeFigureOut">
              <a:rPr lang="es-MX" smtClean="0"/>
              <a:pPr/>
              <a:t>20/10/2017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322D71C-91F8-4EAB-A31F-FEDFCEF71187}"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513E5EEB-4977-4387-8964-EFF9427A3EAE}" type="datetimeFigureOut">
              <a:rPr lang="es-MX" smtClean="0"/>
              <a:pPr/>
              <a:t>20/10/2017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322D71C-91F8-4EAB-A31F-FEDFCEF71187}"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fecha"/>
          <p:cNvSpPr>
            <a:spLocks noGrp="1"/>
          </p:cNvSpPr>
          <p:nvPr>
            <p:ph type="dt" sz="half" idx="10"/>
          </p:nvPr>
        </p:nvSpPr>
        <p:spPr/>
        <p:txBody>
          <a:bodyPr/>
          <a:lstStyle/>
          <a:p>
            <a:fld id="{513E5EEB-4977-4387-8964-EFF9427A3EAE}" type="datetimeFigureOut">
              <a:rPr lang="es-MX" smtClean="0"/>
              <a:pPr/>
              <a:t>20/10/2017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3322D71C-91F8-4EAB-A31F-FEDFCEF71187}"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6 Marcador de fecha"/>
          <p:cNvSpPr>
            <a:spLocks noGrp="1"/>
          </p:cNvSpPr>
          <p:nvPr>
            <p:ph type="dt" sz="half" idx="10"/>
          </p:nvPr>
        </p:nvSpPr>
        <p:spPr/>
        <p:txBody>
          <a:bodyPr/>
          <a:lstStyle/>
          <a:p>
            <a:fld id="{513E5EEB-4977-4387-8964-EFF9427A3EAE}" type="datetimeFigureOut">
              <a:rPr lang="es-MX" smtClean="0"/>
              <a:pPr/>
              <a:t>20/10/2017</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3322D71C-91F8-4EAB-A31F-FEDFCEF71187}"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fecha"/>
          <p:cNvSpPr>
            <a:spLocks noGrp="1"/>
          </p:cNvSpPr>
          <p:nvPr>
            <p:ph type="dt" sz="half" idx="10"/>
          </p:nvPr>
        </p:nvSpPr>
        <p:spPr/>
        <p:txBody>
          <a:bodyPr/>
          <a:lstStyle/>
          <a:p>
            <a:fld id="{513E5EEB-4977-4387-8964-EFF9427A3EAE}" type="datetimeFigureOut">
              <a:rPr lang="es-MX" smtClean="0"/>
              <a:pPr/>
              <a:t>20/10/2017</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3322D71C-91F8-4EAB-A31F-FEDFCEF71187}"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513E5EEB-4977-4387-8964-EFF9427A3EAE}" type="datetimeFigureOut">
              <a:rPr lang="es-MX" smtClean="0"/>
              <a:pPr/>
              <a:t>20/10/2017</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3322D71C-91F8-4EAB-A31F-FEDFCEF71187}"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513E5EEB-4977-4387-8964-EFF9427A3EAE}" type="datetimeFigureOut">
              <a:rPr lang="es-MX" smtClean="0"/>
              <a:pPr/>
              <a:t>20/10/2017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3322D71C-91F8-4EAB-A31F-FEDFCEF71187}"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513E5EEB-4977-4387-8964-EFF9427A3EAE}" type="datetimeFigureOut">
              <a:rPr lang="es-MX" smtClean="0"/>
              <a:pPr/>
              <a:t>20/10/2017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3322D71C-91F8-4EAB-A31F-FEDFCEF71187}"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3E5EEB-4977-4387-8964-EFF9427A3EAE}" type="datetimeFigureOut">
              <a:rPr lang="es-MX" smtClean="0"/>
              <a:pPr/>
              <a:t>20/10/2017</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22D71C-91F8-4EAB-A31F-FEDFCEF71187}"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2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3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5" Type="http://schemas.openxmlformats.org/officeDocument/2006/relationships/image" Target="../media/image40.png"/><Relationship Id="rId4" Type="http://schemas.openxmlformats.org/officeDocument/2006/relationships/image" Target="../media/image39.png"/></Relationships>
</file>

<file path=ppt/slides/_rels/slide3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5" Type="http://schemas.openxmlformats.org/officeDocument/2006/relationships/image" Target="../media/image40.png"/><Relationship Id="rId4" Type="http://schemas.openxmlformats.org/officeDocument/2006/relationships/image" Target="../media/image39.png"/></Relationships>
</file>

<file path=ppt/slides/_rels/slide3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3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3">
            <a:lumMod val="40000"/>
            <a:lumOff val="60000"/>
          </a:schemeClr>
        </a:solidFill>
        <a:effectLst/>
      </p:bgPr>
    </p:bg>
    <p:spTree>
      <p:nvGrpSpPr>
        <p:cNvPr id="1" name=""/>
        <p:cNvGrpSpPr/>
        <p:nvPr/>
      </p:nvGrpSpPr>
      <p:grpSpPr>
        <a:xfrm>
          <a:off x="0" y="0"/>
          <a:ext cx="0" cy="0"/>
          <a:chOff x="0" y="0"/>
          <a:chExt cx="0" cy="0"/>
        </a:xfrm>
      </p:grpSpPr>
      <p:sp>
        <p:nvSpPr>
          <p:cNvPr id="6" name="1 Título"/>
          <p:cNvSpPr txBox="1">
            <a:spLocks/>
          </p:cNvSpPr>
          <p:nvPr/>
        </p:nvSpPr>
        <p:spPr>
          <a:xfrm>
            <a:off x="539552" y="404664"/>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dirty="0"/>
              <a:t>Diapositivas en PowerPoint</a:t>
            </a:r>
            <a:br>
              <a:rPr lang="es-MX" dirty="0"/>
            </a:br>
            <a:r>
              <a:rPr lang="es-MX" dirty="0"/>
              <a:t>de la UA: Robótica</a:t>
            </a:r>
          </a:p>
        </p:txBody>
      </p:sp>
      <p:sp>
        <p:nvSpPr>
          <p:cNvPr id="7" name="2 Subtítulo"/>
          <p:cNvSpPr txBox="1">
            <a:spLocks/>
          </p:cNvSpPr>
          <p:nvPr/>
        </p:nvSpPr>
        <p:spPr>
          <a:xfrm>
            <a:off x="1403648" y="2132856"/>
            <a:ext cx="6400800" cy="648072"/>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s-MX"/>
              <a:t>Presenta: Dr. Carlos Juárez Toledo</a:t>
            </a:r>
            <a:endParaRPr lang="es-MX" dirty="0"/>
          </a:p>
        </p:txBody>
      </p:sp>
      <p:sp>
        <p:nvSpPr>
          <p:cNvPr id="8" name="1 Título"/>
          <p:cNvSpPr txBox="1">
            <a:spLocks/>
          </p:cNvSpPr>
          <p:nvPr/>
        </p:nvSpPr>
        <p:spPr>
          <a:xfrm>
            <a:off x="717848" y="2924944"/>
            <a:ext cx="6302424" cy="3456384"/>
          </a:xfrm>
          <a:prstGeom prst="rect">
            <a:avLst/>
          </a:prstGeom>
        </p:spPr>
        <p:txBody>
          <a:bodyPr vert="horz" lIns="91440" tIns="45720" rIns="91440" bIns="45720" rtlCol="0" anchor="ctr">
            <a:normAutofit fontScale="4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a:r>
              <a:rPr lang="es-MX" sz="8000" dirty="0"/>
              <a:t>Contenido:</a:t>
            </a:r>
          </a:p>
          <a:p>
            <a:pPr algn="just"/>
            <a:r>
              <a:rPr lang="es-MX" sz="8000" dirty="0"/>
              <a:t>Presentación de la UA</a:t>
            </a:r>
          </a:p>
          <a:p>
            <a:pPr algn="just"/>
            <a:r>
              <a:rPr lang="es-MX" sz="8000" b="1" dirty="0"/>
              <a:t>UNIDAD 1. CONCEPTOS BÁSICOS</a:t>
            </a:r>
          </a:p>
          <a:p>
            <a:pPr algn="just"/>
            <a:r>
              <a:rPr lang="es-MX" sz="8000" b="1" dirty="0"/>
              <a:t>	</a:t>
            </a:r>
            <a:r>
              <a:rPr lang="es-MX" sz="8000" dirty="0"/>
              <a:t>1. Introducción a la robótica </a:t>
            </a:r>
          </a:p>
          <a:p>
            <a:pPr algn="just"/>
            <a:endParaRPr lang="es-MX" sz="8000" dirty="0"/>
          </a:p>
          <a:p>
            <a:pPr algn="just"/>
            <a:r>
              <a:rPr lang="es-MX" sz="8000" dirty="0"/>
              <a:t>En esta sección se presentan un encuadre de los contenidos de la UA y conceptos generales.</a:t>
            </a:r>
            <a:endParaRPr lang="es-MX" sz="3200" dirty="0"/>
          </a:p>
          <a:p>
            <a:pPr marL="514350" indent="-514350">
              <a:buAutoNum type="arabicPeriod"/>
            </a:pPr>
            <a:endParaRPr lang="es-MX" sz="3200" dirty="0"/>
          </a:p>
        </p:txBody>
      </p:sp>
      <p:pic>
        <p:nvPicPr>
          <p:cNvPr id="9" name="Picture 2" descr="C:\Users\IRMA\AppData\Local\Microsoft\Windows\INetCache\IE\FMYZNH7D\checkered-308057_960_720[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48264" y="4552677"/>
            <a:ext cx="1974084" cy="126876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Programa 9 </a:t>
            </a:r>
            <a:r>
              <a:rPr lang="es-ES" dirty="0"/>
              <a:t>Programación usando subrutinas</a:t>
            </a:r>
            <a:endParaRPr lang="es-MX" dirty="0"/>
          </a:p>
        </p:txBody>
      </p:sp>
      <p:sp>
        <p:nvSpPr>
          <p:cNvPr id="3" name="2 Marcador de contenido"/>
          <p:cNvSpPr>
            <a:spLocks noGrp="1"/>
          </p:cNvSpPr>
          <p:nvPr>
            <p:ph idx="1"/>
          </p:nvPr>
        </p:nvSpPr>
        <p:spPr/>
        <p:txBody>
          <a:bodyPr/>
          <a:lstStyle/>
          <a:p>
            <a:r>
              <a:rPr lang="es-MX" dirty="0"/>
              <a:t>Uso de ciclos </a:t>
            </a:r>
            <a:r>
              <a:rPr lang="es-MX" dirty="0" err="1"/>
              <a:t>FOR</a:t>
            </a:r>
            <a:r>
              <a:rPr lang="es-MX" dirty="0"/>
              <a:t>, </a:t>
            </a:r>
            <a:r>
              <a:rPr lang="es-MX" dirty="0" err="1"/>
              <a:t>WHILE</a:t>
            </a:r>
            <a:endParaRPr lang="es-MX" dirty="0"/>
          </a:p>
          <a:p>
            <a:r>
              <a:rPr lang="es-MX" dirty="0"/>
              <a:t>Condicionales </a:t>
            </a:r>
            <a:r>
              <a:rPr lang="es-MX" dirty="0" err="1"/>
              <a:t>IF</a:t>
            </a:r>
            <a:r>
              <a:rPr lang="es-MX" dirty="0"/>
              <a:t>, </a:t>
            </a:r>
            <a:r>
              <a:rPr lang="es-MX" dirty="0" err="1"/>
              <a:t>OR</a:t>
            </a:r>
            <a:r>
              <a:rPr lang="es-MX" dirty="0"/>
              <a:t>, 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pic>
        <p:nvPicPr>
          <p:cNvPr id="6146" name="Imagen 1"/>
          <p:cNvPicPr>
            <a:picLocks noChangeAspect="1" noChangeArrowheads="1"/>
          </p:cNvPicPr>
          <p:nvPr/>
        </p:nvPicPr>
        <p:blipFill>
          <a:blip r:embed="rId2" cstate="print"/>
          <a:srcRect/>
          <a:stretch>
            <a:fillRect/>
          </a:stretch>
        </p:blipFill>
        <p:spPr bwMode="auto">
          <a:xfrm>
            <a:off x="1619672" y="1268760"/>
            <a:ext cx="6107113" cy="4805363"/>
          </a:xfrm>
          <a:prstGeom prst="rect">
            <a:avLst/>
          </a:prstGeom>
          <a:noFill/>
          <a:ln w="9525">
            <a:noFill/>
            <a:miter lim="800000"/>
            <a:headEnd/>
            <a:tailEnd/>
          </a:ln>
        </p:spPr>
      </p:pic>
      <p:pic>
        <p:nvPicPr>
          <p:cNvPr id="5" name="Imagen 1"/>
          <p:cNvPicPr>
            <a:picLocks noChangeAspect="1" noChangeArrowheads="1"/>
          </p:cNvPicPr>
          <p:nvPr/>
        </p:nvPicPr>
        <p:blipFill>
          <a:blip r:embed="rId2" cstate="print"/>
          <a:srcRect/>
          <a:stretch>
            <a:fillRect/>
          </a:stretch>
        </p:blipFill>
        <p:spPr bwMode="auto">
          <a:xfrm>
            <a:off x="467544" y="404664"/>
            <a:ext cx="8424936" cy="5821859"/>
          </a:xfrm>
          <a:prstGeom prst="rect">
            <a:avLst/>
          </a:prstGeom>
          <a:noFill/>
          <a:ln w="9525">
            <a:noFill/>
            <a:miter lim="800000"/>
            <a:headEnd/>
            <a:tailEnd/>
          </a:ln>
        </p:spPr>
      </p:pic>
      <p:pic>
        <p:nvPicPr>
          <p:cNvPr id="6" name="Picture 2" descr="C:\Users\usuario\Pictures\escudo_uaemex_3.bmp"/>
          <p:cNvPicPr>
            <a:picLocks noChangeAspect="1" noChangeArrowheads="1"/>
          </p:cNvPicPr>
          <p:nvPr/>
        </p:nvPicPr>
        <p:blipFill>
          <a:blip r:embed="rId3" cstate="print"/>
          <a:srcRect/>
          <a:stretch>
            <a:fillRect/>
          </a:stretch>
        </p:blipFill>
        <p:spPr bwMode="auto">
          <a:xfrm>
            <a:off x="1" y="1"/>
            <a:ext cx="1115616" cy="1005970"/>
          </a:xfrm>
          <a:prstGeom prst="rect">
            <a:avLst/>
          </a:prstGeom>
          <a:noFill/>
        </p:spPr>
      </p:pic>
      <p:sp>
        <p:nvSpPr>
          <p:cNvPr id="7" name="1 Título"/>
          <p:cNvSpPr txBox="1">
            <a:spLocks/>
          </p:cNvSpPr>
          <p:nvPr/>
        </p:nvSpPr>
        <p:spPr>
          <a:xfrm>
            <a:off x="5220072" y="332656"/>
            <a:ext cx="3619128" cy="648072"/>
          </a:xfrm>
          <a:prstGeom prst="rect">
            <a:avLst/>
          </a:prstGeom>
        </p:spPr>
        <p:txBody>
          <a:bodyPr vert="horz" lIns="91440" tIns="45720" rIns="91440" bIns="45720" rtlCol="0" anchor="ctr">
            <a:normAutofit fontScale="6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MX" sz="4400" b="1" i="0" u="none" strike="noStrike" kern="1200" cap="none" spc="0" normalizeH="0" baseline="0" noProof="0" dirty="0">
                <a:ln>
                  <a:noFill/>
                </a:ln>
                <a:solidFill>
                  <a:srgbClr val="002060"/>
                </a:solidFill>
                <a:effectLst/>
                <a:uLnTx/>
                <a:uFillTx/>
                <a:latin typeface="+mj-lt"/>
                <a:ea typeface="+mj-ea"/>
                <a:cs typeface="+mj-cs"/>
              </a:rPr>
              <a:t>Diagrama electrónico</a:t>
            </a:r>
            <a:r>
              <a:rPr kumimoji="0" lang="es-MX" sz="4400" b="1" i="0" u="none" strike="noStrike" kern="1200" cap="none" spc="0" normalizeH="0" noProof="0" dirty="0">
                <a:ln>
                  <a:noFill/>
                </a:ln>
                <a:solidFill>
                  <a:srgbClr val="002060"/>
                </a:solidFill>
                <a:effectLst/>
                <a:uLnTx/>
                <a:uFillTx/>
                <a:latin typeface="+mj-lt"/>
                <a:ea typeface="+mj-ea"/>
                <a:cs typeface="+mj-cs"/>
              </a:rPr>
              <a:t> </a:t>
            </a:r>
            <a:endParaRPr kumimoji="0" lang="es-MX" sz="4400" b="1" i="0" u="none" strike="noStrike" kern="1200" cap="none" spc="0" normalizeH="0" baseline="0" noProof="0" dirty="0">
              <a:ln>
                <a:noFill/>
              </a:ln>
              <a:solidFill>
                <a:srgbClr val="002060"/>
              </a:solidFill>
              <a:effectLst/>
              <a:uLnTx/>
              <a:uFillTx/>
              <a:latin typeface="+mj-lt"/>
              <a:ea typeface="+mj-ea"/>
              <a:cs typeface="+mj-cs"/>
            </a:endParaRPr>
          </a:p>
        </p:txBody>
      </p:sp>
      <p:sp>
        <p:nvSpPr>
          <p:cNvPr id="9" name="8 Rectángulo redondeado"/>
          <p:cNvSpPr/>
          <p:nvPr/>
        </p:nvSpPr>
        <p:spPr>
          <a:xfrm>
            <a:off x="7668344" y="4797152"/>
            <a:ext cx="1008112" cy="648072"/>
          </a:xfrm>
          <a:prstGeom prst="roundRect">
            <a:avLst/>
          </a:prstGeom>
          <a:solidFill>
            <a:schemeClr val="accent1">
              <a:alpha val="3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9 Rectángulo redondeado"/>
          <p:cNvSpPr/>
          <p:nvPr/>
        </p:nvSpPr>
        <p:spPr>
          <a:xfrm>
            <a:off x="2987824" y="6165304"/>
            <a:ext cx="1368152" cy="576064"/>
          </a:xfrm>
          <a:prstGeom prst="roundRect">
            <a:avLst/>
          </a:prstGeom>
          <a:solidFill>
            <a:schemeClr val="accent1">
              <a:alpha val="3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10 CuadroTexto"/>
          <p:cNvSpPr txBox="1"/>
          <p:nvPr/>
        </p:nvSpPr>
        <p:spPr>
          <a:xfrm>
            <a:off x="3059832" y="6095037"/>
            <a:ext cx="1245084" cy="646331"/>
          </a:xfrm>
          <a:prstGeom prst="rect">
            <a:avLst/>
          </a:prstGeom>
          <a:noFill/>
        </p:spPr>
        <p:txBody>
          <a:bodyPr wrap="none" rtlCol="0">
            <a:spAutoFit/>
          </a:bodyPr>
          <a:lstStyle/>
          <a:p>
            <a:r>
              <a:rPr lang="es-MX" b="1" dirty="0"/>
              <a:t>Foto </a:t>
            </a:r>
          </a:p>
          <a:p>
            <a:r>
              <a:rPr lang="es-MX" b="1" dirty="0"/>
              <a:t>Resistencia</a:t>
            </a:r>
          </a:p>
        </p:txBody>
      </p:sp>
      <p:sp>
        <p:nvSpPr>
          <p:cNvPr id="12" name="11 Rectángulo redondeado"/>
          <p:cNvSpPr/>
          <p:nvPr/>
        </p:nvSpPr>
        <p:spPr>
          <a:xfrm>
            <a:off x="539552" y="5229200"/>
            <a:ext cx="1368152" cy="576064"/>
          </a:xfrm>
          <a:prstGeom prst="roundRect">
            <a:avLst/>
          </a:prstGeom>
          <a:solidFill>
            <a:schemeClr val="accent1">
              <a:alpha val="3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12 CuadroTexto"/>
          <p:cNvSpPr txBox="1"/>
          <p:nvPr/>
        </p:nvSpPr>
        <p:spPr>
          <a:xfrm>
            <a:off x="539552" y="5229200"/>
            <a:ext cx="1298497" cy="646331"/>
          </a:xfrm>
          <a:prstGeom prst="rect">
            <a:avLst/>
          </a:prstGeom>
          <a:noFill/>
        </p:spPr>
        <p:txBody>
          <a:bodyPr wrap="none" rtlCol="0">
            <a:spAutoFit/>
          </a:bodyPr>
          <a:lstStyle/>
          <a:p>
            <a:r>
              <a:rPr lang="es-MX" b="1" dirty="0"/>
              <a:t>Calibración </a:t>
            </a:r>
          </a:p>
          <a:p>
            <a:r>
              <a:rPr lang="es-MX" b="1" dirty="0"/>
              <a:t>Manual</a:t>
            </a:r>
          </a:p>
        </p:txBody>
      </p:sp>
      <p:sp>
        <p:nvSpPr>
          <p:cNvPr id="15" name="14 Rectángulo"/>
          <p:cNvSpPr/>
          <p:nvPr/>
        </p:nvSpPr>
        <p:spPr>
          <a:xfrm>
            <a:off x="1907704" y="3573016"/>
            <a:ext cx="360040" cy="3600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15 Rectángulo redondeado"/>
          <p:cNvSpPr/>
          <p:nvPr/>
        </p:nvSpPr>
        <p:spPr>
          <a:xfrm>
            <a:off x="1115616" y="3563724"/>
            <a:ext cx="576064" cy="360040"/>
          </a:xfrm>
          <a:prstGeom prst="roundRect">
            <a:avLst/>
          </a:prstGeom>
          <a:solidFill>
            <a:schemeClr val="accent1">
              <a:alpha val="3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16 CuadroTexto"/>
          <p:cNvSpPr txBox="1"/>
          <p:nvPr/>
        </p:nvSpPr>
        <p:spPr>
          <a:xfrm>
            <a:off x="1115616" y="3563724"/>
            <a:ext cx="574196" cy="369332"/>
          </a:xfrm>
          <a:prstGeom prst="rect">
            <a:avLst/>
          </a:prstGeom>
          <a:noFill/>
        </p:spPr>
        <p:txBody>
          <a:bodyPr wrap="none" rtlCol="0">
            <a:spAutoFit/>
          </a:bodyPr>
          <a:lstStyle/>
          <a:p>
            <a:r>
              <a:rPr lang="es-MX" b="1" dirty="0"/>
              <a:t>USB</a:t>
            </a:r>
          </a:p>
        </p:txBody>
      </p:sp>
      <p:sp>
        <p:nvSpPr>
          <p:cNvPr id="18" name="17 Rectángulo redondeado"/>
          <p:cNvSpPr/>
          <p:nvPr/>
        </p:nvSpPr>
        <p:spPr>
          <a:xfrm>
            <a:off x="6512326" y="1052736"/>
            <a:ext cx="1368152" cy="358299"/>
          </a:xfrm>
          <a:prstGeom prst="roundRect">
            <a:avLst/>
          </a:prstGeom>
          <a:solidFill>
            <a:schemeClr val="accent1">
              <a:alpha val="3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9" name="18 CuadroTexto"/>
          <p:cNvSpPr txBox="1"/>
          <p:nvPr/>
        </p:nvSpPr>
        <p:spPr>
          <a:xfrm>
            <a:off x="6512326" y="1052736"/>
            <a:ext cx="1372042" cy="369332"/>
          </a:xfrm>
          <a:prstGeom prst="rect">
            <a:avLst/>
          </a:prstGeom>
          <a:noFill/>
        </p:spPr>
        <p:txBody>
          <a:bodyPr wrap="none" rtlCol="0">
            <a:spAutoFit/>
          </a:bodyPr>
          <a:lstStyle/>
          <a:p>
            <a:r>
              <a:rPr lang="es-MX" b="1" dirty="0"/>
              <a:t>Pantalla LCD</a:t>
            </a:r>
          </a:p>
        </p:txBody>
      </p:sp>
      <p:sp>
        <p:nvSpPr>
          <p:cNvPr id="20" name="19 Rectángulo redondeado"/>
          <p:cNvSpPr/>
          <p:nvPr/>
        </p:nvSpPr>
        <p:spPr>
          <a:xfrm>
            <a:off x="1259632" y="188640"/>
            <a:ext cx="576064" cy="360040"/>
          </a:xfrm>
          <a:prstGeom prst="roundRect">
            <a:avLst/>
          </a:prstGeom>
          <a:solidFill>
            <a:schemeClr val="accent1">
              <a:alpha val="3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1" name="20 CuadroTexto"/>
          <p:cNvSpPr txBox="1"/>
          <p:nvPr/>
        </p:nvSpPr>
        <p:spPr>
          <a:xfrm>
            <a:off x="1259632" y="188640"/>
            <a:ext cx="431528" cy="369332"/>
          </a:xfrm>
          <a:prstGeom prst="rect">
            <a:avLst/>
          </a:prstGeom>
          <a:noFill/>
        </p:spPr>
        <p:txBody>
          <a:bodyPr wrap="none" rtlCol="0">
            <a:spAutoFit/>
          </a:bodyPr>
          <a:lstStyle/>
          <a:p>
            <a:r>
              <a:rPr lang="es-MX" b="1" dirty="0"/>
              <a:t>B1</a:t>
            </a:r>
          </a:p>
        </p:txBody>
      </p:sp>
      <p:sp>
        <p:nvSpPr>
          <p:cNvPr id="22" name="21 Rectángulo redondeado"/>
          <p:cNvSpPr/>
          <p:nvPr/>
        </p:nvSpPr>
        <p:spPr>
          <a:xfrm>
            <a:off x="2555776" y="179348"/>
            <a:ext cx="576064" cy="360040"/>
          </a:xfrm>
          <a:prstGeom prst="roundRect">
            <a:avLst/>
          </a:prstGeom>
          <a:solidFill>
            <a:schemeClr val="accent1">
              <a:alpha val="3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3" name="22 CuadroTexto"/>
          <p:cNvSpPr txBox="1"/>
          <p:nvPr/>
        </p:nvSpPr>
        <p:spPr>
          <a:xfrm>
            <a:off x="2555776" y="179348"/>
            <a:ext cx="431528" cy="369332"/>
          </a:xfrm>
          <a:prstGeom prst="rect">
            <a:avLst/>
          </a:prstGeom>
          <a:noFill/>
        </p:spPr>
        <p:txBody>
          <a:bodyPr wrap="none" rtlCol="0">
            <a:spAutoFit/>
          </a:bodyPr>
          <a:lstStyle/>
          <a:p>
            <a:r>
              <a:rPr lang="es-MX" b="1" dirty="0"/>
              <a:t>B2</a:t>
            </a:r>
          </a:p>
        </p:txBody>
      </p:sp>
      <p:sp>
        <p:nvSpPr>
          <p:cNvPr id="24" name="23 Rectángulo redondeado"/>
          <p:cNvSpPr/>
          <p:nvPr/>
        </p:nvSpPr>
        <p:spPr>
          <a:xfrm>
            <a:off x="3995936" y="188640"/>
            <a:ext cx="576064" cy="360040"/>
          </a:xfrm>
          <a:prstGeom prst="roundRect">
            <a:avLst/>
          </a:prstGeom>
          <a:solidFill>
            <a:schemeClr val="accent1">
              <a:alpha val="3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5" name="24 CuadroTexto"/>
          <p:cNvSpPr txBox="1"/>
          <p:nvPr/>
        </p:nvSpPr>
        <p:spPr>
          <a:xfrm>
            <a:off x="3995936" y="188640"/>
            <a:ext cx="431528" cy="369332"/>
          </a:xfrm>
          <a:prstGeom prst="rect">
            <a:avLst/>
          </a:prstGeom>
          <a:noFill/>
        </p:spPr>
        <p:txBody>
          <a:bodyPr wrap="none" rtlCol="0">
            <a:spAutoFit/>
          </a:bodyPr>
          <a:lstStyle/>
          <a:p>
            <a:r>
              <a:rPr lang="es-MX" b="1" dirty="0"/>
              <a:t>B3</a:t>
            </a:r>
          </a:p>
        </p:txBody>
      </p:sp>
      <p:sp>
        <p:nvSpPr>
          <p:cNvPr id="26" name="25 Rectángulo redondeado"/>
          <p:cNvSpPr/>
          <p:nvPr/>
        </p:nvSpPr>
        <p:spPr>
          <a:xfrm>
            <a:off x="251520" y="4293096"/>
            <a:ext cx="1512168" cy="792088"/>
          </a:xfrm>
          <a:prstGeom prst="roundRect">
            <a:avLst/>
          </a:prstGeom>
          <a:solidFill>
            <a:schemeClr val="accent1">
              <a:alpha val="3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7" name="26 CuadroTexto"/>
          <p:cNvSpPr txBox="1"/>
          <p:nvPr/>
        </p:nvSpPr>
        <p:spPr>
          <a:xfrm>
            <a:off x="323528" y="4221088"/>
            <a:ext cx="1504386" cy="923330"/>
          </a:xfrm>
          <a:prstGeom prst="rect">
            <a:avLst/>
          </a:prstGeom>
          <a:noFill/>
        </p:spPr>
        <p:txBody>
          <a:bodyPr wrap="none" rtlCol="0">
            <a:spAutoFit/>
          </a:bodyPr>
          <a:lstStyle/>
          <a:p>
            <a:r>
              <a:rPr lang="es-MX" b="1" dirty="0"/>
              <a:t>Alimentación </a:t>
            </a:r>
          </a:p>
          <a:p>
            <a:r>
              <a:rPr lang="es-MX" b="1" dirty="0"/>
              <a:t>por paneles </a:t>
            </a:r>
          </a:p>
          <a:p>
            <a:r>
              <a:rPr lang="es-MX" b="1" dirty="0"/>
              <a:t>solares</a:t>
            </a:r>
          </a:p>
        </p:txBody>
      </p:sp>
      <p:sp>
        <p:nvSpPr>
          <p:cNvPr id="37" name="36 Flecha doblada"/>
          <p:cNvSpPr/>
          <p:nvPr/>
        </p:nvSpPr>
        <p:spPr>
          <a:xfrm rot="5400000">
            <a:off x="2267744" y="4149080"/>
            <a:ext cx="144016" cy="1152128"/>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39" name="38 Rectángulo redondeado"/>
          <p:cNvSpPr/>
          <p:nvPr/>
        </p:nvSpPr>
        <p:spPr>
          <a:xfrm>
            <a:off x="2627784" y="3573016"/>
            <a:ext cx="1008112" cy="360040"/>
          </a:xfrm>
          <a:prstGeom prst="roundRect">
            <a:avLst/>
          </a:prstGeom>
          <a:solidFill>
            <a:schemeClr val="accent1">
              <a:alpha val="3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0" name="39 CuadroTexto"/>
          <p:cNvSpPr txBox="1"/>
          <p:nvPr/>
        </p:nvSpPr>
        <p:spPr>
          <a:xfrm>
            <a:off x="2771800" y="3573016"/>
            <a:ext cx="1152128" cy="369332"/>
          </a:xfrm>
          <a:prstGeom prst="rect">
            <a:avLst/>
          </a:prstGeom>
          <a:noFill/>
        </p:spPr>
        <p:txBody>
          <a:bodyPr wrap="square" rtlCol="0">
            <a:spAutoFit/>
          </a:bodyPr>
          <a:lstStyle/>
          <a:p>
            <a:r>
              <a:rPr lang="es-MX" b="1" dirty="0"/>
              <a:t>Micro </a:t>
            </a:r>
          </a:p>
        </p:txBody>
      </p:sp>
      <p:sp>
        <p:nvSpPr>
          <p:cNvPr id="4" name="Rectángulo 3">
            <a:extLst>
              <a:ext uri="{FF2B5EF4-FFF2-40B4-BE49-F238E27FC236}">
                <a16:creationId xmlns:a16="http://schemas.microsoft.com/office/drawing/2014/main" xmlns="" id="{FF0E3B3E-74BA-4239-9FBA-F2BF7D551267}"/>
              </a:ext>
            </a:extLst>
          </p:cNvPr>
          <p:cNvSpPr/>
          <p:nvPr/>
        </p:nvSpPr>
        <p:spPr>
          <a:xfrm>
            <a:off x="6512326" y="6315423"/>
            <a:ext cx="2505751" cy="461665"/>
          </a:xfrm>
          <a:prstGeom prst="rect">
            <a:avLst/>
          </a:prstGeom>
          <a:solidFill>
            <a:srgbClr val="00B050"/>
          </a:solidFill>
        </p:spPr>
        <p:txBody>
          <a:bodyPr wrap="none">
            <a:spAutoFit/>
          </a:bodyPr>
          <a:lstStyle/>
          <a:p>
            <a:r>
              <a:rPr lang="es-MX" sz="2400" b="1" dirty="0"/>
              <a:t>Trabajo Final 2015</a:t>
            </a:r>
          </a:p>
        </p:txBody>
      </p:sp>
    </p:spTree>
    <p:extLst>
      <p:ext uri="{BB962C8B-B14F-4D97-AF65-F5344CB8AC3E}">
        <p14:creationId xmlns:p14="http://schemas.microsoft.com/office/powerpoint/2010/main" val="11727010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a:t>Trabajo Final 2016</a:t>
            </a:r>
          </a:p>
        </p:txBody>
      </p:sp>
      <p:sp>
        <p:nvSpPr>
          <p:cNvPr id="3" name="2 Marcador de contenido"/>
          <p:cNvSpPr>
            <a:spLocks noGrp="1"/>
          </p:cNvSpPr>
          <p:nvPr>
            <p:ph idx="1"/>
          </p:nvPr>
        </p:nvSpPr>
        <p:spPr>
          <a:xfrm>
            <a:off x="251520" y="1469714"/>
            <a:ext cx="2997671" cy="2160240"/>
          </a:xfrm>
        </p:spPr>
        <p:txBody>
          <a:bodyPr>
            <a:normAutofit fontScale="55000" lnSpcReduction="20000"/>
          </a:bodyPr>
          <a:lstStyle/>
          <a:p>
            <a:r>
              <a:rPr lang="es-MX" dirty="0"/>
              <a:t>Crear un programa en el brazo </a:t>
            </a:r>
            <a:r>
              <a:rPr lang="es-MX" dirty="0" err="1"/>
              <a:t>KUKA</a:t>
            </a:r>
            <a:r>
              <a:rPr lang="es-MX" dirty="0"/>
              <a:t> para realizar una función  en especifico </a:t>
            </a:r>
          </a:p>
          <a:p>
            <a:pPr>
              <a:buNone/>
            </a:pPr>
            <a:r>
              <a:rPr lang="es-MX" dirty="0"/>
              <a:t>	-Un dibujo sencillo</a:t>
            </a:r>
          </a:p>
          <a:p>
            <a:pPr>
              <a:buNone/>
            </a:pPr>
            <a:r>
              <a:rPr lang="es-MX" dirty="0"/>
              <a:t>	-Manipule objetos</a:t>
            </a:r>
          </a:p>
          <a:p>
            <a:pPr>
              <a:buNone/>
            </a:pPr>
            <a:r>
              <a:rPr lang="es-MX" dirty="0"/>
              <a:t>	-Realice una rutina por medio de las señales de entradas/salida</a:t>
            </a:r>
          </a:p>
        </p:txBody>
      </p:sp>
      <p:pic>
        <p:nvPicPr>
          <p:cNvPr id="5" name="Imagen 4"/>
          <p:cNvPicPr>
            <a:picLocks noChangeAspect="1"/>
          </p:cNvPicPr>
          <p:nvPr/>
        </p:nvPicPr>
        <p:blipFill>
          <a:blip r:embed="rId2"/>
          <a:stretch>
            <a:fillRect/>
          </a:stretch>
        </p:blipFill>
        <p:spPr>
          <a:xfrm>
            <a:off x="611560" y="3682031"/>
            <a:ext cx="2843311" cy="3173338"/>
          </a:xfrm>
          <a:prstGeom prst="rect">
            <a:avLst/>
          </a:prstGeom>
        </p:spPr>
      </p:pic>
      <p:sp>
        <p:nvSpPr>
          <p:cNvPr id="6" name="Rectángulo 5"/>
          <p:cNvSpPr/>
          <p:nvPr/>
        </p:nvSpPr>
        <p:spPr>
          <a:xfrm>
            <a:off x="4211960" y="4869160"/>
            <a:ext cx="4572000" cy="1698927"/>
          </a:xfrm>
          <a:prstGeom prst="rect">
            <a:avLst/>
          </a:prstGeom>
        </p:spPr>
        <p:txBody>
          <a:bodyPr>
            <a:spAutoFit/>
          </a:bodyPr>
          <a:lstStyle/>
          <a:p>
            <a:pPr marL="342900" indent="-342900">
              <a:lnSpc>
                <a:spcPct val="80000"/>
              </a:lnSpc>
              <a:spcBef>
                <a:spcPct val="20000"/>
              </a:spcBef>
              <a:buFont typeface="Arial" pitchFamily="34" charset="0"/>
              <a:buChar char="•"/>
            </a:pPr>
            <a:r>
              <a:rPr lang="es-MX" dirty="0"/>
              <a:t>Desarrollar un robot articulado </a:t>
            </a:r>
          </a:p>
          <a:p>
            <a:pPr>
              <a:lnSpc>
                <a:spcPct val="80000"/>
              </a:lnSpc>
              <a:spcBef>
                <a:spcPct val="20000"/>
              </a:spcBef>
            </a:pPr>
            <a:r>
              <a:rPr lang="es-MX" dirty="0"/>
              <a:t>       - 3 grados de libertad </a:t>
            </a:r>
          </a:p>
          <a:p>
            <a:pPr>
              <a:lnSpc>
                <a:spcPct val="80000"/>
              </a:lnSpc>
              <a:spcBef>
                <a:spcPct val="20000"/>
              </a:spcBef>
            </a:pPr>
            <a:r>
              <a:rPr lang="es-MX" dirty="0"/>
              <a:t>       - Incluya dos sensores</a:t>
            </a:r>
          </a:p>
          <a:p>
            <a:pPr>
              <a:lnSpc>
                <a:spcPct val="80000"/>
              </a:lnSpc>
              <a:spcBef>
                <a:spcPct val="20000"/>
              </a:spcBef>
            </a:pPr>
            <a:r>
              <a:rPr lang="es-MX" dirty="0"/>
              <a:t>       - programado en </a:t>
            </a:r>
            <a:r>
              <a:rPr lang="es-MX" dirty="0" err="1"/>
              <a:t>Arduino</a:t>
            </a:r>
            <a:r>
              <a:rPr lang="es-MX" dirty="0"/>
              <a:t> </a:t>
            </a:r>
          </a:p>
          <a:p>
            <a:r>
              <a:rPr lang="es-MX" dirty="0"/>
              <a:t> </a:t>
            </a:r>
          </a:p>
          <a:p>
            <a:endParaRPr lang="es-MX" dirty="0"/>
          </a:p>
        </p:txBody>
      </p:sp>
      <p:pic>
        <p:nvPicPr>
          <p:cNvPr id="8" name="Imagen 7"/>
          <p:cNvPicPr>
            <a:picLocks noChangeAspect="1"/>
          </p:cNvPicPr>
          <p:nvPr/>
        </p:nvPicPr>
        <p:blipFill>
          <a:blip r:embed="rId3"/>
          <a:stretch>
            <a:fillRect/>
          </a:stretch>
        </p:blipFill>
        <p:spPr>
          <a:xfrm>
            <a:off x="4211960" y="1700808"/>
            <a:ext cx="4518358" cy="2474813"/>
          </a:xfrm>
          <a:prstGeom prst="rect">
            <a:avLst/>
          </a:prstGeom>
        </p:spPr>
      </p:pic>
    </p:spTree>
    <p:extLst>
      <p:ext uri="{BB962C8B-B14F-4D97-AF65-F5344CB8AC3E}">
        <p14:creationId xmlns:p14="http://schemas.microsoft.com/office/powerpoint/2010/main" val="42945425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1 Título"/>
          <p:cNvSpPr>
            <a:spLocks noGrp="1"/>
          </p:cNvSpPr>
          <p:nvPr>
            <p:ph type="ctrTitle"/>
          </p:nvPr>
        </p:nvSpPr>
        <p:spPr>
          <a:xfrm>
            <a:off x="684213" y="1196975"/>
            <a:ext cx="7772400" cy="1470025"/>
          </a:xfrm>
        </p:spPr>
        <p:txBody>
          <a:bodyPr/>
          <a:lstStyle/>
          <a:p>
            <a:r>
              <a:rPr lang="es-MX" altLang="es-MX"/>
              <a:t>Inscribirse a schoology</a:t>
            </a:r>
          </a:p>
        </p:txBody>
      </p:sp>
      <p:sp>
        <p:nvSpPr>
          <p:cNvPr id="3" name="2 Subtítulo"/>
          <p:cNvSpPr>
            <a:spLocks noGrp="1"/>
          </p:cNvSpPr>
          <p:nvPr>
            <p:ph type="subTitle" idx="1"/>
          </p:nvPr>
        </p:nvSpPr>
        <p:spPr/>
        <p:txBody>
          <a:bodyPr/>
          <a:lstStyle/>
          <a:p>
            <a:pPr>
              <a:defRPr/>
            </a:pPr>
            <a:r>
              <a:rPr lang="es-MX" dirty="0"/>
              <a:t>Presentación </a:t>
            </a:r>
          </a:p>
        </p:txBody>
      </p:sp>
      <p:pic>
        <p:nvPicPr>
          <p:cNvPr id="1946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96250" y="5695950"/>
            <a:ext cx="1047750" cy="116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593308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Marcador de contenido 2"/>
          <p:cNvSpPr>
            <a:spLocks noGrp="1"/>
          </p:cNvSpPr>
          <p:nvPr>
            <p:ph idx="1"/>
          </p:nvPr>
        </p:nvSpPr>
        <p:spPr>
          <a:xfrm>
            <a:off x="460375" y="436563"/>
            <a:ext cx="8229600" cy="819150"/>
          </a:xfrm>
        </p:spPr>
        <p:txBody>
          <a:bodyPr/>
          <a:lstStyle/>
          <a:p>
            <a:r>
              <a:rPr lang="es-MX" altLang="es-MX"/>
              <a:t>https://www.schoology.com</a:t>
            </a:r>
          </a:p>
        </p:txBody>
      </p:sp>
      <p:pic>
        <p:nvPicPr>
          <p:cNvPr id="20483" name="Imagen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95288" y="1252538"/>
            <a:ext cx="5905500" cy="392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4" name="Imagen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635625" y="2071688"/>
            <a:ext cx="3054350" cy="458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115944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ítulo 1"/>
          <p:cNvSpPr>
            <a:spLocks noGrp="1"/>
          </p:cNvSpPr>
          <p:nvPr>
            <p:ph type="title"/>
          </p:nvPr>
        </p:nvSpPr>
        <p:spPr/>
        <p:txBody>
          <a:bodyPr/>
          <a:lstStyle/>
          <a:p>
            <a:endParaRPr lang="es-MX" altLang="es-MX"/>
          </a:p>
        </p:txBody>
      </p:sp>
      <p:sp>
        <p:nvSpPr>
          <p:cNvPr id="22531" name="Marcador de contenido 2"/>
          <p:cNvSpPr>
            <a:spLocks noGrp="1"/>
          </p:cNvSpPr>
          <p:nvPr>
            <p:ph idx="1"/>
          </p:nvPr>
        </p:nvSpPr>
        <p:spPr/>
        <p:txBody>
          <a:bodyPr/>
          <a:lstStyle/>
          <a:p>
            <a:endParaRPr lang="es-MX" altLang="es-MX"/>
          </a:p>
        </p:txBody>
      </p:sp>
      <p:pic>
        <p:nvPicPr>
          <p:cNvPr id="2" name="Imagen 1"/>
          <p:cNvPicPr>
            <a:picLocks noChangeAspect="1"/>
          </p:cNvPicPr>
          <p:nvPr/>
        </p:nvPicPr>
        <p:blipFill>
          <a:blip r:embed="rId2"/>
          <a:stretch>
            <a:fillRect/>
          </a:stretch>
        </p:blipFill>
        <p:spPr>
          <a:xfrm>
            <a:off x="1819392" y="3103851"/>
            <a:ext cx="4536504" cy="2547526"/>
          </a:xfrm>
          <a:prstGeom prst="rect">
            <a:avLst/>
          </a:prstGeom>
        </p:spPr>
      </p:pic>
      <p:pic>
        <p:nvPicPr>
          <p:cNvPr id="3" name="Imagen 2"/>
          <p:cNvPicPr>
            <a:picLocks noChangeAspect="1"/>
          </p:cNvPicPr>
          <p:nvPr/>
        </p:nvPicPr>
        <p:blipFill>
          <a:blip r:embed="rId3"/>
          <a:stretch>
            <a:fillRect/>
          </a:stretch>
        </p:blipFill>
        <p:spPr>
          <a:xfrm>
            <a:off x="1824577" y="764704"/>
            <a:ext cx="4320480" cy="2156585"/>
          </a:xfrm>
          <a:prstGeom prst="rect">
            <a:avLst/>
          </a:prstGeom>
        </p:spPr>
      </p:pic>
    </p:spTree>
    <p:extLst>
      <p:ext uri="{BB962C8B-B14F-4D97-AF65-F5344CB8AC3E}">
        <p14:creationId xmlns:p14="http://schemas.microsoft.com/office/powerpoint/2010/main" val="5463447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ítulo 1"/>
          <p:cNvSpPr>
            <a:spLocks noGrp="1"/>
          </p:cNvSpPr>
          <p:nvPr>
            <p:ph type="title"/>
          </p:nvPr>
        </p:nvSpPr>
        <p:spPr/>
        <p:txBody>
          <a:bodyPr/>
          <a:lstStyle/>
          <a:p>
            <a:endParaRPr lang="es-MX" altLang="es-MX"/>
          </a:p>
        </p:txBody>
      </p:sp>
      <p:pic>
        <p:nvPicPr>
          <p:cNvPr id="4" name="Marcador de contenido 3"/>
          <p:cNvPicPr>
            <a:picLocks noGrp="1" noChangeAspect="1"/>
          </p:cNvPicPr>
          <p:nvPr>
            <p:ph idx="1"/>
          </p:nvPr>
        </p:nvPicPr>
        <p:blipFill>
          <a:blip r:embed="rId2"/>
          <a:stretch>
            <a:fillRect/>
          </a:stretch>
        </p:blipFill>
        <p:spPr>
          <a:xfrm>
            <a:off x="3984626" y="3212976"/>
            <a:ext cx="4702174" cy="2525582"/>
          </a:xfrm>
          <a:prstGeom prst="rect">
            <a:avLst/>
          </a:prstGeom>
        </p:spPr>
      </p:pic>
      <p:pic>
        <p:nvPicPr>
          <p:cNvPr id="2" name="Imagen 1"/>
          <p:cNvPicPr>
            <a:picLocks noChangeAspect="1"/>
          </p:cNvPicPr>
          <p:nvPr/>
        </p:nvPicPr>
        <p:blipFill>
          <a:blip r:embed="rId3"/>
          <a:stretch>
            <a:fillRect/>
          </a:stretch>
        </p:blipFill>
        <p:spPr>
          <a:xfrm>
            <a:off x="488951" y="1417638"/>
            <a:ext cx="3495675" cy="2286000"/>
          </a:xfrm>
          <a:prstGeom prst="rect">
            <a:avLst/>
          </a:prstGeom>
        </p:spPr>
      </p:pic>
      <p:pic>
        <p:nvPicPr>
          <p:cNvPr id="3" name="Imagen 2"/>
          <p:cNvPicPr>
            <a:picLocks noChangeAspect="1"/>
          </p:cNvPicPr>
          <p:nvPr/>
        </p:nvPicPr>
        <p:blipFill>
          <a:blip r:embed="rId4"/>
          <a:stretch>
            <a:fillRect/>
          </a:stretch>
        </p:blipFill>
        <p:spPr>
          <a:xfrm>
            <a:off x="4139952" y="1401331"/>
            <a:ext cx="4705350" cy="1619250"/>
          </a:xfrm>
          <a:prstGeom prst="rect">
            <a:avLst/>
          </a:prstGeom>
        </p:spPr>
      </p:pic>
    </p:spTree>
    <p:extLst>
      <p:ext uri="{BB962C8B-B14F-4D97-AF65-F5344CB8AC3E}">
        <p14:creationId xmlns:p14="http://schemas.microsoft.com/office/powerpoint/2010/main" val="32626130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Introducción a la </a:t>
            </a:r>
            <a:r>
              <a:rPr lang="es-ES" dirty="0" err="1"/>
              <a:t>progracion</a:t>
            </a:r>
            <a:r>
              <a:rPr lang="es-ES" dirty="0"/>
              <a:t> KUKA</a:t>
            </a:r>
            <a:endParaRPr lang="es-MX" dirty="0"/>
          </a:p>
        </p:txBody>
      </p:sp>
      <p:sp>
        <p:nvSpPr>
          <p:cNvPr id="3" name="Marcador de contenido 2"/>
          <p:cNvSpPr>
            <a:spLocks noGrp="1"/>
          </p:cNvSpPr>
          <p:nvPr>
            <p:ph idx="1"/>
          </p:nvPr>
        </p:nvSpPr>
        <p:spPr/>
        <p:txBody>
          <a:bodyPr>
            <a:normAutofit lnSpcReduction="10000"/>
          </a:bodyPr>
          <a:lstStyle/>
          <a:p>
            <a:r>
              <a:rPr lang="es-ES" b="1" dirty="0"/>
              <a:t>Objetivos</a:t>
            </a:r>
            <a:r>
              <a:rPr lang="es-ES" dirty="0"/>
              <a:t>: </a:t>
            </a:r>
          </a:p>
          <a:p>
            <a:endParaRPr lang="es-MX" dirty="0"/>
          </a:p>
          <a:p>
            <a:pPr lvl="0"/>
            <a:r>
              <a:rPr lang="es-ES" dirty="0"/>
              <a:t>El alumno entenderá las diferentes clasificaciones de los robots industriales </a:t>
            </a:r>
            <a:endParaRPr lang="es-MX" dirty="0"/>
          </a:p>
          <a:p>
            <a:pPr lvl="0"/>
            <a:r>
              <a:rPr lang="es-ES" dirty="0"/>
              <a:t>El alumno desarrollara un programa básico en el robot industrial KUKA   </a:t>
            </a:r>
            <a:endParaRPr lang="es-MX" dirty="0"/>
          </a:p>
          <a:p>
            <a:r>
              <a:rPr lang="es-ES" dirty="0"/>
              <a:t>Mediante datos experimentales aprenderá a realizar programas básicos y usos más comunes</a:t>
            </a:r>
            <a:endParaRPr lang="es-MX" dirty="0"/>
          </a:p>
        </p:txBody>
      </p:sp>
    </p:spTree>
    <p:extLst>
      <p:ext uri="{BB962C8B-B14F-4D97-AF65-F5344CB8AC3E}">
        <p14:creationId xmlns:p14="http://schemas.microsoft.com/office/powerpoint/2010/main" val="14213230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403C3979-5A8E-4543-933F-0496BF47A40F}"/>
              </a:ext>
            </a:extLst>
          </p:cNvPr>
          <p:cNvSpPr>
            <a:spLocks noGrp="1"/>
          </p:cNvSpPr>
          <p:nvPr>
            <p:ph type="title"/>
          </p:nvPr>
        </p:nvSpPr>
        <p:spPr>
          <a:xfrm>
            <a:off x="457200" y="274638"/>
            <a:ext cx="8229600" cy="1143000"/>
          </a:xfrm>
        </p:spPr>
        <p:txBody>
          <a:bodyPr>
            <a:normAutofit fontScale="90000"/>
          </a:bodyPr>
          <a:lstStyle/>
          <a:p>
            <a:r>
              <a:rPr lang="es-ES" dirty="0"/>
              <a:t>El robot del fabricante KUKA es un robot industrial con seis ejes de articulación</a:t>
            </a:r>
            <a:endParaRPr lang="es-MX" dirty="0"/>
          </a:p>
        </p:txBody>
      </p:sp>
      <p:pic>
        <p:nvPicPr>
          <p:cNvPr id="1027" name="Picture 3">
            <a:extLst>
              <a:ext uri="{FF2B5EF4-FFF2-40B4-BE49-F238E27FC236}">
                <a16:creationId xmlns:a16="http://schemas.microsoft.com/office/drawing/2014/main" xmlns="" id="{B293B605-5C23-4866-81B7-D988E0702B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712" y="1784398"/>
            <a:ext cx="3960440" cy="41575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653831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A2E2EB25-62F3-468A-ACF5-F47EA1BDEAE0}"/>
              </a:ext>
            </a:extLst>
          </p:cNvPr>
          <p:cNvSpPr>
            <a:spLocks noGrp="1"/>
          </p:cNvSpPr>
          <p:nvPr>
            <p:ph type="title"/>
          </p:nvPr>
        </p:nvSpPr>
        <p:spPr/>
        <p:txBody>
          <a:bodyPr/>
          <a:lstStyle/>
          <a:p>
            <a:r>
              <a:rPr lang="es-MX"/>
              <a:t>Características del robot KUKA </a:t>
            </a:r>
            <a:endParaRPr lang="es-MX" dirty="0"/>
          </a:p>
        </p:txBody>
      </p:sp>
      <p:sp>
        <p:nvSpPr>
          <p:cNvPr id="3" name="Marcador de contenido 2">
            <a:extLst>
              <a:ext uri="{FF2B5EF4-FFF2-40B4-BE49-F238E27FC236}">
                <a16:creationId xmlns:a16="http://schemas.microsoft.com/office/drawing/2014/main" xmlns="" id="{890008ED-2A08-4B59-B4C1-F71AD8E6B877}"/>
              </a:ext>
            </a:extLst>
          </p:cNvPr>
          <p:cNvSpPr>
            <a:spLocks noGrp="1"/>
          </p:cNvSpPr>
          <p:nvPr>
            <p:ph idx="1"/>
          </p:nvPr>
        </p:nvSpPr>
        <p:spPr/>
        <p:txBody>
          <a:bodyPr>
            <a:normAutofit fontScale="77500" lnSpcReduction="20000"/>
          </a:bodyPr>
          <a:lstStyle/>
          <a:p>
            <a:r>
              <a:rPr lang="es-MX" dirty="0"/>
              <a:t>El cuerpo base está fabricado con fundición de metal liviano, lo que resulta una alta frecuencia natural del robot, presentando unas buenas propiedades dinámicas con alta resistencia a las vibraciones.</a:t>
            </a:r>
          </a:p>
          <a:p>
            <a:r>
              <a:rPr lang="es-MX" dirty="0"/>
              <a:t>Las articulaciones y los reductores se mueven prácticamente libres de juegos, y todas las piezas en movimiento están cubiertas. Todos los motores de accionamiento son servomotores de CA libres de mantenimiento.</a:t>
            </a:r>
          </a:p>
          <a:p>
            <a:r>
              <a:rPr lang="es-MX" dirty="0"/>
              <a:t>Los ejes principales son del tipo de lubricación permanente. Es necesario un cambio de aceite solo después de 20.000 horas de servicio. Es rápido y brinda seguridad de servicio, requiriendo un mantenimiento mínimo y sencillo. Tienen una vida útil promedio entre 10 y 15 años, según el uso.</a:t>
            </a:r>
          </a:p>
          <a:p>
            <a:endParaRPr lang="es-MX" dirty="0"/>
          </a:p>
        </p:txBody>
      </p:sp>
    </p:spTree>
    <p:extLst>
      <p:ext uri="{BB962C8B-B14F-4D97-AF65-F5344CB8AC3E}">
        <p14:creationId xmlns:p14="http://schemas.microsoft.com/office/powerpoint/2010/main" val="16468932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702320D7-B92D-4079-B484-721D59BE6C14}"/>
              </a:ext>
            </a:extLst>
          </p:cNvPr>
          <p:cNvSpPr>
            <a:spLocks noGrp="1"/>
          </p:cNvSpPr>
          <p:nvPr>
            <p:ph type="title"/>
          </p:nvPr>
        </p:nvSpPr>
        <p:spPr>
          <a:xfrm>
            <a:off x="457200" y="274638"/>
            <a:ext cx="8229600" cy="500321"/>
          </a:xfrm>
        </p:spPr>
        <p:txBody>
          <a:bodyPr>
            <a:normAutofit fontScale="90000"/>
          </a:bodyPr>
          <a:lstStyle/>
          <a:p>
            <a:r>
              <a:rPr lang="es-MX" dirty="0"/>
              <a:t>http://moodle.uaemex.mx/</a:t>
            </a:r>
          </a:p>
        </p:txBody>
      </p:sp>
      <p:pic>
        <p:nvPicPr>
          <p:cNvPr id="4" name="Marcador de contenido 3">
            <a:extLst>
              <a:ext uri="{FF2B5EF4-FFF2-40B4-BE49-F238E27FC236}">
                <a16:creationId xmlns:a16="http://schemas.microsoft.com/office/drawing/2014/main" xmlns="" id="{7476EAC5-9489-4414-9268-43EF08D689E6}"/>
              </a:ext>
            </a:extLst>
          </p:cNvPr>
          <p:cNvPicPr>
            <a:picLocks noGrp="1" noChangeAspect="1"/>
          </p:cNvPicPr>
          <p:nvPr>
            <p:ph idx="1"/>
          </p:nvPr>
        </p:nvPicPr>
        <p:blipFill>
          <a:blip r:embed="rId2"/>
          <a:stretch>
            <a:fillRect/>
          </a:stretch>
        </p:blipFill>
        <p:spPr>
          <a:xfrm>
            <a:off x="401662" y="1159967"/>
            <a:ext cx="8229600" cy="3205137"/>
          </a:xfrm>
          <a:prstGeom prst="rect">
            <a:avLst/>
          </a:prstGeom>
        </p:spPr>
      </p:pic>
      <p:sp>
        <p:nvSpPr>
          <p:cNvPr id="5" name="Elipse 4">
            <a:extLst>
              <a:ext uri="{FF2B5EF4-FFF2-40B4-BE49-F238E27FC236}">
                <a16:creationId xmlns:a16="http://schemas.microsoft.com/office/drawing/2014/main" xmlns="" id="{355FDAB0-CF7B-4974-8C51-BBB3C3015CAB}"/>
              </a:ext>
            </a:extLst>
          </p:cNvPr>
          <p:cNvSpPr/>
          <p:nvPr/>
        </p:nvSpPr>
        <p:spPr>
          <a:xfrm>
            <a:off x="6156175" y="3429000"/>
            <a:ext cx="1440160" cy="46240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a:extLst>
              <a:ext uri="{FF2B5EF4-FFF2-40B4-BE49-F238E27FC236}">
                <a16:creationId xmlns:a16="http://schemas.microsoft.com/office/drawing/2014/main" xmlns="" id="{6846885B-D7C7-487E-B09C-35BB23201C83}"/>
              </a:ext>
            </a:extLst>
          </p:cNvPr>
          <p:cNvSpPr/>
          <p:nvPr/>
        </p:nvSpPr>
        <p:spPr>
          <a:xfrm>
            <a:off x="472517" y="4750112"/>
            <a:ext cx="4572000" cy="2031325"/>
          </a:xfrm>
          <a:prstGeom prst="rect">
            <a:avLst/>
          </a:prstGeom>
        </p:spPr>
        <p:txBody>
          <a:bodyPr>
            <a:spAutoFit/>
          </a:bodyPr>
          <a:lstStyle/>
          <a:p>
            <a:r>
              <a:rPr lang="es-MX" dirty="0">
                <a:solidFill>
                  <a:srgbClr val="000000"/>
                </a:solidFill>
                <a:latin typeface="univers" panose="020B0604020202020204" pitchFamily="34" charset="0"/>
              </a:rPr>
              <a:t>Ingresa tu cuenta de correo electrónico institucional, cuando los hayas hecho, la pantalla de acceso cambiará de acuerdo a tu perfil, esto es </a:t>
            </a:r>
            <a:r>
              <a:rPr lang="es-MX" b="1" dirty="0">
                <a:solidFill>
                  <a:srgbClr val="000000"/>
                </a:solidFill>
                <a:latin typeface="universb"/>
              </a:rPr>
              <a:t>@alumno.uaemex.mx, @profesor.uaemex.mx </a:t>
            </a:r>
            <a:r>
              <a:rPr lang="es-MX" dirty="0">
                <a:solidFill>
                  <a:srgbClr val="000000"/>
                </a:solidFill>
                <a:latin typeface="univers" panose="020B0604020202020204" pitchFamily="34" charset="0"/>
              </a:rPr>
              <a:t>ó</a:t>
            </a:r>
            <a:r>
              <a:rPr lang="es-MX" b="1" dirty="0">
                <a:solidFill>
                  <a:srgbClr val="000000"/>
                </a:solidFill>
                <a:latin typeface="universb"/>
              </a:rPr>
              <a:t> @uaemex.mx</a:t>
            </a:r>
            <a:r>
              <a:rPr lang="es-MX" dirty="0">
                <a:solidFill>
                  <a:srgbClr val="000000"/>
                </a:solidFill>
                <a:latin typeface="univers" panose="020B0604020202020204" pitchFamily="34" charset="0"/>
              </a:rPr>
              <a:t> para alumnos, profesores y administrativos respectivamente.</a:t>
            </a:r>
            <a:endParaRPr lang="es-MX" dirty="0"/>
          </a:p>
        </p:txBody>
      </p:sp>
      <p:pic>
        <p:nvPicPr>
          <p:cNvPr id="7" name="Imagen 6">
            <a:extLst>
              <a:ext uri="{FF2B5EF4-FFF2-40B4-BE49-F238E27FC236}">
                <a16:creationId xmlns:a16="http://schemas.microsoft.com/office/drawing/2014/main" xmlns="" id="{03F6D873-D0A9-4B97-BF36-4A8F6D408299}"/>
              </a:ext>
            </a:extLst>
          </p:cNvPr>
          <p:cNvPicPr>
            <a:picLocks noChangeAspect="1"/>
          </p:cNvPicPr>
          <p:nvPr/>
        </p:nvPicPr>
        <p:blipFill>
          <a:blip r:embed="rId3"/>
          <a:stretch>
            <a:fillRect/>
          </a:stretch>
        </p:blipFill>
        <p:spPr>
          <a:xfrm>
            <a:off x="5106093" y="4572910"/>
            <a:ext cx="3510013" cy="2061227"/>
          </a:xfrm>
          <a:prstGeom prst="rect">
            <a:avLst/>
          </a:prstGeom>
        </p:spPr>
      </p:pic>
    </p:spTree>
    <p:extLst>
      <p:ext uri="{BB962C8B-B14F-4D97-AF65-F5344CB8AC3E}">
        <p14:creationId xmlns:p14="http://schemas.microsoft.com/office/powerpoint/2010/main" val="26900555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962F5285-F18B-43D2-AAAC-AE85E6F47B4B}"/>
              </a:ext>
            </a:extLst>
          </p:cNvPr>
          <p:cNvSpPr>
            <a:spLocks noGrp="1"/>
          </p:cNvSpPr>
          <p:nvPr>
            <p:ph type="title"/>
          </p:nvPr>
        </p:nvSpPr>
        <p:spPr/>
        <p:txBody>
          <a:bodyPr/>
          <a:lstStyle/>
          <a:p>
            <a:r>
              <a:rPr lang="es-ES" b="1" dirty="0"/>
              <a:t>Descripción del problema </a:t>
            </a:r>
            <a:endParaRPr lang="es-MX" dirty="0"/>
          </a:p>
        </p:txBody>
      </p:sp>
      <p:sp>
        <p:nvSpPr>
          <p:cNvPr id="3" name="Marcador de contenido 2">
            <a:extLst>
              <a:ext uri="{FF2B5EF4-FFF2-40B4-BE49-F238E27FC236}">
                <a16:creationId xmlns:a16="http://schemas.microsoft.com/office/drawing/2014/main" xmlns="" id="{92CC81FE-EDA8-430A-AE1B-6D183AECB8B3}"/>
              </a:ext>
            </a:extLst>
          </p:cNvPr>
          <p:cNvSpPr>
            <a:spLocks noGrp="1"/>
          </p:cNvSpPr>
          <p:nvPr>
            <p:ph idx="1"/>
          </p:nvPr>
        </p:nvSpPr>
        <p:spPr/>
        <p:txBody>
          <a:bodyPr/>
          <a:lstStyle/>
          <a:p>
            <a:r>
              <a:rPr lang="es-ES" dirty="0"/>
              <a:t>Entender el funcionamiento de todas las partes del brazo robótico, así como los conceptos de grado de libertad, periférico, puesta en marcha y medidas de seguridad.</a:t>
            </a:r>
          </a:p>
          <a:p>
            <a:r>
              <a:rPr lang="es-ES" dirty="0"/>
              <a:t>Realizar programas básicos para manipular el brazo robótico</a:t>
            </a:r>
            <a:endParaRPr lang="es-MX" dirty="0"/>
          </a:p>
        </p:txBody>
      </p:sp>
    </p:spTree>
    <p:extLst>
      <p:ext uri="{BB962C8B-B14F-4D97-AF65-F5344CB8AC3E}">
        <p14:creationId xmlns:p14="http://schemas.microsoft.com/office/powerpoint/2010/main" val="11930171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8061E3AD-8231-4F7E-9CDF-176F1D3E0A16}"/>
              </a:ext>
            </a:extLst>
          </p:cNvPr>
          <p:cNvSpPr>
            <a:spLocks noGrp="1"/>
          </p:cNvSpPr>
          <p:nvPr>
            <p:ph type="title"/>
          </p:nvPr>
        </p:nvSpPr>
        <p:spPr/>
        <p:txBody>
          <a:bodyPr/>
          <a:lstStyle/>
          <a:p>
            <a:r>
              <a:rPr lang="es-MX" b="1" dirty="0"/>
              <a:t>MECÁNICA DEL ROBOT</a:t>
            </a:r>
            <a:endParaRPr lang="es-MX" dirty="0"/>
          </a:p>
        </p:txBody>
      </p:sp>
      <p:sp>
        <p:nvSpPr>
          <p:cNvPr id="3" name="Marcador de contenido 2">
            <a:extLst>
              <a:ext uri="{FF2B5EF4-FFF2-40B4-BE49-F238E27FC236}">
                <a16:creationId xmlns:a16="http://schemas.microsoft.com/office/drawing/2014/main" xmlns="" id="{D3B314F3-7359-466F-BB49-2EBC96E5B29C}"/>
              </a:ext>
            </a:extLst>
          </p:cNvPr>
          <p:cNvSpPr>
            <a:spLocks noGrp="1"/>
          </p:cNvSpPr>
          <p:nvPr>
            <p:ph idx="1"/>
          </p:nvPr>
        </p:nvSpPr>
        <p:spPr>
          <a:xfrm>
            <a:off x="457200" y="1600201"/>
            <a:ext cx="8229600" cy="1540768"/>
          </a:xfrm>
        </p:spPr>
        <p:txBody>
          <a:bodyPr>
            <a:normAutofit fontScale="70000" lnSpcReduction="20000"/>
          </a:bodyPr>
          <a:lstStyle/>
          <a:p>
            <a:r>
              <a:rPr lang="es-MX" dirty="0"/>
              <a:t>El robot consta de una base fija (6), sobre la cual gira, alrededor de un eje vertical, la “columna giratoria” (5), con un brazo de oscilación (3), un brazo (2) y una muñeca (1).  El numero cuatro corresponde a sistema de compensación de peso (4)</a:t>
            </a:r>
          </a:p>
          <a:p>
            <a:pPr marL="0" indent="0">
              <a:buNone/>
            </a:pPr>
            <a:endParaRPr lang="es-MX" dirty="0"/>
          </a:p>
        </p:txBody>
      </p:sp>
      <p:pic>
        <p:nvPicPr>
          <p:cNvPr id="3074" name="Picture 2">
            <a:extLst>
              <a:ext uri="{FF2B5EF4-FFF2-40B4-BE49-F238E27FC236}">
                <a16:creationId xmlns:a16="http://schemas.microsoft.com/office/drawing/2014/main" xmlns="" id="{FC122414-A148-4CC0-B938-E95D773982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1800" y="2852936"/>
            <a:ext cx="2664296" cy="3155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292916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1CEC3B4F-5EF2-4047-B8CA-C373A9D73194}"/>
              </a:ext>
            </a:extLst>
          </p:cNvPr>
          <p:cNvSpPr>
            <a:spLocks noGrp="1"/>
          </p:cNvSpPr>
          <p:nvPr>
            <p:ph type="title"/>
          </p:nvPr>
        </p:nvSpPr>
        <p:spPr/>
        <p:txBody>
          <a:bodyPr/>
          <a:lstStyle/>
          <a:p>
            <a:r>
              <a:rPr lang="es-MX" dirty="0"/>
              <a:t>Mecánica del robot (continuación)</a:t>
            </a:r>
          </a:p>
        </p:txBody>
      </p:sp>
      <p:sp>
        <p:nvSpPr>
          <p:cNvPr id="3" name="Marcador de contenido 2">
            <a:extLst>
              <a:ext uri="{FF2B5EF4-FFF2-40B4-BE49-F238E27FC236}">
                <a16:creationId xmlns:a16="http://schemas.microsoft.com/office/drawing/2014/main" xmlns="" id="{C7D8710D-0D84-4B2C-B3B0-BB3A41C2F188}"/>
              </a:ext>
            </a:extLst>
          </p:cNvPr>
          <p:cNvSpPr>
            <a:spLocks noGrp="1"/>
          </p:cNvSpPr>
          <p:nvPr>
            <p:ph idx="1"/>
          </p:nvPr>
        </p:nvSpPr>
        <p:spPr/>
        <p:txBody>
          <a:bodyPr>
            <a:normAutofit lnSpcReduction="10000"/>
          </a:bodyPr>
          <a:lstStyle/>
          <a:p>
            <a:r>
              <a:rPr lang="es-MX" dirty="0"/>
              <a:t>El accionamiento se efectúa por medio de servomotores de CA de baja inercia, de mando transistorizado. En las unidades motrices van integrados el resolver y el freno. </a:t>
            </a:r>
          </a:p>
          <a:p>
            <a:r>
              <a:rPr lang="es-MX" dirty="0"/>
              <a:t>El campo de trabajo del robot es limitado en todos los ejes por medio de fin de carrera software, además limitándose los ejes A1, A2, A3 y A5 por medio de topes finales mecánicos de absorción de energía. </a:t>
            </a:r>
          </a:p>
          <a:p>
            <a:endParaRPr lang="es-MX" dirty="0"/>
          </a:p>
        </p:txBody>
      </p:sp>
    </p:spTree>
    <p:extLst>
      <p:ext uri="{BB962C8B-B14F-4D97-AF65-F5344CB8AC3E}">
        <p14:creationId xmlns:p14="http://schemas.microsoft.com/office/powerpoint/2010/main" val="5007313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9F558432-6F45-48C9-85FD-6E6ED29DECBB}"/>
              </a:ext>
            </a:extLst>
          </p:cNvPr>
          <p:cNvSpPr>
            <a:spLocks noGrp="1"/>
          </p:cNvSpPr>
          <p:nvPr>
            <p:ph type="title"/>
          </p:nvPr>
        </p:nvSpPr>
        <p:spPr/>
        <p:txBody>
          <a:bodyPr/>
          <a:lstStyle/>
          <a:p>
            <a:r>
              <a:rPr lang="es-ES" b="1" dirty="0"/>
              <a:t>EL PANEL DE CONTROL (KCP)</a:t>
            </a:r>
            <a:endParaRPr lang="es-MX" dirty="0"/>
          </a:p>
        </p:txBody>
      </p:sp>
      <p:sp>
        <p:nvSpPr>
          <p:cNvPr id="3" name="Marcador de contenido 2">
            <a:extLst>
              <a:ext uri="{FF2B5EF4-FFF2-40B4-BE49-F238E27FC236}">
                <a16:creationId xmlns:a16="http://schemas.microsoft.com/office/drawing/2014/main" xmlns="" id="{9975128B-C4D2-4D55-B46F-C9771A005B3D}"/>
              </a:ext>
            </a:extLst>
          </p:cNvPr>
          <p:cNvSpPr>
            <a:spLocks noGrp="1"/>
          </p:cNvSpPr>
          <p:nvPr>
            <p:ph idx="1"/>
          </p:nvPr>
        </p:nvSpPr>
        <p:spPr>
          <a:xfrm>
            <a:off x="457200" y="1600201"/>
            <a:ext cx="8229600" cy="1396752"/>
          </a:xfrm>
        </p:spPr>
        <p:txBody>
          <a:bodyPr>
            <a:normAutofit fontScale="77500" lnSpcReduction="20000"/>
          </a:bodyPr>
          <a:lstStyle/>
          <a:p>
            <a:r>
              <a:rPr lang="es-ES" dirty="0"/>
              <a:t>Es el dispositivo donde se encuentran los elementos útiles para la programación y operación del sistema robot, con excepción del interruptor principal y los paros de emergencia.</a:t>
            </a:r>
            <a:endParaRPr lang="es-MX" dirty="0"/>
          </a:p>
        </p:txBody>
      </p:sp>
      <p:pic>
        <p:nvPicPr>
          <p:cNvPr id="6" name="Imagen 5">
            <a:extLst>
              <a:ext uri="{FF2B5EF4-FFF2-40B4-BE49-F238E27FC236}">
                <a16:creationId xmlns:a16="http://schemas.microsoft.com/office/drawing/2014/main" xmlns="" id="{10711FD5-FCF8-4D9B-843F-3395F4F4A501}"/>
              </a:ext>
            </a:extLst>
          </p:cNvPr>
          <p:cNvPicPr>
            <a:picLocks noChangeAspect="1"/>
          </p:cNvPicPr>
          <p:nvPr/>
        </p:nvPicPr>
        <p:blipFill>
          <a:blip r:embed="rId2"/>
          <a:stretch>
            <a:fillRect/>
          </a:stretch>
        </p:blipFill>
        <p:spPr>
          <a:xfrm>
            <a:off x="2411760" y="3260232"/>
            <a:ext cx="4572000" cy="1990725"/>
          </a:xfrm>
          <a:prstGeom prst="rect">
            <a:avLst/>
          </a:prstGeom>
        </p:spPr>
      </p:pic>
    </p:spTree>
    <p:extLst>
      <p:ext uri="{BB962C8B-B14F-4D97-AF65-F5344CB8AC3E}">
        <p14:creationId xmlns:p14="http://schemas.microsoft.com/office/powerpoint/2010/main" val="35784497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252D0728-8C11-4966-9073-09CF8161AB1C}"/>
              </a:ext>
            </a:extLst>
          </p:cNvPr>
          <p:cNvSpPr>
            <a:spLocks noGrp="1"/>
          </p:cNvSpPr>
          <p:nvPr>
            <p:ph type="title"/>
          </p:nvPr>
        </p:nvSpPr>
        <p:spPr/>
        <p:txBody>
          <a:bodyPr/>
          <a:lstStyle/>
          <a:p>
            <a:r>
              <a:rPr lang="es-ES" b="1" dirty="0"/>
              <a:t>SISTEMAS DE COORDENADAS</a:t>
            </a:r>
            <a:endParaRPr lang="es-MX" dirty="0"/>
          </a:p>
        </p:txBody>
      </p:sp>
      <p:sp>
        <p:nvSpPr>
          <p:cNvPr id="3" name="Marcador de contenido 2">
            <a:extLst>
              <a:ext uri="{FF2B5EF4-FFF2-40B4-BE49-F238E27FC236}">
                <a16:creationId xmlns:a16="http://schemas.microsoft.com/office/drawing/2014/main" xmlns="" id="{10F10CBE-BA18-484A-BCDA-F52A1DCF89DF}"/>
              </a:ext>
            </a:extLst>
          </p:cNvPr>
          <p:cNvSpPr>
            <a:spLocks noGrp="1"/>
          </p:cNvSpPr>
          <p:nvPr>
            <p:ph idx="1"/>
          </p:nvPr>
        </p:nvSpPr>
        <p:spPr>
          <a:xfrm>
            <a:off x="457200" y="1600200"/>
            <a:ext cx="8229600" cy="1180727"/>
          </a:xfrm>
        </p:spPr>
        <p:txBody>
          <a:bodyPr>
            <a:normAutofit fontScale="70000" lnSpcReduction="20000"/>
          </a:bodyPr>
          <a:lstStyle/>
          <a:p>
            <a:r>
              <a:rPr lang="es-MX" dirty="0"/>
              <a:t>Para el desplazamiento manual del robot, se debe seleccionar un sistema de coordenadas respecto al cual se puedan hacer referencia los movimientos del robot. Existen cuatro sistemas:</a:t>
            </a:r>
          </a:p>
          <a:p>
            <a:endParaRPr lang="es-MX" dirty="0"/>
          </a:p>
        </p:txBody>
      </p:sp>
      <p:pic>
        <p:nvPicPr>
          <p:cNvPr id="4" name="Imagen 3">
            <a:extLst>
              <a:ext uri="{FF2B5EF4-FFF2-40B4-BE49-F238E27FC236}">
                <a16:creationId xmlns:a16="http://schemas.microsoft.com/office/drawing/2014/main" xmlns="" id="{844D2BDE-02F7-405D-9F0C-14DB56931A55}"/>
              </a:ext>
            </a:extLst>
          </p:cNvPr>
          <p:cNvPicPr>
            <a:picLocks noChangeAspect="1"/>
          </p:cNvPicPr>
          <p:nvPr/>
        </p:nvPicPr>
        <p:blipFill>
          <a:blip r:embed="rId2"/>
          <a:stretch>
            <a:fillRect/>
          </a:stretch>
        </p:blipFill>
        <p:spPr>
          <a:xfrm>
            <a:off x="656191" y="2963489"/>
            <a:ext cx="7831617" cy="2880321"/>
          </a:xfrm>
          <a:prstGeom prst="rect">
            <a:avLst/>
          </a:prstGeom>
        </p:spPr>
      </p:pic>
    </p:spTree>
    <p:extLst>
      <p:ext uri="{BB962C8B-B14F-4D97-AF65-F5344CB8AC3E}">
        <p14:creationId xmlns:p14="http://schemas.microsoft.com/office/powerpoint/2010/main" val="38962549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E534B13F-D6CD-4740-B6B0-74BA181999E7}"/>
              </a:ext>
            </a:extLst>
          </p:cNvPr>
          <p:cNvSpPr>
            <a:spLocks noGrp="1"/>
          </p:cNvSpPr>
          <p:nvPr>
            <p:ph type="title"/>
          </p:nvPr>
        </p:nvSpPr>
        <p:spPr/>
        <p:txBody>
          <a:bodyPr>
            <a:normAutofit fontScale="90000"/>
          </a:bodyPr>
          <a:lstStyle/>
          <a:p>
            <a:r>
              <a:rPr lang="es-ES" b="1" dirty="0"/>
              <a:t>Stop y Botón de emergencia DE EMERGENCIA KCP</a:t>
            </a:r>
            <a:endParaRPr lang="es-MX" dirty="0"/>
          </a:p>
        </p:txBody>
      </p:sp>
      <p:sp>
        <p:nvSpPr>
          <p:cNvPr id="3" name="Marcador de contenido 2">
            <a:extLst>
              <a:ext uri="{FF2B5EF4-FFF2-40B4-BE49-F238E27FC236}">
                <a16:creationId xmlns:a16="http://schemas.microsoft.com/office/drawing/2014/main" xmlns="" id="{195E0FDB-92F9-4E5A-BDC1-05BEF963AB0D}"/>
              </a:ext>
            </a:extLst>
          </p:cNvPr>
          <p:cNvSpPr>
            <a:spLocks noGrp="1"/>
          </p:cNvSpPr>
          <p:nvPr>
            <p:ph idx="1"/>
          </p:nvPr>
        </p:nvSpPr>
        <p:spPr>
          <a:xfrm>
            <a:off x="457200" y="1600200"/>
            <a:ext cx="8229600" cy="2260847"/>
          </a:xfrm>
        </p:spPr>
        <p:txBody>
          <a:bodyPr>
            <a:normAutofit fontScale="77500" lnSpcReduction="20000"/>
          </a:bodyPr>
          <a:lstStyle/>
          <a:p>
            <a:r>
              <a:rPr lang="es-MX" b="1" dirty="0"/>
              <a:t>Stop </a:t>
            </a:r>
            <a:r>
              <a:rPr lang="es-MX" dirty="0"/>
              <a:t>(botón rojo). Utilizar preferentemente ya que el robot hace una parada suave y no se sale de su trayectoria.</a:t>
            </a:r>
          </a:p>
          <a:p>
            <a:r>
              <a:rPr lang="es-MX" b="1" dirty="0"/>
              <a:t>Botón de emergencia </a:t>
            </a:r>
            <a:r>
              <a:rPr lang="es-MX" dirty="0"/>
              <a:t>(botón rojo con enclavamiento). Esta es una parada que habrá que hacer siempre que sea necesario, pero no de forma habitual. El robot hace una parada brusca, en seco, saliéndose de su trayectoria.</a:t>
            </a:r>
          </a:p>
          <a:p>
            <a:endParaRPr lang="es-MX" dirty="0"/>
          </a:p>
        </p:txBody>
      </p:sp>
      <p:pic>
        <p:nvPicPr>
          <p:cNvPr id="4" name="Imagen 3">
            <a:extLst>
              <a:ext uri="{FF2B5EF4-FFF2-40B4-BE49-F238E27FC236}">
                <a16:creationId xmlns:a16="http://schemas.microsoft.com/office/drawing/2014/main" xmlns="" id="{1876BFB4-6C7A-4D3E-8BA8-EBCF661CFD4C}"/>
              </a:ext>
            </a:extLst>
          </p:cNvPr>
          <p:cNvPicPr>
            <a:picLocks noChangeAspect="1"/>
          </p:cNvPicPr>
          <p:nvPr/>
        </p:nvPicPr>
        <p:blipFill>
          <a:blip r:embed="rId2"/>
          <a:stretch>
            <a:fillRect/>
          </a:stretch>
        </p:blipFill>
        <p:spPr>
          <a:xfrm>
            <a:off x="2915816" y="3796295"/>
            <a:ext cx="3322290" cy="2682341"/>
          </a:xfrm>
          <a:prstGeom prst="rect">
            <a:avLst/>
          </a:prstGeom>
        </p:spPr>
      </p:pic>
    </p:spTree>
    <p:extLst>
      <p:ext uri="{BB962C8B-B14F-4D97-AF65-F5344CB8AC3E}">
        <p14:creationId xmlns:p14="http://schemas.microsoft.com/office/powerpoint/2010/main" val="32098317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BB31FAD9-3C07-450A-B656-D511682B44C9}"/>
              </a:ext>
            </a:extLst>
          </p:cNvPr>
          <p:cNvSpPr>
            <a:spLocks noGrp="1"/>
          </p:cNvSpPr>
          <p:nvPr>
            <p:ph type="title"/>
          </p:nvPr>
        </p:nvSpPr>
        <p:spPr/>
        <p:txBody>
          <a:bodyPr>
            <a:normAutofit/>
          </a:bodyPr>
          <a:lstStyle/>
          <a:p>
            <a:r>
              <a:rPr lang="es-ES" b="1" dirty="0"/>
              <a:t>Velocidad de desplazamiento</a:t>
            </a:r>
            <a:endParaRPr lang="es-MX" dirty="0"/>
          </a:p>
        </p:txBody>
      </p:sp>
      <p:sp>
        <p:nvSpPr>
          <p:cNvPr id="3" name="Marcador de contenido 2">
            <a:extLst>
              <a:ext uri="{FF2B5EF4-FFF2-40B4-BE49-F238E27FC236}">
                <a16:creationId xmlns:a16="http://schemas.microsoft.com/office/drawing/2014/main" xmlns="" id="{CD3F8784-F87A-4B34-B1BB-FE3851EB29B3}"/>
              </a:ext>
            </a:extLst>
          </p:cNvPr>
          <p:cNvSpPr>
            <a:spLocks noGrp="1"/>
          </p:cNvSpPr>
          <p:nvPr>
            <p:ph idx="1"/>
          </p:nvPr>
        </p:nvSpPr>
        <p:spPr>
          <a:xfrm>
            <a:off x="457200" y="1600201"/>
            <a:ext cx="8229600" cy="676672"/>
          </a:xfrm>
        </p:spPr>
        <p:txBody>
          <a:bodyPr/>
          <a:lstStyle/>
          <a:p>
            <a:r>
              <a:rPr lang="es-MX" dirty="0"/>
              <a:t>Hay dos velocidades de movimiento del robot: </a:t>
            </a:r>
          </a:p>
          <a:p>
            <a:pPr marL="0" indent="0">
              <a:buNone/>
            </a:pPr>
            <a:endParaRPr lang="es-MX" dirty="0"/>
          </a:p>
        </p:txBody>
      </p:sp>
      <p:pic>
        <p:nvPicPr>
          <p:cNvPr id="4" name="Imagen 3">
            <a:extLst>
              <a:ext uri="{FF2B5EF4-FFF2-40B4-BE49-F238E27FC236}">
                <a16:creationId xmlns:a16="http://schemas.microsoft.com/office/drawing/2014/main" xmlns="" id="{A2040AFF-3832-4091-8BE7-8AFA31E37FD6}"/>
              </a:ext>
            </a:extLst>
          </p:cNvPr>
          <p:cNvPicPr>
            <a:picLocks noChangeAspect="1"/>
          </p:cNvPicPr>
          <p:nvPr/>
        </p:nvPicPr>
        <p:blipFill>
          <a:blip r:embed="rId2"/>
          <a:stretch>
            <a:fillRect/>
          </a:stretch>
        </p:blipFill>
        <p:spPr>
          <a:xfrm>
            <a:off x="1619672" y="2852936"/>
            <a:ext cx="6267450" cy="1162050"/>
          </a:xfrm>
          <a:prstGeom prst="rect">
            <a:avLst/>
          </a:prstGeom>
        </p:spPr>
      </p:pic>
    </p:spTree>
    <p:extLst>
      <p:ext uri="{BB962C8B-B14F-4D97-AF65-F5344CB8AC3E}">
        <p14:creationId xmlns:p14="http://schemas.microsoft.com/office/powerpoint/2010/main" val="39484022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8A8F5C25-FF2E-41AF-AAA7-0A96BE1706F1}"/>
              </a:ext>
            </a:extLst>
          </p:cNvPr>
          <p:cNvSpPr>
            <a:spLocks noGrp="1"/>
          </p:cNvSpPr>
          <p:nvPr>
            <p:ph type="title"/>
          </p:nvPr>
        </p:nvSpPr>
        <p:spPr/>
        <p:txBody>
          <a:bodyPr/>
          <a:lstStyle/>
          <a:p>
            <a:r>
              <a:rPr lang="es-ES" b="1" dirty="0"/>
              <a:t>Condiciones iniciales </a:t>
            </a:r>
            <a:endParaRPr lang="es-MX" dirty="0"/>
          </a:p>
        </p:txBody>
      </p:sp>
      <p:sp>
        <p:nvSpPr>
          <p:cNvPr id="3" name="Marcador de contenido 2">
            <a:extLst>
              <a:ext uri="{FF2B5EF4-FFF2-40B4-BE49-F238E27FC236}">
                <a16:creationId xmlns:a16="http://schemas.microsoft.com/office/drawing/2014/main" xmlns="" id="{AADA6F34-3A75-4C3E-BAD5-A0C171F3F73F}"/>
              </a:ext>
            </a:extLst>
          </p:cNvPr>
          <p:cNvSpPr>
            <a:spLocks noGrp="1"/>
          </p:cNvSpPr>
          <p:nvPr>
            <p:ph idx="1"/>
          </p:nvPr>
        </p:nvSpPr>
        <p:spPr>
          <a:xfrm>
            <a:off x="457200" y="1600201"/>
            <a:ext cx="8229600" cy="1900808"/>
          </a:xfrm>
        </p:spPr>
        <p:txBody>
          <a:bodyPr>
            <a:normAutofit fontScale="85000" lnSpcReduction="20000"/>
          </a:bodyPr>
          <a:lstStyle/>
          <a:p>
            <a:r>
              <a:rPr lang="es-MX" dirty="0"/>
              <a:t>Para poner en marcha el brazo robótico es necesario verificar lo siguiente</a:t>
            </a:r>
          </a:p>
          <a:p>
            <a:r>
              <a:rPr lang="es-MX" dirty="0"/>
              <a:t>1.-Contactos de energía: el brazo robot cuenta con dos tipos de clavijas, es necesario conectar cada una en su respectivo contacto. </a:t>
            </a:r>
          </a:p>
          <a:p>
            <a:endParaRPr lang="es-MX" dirty="0"/>
          </a:p>
        </p:txBody>
      </p:sp>
      <p:pic>
        <p:nvPicPr>
          <p:cNvPr id="4" name="Imagen 3">
            <a:extLst>
              <a:ext uri="{FF2B5EF4-FFF2-40B4-BE49-F238E27FC236}">
                <a16:creationId xmlns:a16="http://schemas.microsoft.com/office/drawing/2014/main" xmlns="" id="{A665D49B-72F3-4A05-B079-7C3C15510B16}"/>
              </a:ext>
            </a:extLst>
          </p:cNvPr>
          <p:cNvPicPr>
            <a:picLocks noChangeAspect="1"/>
          </p:cNvPicPr>
          <p:nvPr/>
        </p:nvPicPr>
        <p:blipFill>
          <a:blip r:embed="rId2"/>
          <a:stretch>
            <a:fillRect/>
          </a:stretch>
        </p:blipFill>
        <p:spPr>
          <a:xfrm>
            <a:off x="5220072" y="3131580"/>
            <a:ext cx="2971800" cy="1485900"/>
          </a:xfrm>
          <a:prstGeom prst="rect">
            <a:avLst/>
          </a:prstGeom>
        </p:spPr>
      </p:pic>
      <p:sp>
        <p:nvSpPr>
          <p:cNvPr id="5" name="Rectángulo 4">
            <a:extLst>
              <a:ext uri="{FF2B5EF4-FFF2-40B4-BE49-F238E27FC236}">
                <a16:creationId xmlns:a16="http://schemas.microsoft.com/office/drawing/2014/main" xmlns="" id="{AE9F57AD-B6CF-4F34-B820-87D996BDCF6C}"/>
              </a:ext>
            </a:extLst>
          </p:cNvPr>
          <p:cNvSpPr/>
          <p:nvPr/>
        </p:nvSpPr>
        <p:spPr>
          <a:xfrm>
            <a:off x="792165" y="4725144"/>
            <a:ext cx="4572000" cy="1754326"/>
          </a:xfrm>
          <a:prstGeom prst="rect">
            <a:avLst/>
          </a:prstGeom>
        </p:spPr>
        <p:txBody>
          <a:bodyPr>
            <a:spAutoFit/>
          </a:bodyPr>
          <a:lstStyle/>
          <a:p>
            <a:r>
              <a:rPr lang="es-ES" dirty="0">
                <a:latin typeface="Times New Roman" panose="02020603050405020304" pitchFamily="18" charset="0"/>
                <a:ea typeface="Times New Roman" panose="02020603050405020304" pitchFamily="18" charset="0"/>
              </a:rPr>
              <a:t>2- Cuatro Botones de emergencia: el brazo robot cuenta con cuatro botones de emergencia, los cuales deben ser liberados para que el robot pueda operar. Para liberar los paros de emergencia basta con girarlos en el sentido horario.</a:t>
            </a:r>
            <a:endParaRPr lang="es-MX" dirty="0"/>
          </a:p>
        </p:txBody>
      </p:sp>
      <p:pic>
        <p:nvPicPr>
          <p:cNvPr id="6146" name="Picture 2">
            <a:extLst>
              <a:ext uri="{FF2B5EF4-FFF2-40B4-BE49-F238E27FC236}">
                <a16:creationId xmlns:a16="http://schemas.microsoft.com/office/drawing/2014/main" xmlns="" id="{F945C77C-50CB-422E-A708-06C8CCB4B06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84198" y="5202238"/>
            <a:ext cx="736600" cy="72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290730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8A8F5C25-FF2E-41AF-AAA7-0A96BE1706F1}"/>
              </a:ext>
            </a:extLst>
          </p:cNvPr>
          <p:cNvSpPr>
            <a:spLocks noGrp="1"/>
          </p:cNvSpPr>
          <p:nvPr>
            <p:ph type="title"/>
          </p:nvPr>
        </p:nvSpPr>
        <p:spPr/>
        <p:txBody>
          <a:bodyPr>
            <a:normAutofit fontScale="90000"/>
          </a:bodyPr>
          <a:lstStyle/>
          <a:p>
            <a:r>
              <a:rPr lang="es-ES" b="1" dirty="0"/>
              <a:t>Condiciones iniciales (continuación) </a:t>
            </a:r>
            <a:endParaRPr lang="es-MX" dirty="0"/>
          </a:p>
        </p:txBody>
      </p:sp>
      <p:sp>
        <p:nvSpPr>
          <p:cNvPr id="3" name="Marcador de contenido 2">
            <a:extLst>
              <a:ext uri="{FF2B5EF4-FFF2-40B4-BE49-F238E27FC236}">
                <a16:creationId xmlns:a16="http://schemas.microsoft.com/office/drawing/2014/main" xmlns="" id="{AADA6F34-3A75-4C3E-BAD5-A0C171F3F73F}"/>
              </a:ext>
            </a:extLst>
          </p:cNvPr>
          <p:cNvSpPr>
            <a:spLocks noGrp="1"/>
          </p:cNvSpPr>
          <p:nvPr>
            <p:ph idx="1"/>
          </p:nvPr>
        </p:nvSpPr>
        <p:spPr>
          <a:xfrm>
            <a:off x="457200" y="1600201"/>
            <a:ext cx="8229600" cy="604663"/>
          </a:xfrm>
        </p:spPr>
        <p:txBody>
          <a:bodyPr>
            <a:normAutofit/>
          </a:bodyPr>
          <a:lstStyle/>
          <a:p>
            <a:r>
              <a:rPr lang="es-ES" sz="2400" dirty="0"/>
              <a:t>3.- presión de Aire A (0.4 </a:t>
            </a:r>
            <a:r>
              <a:rPr lang="es-ES" sz="2400" dirty="0" err="1"/>
              <a:t>Mpa</a:t>
            </a:r>
            <a:r>
              <a:rPr lang="es-ES" sz="2400" dirty="0"/>
              <a:t>)</a:t>
            </a:r>
            <a:endParaRPr lang="es-MX" sz="2400" dirty="0"/>
          </a:p>
        </p:txBody>
      </p:sp>
      <p:sp>
        <p:nvSpPr>
          <p:cNvPr id="5" name="Rectángulo 4">
            <a:extLst>
              <a:ext uri="{FF2B5EF4-FFF2-40B4-BE49-F238E27FC236}">
                <a16:creationId xmlns:a16="http://schemas.microsoft.com/office/drawing/2014/main" xmlns="" id="{AE9F57AD-B6CF-4F34-B820-87D996BDCF6C}"/>
              </a:ext>
            </a:extLst>
          </p:cNvPr>
          <p:cNvSpPr/>
          <p:nvPr/>
        </p:nvSpPr>
        <p:spPr>
          <a:xfrm>
            <a:off x="792165" y="4725144"/>
            <a:ext cx="4572000" cy="923330"/>
          </a:xfrm>
          <a:prstGeom prst="rect">
            <a:avLst/>
          </a:prstGeom>
        </p:spPr>
        <p:txBody>
          <a:bodyPr>
            <a:spAutoFit/>
          </a:bodyPr>
          <a:lstStyle/>
          <a:p>
            <a:r>
              <a:rPr lang="es-MX" dirty="0"/>
              <a:t>5.-ON en el botón blanco de la parte superior derecha del </a:t>
            </a:r>
            <a:r>
              <a:rPr lang="es-MX" dirty="0" err="1"/>
              <a:t>cpu</a:t>
            </a:r>
            <a:r>
              <a:rPr lang="es-MX" dirty="0"/>
              <a:t> y esperar a que cargue el software (4 minutos aprox.)</a:t>
            </a:r>
          </a:p>
        </p:txBody>
      </p:sp>
      <p:pic>
        <p:nvPicPr>
          <p:cNvPr id="7170" name="Picture 2">
            <a:extLst>
              <a:ext uri="{FF2B5EF4-FFF2-40B4-BE49-F238E27FC236}">
                <a16:creationId xmlns:a16="http://schemas.microsoft.com/office/drawing/2014/main" xmlns="" id="{DF63B371-138B-44DE-9937-34FEB300067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44816" y="1600201"/>
            <a:ext cx="722312"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ángulo 5">
            <a:extLst>
              <a:ext uri="{FF2B5EF4-FFF2-40B4-BE49-F238E27FC236}">
                <a16:creationId xmlns:a16="http://schemas.microsoft.com/office/drawing/2014/main" xmlns="" id="{58437500-808A-4F95-AF32-72A1C00CBDE5}"/>
              </a:ext>
            </a:extLst>
          </p:cNvPr>
          <p:cNvSpPr/>
          <p:nvPr/>
        </p:nvSpPr>
        <p:spPr>
          <a:xfrm>
            <a:off x="481608" y="2802492"/>
            <a:ext cx="6250632" cy="369332"/>
          </a:xfrm>
          <a:prstGeom prst="rect">
            <a:avLst/>
          </a:prstGeom>
        </p:spPr>
        <p:txBody>
          <a:bodyPr wrap="square">
            <a:spAutoFit/>
          </a:bodyPr>
          <a:lstStyle/>
          <a:p>
            <a:pPr indent="450215" algn="just">
              <a:spcAft>
                <a:spcPts val="600"/>
              </a:spcAft>
            </a:pPr>
            <a:r>
              <a:rPr lang="es-MX" dirty="0">
                <a:latin typeface="Times New Roman" panose="02020603050405020304" pitchFamily="18" charset="0"/>
                <a:ea typeface="Times New Roman" panose="02020603050405020304" pitchFamily="18" charset="0"/>
              </a:rPr>
              <a:t>4.-Energizar y encender realizar los siguientes tres pasos </a:t>
            </a:r>
          </a:p>
        </p:txBody>
      </p:sp>
      <p:pic>
        <p:nvPicPr>
          <p:cNvPr id="7" name="Imagen 6">
            <a:extLst>
              <a:ext uri="{FF2B5EF4-FFF2-40B4-BE49-F238E27FC236}">
                <a16:creationId xmlns:a16="http://schemas.microsoft.com/office/drawing/2014/main" xmlns="" id="{3F2C7B8E-9976-4966-B235-BA84454FFF36}"/>
              </a:ext>
            </a:extLst>
          </p:cNvPr>
          <p:cNvPicPr>
            <a:picLocks noChangeAspect="1"/>
          </p:cNvPicPr>
          <p:nvPr/>
        </p:nvPicPr>
        <p:blipFill>
          <a:blip r:embed="rId3"/>
          <a:stretch>
            <a:fillRect/>
          </a:stretch>
        </p:blipFill>
        <p:spPr>
          <a:xfrm>
            <a:off x="1343025" y="3244775"/>
            <a:ext cx="6457950" cy="1390650"/>
          </a:xfrm>
          <a:prstGeom prst="rect">
            <a:avLst/>
          </a:prstGeom>
        </p:spPr>
      </p:pic>
      <p:pic>
        <p:nvPicPr>
          <p:cNvPr id="7171" name="Picture 3">
            <a:extLst>
              <a:ext uri="{FF2B5EF4-FFF2-40B4-BE49-F238E27FC236}">
                <a16:creationId xmlns:a16="http://schemas.microsoft.com/office/drawing/2014/main" xmlns="" id="{C2AFF9EB-537E-4F9B-B347-92DE468EAD5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08104" y="4911574"/>
            <a:ext cx="657225"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802481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64E6A7BF-BD9E-4BCC-807A-94DD5888ECF8}"/>
              </a:ext>
            </a:extLst>
          </p:cNvPr>
          <p:cNvSpPr>
            <a:spLocks noGrp="1"/>
          </p:cNvSpPr>
          <p:nvPr>
            <p:ph type="title"/>
          </p:nvPr>
        </p:nvSpPr>
        <p:spPr>
          <a:xfrm>
            <a:off x="457200" y="274638"/>
            <a:ext cx="8229600" cy="1143000"/>
          </a:xfrm>
        </p:spPr>
        <p:txBody>
          <a:bodyPr/>
          <a:lstStyle/>
          <a:p>
            <a:r>
              <a:rPr lang="es-ES" b="1"/>
              <a:t>Ejecutar un programa </a:t>
            </a:r>
            <a:endParaRPr lang="es-MX" dirty="0"/>
          </a:p>
        </p:txBody>
      </p:sp>
      <p:sp>
        <p:nvSpPr>
          <p:cNvPr id="3" name="Marcador de contenido 2">
            <a:extLst>
              <a:ext uri="{FF2B5EF4-FFF2-40B4-BE49-F238E27FC236}">
                <a16:creationId xmlns:a16="http://schemas.microsoft.com/office/drawing/2014/main" xmlns="" id="{C08D5522-D0FF-41EF-B92F-26F4410DF4C4}"/>
              </a:ext>
            </a:extLst>
          </p:cNvPr>
          <p:cNvSpPr>
            <a:spLocks noGrp="1"/>
          </p:cNvSpPr>
          <p:nvPr>
            <p:ph idx="1"/>
          </p:nvPr>
        </p:nvSpPr>
        <p:spPr>
          <a:xfrm>
            <a:off x="457200" y="1600200"/>
            <a:ext cx="4762872" cy="4525963"/>
          </a:xfrm>
        </p:spPr>
        <p:txBody>
          <a:bodyPr/>
          <a:lstStyle/>
          <a:p>
            <a:r>
              <a:rPr lang="es-MX"/>
              <a:t>1.- Revisar condiciones iniciales</a:t>
            </a:r>
          </a:p>
          <a:p>
            <a:r>
              <a:rPr lang="es-MX"/>
              <a:t>2.- Seleccionar el archivo a ejecutar, usando los cursores para entrar a  </a:t>
            </a:r>
          </a:p>
          <a:p>
            <a:r>
              <a:rPr lang="es-MX"/>
              <a:t>Carpeta subrutinas/ Archivo principal/enter tecla amarilla</a:t>
            </a:r>
          </a:p>
          <a:p>
            <a:endParaRPr lang="es-MX" dirty="0"/>
          </a:p>
        </p:txBody>
      </p:sp>
      <p:pic>
        <p:nvPicPr>
          <p:cNvPr id="4" name="Imagen 3">
            <a:extLst>
              <a:ext uri="{FF2B5EF4-FFF2-40B4-BE49-F238E27FC236}">
                <a16:creationId xmlns:a16="http://schemas.microsoft.com/office/drawing/2014/main" xmlns="" id="{20ABF0D5-C933-4041-BF52-919944E4DC22}"/>
              </a:ext>
            </a:extLst>
          </p:cNvPr>
          <p:cNvPicPr>
            <a:picLocks noChangeAspect="1"/>
          </p:cNvPicPr>
          <p:nvPr/>
        </p:nvPicPr>
        <p:blipFill>
          <a:blip r:embed="rId2"/>
          <a:stretch>
            <a:fillRect/>
          </a:stretch>
        </p:blipFill>
        <p:spPr>
          <a:xfrm>
            <a:off x="5508104" y="2492896"/>
            <a:ext cx="2664296" cy="1972271"/>
          </a:xfrm>
          <a:prstGeom prst="rect">
            <a:avLst/>
          </a:prstGeom>
        </p:spPr>
      </p:pic>
    </p:spTree>
    <p:extLst>
      <p:ext uri="{BB962C8B-B14F-4D97-AF65-F5344CB8AC3E}">
        <p14:creationId xmlns:p14="http://schemas.microsoft.com/office/powerpoint/2010/main" val="40237059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562074"/>
          </a:xfrm>
        </p:spPr>
        <p:txBody>
          <a:bodyPr>
            <a:normAutofit fontScale="90000"/>
          </a:bodyPr>
          <a:lstStyle/>
          <a:p>
            <a:r>
              <a:rPr lang="es-MX" dirty="0"/>
              <a:t>Objetivos</a:t>
            </a:r>
          </a:p>
        </p:txBody>
      </p:sp>
      <p:sp>
        <p:nvSpPr>
          <p:cNvPr id="3" name="Marcador de contenido 2"/>
          <p:cNvSpPr>
            <a:spLocks noGrp="1"/>
          </p:cNvSpPr>
          <p:nvPr>
            <p:ph idx="1"/>
          </p:nvPr>
        </p:nvSpPr>
        <p:spPr>
          <a:xfrm>
            <a:off x="323528" y="4455696"/>
            <a:ext cx="8229600" cy="1637600"/>
          </a:xfrm>
        </p:spPr>
        <p:txBody>
          <a:bodyPr>
            <a:normAutofit fontScale="85000" lnSpcReduction="20000"/>
          </a:bodyPr>
          <a:lstStyle/>
          <a:p>
            <a:pPr marL="0" indent="0">
              <a:buNone/>
            </a:pPr>
            <a:r>
              <a:rPr lang="es-MX" b="1" dirty="0"/>
              <a:t>Objetivos de la unidad de aprendizaje.</a:t>
            </a:r>
            <a:endParaRPr lang="es-MX" dirty="0"/>
          </a:p>
          <a:p>
            <a:pPr marL="0" indent="0">
              <a:buNone/>
            </a:pPr>
            <a:r>
              <a:rPr lang="es-MX" dirty="0"/>
              <a:t>Describir los principios de funcionamiento, diseño y construcción de mecanismos o sistemas que empleen robots.</a:t>
            </a:r>
          </a:p>
          <a:p>
            <a:endParaRPr lang="es-MX" dirty="0"/>
          </a:p>
        </p:txBody>
      </p:sp>
      <p:sp>
        <p:nvSpPr>
          <p:cNvPr id="4" name="Rectángulo 3"/>
          <p:cNvSpPr/>
          <p:nvPr/>
        </p:nvSpPr>
        <p:spPr>
          <a:xfrm>
            <a:off x="457200" y="1084238"/>
            <a:ext cx="8435280" cy="3123932"/>
          </a:xfrm>
          <a:prstGeom prst="rect">
            <a:avLst/>
          </a:prstGeom>
        </p:spPr>
        <p:txBody>
          <a:bodyPr wrap="square">
            <a:spAutoFit/>
          </a:bodyPr>
          <a:lstStyle/>
          <a:p>
            <a:pPr algn="just">
              <a:spcBef>
                <a:spcPts val="600"/>
              </a:spcBef>
              <a:spcAft>
                <a:spcPts val="600"/>
              </a:spcAft>
            </a:pPr>
            <a:r>
              <a:rPr lang="es-MX" sz="2400" b="1" dirty="0">
                <a:latin typeface="Arial" panose="020B0604020202020204" pitchFamily="34" charset="0"/>
                <a:ea typeface="Times New Roman" panose="02020603050405020304" pitchFamily="18" charset="0"/>
              </a:rPr>
              <a:t>Objetivos del área curricular o disciplinaria: </a:t>
            </a:r>
            <a:endParaRPr lang="es-MX" sz="2400" dirty="0">
              <a:latin typeface="Times New Roman" panose="02020603050405020304" pitchFamily="18" charset="0"/>
              <a:ea typeface="Times New Roman" panose="02020603050405020304" pitchFamily="18" charset="0"/>
            </a:endParaRPr>
          </a:p>
          <a:p>
            <a:pPr algn="just">
              <a:spcAft>
                <a:spcPts val="0"/>
              </a:spcAft>
            </a:pPr>
            <a:r>
              <a:rPr lang="es-MX" sz="2400" dirty="0">
                <a:latin typeface="Arial" panose="020B0604020202020204" pitchFamily="34" charset="0"/>
                <a:ea typeface="Calibri" panose="020F0502020204030204" pitchFamily="34" charset="0"/>
              </a:rPr>
              <a:t>Aplicar los conocimientos de electrónica, control, producción y robótica para diseñar, instalar, operar, mantener e innovar sistemas productivos, sin olvidar el empleo de las normas y los reglamentos vigentes.</a:t>
            </a:r>
            <a:endParaRPr lang="es-MX" sz="2400" dirty="0">
              <a:latin typeface="Times New Roman" panose="02020603050405020304" pitchFamily="18" charset="0"/>
              <a:ea typeface="Times New Roman" panose="02020603050405020304" pitchFamily="18" charset="0"/>
            </a:endParaRPr>
          </a:p>
          <a:p>
            <a:pPr algn="just">
              <a:spcAft>
                <a:spcPts val="0"/>
              </a:spcAft>
            </a:pPr>
            <a:r>
              <a:rPr lang="es-MX" sz="2400" dirty="0">
                <a:latin typeface="Arial" panose="020B0604020202020204" pitchFamily="34" charset="0"/>
                <a:ea typeface="Calibri" panose="020F0502020204030204" pitchFamily="34" charset="0"/>
              </a:rPr>
              <a:t>Aplicar la teoría de la electrónica avanzada, del control y de la producción automatizada para diseñar sistemas productivos con miras a un alto desempeño autónomo.</a:t>
            </a:r>
            <a:endParaRPr lang="es-MX" sz="2400"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63174391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64E6A7BF-BD9E-4BCC-807A-94DD5888ECF8}"/>
              </a:ext>
            </a:extLst>
          </p:cNvPr>
          <p:cNvSpPr>
            <a:spLocks noGrp="1"/>
          </p:cNvSpPr>
          <p:nvPr>
            <p:ph type="title"/>
          </p:nvPr>
        </p:nvSpPr>
        <p:spPr>
          <a:xfrm>
            <a:off x="457200" y="274638"/>
            <a:ext cx="8229600" cy="1143000"/>
          </a:xfrm>
        </p:spPr>
        <p:txBody>
          <a:bodyPr>
            <a:normAutofit fontScale="90000"/>
          </a:bodyPr>
          <a:lstStyle/>
          <a:p>
            <a:r>
              <a:rPr lang="es-ES" b="1" dirty="0"/>
              <a:t>Ejecutar un programa (continuación) </a:t>
            </a:r>
            <a:endParaRPr lang="es-MX" dirty="0"/>
          </a:p>
        </p:txBody>
      </p:sp>
      <p:sp>
        <p:nvSpPr>
          <p:cNvPr id="3" name="Marcador de contenido 2">
            <a:extLst>
              <a:ext uri="{FF2B5EF4-FFF2-40B4-BE49-F238E27FC236}">
                <a16:creationId xmlns:a16="http://schemas.microsoft.com/office/drawing/2014/main" xmlns="" id="{C08D5522-D0FF-41EF-B92F-26F4410DF4C4}"/>
              </a:ext>
            </a:extLst>
          </p:cNvPr>
          <p:cNvSpPr>
            <a:spLocks noGrp="1"/>
          </p:cNvSpPr>
          <p:nvPr>
            <p:ph idx="1"/>
          </p:nvPr>
        </p:nvSpPr>
        <p:spPr>
          <a:xfrm>
            <a:off x="457200" y="1600201"/>
            <a:ext cx="4762872" cy="1036712"/>
          </a:xfrm>
        </p:spPr>
        <p:txBody>
          <a:bodyPr>
            <a:normAutofit lnSpcReduction="10000"/>
          </a:bodyPr>
          <a:lstStyle/>
          <a:p>
            <a:r>
              <a:rPr lang="es-MX" dirty="0"/>
              <a:t>3.- Seleccionar el modo ejecución              </a:t>
            </a:r>
          </a:p>
        </p:txBody>
      </p:sp>
      <p:pic>
        <p:nvPicPr>
          <p:cNvPr id="5" name="Imagen 4">
            <a:extLst>
              <a:ext uri="{FF2B5EF4-FFF2-40B4-BE49-F238E27FC236}">
                <a16:creationId xmlns:a16="http://schemas.microsoft.com/office/drawing/2014/main" xmlns="" id="{FB5C9FB2-0B14-47F7-8E4A-3EBA28464D8F}"/>
              </a:ext>
            </a:extLst>
          </p:cNvPr>
          <p:cNvPicPr>
            <a:picLocks noChangeAspect="1"/>
          </p:cNvPicPr>
          <p:nvPr/>
        </p:nvPicPr>
        <p:blipFill>
          <a:blip r:embed="rId2"/>
          <a:stretch>
            <a:fillRect/>
          </a:stretch>
        </p:blipFill>
        <p:spPr>
          <a:xfrm>
            <a:off x="1475656" y="2636913"/>
            <a:ext cx="2190750" cy="885825"/>
          </a:xfrm>
          <a:prstGeom prst="rect">
            <a:avLst/>
          </a:prstGeom>
        </p:spPr>
      </p:pic>
      <p:pic>
        <p:nvPicPr>
          <p:cNvPr id="7" name="Imagen 6">
            <a:extLst>
              <a:ext uri="{FF2B5EF4-FFF2-40B4-BE49-F238E27FC236}">
                <a16:creationId xmlns:a16="http://schemas.microsoft.com/office/drawing/2014/main" xmlns="" id="{FEFB6BA2-8C19-4FBC-9D7E-A6AAD7FC49DE}"/>
              </a:ext>
            </a:extLst>
          </p:cNvPr>
          <p:cNvPicPr>
            <a:picLocks noChangeAspect="1"/>
          </p:cNvPicPr>
          <p:nvPr/>
        </p:nvPicPr>
        <p:blipFill>
          <a:blip r:embed="rId3"/>
          <a:stretch>
            <a:fillRect/>
          </a:stretch>
        </p:blipFill>
        <p:spPr>
          <a:xfrm>
            <a:off x="3779912" y="3522738"/>
            <a:ext cx="2133600" cy="838200"/>
          </a:xfrm>
          <a:prstGeom prst="rect">
            <a:avLst/>
          </a:prstGeom>
        </p:spPr>
      </p:pic>
      <p:pic>
        <p:nvPicPr>
          <p:cNvPr id="8" name="Imagen 7">
            <a:extLst>
              <a:ext uri="{FF2B5EF4-FFF2-40B4-BE49-F238E27FC236}">
                <a16:creationId xmlns:a16="http://schemas.microsoft.com/office/drawing/2014/main" xmlns="" id="{9C1CDA57-8043-44C0-B473-B116E1AFA959}"/>
              </a:ext>
            </a:extLst>
          </p:cNvPr>
          <p:cNvPicPr>
            <a:picLocks noChangeAspect="1"/>
          </p:cNvPicPr>
          <p:nvPr/>
        </p:nvPicPr>
        <p:blipFill>
          <a:blip r:embed="rId4"/>
          <a:stretch>
            <a:fillRect/>
          </a:stretch>
        </p:blipFill>
        <p:spPr>
          <a:xfrm>
            <a:off x="6041183" y="4149080"/>
            <a:ext cx="2124075" cy="876300"/>
          </a:xfrm>
          <a:prstGeom prst="rect">
            <a:avLst/>
          </a:prstGeom>
        </p:spPr>
      </p:pic>
    </p:spTree>
    <p:extLst>
      <p:ext uri="{BB962C8B-B14F-4D97-AF65-F5344CB8AC3E}">
        <p14:creationId xmlns:p14="http://schemas.microsoft.com/office/powerpoint/2010/main" val="187661666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64E6A7BF-BD9E-4BCC-807A-94DD5888ECF8}"/>
              </a:ext>
            </a:extLst>
          </p:cNvPr>
          <p:cNvSpPr>
            <a:spLocks noGrp="1"/>
          </p:cNvSpPr>
          <p:nvPr>
            <p:ph type="title"/>
          </p:nvPr>
        </p:nvSpPr>
        <p:spPr>
          <a:xfrm>
            <a:off x="457200" y="274638"/>
            <a:ext cx="8229600" cy="1143000"/>
          </a:xfrm>
        </p:spPr>
        <p:txBody>
          <a:bodyPr>
            <a:normAutofit fontScale="90000"/>
          </a:bodyPr>
          <a:lstStyle/>
          <a:p>
            <a:r>
              <a:rPr lang="es-ES" b="1" dirty="0"/>
              <a:t>Ejecutar un programa (continuación) </a:t>
            </a:r>
            <a:endParaRPr lang="es-MX" dirty="0"/>
          </a:p>
        </p:txBody>
      </p:sp>
      <p:sp>
        <p:nvSpPr>
          <p:cNvPr id="3" name="Marcador de contenido 2">
            <a:extLst>
              <a:ext uri="{FF2B5EF4-FFF2-40B4-BE49-F238E27FC236}">
                <a16:creationId xmlns:a16="http://schemas.microsoft.com/office/drawing/2014/main" xmlns="" id="{C08D5522-D0FF-41EF-B92F-26F4410DF4C4}"/>
              </a:ext>
            </a:extLst>
          </p:cNvPr>
          <p:cNvSpPr>
            <a:spLocks noGrp="1"/>
          </p:cNvSpPr>
          <p:nvPr>
            <p:ph idx="1"/>
          </p:nvPr>
        </p:nvSpPr>
        <p:spPr>
          <a:xfrm>
            <a:off x="457200" y="1600201"/>
            <a:ext cx="4762872" cy="1036712"/>
          </a:xfrm>
        </p:spPr>
        <p:txBody>
          <a:bodyPr>
            <a:normAutofit fontScale="70000" lnSpcReduction="20000"/>
          </a:bodyPr>
          <a:lstStyle/>
          <a:p>
            <a:r>
              <a:rPr lang="es-MX" dirty="0"/>
              <a:t>4.-Presione la tecla HM ligeramente y la tecla de avance (existen dos opciones para la tecla de avance)</a:t>
            </a:r>
          </a:p>
        </p:txBody>
      </p:sp>
      <p:pic>
        <p:nvPicPr>
          <p:cNvPr id="4" name="Imagen 3">
            <a:extLst>
              <a:ext uri="{FF2B5EF4-FFF2-40B4-BE49-F238E27FC236}">
                <a16:creationId xmlns:a16="http://schemas.microsoft.com/office/drawing/2014/main" xmlns="" id="{E784F5BA-0496-4E7A-9185-7525B12DD61E}"/>
              </a:ext>
            </a:extLst>
          </p:cNvPr>
          <p:cNvPicPr>
            <a:picLocks noChangeAspect="1"/>
          </p:cNvPicPr>
          <p:nvPr/>
        </p:nvPicPr>
        <p:blipFill>
          <a:blip r:embed="rId2"/>
          <a:stretch>
            <a:fillRect/>
          </a:stretch>
        </p:blipFill>
        <p:spPr>
          <a:xfrm>
            <a:off x="1403648" y="2671724"/>
            <a:ext cx="2428875" cy="1609725"/>
          </a:xfrm>
          <a:prstGeom prst="rect">
            <a:avLst/>
          </a:prstGeom>
        </p:spPr>
      </p:pic>
      <p:pic>
        <p:nvPicPr>
          <p:cNvPr id="6" name="Imagen 5">
            <a:extLst>
              <a:ext uri="{FF2B5EF4-FFF2-40B4-BE49-F238E27FC236}">
                <a16:creationId xmlns:a16="http://schemas.microsoft.com/office/drawing/2014/main" xmlns="" id="{4E4E59B3-FCA8-4F7F-BD47-550EE7B92587}"/>
              </a:ext>
            </a:extLst>
          </p:cNvPr>
          <p:cNvPicPr>
            <a:picLocks noChangeAspect="1"/>
          </p:cNvPicPr>
          <p:nvPr/>
        </p:nvPicPr>
        <p:blipFill>
          <a:blip r:embed="rId3"/>
          <a:stretch>
            <a:fillRect/>
          </a:stretch>
        </p:blipFill>
        <p:spPr>
          <a:xfrm>
            <a:off x="4359460" y="2819476"/>
            <a:ext cx="2409825" cy="1628775"/>
          </a:xfrm>
          <a:prstGeom prst="rect">
            <a:avLst/>
          </a:prstGeom>
        </p:spPr>
      </p:pic>
      <p:sp>
        <p:nvSpPr>
          <p:cNvPr id="9" name="Rectángulo 8">
            <a:extLst>
              <a:ext uri="{FF2B5EF4-FFF2-40B4-BE49-F238E27FC236}">
                <a16:creationId xmlns:a16="http://schemas.microsoft.com/office/drawing/2014/main" xmlns="" id="{90E9E109-CE02-4A88-8F5C-89A09BDB9CE8}"/>
              </a:ext>
            </a:extLst>
          </p:cNvPr>
          <p:cNvSpPr/>
          <p:nvPr/>
        </p:nvSpPr>
        <p:spPr>
          <a:xfrm>
            <a:off x="992372" y="4630814"/>
            <a:ext cx="4572000" cy="923330"/>
          </a:xfrm>
          <a:prstGeom prst="rect">
            <a:avLst/>
          </a:prstGeom>
        </p:spPr>
        <p:txBody>
          <a:bodyPr>
            <a:spAutoFit/>
          </a:bodyPr>
          <a:lstStyle/>
          <a:p>
            <a:pPr algn="just">
              <a:spcAft>
                <a:spcPts val="600"/>
              </a:spcAft>
            </a:pPr>
            <a:r>
              <a:rPr lang="es-MX" dirty="0">
                <a:latin typeface="Times New Roman" panose="02020603050405020304" pitchFamily="18" charset="0"/>
                <a:ea typeface="Times New Roman" panose="02020603050405020304" pitchFamily="18" charset="0"/>
              </a:rPr>
              <a:t>5.- Es necesario soltar la tecla verde cada que aparezca el mensaje de COI alcanzada y volver a presionarla para ejecutar el siguiente paso</a:t>
            </a:r>
          </a:p>
        </p:txBody>
      </p:sp>
    </p:spTree>
    <p:extLst>
      <p:ext uri="{BB962C8B-B14F-4D97-AF65-F5344CB8AC3E}">
        <p14:creationId xmlns:p14="http://schemas.microsoft.com/office/powerpoint/2010/main" val="205931069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DEEB9CD2-0836-45F5-95AE-A54107B00F9A}"/>
              </a:ext>
            </a:extLst>
          </p:cNvPr>
          <p:cNvSpPr>
            <a:spLocks noGrp="1"/>
          </p:cNvSpPr>
          <p:nvPr>
            <p:ph type="title"/>
          </p:nvPr>
        </p:nvSpPr>
        <p:spPr/>
        <p:txBody>
          <a:bodyPr/>
          <a:lstStyle/>
          <a:p>
            <a:r>
              <a:rPr lang="es-MX" dirty="0"/>
              <a:t>Movimiento del Brazo</a:t>
            </a:r>
          </a:p>
        </p:txBody>
      </p:sp>
      <p:sp>
        <p:nvSpPr>
          <p:cNvPr id="3" name="Marcador de contenido 2">
            <a:extLst>
              <a:ext uri="{FF2B5EF4-FFF2-40B4-BE49-F238E27FC236}">
                <a16:creationId xmlns:a16="http://schemas.microsoft.com/office/drawing/2014/main" xmlns="" id="{9031F84B-B11A-4A89-B197-F928019607A3}"/>
              </a:ext>
            </a:extLst>
          </p:cNvPr>
          <p:cNvSpPr>
            <a:spLocks noGrp="1"/>
          </p:cNvSpPr>
          <p:nvPr>
            <p:ph idx="1"/>
          </p:nvPr>
        </p:nvSpPr>
        <p:spPr>
          <a:xfrm>
            <a:off x="457200" y="1600200"/>
            <a:ext cx="8229600" cy="4525963"/>
          </a:xfrm>
        </p:spPr>
        <p:txBody>
          <a:bodyPr>
            <a:normAutofit fontScale="70000" lnSpcReduction="20000"/>
          </a:bodyPr>
          <a:lstStyle/>
          <a:p>
            <a:pPr marL="0" indent="0">
              <a:buNone/>
            </a:pPr>
            <a:r>
              <a:rPr lang="es-MX" dirty="0"/>
              <a:t>El movimiento básico del brazo es mediante el sistema coordenado específico de ejes. En este sistema cada servomotor es controlado por un par de teclas (+,-), permitiendo así, el movimiento de cada uno de ellos de forma independiente. 	Vamos a mover cada eje de articulación mediante el siguiente procedimiento:</a:t>
            </a:r>
          </a:p>
          <a:p>
            <a:pPr marL="0" indent="0">
              <a:buNone/>
            </a:pPr>
            <a:r>
              <a:rPr lang="es-MX" dirty="0"/>
              <a:t>1.	Iniciar condiciones iniciales</a:t>
            </a:r>
          </a:p>
          <a:p>
            <a:pPr marL="0" indent="0">
              <a:buNone/>
            </a:pPr>
            <a:r>
              <a:rPr lang="es-MX" dirty="0"/>
              <a:t>2.	Usando la llave cambiar al modo de operación T1, en la parte inferior debe aparecer la siguiente leyenda</a:t>
            </a:r>
          </a:p>
          <a:p>
            <a:endParaRPr lang="es-MX" dirty="0"/>
          </a:p>
          <a:p>
            <a:pPr marL="0" indent="0">
              <a:buNone/>
            </a:pPr>
            <a:r>
              <a:rPr lang="es-MX" dirty="0"/>
              <a:t>3.	Activar el accionamiento por teclas que se encuentra en la parte superior izquierda del KCP.</a:t>
            </a:r>
          </a:p>
          <a:p>
            <a:pPr marL="0" indent="0">
              <a:buNone/>
            </a:pPr>
            <a:r>
              <a:rPr lang="es-MX" dirty="0"/>
              <a:t>Cambiar alguno de estos iconos                   por accionamiento por teclas </a:t>
            </a:r>
          </a:p>
        </p:txBody>
      </p:sp>
      <p:pic>
        <p:nvPicPr>
          <p:cNvPr id="8201" name="Picture 9">
            <a:extLst>
              <a:ext uri="{FF2B5EF4-FFF2-40B4-BE49-F238E27FC236}">
                <a16:creationId xmlns:a16="http://schemas.microsoft.com/office/drawing/2014/main" xmlns="" id="{7AF769C5-BE39-4EAD-8F1E-C97AD358AD4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48264" y="3675856"/>
            <a:ext cx="620713" cy="37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2" name="Picture 10">
            <a:extLst>
              <a:ext uri="{FF2B5EF4-FFF2-40B4-BE49-F238E27FC236}">
                <a16:creationId xmlns:a16="http://schemas.microsoft.com/office/drawing/2014/main" xmlns="" id="{95AD33BD-FDF9-49CF-9B95-236E541FE3F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9575" y="4869160"/>
            <a:ext cx="352425"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3" name="Picture 11">
            <a:extLst>
              <a:ext uri="{FF2B5EF4-FFF2-40B4-BE49-F238E27FC236}">
                <a16:creationId xmlns:a16="http://schemas.microsoft.com/office/drawing/2014/main" xmlns="" id="{C5968CB0-C21D-44FB-96F5-10C71ACF3DB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88024" y="4869159"/>
            <a:ext cx="361950"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4" name="Picture 12">
            <a:extLst>
              <a:ext uri="{FF2B5EF4-FFF2-40B4-BE49-F238E27FC236}">
                <a16:creationId xmlns:a16="http://schemas.microsoft.com/office/drawing/2014/main" xmlns="" id="{63D22B56-5016-4C06-97F0-624D1B24564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51198" y="5316834"/>
            <a:ext cx="3524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1119366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DEEB9CD2-0836-45F5-95AE-A54107B00F9A}"/>
              </a:ext>
            </a:extLst>
          </p:cNvPr>
          <p:cNvSpPr>
            <a:spLocks noGrp="1"/>
          </p:cNvSpPr>
          <p:nvPr>
            <p:ph type="title"/>
          </p:nvPr>
        </p:nvSpPr>
        <p:spPr/>
        <p:txBody>
          <a:bodyPr>
            <a:normAutofit fontScale="90000"/>
          </a:bodyPr>
          <a:lstStyle/>
          <a:p>
            <a:r>
              <a:rPr lang="es-MX" dirty="0"/>
              <a:t>Movimiento del Brazo (continuación)</a:t>
            </a:r>
          </a:p>
        </p:txBody>
      </p:sp>
      <p:sp>
        <p:nvSpPr>
          <p:cNvPr id="3" name="Marcador de contenido 2">
            <a:extLst>
              <a:ext uri="{FF2B5EF4-FFF2-40B4-BE49-F238E27FC236}">
                <a16:creationId xmlns:a16="http://schemas.microsoft.com/office/drawing/2014/main" xmlns="" id="{9031F84B-B11A-4A89-B197-F928019607A3}"/>
              </a:ext>
            </a:extLst>
          </p:cNvPr>
          <p:cNvSpPr>
            <a:spLocks noGrp="1"/>
          </p:cNvSpPr>
          <p:nvPr>
            <p:ph idx="1"/>
          </p:nvPr>
        </p:nvSpPr>
        <p:spPr>
          <a:xfrm>
            <a:off x="457200" y="1600200"/>
            <a:ext cx="8229600" cy="4525963"/>
          </a:xfrm>
        </p:spPr>
        <p:txBody>
          <a:bodyPr>
            <a:normAutofit fontScale="70000" lnSpcReduction="20000"/>
          </a:bodyPr>
          <a:lstStyle/>
          <a:p>
            <a:pPr marL="0" indent="0">
              <a:buNone/>
            </a:pPr>
            <a:r>
              <a:rPr lang="es-MX" dirty="0"/>
              <a:t>El movimiento básico del brazo es mediante el sistema coordenado específico de ejes. En este sistema cada servomotor es controlado por un par de teclas (+,-), permitiendo así, el movimiento de cada uno de ellos de forma independiente. 	Vamos a mover cada eje de articulación mediante el siguiente procedimiento:</a:t>
            </a:r>
          </a:p>
          <a:p>
            <a:pPr marL="0" indent="0">
              <a:buNone/>
            </a:pPr>
            <a:r>
              <a:rPr lang="es-MX" dirty="0"/>
              <a:t>1.	Iniciar condiciones iniciales</a:t>
            </a:r>
          </a:p>
          <a:p>
            <a:pPr marL="0" indent="0">
              <a:buNone/>
            </a:pPr>
            <a:r>
              <a:rPr lang="es-MX" dirty="0"/>
              <a:t>2.	Usando la llave cambiar al modo de operación T1, en la parte inferior debe aparecer la siguiente leyenda</a:t>
            </a:r>
          </a:p>
          <a:p>
            <a:endParaRPr lang="es-MX" dirty="0"/>
          </a:p>
          <a:p>
            <a:pPr marL="0" indent="0">
              <a:buNone/>
            </a:pPr>
            <a:r>
              <a:rPr lang="es-MX" dirty="0"/>
              <a:t>3.	Activar el accionamiento por teclas que se encuentra en la parte superior izquierda del KCP.</a:t>
            </a:r>
          </a:p>
          <a:p>
            <a:pPr marL="0" indent="0">
              <a:buNone/>
            </a:pPr>
            <a:r>
              <a:rPr lang="es-MX" dirty="0"/>
              <a:t>Cambiar alguno de estos iconos                   por accionamiento por teclas </a:t>
            </a:r>
          </a:p>
        </p:txBody>
      </p:sp>
      <p:pic>
        <p:nvPicPr>
          <p:cNvPr id="8201" name="Picture 9">
            <a:extLst>
              <a:ext uri="{FF2B5EF4-FFF2-40B4-BE49-F238E27FC236}">
                <a16:creationId xmlns:a16="http://schemas.microsoft.com/office/drawing/2014/main" xmlns="" id="{7AF769C5-BE39-4EAD-8F1E-C97AD358AD4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48264" y="3675856"/>
            <a:ext cx="620713" cy="37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2" name="Picture 10">
            <a:extLst>
              <a:ext uri="{FF2B5EF4-FFF2-40B4-BE49-F238E27FC236}">
                <a16:creationId xmlns:a16="http://schemas.microsoft.com/office/drawing/2014/main" xmlns="" id="{95AD33BD-FDF9-49CF-9B95-236E541FE3F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9575" y="4869160"/>
            <a:ext cx="352425"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3" name="Picture 11">
            <a:extLst>
              <a:ext uri="{FF2B5EF4-FFF2-40B4-BE49-F238E27FC236}">
                <a16:creationId xmlns:a16="http://schemas.microsoft.com/office/drawing/2014/main" xmlns="" id="{C5968CB0-C21D-44FB-96F5-10C71ACF3DB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88024" y="4869159"/>
            <a:ext cx="361950"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4" name="Picture 12">
            <a:extLst>
              <a:ext uri="{FF2B5EF4-FFF2-40B4-BE49-F238E27FC236}">
                <a16:creationId xmlns:a16="http://schemas.microsoft.com/office/drawing/2014/main" xmlns="" id="{63D22B56-5016-4C06-97F0-624D1B24564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51198" y="5316834"/>
            <a:ext cx="3524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8972545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DEEB9CD2-0836-45F5-95AE-A54107B00F9A}"/>
              </a:ext>
            </a:extLst>
          </p:cNvPr>
          <p:cNvSpPr>
            <a:spLocks noGrp="1"/>
          </p:cNvSpPr>
          <p:nvPr>
            <p:ph type="title"/>
          </p:nvPr>
        </p:nvSpPr>
        <p:spPr/>
        <p:txBody>
          <a:bodyPr>
            <a:normAutofit fontScale="90000"/>
          </a:bodyPr>
          <a:lstStyle/>
          <a:p>
            <a:r>
              <a:rPr lang="es-MX" dirty="0"/>
              <a:t>Movimiento del Brazo (continuación)</a:t>
            </a:r>
          </a:p>
        </p:txBody>
      </p:sp>
      <p:sp>
        <p:nvSpPr>
          <p:cNvPr id="3" name="Marcador de contenido 2">
            <a:extLst>
              <a:ext uri="{FF2B5EF4-FFF2-40B4-BE49-F238E27FC236}">
                <a16:creationId xmlns:a16="http://schemas.microsoft.com/office/drawing/2014/main" xmlns="" id="{9031F84B-B11A-4A89-B197-F928019607A3}"/>
              </a:ext>
            </a:extLst>
          </p:cNvPr>
          <p:cNvSpPr>
            <a:spLocks noGrp="1"/>
          </p:cNvSpPr>
          <p:nvPr>
            <p:ph idx="1"/>
          </p:nvPr>
        </p:nvSpPr>
        <p:spPr>
          <a:xfrm>
            <a:off x="457200" y="1600201"/>
            <a:ext cx="8229600" cy="676672"/>
          </a:xfrm>
        </p:spPr>
        <p:txBody>
          <a:bodyPr>
            <a:normAutofit fontScale="70000" lnSpcReduction="20000"/>
          </a:bodyPr>
          <a:lstStyle/>
          <a:p>
            <a:pPr marL="0" indent="0">
              <a:buNone/>
            </a:pPr>
            <a:r>
              <a:rPr lang="es-MX" dirty="0"/>
              <a:t>4. En la parte derecha del KCP debemos de escoger la opción por ejes.  Cambiar alguno de estos iconos                              por opción por ejes </a:t>
            </a:r>
          </a:p>
        </p:txBody>
      </p:sp>
      <p:pic>
        <p:nvPicPr>
          <p:cNvPr id="9226" name="Picture 10">
            <a:extLst>
              <a:ext uri="{FF2B5EF4-FFF2-40B4-BE49-F238E27FC236}">
                <a16:creationId xmlns:a16="http://schemas.microsoft.com/office/drawing/2014/main" xmlns="" id="{4EFA3B9A-0BFB-4D42-8C3A-9A251DD67D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21287" y="1938537"/>
            <a:ext cx="371475"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7" name="Picture 11">
            <a:extLst>
              <a:ext uri="{FF2B5EF4-FFF2-40B4-BE49-F238E27FC236}">
                <a16:creationId xmlns:a16="http://schemas.microsoft.com/office/drawing/2014/main" xmlns="" id="{B40951BF-D33F-40F3-9159-B61587A3BEA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99137" y="1944092"/>
            <a:ext cx="381000"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8" name="Picture 12">
            <a:extLst>
              <a:ext uri="{FF2B5EF4-FFF2-40B4-BE49-F238E27FC236}">
                <a16:creationId xmlns:a16="http://schemas.microsoft.com/office/drawing/2014/main" xmlns="" id="{C361B8BA-65A2-43BB-8C44-BE6DC7B597F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86512" y="1908573"/>
            <a:ext cx="371475"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9" name="Picture 13">
            <a:extLst>
              <a:ext uri="{FF2B5EF4-FFF2-40B4-BE49-F238E27FC236}">
                <a16:creationId xmlns:a16="http://schemas.microsoft.com/office/drawing/2014/main" xmlns="" id="{33C6EF20-6C3D-4B9F-B68E-872F4E41272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68241" y="2585152"/>
            <a:ext cx="884858" cy="1004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ángulo 8">
            <a:extLst>
              <a:ext uri="{FF2B5EF4-FFF2-40B4-BE49-F238E27FC236}">
                <a16:creationId xmlns:a16="http://schemas.microsoft.com/office/drawing/2014/main" xmlns="" id="{227D3859-CD91-4E23-8705-F77A36275F55}"/>
              </a:ext>
            </a:extLst>
          </p:cNvPr>
          <p:cNvSpPr/>
          <p:nvPr/>
        </p:nvSpPr>
        <p:spPr>
          <a:xfrm>
            <a:off x="910870" y="3860040"/>
            <a:ext cx="4063933" cy="369332"/>
          </a:xfrm>
          <a:prstGeom prst="rect">
            <a:avLst/>
          </a:prstGeom>
        </p:spPr>
        <p:txBody>
          <a:bodyPr wrap="none">
            <a:spAutoFit/>
          </a:bodyPr>
          <a:lstStyle/>
          <a:p>
            <a:r>
              <a:rPr lang="es-ES" dirty="0">
                <a:latin typeface="Times New Roman" panose="02020603050405020304" pitchFamily="18" charset="0"/>
                <a:ea typeface="Times New Roman" panose="02020603050405020304" pitchFamily="18" charset="0"/>
              </a:rPr>
              <a:t>5. Reducir velocidades de desplazamiento</a:t>
            </a:r>
            <a:endParaRPr lang="es-MX" dirty="0"/>
          </a:p>
        </p:txBody>
      </p:sp>
      <p:pic>
        <p:nvPicPr>
          <p:cNvPr id="10" name="Imagen 9">
            <a:extLst>
              <a:ext uri="{FF2B5EF4-FFF2-40B4-BE49-F238E27FC236}">
                <a16:creationId xmlns:a16="http://schemas.microsoft.com/office/drawing/2014/main" xmlns="" id="{7E25706B-3B3D-450C-8447-4DDCBE32346B}"/>
              </a:ext>
            </a:extLst>
          </p:cNvPr>
          <p:cNvPicPr>
            <a:picLocks noChangeAspect="1"/>
          </p:cNvPicPr>
          <p:nvPr/>
        </p:nvPicPr>
        <p:blipFill>
          <a:blip r:embed="rId6"/>
          <a:stretch>
            <a:fillRect/>
          </a:stretch>
        </p:blipFill>
        <p:spPr>
          <a:xfrm>
            <a:off x="2535362" y="4644114"/>
            <a:ext cx="4114800" cy="1057275"/>
          </a:xfrm>
          <a:prstGeom prst="rect">
            <a:avLst/>
          </a:prstGeom>
        </p:spPr>
      </p:pic>
    </p:spTree>
    <p:extLst>
      <p:ext uri="{BB962C8B-B14F-4D97-AF65-F5344CB8AC3E}">
        <p14:creationId xmlns:p14="http://schemas.microsoft.com/office/powerpoint/2010/main" val="357622942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DEEB9CD2-0836-45F5-95AE-A54107B00F9A}"/>
              </a:ext>
            </a:extLst>
          </p:cNvPr>
          <p:cNvSpPr>
            <a:spLocks noGrp="1"/>
          </p:cNvSpPr>
          <p:nvPr>
            <p:ph type="title"/>
          </p:nvPr>
        </p:nvSpPr>
        <p:spPr/>
        <p:txBody>
          <a:bodyPr>
            <a:normAutofit fontScale="90000"/>
          </a:bodyPr>
          <a:lstStyle/>
          <a:p>
            <a:r>
              <a:rPr lang="es-MX" dirty="0"/>
              <a:t>Movimiento del Brazo (continuación)</a:t>
            </a:r>
          </a:p>
        </p:txBody>
      </p:sp>
      <p:sp>
        <p:nvSpPr>
          <p:cNvPr id="3" name="Marcador de contenido 2">
            <a:extLst>
              <a:ext uri="{FF2B5EF4-FFF2-40B4-BE49-F238E27FC236}">
                <a16:creationId xmlns:a16="http://schemas.microsoft.com/office/drawing/2014/main" xmlns="" id="{9031F84B-B11A-4A89-B197-F928019607A3}"/>
              </a:ext>
            </a:extLst>
          </p:cNvPr>
          <p:cNvSpPr>
            <a:spLocks noGrp="1"/>
          </p:cNvSpPr>
          <p:nvPr>
            <p:ph idx="1"/>
          </p:nvPr>
        </p:nvSpPr>
        <p:spPr>
          <a:xfrm>
            <a:off x="457200" y="1600200"/>
            <a:ext cx="8229600" cy="1612776"/>
          </a:xfrm>
        </p:spPr>
        <p:txBody>
          <a:bodyPr>
            <a:normAutofit fontScale="70000" lnSpcReduction="20000"/>
          </a:bodyPr>
          <a:lstStyle/>
          <a:p>
            <a:pPr marL="0" indent="0">
              <a:buNone/>
            </a:pPr>
            <a:r>
              <a:rPr lang="es-MX" dirty="0"/>
              <a:t>6.Mantener presionada alguna de las teclas de hombre muerto “HM”, todas las letras de fondo (S I R) deben ser de color verde en caso contrario volver a revisar desde condiciones iniciales. Las teclas de HM son tres y se identifican por que se encuentran de color gris en la parte posterior del </a:t>
            </a:r>
            <a:r>
              <a:rPr lang="es-MX" dirty="0" err="1"/>
              <a:t>KCPpor</a:t>
            </a:r>
            <a:r>
              <a:rPr lang="es-MX" dirty="0"/>
              <a:t> opción por ejes </a:t>
            </a:r>
          </a:p>
        </p:txBody>
      </p:sp>
      <p:pic>
        <p:nvPicPr>
          <p:cNvPr id="9233" name="Picture 17">
            <a:extLst>
              <a:ext uri="{FF2B5EF4-FFF2-40B4-BE49-F238E27FC236}">
                <a16:creationId xmlns:a16="http://schemas.microsoft.com/office/drawing/2014/main" xmlns="" id="{25E7FFDA-24AC-404F-81BB-58D5B2890AD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02724" y="3131435"/>
            <a:ext cx="3168352" cy="234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Imagen 13">
            <a:extLst>
              <a:ext uri="{FF2B5EF4-FFF2-40B4-BE49-F238E27FC236}">
                <a16:creationId xmlns:a16="http://schemas.microsoft.com/office/drawing/2014/main" xmlns="" id="{DDF83CB5-C97F-4776-8A29-AB6E321A949B}"/>
              </a:ext>
            </a:extLst>
          </p:cNvPr>
          <p:cNvPicPr>
            <a:picLocks noChangeAspect="1"/>
          </p:cNvPicPr>
          <p:nvPr/>
        </p:nvPicPr>
        <p:blipFill>
          <a:blip r:embed="rId3"/>
          <a:stretch>
            <a:fillRect/>
          </a:stretch>
        </p:blipFill>
        <p:spPr>
          <a:xfrm>
            <a:off x="1619672" y="4028354"/>
            <a:ext cx="1483052" cy="552774"/>
          </a:xfrm>
          <a:prstGeom prst="rect">
            <a:avLst/>
          </a:prstGeom>
        </p:spPr>
      </p:pic>
      <p:sp>
        <p:nvSpPr>
          <p:cNvPr id="15" name="Rectángulo 14">
            <a:extLst>
              <a:ext uri="{FF2B5EF4-FFF2-40B4-BE49-F238E27FC236}">
                <a16:creationId xmlns:a16="http://schemas.microsoft.com/office/drawing/2014/main" xmlns="" id="{B266AFBF-260C-4DD3-9D0D-6EEF55708163}"/>
              </a:ext>
            </a:extLst>
          </p:cNvPr>
          <p:cNvSpPr/>
          <p:nvPr/>
        </p:nvSpPr>
        <p:spPr>
          <a:xfrm>
            <a:off x="462632" y="5712533"/>
            <a:ext cx="7643192" cy="923330"/>
          </a:xfrm>
          <a:prstGeom prst="rect">
            <a:avLst/>
          </a:prstGeom>
        </p:spPr>
        <p:txBody>
          <a:bodyPr wrap="square">
            <a:spAutoFit/>
          </a:bodyPr>
          <a:lstStyle/>
          <a:p>
            <a:pPr indent="-449580" algn="just">
              <a:spcAft>
                <a:spcPts val="600"/>
              </a:spcAft>
            </a:pPr>
            <a:r>
              <a:rPr lang="es-MX" dirty="0">
                <a:latin typeface="Times New Roman" panose="02020603050405020304" pitchFamily="18" charset="0"/>
                <a:ea typeface="Times New Roman" panose="02020603050405020304" pitchFamily="18" charset="0"/>
              </a:rPr>
              <a:t>Nota: las teclas HM cuentan con tres posiciones para este ejemplo se debe presionar ligeramente, en caso contrario quedará bloqueado el brazo para desbloquearlo se debe soltar el botón HM  y volver a presionarlo ligeramente</a:t>
            </a:r>
          </a:p>
        </p:txBody>
      </p:sp>
    </p:spTree>
    <p:extLst>
      <p:ext uri="{BB962C8B-B14F-4D97-AF65-F5344CB8AC3E}">
        <p14:creationId xmlns:p14="http://schemas.microsoft.com/office/powerpoint/2010/main" val="296659107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DEEB9CD2-0836-45F5-95AE-A54107B00F9A}"/>
              </a:ext>
            </a:extLst>
          </p:cNvPr>
          <p:cNvSpPr>
            <a:spLocks noGrp="1"/>
          </p:cNvSpPr>
          <p:nvPr>
            <p:ph type="title"/>
          </p:nvPr>
        </p:nvSpPr>
        <p:spPr/>
        <p:txBody>
          <a:bodyPr>
            <a:normAutofit fontScale="90000"/>
          </a:bodyPr>
          <a:lstStyle/>
          <a:p>
            <a:r>
              <a:rPr lang="es-MX" dirty="0"/>
              <a:t>Movimiento del Brazo (continuación)</a:t>
            </a:r>
          </a:p>
        </p:txBody>
      </p:sp>
      <p:sp>
        <p:nvSpPr>
          <p:cNvPr id="3" name="Marcador de contenido 2">
            <a:extLst>
              <a:ext uri="{FF2B5EF4-FFF2-40B4-BE49-F238E27FC236}">
                <a16:creationId xmlns:a16="http://schemas.microsoft.com/office/drawing/2014/main" xmlns="" id="{9031F84B-B11A-4A89-B197-F928019607A3}"/>
              </a:ext>
            </a:extLst>
          </p:cNvPr>
          <p:cNvSpPr>
            <a:spLocks noGrp="1"/>
          </p:cNvSpPr>
          <p:nvPr>
            <p:ph idx="1"/>
          </p:nvPr>
        </p:nvSpPr>
        <p:spPr>
          <a:xfrm>
            <a:off x="457200" y="1600200"/>
            <a:ext cx="8229600" cy="1324743"/>
          </a:xfrm>
        </p:spPr>
        <p:txBody>
          <a:bodyPr>
            <a:normAutofit fontScale="77500" lnSpcReduction="20000"/>
          </a:bodyPr>
          <a:lstStyle/>
          <a:p>
            <a:pPr lvl="0"/>
            <a:r>
              <a:rPr lang="es-MX" dirty="0"/>
              <a:t>Finalmente sin soltar HM ligeramente pulsar alguna de las teclas ubicadas en el KCP parte derecha. Tener cuidado de no sobre pasar los límites del brazo ya que se puede </a:t>
            </a:r>
            <a:r>
              <a:rPr lang="es-MX" dirty="0" err="1"/>
              <a:t>descalibrar</a:t>
            </a:r>
            <a:r>
              <a:rPr lang="es-MX" dirty="0"/>
              <a:t>.</a:t>
            </a:r>
          </a:p>
        </p:txBody>
      </p:sp>
      <p:pic>
        <p:nvPicPr>
          <p:cNvPr id="5" name="Imagen 4">
            <a:extLst>
              <a:ext uri="{FF2B5EF4-FFF2-40B4-BE49-F238E27FC236}">
                <a16:creationId xmlns:a16="http://schemas.microsoft.com/office/drawing/2014/main" xmlns="" id="{790D53AB-83B2-44AB-9633-C01A94CD410F}"/>
              </a:ext>
            </a:extLst>
          </p:cNvPr>
          <p:cNvPicPr>
            <a:picLocks noChangeAspect="1"/>
          </p:cNvPicPr>
          <p:nvPr/>
        </p:nvPicPr>
        <p:blipFill>
          <a:blip r:embed="rId2"/>
          <a:stretch>
            <a:fillRect/>
          </a:stretch>
        </p:blipFill>
        <p:spPr>
          <a:xfrm>
            <a:off x="3131840" y="3116210"/>
            <a:ext cx="2448272" cy="1902865"/>
          </a:xfrm>
          <a:prstGeom prst="rect">
            <a:avLst/>
          </a:prstGeom>
        </p:spPr>
      </p:pic>
    </p:spTree>
    <p:extLst>
      <p:ext uri="{BB962C8B-B14F-4D97-AF65-F5344CB8AC3E}">
        <p14:creationId xmlns:p14="http://schemas.microsoft.com/office/powerpoint/2010/main" val="186185125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4" name="1 Título"/>
          <p:cNvSpPr>
            <a:spLocks noGrp="1"/>
          </p:cNvSpPr>
          <p:nvPr>
            <p:ph type="title"/>
          </p:nvPr>
        </p:nvSpPr>
        <p:spPr>
          <a:xfrm>
            <a:off x="457200" y="274638"/>
            <a:ext cx="8229600" cy="1143000"/>
          </a:xfrm>
        </p:spPr>
        <p:txBody>
          <a:bodyPr/>
          <a:lstStyle/>
          <a:p>
            <a:r>
              <a:rPr lang="es-MX" dirty="0"/>
              <a:t>Bibliografía</a:t>
            </a:r>
          </a:p>
        </p:txBody>
      </p:sp>
      <p:sp>
        <p:nvSpPr>
          <p:cNvPr id="5" name="2 Marcador de contenido"/>
          <p:cNvSpPr>
            <a:spLocks noGrp="1"/>
          </p:cNvSpPr>
          <p:nvPr>
            <p:ph idx="1"/>
          </p:nvPr>
        </p:nvSpPr>
        <p:spPr>
          <a:xfrm>
            <a:off x="457200" y="1600200"/>
            <a:ext cx="8229600" cy="4525963"/>
          </a:xfrm>
        </p:spPr>
        <p:txBody>
          <a:bodyPr>
            <a:normAutofit fontScale="47500" lnSpcReduction="20000"/>
          </a:bodyPr>
          <a:lstStyle/>
          <a:p>
            <a:pPr marL="0" indent="0">
              <a:buNone/>
            </a:pPr>
            <a:r>
              <a:rPr lang="es-ES" b="1" dirty="0"/>
              <a:t>Básica </a:t>
            </a:r>
            <a:endParaRPr lang="es-MX" dirty="0"/>
          </a:p>
          <a:p>
            <a:pPr lvl="0"/>
            <a:r>
              <a:rPr lang="es-MX"/>
              <a:t>INALI</a:t>
            </a:r>
            <a:r>
              <a:rPr lang="es-MX" dirty="0"/>
              <a:t>, “Curso manejo Robot ”,  Especialistas en Automatismos y Mantenimiento, S.L., </a:t>
            </a:r>
            <a:r>
              <a:rPr lang="es-MX" dirty="0" err="1"/>
              <a:t>Gazanda</a:t>
            </a:r>
            <a:r>
              <a:rPr lang="es-MX" dirty="0"/>
              <a:t> </a:t>
            </a:r>
            <a:r>
              <a:rPr lang="es-MX" dirty="0" err="1"/>
              <a:t>Bidea</a:t>
            </a:r>
            <a:r>
              <a:rPr lang="es-MX" dirty="0"/>
              <a:t>, 1 – Polígono </a:t>
            </a:r>
            <a:r>
              <a:rPr lang="es-MX" dirty="0" err="1"/>
              <a:t>Sukalde</a:t>
            </a:r>
            <a:r>
              <a:rPr lang="es-MX" dirty="0"/>
              <a:t>, Apdo. de Correos 211.</a:t>
            </a:r>
          </a:p>
          <a:p>
            <a:pPr lvl="0"/>
            <a:r>
              <a:rPr lang="es-MX" dirty="0"/>
              <a:t>KUKA Robot </a:t>
            </a:r>
            <a:r>
              <a:rPr lang="es-MX" dirty="0" err="1"/>
              <a:t>Group</a:t>
            </a:r>
            <a:r>
              <a:rPr lang="es-MX" dirty="0"/>
              <a:t>, “Instrucciones de manejo y programación para los integradores de sistemas”, </a:t>
            </a:r>
            <a:r>
              <a:rPr lang="es-MX" dirty="0" err="1"/>
              <a:t>Augsburg</a:t>
            </a:r>
            <a:r>
              <a:rPr lang="es-MX" dirty="0"/>
              <a:t>, Alemania, 2008</a:t>
            </a:r>
          </a:p>
          <a:p>
            <a:pPr lvl="0"/>
            <a:r>
              <a:rPr lang="es-MX" dirty="0"/>
              <a:t>Craig, John J., Robótica, Pearson educación, 2006, ISBN: 9702607728. </a:t>
            </a:r>
          </a:p>
          <a:p>
            <a:pPr lvl="0"/>
            <a:r>
              <a:rPr lang="en-US" dirty="0" err="1"/>
              <a:t>Koren</a:t>
            </a:r>
            <a:r>
              <a:rPr lang="en-US" dirty="0"/>
              <a:t>, </a:t>
            </a:r>
            <a:r>
              <a:rPr lang="en-US" dirty="0" err="1"/>
              <a:t>Yoram</a:t>
            </a:r>
            <a:r>
              <a:rPr lang="en-US" dirty="0"/>
              <a:t>, Robotics for engineers, McGraw-Hill, c1985, ISBN: 0070353999. </a:t>
            </a:r>
            <a:endParaRPr lang="es-MX" dirty="0"/>
          </a:p>
          <a:p>
            <a:pPr lvl="0"/>
            <a:r>
              <a:rPr lang="es-MX" dirty="0"/>
              <a:t>Mandado Pérez, Autómatas programables y sistemas de automatización, </a:t>
            </a:r>
            <a:r>
              <a:rPr lang="es-MX" dirty="0" err="1"/>
              <a:t>Alfaomega</a:t>
            </a:r>
            <a:r>
              <a:rPr lang="es-MX" dirty="0"/>
              <a:t>, 2010, ISBN: 9786077686736.</a:t>
            </a:r>
          </a:p>
          <a:p>
            <a:pPr lvl="0"/>
            <a:r>
              <a:rPr lang="en-US" dirty="0"/>
              <a:t>Khalil, W., Modeling, identification &amp; control of robots, </a:t>
            </a:r>
            <a:r>
              <a:rPr lang="en-US" dirty="0" err="1"/>
              <a:t>Kogan</a:t>
            </a:r>
            <a:r>
              <a:rPr lang="en-US" dirty="0"/>
              <a:t> Page Science paper edition, ISBN: 190399666X, 9781903996669.</a:t>
            </a:r>
            <a:endParaRPr lang="es-MX" dirty="0"/>
          </a:p>
          <a:p>
            <a:pPr marL="0" indent="0">
              <a:buNone/>
            </a:pPr>
            <a:r>
              <a:rPr lang="en-US" dirty="0"/>
              <a:t> </a:t>
            </a:r>
            <a:endParaRPr lang="es-MX" dirty="0"/>
          </a:p>
          <a:p>
            <a:pPr marL="0" indent="0">
              <a:buNone/>
            </a:pPr>
            <a:r>
              <a:rPr lang="es-MX" b="1" dirty="0"/>
              <a:t>Complementaria.</a:t>
            </a:r>
            <a:endParaRPr lang="es-MX" dirty="0"/>
          </a:p>
          <a:p>
            <a:pPr lvl="0"/>
            <a:r>
              <a:rPr lang="en-US" dirty="0"/>
              <a:t>Palacios </a:t>
            </a:r>
            <a:r>
              <a:rPr lang="en-US" dirty="0" err="1"/>
              <a:t>Municio</a:t>
            </a:r>
            <a:r>
              <a:rPr lang="en-US" dirty="0"/>
              <a:t>, Enrique., </a:t>
            </a:r>
            <a:r>
              <a:rPr lang="en-US" dirty="0" err="1"/>
              <a:t>Microcontrolador</a:t>
            </a:r>
            <a:r>
              <a:rPr lang="en-US" dirty="0"/>
              <a:t> PIC16F84 : </a:t>
            </a:r>
            <a:r>
              <a:rPr lang="en-US" dirty="0" err="1"/>
              <a:t>desarrollo</a:t>
            </a:r>
            <a:r>
              <a:rPr lang="en-US" dirty="0"/>
              <a:t> de </a:t>
            </a:r>
            <a:r>
              <a:rPr lang="en-US" dirty="0" err="1"/>
              <a:t>proyectos</a:t>
            </a:r>
            <a:r>
              <a:rPr lang="en-US" dirty="0"/>
              <a:t>, </a:t>
            </a:r>
            <a:r>
              <a:rPr lang="en-US" dirty="0" err="1"/>
              <a:t>Alfaomega</a:t>
            </a:r>
            <a:r>
              <a:rPr lang="en-US" dirty="0"/>
              <a:t> ; RA-MA, 2009, ISBN: </a:t>
            </a:r>
            <a:endParaRPr lang="es-MX" dirty="0"/>
          </a:p>
          <a:p>
            <a:r>
              <a:rPr lang="en-US" dirty="0"/>
              <a:t>9786077686378.</a:t>
            </a:r>
            <a:endParaRPr lang="es-MX" dirty="0"/>
          </a:p>
          <a:p>
            <a:pPr lvl="0"/>
            <a:r>
              <a:rPr lang="es-MX" dirty="0"/>
              <a:t>López Chau, Asdrúbal., Microcontroladores AVR : configuración total de periféricos, Universidad Autónoma del Estado de México, 2006, ISBN: 9688359661.</a:t>
            </a:r>
          </a:p>
          <a:p>
            <a:pPr lvl="0"/>
            <a:r>
              <a:rPr lang="en-US" dirty="0" err="1"/>
              <a:t>Lovine</a:t>
            </a:r>
            <a:r>
              <a:rPr lang="en-US" dirty="0"/>
              <a:t>, John, PIC microcontroller project book : for </a:t>
            </a:r>
            <a:r>
              <a:rPr lang="en-US" dirty="0" err="1"/>
              <a:t>PICBasic</a:t>
            </a:r>
            <a:r>
              <a:rPr lang="en-US" dirty="0"/>
              <a:t> and </a:t>
            </a:r>
            <a:r>
              <a:rPr lang="en-US" dirty="0" err="1"/>
              <a:t>PICBasic</a:t>
            </a:r>
            <a:r>
              <a:rPr lang="en-US" dirty="0"/>
              <a:t> Pro compilers, McGraw-Hill, c2004., ISBN: 0071437045.</a:t>
            </a:r>
            <a:endParaRPr lang="es-MX" dirty="0"/>
          </a:p>
          <a:p>
            <a:pPr marL="0" indent="0">
              <a:buNone/>
            </a:pPr>
            <a:endParaRPr lang="es-MX" dirty="0"/>
          </a:p>
        </p:txBody>
      </p:sp>
    </p:spTree>
    <p:extLst>
      <p:ext uri="{BB962C8B-B14F-4D97-AF65-F5344CB8AC3E}">
        <p14:creationId xmlns:p14="http://schemas.microsoft.com/office/powerpoint/2010/main" val="17120542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562074"/>
          </a:xfrm>
        </p:spPr>
        <p:txBody>
          <a:bodyPr>
            <a:normAutofit fontScale="90000"/>
          </a:bodyPr>
          <a:lstStyle/>
          <a:p>
            <a:r>
              <a:rPr lang="es-MX" dirty="0"/>
              <a:t>Unidades</a:t>
            </a:r>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2507461721"/>
              </p:ext>
            </p:extLst>
          </p:nvPr>
        </p:nvGraphicFramePr>
        <p:xfrm>
          <a:off x="683568" y="1196752"/>
          <a:ext cx="8208912" cy="4846320"/>
        </p:xfrm>
        <a:graphic>
          <a:graphicData uri="http://schemas.openxmlformats.org/drawingml/2006/table">
            <a:tbl>
              <a:tblPr firstRow="1" bandRow="1">
                <a:tableStyleId>{5940675A-B579-460E-94D1-54222C63F5DA}</a:tableStyleId>
              </a:tblPr>
              <a:tblGrid>
                <a:gridCol w="1810544">
                  <a:extLst>
                    <a:ext uri="{9D8B030D-6E8A-4147-A177-3AD203B41FA5}">
                      <a16:colId xmlns:a16="http://schemas.microsoft.com/office/drawing/2014/main" xmlns="" val="711224902"/>
                    </a:ext>
                  </a:extLst>
                </a:gridCol>
                <a:gridCol w="6398368">
                  <a:extLst>
                    <a:ext uri="{9D8B030D-6E8A-4147-A177-3AD203B41FA5}">
                      <a16:colId xmlns:a16="http://schemas.microsoft.com/office/drawing/2014/main" xmlns="" val="2924404475"/>
                    </a:ext>
                  </a:extLst>
                </a:gridCol>
              </a:tblGrid>
              <a:tr h="370840">
                <a:tc>
                  <a:txBody>
                    <a:bodyPr/>
                    <a:lstStyle/>
                    <a:p>
                      <a:pPr>
                        <a:spcBef>
                          <a:spcPts val="300"/>
                        </a:spcBef>
                        <a:spcAft>
                          <a:spcPts val="300"/>
                        </a:spcAft>
                      </a:pPr>
                      <a:r>
                        <a:rPr lang="es-MX" sz="2000" b="1" dirty="0">
                          <a:effectLst/>
                          <a:latin typeface="+mj-lt"/>
                          <a:ea typeface="Times New Roman" panose="02020603050405020304" pitchFamily="18" charset="0"/>
                        </a:rPr>
                        <a:t>Unidad 1. </a:t>
                      </a:r>
                      <a:r>
                        <a:rPr lang="es-MX" sz="2000" dirty="0">
                          <a:effectLst/>
                          <a:latin typeface="+mj-lt"/>
                          <a:ea typeface="Times New Roman" panose="02020603050405020304" pitchFamily="18" charset="0"/>
                        </a:rPr>
                        <a:t>Conceptos Básicos</a:t>
                      </a:r>
                    </a:p>
                  </a:txBody>
                  <a:tcPr marL="68580" marR="68580" marT="0" marB="0" anchor="ctr"/>
                </a:tc>
                <a:tc>
                  <a:txBody>
                    <a:bodyPr/>
                    <a:lstStyle/>
                    <a:p>
                      <a:r>
                        <a:rPr lang="es-MX" sz="2000" b="1" kern="1200" dirty="0">
                          <a:solidFill>
                            <a:schemeClr val="tx1"/>
                          </a:solidFill>
                          <a:effectLst/>
                          <a:latin typeface="+mj-lt"/>
                          <a:ea typeface="+mn-ea"/>
                          <a:cs typeface="+mn-cs"/>
                        </a:rPr>
                        <a:t>Objetivo: </a:t>
                      </a:r>
                      <a:r>
                        <a:rPr lang="es-MX" sz="2000" kern="1200" dirty="0">
                          <a:solidFill>
                            <a:schemeClr val="tx1"/>
                          </a:solidFill>
                          <a:effectLst/>
                          <a:latin typeface="+mj-lt"/>
                          <a:ea typeface="+mn-ea"/>
                          <a:cs typeface="+mn-cs"/>
                        </a:rPr>
                        <a:t>Conocer las definiciones esenciales y la clasificación de los robots por medio de una Identificación de las principales partes, normas y medidas de seguridad para realizar programación básica.</a:t>
                      </a:r>
                      <a:endParaRPr lang="es-MX" sz="2000" dirty="0">
                        <a:latin typeface="+mj-lt"/>
                      </a:endParaRPr>
                    </a:p>
                  </a:txBody>
                  <a:tcPr/>
                </a:tc>
                <a:extLst>
                  <a:ext uri="{0D108BD9-81ED-4DB2-BD59-A6C34878D82A}">
                    <a16:rowId xmlns:a16="http://schemas.microsoft.com/office/drawing/2014/main" xmlns="" val="2397488765"/>
                  </a:ext>
                </a:extLst>
              </a:tr>
              <a:tr h="370840">
                <a:tc>
                  <a:txBody>
                    <a:bodyPr/>
                    <a:lstStyle/>
                    <a:p>
                      <a:r>
                        <a:rPr lang="es-MX" sz="2000" b="1" kern="1200" dirty="0">
                          <a:solidFill>
                            <a:schemeClr val="tx1"/>
                          </a:solidFill>
                          <a:effectLst/>
                          <a:latin typeface="+mj-lt"/>
                          <a:ea typeface="+mn-ea"/>
                          <a:cs typeface="+mn-cs"/>
                        </a:rPr>
                        <a:t>Unidad 2. </a:t>
                      </a:r>
                      <a:r>
                        <a:rPr lang="es-MX" sz="2000" kern="1200" dirty="0">
                          <a:solidFill>
                            <a:schemeClr val="tx1"/>
                          </a:solidFill>
                          <a:effectLst/>
                          <a:latin typeface="+mj-lt"/>
                          <a:ea typeface="+mn-ea"/>
                          <a:cs typeface="+mn-cs"/>
                        </a:rPr>
                        <a:t>Programación Avanzada </a:t>
                      </a:r>
                      <a:endParaRPr lang="es-MX" sz="2000" dirty="0">
                        <a:latin typeface="+mj-lt"/>
                      </a:endParaRPr>
                    </a:p>
                  </a:txBody>
                  <a:tcPr/>
                </a:tc>
                <a:tc>
                  <a:txBody>
                    <a:bodyPr/>
                    <a:lstStyle/>
                    <a:p>
                      <a:r>
                        <a:rPr lang="es-MX" sz="2000" b="1" kern="1200" dirty="0">
                          <a:solidFill>
                            <a:schemeClr val="tx1"/>
                          </a:solidFill>
                          <a:effectLst/>
                          <a:latin typeface="+mj-lt"/>
                          <a:ea typeface="+mn-ea"/>
                          <a:cs typeface="+mn-cs"/>
                        </a:rPr>
                        <a:t>Objetivo: </a:t>
                      </a:r>
                      <a:r>
                        <a:rPr lang="es-MX" sz="2000" kern="1200" dirty="0">
                          <a:solidFill>
                            <a:schemeClr val="tx1"/>
                          </a:solidFill>
                          <a:effectLst/>
                          <a:latin typeface="+mj-lt"/>
                          <a:ea typeface="+mn-ea"/>
                          <a:cs typeface="+mn-cs"/>
                        </a:rPr>
                        <a:t>Comprender y aplicar los conceptos de programación por medio del uso de software especializado para realizar programación en modo experto.</a:t>
                      </a:r>
                      <a:endParaRPr lang="es-MX" sz="2000" dirty="0">
                        <a:latin typeface="+mj-lt"/>
                      </a:endParaRPr>
                    </a:p>
                  </a:txBody>
                  <a:tcPr/>
                </a:tc>
                <a:extLst>
                  <a:ext uri="{0D108BD9-81ED-4DB2-BD59-A6C34878D82A}">
                    <a16:rowId xmlns:a16="http://schemas.microsoft.com/office/drawing/2014/main" xmlns="" val="1677684911"/>
                  </a:ext>
                </a:extLst>
              </a:tr>
              <a:tr h="370840">
                <a:tc>
                  <a:txBody>
                    <a:bodyPr/>
                    <a:lstStyle/>
                    <a:p>
                      <a:r>
                        <a:rPr lang="es-MX" sz="2000" b="1" kern="1200" dirty="0">
                          <a:solidFill>
                            <a:schemeClr val="tx1"/>
                          </a:solidFill>
                          <a:effectLst/>
                          <a:latin typeface="+mj-lt"/>
                          <a:ea typeface="+mn-ea"/>
                          <a:cs typeface="+mn-cs"/>
                        </a:rPr>
                        <a:t>Unidad 3. </a:t>
                      </a:r>
                      <a:r>
                        <a:rPr lang="es-MX" sz="2000" kern="1200" dirty="0">
                          <a:solidFill>
                            <a:schemeClr val="tx1"/>
                          </a:solidFill>
                          <a:effectLst/>
                          <a:latin typeface="+mj-lt"/>
                          <a:ea typeface="+mn-ea"/>
                          <a:cs typeface="+mn-cs"/>
                        </a:rPr>
                        <a:t>Tarjeta de adquisición de datos avanzada </a:t>
                      </a:r>
                      <a:endParaRPr lang="es-MX" sz="2000" dirty="0">
                        <a:latin typeface="+mj-lt"/>
                      </a:endParaRPr>
                    </a:p>
                  </a:txBody>
                  <a:tcPr/>
                </a:tc>
                <a:tc>
                  <a:txBody>
                    <a:bodyPr/>
                    <a:lstStyle/>
                    <a:p>
                      <a:pPr algn="just">
                        <a:spcBef>
                          <a:spcPts val="300"/>
                        </a:spcBef>
                        <a:spcAft>
                          <a:spcPts val="300"/>
                        </a:spcAft>
                      </a:pPr>
                      <a:r>
                        <a:rPr lang="es-MX" sz="2000" b="1" dirty="0">
                          <a:effectLst/>
                          <a:latin typeface="+mj-lt"/>
                          <a:ea typeface="Times New Roman" panose="02020603050405020304" pitchFamily="18" charset="0"/>
                        </a:rPr>
                        <a:t>Objetivo: </a:t>
                      </a:r>
                      <a:r>
                        <a:rPr lang="es-MX" sz="2000" dirty="0">
                          <a:effectLst/>
                          <a:latin typeface="+mj-lt"/>
                          <a:ea typeface="Times New Roman" panose="02020603050405020304" pitchFamily="18" charset="0"/>
                        </a:rPr>
                        <a:t>Conocer los comandos más usados por medio de la programación de una tarjeta de adquisición de datos para desarrollar un programa</a:t>
                      </a:r>
                    </a:p>
                  </a:txBody>
                  <a:tcPr marL="68580" marR="68580" marT="0" marB="0"/>
                </a:tc>
                <a:extLst>
                  <a:ext uri="{0D108BD9-81ED-4DB2-BD59-A6C34878D82A}">
                    <a16:rowId xmlns:a16="http://schemas.microsoft.com/office/drawing/2014/main" xmlns="" val="2731755708"/>
                  </a:ext>
                </a:extLst>
              </a:tr>
              <a:tr h="370840">
                <a:tc>
                  <a:txBody>
                    <a:bodyPr/>
                    <a:lstStyle/>
                    <a:p>
                      <a:pPr>
                        <a:spcBef>
                          <a:spcPts val="300"/>
                        </a:spcBef>
                        <a:spcAft>
                          <a:spcPts val="300"/>
                        </a:spcAft>
                      </a:pPr>
                      <a:r>
                        <a:rPr lang="es-MX" sz="2000" b="1" dirty="0">
                          <a:effectLst/>
                          <a:latin typeface="+mj-lt"/>
                          <a:ea typeface="Times New Roman" panose="02020603050405020304" pitchFamily="18" charset="0"/>
                        </a:rPr>
                        <a:t>Unidad 4. </a:t>
                      </a:r>
                      <a:r>
                        <a:rPr lang="es-MX" sz="2000" dirty="0">
                          <a:effectLst/>
                          <a:latin typeface="+mj-lt"/>
                          <a:ea typeface="Times New Roman" panose="02020603050405020304" pitchFamily="18" charset="0"/>
                        </a:rPr>
                        <a:t>Desarrollo de mecanismos (proyecto final)  </a:t>
                      </a:r>
                    </a:p>
                  </a:txBody>
                  <a:tcPr marL="68580" marR="68580" marT="0" marB="0" anchor="ctr"/>
                </a:tc>
                <a:tc>
                  <a:txBody>
                    <a:bodyPr/>
                    <a:lstStyle/>
                    <a:p>
                      <a:r>
                        <a:rPr lang="es-MX" sz="2000" b="1" kern="1200" dirty="0">
                          <a:solidFill>
                            <a:schemeClr val="tx1"/>
                          </a:solidFill>
                          <a:effectLst/>
                          <a:latin typeface="+mj-lt"/>
                          <a:ea typeface="+mn-ea"/>
                          <a:cs typeface="+mn-cs"/>
                        </a:rPr>
                        <a:t>Objetivo: </a:t>
                      </a:r>
                      <a:r>
                        <a:rPr lang="es-MX" sz="2000" kern="1200" dirty="0">
                          <a:solidFill>
                            <a:schemeClr val="tx1"/>
                          </a:solidFill>
                          <a:effectLst/>
                          <a:latin typeface="+mj-lt"/>
                          <a:ea typeface="+mn-ea"/>
                          <a:cs typeface="+mn-cs"/>
                        </a:rPr>
                        <a:t>Realizar un proyecto integral usando todos los conceptos </a:t>
                      </a:r>
                      <a:endParaRPr lang="es-MX" sz="2000" dirty="0">
                        <a:latin typeface="+mj-lt"/>
                      </a:endParaRPr>
                    </a:p>
                  </a:txBody>
                  <a:tcPr/>
                </a:tc>
                <a:extLst>
                  <a:ext uri="{0D108BD9-81ED-4DB2-BD59-A6C34878D82A}">
                    <a16:rowId xmlns:a16="http://schemas.microsoft.com/office/drawing/2014/main" xmlns="" val="973568872"/>
                  </a:ext>
                </a:extLst>
              </a:tr>
            </a:tbl>
          </a:graphicData>
        </a:graphic>
      </p:graphicFrame>
    </p:spTree>
    <p:extLst>
      <p:ext uri="{BB962C8B-B14F-4D97-AF65-F5344CB8AC3E}">
        <p14:creationId xmlns:p14="http://schemas.microsoft.com/office/powerpoint/2010/main" val="7933492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Definición</a:t>
            </a:r>
          </a:p>
        </p:txBody>
      </p:sp>
      <p:sp>
        <p:nvSpPr>
          <p:cNvPr id="3" name="2 Marcador de contenido"/>
          <p:cNvSpPr>
            <a:spLocks noGrp="1"/>
          </p:cNvSpPr>
          <p:nvPr>
            <p:ph idx="1"/>
          </p:nvPr>
        </p:nvSpPr>
        <p:spPr/>
        <p:txBody>
          <a:bodyPr>
            <a:normAutofit fontScale="92500" lnSpcReduction="20000"/>
          </a:bodyPr>
          <a:lstStyle/>
          <a:p>
            <a:pPr>
              <a:buNone/>
            </a:pPr>
            <a:r>
              <a:rPr lang="es-MX" dirty="0"/>
              <a:t>Existen dos tipos de definiciones de acuerdo a su geografía </a:t>
            </a:r>
          </a:p>
          <a:p>
            <a:r>
              <a:rPr lang="es-MX" i="1" dirty="0">
                <a:solidFill>
                  <a:srgbClr val="002060"/>
                </a:solidFill>
              </a:rPr>
              <a:t>En el mercado oriental un robot industrial es cualquier dispositivo mecánico dotado de articulaciones móviles destinado a la manipulación, </a:t>
            </a:r>
          </a:p>
          <a:p>
            <a:r>
              <a:rPr lang="es-MX" i="1" dirty="0">
                <a:solidFill>
                  <a:srgbClr val="002060"/>
                </a:solidFill>
              </a:rPr>
              <a:t>El mercado occidental es más restrictivo, exigiendo una mayor complejidad, sobre todo en lo relativo al control. </a:t>
            </a:r>
          </a:p>
          <a:p>
            <a:pPr>
              <a:buNone/>
            </a:pPr>
            <a:r>
              <a:rPr lang="es-MX" dirty="0"/>
              <a:t>La evolución de la robótica ha ido obligando a diferentes actualizaciones de su definición.</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Definición ISO</a:t>
            </a:r>
          </a:p>
        </p:txBody>
      </p:sp>
      <p:sp>
        <p:nvSpPr>
          <p:cNvPr id="3" name="2 Marcador de contenido"/>
          <p:cNvSpPr>
            <a:spLocks noGrp="1"/>
          </p:cNvSpPr>
          <p:nvPr>
            <p:ph idx="1"/>
          </p:nvPr>
        </p:nvSpPr>
        <p:spPr/>
        <p:txBody>
          <a:bodyPr>
            <a:normAutofit/>
          </a:bodyPr>
          <a:lstStyle/>
          <a:p>
            <a:r>
              <a:rPr lang="es-MX" dirty="0"/>
              <a:t>La Organización Internacional de Estándares (ISO) que define al robot industrial como:</a:t>
            </a:r>
          </a:p>
          <a:p>
            <a:r>
              <a:rPr lang="es-MX" dirty="0"/>
              <a:t>Manipulador multifuncional reprogramable con varios grados de libertad, capaz de manipular materias, piezas, herramientas o dispositivos especiales según trayectorias variables programadas para realizar tareas diversas.</a:t>
            </a:r>
          </a:p>
          <a:p>
            <a:endParaRPr lang="es-MX"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Forma de evaluar</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986777447"/>
              </p:ext>
            </p:extLst>
          </p:nvPr>
        </p:nvGraphicFramePr>
        <p:xfrm>
          <a:off x="457200" y="1417638"/>
          <a:ext cx="7139136" cy="1010920"/>
        </p:xfrm>
        <a:graphic>
          <a:graphicData uri="http://schemas.openxmlformats.org/drawingml/2006/table">
            <a:tbl>
              <a:tblPr firstRow="1" bandRow="1">
                <a:tableStyleId>{5940675A-B579-460E-94D1-54222C63F5DA}</a:tableStyleId>
              </a:tblPr>
              <a:tblGrid>
                <a:gridCol w="1018456">
                  <a:extLst>
                    <a:ext uri="{9D8B030D-6E8A-4147-A177-3AD203B41FA5}">
                      <a16:colId xmlns:a16="http://schemas.microsoft.com/office/drawing/2014/main" xmlns="" val="1395757589"/>
                    </a:ext>
                  </a:extLst>
                </a:gridCol>
                <a:gridCol w="4320480">
                  <a:extLst>
                    <a:ext uri="{9D8B030D-6E8A-4147-A177-3AD203B41FA5}">
                      <a16:colId xmlns:a16="http://schemas.microsoft.com/office/drawing/2014/main" xmlns="" val="601959202"/>
                    </a:ext>
                  </a:extLst>
                </a:gridCol>
                <a:gridCol w="1800200">
                  <a:extLst>
                    <a:ext uri="{9D8B030D-6E8A-4147-A177-3AD203B41FA5}">
                      <a16:colId xmlns:a16="http://schemas.microsoft.com/office/drawing/2014/main" xmlns="" val="2587755443"/>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a:t>Primer Parcial</a:t>
                      </a:r>
                    </a:p>
                  </a:txBody>
                  <a:tcPr/>
                </a:tc>
                <a:tc>
                  <a:txBody>
                    <a:bodyPr/>
                    <a:lstStyle/>
                    <a:p>
                      <a:r>
                        <a:rPr lang="es-MX" dirty="0"/>
                        <a:t>Prácticas PLC (Banda </a:t>
                      </a:r>
                      <a:r>
                        <a:rPr lang="es-MX" dirty="0" err="1"/>
                        <a:t>Dedutel</a:t>
                      </a:r>
                      <a:r>
                        <a:rPr lang="es-MX" dirty="0"/>
                        <a:t>) y Neumática (Equipo Bosch)</a:t>
                      </a:r>
                    </a:p>
                  </a:txBody>
                  <a:tcPr/>
                </a:tc>
                <a:tc>
                  <a:txBody>
                    <a:bodyPr/>
                    <a:lstStyle/>
                    <a:p>
                      <a:r>
                        <a:rPr lang="es-MX" dirty="0"/>
                        <a:t>Avance Prototipo </a:t>
                      </a:r>
                    </a:p>
                    <a:p>
                      <a:r>
                        <a:rPr lang="es-MX" dirty="0"/>
                        <a:t>Físico</a:t>
                      </a:r>
                    </a:p>
                  </a:txBody>
                  <a:tcPr/>
                </a:tc>
                <a:extLst>
                  <a:ext uri="{0D108BD9-81ED-4DB2-BD59-A6C34878D82A}">
                    <a16:rowId xmlns:a16="http://schemas.microsoft.com/office/drawing/2014/main" xmlns="" val="686058886"/>
                  </a:ext>
                </a:extLst>
              </a:tr>
              <a:tr h="370840">
                <a:tc>
                  <a:txBody>
                    <a:bodyPr/>
                    <a:lstStyle/>
                    <a:p>
                      <a:endParaRPr lang="es-MX" dirty="0"/>
                    </a:p>
                  </a:txBody>
                  <a:tcPr/>
                </a:tc>
                <a:tc>
                  <a:txBody>
                    <a:bodyPr/>
                    <a:lstStyle/>
                    <a:p>
                      <a:r>
                        <a:rPr lang="es-MX" dirty="0"/>
                        <a:t>50%</a:t>
                      </a:r>
                    </a:p>
                  </a:txBody>
                  <a:tcPr/>
                </a:tc>
                <a:tc>
                  <a:txBody>
                    <a:bodyPr/>
                    <a:lstStyle/>
                    <a:p>
                      <a:r>
                        <a:rPr lang="es-MX" dirty="0"/>
                        <a:t>50%</a:t>
                      </a:r>
                    </a:p>
                  </a:txBody>
                  <a:tcPr/>
                </a:tc>
                <a:extLst>
                  <a:ext uri="{0D108BD9-81ED-4DB2-BD59-A6C34878D82A}">
                    <a16:rowId xmlns:a16="http://schemas.microsoft.com/office/drawing/2014/main" xmlns="" val="1431790554"/>
                  </a:ext>
                </a:extLst>
              </a:tr>
            </a:tbl>
          </a:graphicData>
        </a:graphic>
      </p:graphicFrame>
      <p:graphicFrame>
        <p:nvGraphicFramePr>
          <p:cNvPr id="5" name="Tabla 4"/>
          <p:cNvGraphicFramePr>
            <a:graphicFrameLocks noGrp="1"/>
          </p:cNvGraphicFramePr>
          <p:nvPr>
            <p:extLst>
              <p:ext uri="{D42A27DB-BD31-4B8C-83A1-F6EECF244321}">
                <p14:modId xmlns:p14="http://schemas.microsoft.com/office/powerpoint/2010/main" val="1047267671"/>
              </p:ext>
            </p:extLst>
          </p:nvPr>
        </p:nvGraphicFramePr>
        <p:xfrm>
          <a:off x="460275" y="2871966"/>
          <a:ext cx="7136061" cy="1285240"/>
        </p:xfrm>
        <a:graphic>
          <a:graphicData uri="http://schemas.openxmlformats.org/drawingml/2006/table">
            <a:tbl>
              <a:tblPr firstRow="1" bandRow="1">
                <a:tableStyleId>{5940675A-B579-460E-94D1-54222C63F5DA}</a:tableStyleId>
              </a:tblPr>
              <a:tblGrid>
                <a:gridCol w="1098184">
                  <a:extLst>
                    <a:ext uri="{9D8B030D-6E8A-4147-A177-3AD203B41FA5}">
                      <a16:colId xmlns:a16="http://schemas.microsoft.com/office/drawing/2014/main" xmlns="" val="2662576593"/>
                    </a:ext>
                  </a:extLst>
                </a:gridCol>
                <a:gridCol w="4165669">
                  <a:extLst>
                    <a:ext uri="{9D8B030D-6E8A-4147-A177-3AD203B41FA5}">
                      <a16:colId xmlns:a16="http://schemas.microsoft.com/office/drawing/2014/main" xmlns="" val="4023404087"/>
                    </a:ext>
                  </a:extLst>
                </a:gridCol>
                <a:gridCol w="1872208">
                  <a:extLst>
                    <a:ext uri="{9D8B030D-6E8A-4147-A177-3AD203B41FA5}">
                      <a16:colId xmlns:a16="http://schemas.microsoft.com/office/drawing/2014/main" xmlns="" val="4292807127"/>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a:t>Segundo Parcial</a:t>
                      </a:r>
                    </a:p>
                    <a:p>
                      <a:endParaRPr lang="es-MX"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a:t>Programa Brazo </a:t>
                      </a:r>
                      <a:r>
                        <a:rPr lang="es-MX" dirty="0" err="1"/>
                        <a:t>Kuka</a:t>
                      </a:r>
                      <a:endParaRPr lang="es-MX" dirty="0"/>
                    </a:p>
                    <a:p>
                      <a:endParaRPr lang="es-MX"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a:t>Trabajo</a:t>
                      </a:r>
                      <a:r>
                        <a:rPr lang="es-MX" baseline="0" dirty="0"/>
                        <a:t> Prototipo Finalizado</a:t>
                      </a:r>
                      <a:endParaRPr lang="es-MX" dirty="0"/>
                    </a:p>
                    <a:p>
                      <a:endParaRPr lang="es-MX" dirty="0"/>
                    </a:p>
                  </a:txBody>
                  <a:tcPr/>
                </a:tc>
                <a:extLst>
                  <a:ext uri="{0D108BD9-81ED-4DB2-BD59-A6C34878D82A}">
                    <a16:rowId xmlns:a16="http://schemas.microsoft.com/office/drawing/2014/main" xmlns="" val="1997287749"/>
                  </a:ext>
                </a:extLst>
              </a:tr>
              <a:tr h="370840">
                <a:tc>
                  <a:txBody>
                    <a:bodyPr/>
                    <a:lstStyle/>
                    <a:p>
                      <a:endParaRPr lang="es-MX" dirty="0"/>
                    </a:p>
                  </a:txBody>
                  <a:tcPr/>
                </a:tc>
                <a:tc>
                  <a:txBody>
                    <a:bodyPr/>
                    <a:lstStyle/>
                    <a:p>
                      <a:r>
                        <a:rPr lang="es-MX" dirty="0"/>
                        <a:t>50%</a:t>
                      </a:r>
                    </a:p>
                  </a:txBody>
                  <a:tcPr/>
                </a:tc>
                <a:tc>
                  <a:txBody>
                    <a:bodyPr/>
                    <a:lstStyle/>
                    <a:p>
                      <a:r>
                        <a:rPr lang="es-MX" dirty="0"/>
                        <a:t>50%</a:t>
                      </a:r>
                    </a:p>
                  </a:txBody>
                  <a:tcPr/>
                </a:tc>
                <a:extLst>
                  <a:ext uri="{0D108BD9-81ED-4DB2-BD59-A6C34878D82A}">
                    <a16:rowId xmlns:a16="http://schemas.microsoft.com/office/drawing/2014/main" xmlns="" val="3836892766"/>
                  </a:ext>
                </a:extLst>
              </a:tr>
            </a:tbl>
          </a:graphicData>
        </a:graphic>
      </p:graphicFrame>
      <p:graphicFrame>
        <p:nvGraphicFramePr>
          <p:cNvPr id="6" name="Tabla 5"/>
          <p:cNvGraphicFramePr>
            <a:graphicFrameLocks noGrp="1"/>
          </p:cNvGraphicFramePr>
          <p:nvPr>
            <p:extLst>
              <p:ext uri="{D42A27DB-BD31-4B8C-83A1-F6EECF244321}">
                <p14:modId xmlns:p14="http://schemas.microsoft.com/office/powerpoint/2010/main" val="2895351791"/>
              </p:ext>
            </p:extLst>
          </p:nvPr>
        </p:nvGraphicFramePr>
        <p:xfrm>
          <a:off x="457200" y="4600614"/>
          <a:ext cx="4247353" cy="1018912"/>
        </p:xfrm>
        <a:graphic>
          <a:graphicData uri="http://schemas.openxmlformats.org/drawingml/2006/table">
            <a:tbl>
              <a:tblPr firstRow="1" bandRow="1">
                <a:tableStyleId>{5940675A-B579-460E-94D1-54222C63F5DA}</a:tableStyleId>
              </a:tblPr>
              <a:tblGrid>
                <a:gridCol w="2446002">
                  <a:extLst>
                    <a:ext uri="{9D8B030D-6E8A-4147-A177-3AD203B41FA5}">
                      <a16:colId xmlns:a16="http://schemas.microsoft.com/office/drawing/2014/main" xmlns="" val="2662576593"/>
                    </a:ext>
                  </a:extLst>
                </a:gridCol>
                <a:gridCol w="1801351">
                  <a:extLst>
                    <a:ext uri="{9D8B030D-6E8A-4147-A177-3AD203B41FA5}">
                      <a16:colId xmlns:a16="http://schemas.microsoft.com/office/drawing/2014/main" xmlns="" val="4023404087"/>
                    </a:ext>
                  </a:extLst>
                </a:gridCol>
              </a:tblGrid>
              <a:tr h="64807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a:t>Ordinario, Extra y</a:t>
                      </a:r>
                      <a:r>
                        <a:rPr lang="es-MX" baseline="0" dirty="0"/>
                        <a:t> Titulo </a:t>
                      </a:r>
                      <a:endParaRPr lang="es-MX" dirty="0"/>
                    </a:p>
                    <a:p>
                      <a:endParaRPr lang="es-MX" dirty="0"/>
                    </a:p>
                  </a:txBody>
                  <a:tcPr/>
                </a:tc>
                <a:tc>
                  <a:txBody>
                    <a:bodyPr/>
                    <a:lstStyle/>
                    <a:p>
                      <a:r>
                        <a:rPr lang="es-MX" dirty="0"/>
                        <a:t>Examen </a:t>
                      </a:r>
                    </a:p>
                  </a:txBody>
                  <a:tcPr/>
                </a:tc>
                <a:extLst>
                  <a:ext uri="{0D108BD9-81ED-4DB2-BD59-A6C34878D82A}">
                    <a16:rowId xmlns:a16="http://schemas.microsoft.com/office/drawing/2014/main" xmlns="" val="1997287749"/>
                  </a:ext>
                </a:extLst>
              </a:tr>
              <a:tr h="370840">
                <a:tc>
                  <a:txBody>
                    <a:bodyPr/>
                    <a:lstStyle/>
                    <a:p>
                      <a:endParaRPr lang="es-MX" dirty="0"/>
                    </a:p>
                  </a:txBody>
                  <a:tcPr/>
                </a:tc>
                <a:tc>
                  <a:txBody>
                    <a:bodyPr/>
                    <a:lstStyle/>
                    <a:p>
                      <a:r>
                        <a:rPr lang="es-MX" dirty="0"/>
                        <a:t>100%</a:t>
                      </a:r>
                    </a:p>
                  </a:txBody>
                  <a:tcPr/>
                </a:tc>
                <a:extLst>
                  <a:ext uri="{0D108BD9-81ED-4DB2-BD59-A6C34878D82A}">
                    <a16:rowId xmlns:a16="http://schemas.microsoft.com/office/drawing/2014/main" xmlns="" val="3836892766"/>
                  </a:ext>
                </a:extLst>
              </a:tr>
            </a:tbl>
          </a:graphicData>
        </a:graphic>
      </p:graphicFrame>
    </p:spTree>
    <p:extLst>
      <p:ext uri="{BB962C8B-B14F-4D97-AF65-F5344CB8AC3E}">
        <p14:creationId xmlns:p14="http://schemas.microsoft.com/office/powerpoint/2010/main" val="14903986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476672"/>
            <a:ext cx="8229600" cy="1143000"/>
          </a:xfrm>
        </p:spPr>
        <p:txBody>
          <a:bodyPr>
            <a:normAutofit fontScale="90000"/>
          </a:bodyPr>
          <a:lstStyle/>
          <a:p>
            <a:r>
              <a:rPr lang="es-MX" dirty="0"/>
              <a:t>Práctica 7 </a:t>
            </a:r>
            <a:r>
              <a:rPr lang="es-ES" dirty="0"/>
              <a:t>Programación Básica del Brazo Robótico </a:t>
            </a:r>
            <a:r>
              <a:rPr lang="es-ES" dirty="0" err="1"/>
              <a:t>KUKA</a:t>
            </a:r>
            <a:endParaRPr lang="es-MX" dirty="0"/>
          </a:p>
        </p:txBody>
      </p:sp>
      <p:sp>
        <p:nvSpPr>
          <p:cNvPr id="3" name="2 Marcador de contenido"/>
          <p:cNvSpPr>
            <a:spLocks noGrp="1"/>
          </p:cNvSpPr>
          <p:nvPr>
            <p:ph idx="1"/>
          </p:nvPr>
        </p:nvSpPr>
        <p:spPr/>
        <p:txBody>
          <a:bodyPr/>
          <a:lstStyle/>
          <a:p>
            <a:r>
              <a:rPr lang="es-MX" dirty="0"/>
              <a:t>VISUALIZACIÓN Y MODIFICACIÓN DE ENTRADAS/SALIDAS </a:t>
            </a:r>
          </a:p>
          <a:p>
            <a:r>
              <a:rPr lang="es-MX" dirty="0"/>
              <a:t>VISUALIZACIÓN Y MODIFICACIÓN DE VARIABLES DE PROGRAMA.</a:t>
            </a:r>
          </a:p>
          <a:p>
            <a:r>
              <a:rPr lang="es-MX" dirty="0"/>
              <a:t>CREACIÓN  DE UN PROGRAMA </a:t>
            </a:r>
          </a:p>
        </p:txBody>
      </p:sp>
      <p:pic>
        <p:nvPicPr>
          <p:cNvPr id="29697" name="Picture 1"/>
          <p:cNvPicPr>
            <a:picLocks noChangeAspect="1" noChangeArrowheads="1"/>
          </p:cNvPicPr>
          <p:nvPr/>
        </p:nvPicPr>
        <p:blipFill>
          <a:blip r:embed="rId2" cstate="print"/>
          <a:srcRect/>
          <a:stretch>
            <a:fillRect/>
          </a:stretch>
        </p:blipFill>
        <p:spPr bwMode="auto">
          <a:xfrm>
            <a:off x="6231327" y="4365104"/>
            <a:ext cx="2880320" cy="2027917"/>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Práctica Programación Modo Experto</a:t>
            </a:r>
          </a:p>
        </p:txBody>
      </p:sp>
      <p:sp>
        <p:nvSpPr>
          <p:cNvPr id="3" name="2 Marcador de contenido"/>
          <p:cNvSpPr>
            <a:spLocks noGrp="1"/>
          </p:cNvSpPr>
          <p:nvPr>
            <p:ph idx="1"/>
          </p:nvPr>
        </p:nvSpPr>
        <p:spPr>
          <a:xfrm>
            <a:off x="457200" y="1600201"/>
            <a:ext cx="8229600" cy="1972815"/>
          </a:xfrm>
        </p:spPr>
        <p:txBody>
          <a:bodyPr>
            <a:normAutofit fontScale="77500" lnSpcReduction="20000"/>
          </a:bodyPr>
          <a:lstStyle/>
          <a:p>
            <a:r>
              <a:rPr lang="es-MX" dirty="0"/>
              <a:t>Programación intermedia modo experto</a:t>
            </a:r>
          </a:p>
          <a:p>
            <a:r>
              <a:rPr lang="es-MX" dirty="0"/>
              <a:t>Crear, editar y salvar movimientos de un programa</a:t>
            </a:r>
          </a:p>
          <a:p>
            <a:r>
              <a:rPr lang="es-MX" dirty="0" err="1"/>
              <a:t>PTP</a:t>
            </a:r>
            <a:r>
              <a:rPr lang="es-MX" dirty="0"/>
              <a:t>.- Ir a un punto. </a:t>
            </a:r>
          </a:p>
          <a:p>
            <a:r>
              <a:rPr lang="es-MX" dirty="0" err="1"/>
              <a:t>LIN</a:t>
            </a:r>
            <a:r>
              <a:rPr lang="es-MX" dirty="0"/>
              <a:t>.- Ir a un punto en línea recta. </a:t>
            </a:r>
          </a:p>
          <a:p>
            <a:r>
              <a:rPr lang="es-MX" dirty="0" err="1"/>
              <a:t>CIR</a:t>
            </a:r>
            <a:r>
              <a:rPr lang="es-MX" dirty="0"/>
              <a:t>.- Describir una circunferencia. </a:t>
            </a:r>
          </a:p>
          <a:p>
            <a:endParaRPr lang="es-MX"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3861048"/>
            <a:ext cx="2597150" cy="1992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3848" y="3994398"/>
            <a:ext cx="2425700" cy="185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6"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52075" y="3966219"/>
            <a:ext cx="2480365" cy="1898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335</TotalTime>
  <Words>1710</Words>
  <Application>Microsoft Office PowerPoint</Application>
  <PresentationFormat>Presentación en pantalla (4:3)</PresentationFormat>
  <Paragraphs>171</Paragraphs>
  <Slides>37</Slides>
  <Notes>1</Notes>
  <HiddenSlides>0</HiddenSlides>
  <MMClips>0</MMClips>
  <ScaleCrop>false</ScaleCrop>
  <HeadingPairs>
    <vt:vector size="4" baseType="variant">
      <vt:variant>
        <vt:lpstr>Tema</vt:lpstr>
      </vt:variant>
      <vt:variant>
        <vt:i4>1</vt:i4>
      </vt:variant>
      <vt:variant>
        <vt:lpstr>Títulos de diapositiva</vt:lpstr>
      </vt:variant>
      <vt:variant>
        <vt:i4>37</vt:i4>
      </vt:variant>
    </vt:vector>
  </HeadingPairs>
  <TitlesOfParts>
    <vt:vector size="38" baseType="lpstr">
      <vt:lpstr>Tema de Office</vt:lpstr>
      <vt:lpstr>Presentación de PowerPoint</vt:lpstr>
      <vt:lpstr>http://moodle.uaemex.mx/</vt:lpstr>
      <vt:lpstr>Objetivos</vt:lpstr>
      <vt:lpstr>Unidades</vt:lpstr>
      <vt:lpstr>Definición</vt:lpstr>
      <vt:lpstr>Definición ISO</vt:lpstr>
      <vt:lpstr>Forma de evaluar</vt:lpstr>
      <vt:lpstr>Práctica 7 Programación Básica del Brazo Robótico KUKA</vt:lpstr>
      <vt:lpstr>Práctica Programación Modo Experto</vt:lpstr>
      <vt:lpstr>Programa 9 Programación usando subrutinas</vt:lpstr>
      <vt:lpstr>Presentación de PowerPoint</vt:lpstr>
      <vt:lpstr>Trabajo Final 2016</vt:lpstr>
      <vt:lpstr>Inscribirse a schoology</vt:lpstr>
      <vt:lpstr>Presentación de PowerPoint</vt:lpstr>
      <vt:lpstr>Presentación de PowerPoint</vt:lpstr>
      <vt:lpstr>Presentación de PowerPoint</vt:lpstr>
      <vt:lpstr>Introducción a la progracion KUKA</vt:lpstr>
      <vt:lpstr>El robot del fabricante KUKA es un robot industrial con seis ejes de articulación</vt:lpstr>
      <vt:lpstr>Características del robot KUKA </vt:lpstr>
      <vt:lpstr>Descripción del problema </vt:lpstr>
      <vt:lpstr>MECÁNICA DEL ROBOT</vt:lpstr>
      <vt:lpstr>Mecánica del robot (continuación)</vt:lpstr>
      <vt:lpstr>EL PANEL DE CONTROL (KCP)</vt:lpstr>
      <vt:lpstr>SISTEMAS DE COORDENADAS</vt:lpstr>
      <vt:lpstr>Stop y Botón de emergencia DE EMERGENCIA KCP</vt:lpstr>
      <vt:lpstr>Velocidad de desplazamiento</vt:lpstr>
      <vt:lpstr>Condiciones iniciales </vt:lpstr>
      <vt:lpstr>Condiciones iniciales (continuación) </vt:lpstr>
      <vt:lpstr>Ejecutar un programa </vt:lpstr>
      <vt:lpstr>Ejecutar un programa (continuación) </vt:lpstr>
      <vt:lpstr>Ejecutar un programa (continuación) </vt:lpstr>
      <vt:lpstr>Movimiento del Brazo</vt:lpstr>
      <vt:lpstr>Movimiento del Brazo (continuación)</vt:lpstr>
      <vt:lpstr>Movimiento del Brazo (continuación)</vt:lpstr>
      <vt:lpstr>Movimiento del Brazo (continuación)</vt:lpstr>
      <vt:lpstr>Movimiento del Brazo (continuación)</vt:lpstr>
      <vt:lpstr>Bibliografía</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Clasificación del uso de los robots</dc:title>
  <dc:creator>usuario</dc:creator>
  <cp:lastModifiedBy>IRMA</cp:lastModifiedBy>
  <cp:revision>59</cp:revision>
  <dcterms:created xsi:type="dcterms:W3CDTF">2012-06-22T16:20:07Z</dcterms:created>
  <dcterms:modified xsi:type="dcterms:W3CDTF">2017-10-20T14:36:40Z</dcterms:modified>
</cp:coreProperties>
</file>