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89" r:id="rId2"/>
    <p:sldId id="257" r:id="rId3"/>
    <p:sldId id="258" r:id="rId4"/>
    <p:sldId id="259" r:id="rId5"/>
    <p:sldId id="263" r:id="rId6"/>
    <p:sldId id="260" r:id="rId7"/>
    <p:sldId id="261" r:id="rId8"/>
    <p:sldId id="265" r:id="rId9"/>
    <p:sldId id="266" r:id="rId10"/>
    <p:sldId id="267" r:id="rId11"/>
    <p:sldId id="268" r:id="rId12"/>
    <p:sldId id="269" r:id="rId13"/>
    <p:sldId id="271" r:id="rId14"/>
    <p:sldId id="272" r:id="rId15"/>
    <p:sldId id="273" r:id="rId16"/>
    <p:sldId id="274" r:id="rId17"/>
    <p:sldId id="275" r:id="rId18"/>
    <p:sldId id="277" r:id="rId19"/>
    <p:sldId id="278" r:id="rId20"/>
    <p:sldId id="279" r:id="rId21"/>
    <p:sldId id="280" r:id="rId22"/>
    <p:sldId id="281" r:id="rId23"/>
    <p:sldId id="276" r:id="rId24"/>
    <p:sldId id="270" r:id="rId25"/>
    <p:sldId id="282" r:id="rId26"/>
    <p:sldId id="283" r:id="rId27"/>
    <p:sldId id="284" r:id="rId28"/>
    <p:sldId id="285" r:id="rId29"/>
    <p:sldId id="286" r:id="rId30"/>
    <p:sldId id="287" r:id="rId31"/>
    <p:sldId id="288" r:id="rId32"/>
    <p:sldId id="290"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18" autoAdjust="0"/>
    <p:restoredTop sz="94660"/>
  </p:normalViewPr>
  <p:slideViewPr>
    <p:cSldViewPr>
      <p:cViewPr varScale="1">
        <p:scale>
          <a:sx n="68" d="100"/>
          <a:sy n="68" d="100"/>
        </p:scale>
        <p:origin x="78" y="2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e85229aca477fafd" providerId="LiveId" clId="{6CA5595D-34E3-44D3-91EC-3DE7395085E7}"/>
    <pc:docChg chg="custSel modSld">
      <pc:chgData name="" userId="e85229aca477fafd" providerId="LiveId" clId="{6CA5595D-34E3-44D3-91EC-3DE7395085E7}" dt="2017-10-20T13:14:29.007" v="5" actId="27636"/>
      <pc:docMkLst>
        <pc:docMk/>
      </pc:docMkLst>
      <pc:sldChg chg="modSp">
        <pc:chgData name="" userId="e85229aca477fafd" providerId="LiveId" clId="{6CA5595D-34E3-44D3-91EC-3DE7395085E7}" dt="2017-10-20T13:14:29.007" v="5" actId="27636"/>
        <pc:sldMkLst>
          <pc:docMk/>
          <pc:sldMk cId="141318213" sldId="290"/>
        </pc:sldMkLst>
        <pc:spChg chg="mod">
          <ac:chgData name="" userId="e85229aca477fafd" providerId="LiveId" clId="{6CA5595D-34E3-44D3-91EC-3DE7395085E7}" dt="2017-10-20T13:14:29.007" v="5" actId="27636"/>
          <ac:spMkLst>
            <pc:docMk/>
            <pc:sldMk cId="141318213" sldId="290"/>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7ABBE5-0D0E-42BC-A53B-63163A45FAB0}" type="datetimeFigureOut">
              <a:rPr lang="es-MX" smtClean="0"/>
              <a:pPr/>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28314C-A864-4459-A9E1-13AC83757D02}" type="slidenum">
              <a:rPr lang="es-MX" smtClean="0"/>
              <a:pPr/>
              <a:t>‹Nº›</a:t>
            </a:fld>
            <a:endParaRPr lang="es-MX"/>
          </a:p>
        </p:txBody>
      </p:sp>
    </p:spTree>
    <p:extLst>
      <p:ext uri="{BB962C8B-B14F-4D97-AF65-F5344CB8AC3E}">
        <p14:creationId xmlns:p14="http://schemas.microsoft.com/office/powerpoint/2010/main" val="1061024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22D71C-91F8-4EAB-A31F-FEDFCEF71187}"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4" name="1 Título"/>
          <p:cNvSpPr txBox="1">
            <a:spLocks/>
          </p:cNvSpPr>
          <p:nvPr/>
        </p:nvSpPr>
        <p:spPr>
          <a:xfrm>
            <a:off x="539552" y="404664"/>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dirty="0"/>
              <a:t>Diapositivas en PowerPoint</a:t>
            </a:r>
            <a:br>
              <a:rPr lang="es-MX" dirty="0"/>
            </a:br>
            <a:r>
              <a:rPr lang="es-MX" dirty="0"/>
              <a:t>de la UA: Robótica</a:t>
            </a:r>
          </a:p>
        </p:txBody>
      </p:sp>
      <p:sp>
        <p:nvSpPr>
          <p:cNvPr id="5" name="2 Subtítulo"/>
          <p:cNvSpPr txBox="1">
            <a:spLocks/>
          </p:cNvSpPr>
          <p:nvPr/>
        </p:nvSpPr>
        <p:spPr>
          <a:xfrm>
            <a:off x="1403648" y="2132856"/>
            <a:ext cx="6400800" cy="64807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a:t>Presenta: Dr. Carlos Juárez Toledo</a:t>
            </a:r>
            <a:endParaRPr lang="es-MX" dirty="0"/>
          </a:p>
        </p:txBody>
      </p:sp>
      <p:sp>
        <p:nvSpPr>
          <p:cNvPr id="6" name="1 Título"/>
          <p:cNvSpPr txBox="1">
            <a:spLocks/>
          </p:cNvSpPr>
          <p:nvPr/>
        </p:nvSpPr>
        <p:spPr>
          <a:xfrm>
            <a:off x="717848" y="2924944"/>
            <a:ext cx="6302424" cy="3456384"/>
          </a:xfrm>
          <a:prstGeom prst="rect">
            <a:avLst/>
          </a:prstGeom>
        </p:spPr>
        <p:txBody>
          <a:bodyPr vert="horz" lIns="91440" tIns="45720" rIns="91440" bIns="45720" rtlCol="0" anchor="ctr">
            <a:normAutofit fontScale="3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MX" sz="8000" dirty="0"/>
              <a:t>Contenido:</a:t>
            </a:r>
          </a:p>
          <a:p>
            <a:pPr algn="just"/>
            <a:r>
              <a:rPr lang="es-MX" sz="8000" dirty="0"/>
              <a:t>Presentación de la UA</a:t>
            </a:r>
          </a:p>
          <a:p>
            <a:pPr algn="just"/>
            <a:r>
              <a:rPr lang="es-MX" sz="8000" b="1" dirty="0"/>
              <a:t>UNIDAD 1. CONCEPTOS BÁSICOS</a:t>
            </a:r>
          </a:p>
          <a:p>
            <a:pPr lvl="0" algn="just">
              <a:tabLst>
                <a:tab pos="534988" algn="l"/>
              </a:tabLst>
            </a:pPr>
            <a:r>
              <a:rPr lang="es-MX" sz="8000" b="1" dirty="0"/>
              <a:t>	</a:t>
            </a:r>
            <a:r>
              <a:rPr lang="es-MX" sz="8000" dirty="0"/>
              <a:t>1. Ventajas y Aplicaciones de los robots</a:t>
            </a:r>
          </a:p>
          <a:p>
            <a:pPr algn="just"/>
            <a:endParaRPr lang="es-MX" sz="8000" dirty="0"/>
          </a:p>
          <a:p>
            <a:pPr algn="just"/>
            <a:endParaRPr lang="es-MX" sz="8000" dirty="0"/>
          </a:p>
          <a:p>
            <a:pPr algn="just"/>
            <a:r>
              <a:rPr lang="es-MX" sz="8000" dirty="0"/>
              <a:t>En esta sección se presentan los conceptos básicos de programación y manipulación del brazo KUKA.</a:t>
            </a:r>
            <a:endParaRPr lang="es-MX" sz="3200" dirty="0"/>
          </a:p>
          <a:p>
            <a:pPr marL="514350" indent="-514350">
              <a:buAutoNum type="arabicPeriod"/>
            </a:pPr>
            <a:endParaRPr lang="es-MX" sz="3200" dirty="0"/>
          </a:p>
        </p:txBody>
      </p:sp>
      <p:pic>
        <p:nvPicPr>
          <p:cNvPr id="7" name="Picture 2" descr="C:\Users\IRMA\AppData\Local\Microsoft\Windows\INetCache\IE\FMYZNH7D\checkered-308057_960_72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4552677"/>
            <a:ext cx="1974084" cy="1268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41302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9121B6-7D86-4CC6-9975-BB69E8906A7F}"/>
              </a:ext>
            </a:extLst>
          </p:cNvPr>
          <p:cNvSpPr>
            <a:spLocks noGrp="1"/>
          </p:cNvSpPr>
          <p:nvPr>
            <p:ph type="title"/>
          </p:nvPr>
        </p:nvSpPr>
        <p:spPr/>
        <p:txBody>
          <a:bodyPr>
            <a:normAutofit fontScale="90000"/>
          </a:bodyPr>
          <a:lstStyle/>
          <a:p>
            <a:r>
              <a:rPr lang="es-ES" b="1" dirty="0"/>
              <a:t>Visualización de entradas y salidas (continuación)</a:t>
            </a:r>
            <a:endParaRPr lang="es-MX" dirty="0"/>
          </a:p>
        </p:txBody>
      </p:sp>
      <p:sp>
        <p:nvSpPr>
          <p:cNvPr id="3" name="Marcador de contenido 2">
            <a:extLst>
              <a:ext uri="{FF2B5EF4-FFF2-40B4-BE49-F238E27FC236}">
                <a16:creationId xmlns:a16="http://schemas.microsoft.com/office/drawing/2014/main" id="{9537E91B-A3E7-4328-A8AC-FE4DD6872F8A}"/>
              </a:ext>
            </a:extLst>
          </p:cNvPr>
          <p:cNvSpPr>
            <a:spLocks noGrp="1"/>
          </p:cNvSpPr>
          <p:nvPr>
            <p:ph idx="1"/>
          </p:nvPr>
        </p:nvSpPr>
        <p:spPr>
          <a:xfrm>
            <a:off x="457200" y="1844824"/>
            <a:ext cx="5050904" cy="4248472"/>
          </a:xfrm>
        </p:spPr>
        <p:txBody>
          <a:bodyPr>
            <a:normAutofit fontScale="92500" lnSpcReduction="20000"/>
          </a:bodyPr>
          <a:lstStyle/>
          <a:p>
            <a:r>
              <a:rPr lang="es-MX" dirty="0"/>
              <a:t>Para activar las salidas digitales mantenga presionado el botón de HM hasta que las letras de fondo (S I ) estén de color  verde y presione el botón amarillo </a:t>
            </a:r>
            <a:r>
              <a:rPr lang="es-MX" dirty="0" err="1"/>
              <a:t>enter</a:t>
            </a:r>
            <a:r>
              <a:rPr lang="es-MX" dirty="0"/>
              <a:t>.</a:t>
            </a:r>
          </a:p>
          <a:p>
            <a:r>
              <a:rPr lang="es-MX" dirty="0"/>
              <a:t>Para cerrar las indicaciones de E/S digital basta con presionar el botón Cerrar de la parte inferior del KCP</a:t>
            </a:r>
          </a:p>
          <a:p>
            <a:endParaRPr lang="es-MX" dirty="0"/>
          </a:p>
        </p:txBody>
      </p:sp>
      <p:pic>
        <p:nvPicPr>
          <p:cNvPr id="9220" name="Picture 4">
            <a:extLst>
              <a:ext uri="{FF2B5EF4-FFF2-40B4-BE49-F238E27FC236}">
                <a16:creationId xmlns:a16="http://schemas.microsoft.com/office/drawing/2014/main" id="{A568567D-B246-43FE-B0E8-8C8EBDB71F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5695" y="2780928"/>
            <a:ext cx="2741105"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7268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60730F-7764-4A7A-A162-31ECB1642F6D}"/>
              </a:ext>
            </a:extLst>
          </p:cNvPr>
          <p:cNvSpPr>
            <a:spLocks noGrp="1"/>
          </p:cNvSpPr>
          <p:nvPr>
            <p:ph type="title"/>
          </p:nvPr>
        </p:nvSpPr>
        <p:spPr>
          <a:xfrm>
            <a:off x="457200" y="274638"/>
            <a:ext cx="8229600" cy="1143000"/>
          </a:xfrm>
        </p:spPr>
        <p:txBody>
          <a:bodyPr/>
          <a:lstStyle/>
          <a:p>
            <a:r>
              <a:rPr lang="es-ES" b="1" dirty="0"/>
              <a:t>Creación de un programa nuevo </a:t>
            </a:r>
            <a:endParaRPr lang="es-MX" dirty="0"/>
          </a:p>
        </p:txBody>
      </p:sp>
      <p:sp>
        <p:nvSpPr>
          <p:cNvPr id="3" name="Marcador de contenido 2">
            <a:extLst>
              <a:ext uri="{FF2B5EF4-FFF2-40B4-BE49-F238E27FC236}">
                <a16:creationId xmlns:a16="http://schemas.microsoft.com/office/drawing/2014/main" id="{9A5976E9-7D47-43BD-B32F-B0322B1ACD6F}"/>
              </a:ext>
            </a:extLst>
          </p:cNvPr>
          <p:cNvSpPr>
            <a:spLocks noGrp="1"/>
          </p:cNvSpPr>
          <p:nvPr>
            <p:ph idx="1"/>
          </p:nvPr>
        </p:nvSpPr>
        <p:spPr>
          <a:xfrm>
            <a:off x="457200" y="1600200"/>
            <a:ext cx="7571184" cy="2476871"/>
          </a:xfrm>
        </p:spPr>
        <p:txBody>
          <a:bodyPr>
            <a:normAutofit fontScale="92500" lnSpcReduction="20000"/>
          </a:bodyPr>
          <a:lstStyle/>
          <a:p>
            <a:r>
              <a:rPr lang="es-MX" dirty="0"/>
              <a:t>Para crear un programa nuevo es necesario:</a:t>
            </a:r>
          </a:p>
          <a:p>
            <a:r>
              <a:rPr lang="es-MX" dirty="0"/>
              <a:t>1.- Seleccionar la carpeta en donde va a estar guardado el nuevo programa. Para seleccionar la carpeta posiblemente deba cambiarse la ventana de trabajo con la tecla en azul del KCP </a:t>
            </a:r>
          </a:p>
          <a:p>
            <a:endParaRPr lang="es-MX" dirty="0"/>
          </a:p>
        </p:txBody>
      </p:sp>
      <p:pic>
        <p:nvPicPr>
          <p:cNvPr id="12" name="Picture 4">
            <a:extLst>
              <a:ext uri="{FF2B5EF4-FFF2-40B4-BE49-F238E27FC236}">
                <a16:creationId xmlns:a16="http://schemas.microsoft.com/office/drawing/2014/main" id="{F9C62B4E-2799-4AD8-995B-1A94F364A3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4247760"/>
            <a:ext cx="1499690" cy="134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8706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405C42-0E9C-4BC4-BF30-36EF0648C3CA}"/>
              </a:ext>
            </a:extLst>
          </p:cNvPr>
          <p:cNvSpPr>
            <a:spLocks noGrp="1"/>
          </p:cNvSpPr>
          <p:nvPr>
            <p:ph type="title"/>
          </p:nvPr>
        </p:nvSpPr>
        <p:spPr/>
        <p:txBody>
          <a:bodyPr>
            <a:normAutofit fontScale="90000"/>
          </a:bodyPr>
          <a:lstStyle/>
          <a:p>
            <a:r>
              <a:rPr lang="es-ES" b="1" dirty="0"/>
              <a:t>Creación de un programa nuevo  (continuación)</a:t>
            </a:r>
            <a:endParaRPr lang="es-MX" dirty="0"/>
          </a:p>
        </p:txBody>
      </p:sp>
      <p:sp>
        <p:nvSpPr>
          <p:cNvPr id="3" name="Marcador de contenido 2">
            <a:extLst>
              <a:ext uri="{FF2B5EF4-FFF2-40B4-BE49-F238E27FC236}">
                <a16:creationId xmlns:a16="http://schemas.microsoft.com/office/drawing/2014/main" id="{717CE3C7-43F6-4320-B70C-DEAD84B88AFB}"/>
              </a:ext>
            </a:extLst>
          </p:cNvPr>
          <p:cNvSpPr>
            <a:spLocks noGrp="1"/>
          </p:cNvSpPr>
          <p:nvPr>
            <p:ph idx="1"/>
          </p:nvPr>
        </p:nvSpPr>
        <p:spPr/>
        <p:txBody>
          <a:bodyPr/>
          <a:lstStyle/>
          <a:p>
            <a:r>
              <a:rPr lang="es-ES" dirty="0"/>
              <a:t>2.-Ingresar con los cursores a R1/</a:t>
            </a:r>
            <a:r>
              <a:rPr lang="es-ES" dirty="0" err="1"/>
              <a:t>program</a:t>
            </a:r>
            <a:r>
              <a:rPr lang="es-ES" dirty="0"/>
              <a:t>/curso robot/</a:t>
            </a:r>
            <a:r>
              <a:rPr lang="es-ES" dirty="0" err="1"/>
              <a:t>Enter</a:t>
            </a:r>
            <a:r>
              <a:rPr lang="es-ES" dirty="0"/>
              <a:t> </a:t>
            </a:r>
            <a:endParaRPr lang="es-MX" dirty="0"/>
          </a:p>
        </p:txBody>
      </p:sp>
      <p:pic>
        <p:nvPicPr>
          <p:cNvPr id="12291" name="Picture 3">
            <a:extLst>
              <a:ext uri="{FF2B5EF4-FFF2-40B4-BE49-F238E27FC236}">
                <a16:creationId xmlns:a16="http://schemas.microsoft.com/office/drawing/2014/main" id="{337633DB-E2E0-456F-B62F-ADDC7226A6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068960"/>
            <a:ext cx="542925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4">
            <a:extLst>
              <a:ext uri="{FF2B5EF4-FFF2-40B4-BE49-F238E27FC236}">
                <a16:creationId xmlns:a16="http://schemas.microsoft.com/office/drawing/2014/main" id="{E5D8217C-9EDC-41A2-A9C1-6D4389BB80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2060847"/>
            <a:ext cx="792088" cy="656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3982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405C42-0E9C-4BC4-BF30-36EF0648C3CA}"/>
              </a:ext>
            </a:extLst>
          </p:cNvPr>
          <p:cNvSpPr>
            <a:spLocks noGrp="1"/>
          </p:cNvSpPr>
          <p:nvPr>
            <p:ph type="title"/>
          </p:nvPr>
        </p:nvSpPr>
        <p:spPr/>
        <p:txBody>
          <a:bodyPr>
            <a:normAutofit fontScale="90000"/>
          </a:bodyPr>
          <a:lstStyle/>
          <a:p>
            <a:r>
              <a:rPr lang="es-ES" b="1" dirty="0"/>
              <a:t>Creación de un programa nuevo  (continuación)</a:t>
            </a:r>
            <a:endParaRPr lang="es-MX" dirty="0"/>
          </a:p>
        </p:txBody>
      </p:sp>
      <p:sp>
        <p:nvSpPr>
          <p:cNvPr id="3" name="Marcador de contenido 2">
            <a:extLst>
              <a:ext uri="{FF2B5EF4-FFF2-40B4-BE49-F238E27FC236}">
                <a16:creationId xmlns:a16="http://schemas.microsoft.com/office/drawing/2014/main" id="{717CE3C7-43F6-4320-B70C-DEAD84B88AFB}"/>
              </a:ext>
            </a:extLst>
          </p:cNvPr>
          <p:cNvSpPr>
            <a:spLocks noGrp="1"/>
          </p:cNvSpPr>
          <p:nvPr>
            <p:ph idx="1"/>
          </p:nvPr>
        </p:nvSpPr>
        <p:spPr>
          <a:xfrm>
            <a:off x="457200" y="1600201"/>
            <a:ext cx="8229600" cy="1252736"/>
          </a:xfrm>
        </p:spPr>
        <p:txBody>
          <a:bodyPr>
            <a:normAutofit fontScale="77500" lnSpcReduction="20000"/>
          </a:bodyPr>
          <a:lstStyle/>
          <a:p>
            <a:r>
              <a:rPr lang="es-MX" dirty="0"/>
              <a:t>3.- Debe de seleccionar cursor derecho del KCP para pasar a la ventana del contenido de curso robot, de otro modo generara una nueva carpeta y no un nuevo archivo.</a:t>
            </a:r>
          </a:p>
        </p:txBody>
      </p:sp>
      <p:pic>
        <p:nvPicPr>
          <p:cNvPr id="13314" name="Picture 2">
            <a:extLst>
              <a:ext uri="{FF2B5EF4-FFF2-40B4-BE49-F238E27FC236}">
                <a16:creationId xmlns:a16="http://schemas.microsoft.com/office/drawing/2014/main" id="{38763BB0-8E5A-4AD2-BA57-53693A0FF1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008145"/>
            <a:ext cx="3024336" cy="234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67870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405C42-0E9C-4BC4-BF30-36EF0648C3CA}"/>
              </a:ext>
            </a:extLst>
          </p:cNvPr>
          <p:cNvSpPr>
            <a:spLocks noGrp="1"/>
          </p:cNvSpPr>
          <p:nvPr>
            <p:ph type="title"/>
          </p:nvPr>
        </p:nvSpPr>
        <p:spPr>
          <a:xfrm>
            <a:off x="457200" y="274638"/>
            <a:ext cx="8229600" cy="1143000"/>
          </a:xfrm>
        </p:spPr>
        <p:txBody>
          <a:bodyPr>
            <a:normAutofit fontScale="90000"/>
          </a:bodyPr>
          <a:lstStyle/>
          <a:p>
            <a:r>
              <a:rPr lang="es-ES" b="1"/>
              <a:t>Creación de un programa nuevo  (continuación)</a:t>
            </a:r>
            <a:endParaRPr lang="es-MX" dirty="0"/>
          </a:p>
        </p:txBody>
      </p:sp>
      <p:sp>
        <p:nvSpPr>
          <p:cNvPr id="3" name="Marcador de contenido 2">
            <a:extLst>
              <a:ext uri="{FF2B5EF4-FFF2-40B4-BE49-F238E27FC236}">
                <a16:creationId xmlns:a16="http://schemas.microsoft.com/office/drawing/2014/main" id="{717CE3C7-43F6-4320-B70C-DEAD84B88AFB}"/>
              </a:ext>
            </a:extLst>
          </p:cNvPr>
          <p:cNvSpPr>
            <a:spLocks noGrp="1"/>
          </p:cNvSpPr>
          <p:nvPr>
            <p:ph idx="1"/>
          </p:nvPr>
        </p:nvSpPr>
        <p:spPr>
          <a:xfrm>
            <a:off x="457200" y="1600201"/>
            <a:ext cx="8229600" cy="1252736"/>
          </a:xfrm>
        </p:spPr>
        <p:txBody>
          <a:bodyPr>
            <a:normAutofit/>
          </a:bodyPr>
          <a:lstStyle/>
          <a:p>
            <a:r>
              <a:rPr lang="es-MX"/>
              <a:t>4.-Ingrese el nuevo nombre, un comentario y presione enter</a:t>
            </a:r>
            <a:endParaRPr lang="es-MX" dirty="0"/>
          </a:p>
        </p:txBody>
      </p:sp>
      <p:pic>
        <p:nvPicPr>
          <p:cNvPr id="14338" name="Picture 2">
            <a:extLst>
              <a:ext uri="{FF2B5EF4-FFF2-40B4-BE49-F238E27FC236}">
                <a16:creationId xmlns:a16="http://schemas.microsoft.com/office/drawing/2014/main" id="{98BDACDD-5168-47CC-8320-99297EAFF2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015752"/>
            <a:ext cx="7165578" cy="2429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42708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405C42-0E9C-4BC4-BF30-36EF0648C3CA}"/>
              </a:ext>
            </a:extLst>
          </p:cNvPr>
          <p:cNvSpPr>
            <a:spLocks noGrp="1"/>
          </p:cNvSpPr>
          <p:nvPr>
            <p:ph type="title"/>
          </p:nvPr>
        </p:nvSpPr>
        <p:spPr/>
        <p:txBody>
          <a:bodyPr>
            <a:normAutofit fontScale="90000"/>
          </a:bodyPr>
          <a:lstStyle/>
          <a:p>
            <a:r>
              <a:rPr lang="es-ES" b="1" dirty="0"/>
              <a:t>Creación de un programa nuevo  (continuación)</a:t>
            </a:r>
            <a:endParaRPr lang="es-MX" dirty="0"/>
          </a:p>
        </p:txBody>
      </p:sp>
      <p:sp>
        <p:nvSpPr>
          <p:cNvPr id="3" name="Marcador de contenido 2">
            <a:extLst>
              <a:ext uri="{FF2B5EF4-FFF2-40B4-BE49-F238E27FC236}">
                <a16:creationId xmlns:a16="http://schemas.microsoft.com/office/drawing/2014/main" id="{717CE3C7-43F6-4320-B70C-DEAD84B88AFB}"/>
              </a:ext>
            </a:extLst>
          </p:cNvPr>
          <p:cNvSpPr>
            <a:spLocks noGrp="1"/>
          </p:cNvSpPr>
          <p:nvPr>
            <p:ph idx="1"/>
          </p:nvPr>
        </p:nvSpPr>
        <p:spPr>
          <a:xfrm>
            <a:off x="457200" y="1600201"/>
            <a:ext cx="8229600" cy="1252736"/>
          </a:xfrm>
        </p:spPr>
        <p:txBody>
          <a:bodyPr>
            <a:normAutofit/>
          </a:bodyPr>
          <a:lstStyle/>
          <a:p>
            <a:r>
              <a:rPr lang="es-MX" dirty="0"/>
              <a:t>5.- Automáticamente se genera líneas de código quedando la siguiente pantalla</a:t>
            </a:r>
          </a:p>
        </p:txBody>
      </p:sp>
      <p:pic>
        <p:nvPicPr>
          <p:cNvPr id="4" name="Imagen 3">
            <a:extLst>
              <a:ext uri="{FF2B5EF4-FFF2-40B4-BE49-F238E27FC236}">
                <a16:creationId xmlns:a16="http://schemas.microsoft.com/office/drawing/2014/main" id="{113AFD74-6548-4C5C-B2E1-412DBC0B676B}"/>
              </a:ext>
            </a:extLst>
          </p:cNvPr>
          <p:cNvPicPr>
            <a:picLocks noChangeAspect="1"/>
          </p:cNvPicPr>
          <p:nvPr/>
        </p:nvPicPr>
        <p:blipFill>
          <a:blip r:embed="rId2"/>
          <a:stretch>
            <a:fillRect/>
          </a:stretch>
        </p:blipFill>
        <p:spPr>
          <a:xfrm>
            <a:off x="1998913" y="2786062"/>
            <a:ext cx="4487612" cy="1507034"/>
          </a:xfrm>
          <a:prstGeom prst="rect">
            <a:avLst/>
          </a:prstGeom>
        </p:spPr>
      </p:pic>
      <p:sp>
        <p:nvSpPr>
          <p:cNvPr id="5" name="Rectángulo 4">
            <a:extLst>
              <a:ext uri="{FF2B5EF4-FFF2-40B4-BE49-F238E27FC236}">
                <a16:creationId xmlns:a16="http://schemas.microsoft.com/office/drawing/2014/main" id="{786EEE54-E965-4349-BFA6-C39D21258B12}"/>
              </a:ext>
            </a:extLst>
          </p:cNvPr>
          <p:cNvSpPr/>
          <p:nvPr/>
        </p:nvSpPr>
        <p:spPr>
          <a:xfrm>
            <a:off x="1187624" y="4607791"/>
            <a:ext cx="6336704" cy="1077218"/>
          </a:xfrm>
          <a:prstGeom prst="rect">
            <a:avLst/>
          </a:prstGeom>
        </p:spPr>
        <p:txBody>
          <a:bodyPr wrap="square">
            <a:spAutoFit/>
          </a:bodyPr>
          <a:lstStyle/>
          <a:p>
            <a:r>
              <a:rPr lang="es-ES" sz="3200" dirty="0"/>
              <a:t>Para empezar a programar el brazo hay que ubicarse en la línea 4 </a:t>
            </a:r>
            <a:endParaRPr lang="es-MX" sz="3200" dirty="0"/>
          </a:p>
        </p:txBody>
      </p:sp>
      <p:sp>
        <p:nvSpPr>
          <p:cNvPr id="6" name="Flecha: a la derecha 5">
            <a:extLst>
              <a:ext uri="{FF2B5EF4-FFF2-40B4-BE49-F238E27FC236}">
                <a16:creationId xmlns:a16="http://schemas.microsoft.com/office/drawing/2014/main" id="{6FC6E9CA-73A4-487B-A658-7D9AC5F9F5C9}"/>
              </a:ext>
            </a:extLst>
          </p:cNvPr>
          <p:cNvSpPr/>
          <p:nvPr/>
        </p:nvSpPr>
        <p:spPr>
          <a:xfrm>
            <a:off x="1665276" y="3522687"/>
            <a:ext cx="667273"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541801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405C42-0E9C-4BC4-BF30-36EF0648C3CA}"/>
              </a:ext>
            </a:extLst>
          </p:cNvPr>
          <p:cNvSpPr>
            <a:spLocks noGrp="1"/>
          </p:cNvSpPr>
          <p:nvPr>
            <p:ph type="title"/>
          </p:nvPr>
        </p:nvSpPr>
        <p:spPr/>
        <p:txBody>
          <a:bodyPr>
            <a:normAutofit fontScale="90000"/>
          </a:bodyPr>
          <a:lstStyle/>
          <a:p>
            <a:r>
              <a:rPr lang="es-ES" b="1" dirty="0"/>
              <a:t>Creación de un programa nuevo  (continuación)</a:t>
            </a:r>
            <a:endParaRPr lang="es-MX" dirty="0"/>
          </a:p>
        </p:txBody>
      </p:sp>
      <p:sp>
        <p:nvSpPr>
          <p:cNvPr id="3" name="Marcador de contenido 2">
            <a:extLst>
              <a:ext uri="{FF2B5EF4-FFF2-40B4-BE49-F238E27FC236}">
                <a16:creationId xmlns:a16="http://schemas.microsoft.com/office/drawing/2014/main" id="{717CE3C7-43F6-4320-B70C-DEAD84B88AFB}"/>
              </a:ext>
            </a:extLst>
          </p:cNvPr>
          <p:cNvSpPr>
            <a:spLocks noGrp="1"/>
          </p:cNvSpPr>
          <p:nvPr>
            <p:ph idx="1"/>
          </p:nvPr>
        </p:nvSpPr>
        <p:spPr>
          <a:xfrm>
            <a:off x="457200" y="1600201"/>
            <a:ext cx="8229600" cy="1252736"/>
          </a:xfrm>
        </p:spPr>
        <p:txBody>
          <a:bodyPr>
            <a:normAutofit/>
          </a:bodyPr>
          <a:lstStyle/>
          <a:p>
            <a:r>
              <a:rPr lang="es-MX" dirty="0"/>
              <a:t>6.- Mover el brazo a la primera posición que se va a guardar.</a:t>
            </a:r>
          </a:p>
        </p:txBody>
      </p:sp>
      <p:sp>
        <p:nvSpPr>
          <p:cNvPr id="6" name="Rectángulo 5">
            <a:extLst>
              <a:ext uri="{FF2B5EF4-FFF2-40B4-BE49-F238E27FC236}">
                <a16:creationId xmlns:a16="http://schemas.microsoft.com/office/drawing/2014/main" id="{8DAF661D-4FFA-4940-8DC1-AD25618F84AC}"/>
              </a:ext>
            </a:extLst>
          </p:cNvPr>
          <p:cNvSpPr/>
          <p:nvPr/>
        </p:nvSpPr>
        <p:spPr>
          <a:xfrm>
            <a:off x="971600" y="3356992"/>
            <a:ext cx="4572000" cy="1200329"/>
          </a:xfrm>
          <a:prstGeom prst="rect">
            <a:avLst/>
          </a:prstGeom>
        </p:spPr>
        <p:txBody>
          <a:bodyPr>
            <a:spAutoFit/>
          </a:bodyPr>
          <a:lstStyle/>
          <a:p>
            <a:r>
              <a:rPr lang="es-MX" dirty="0"/>
              <a:t>Recordar que las rotaciones son: </a:t>
            </a:r>
          </a:p>
          <a:p>
            <a:r>
              <a:rPr lang="es-MX" dirty="0"/>
              <a:t>• A giro en torno al eje Z. </a:t>
            </a:r>
          </a:p>
          <a:p>
            <a:r>
              <a:rPr lang="es-MX" dirty="0"/>
              <a:t>• B giro en torno al eje Y. </a:t>
            </a:r>
          </a:p>
          <a:p>
            <a:r>
              <a:rPr lang="es-MX" dirty="0"/>
              <a:t>• C giro en torno al eje X. </a:t>
            </a:r>
          </a:p>
        </p:txBody>
      </p:sp>
      <p:pic>
        <p:nvPicPr>
          <p:cNvPr id="16388" name="Picture 4">
            <a:extLst>
              <a:ext uri="{FF2B5EF4-FFF2-40B4-BE49-F238E27FC236}">
                <a16:creationId xmlns:a16="http://schemas.microsoft.com/office/drawing/2014/main" id="{9C4FD8E0-FFFF-4A6B-A67C-AED994785D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3035500"/>
            <a:ext cx="2572246" cy="1675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71353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405C42-0E9C-4BC4-BF30-36EF0648C3CA}"/>
              </a:ext>
            </a:extLst>
          </p:cNvPr>
          <p:cNvSpPr>
            <a:spLocks noGrp="1"/>
          </p:cNvSpPr>
          <p:nvPr>
            <p:ph type="title"/>
          </p:nvPr>
        </p:nvSpPr>
        <p:spPr/>
        <p:txBody>
          <a:bodyPr>
            <a:normAutofit fontScale="90000"/>
          </a:bodyPr>
          <a:lstStyle/>
          <a:p>
            <a:r>
              <a:rPr lang="es-ES" b="1" dirty="0"/>
              <a:t>Creación de un programa nuevo  (continuación)</a:t>
            </a:r>
            <a:endParaRPr lang="es-MX" dirty="0"/>
          </a:p>
        </p:txBody>
      </p:sp>
      <p:sp>
        <p:nvSpPr>
          <p:cNvPr id="3" name="Marcador de contenido 2">
            <a:extLst>
              <a:ext uri="{FF2B5EF4-FFF2-40B4-BE49-F238E27FC236}">
                <a16:creationId xmlns:a16="http://schemas.microsoft.com/office/drawing/2014/main" id="{717CE3C7-43F6-4320-B70C-DEAD84B88AFB}"/>
              </a:ext>
            </a:extLst>
          </p:cNvPr>
          <p:cNvSpPr>
            <a:spLocks noGrp="1"/>
          </p:cNvSpPr>
          <p:nvPr>
            <p:ph idx="1"/>
          </p:nvPr>
        </p:nvSpPr>
        <p:spPr>
          <a:xfrm>
            <a:off x="457200" y="1600201"/>
            <a:ext cx="8229600" cy="1252736"/>
          </a:xfrm>
        </p:spPr>
        <p:txBody>
          <a:bodyPr>
            <a:normAutofit fontScale="77500" lnSpcReduction="20000"/>
          </a:bodyPr>
          <a:lstStyle/>
          <a:p>
            <a:r>
              <a:rPr lang="es-ES" dirty="0"/>
              <a:t>7.- Una vez ubicado en la nueva posición procedemos a guardar y cambiando también la velocidad de ejecución. Para ello usaremos la tecla “movimiento” del KCP</a:t>
            </a:r>
            <a:endParaRPr lang="es-MX" dirty="0"/>
          </a:p>
        </p:txBody>
      </p:sp>
      <p:pic>
        <p:nvPicPr>
          <p:cNvPr id="15361" name="Picture 1">
            <a:extLst>
              <a:ext uri="{FF2B5EF4-FFF2-40B4-BE49-F238E27FC236}">
                <a16:creationId xmlns:a16="http://schemas.microsoft.com/office/drawing/2014/main" id="{C223BCF1-F286-431F-AEBC-A5055FBDAD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356992"/>
            <a:ext cx="3312368" cy="2447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4956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405C42-0E9C-4BC4-BF30-36EF0648C3CA}"/>
              </a:ext>
            </a:extLst>
          </p:cNvPr>
          <p:cNvSpPr>
            <a:spLocks noGrp="1"/>
          </p:cNvSpPr>
          <p:nvPr>
            <p:ph type="title"/>
          </p:nvPr>
        </p:nvSpPr>
        <p:spPr/>
        <p:txBody>
          <a:bodyPr>
            <a:normAutofit fontScale="90000"/>
          </a:bodyPr>
          <a:lstStyle/>
          <a:p>
            <a:r>
              <a:rPr lang="es-ES" b="1" dirty="0"/>
              <a:t>Creación de un programa nuevo  (continuación)</a:t>
            </a:r>
            <a:endParaRPr lang="es-MX" dirty="0"/>
          </a:p>
        </p:txBody>
      </p:sp>
      <p:sp>
        <p:nvSpPr>
          <p:cNvPr id="3" name="Marcador de contenido 2">
            <a:extLst>
              <a:ext uri="{FF2B5EF4-FFF2-40B4-BE49-F238E27FC236}">
                <a16:creationId xmlns:a16="http://schemas.microsoft.com/office/drawing/2014/main" id="{717CE3C7-43F6-4320-B70C-DEAD84B88AFB}"/>
              </a:ext>
            </a:extLst>
          </p:cNvPr>
          <p:cNvSpPr>
            <a:spLocks noGrp="1"/>
          </p:cNvSpPr>
          <p:nvPr>
            <p:ph idx="1"/>
          </p:nvPr>
        </p:nvSpPr>
        <p:spPr>
          <a:xfrm>
            <a:off x="457200" y="1600201"/>
            <a:ext cx="8229600" cy="1252736"/>
          </a:xfrm>
        </p:spPr>
        <p:txBody>
          <a:bodyPr>
            <a:normAutofit fontScale="85000" lnSpcReduction="10000"/>
          </a:bodyPr>
          <a:lstStyle/>
          <a:p>
            <a:r>
              <a:rPr lang="es-MX" dirty="0"/>
              <a:t>Generando una nueva línea de código con la posición uno guardada. Debido a que estamos empezando a programar bajaremos la velocidad de ejecución al  25%</a:t>
            </a:r>
          </a:p>
        </p:txBody>
      </p:sp>
      <p:pic>
        <p:nvPicPr>
          <p:cNvPr id="5" name="Imagen 4">
            <a:extLst>
              <a:ext uri="{FF2B5EF4-FFF2-40B4-BE49-F238E27FC236}">
                <a16:creationId xmlns:a16="http://schemas.microsoft.com/office/drawing/2014/main" id="{02D6382D-C3B3-4048-AE2E-8718406D5F92}"/>
              </a:ext>
            </a:extLst>
          </p:cNvPr>
          <p:cNvPicPr>
            <a:picLocks noChangeAspect="1"/>
          </p:cNvPicPr>
          <p:nvPr/>
        </p:nvPicPr>
        <p:blipFill>
          <a:blip r:embed="rId2"/>
          <a:stretch>
            <a:fillRect/>
          </a:stretch>
        </p:blipFill>
        <p:spPr>
          <a:xfrm>
            <a:off x="1907704" y="3573016"/>
            <a:ext cx="4392488" cy="1989850"/>
          </a:xfrm>
          <a:prstGeom prst="rect">
            <a:avLst/>
          </a:prstGeom>
        </p:spPr>
      </p:pic>
      <p:sp>
        <p:nvSpPr>
          <p:cNvPr id="6" name="Flecha: hacia abajo 5">
            <a:extLst>
              <a:ext uri="{FF2B5EF4-FFF2-40B4-BE49-F238E27FC236}">
                <a16:creationId xmlns:a16="http://schemas.microsoft.com/office/drawing/2014/main" id="{C297DCD8-A5A1-429C-94EF-B0F37D689F0F}"/>
              </a:ext>
            </a:extLst>
          </p:cNvPr>
          <p:cNvSpPr/>
          <p:nvPr/>
        </p:nvSpPr>
        <p:spPr>
          <a:xfrm rot="8423217">
            <a:off x="4899419" y="4634216"/>
            <a:ext cx="356825" cy="11555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99205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405C42-0E9C-4BC4-BF30-36EF0648C3CA}"/>
              </a:ext>
            </a:extLst>
          </p:cNvPr>
          <p:cNvSpPr>
            <a:spLocks noGrp="1"/>
          </p:cNvSpPr>
          <p:nvPr>
            <p:ph type="title"/>
          </p:nvPr>
        </p:nvSpPr>
        <p:spPr/>
        <p:txBody>
          <a:bodyPr>
            <a:normAutofit fontScale="90000"/>
          </a:bodyPr>
          <a:lstStyle/>
          <a:p>
            <a:r>
              <a:rPr lang="es-ES" b="1" dirty="0"/>
              <a:t>Creación de un programa nuevo  (continuación)</a:t>
            </a:r>
            <a:endParaRPr lang="es-MX" dirty="0"/>
          </a:p>
        </p:txBody>
      </p:sp>
      <p:sp>
        <p:nvSpPr>
          <p:cNvPr id="3" name="Marcador de contenido 2">
            <a:extLst>
              <a:ext uri="{FF2B5EF4-FFF2-40B4-BE49-F238E27FC236}">
                <a16:creationId xmlns:a16="http://schemas.microsoft.com/office/drawing/2014/main" id="{717CE3C7-43F6-4320-B70C-DEAD84B88AFB}"/>
              </a:ext>
            </a:extLst>
          </p:cNvPr>
          <p:cNvSpPr>
            <a:spLocks noGrp="1"/>
          </p:cNvSpPr>
          <p:nvPr>
            <p:ph idx="1"/>
          </p:nvPr>
        </p:nvSpPr>
        <p:spPr>
          <a:xfrm>
            <a:off x="457200" y="1600201"/>
            <a:ext cx="8229600" cy="1252736"/>
          </a:xfrm>
        </p:spPr>
        <p:txBody>
          <a:bodyPr>
            <a:normAutofit/>
          </a:bodyPr>
          <a:lstStyle/>
          <a:p>
            <a:r>
              <a:rPr lang="es-ES" dirty="0"/>
              <a:t>8.- Para salvar la nueva posición usamos la tecla “</a:t>
            </a:r>
            <a:r>
              <a:rPr lang="es-ES" dirty="0" err="1"/>
              <a:t>Instrucc</a:t>
            </a:r>
            <a:r>
              <a:rPr lang="es-ES" dirty="0"/>
              <a:t>. OK”</a:t>
            </a:r>
            <a:endParaRPr lang="es-MX" dirty="0"/>
          </a:p>
        </p:txBody>
      </p:sp>
      <p:pic>
        <p:nvPicPr>
          <p:cNvPr id="19458" name="Picture 2">
            <a:extLst>
              <a:ext uri="{FF2B5EF4-FFF2-40B4-BE49-F238E27FC236}">
                <a16:creationId xmlns:a16="http://schemas.microsoft.com/office/drawing/2014/main" id="{4104461C-AE8C-4AF1-ADB3-994469324C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2984700"/>
            <a:ext cx="3721686" cy="274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9013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747706-6133-4D7F-B2DE-4304E880C430}"/>
              </a:ext>
            </a:extLst>
          </p:cNvPr>
          <p:cNvSpPr>
            <a:spLocks noGrp="1"/>
          </p:cNvSpPr>
          <p:nvPr>
            <p:ph type="title"/>
          </p:nvPr>
        </p:nvSpPr>
        <p:spPr/>
        <p:txBody>
          <a:bodyPr>
            <a:normAutofit fontScale="90000"/>
          </a:bodyPr>
          <a:lstStyle/>
          <a:p>
            <a:r>
              <a:rPr lang="es-ES" b="1" dirty="0"/>
              <a:t>Objetivos</a:t>
            </a:r>
            <a:r>
              <a:rPr lang="es-ES" dirty="0"/>
              <a:t>: </a:t>
            </a:r>
            <a:br>
              <a:rPr lang="es-MX" dirty="0"/>
            </a:br>
            <a:endParaRPr lang="es-MX" dirty="0"/>
          </a:p>
        </p:txBody>
      </p:sp>
      <p:sp>
        <p:nvSpPr>
          <p:cNvPr id="3" name="Marcador de contenido 2">
            <a:extLst>
              <a:ext uri="{FF2B5EF4-FFF2-40B4-BE49-F238E27FC236}">
                <a16:creationId xmlns:a16="http://schemas.microsoft.com/office/drawing/2014/main" id="{E7A9181E-95D2-4960-ADF4-EF241816F30E}"/>
              </a:ext>
            </a:extLst>
          </p:cNvPr>
          <p:cNvSpPr>
            <a:spLocks noGrp="1"/>
          </p:cNvSpPr>
          <p:nvPr>
            <p:ph idx="1"/>
          </p:nvPr>
        </p:nvSpPr>
        <p:spPr/>
        <p:txBody>
          <a:bodyPr>
            <a:normAutofit/>
          </a:bodyPr>
          <a:lstStyle/>
          <a:p>
            <a:pPr lvl="0"/>
            <a:r>
              <a:rPr lang="es-ES" dirty="0"/>
              <a:t>El alumno aprenderá a ubicar las entradas y salidas del brazo industrial KUKA </a:t>
            </a:r>
            <a:endParaRPr lang="es-MX" dirty="0"/>
          </a:p>
          <a:p>
            <a:pPr lvl="0"/>
            <a:r>
              <a:rPr lang="es-ES" dirty="0"/>
              <a:t>El alumno desarrollara un programa básico en el robot industrial KUKA   </a:t>
            </a:r>
            <a:endParaRPr lang="es-MX" dirty="0"/>
          </a:p>
          <a:p>
            <a:pPr lvl="0"/>
            <a:r>
              <a:rPr lang="es-ES" dirty="0"/>
              <a:t>Mediante datos experimentales aprenderá a realizar programas básicos y usar los comandos más comunes. </a:t>
            </a:r>
            <a:endParaRPr lang="es-MX" dirty="0"/>
          </a:p>
          <a:p>
            <a:endParaRPr lang="es-MX" dirty="0"/>
          </a:p>
        </p:txBody>
      </p:sp>
    </p:spTree>
    <p:extLst>
      <p:ext uri="{BB962C8B-B14F-4D97-AF65-F5344CB8AC3E}">
        <p14:creationId xmlns:p14="http://schemas.microsoft.com/office/powerpoint/2010/main" val="34842042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405C42-0E9C-4BC4-BF30-36EF0648C3CA}"/>
              </a:ext>
            </a:extLst>
          </p:cNvPr>
          <p:cNvSpPr>
            <a:spLocks noGrp="1"/>
          </p:cNvSpPr>
          <p:nvPr>
            <p:ph type="title"/>
          </p:nvPr>
        </p:nvSpPr>
        <p:spPr/>
        <p:txBody>
          <a:bodyPr>
            <a:normAutofit fontScale="90000"/>
          </a:bodyPr>
          <a:lstStyle/>
          <a:p>
            <a:r>
              <a:rPr lang="es-ES" b="1" dirty="0"/>
              <a:t>Creación de un programa nuevo  (continuación)</a:t>
            </a:r>
            <a:endParaRPr lang="es-MX" dirty="0"/>
          </a:p>
        </p:txBody>
      </p:sp>
      <p:sp>
        <p:nvSpPr>
          <p:cNvPr id="3" name="Marcador de contenido 2">
            <a:extLst>
              <a:ext uri="{FF2B5EF4-FFF2-40B4-BE49-F238E27FC236}">
                <a16:creationId xmlns:a16="http://schemas.microsoft.com/office/drawing/2014/main" id="{717CE3C7-43F6-4320-B70C-DEAD84B88AFB}"/>
              </a:ext>
            </a:extLst>
          </p:cNvPr>
          <p:cNvSpPr>
            <a:spLocks noGrp="1"/>
          </p:cNvSpPr>
          <p:nvPr>
            <p:ph idx="1"/>
          </p:nvPr>
        </p:nvSpPr>
        <p:spPr>
          <a:xfrm>
            <a:off x="457200" y="1600201"/>
            <a:ext cx="8229600" cy="1252736"/>
          </a:xfrm>
        </p:spPr>
        <p:txBody>
          <a:bodyPr>
            <a:normAutofit fontScale="92500" lnSpcReduction="20000"/>
          </a:bodyPr>
          <a:lstStyle/>
          <a:p>
            <a:r>
              <a:rPr lang="es-MX" dirty="0"/>
              <a:t>9.- Repetimos el procedimiento al menos cuatro veces verificando que se estén salvando los datos hasta tener un programa de la siguiente forma</a:t>
            </a:r>
          </a:p>
        </p:txBody>
      </p:sp>
      <p:pic>
        <p:nvPicPr>
          <p:cNvPr id="4" name="Imagen 3">
            <a:extLst>
              <a:ext uri="{FF2B5EF4-FFF2-40B4-BE49-F238E27FC236}">
                <a16:creationId xmlns:a16="http://schemas.microsoft.com/office/drawing/2014/main" id="{A0277A2C-D18C-4F92-A000-69BA0208D18D}"/>
              </a:ext>
            </a:extLst>
          </p:cNvPr>
          <p:cNvPicPr>
            <a:picLocks noChangeAspect="1"/>
          </p:cNvPicPr>
          <p:nvPr/>
        </p:nvPicPr>
        <p:blipFill>
          <a:blip r:embed="rId2"/>
          <a:stretch>
            <a:fillRect/>
          </a:stretch>
        </p:blipFill>
        <p:spPr>
          <a:xfrm>
            <a:off x="2357437" y="3429000"/>
            <a:ext cx="4429125" cy="2019300"/>
          </a:xfrm>
          <a:prstGeom prst="rect">
            <a:avLst/>
          </a:prstGeom>
        </p:spPr>
      </p:pic>
    </p:spTree>
    <p:extLst>
      <p:ext uri="{BB962C8B-B14F-4D97-AF65-F5344CB8AC3E}">
        <p14:creationId xmlns:p14="http://schemas.microsoft.com/office/powerpoint/2010/main" val="278950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8ED8EF-55A1-479C-95FC-E968301B6F9C}"/>
              </a:ext>
            </a:extLst>
          </p:cNvPr>
          <p:cNvSpPr>
            <a:spLocks noGrp="1"/>
          </p:cNvSpPr>
          <p:nvPr>
            <p:ph type="title"/>
          </p:nvPr>
        </p:nvSpPr>
        <p:spPr/>
        <p:txBody>
          <a:bodyPr>
            <a:normAutofit fontScale="90000"/>
          </a:bodyPr>
          <a:lstStyle/>
          <a:p>
            <a:r>
              <a:rPr lang="es-ES" b="1" dirty="0"/>
              <a:t>Ejecución automática del programa </a:t>
            </a:r>
            <a:endParaRPr lang="es-MX" dirty="0"/>
          </a:p>
        </p:txBody>
      </p:sp>
      <p:sp>
        <p:nvSpPr>
          <p:cNvPr id="3" name="Marcador de contenido 2">
            <a:extLst>
              <a:ext uri="{FF2B5EF4-FFF2-40B4-BE49-F238E27FC236}">
                <a16:creationId xmlns:a16="http://schemas.microsoft.com/office/drawing/2014/main" id="{9A2F318F-8303-48DF-98B6-27A8F794CE99}"/>
              </a:ext>
            </a:extLst>
          </p:cNvPr>
          <p:cNvSpPr>
            <a:spLocks noGrp="1"/>
          </p:cNvSpPr>
          <p:nvPr>
            <p:ph idx="1"/>
          </p:nvPr>
        </p:nvSpPr>
        <p:spPr>
          <a:xfrm>
            <a:off x="457200" y="1600201"/>
            <a:ext cx="8229600" cy="1180728"/>
          </a:xfrm>
        </p:spPr>
        <p:txBody>
          <a:bodyPr>
            <a:normAutofit fontScale="70000" lnSpcReduction="20000"/>
          </a:bodyPr>
          <a:lstStyle/>
          <a:p>
            <a:r>
              <a:rPr lang="es-MX" dirty="0"/>
              <a:t>Importante: En la ejecución automática del programa el brazo está referenciado al 100% de la velocidad real, es por lo que debemos bajar la velocidad de trabajo al 10%. Recuerde que velocidades altas pueden ocasionar colisiones o </a:t>
            </a:r>
            <a:r>
              <a:rPr lang="es-MX" dirty="0" err="1"/>
              <a:t>descalibrar</a:t>
            </a:r>
            <a:r>
              <a:rPr lang="es-MX" dirty="0"/>
              <a:t> del brazo. </a:t>
            </a:r>
          </a:p>
          <a:p>
            <a:endParaRPr lang="es-MX" dirty="0"/>
          </a:p>
        </p:txBody>
      </p:sp>
      <p:pic>
        <p:nvPicPr>
          <p:cNvPr id="5" name="Imagen 4">
            <a:extLst>
              <a:ext uri="{FF2B5EF4-FFF2-40B4-BE49-F238E27FC236}">
                <a16:creationId xmlns:a16="http://schemas.microsoft.com/office/drawing/2014/main" id="{256BBD0C-0057-44C6-9D7E-28BC8C62163F}"/>
              </a:ext>
            </a:extLst>
          </p:cNvPr>
          <p:cNvPicPr>
            <a:picLocks noChangeAspect="1"/>
          </p:cNvPicPr>
          <p:nvPr/>
        </p:nvPicPr>
        <p:blipFill>
          <a:blip r:embed="rId2"/>
          <a:stretch>
            <a:fillRect/>
          </a:stretch>
        </p:blipFill>
        <p:spPr>
          <a:xfrm>
            <a:off x="1259632" y="2963492"/>
            <a:ext cx="3800475" cy="485775"/>
          </a:xfrm>
          <a:prstGeom prst="rect">
            <a:avLst/>
          </a:prstGeom>
        </p:spPr>
      </p:pic>
      <p:pic>
        <p:nvPicPr>
          <p:cNvPr id="6" name="Imagen 5">
            <a:extLst>
              <a:ext uri="{FF2B5EF4-FFF2-40B4-BE49-F238E27FC236}">
                <a16:creationId xmlns:a16="http://schemas.microsoft.com/office/drawing/2014/main" id="{07146277-9E86-4115-9E4C-57F1B7EF78DE}"/>
              </a:ext>
            </a:extLst>
          </p:cNvPr>
          <p:cNvPicPr>
            <a:picLocks noChangeAspect="1"/>
          </p:cNvPicPr>
          <p:nvPr/>
        </p:nvPicPr>
        <p:blipFill>
          <a:blip r:embed="rId3"/>
          <a:stretch>
            <a:fillRect/>
          </a:stretch>
        </p:blipFill>
        <p:spPr>
          <a:xfrm>
            <a:off x="1392981" y="3789040"/>
            <a:ext cx="3533775" cy="409575"/>
          </a:xfrm>
          <a:prstGeom prst="rect">
            <a:avLst/>
          </a:prstGeom>
        </p:spPr>
      </p:pic>
      <p:pic>
        <p:nvPicPr>
          <p:cNvPr id="7" name="Imagen 6">
            <a:extLst>
              <a:ext uri="{FF2B5EF4-FFF2-40B4-BE49-F238E27FC236}">
                <a16:creationId xmlns:a16="http://schemas.microsoft.com/office/drawing/2014/main" id="{A4B17F7D-D2D2-444D-95D7-1F01A9AD2E3D}"/>
              </a:ext>
            </a:extLst>
          </p:cNvPr>
          <p:cNvPicPr>
            <a:picLocks noChangeAspect="1"/>
          </p:cNvPicPr>
          <p:nvPr/>
        </p:nvPicPr>
        <p:blipFill>
          <a:blip r:embed="rId4"/>
          <a:stretch>
            <a:fillRect/>
          </a:stretch>
        </p:blipFill>
        <p:spPr>
          <a:xfrm>
            <a:off x="3498006" y="4276450"/>
            <a:ext cx="1428750" cy="523875"/>
          </a:xfrm>
          <a:prstGeom prst="rect">
            <a:avLst/>
          </a:prstGeom>
        </p:spPr>
      </p:pic>
      <p:pic>
        <p:nvPicPr>
          <p:cNvPr id="8" name="Imagen 7">
            <a:extLst>
              <a:ext uri="{FF2B5EF4-FFF2-40B4-BE49-F238E27FC236}">
                <a16:creationId xmlns:a16="http://schemas.microsoft.com/office/drawing/2014/main" id="{2AD4A8D7-BF44-4FDA-900B-3DB8743C88A6}"/>
              </a:ext>
            </a:extLst>
          </p:cNvPr>
          <p:cNvPicPr>
            <a:picLocks noChangeAspect="1"/>
          </p:cNvPicPr>
          <p:nvPr/>
        </p:nvPicPr>
        <p:blipFill>
          <a:blip r:embed="rId5"/>
          <a:stretch>
            <a:fillRect/>
          </a:stretch>
        </p:blipFill>
        <p:spPr>
          <a:xfrm>
            <a:off x="1602530" y="5229200"/>
            <a:ext cx="3114675" cy="276225"/>
          </a:xfrm>
          <a:prstGeom prst="rect">
            <a:avLst/>
          </a:prstGeom>
        </p:spPr>
      </p:pic>
      <p:pic>
        <p:nvPicPr>
          <p:cNvPr id="9" name="Imagen 8">
            <a:extLst>
              <a:ext uri="{FF2B5EF4-FFF2-40B4-BE49-F238E27FC236}">
                <a16:creationId xmlns:a16="http://schemas.microsoft.com/office/drawing/2014/main" id="{EA7921E0-3F3F-4785-9989-22634F66682D}"/>
              </a:ext>
            </a:extLst>
          </p:cNvPr>
          <p:cNvPicPr>
            <a:picLocks noChangeAspect="1"/>
          </p:cNvPicPr>
          <p:nvPr/>
        </p:nvPicPr>
        <p:blipFill>
          <a:blip r:embed="rId6"/>
          <a:stretch>
            <a:fillRect/>
          </a:stretch>
        </p:blipFill>
        <p:spPr>
          <a:xfrm>
            <a:off x="4862321" y="5133949"/>
            <a:ext cx="428625" cy="466725"/>
          </a:xfrm>
          <a:prstGeom prst="rect">
            <a:avLst/>
          </a:prstGeom>
        </p:spPr>
      </p:pic>
    </p:spTree>
    <p:extLst>
      <p:ext uri="{BB962C8B-B14F-4D97-AF65-F5344CB8AC3E}">
        <p14:creationId xmlns:p14="http://schemas.microsoft.com/office/powerpoint/2010/main" val="20795587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8ED8EF-55A1-479C-95FC-E968301B6F9C}"/>
              </a:ext>
            </a:extLst>
          </p:cNvPr>
          <p:cNvSpPr>
            <a:spLocks noGrp="1"/>
          </p:cNvSpPr>
          <p:nvPr>
            <p:ph type="title"/>
          </p:nvPr>
        </p:nvSpPr>
        <p:spPr/>
        <p:txBody>
          <a:bodyPr>
            <a:normAutofit fontScale="90000"/>
          </a:bodyPr>
          <a:lstStyle/>
          <a:p>
            <a:r>
              <a:rPr lang="es-ES" b="1" dirty="0"/>
              <a:t>Ejecución automática del programa (continuación) </a:t>
            </a:r>
            <a:endParaRPr lang="es-MX" dirty="0"/>
          </a:p>
        </p:txBody>
      </p:sp>
      <p:pic>
        <p:nvPicPr>
          <p:cNvPr id="11" name="Imagen 10">
            <a:extLst>
              <a:ext uri="{FF2B5EF4-FFF2-40B4-BE49-F238E27FC236}">
                <a16:creationId xmlns:a16="http://schemas.microsoft.com/office/drawing/2014/main" id="{3D2EAAEA-7FFA-4B1E-A97D-CD961B81EACD}"/>
              </a:ext>
            </a:extLst>
          </p:cNvPr>
          <p:cNvPicPr>
            <a:picLocks noChangeAspect="1"/>
          </p:cNvPicPr>
          <p:nvPr/>
        </p:nvPicPr>
        <p:blipFill>
          <a:blip r:embed="rId2"/>
          <a:stretch>
            <a:fillRect/>
          </a:stretch>
        </p:blipFill>
        <p:spPr>
          <a:xfrm>
            <a:off x="508874" y="1916832"/>
            <a:ext cx="4076700" cy="495300"/>
          </a:xfrm>
          <a:prstGeom prst="rect">
            <a:avLst/>
          </a:prstGeom>
        </p:spPr>
      </p:pic>
      <p:pic>
        <p:nvPicPr>
          <p:cNvPr id="12" name="Imagen 11">
            <a:extLst>
              <a:ext uri="{FF2B5EF4-FFF2-40B4-BE49-F238E27FC236}">
                <a16:creationId xmlns:a16="http://schemas.microsoft.com/office/drawing/2014/main" id="{0D42D92F-0ABE-480A-B054-988137797B51}"/>
              </a:ext>
            </a:extLst>
          </p:cNvPr>
          <p:cNvPicPr>
            <a:picLocks noChangeAspect="1"/>
          </p:cNvPicPr>
          <p:nvPr/>
        </p:nvPicPr>
        <p:blipFill>
          <a:blip r:embed="rId3"/>
          <a:stretch>
            <a:fillRect/>
          </a:stretch>
        </p:blipFill>
        <p:spPr>
          <a:xfrm>
            <a:off x="4932040" y="1635844"/>
            <a:ext cx="1981200" cy="1552575"/>
          </a:xfrm>
          <a:prstGeom prst="rect">
            <a:avLst/>
          </a:prstGeom>
        </p:spPr>
      </p:pic>
      <p:pic>
        <p:nvPicPr>
          <p:cNvPr id="13" name="Imagen 12">
            <a:extLst>
              <a:ext uri="{FF2B5EF4-FFF2-40B4-BE49-F238E27FC236}">
                <a16:creationId xmlns:a16="http://schemas.microsoft.com/office/drawing/2014/main" id="{99C9108A-DC71-4D2F-9B54-0A15D3633F35}"/>
              </a:ext>
            </a:extLst>
          </p:cNvPr>
          <p:cNvPicPr>
            <a:picLocks noChangeAspect="1"/>
          </p:cNvPicPr>
          <p:nvPr/>
        </p:nvPicPr>
        <p:blipFill>
          <a:blip r:embed="rId4"/>
          <a:stretch>
            <a:fillRect/>
          </a:stretch>
        </p:blipFill>
        <p:spPr>
          <a:xfrm>
            <a:off x="1115616" y="3645024"/>
            <a:ext cx="3667125" cy="352425"/>
          </a:xfrm>
          <a:prstGeom prst="rect">
            <a:avLst/>
          </a:prstGeom>
        </p:spPr>
      </p:pic>
      <p:pic>
        <p:nvPicPr>
          <p:cNvPr id="14" name="Imagen 13">
            <a:extLst>
              <a:ext uri="{FF2B5EF4-FFF2-40B4-BE49-F238E27FC236}">
                <a16:creationId xmlns:a16="http://schemas.microsoft.com/office/drawing/2014/main" id="{343ECEBE-16C6-4FDC-BA6A-E535031EDB1D}"/>
              </a:ext>
            </a:extLst>
          </p:cNvPr>
          <p:cNvPicPr>
            <a:picLocks noChangeAspect="1"/>
          </p:cNvPicPr>
          <p:nvPr/>
        </p:nvPicPr>
        <p:blipFill>
          <a:blip r:embed="rId5"/>
          <a:stretch>
            <a:fillRect/>
          </a:stretch>
        </p:blipFill>
        <p:spPr>
          <a:xfrm>
            <a:off x="1693540" y="4639518"/>
            <a:ext cx="4229100" cy="495300"/>
          </a:xfrm>
          <a:prstGeom prst="rect">
            <a:avLst/>
          </a:prstGeom>
        </p:spPr>
      </p:pic>
      <p:pic>
        <p:nvPicPr>
          <p:cNvPr id="15" name="Imagen 14">
            <a:extLst>
              <a:ext uri="{FF2B5EF4-FFF2-40B4-BE49-F238E27FC236}">
                <a16:creationId xmlns:a16="http://schemas.microsoft.com/office/drawing/2014/main" id="{3283873B-F26B-41FE-BED6-7E1F75A332E9}"/>
              </a:ext>
            </a:extLst>
          </p:cNvPr>
          <p:cNvPicPr>
            <a:picLocks noChangeAspect="1"/>
          </p:cNvPicPr>
          <p:nvPr/>
        </p:nvPicPr>
        <p:blipFill>
          <a:blip r:embed="rId6"/>
          <a:stretch>
            <a:fillRect/>
          </a:stretch>
        </p:blipFill>
        <p:spPr>
          <a:xfrm>
            <a:off x="6372200" y="3997449"/>
            <a:ext cx="1657350" cy="1981200"/>
          </a:xfrm>
          <a:prstGeom prst="rect">
            <a:avLst/>
          </a:prstGeom>
        </p:spPr>
      </p:pic>
    </p:spTree>
    <p:extLst>
      <p:ext uri="{BB962C8B-B14F-4D97-AF65-F5344CB8AC3E}">
        <p14:creationId xmlns:p14="http://schemas.microsoft.com/office/powerpoint/2010/main" val="32295183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DF4BB4-06E4-4E60-B586-C40A06846150}"/>
              </a:ext>
            </a:extLst>
          </p:cNvPr>
          <p:cNvSpPr>
            <a:spLocks noGrp="1"/>
          </p:cNvSpPr>
          <p:nvPr>
            <p:ph type="title"/>
          </p:nvPr>
        </p:nvSpPr>
        <p:spPr/>
        <p:txBody>
          <a:bodyPr/>
          <a:lstStyle/>
          <a:p>
            <a:r>
              <a:rPr lang="es-MX" dirty="0"/>
              <a:t>Tipos de movimientos</a:t>
            </a:r>
          </a:p>
        </p:txBody>
      </p:sp>
      <p:graphicFrame>
        <p:nvGraphicFramePr>
          <p:cNvPr id="4" name="Marcador de contenido 3">
            <a:extLst>
              <a:ext uri="{FF2B5EF4-FFF2-40B4-BE49-F238E27FC236}">
                <a16:creationId xmlns:a16="http://schemas.microsoft.com/office/drawing/2014/main" id="{5DA45935-C1E6-4632-82E1-172FFA589F4D}"/>
              </a:ext>
            </a:extLst>
          </p:cNvPr>
          <p:cNvGraphicFramePr>
            <a:graphicFrameLocks noGrp="1"/>
          </p:cNvGraphicFramePr>
          <p:nvPr>
            <p:ph idx="1"/>
            <p:extLst>
              <p:ext uri="{D42A27DB-BD31-4B8C-83A1-F6EECF244321}">
                <p14:modId xmlns:p14="http://schemas.microsoft.com/office/powerpoint/2010/main" val="3251438228"/>
              </p:ext>
            </p:extLst>
          </p:nvPr>
        </p:nvGraphicFramePr>
        <p:xfrm>
          <a:off x="179512" y="1340768"/>
          <a:ext cx="8229600" cy="4028440"/>
        </p:xfrm>
        <a:graphic>
          <a:graphicData uri="http://schemas.openxmlformats.org/drawingml/2006/table">
            <a:tbl>
              <a:tblPr firstRow="1" bandRow="1">
                <a:tableStyleId>{5C22544A-7EE6-4342-B048-85BDC9FD1C3A}</a:tableStyleId>
              </a:tblPr>
              <a:tblGrid>
                <a:gridCol w="3168352">
                  <a:extLst>
                    <a:ext uri="{9D8B030D-6E8A-4147-A177-3AD203B41FA5}">
                      <a16:colId xmlns:a16="http://schemas.microsoft.com/office/drawing/2014/main" val="4093193982"/>
                    </a:ext>
                  </a:extLst>
                </a:gridCol>
                <a:gridCol w="2318048">
                  <a:extLst>
                    <a:ext uri="{9D8B030D-6E8A-4147-A177-3AD203B41FA5}">
                      <a16:colId xmlns:a16="http://schemas.microsoft.com/office/drawing/2014/main" val="2450544693"/>
                    </a:ext>
                  </a:extLst>
                </a:gridCol>
                <a:gridCol w="2743200">
                  <a:extLst>
                    <a:ext uri="{9D8B030D-6E8A-4147-A177-3AD203B41FA5}">
                      <a16:colId xmlns:a16="http://schemas.microsoft.com/office/drawing/2014/main" val="3017252727"/>
                    </a:ext>
                  </a:extLst>
                </a:gridCol>
              </a:tblGrid>
              <a:tr h="370840">
                <a:tc>
                  <a:txBody>
                    <a:bodyPr/>
                    <a:lstStyle/>
                    <a:p>
                      <a:r>
                        <a:rPr lang="es-ES" sz="1800" b="1" kern="1200" dirty="0">
                          <a:solidFill>
                            <a:schemeClr val="lt1"/>
                          </a:solidFill>
                          <a:effectLst/>
                          <a:latin typeface="+mn-lt"/>
                          <a:ea typeface="+mn-ea"/>
                          <a:cs typeface="+mn-cs"/>
                        </a:rPr>
                        <a:t>Movimiento PTP</a:t>
                      </a:r>
                      <a:endParaRPr lang="es-MX" dirty="0"/>
                    </a:p>
                  </a:txBody>
                  <a:tcPr/>
                </a:tc>
                <a:tc>
                  <a:txBody>
                    <a:bodyPr/>
                    <a:lstStyle/>
                    <a:p>
                      <a:r>
                        <a:rPr lang="es-ES" sz="1800" b="1" kern="1200" dirty="0">
                          <a:solidFill>
                            <a:schemeClr val="lt1"/>
                          </a:solidFill>
                          <a:effectLst/>
                          <a:latin typeface="+mn-lt"/>
                          <a:ea typeface="+mn-ea"/>
                          <a:cs typeface="+mn-cs"/>
                        </a:rPr>
                        <a:t>Movimiento LIN</a:t>
                      </a:r>
                      <a:endParaRPr lang="es-MX" dirty="0"/>
                    </a:p>
                  </a:txBody>
                  <a:tcPr/>
                </a:tc>
                <a:tc>
                  <a:txBody>
                    <a:bodyPr/>
                    <a:lstStyle/>
                    <a:p>
                      <a:r>
                        <a:rPr lang="es-ES" sz="1800" b="1" kern="1200" dirty="0">
                          <a:solidFill>
                            <a:schemeClr val="lt1"/>
                          </a:solidFill>
                          <a:effectLst/>
                          <a:latin typeface="+mn-lt"/>
                          <a:ea typeface="+mn-ea"/>
                          <a:cs typeface="+mn-cs"/>
                        </a:rPr>
                        <a:t>Movimiento CIRC</a:t>
                      </a:r>
                      <a:endParaRPr lang="es-MX" dirty="0"/>
                    </a:p>
                  </a:txBody>
                  <a:tcPr/>
                </a:tc>
                <a:extLst>
                  <a:ext uri="{0D108BD9-81ED-4DB2-BD59-A6C34878D82A}">
                    <a16:rowId xmlns:a16="http://schemas.microsoft.com/office/drawing/2014/main" val="288539626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800" kern="1200" dirty="0">
                          <a:solidFill>
                            <a:schemeClr val="dk1"/>
                          </a:solidFill>
                          <a:effectLst/>
                          <a:latin typeface="+mn-lt"/>
                          <a:ea typeface="+mn-ea"/>
                          <a:cs typeface="+mn-cs"/>
                        </a:rPr>
                        <a:t>El robot desplaza el TCP (Punto de Trabajo de la Herramienta) al punto de destino a lo largo de la trayectoria más rápida. La trayectoria más rápida no es, en regla general, la trayectoria más corta y por ello no es una recta. Dado que los ejes del robot se mueven de forma rotacional, trayectorias curvas pueden ser ejecutadas de forma más rápida que las rectas. No puede predecirse la trayectoria exacta.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800" kern="1200" dirty="0">
                          <a:solidFill>
                            <a:schemeClr val="dk1"/>
                          </a:solidFill>
                          <a:effectLst/>
                          <a:latin typeface="+mn-lt"/>
                          <a:ea typeface="+mn-ea"/>
                          <a:cs typeface="+mn-cs"/>
                        </a:rPr>
                        <a:t>El robot conduce el TCP a la velocidad definida hasta el punto de destino a lo largo de una recta.</a:t>
                      </a:r>
                    </a:p>
                    <a:p>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800" kern="1200" dirty="0">
                          <a:solidFill>
                            <a:schemeClr val="dk1"/>
                          </a:solidFill>
                          <a:effectLst/>
                          <a:latin typeface="+mn-lt"/>
                          <a:ea typeface="+mn-ea"/>
                          <a:cs typeface="+mn-cs"/>
                        </a:rPr>
                        <a:t>El robot conduce el TCP con una velocidad definida al punto de destino a lo largo de la trayectoria circular. La trayectoria circular queda definida por el punto de arranque, un punto auxiliar y el punto de destino.</a:t>
                      </a:r>
                    </a:p>
                    <a:p>
                      <a:endParaRPr lang="es-MX" dirty="0"/>
                    </a:p>
                  </a:txBody>
                  <a:tcPr/>
                </a:tc>
                <a:extLst>
                  <a:ext uri="{0D108BD9-81ED-4DB2-BD59-A6C34878D82A}">
                    <a16:rowId xmlns:a16="http://schemas.microsoft.com/office/drawing/2014/main" val="1296821849"/>
                  </a:ext>
                </a:extLst>
              </a:tr>
            </a:tbl>
          </a:graphicData>
        </a:graphic>
      </p:graphicFrame>
    </p:spTree>
    <p:extLst>
      <p:ext uri="{BB962C8B-B14F-4D97-AF65-F5344CB8AC3E}">
        <p14:creationId xmlns:p14="http://schemas.microsoft.com/office/powerpoint/2010/main" val="26688850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987A60-F7B2-4755-994E-744374010DBC}"/>
              </a:ext>
            </a:extLst>
          </p:cNvPr>
          <p:cNvSpPr>
            <a:spLocks noGrp="1"/>
          </p:cNvSpPr>
          <p:nvPr>
            <p:ph type="title"/>
          </p:nvPr>
        </p:nvSpPr>
        <p:spPr/>
        <p:txBody>
          <a:bodyPr>
            <a:normAutofit fontScale="90000"/>
          </a:bodyPr>
          <a:lstStyle/>
          <a:p>
            <a:r>
              <a:rPr lang="es-MX" b="1" dirty="0"/>
              <a:t>PROGRAMACIÓN DE MOVIMIENTOS PTP y LIN</a:t>
            </a:r>
            <a:endParaRPr lang="es-MX" dirty="0"/>
          </a:p>
        </p:txBody>
      </p:sp>
      <p:sp>
        <p:nvSpPr>
          <p:cNvPr id="3" name="Marcador de contenido 2">
            <a:extLst>
              <a:ext uri="{FF2B5EF4-FFF2-40B4-BE49-F238E27FC236}">
                <a16:creationId xmlns:a16="http://schemas.microsoft.com/office/drawing/2014/main" id="{824B9A5E-DF13-4506-822F-AD382CEA9887}"/>
              </a:ext>
            </a:extLst>
          </p:cNvPr>
          <p:cNvSpPr>
            <a:spLocks noGrp="1"/>
          </p:cNvSpPr>
          <p:nvPr>
            <p:ph idx="1"/>
          </p:nvPr>
        </p:nvSpPr>
        <p:spPr>
          <a:xfrm>
            <a:off x="457200" y="2276872"/>
            <a:ext cx="8229600" cy="2764903"/>
          </a:xfrm>
        </p:spPr>
        <p:txBody>
          <a:bodyPr>
            <a:normAutofit fontScale="62500" lnSpcReduction="20000"/>
          </a:bodyPr>
          <a:lstStyle/>
          <a:p>
            <a:pPr marL="0" indent="0">
              <a:buNone/>
            </a:pPr>
            <a:r>
              <a:rPr lang="es-MX" b="1" dirty="0"/>
              <a:t>Procedimiento </a:t>
            </a:r>
          </a:p>
          <a:p>
            <a:pPr marL="0" indent="0">
              <a:buNone/>
            </a:pPr>
            <a:r>
              <a:rPr lang="es-MX" dirty="0"/>
              <a:t>1. Mover el TCP a la posición la cual se programará como punto de destino.</a:t>
            </a:r>
          </a:p>
          <a:p>
            <a:pPr marL="0" indent="0">
              <a:buNone/>
            </a:pPr>
            <a:r>
              <a:rPr lang="es-MX" dirty="0"/>
              <a:t>2. Colocar el cursor en la línea detrás de la cual se insertará la instrucción de movimiento.</a:t>
            </a:r>
          </a:p>
          <a:p>
            <a:pPr marL="0" indent="0">
              <a:buNone/>
            </a:pPr>
            <a:r>
              <a:rPr lang="es-MX" dirty="0"/>
              <a:t>3. Seleccionar la secuencia </a:t>
            </a:r>
          </a:p>
          <a:p>
            <a:pPr marL="0" indent="0">
              <a:buNone/>
            </a:pPr>
            <a:r>
              <a:rPr lang="es-MX" dirty="0"/>
              <a:t>   Movimiento punto a punto (Movimiento/PTP)</a:t>
            </a:r>
          </a:p>
          <a:p>
            <a:pPr marL="0" indent="0">
              <a:buNone/>
            </a:pPr>
            <a:r>
              <a:rPr lang="es-MX" dirty="0"/>
              <a:t>   Movimiento Linear ( Movimiento/LIN)</a:t>
            </a:r>
          </a:p>
          <a:p>
            <a:pPr marL="0" indent="0">
              <a:buNone/>
            </a:pPr>
            <a:r>
              <a:rPr lang="es-MX" dirty="0"/>
              <a:t>4. Declarar los parámetros en el formulario </a:t>
            </a:r>
            <a:r>
              <a:rPr lang="es-MX" dirty="0" err="1"/>
              <a:t>Inline</a:t>
            </a:r>
            <a:endParaRPr lang="es-MX" dirty="0"/>
          </a:p>
          <a:p>
            <a:pPr marL="0" indent="0">
              <a:buNone/>
            </a:pPr>
            <a:r>
              <a:rPr lang="es-MX" dirty="0"/>
              <a:t>5. Guardar la instrucción con “Instrucción OK”</a:t>
            </a:r>
          </a:p>
        </p:txBody>
      </p:sp>
    </p:spTree>
    <p:extLst>
      <p:ext uri="{BB962C8B-B14F-4D97-AF65-F5344CB8AC3E}">
        <p14:creationId xmlns:p14="http://schemas.microsoft.com/office/powerpoint/2010/main" val="23341522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1085CC-63C6-4AF5-ABBC-F5EE0E6EAA24}"/>
              </a:ext>
            </a:extLst>
          </p:cNvPr>
          <p:cNvSpPr>
            <a:spLocks noGrp="1"/>
          </p:cNvSpPr>
          <p:nvPr>
            <p:ph type="title"/>
          </p:nvPr>
        </p:nvSpPr>
        <p:spPr/>
        <p:txBody>
          <a:bodyPr>
            <a:normAutofit fontScale="90000"/>
          </a:bodyPr>
          <a:lstStyle/>
          <a:p>
            <a:r>
              <a:rPr lang="es-MX" b="1" dirty="0"/>
              <a:t>Formularios para el movimiento PTP y LIN </a:t>
            </a:r>
            <a:endParaRPr lang="es-MX" dirty="0"/>
          </a:p>
        </p:txBody>
      </p:sp>
      <p:pic>
        <p:nvPicPr>
          <p:cNvPr id="5" name="Marcador de contenido 4">
            <a:extLst>
              <a:ext uri="{FF2B5EF4-FFF2-40B4-BE49-F238E27FC236}">
                <a16:creationId xmlns:a16="http://schemas.microsoft.com/office/drawing/2014/main" id="{AEE8B458-0BC9-4282-91F8-B70B30D47259}"/>
              </a:ext>
            </a:extLst>
          </p:cNvPr>
          <p:cNvPicPr>
            <a:picLocks noGrp="1" noChangeAspect="1"/>
          </p:cNvPicPr>
          <p:nvPr>
            <p:ph idx="1"/>
          </p:nvPr>
        </p:nvPicPr>
        <p:blipFill>
          <a:blip r:embed="rId2"/>
          <a:stretch>
            <a:fillRect/>
          </a:stretch>
        </p:blipFill>
        <p:spPr>
          <a:xfrm>
            <a:off x="1187624" y="2132856"/>
            <a:ext cx="6975012" cy="2486992"/>
          </a:xfrm>
          <a:prstGeom prst="rect">
            <a:avLst/>
          </a:prstGeom>
        </p:spPr>
      </p:pic>
    </p:spTree>
    <p:extLst>
      <p:ext uri="{BB962C8B-B14F-4D97-AF65-F5344CB8AC3E}">
        <p14:creationId xmlns:p14="http://schemas.microsoft.com/office/powerpoint/2010/main" val="3292180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220613-975C-48B7-8D57-F1D304BAD53F}"/>
              </a:ext>
            </a:extLst>
          </p:cNvPr>
          <p:cNvSpPr>
            <a:spLocks noGrp="1"/>
          </p:cNvSpPr>
          <p:nvPr>
            <p:ph type="title"/>
          </p:nvPr>
        </p:nvSpPr>
        <p:spPr/>
        <p:txBody>
          <a:bodyPr>
            <a:normAutofit/>
          </a:bodyPr>
          <a:lstStyle/>
          <a:p>
            <a:r>
              <a:rPr lang="es-MX" b="1" dirty="0"/>
              <a:t>Formulario </a:t>
            </a:r>
            <a:r>
              <a:rPr lang="es-MX" b="1" dirty="0" err="1"/>
              <a:t>Inline</a:t>
            </a:r>
            <a:r>
              <a:rPr lang="es-MX" b="1" dirty="0"/>
              <a:t> para PTP y LIN</a:t>
            </a:r>
            <a:endParaRPr lang="es-MX" dirty="0"/>
          </a:p>
        </p:txBody>
      </p:sp>
      <p:pic>
        <p:nvPicPr>
          <p:cNvPr id="7" name="Marcador de contenido 6">
            <a:extLst>
              <a:ext uri="{FF2B5EF4-FFF2-40B4-BE49-F238E27FC236}">
                <a16:creationId xmlns:a16="http://schemas.microsoft.com/office/drawing/2014/main" id="{53E94142-C006-43FC-87E0-8781B45C8431}"/>
              </a:ext>
            </a:extLst>
          </p:cNvPr>
          <p:cNvPicPr>
            <a:picLocks noGrp="1" noChangeAspect="1"/>
          </p:cNvPicPr>
          <p:nvPr>
            <p:ph idx="1"/>
          </p:nvPr>
        </p:nvPicPr>
        <p:blipFill>
          <a:blip r:embed="rId2"/>
          <a:stretch>
            <a:fillRect/>
          </a:stretch>
        </p:blipFill>
        <p:spPr>
          <a:xfrm>
            <a:off x="1633537" y="2224881"/>
            <a:ext cx="5876925" cy="3276600"/>
          </a:xfrm>
          <a:prstGeom prst="rect">
            <a:avLst/>
          </a:prstGeom>
        </p:spPr>
      </p:pic>
    </p:spTree>
    <p:extLst>
      <p:ext uri="{BB962C8B-B14F-4D97-AF65-F5344CB8AC3E}">
        <p14:creationId xmlns:p14="http://schemas.microsoft.com/office/powerpoint/2010/main" val="30829358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8E05A8-5ED7-41D4-BEB9-746FC3A37F69}"/>
              </a:ext>
            </a:extLst>
          </p:cNvPr>
          <p:cNvSpPr>
            <a:spLocks noGrp="1"/>
          </p:cNvSpPr>
          <p:nvPr>
            <p:ph type="title"/>
          </p:nvPr>
        </p:nvSpPr>
        <p:spPr/>
        <p:txBody>
          <a:bodyPr>
            <a:normAutofit fontScale="90000"/>
          </a:bodyPr>
          <a:lstStyle/>
          <a:p>
            <a:r>
              <a:rPr lang="es-MX" b="1" dirty="0"/>
              <a:t>PROGRAMACIÓN DE MOVIMIENTOS CIRC</a:t>
            </a:r>
            <a:endParaRPr lang="es-MX" dirty="0"/>
          </a:p>
        </p:txBody>
      </p:sp>
      <p:sp>
        <p:nvSpPr>
          <p:cNvPr id="3" name="Marcador de contenido 2">
            <a:extLst>
              <a:ext uri="{FF2B5EF4-FFF2-40B4-BE49-F238E27FC236}">
                <a16:creationId xmlns:a16="http://schemas.microsoft.com/office/drawing/2014/main" id="{C0DD7A9A-9DEC-4891-9215-0C5565BDFE9B}"/>
              </a:ext>
            </a:extLst>
          </p:cNvPr>
          <p:cNvSpPr>
            <a:spLocks noGrp="1"/>
          </p:cNvSpPr>
          <p:nvPr>
            <p:ph idx="1"/>
          </p:nvPr>
        </p:nvSpPr>
        <p:spPr/>
        <p:txBody>
          <a:bodyPr>
            <a:normAutofit fontScale="85000" lnSpcReduction="20000"/>
          </a:bodyPr>
          <a:lstStyle/>
          <a:p>
            <a:r>
              <a:rPr lang="es-MX" dirty="0"/>
              <a:t>Procedimiento </a:t>
            </a:r>
          </a:p>
          <a:p>
            <a:r>
              <a:rPr lang="es-MX" dirty="0"/>
              <a:t>1. Mover el TCP a la posición la cual se programará como punto intermedio.</a:t>
            </a:r>
          </a:p>
          <a:p>
            <a:r>
              <a:rPr lang="es-MX" dirty="0"/>
              <a:t>2. Colocar el cursor en la línea detrás de la cual se insertará la instrucción de movimiento.</a:t>
            </a:r>
          </a:p>
          <a:p>
            <a:r>
              <a:rPr lang="es-MX" dirty="0"/>
              <a:t>3. Seleccionar la secuencia Movimiento/CIRC</a:t>
            </a:r>
          </a:p>
          <a:p>
            <a:r>
              <a:rPr lang="es-MX" dirty="0"/>
              <a:t>4. Declarar los parámetros en el formulario </a:t>
            </a:r>
            <a:r>
              <a:rPr lang="es-MX" dirty="0" err="1"/>
              <a:t>Inline</a:t>
            </a:r>
            <a:endParaRPr lang="es-MX" dirty="0"/>
          </a:p>
          <a:p>
            <a:r>
              <a:rPr lang="es-MX" dirty="0"/>
              <a:t>5. Pulsar la tecla “</a:t>
            </a:r>
            <a:r>
              <a:rPr lang="es-MX" dirty="0" err="1"/>
              <a:t>Touch</a:t>
            </a:r>
            <a:r>
              <a:rPr lang="es-MX" dirty="0"/>
              <a:t> UP PI”</a:t>
            </a:r>
          </a:p>
          <a:p>
            <a:r>
              <a:rPr lang="es-MX" dirty="0"/>
              <a:t>6. Mover el TCP a la posición la cual se programará como punto de destino </a:t>
            </a:r>
          </a:p>
          <a:p>
            <a:r>
              <a:rPr lang="es-MX" dirty="0"/>
              <a:t>7. Guardar la instrucción con “Instrucción OK”</a:t>
            </a:r>
          </a:p>
          <a:p>
            <a:endParaRPr lang="es-MX" dirty="0"/>
          </a:p>
        </p:txBody>
      </p:sp>
    </p:spTree>
    <p:extLst>
      <p:ext uri="{BB962C8B-B14F-4D97-AF65-F5344CB8AC3E}">
        <p14:creationId xmlns:p14="http://schemas.microsoft.com/office/powerpoint/2010/main" val="17248364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CA6E05-D356-423D-BFD2-1DA791477ED9}"/>
              </a:ext>
            </a:extLst>
          </p:cNvPr>
          <p:cNvSpPr>
            <a:spLocks noGrp="1"/>
          </p:cNvSpPr>
          <p:nvPr>
            <p:ph type="title"/>
          </p:nvPr>
        </p:nvSpPr>
        <p:spPr/>
        <p:txBody>
          <a:bodyPr>
            <a:normAutofit fontScale="90000"/>
          </a:bodyPr>
          <a:lstStyle/>
          <a:p>
            <a:r>
              <a:rPr lang="es-MX" b="1" dirty="0"/>
              <a:t>Formulario para el movimiento CIRC</a:t>
            </a:r>
            <a:endParaRPr lang="es-MX" dirty="0"/>
          </a:p>
        </p:txBody>
      </p:sp>
      <p:pic>
        <p:nvPicPr>
          <p:cNvPr id="22530" name="Picture 2">
            <a:extLst>
              <a:ext uri="{FF2B5EF4-FFF2-40B4-BE49-F238E27FC236}">
                <a16:creationId xmlns:a16="http://schemas.microsoft.com/office/drawing/2014/main" id="{9793BFD7-CDC7-4A1B-A004-E39F7E7C39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39868"/>
          <a:stretch>
            <a:fillRect/>
          </a:stretch>
        </p:blipFill>
        <p:spPr bwMode="auto">
          <a:xfrm>
            <a:off x="2087724" y="1417638"/>
            <a:ext cx="4968552" cy="104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n 3">
            <a:extLst>
              <a:ext uri="{FF2B5EF4-FFF2-40B4-BE49-F238E27FC236}">
                <a16:creationId xmlns:a16="http://schemas.microsoft.com/office/drawing/2014/main" id="{E13D3487-018A-4C1F-8F53-C70CBF91A6D6}"/>
              </a:ext>
            </a:extLst>
          </p:cNvPr>
          <p:cNvPicPr>
            <a:picLocks noChangeAspect="1"/>
          </p:cNvPicPr>
          <p:nvPr/>
        </p:nvPicPr>
        <p:blipFill>
          <a:blip r:embed="rId3"/>
          <a:stretch>
            <a:fillRect/>
          </a:stretch>
        </p:blipFill>
        <p:spPr>
          <a:xfrm>
            <a:off x="1979712" y="2708920"/>
            <a:ext cx="5791200" cy="3562350"/>
          </a:xfrm>
          <a:prstGeom prst="rect">
            <a:avLst/>
          </a:prstGeom>
        </p:spPr>
      </p:pic>
    </p:spTree>
    <p:extLst>
      <p:ext uri="{BB962C8B-B14F-4D97-AF65-F5344CB8AC3E}">
        <p14:creationId xmlns:p14="http://schemas.microsoft.com/office/powerpoint/2010/main" val="27323217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A2D71B-33F8-4F56-9921-0DB75604A4B7}"/>
              </a:ext>
            </a:extLst>
          </p:cNvPr>
          <p:cNvSpPr>
            <a:spLocks noGrp="1"/>
          </p:cNvSpPr>
          <p:nvPr>
            <p:ph type="title"/>
          </p:nvPr>
        </p:nvSpPr>
        <p:spPr/>
        <p:txBody>
          <a:bodyPr>
            <a:normAutofit/>
          </a:bodyPr>
          <a:lstStyle/>
          <a:p>
            <a:r>
              <a:rPr lang="es-MX" b="1" dirty="0"/>
              <a:t>PROGRAMACIÓN USANDO WAIT </a:t>
            </a:r>
            <a:endParaRPr lang="es-MX" dirty="0"/>
          </a:p>
        </p:txBody>
      </p:sp>
      <p:sp>
        <p:nvSpPr>
          <p:cNvPr id="3" name="Marcador de contenido 2">
            <a:extLst>
              <a:ext uri="{FF2B5EF4-FFF2-40B4-BE49-F238E27FC236}">
                <a16:creationId xmlns:a16="http://schemas.microsoft.com/office/drawing/2014/main" id="{C661F237-885F-4C96-9C23-9DE869BA6BF3}"/>
              </a:ext>
            </a:extLst>
          </p:cNvPr>
          <p:cNvSpPr>
            <a:spLocks noGrp="1"/>
          </p:cNvSpPr>
          <p:nvPr>
            <p:ph idx="1"/>
          </p:nvPr>
        </p:nvSpPr>
        <p:spPr>
          <a:xfrm>
            <a:off x="457200" y="1600200"/>
            <a:ext cx="8229600" cy="3124943"/>
          </a:xfrm>
        </p:spPr>
        <p:txBody>
          <a:bodyPr>
            <a:normAutofit fontScale="62500" lnSpcReduction="20000"/>
          </a:bodyPr>
          <a:lstStyle/>
          <a:p>
            <a:pPr marL="0" indent="0">
              <a:buNone/>
            </a:pPr>
            <a:r>
              <a:rPr lang="es-MX" dirty="0"/>
              <a:t>Con WAIT puede programarse un tiempo de espera. El movimiento del robot es detenido durante el tiempo programado. WAIT genera un stop del procesamiento en avance.</a:t>
            </a:r>
          </a:p>
          <a:p>
            <a:pPr marL="0" indent="0">
              <a:buNone/>
            </a:pPr>
            <a:r>
              <a:rPr lang="es-MX" b="1" dirty="0"/>
              <a:t> </a:t>
            </a:r>
            <a:endParaRPr lang="es-MX" dirty="0"/>
          </a:p>
          <a:p>
            <a:pPr marL="0" indent="0">
              <a:buNone/>
            </a:pPr>
            <a:r>
              <a:rPr lang="es-MX" b="1" dirty="0"/>
              <a:t>Procedimiento </a:t>
            </a:r>
            <a:endParaRPr lang="es-MX" dirty="0"/>
          </a:p>
          <a:p>
            <a:pPr marL="0" indent="0">
              <a:buNone/>
            </a:pPr>
            <a:r>
              <a:rPr lang="es-MX" dirty="0"/>
              <a:t>1. Colocar el cursor en la línea detrás de la cual se insertará la instrucción lógica.</a:t>
            </a:r>
          </a:p>
          <a:p>
            <a:pPr marL="0" indent="0">
              <a:buNone/>
            </a:pPr>
            <a:r>
              <a:rPr lang="es-MX" dirty="0"/>
              <a:t>2. Seleccionar la secuencia de menú </a:t>
            </a:r>
            <a:r>
              <a:rPr lang="es-MX" dirty="0" err="1"/>
              <a:t>Instrucc</a:t>
            </a:r>
            <a:r>
              <a:rPr lang="es-MX" dirty="0"/>
              <a:t>. &gt; Lógica &gt; WAIT</a:t>
            </a:r>
          </a:p>
          <a:p>
            <a:pPr marL="0" indent="0">
              <a:buNone/>
            </a:pPr>
            <a:r>
              <a:rPr lang="es-MX" dirty="0"/>
              <a:t>3. Declarar los segundos para hacer pausa</a:t>
            </a:r>
          </a:p>
          <a:p>
            <a:pPr marL="0" indent="0">
              <a:buNone/>
            </a:pPr>
            <a:r>
              <a:rPr lang="es-MX" dirty="0"/>
              <a:t>4. Guardar la instrucción con el </a:t>
            </a:r>
            <a:r>
              <a:rPr lang="es-MX" dirty="0" err="1"/>
              <a:t>softkey</a:t>
            </a:r>
            <a:r>
              <a:rPr lang="es-MX" dirty="0"/>
              <a:t> Instrucción OK.</a:t>
            </a:r>
          </a:p>
          <a:p>
            <a:endParaRPr lang="es-MX" dirty="0"/>
          </a:p>
        </p:txBody>
      </p:sp>
      <p:pic>
        <p:nvPicPr>
          <p:cNvPr id="23554" name="Picture 2">
            <a:extLst>
              <a:ext uri="{FF2B5EF4-FFF2-40B4-BE49-F238E27FC236}">
                <a16:creationId xmlns:a16="http://schemas.microsoft.com/office/drawing/2014/main" id="{56F21A37-C28D-4A5F-8FB0-D2F6667F26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53157"/>
          <a:stretch>
            <a:fillRect/>
          </a:stretch>
        </p:blipFill>
        <p:spPr bwMode="auto">
          <a:xfrm>
            <a:off x="2987824" y="4740659"/>
            <a:ext cx="3200946" cy="848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8531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61E684-8E95-4267-B300-AC87BEDDD0E1}"/>
              </a:ext>
            </a:extLst>
          </p:cNvPr>
          <p:cNvSpPr>
            <a:spLocks noGrp="1"/>
          </p:cNvSpPr>
          <p:nvPr>
            <p:ph type="title"/>
          </p:nvPr>
        </p:nvSpPr>
        <p:spPr/>
        <p:txBody>
          <a:bodyPr>
            <a:normAutofit fontScale="90000"/>
          </a:bodyPr>
          <a:lstStyle/>
          <a:p>
            <a:r>
              <a:rPr lang="es-ES" b="1" dirty="0"/>
              <a:t>Introducción</a:t>
            </a:r>
            <a:r>
              <a:rPr lang="es-ES" dirty="0"/>
              <a:t> </a:t>
            </a:r>
            <a:br>
              <a:rPr lang="es-MX" dirty="0"/>
            </a:br>
            <a:endParaRPr lang="es-MX" dirty="0"/>
          </a:p>
        </p:txBody>
      </p:sp>
      <p:sp>
        <p:nvSpPr>
          <p:cNvPr id="3" name="Marcador de contenido 2">
            <a:extLst>
              <a:ext uri="{FF2B5EF4-FFF2-40B4-BE49-F238E27FC236}">
                <a16:creationId xmlns:a16="http://schemas.microsoft.com/office/drawing/2014/main" id="{1B336B5A-9DF0-4258-AD5A-5D7AA0DF8841}"/>
              </a:ext>
            </a:extLst>
          </p:cNvPr>
          <p:cNvSpPr>
            <a:spLocks noGrp="1"/>
          </p:cNvSpPr>
          <p:nvPr>
            <p:ph idx="1"/>
          </p:nvPr>
        </p:nvSpPr>
        <p:spPr/>
        <p:txBody>
          <a:bodyPr>
            <a:normAutofit fontScale="70000" lnSpcReduction="20000"/>
          </a:bodyPr>
          <a:lstStyle/>
          <a:p>
            <a:r>
              <a:rPr lang="es-MX" dirty="0"/>
              <a:t>Una entrada o salida son el conjunto de señales que usan las distintas unidades de un sistema de procesamiento de información como una computadora o sistema macarrónico para comunicarse unas con otras o entre el usuario.</a:t>
            </a:r>
          </a:p>
          <a:p>
            <a:r>
              <a:rPr lang="es-MX" dirty="0"/>
              <a:t>Un dispositivo de entrada o salida puede ser cualquier tipo de unidad funcional o subsistema que forma parte del conjunto integral del sistema del ordenador. En todos los casos, pueden enviar señales o procesar información para establecer distintos tipos de comunicación interna y externa. El término entrada y salida o input / output (del inglés) también refiere a la ejecución de acciones u operaciones a través de dichos dispositivos. La mayoría de estos dispositivos permiten tanto la entrada como la salida de datos.</a:t>
            </a:r>
          </a:p>
          <a:p>
            <a:r>
              <a:rPr lang="es-MX" dirty="0"/>
              <a:t>El robot del fabricante KUKA es un robot industrial con la capacidad de manipular más de 1000 entradas y salidas</a:t>
            </a:r>
          </a:p>
          <a:p>
            <a:endParaRPr lang="es-MX" dirty="0"/>
          </a:p>
        </p:txBody>
      </p:sp>
    </p:spTree>
    <p:extLst>
      <p:ext uri="{BB962C8B-B14F-4D97-AF65-F5344CB8AC3E}">
        <p14:creationId xmlns:p14="http://schemas.microsoft.com/office/powerpoint/2010/main" val="41725040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FA58CF-42FD-4493-B32D-DBC0255DCFDC}"/>
              </a:ext>
            </a:extLst>
          </p:cNvPr>
          <p:cNvSpPr>
            <a:spLocks noGrp="1"/>
          </p:cNvSpPr>
          <p:nvPr>
            <p:ph type="title"/>
          </p:nvPr>
        </p:nvSpPr>
        <p:spPr/>
        <p:txBody>
          <a:bodyPr>
            <a:normAutofit fontScale="90000"/>
          </a:bodyPr>
          <a:lstStyle/>
          <a:p>
            <a:r>
              <a:rPr lang="es-MX" b="1" dirty="0"/>
              <a:t>PROGRAMACIÓN USANDO WAITFOR</a:t>
            </a:r>
            <a:endParaRPr lang="es-MX" dirty="0"/>
          </a:p>
        </p:txBody>
      </p:sp>
      <p:sp>
        <p:nvSpPr>
          <p:cNvPr id="3" name="Marcador de contenido 2">
            <a:extLst>
              <a:ext uri="{FF2B5EF4-FFF2-40B4-BE49-F238E27FC236}">
                <a16:creationId xmlns:a16="http://schemas.microsoft.com/office/drawing/2014/main" id="{414FF829-95D1-41DC-AAFF-8C0CEEAACB98}"/>
              </a:ext>
            </a:extLst>
          </p:cNvPr>
          <p:cNvSpPr>
            <a:spLocks noGrp="1"/>
          </p:cNvSpPr>
          <p:nvPr>
            <p:ph idx="1"/>
          </p:nvPr>
        </p:nvSpPr>
        <p:spPr>
          <a:xfrm>
            <a:off x="457200" y="1600201"/>
            <a:ext cx="8229600" cy="3701008"/>
          </a:xfrm>
        </p:spPr>
        <p:txBody>
          <a:bodyPr>
            <a:normAutofit fontScale="77500" lnSpcReduction="20000"/>
          </a:bodyPr>
          <a:lstStyle/>
          <a:p>
            <a:pPr marL="0" indent="0">
              <a:buNone/>
            </a:pPr>
            <a:r>
              <a:rPr lang="es-MX" dirty="0"/>
              <a:t>La instrucción activa una función de espera condicionada a una señal. </a:t>
            </a:r>
          </a:p>
          <a:p>
            <a:pPr marL="0" indent="0">
              <a:buNone/>
            </a:pPr>
            <a:r>
              <a:rPr lang="es-MX" b="1" dirty="0"/>
              <a:t> </a:t>
            </a:r>
            <a:endParaRPr lang="es-MX" dirty="0"/>
          </a:p>
          <a:p>
            <a:pPr marL="0" indent="0">
              <a:buNone/>
            </a:pPr>
            <a:r>
              <a:rPr lang="es-MX" b="1" dirty="0"/>
              <a:t>Procedimiento </a:t>
            </a:r>
            <a:endParaRPr lang="es-MX" dirty="0"/>
          </a:p>
          <a:p>
            <a:pPr marL="0" indent="0">
              <a:buNone/>
            </a:pPr>
            <a:r>
              <a:rPr lang="es-MX" dirty="0"/>
              <a:t>1. Colocar el cursor en la línea detrás de la cual se insertará la instrucción lógica.</a:t>
            </a:r>
          </a:p>
          <a:p>
            <a:pPr marL="0" indent="0">
              <a:buNone/>
            </a:pPr>
            <a:r>
              <a:rPr lang="es-MX" dirty="0"/>
              <a:t>2. Seleccionar la secuencia de menú </a:t>
            </a:r>
            <a:r>
              <a:rPr lang="es-MX" dirty="0" err="1"/>
              <a:t>Instrucc</a:t>
            </a:r>
            <a:r>
              <a:rPr lang="es-MX" dirty="0"/>
              <a:t>. &gt; Lógica &gt; WAITFOR.</a:t>
            </a:r>
          </a:p>
          <a:p>
            <a:pPr marL="0" indent="0">
              <a:buNone/>
            </a:pPr>
            <a:r>
              <a:rPr lang="es-MX" dirty="0"/>
              <a:t>3. Declarar los parámetros en el formulario </a:t>
            </a:r>
            <a:r>
              <a:rPr lang="es-MX" dirty="0" err="1"/>
              <a:t>Inline</a:t>
            </a:r>
            <a:r>
              <a:rPr lang="es-MX" dirty="0"/>
              <a:t>.</a:t>
            </a:r>
          </a:p>
          <a:p>
            <a:pPr marL="0" indent="0">
              <a:buNone/>
            </a:pPr>
            <a:r>
              <a:rPr lang="es-MX" dirty="0"/>
              <a:t>4. Guardar la instrucción con el </a:t>
            </a:r>
            <a:r>
              <a:rPr lang="es-MX" dirty="0" err="1"/>
              <a:t>softkey</a:t>
            </a:r>
            <a:r>
              <a:rPr lang="es-MX" dirty="0"/>
              <a:t> Instrucción OK.</a:t>
            </a:r>
          </a:p>
          <a:p>
            <a:endParaRPr lang="es-MX" dirty="0"/>
          </a:p>
        </p:txBody>
      </p:sp>
    </p:spTree>
    <p:extLst>
      <p:ext uri="{BB962C8B-B14F-4D97-AF65-F5344CB8AC3E}">
        <p14:creationId xmlns:p14="http://schemas.microsoft.com/office/powerpoint/2010/main" val="8627619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20A7BC-743F-4B6E-B987-756B8ECCBCED}"/>
              </a:ext>
            </a:extLst>
          </p:cNvPr>
          <p:cNvSpPr>
            <a:spLocks noGrp="1"/>
          </p:cNvSpPr>
          <p:nvPr>
            <p:ph type="title"/>
          </p:nvPr>
        </p:nvSpPr>
        <p:spPr/>
        <p:txBody>
          <a:bodyPr>
            <a:normAutofit/>
          </a:bodyPr>
          <a:lstStyle/>
          <a:p>
            <a:r>
              <a:rPr lang="es-MX" b="1" dirty="0"/>
              <a:t>Formulario </a:t>
            </a:r>
            <a:r>
              <a:rPr lang="es-MX" b="1" dirty="0" err="1"/>
              <a:t>Inline</a:t>
            </a:r>
            <a:r>
              <a:rPr lang="es-MX" b="1" dirty="0"/>
              <a:t> para WAITFOR</a:t>
            </a:r>
            <a:endParaRPr lang="es-MX" dirty="0"/>
          </a:p>
        </p:txBody>
      </p:sp>
      <p:pic>
        <p:nvPicPr>
          <p:cNvPr id="24578" name="Picture 2">
            <a:extLst>
              <a:ext uri="{FF2B5EF4-FFF2-40B4-BE49-F238E27FC236}">
                <a16:creationId xmlns:a16="http://schemas.microsoft.com/office/drawing/2014/main" id="{3D08EDE9-FF16-4CE0-A4BC-353EC7FD9D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2224" y="1417638"/>
            <a:ext cx="5379552" cy="85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n 3">
            <a:extLst>
              <a:ext uri="{FF2B5EF4-FFF2-40B4-BE49-F238E27FC236}">
                <a16:creationId xmlns:a16="http://schemas.microsoft.com/office/drawing/2014/main" id="{9C461DF1-0E21-480B-850C-25C0933B8131}"/>
              </a:ext>
            </a:extLst>
          </p:cNvPr>
          <p:cNvPicPr>
            <a:picLocks noChangeAspect="1"/>
          </p:cNvPicPr>
          <p:nvPr/>
        </p:nvPicPr>
        <p:blipFill>
          <a:blip r:embed="rId3"/>
          <a:stretch>
            <a:fillRect/>
          </a:stretch>
        </p:blipFill>
        <p:spPr>
          <a:xfrm>
            <a:off x="1187624" y="2536230"/>
            <a:ext cx="6702805" cy="3312368"/>
          </a:xfrm>
          <a:prstGeom prst="rect">
            <a:avLst/>
          </a:prstGeom>
        </p:spPr>
      </p:pic>
    </p:spTree>
    <p:extLst>
      <p:ext uri="{BB962C8B-B14F-4D97-AF65-F5344CB8AC3E}">
        <p14:creationId xmlns:p14="http://schemas.microsoft.com/office/powerpoint/2010/main" val="40673202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Bibliografía</a:t>
            </a:r>
          </a:p>
        </p:txBody>
      </p:sp>
      <p:sp>
        <p:nvSpPr>
          <p:cNvPr id="3" name="2 Marcador de contenido"/>
          <p:cNvSpPr>
            <a:spLocks noGrp="1"/>
          </p:cNvSpPr>
          <p:nvPr>
            <p:ph idx="1"/>
          </p:nvPr>
        </p:nvSpPr>
        <p:spPr/>
        <p:txBody>
          <a:bodyPr>
            <a:normAutofit fontScale="47500" lnSpcReduction="20000"/>
          </a:bodyPr>
          <a:lstStyle/>
          <a:p>
            <a:pPr marL="0" indent="0">
              <a:buNone/>
            </a:pPr>
            <a:r>
              <a:rPr lang="es-ES" b="1" dirty="0"/>
              <a:t>Básica </a:t>
            </a:r>
            <a:endParaRPr lang="es-MX" dirty="0"/>
          </a:p>
          <a:p>
            <a:pPr lvl="0"/>
            <a:r>
              <a:rPr lang="es-MX" dirty="0"/>
              <a:t>INALI, “Curso manejo Robot ”,  Especialistas en Automatismos y Mantenimiento, S.L., </a:t>
            </a:r>
            <a:r>
              <a:rPr lang="es-MX" dirty="0" err="1"/>
              <a:t>Gazanda</a:t>
            </a:r>
            <a:r>
              <a:rPr lang="es-MX" dirty="0"/>
              <a:t> </a:t>
            </a:r>
            <a:r>
              <a:rPr lang="es-MX" dirty="0" err="1"/>
              <a:t>Bidea</a:t>
            </a:r>
            <a:r>
              <a:rPr lang="es-MX" dirty="0"/>
              <a:t>, 1 – Polígono </a:t>
            </a:r>
            <a:r>
              <a:rPr lang="es-MX" dirty="0" err="1"/>
              <a:t>Sukalde</a:t>
            </a:r>
            <a:r>
              <a:rPr lang="es-MX" dirty="0"/>
              <a:t>, Apdo. de Correos 211.</a:t>
            </a:r>
          </a:p>
          <a:p>
            <a:pPr lvl="0"/>
            <a:r>
              <a:rPr lang="es-MX" dirty="0"/>
              <a:t>KUKA Robot </a:t>
            </a:r>
            <a:r>
              <a:rPr lang="es-MX" dirty="0" err="1"/>
              <a:t>Group</a:t>
            </a:r>
            <a:r>
              <a:rPr lang="es-MX" dirty="0"/>
              <a:t>, “Instrucciones de manejo y programación para los integradores de sistemas”, </a:t>
            </a:r>
            <a:r>
              <a:rPr lang="es-MX" dirty="0" err="1"/>
              <a:t>Augsburg</a:t>
            </a:r>
            <a:r>
              <a:rPr lang="es-MX"/>
              <a:t>, Alemania, 2008</a:t>
            </a:r>
          </a:p>
          <a:p>
            <a:pPr lvl="0"/>
            <a:r>
              <a:rPr lang="es-MX" dirty="0"/>
              <a:t>Craig, John J., Robótica, Pearson educación, 2006, ISBN: 9702607728. </a:t>
            </a:r>
          </a:p>
          <a:p>
            <a:pPr lvl="0"/>
            <a:r>
              <a:rPr lang="en-US" dirty="0" err="1"/>
              <a:t>Koren</a:t>
            </a:r>
            <a:r>
              <a:rPr lang="en-US" dirty="0"/>
              <a:t>, </a:t>
            </a:r>
            <a:r>
              <a:rPr lang="en-US" dirty="0" err="1"/>
              <a:t>Yoram</a:t>
            </a:r>
            <a:r>
              <a:rPr lang="en-US" dirty="0"/>
              <a:t>, Robotics for engineers, McGraw-Hill, c1985, ISBN: 0070353999. </a:t>
            </a:r>
            <a:endParaRPr lang="es-MX" dirty="0"/>
          </a:p>
          <a:p>
            <a:pPr lvl="0"/>
            <a:r>
              <a:rPr lang="es-MX" dirty="0"/>
              <a:t>Mandado Pérez, Autómatas programables y sistemas de automatización, </a:t>
            </a:r>
            <a:r>
              <a:rPr lang="es-MX" dirty="0" err="1"/>
              <a:t>Alfaomega</a:t>
            </a:r>
            <a:r>
              <a:rPr lang="es-MX" dirty="0"/>
              <a:t>, 2010, ISBN: 9786077686736.</a:t>
            </a:r>
          </a:p>
          <a:p>
            <a:pPr lvl="0"/>
            <a:r>
              <a:rPr lang="en-US" dirty="0"/>
              <a:t>Khalil, W., Modeling, identification &amp; control of robots, </a:t>
            </a:r>
            <a:r>
              <a:rPr lang="en-US" dirty="0" err="1"/>
              <a:t>Kogan</a:t>
            </a:r>
            <a:r>
              <a:rPr lang="en-US" dirty="0"/>
              <a:t> Page Science paper edition, ISBN: 190399666X, 9781903996669.</a:t>
            </a:r>
            <a:endParaRPr lang="es-MX" dirty="0"/>
          </a:p>
          <a:p>
            <a:pPr marL="0" indent="0">
              <a:buNone/>
            </a:pPr>
            <a:r>
              <a:rPr lang="en-US" dirty="0"/>
              <a:t> </a:t>
            </a:r>
            <a:endParaRPr lang="es-MX" dirty="0"/>
          </a:p>
          <a:p>
            <a:pPr marL="0" indent="0">
              <a:buNone/>
            </a:pPr>
            <a:r>
              <a:rPr lang="es-MX" b="1" dirty="0"/>
              <a:t>Complementaria.</a:t>
            </a:r>
            <a:endParaRPr lang="es-MX" dirty="0"/>
          </a:p>
          <a:p>
            <a:pPr lvl="0"/>
            <a:r>
              <a:rPr lang="en-US" dirty="0"/>
              <a:t>Palacios </a:t>
            </a:r>
            <a:r>
              <a:rPr lang="en-US" dirty="0" err="1"/>
              <a:t>Municio</a:t>
            </a:r>
            <a:r>
              <a:rPr lang="en-US" dirty="0"/>
              <a:t>, Enrique., </a:t>
            </a:r>
            <a:r>
              <a:rPr lang="en-US" dirty="0" err="1"/>
              <a:t>Microcontrolador</a:t>
            </a:r>
            <a:r>
              <a:rPr lang="en-US" dirty="0"/>
              <a:t> PIC16F84 : </a:t>
            </a:r>
            <a:r>
              <a:rPr lang="en-US" dirty="0" err="1"/>
              <a:t>desarrollo</a:t>
            </a:r>
            <a:r>
              <a:rPr lang="en-US" dirty="0"/>
              <a:t> de </a:t>
            </a:r>
            <a:r>
              <a:rPr lang="en-US" dirty="0" err="1"/>
              <a:t>proyectos</a:t>
            </a:r>
            <a:r>
              <a:rPr lang="en-US" dirty="0"/>
              <a:t>, </a:t>
            </a:r>
            <a:r>
              <a:rPr lang="en-US" dirty="0" err="1"/>
              <a:t>Alfaomega</a:t>
            </a:r>
            <a:r>
              <a:rPr lang="en-US" dirty="0"/>
              <a:t> ; RA-MA, 2009, ISBN: </a:t>
            </a:r>
            <a:endParaRPr lang="es-MX" dirty="0"/>
          </a:p>
          <a:p>
            <a:r>
              <a:rPr lang="en-US" dirty="0"/>
              <a:t>9786077686378.</a:t>
            </a:r>
            <a:endParaRPr lang="es-MX" dirty="0"/>
          </a:p>
          <a:p>
            <a:pPr lvl="0"/>
            <a:r>
              <a:rPr lang="es-MX" dirty="0"/>
              <a:t>López Chau, Asdrúbal., Microcontroladores AVR : configuración total de periféricos, Universidad Autónoma del Estado de México, 2006, ISBN: 9688359661.</a:t>
            </a:r>
          </a:p>
          <a:p>
            <a:pPr lvl="0"/>
            <a:r>
              <a:rPr lang="en-US" dirty="0" err="1"/>
              <a:t>Lovine</a:t>
            </a:r>
            <a:r>
              <a:rPr lang="en-US" dirty="0"/>
              <a:t>, John, PIC microcontroller project book : for </a:t>
            </a:r>
            <a:r>
              <a:rPr lang="en-US" dirty="0" err="1"/>
              <a:t>PICBasic</a:t>
            </a:r>
            <a:r>
              <a:rPr lang="en-US" dirty="0"/>
              <a:t> and </a:t>
            </a:r>
            <a:r>
              <a:rPr lang="en-US" dirty="0" err="1"/>
              <a:t>PICBasic</a:t>
            </a:r>
            <a:r>
              <a:rPr lang="en-US" dirty="0"/>
              <a:t> Pro compilers, McGraw-Hill, c2004., ISBN: 0071437045.</a:t>
            </a:r>
            <a:endParaRPr lang="es-MX" dirty="0"/>
          </a:p>
          <a:p>
            <a:pPr marL="0" indent="0">
              <a:buNone/>
            </a:pPr>
            <a:endParaRPr lang="es-MX" dirty="0"/>
          </a:p>
        </p:txBody>
      </p:sp>
    </p:spTree>
    <p:extLst>
      <p:ext uri="{BB962C8B-B14F-4D97-AF65-F5344CB8AC3E}">
        <p14:creationId xmlns:p14="http://schemas.microsoft.com/office/powerpoint/2010/main" val="141318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9BE461-CB15-4FEF-8734-E18277A68000}"/>
              </a:ext>
            </a:extLst>
          </p:cNvPr>
          <p:cNvSpPr>
            <a:spLocks noGrp="1"/>
          </p:cNvSpPr>
          <p:nvPr>
            <p:ph type="title"/>
          </p:nvPr>
        </p:nvSpPr>
        <p:spPr/>
        <p:txBody>
          <a:bodyPr/>
          <a:lstStyle/>
          <a:p>
            <a:r>
              <a:rPr lang="es-ES" b="1" dirty="0"/>
              <a:t>Descripción del problema </a:t>
            </a:r>
            <a:endParaRPr lang="es-MX" dirty="0"/>
          </a:p>
        </p:txBody>
      </p:sp>
      <p:sp>
        <p:nvSpPr>
          <p:cNvPr id="3" name="Marcador de contenido 2">
            <a:extLst>
              <a:ext uri="{FF2B5EF4-FFF2-40B4-BE49-F238E27FC236}">
                <a16:creationId xmlns:a16="http://schemas.microsoft.com/office/drawing/2014/main" id="{D3909A5D-3BDF-41F5-B2F1-C50E012778CE}"/>
              </a:ext>
            </a:extLst>
          </p:cNvPr>
          <p:cNvSpPr>
            <a:spLocks noGrp="1"/>
          </p:cNvSpPr>
          <p:nvPr>
            <p:ph idx="1"/>
          </p:nvPr>
        </p:nvSpPr>
        <p:spPr/>
        <p:txBody>
          <a:bodyPr/>
          <a:lstStyle/>
          <a:p>
            <a:r>
              <a:rPr lang="es-MX" dirty="0"/>
              <a:t>Localizar y entender el funcionamiento de todas las entradas y salidas del brazo robótico, así como los conceptos de apertura y cierre de gripes, vástagos y prensas.</a:t>
            </a:r>
          </a:p>
          <a:p>
            <a:r>
              <a:rPr lang="es-MX" dirty="0"/>
              <a:t>Realizar programas para manipular el brazo robótico.</a:t>
            </a:r>
          </a:p>
        </p:txBody>
      </p:sp>
    </p:spTree>
    <p:extLst>
      <p:ext uri="{BB962C8B-B14F-4D97-AF65-F5344CB8AC3E}">
        <p14:creationId xmlns:p14="http://schemas.microsoft.com/office/powerpoint/2010/main" val="1809761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1EB7D4-E858-4F19-A47E-6E25BFA17D3F}"/>
              </a:ext>
            </a:extLst>
          </p:cNvPr>
          <p:cNvSpPr>
            <a:spLocks noGrp="1"/>
          </p:cNvSpPr>
          <p:nvPr>
            <p:ph type="title"/>
          </p:nvPr>
        </p:nvSpPr>
        <p:spPr/>
        <p:txBody>
          <a:bodyPr>
            <a:normAutofit fontScale="90000"/>
          </a:bodyPr>
          <a:lstStyle/>
          <a:p>
            <a:r>
              <a:rPr lang="es-MX" dirty="0"/>
              <a:t>Entradas y salidas del brazo industrial KUKA</a:t>
            </a:r>
          </a:p>
        </p:txBody>
      </p:sp>
      <p:sp>
        <p:nvSpPr>
          <p:cNvPr id="3" name="Marcador de contenido 2">
            <a:extLst>
              <a:ext uri="{FF2B5EF4-FFF2-40B4-BE49-F238E27FC236}">
                <a16:creationId xmlns:a16="http://schemas.microsoft.com/office/drawing/2014/main" id="{D22853BD-6195-48ED-ADA3-AC327AF64BF9}"/>
              </a:ext>
            </a:extLst>
          </p:cNvPr>
          <p:cNvSpPr>
            <a:spLocks noGrp="1"/>
          </p:cNvSpPr>
          <p:nvPr>
            <p:ph idx="1"/>
          </p:nvPr>
        </p:nvSpPr>
        <p:spPr>
          <a:xfrm>
            <a:off x="457200" y="1772816"/>
            <a:ext cx="7499176" cy="2160240"/>
          </a:xfrm>
        </p:spPr>
        <p:txBody>
          <a:bodyPr>
            <a:normAutofit fontScale="92500" lnSpcReduction="10000"/>
          </a:bodyPr>
          <a:lstStyle/>
          <a:p>
            <a:r>
              <a:rPr lang="es-MX" dirty="0"/>
              <a:t>El robot consta de una base fija de entradas y salidas las cuales están conectadas a través de un </a:t>
            </a:r>
            <a:r>
              <a:rPr lang="es-MX" dirty="0" err="1"/>
              <a:t>plc</a:t>
            </a:r>
            <a:r>
              <a:rPr lang="es-MX" dirty="0"/>
              <a:t> 200 de la marca Siemens, el cual ejecuta las diversas acciones de las herramientas del brazo las cuales son:</a:t>
            </a:r>
          </a:p>
          <a:p>
            <a:endParaRPr lang="es-MX" dirty="0"/>
          </a:p>
        </p:txBody>
      </p:sp>
    </p:spTree>
    <p:extLst>
      <p:ext uri="{BB962C8B-B14F-4D97-AF65-F5344CB8AC3E}">
        <p14:creationId xmlns:p14="http://schemas.microsoft.com/office/powerpoint/2010/main" val="1588529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C63419-180B-4273-884B-A81707A6C563}"/>
              </a:ext>
            </a:extLst>
          </p:cNvPr>
          <p:cNvSpPr>
            <a:spLocks noGrp="1"/>
          </p:cNvSpPr>
          <p:nvPr>
            <p:ph type="title"/>
          </p:nvPr>
        </p:nvSpPr>
        <p:spPr/>
        <p:txBody>
          <a:bodyPr/>
          <a:lstStyle/>
          <a:p>
            <a:r>
              <a:rPr lang="es-ES" dirty="0"/>
              <a:t>Principales Entradas y Salidas</a:t>
            </a:r>
            <a:endParaRPr lang="es-MX" dirty="0"/>
          </a:p>
        </p:txBody>
      </p:sp>
      <p:pic>
        <p:nvPicPr>
          <p:cNvPr id="4" name="Imagen 3">
            <a:extLst>
              <a:ext uri="{FF2B5EF4-FFF2-40B4-BE49-F238E27FC236}">
                <a16:creationId xmlns:a16="http://schemas.microsoft.com/office/drawing/2014/main" id="{BA180EB2-55FA-49BD-8D25-7D9F9B8DE34B}"/>
              </a:ext>
            </a:extLst>
          </p:cNvPr>
          <p:cNvPicPr>
            <a:picLocks noChangeAspect="1"/>
          </p:cNvPicPr>
          <p:nvPr/>
        </p:nvPicPr>
        <p:blipFill>
          <a:blip r:embed="rId2"/>
          <a:stretch>
            <a:fillRect/>
          </a:stretch>
        </p:blipFill>
        <p:spPr>
          <a:xfrm>
            <a:off x="611560" y="1772816"/>
            <a:ext cx="2619375" cy="3257550"/>
          </a:xfrm>
          <a:prstGeom prst="rect">
            <a:avLst/>
          </a:prstGeom>
        </p:spPr>
      </p:pic>
      <p:pic>
        <p:nvPicPr>
          <p:cNvPr id="5" name="Imagen 4">
            <a:extLst>
              <a:ext uri="{FF2B5EF4-FFF2-40B4-BE49-F238E27FC236}">
                <a16:creationId xmlns:a16="http://schemas.microsoft.com/office/drawing/2014/main" id="{22E2381A-232B-439A-89AA-13FBFC63C5F8}"/>
              </a:ext>
            </a:extLst>
          </p:cNvPr>
          <p:cNvPicPr>
            <a:picLocks noChangeAspect="1"/>
          </p:cNvPicPr>
          <p:nvPr/>
        </p:nvPicPr>
        <p:blipFill>
          <a:blip r:embed="rId3"/>
          <a:stretch>
            <a:fillRect/>
          </a:stretch>
        </p:blipFill>
        <p:spPr>
          <a:xfrm>
            <a:off x="4716016" y="2306216"/>
            <a:ext cx="1905000" cy="2190750"/>
          </a:xfrm>
          <a:prstGeom prst="rect">
            <a:avLst/>
          </a:prstGeom>
        </p:spPr>
      </p:pic>
    </p:spTree>
    <p:extLst>
      <p:ext uri="{BB962C8B-B14F-4D97-AF65-F5344CB8AC3E}">
        <p14:creationId xmlns:p14="http://schemas.microsoft.com/office/powerpoint/2010/main" val="3414675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9121B6-7D86-4CC6-9975-BB69E8906A7F}"/>
              </a:ext>
            </a:extLst>
          </p:cNvPr>
          <p:cNvSpPr>
            <a:spLocks noGrp="1"/>
          </p:cNvSpPr>
          <p:nvPr>
            <p:ph type="title"/>
          </p:nvPr>
        </p:nvSpPr>
        <p:spPr/>
        <p:txBody>
          <a:bodyPr/>
          <a:lstStyle/>
          <a:p>
            <a:r>
              <a:rPr lang="es-ES" b="1" dirty="0"/>
              <a:t>Visualización de entradas y salidas</a:t>
            </a:r>
            <a:endParaRPr lang="es-MX" dirty="0"/>
          </a:p>
        </p:txBody>
      </p:sp>
      <p:sp>
        <p:nvSpPr>
          <p:cNvPr id="3" name="Marcador de contenido 2">
            <a:extLst>
              <a:ext uri="{FF2B5EF4-FFF2-40B4-BE49-F238E27FC236}">
                <a16:creationId xmlns:a16="http://schemas.microsoft.com/office/drawing/2014/main" id="{9537E91B-A3E7-4328-A8AC-FE4DD6872F8A}"/>
              </a:ext>
            </a:extLst>
          </p:cNvPr>
          <p:cNvSpPr>
            <a:spLocks noGrp="1"/>
          </p:cNvSpPr>
          <p:nvPr>
            <p:ph idx="1"/>
          </p:nvPr>
        </p:nvSpPr>
        <p:spPr>
          <a:xfrm>
            <a:off x="457200" y="1600200"/>
            <a:ext cx="8229600" cy="2836911"/>
          </a:xfrm>
        </p:spPr>
        <p:txBody>
          <a:bodyPr>
            <a:normAutofit fontScale="77500" lnSpcReduction="20000"/>
          </a:bodyPr>
          <a:lstStyle/>
          <a:p>
            <a:r>
              <a:rPr lang="es-MX" dirty="0"/>
              <a:t>Las entradas y salidas pueden visualizarse en cualquier momento, para ello habrá que seleccionar la opción de menú </a:t>
            </a:r>
          </a:p>
          <a:p>
            <a:pPr lvl="0"/>
            <a:r>
              <a:rPr lang="es-MX" dirty="0"/>
              <a:t>“Indicación”, </a:t>
            </a:r>
          </a:p>
          <a:p>
            <a:pPr lvl="0"/>
            <a:r>
              <a:rPr lang="es-MX" dirty="0"/>
              <a:t>Opción cero “0 Entradas/Salidas”,</a:t>
            </a:r>
          </a:p>
          <a:p>
            <a:pPr lvl="0"/>
            <a:r>
              <a:rPr lang="es-MX" dirty="0"/>
              <a:t>La opción “0 Entrada Digital” o la opción “1 Salida Digital”. </a:t>
            </a:r>
          </a:p>
          <a:p>
            <a:pPr lvl="0"/>
            <a:r>
              <a:rPr lang="es-MX" dirty="0"/>
              <a:t>Se abre una nueva ventana con los estados de las entradas o salidas  </a:t>
            </a:r>
          </a:p>
          <a:p>
            <a:endParaRPr lang="es-MX" dirty="0"/>
          </a:p>
        </p:txBody>
      </p:sp>
      <p:pic>
        <p:nvPicPr>
          <p:cNvPr id="4098" name="Picture 2">
            <a:extLst>
              <a:ext uri="{FF2B5EF4-FFF2-40B4-BE49-F238E27FC236}">
                <a16:creationId xmlns:a16="http://schemas.microsoft.com/office/drawing/2014/main" id="{E94798B4-E439-47E8-8AC7-896A0D7FDA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4619673"/>
            <a:ext cx="3240360" cy="1733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9662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9121B6-7D86-4CC6-9975-BB69E8906A7F}"/>
              </a:ext>
            </a:extLst>
          </p:cNvPr>
          <p:cNvSpPr>
            <a:spLocks noGrp="1"/>
          </p:cNvSpPr>
          <p:nvPr>
            <p:ph type="title"/>
          </p:nvPr>
        </p:nvSpPr>
        <p:spPr/>
        <p:txBody>
          <a:bodyPr>
            <a:normAutofit fontScale="90000"/>
          </a:bodyPr>
          <a:lstStyle/>
          <a:p>
            <a:r>
              <a:rPr lang="es-ES" b="1" dirty="0"/>
              <a:t>Visualización de entradas y salidas (continuación)</a:t>
            </a:r>
            <a:endParaRPr lang="es-MX" dirty="0"/>
          </a:p>
        </p:txBody>
      </p:sp>
      <p:sp>
        <p:nvSpPr>
          <p:cNvPr id="3" name="Marcador de contenido 2">
            <a:extLst>
              <a:ext uri="{FF2B5EF4-FFF2-40B4-BE49-F238E27FC236}">
                <a16:creationId xmlns:a16="http://schemas.microsoft.com/office/drawing/2014/main" id="{9537E91B-A3E7-4328-A8AC-FE4DD6872F8A}"/>
              </a:ext>
            </a:extLst>
          </p:cNvPr>
          <p:cNvSpPr>
            <a:spLocks noGrp="1"/>
          </p:cNvSpPr>
          <p:nvPr>
            <p:ph idx="1"/>
          </p:nvPr>
        </p:nvSpPr>
        <p:spPr>
          <a:xfrm>
            <a:off x="457200" y="1600201"/>
            <a:ext cx="8229600" cy="1180728"/>
          </a:xfrm>
        </p:spPr>
        <p:txBody>
          <a:bodyPr>
            <a:normAutofit fontScale="85000" lnSpcReduction="20000"/>
          </a:bodyPr>
          <a:lstStyle/>
          <a:p>
            <a:pPr lvl="0"/>
            <a:r>
              <a:rPr lang="es-MX" dirty="0"/>
              <a:t>Buscar en la nueva ventana las siguientes Entradas/Salidas y para los que sean posibles verificar el cambio de valor para entradas digitales</a:t>
            </a:r>
          </a:p>
        </p:txBody>
      </p:sp>
      <p:pic>
        <p:nvPicPr>
          <p:cNvPr id="4" name="Imagen 3">
            <a:extLst>
              <a:ext uri="{FF2B5EF4-FFF2-40B4-BE49-F238E27FC236}">
                <a16:creationId xmlns:a16="http://schemas.microsoft.com/office/drawing/2014/main" id="{4C8E13A7-E00F-4B2D-947B-FD59534E75A4}"/>
              </a:ext>
            </a:extLst>
          </p:cNvPr>
          <p:cNvPicPr>
            <a:picLocks noChangeAspect="1"/>
          </p:cNvPicPr>
          <p:nvPr/>
        </p:nvPicPr>
        <p:blipFill>
          <a:blip r:embed="rId2"/>
          <a:stretch>
            <a:fillRect/>
          </a:stretch>
        </p:blipFill>
        <p:spPr>
          <a:xfrm>
            <a:off x="1862137" y="2981520"/>
            <a:ext cx="5419725" cy="2466975"/>
          </a:xfrm>
          <a:prstGeom prst="rect">
            <a:avLst/>
          </a:prstGeom>
        </p:spPr>
      </p:pic>
    </p:spTree>
    <p:extLst>
      <p:ext uri="{BB962C8B-B14F-4D97-AF65-F5344CB8AC3E}">
        <p14:creationId xmlns:p14="http://schemas.microsoft.com/office/powerpoint/2010/main" val="3886168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9121B6-7D86-4CC6-9975-BB69E8906A7F}"/>
              </a:ext>
            </a:extLst>
          </p:cNvPr>
          <p:cNvSpPr>
            <a:spLocks noGrp="1"/>
          </p:cNvSpPr>
          <p:nvPr>
            <p:ph type="title"/>
          </p:nvPr>
        </p:nvSpPr>
        <p:spPr>
          <a:xfrm>
            <a:off x="457200" y="274638"/>
            <a:ext cx="8229600" cy="1143000"/>
          </a:xfrm>
        </p:spPr>
        <p:txBody>
          <a:bodyPr>
            <a:normAutofit fontScale="90000"/>
          </a:bodyPr>
          <a:lstStyle/>
          <a:p>
            <a:r>
              <a:rPr lang="es-ES" b="1"/>
              <a:t>Visualización de entradas y salidas (continuación)</a:t>
            </a:r>
            <a:endParaRPr lang="es-MX" dirty="0"/>
          </a:p>
        </p:txBody>
      </p:sp>
      <p:sp>
        <p:nvSpPr>
          <p:cNvPr id="3" name="Marcador de contenido 2">
            <a:extLst>
              <a:ext uri="{FF2B5EF4-FFF2-40B4-BE49-F238E27FC236}">
                <a16:creationId xmlns:a16="http://schemas.microsoft.com/office/drawing/2014/main" id="{9537E91B-A3E7-4328-A8AC-FE4DD6872F8A}"/>
              </a:ext>
            </a:extLst>
          </p:cNvPr>
          <p:cNvSpPr>
            <a:spLocks noGrp="1"/>
          </p:cNvSpPr>
          <p:nvPr>
            <p:ph idx="1"/>
          </p:nvPr>
        </p:nvSpPr>
        <p:spPr>
          <a:xfrm>
            <a:off x="457200" y="1844824"/>
            <a:ext cx="5698976" cy="4608512"/>
          </a:xfrm>
        </p:spPr>
        <p:txBody>
          <a:bodyPr>
            <a:normAutofit fontScale="70000" lnSpcReduction="20000"/>
          </a:bodyPr>
          <a:lstStyle/>
          <a:p>
            <a:pPr lvl="0"/>
            <a:r>
              <a:rPr lang="es-MX" dirty="0"/>
              <a:t>Muy importante solo active las siguientes salidas digitales (321 Prensa, 324 Posicionador y 325 Sujetador.  Si se llega activar por error alguna de las salidas del </a:t>
            </a:r>
            <a:r>
              <a:rPr lang="es-MX" dirty="0" err="1"/>
              <a:t>gripper</a:t>
            </a:r>
            <a:r>
              <a:rPr lang="es-MX" dirty="0"/>
              <a:t> se escapara el aire por que la herramienta no se encuentra puesta y se deberá reiniciar la salida solo con instrucciones lógicas. Para ello puede usarse un programa como </a:t>
            </a:r>
            <a:r>
              <a:rPr lang="es-MX" dirty="0" err="1"/>
              <a:t>SolGrip</a:t>
            </a:r>
            <a:r>
              <a:rPr lang="es-MX" dirty="0"/>
              <a:t> (Soltar </a:t>
            </a:r>
            <a:r>
              <a:rPr lang="es-MX" dirty="0" err="1"/>
              <a:t>Gripper</a:t>
            </a:r>
            <a:r>
              <a:rPr lang="es-MX" dirty="0"/>
              <a:t>), el cual contiene instrucciones lógicas que cierra todas las salidas de la herramienta.</a:t>
            </a:r>
          </a:p>
          <a:p>
            <a:r>
              <a:rPr lang="es-MX" dirty="0"/>
              <a:t>Para activar las salidas digitales mantenga presionado el botón de HM hasta que las letras de fondo (S I ) estén de color  verde y presione el botón amarillo </a:t>
            </a:r>
            <a:r>
              <a:rPr lang="es-MX" dirty="0" err="1"/>
              <a:t>enter</a:t>
            </a:r>
            <a:r>
              <a:rPr lang="es-MX" dirty="0"/>
              <a:t>.</a:t>
            </a:r>
          </a:p>
          <a:p>
            <a:pPr marL="0" lvl="0" indent="0">
              <a:buNone/>
            </a:pPr>
            <a:endParaRPr lang="es-MX" dirty="0"/>
          </a:p>
        </p:txBody>
      </p:sp>
      <p:pic>
        <p:nvPicPr>
          <p:cNvPr id="9" name="Picture 17">
            <a:extLst>
              <a:ext uri="{FF2B5EF4-FFF2-40B4-BE49-F238E27FC236}">
                <a16:creationId xmlns:a16="http://schemas.microsoft.com/office/drawing/2014/main" id="{C7F54F2D-BBD5-46BA-ABC7-4BE14626D1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2564904"/>
            <a:ext cx="2722268" cy="201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334024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428</TotalTime>
  <Words>1494</Words>
  <Application>Microsoft Office PowerPoint</Application>
  <PresentationFormat>Presentación en pantalla (4:3)</PresentationFormat>
  <Paragraphs>125</Paragraphs>
  <Slides>32</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32</vt:i4>
      </vt:variant>
    </vt:vector>
  </HeadingPairs>
  <TitlesOfParts>
    <vt:vector size="35" baseType="lpstr">
      <vt:lpstr>Arial</vt:lpstr>
      <vt:lpstr>Calibri</vt:lpstr>
      <vt:lpstr>Tema de Office</vt:lpstr>
      <vt:lpstr>Presentación de PowerPoint</vt:lpstr>
      <vt:lpstr>Objetivos:  </vt:lpstr>
      <vt:lpstr>Introducción  </vt:lpstr>
      <vt:lpstr>Descripción del problema </vt:lpstr>
      <vt:lpstr>Entradas y salidas del brazo industrial KUKA</vt:lpstr>
      <vt:lpstr>Principales Entradas y Salidas</vt:lpstr>
      <vt:lpstr>Visualización de entradas y salidas</vt:lpstr>
      <vt:lpstr>Visualización de entradas y salidas (continuación)</vt:lpstr>
      <vt:lpstr>Visualización de entradas y salidas (continuación)</vt:lpstr>
      <vt:lpstr>Visualización de entradas y salidas (continuación)</vt:lpstr>
      <vt:lpstr>Creación de un programa nuevo </vt:lpstr>
      <vt:lpstr>Creación de un programa nuevo  (continuación)</vt:lpstr>
      <vt:lpstr>Creación de un programa nuevo  (continuación)</vt:lpstr>
      <vt:lpstr>Creación de un programa nuevo  (continuación)</vt:lpstr>
      <vt:lpstr>Creación de un programa nuevo  (continuación)</vt:lpstr>
      <vt:lpstr>Creación de un programa nuevo  (continuación)</vt:lpstr>
      <vt:lpstr>Creación de un programa nuevo  (continuación)</vt:lpstr>
      <vt:lpstr>Creación de un programa nuevo  (continuación)</vt:lpstr>
      <vt:lpstr>Creación de un programa nuevo  (continuación)</vt:lpstr>
      <vt:lpstr>Creación de un programa nuevo  (continuación)</vt:lpstr>
      <vt:lpstr>Ejecución automática del programa </vt:lpstr>
      <vt:lpstr>Ejecución automática del programa (continuación) </vt:lpstr>
      <vt:lpstr>Tipos de movimientos</vt:lpstr>
      <vt:lpstr>PROGRAMACIÓN DE MOVIMIENTOS PTP y LIN</vt:lpstr>
      <vt:lpstr>Formularios para el movimiento PTP y LIN </vt:lpstr>
      <vt:lpstr>Formulario Inline para PTP y LIN</vt:lpstr>
      <vt:lpstr>PROGRAMACIÓN DE MOVIMIENTOS CIRC</vt:lpstr>
      <vt:lpstr>Formulario para el movimiento CIRC</vt:lpstr>
      <vt:lpstr>PROGRAMACIÓN USANDO WAIT </vt:lpstr>
      <vt:lpstr>PROGRAMACIÓN USANDO WAITFOR</vt:lpstr>
      <vt:lpstr>Formulario Inline para WAITFOR</vt:lpstr>
      <vt:lpstr>Bibliografía</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Clasificación del uso de los robots</dc:title>
  <dc:creator>usuario</dc:creator>
  <cp:lastModifiedBy>Carlos Juarez Toledo</cp:lastModifiedBy>
  <cp:revision>64</cp:revision>
  <dcterms:created xsi:type="dcterms:W3CDTF">2012-06-22T16:20:07Z</dcterms:created>
  <dcterms:modified xsi:type="dcterms:W3CDTF">2017-10-20T13:14:34Z</dcterms:modified>
</cp:coreProperties>
</file>