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1" r:id="rId2"/>
    <p:sldId id="292" r:id="rId3"/>
    <p:sldId id="293" r:id="rId4"/>
    <p:sldId id="256" r:id="rId5"/>
    <p:sldId id="268" r:id="rId6"/>
    <p:sldId id="257" r:id="rId7"/>
    <p:sldId id="258" r:id="rId8"/>
    <p:sldId id="259" r:id="rId9"/>
    <p:sldId id="260" r:id="rId10"/>
    <p:sldId id="287" r:id="rId11"/>
    <p:sldId id="261" r:id="rId12"/>
    <p:sldId id="288" r:id="rId13"/>
    <p:sldId id="263" r:id="rId14"/>
    <p:sldId id="264" r:id="rId15"/>
    <p:sldId id="262" r:id="rId16"/>
    <p:sldId id="289" r:id="rId17"/>
    <p:sldId id="265" r:id="rId18"/>
    <p:sldId id="266" r:id="rId19"/>
    <p:sldId id="267" r:id="rId20"/>
    <p:sldId id="290" r:id="rId21"/>
    <p:sldId id="269" r:id="rId22"/>
    <p:sldId id="270" r:id="rId23"/>
    <p:sldId id="271" r:id="rId24"/>
    <p:sldId id="272" r:id="rId25"/>
    <p:sldId id="273" r:id="rId26"/>
    <p:sldId id="274" r:id="rId27"/>
    <p:sldId id="296" r:id="rId28"/>
    <p:sldId id="284" r:id="rId29"/>
    <p:sldId id="275" r:id="rId30"/>
    <p:sldId id="294" r:id="rId31"/>
    <p:sldId id="278" r:id="rId32"/>
    <p:sldId id="279" r:id="rId33"/>
    <p:sldId id="295" r:id="rId34"/>
    <p:sldId id="280" r:id="rId35"/>
    <p:sldId id="285" r:id="rId36"/>
    <p:sldId id="286" r:id="rId37"/>
    <p:sldId id="282"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a:srgbClr val="CCFF33"/>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39D251F-0565-4C73-8900-380354A0FFF1}" type="datetimeFigureOut">
              <a:rPr lang="es-MX" smtClean="0"/>
              <a:t>13/10/2017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E7DDCB-761F-42F7-8645-BF70A2487281}" type="slidenum">
              <a:rPr lang="es-MX" smtClean="0"/>
              <a:t>‹Nº›</a:t>
            </a:fld>
            <a:endParaRPr lang="es-MX"/>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39D251F-0565-4C73-8900-380354A0FFF1}" type="datetimeFigureOut">
              <a:rPr lang="es-MX" smtClean="0"/>
              <a:t>13/10/2017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E7DDCB-761F-42F7-8645-BF70A2487281}"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39D251F-0565-4C73-8900-380354A0FFF1}" type="datetimeFigureOut">
              <a:rPr lang="es-MX" smtClean="0"/>
              <a:t>13/10/2017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E7DDCB-761F-42F7-8645-BF70A2487281}"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39D251F-0565-4C73-8900-380354A0FFF1}" type="datetimeFigureOut">
              <a:rPr lang="es-MX" smtClean="0"/>
              <a:t>13/10/2017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E7DDCB-761F-42F7-8645-BF70A2487281}"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39D251F-0565-4C73-8900-380354A0FFF1}" type="datetimeFigureOut">
              <a:rPr lang="es-MX" smtClean="0"/>
              <a:t>13/10/2017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E7DDCB-761F-42F7-8645-BF70A2487281}"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39D251F-0565-4C73-8900-380354A0FFF1}" type="datetimeFigureOut">
              <a:rPr lang="es-MX" smtClean="0"/>
              <a:t>13/10/2017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1E7DDCB-761F-42F7-8645-BF70A2487281}"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39D251F-0565-4C73-8900-380354A0FFF1}" type="datetimeFigureOut">
              <a:rPr lang="es-MX" smtClean="0"/>
              <a:t>13/10/2017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1E7DDCB-761F-42F7-8645-BF70A2487281}"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39D251F-0565-4C73-8900-380354A0FFF1}" type="datetimeFigureOut">
              <a:rPr lang="es-MX" smtClean="0"/>
              <a:t>13/10/2017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1E7DDCB-761F-42F7-8645-BF70A2487281}"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9D251F-0565-4C73-8900-380354A0FFF1}" type="datetimeFigureOut">
              <a:rPr lang="es-MX" smtClean="0"/>
              <a:t>13/10/2017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1E7DDCB-761F-42F7-8645-BF70A2487281}"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39D251F-0565-4C73-8900-380354A0FFF1}" type="datetimeFigureOut">
              <a:rPr lang="es-MX" smtClean="0"/>
              <a:t>13/10/2017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1E7DDCB-761F-42F7-8645-BF70A2487281}"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39D251F-0565-4C73-8900-380354A0FFF1}" type="datetimeFigureOut">
              <a:rPr lang="es-MX" smtClean="0"/>
              <a:t>13/10/2017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1E7DDCB-761F-42F7-8645-BF70A2487281}" type="slidenum">
              <a:rPr lang="es-MX" smtClean="0"/>
              <a:t>‹Nº›</a:t>
            </a:fld>
            <a:endParaRPr lang="es-MX"/>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39D251F-0565-4C73-8900-380354A0FFF1}" type="datetimeFigureOut">
              <a:rPr lang="es-MX" smtClean="0"/>
              <a:t>13/10/2017</a:t>
            </a:fld>
            <a:endParaRPr lang="es-MX"/>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1E7DDCB-761F-42F7-8645-BF70A2487281}"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123728" y="2087514"/>
            <a:ext cx="5728937"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spcAft>
                <a:spcPts val="800"/>
              </a:spcAft>
            </a:pPr>
            <a:r>
              <a:rPr lang="es-MX" sz="2400" b="1" i="1" dirty="0" smtClean="0">
                <a:latin typeface="Arial" panose="020B0604020202020204" pitchFamily="34" charset="0"/>
                <a:ea typeface="Calibri" panose="020F0502020204030204" pitchFamily="34" charset="0"/>
                <a:cs typeface="Arial" panose="020B0604020202020204" pitchFamily="34" charset="0"/>
              </a:rPr>
              <a:t>TIPOS DE ESTUDIO</a:t>
            </a:r>
            <a:endParaRPr lang="es-MX" sz="2400" b="1" i="1"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CuadroTexto 4"/>
          <p:cNvSpPr txBox="1"/>
          <p:nvPr/>
        </p:nvSpPr>
        <p:spPr>
          <a:xfrm>
            <a:off x="1602340" y="645380"/>
            <a:ext cx="6768391" cy="369332"/>
          </a:xfrm>
          <a:prstGeom prst="rect">
            <a:avLst/>
          </a:prstGeom>
          <a:noFill/>
        </p:spPr>
        <p:txBody>
          <a:bodyPr wrap="none" rtlCol="0">
            <a:spAutoFit/>
          </a:bodyPr>
          <a:lstStyle/>
          <a:p>
            <a:pPr algn="ctr"/>
            <a:r>
              <a:rPr lang="es-MX" b="1" dirty="0" smtClean="0">
                <a:latin typeface="Arial Black" panose="020B0A04020102020204" pitchFamily="34" charset="0"/>
              </a:rPr>
              <a:t>UNIVERSIDAD AUTÓNOMA DEL ESTADO DE MÉXICO</a:t>
            </a:r>
            <a:endParaRPr lang="es-MX" b="1" dirty="0">
              <a:latin typeface="Arial Black" panose="020B0A04020102020204" pitchFamily="34" charset="0"/>
            </a:endParaRPr>
          </a:p>
        </p:txBody>
      </p:sp>
      <p:sp>
        <p:nvSpPr>
          <p:cNvPr id="6" name="CuadroTexto 5"/>
          <p:cNvSpPr txBox="1"/>
          <p:nvPr/>
        </p:nvSpPr>
        <p:spPr>
          <a:xfrm>
            <a:off x="1899047" y="922559"/>
            <a:ext cx="5953618" cy="369332"/>
          </a:xfrm>
          <a:prstGeom prst="rect">
            <a:avLst/>
          </a:prstGeom>
          <a:noFill/>
        </p:spPr>
        <p:txBody>
          <a:bodyPr wrap="none" rtlCol="0">
            <a:spAutoFit/>
          </a:bodyPr>
          <a:lstStyle/>
          <a:p>
            <a:r>
              <a:rPr lang="es-MX" b="1" dirty="0" smtClean="0">
                <a:latin typeface="Arial Black" panose="020B0A04020102020204" pitchFamily="34" charset="0"/>
              </a:rPr>
              <a:t>CENTRO UNIVERSITARIO UAEM AMECAMECA</a:t>
            </a:r>
            <a:endParaRPr lang="es-MX" b="1" dirty="0">
              <a:latin typeface="Arial Black" panose="020B0A04020102020204" pitchFamily="34" charset="0"/>
            </a:endParaRPr>
          </a:p>
        </p:txBody>
      </p:sp>
      <p:sp>
        <p:nvSpPr>
          <p:cNvPr id="7" name="CuadroTexto 6"/>
          <p:cNvSpPr txBox="1"/>
          <p:nvPr/>
        </p:nvSpPr>
        <p:spPr>
          <a:xfrm>
            <a:off x="742232" y="4484482"/>
            <a:ext cx="5513817" cy="400110"/>
          </a:xfrm>
          <a:prstGeom prst="rect">
            <a:avLst/>
          </a:prstGeom>
          <a:noFill/>
        </p:spPr>
        <p:txBody>
          <a:bodyPr wrap="none" rtlCol="0">
            <a:spAutoFit/>
          </a:bodyPr>
          <a:lstStyle/>
          <a:p>
            <a:r>
              <a:rPr lang="es-MX" sz="1600" b="1" dirty="0" smtClean="0">
                <a:latin typeface="Arial Black" panose="020B0A04020102020204" pitchFamily="34" charset="0"/>
              </a:rPr>
              <a:t>Unidad de Aprendizaje: </a:t>
            </a:r>
            <a:r>
              <a:rPr lang="es-MX" sz="2000" dirty="0" smtClean="0">
                <a:latin typeface="Arial" panose="020B0604020202020204" pitchFamily="34" charset="0"/>
                <a:cs typeface="Arial" panose="020B0604020202020204" pitchFamily="34" charset="0"/>
              </a:rPr>
              <a:t>Seminario de Titulación</a:t>
            </a:r>
            <a:endParaRPr lang="es-MX" sz="2000" dirty="0">
              <a:latin typeface="Arial" panose="020B0604020202020204" pitchFamily="34" charset="0"/>
              <a:cs typeface="Arial" panose="020B0604020202020204" pitchFamily="34" charset="0"/>
            </a:endParaRPr>
          </a:p>
        </p:txBody>
      </p:sp>
      <p:sp>
        <p:nvSpPr>
          <p:cNvPr id="8" name="CuadroTexto 7"/>
          <p:cNvSpPr txBox="1"/>
          <p:nvPr/>
        </p:nvSpPr>
        <p:spPr>
          <a:xfrm>
            <a:off x="407728" y="5216035"/>
            <a:ext cx="8196719" cy="954107"/>
          </a:xfrm>
          <a:prstGeom prst="rect">
            <a:avLst/>
          </a:prstGeom>
          <a:noFill/>
        </p:spPr>
        <p:txBody>
          <a:bodyPr wrap="square" rtlCol="0">
            <a:spAutoFit/>
          </a:bodyPr>
          <a:lstStyle/>
          <a:p>
            <a:r>
              <a:rPr lang="es-MX" sz="2000" b="1" dirty="0" smtClean="0">
                <a:latin typeface="Arial" panose="020B0604020202020204" pitchFamily="34" charset="0"/>
                <a:cs typeface="Arial" panose="020B0604020202020204" pitchFamily="34" charset="0"/>
              </a:rPr>
              <a:t>Programa de educación: </a:t>
            </a:r>
            <a:r>
              <a:rPr lang="es-MX" sz="2000" dirty="0" smtClean="0">
                <a:latin typeface="Arial" panose="020B0604020202020204" pitchFamily="34" charset="0"/>
                <a:cs typeface="Arial" panose="020B0604020202020204" pitchFamily="34" charset="0"/>
              </a:rPr>
              <a:t>Licenciatura en Nutrición    </a:t>
            </a:r>
            <a:endParaRPr lang="es-MX" dirty="0" smtClean="0">
              <a:latin typeface="Arial" panose="020B0604020202020204" pitchFamily="34" charset="0"/>
              <a:cs typeface="Arial" panose="020B0604020202020204" pitchFamily="34" charset="0"/>
            </a:endParaRPr>
          </a:p>
          <a:p>
            <a:r>
              <a:rPr lang="es-MX" dirty="0" smtClean="0"/>
              <a:t>    </a:t>
            </a:r>
          </a:p>
          <a:p>
            <a:r>
              <a:rPr lang="es-MX" b="1" dirty="0"/>
              <a:t> </a:t>
            </a:r>
            <a:r>
              <a:rPr lang="es-MX" b="1" dirty="0" smtClean="0"/>
              <a:t>                                                                      Créditos institucionales: </a:t>
            </a:r>
            <a:r>
              <a:rPr lang="es-MX" dirty="0" smtClean="0"/>
              <a:t>09</a:t>
            </a:r>
            <a:endParaRPr lang="es-MX" dirty="0"/>
          </a:p>
        </p:txBody>
      </p:sp>
      <p:sp>
        <p:nvSpPr>
          <p:cNvPr id="10" name="CuadroTexto 9"/>
          <p:cNvSpPr txBox="1"/>
          <p:nvPr/>
        </p:nvSpPr>
        <p:spPr>
          <a:xfrm>
            <a:off x="3070513" y="3599995"/>
            <a:ext cx="3886449" cy="369332"/>
          </a:xfrm>
          <a:prstGeom prst="rect">
            <a:avLst/>
          </a:prstGeom>
          <a:noFill/>
        </p:spPr>
        <p:txBody>
          <a:bodyPr wrap="none" rtlCol="0">
            <a:spAutoFit/>
          </a:bodyPr>
          <a:lstStyle/>
          <a:p>
            <a:r>
              <a:rPr lang="es-MX" b="1" i="1" dirty="0" smtClean="0"/>
              <a:t>Por: M.A.O. Guadalupe Melchor Díaz</a:t>
            </a:r>
            <a:endParaRPr lang="es-MX" b="1" i="1" dirty="0"/>
          </a:p>
        </p:txBody>
      </p:sp>
      <p:sp>
        <p:nvSpPr>
          <p:cNvPr id="2" name="AutoShape 2"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data:image/png;base64,iVBORw0KGgoAAAANSUhEUgAAAPQAAADOCAMAAAA+EN8HAAAAjVBMVEX///8AAAD6+vr29vbv7+/4+Pjy8vLs7Ozm5ubMzMyxsbHX19e3t7fJycne3t7k5OSamprBwcGpqamioqKDg4Pa2tq1tbVycnKFhYVmZmaNjY2VlZVSUlK9vb14eHhnZ2dbW1s7Oztvb28uLi44ODhDQ0NLS0tYWFgrKysgICA6OjoVFRUkJCQYGBgMDAwMSY8OAAAgAElEQVR4nO19B5fiTM5uyQTnbHA2xhEa8P//eVeqssGEpsPM7LfnntXZnbebBlNB4VEoFWP/o//R/+h/9D/6NkkukVbcU+jzl135/3p4f42Wsu15Xh9mwwmiKIlcXdV1XZ3+LNk6/arqeYJ0HrKgCDzfkOX1/+Wgf0227ibJqcoqz5CVn2yiosia78VBFSeOri//2QD/Lim5V1RZuHXzxZ89SMpdvyj3hf+nD/q3JGtVP+AGSV++UZneoswYWX7JEUs9L9q+dJUvn/ofp2UeZV3pyS9HtiY+TdNEG/+qHUtQ6Id86ONhP70tgeizxy/WnhcGqf13B/0npKchFIl6/+Jy/H0BYEqAc+wgNTKfXlKBMRMk+htOfQPXqRRiKZgZ7uixT19ko+bf/hdo+VVe1GU+H8jaT0P8D8T4f4deqBgLcZo+Ta5N8YWMXqa/eUB/dzfTRwuo+BNO4OF/amiD0nEfvtBKqiyx/uWUviL/XKYPO8ykjg+ZRlsArsYiwHnjvjqwpWni/vG/R/hSDt2djioBSF0DAEl6cMR/bNz8RZFs7r5BD/pKU/7lxD4jNyoL8/rbQsqnHzWaGEvx9wAAJ1WTtDJmAO7yEgLkbpp0QPM7AQSz+eBska87I6XFYtDRa45NT8SFY1Y+Uxi6Ecbpf3beS7fcObPRKl2zB3/8RaXZMdXAiZ04k9OWr3HPiKtrYPo4aeRR+YjzDK9zadgAG6fEt9NLYtKM/9jjP+agIW8Zt5nbSfkfU2122kTu6u4lEtfNpHplSBjJHm6wn+Ie4aRzyJklJj3MdxrXpgAoro9BGYAG//vBf2ts5og/eMjkdkk/tXAnEDiW3mT/muzko8xvv3oAGW40zAV7nDTusZkwZICBJu3ipGnUh45J/O8BjFu2OsP0SfzI8bSg6eIvOtRJfR7/AvucNhv1PTE6UzTtOlUlbYJ/acKt5BzfaVMTdU1R4zROM4whQUnvRel0Ey6nCz5pMRXa5R3xbRVP7/fq6ScUC/0qzRtSfIfxL1voOGPI9CCWtN62nG25nQb/yJDZKRS3GZt8b0tkvxUKcwIwdFcGqE/4zwqZVsdJW4C8Lya9n4wUajqLNnpd8cldPzgKiJD+lIz2NJcFMRQjbSjRP2SyDnd2S42Svw9W3VPjTrspb8su6U8ox0CbFJMRvuCOGuPfz8Lw4P8JY3g4aRUV2hJAy2LOiErbZPwHXCvorgpxPUqJy/k/EUhFTLstuSJgwUDPP/Jp8idoyfRpxalmcvfnJKfHamYeUNvgUE4HGrREW0IqVM5hks2A/mz1JJY05FhhWdkx1dP8R5B1vznS6FHqPZpvRHK9vtH3fB1aFzUY/XDIiBHS22fgOHtAXiR/S7qNvrvqqZBzmUYc6SPLxrSnLgkfo8GMc1KgNzkKcas/gk527lckAMa5I4Yhk0j7bY3fR7TeipWemNDK0qfH/IJ8CG6bjMtPcmeRlVEQSPg0kokrlasWlvzkLXCQl0+Etn+5YK/3aanrZP2RoUwSIRuuS6kyMWlC80xY0U2WvHzI92nhXUbPSNq29PCs59vJZRnQnkBJP8is8Jhcap8+Z6VvLD91djUnQiSPdDjQP4CwNk3zDdJT7GSxWSMo57D9ynhHlCASkYA4QButgN5+PpBvUAGjut6Wde4g45ieRDoY/4BinBxJkcos59IL9RNIsF3T8cJmNrU4QEpNc2u+piQoivL27iI03AcBISVhfujMHWzCoght6GuB9Il2XQvj/GuglnTjimmQEpzEJdU8VKrBiDQLEh8DPprHD8q6p3U9DfvYlI7juBbSj6JeK/yA7ThxQyt2yDLPuws5LZPEQQb0czKYyM3r1MKtLvEvti+2qSpePfZL2h6FSsCVjnJ0k7ii9WSUKDIlaDZl8ZI0C2MtdDcphgEH2seFkS/+QnhPWq8Mr4xpAU8PPvsiJIX2gdthbEi5V2RIHD/kf7SzX3xZxy2q3QEK0OKqodFAtwWgdOMOtHdTUlPBx12gqv/E21VVH3kZmurel121aDVDGiAqmzXxuisUmRy/fMy7b+CSwtyjxTYCcnDVxYx4Sc5xs8uMSTuvZc3HpYG28g179fpx78n0qqzPIs/z3C+trO06e1zZ2JuLi35A3s94OIYRwhtf/iGHeyAkCG6CJCI5MXF0fg1cWHlSkw8cbz+PBa71JCmO5/PhcDi+QsjWXNHBuX8MOz2TZBshzhyKu3eqqFZNsqdkvtRCI3/365neqELIsQhwhy+Z66YRn6JFFllubqY4D2h/w0h9A/UVJyTzhG88jZMKHt+y4S9/RHC5zfwpGPOKdCMa4LC7838senz3gXBCzXEOPwkyaGh/g9qJON4k4kCLbIM+xi7cCDe48fX3Dy1wUACX7tCGMOgZFB36JR/375Ho+UWN9t+M25wviy67weV7w11uIoB9crOViaNUaE2XqMvzNdO+b69XIOuTX69VoW/u6Rf9nIwgU8UvujjqV+KnQN1FfhPv4aLSZNQ21repX9V370rKxLSYvmG6KZst+h8Wtxcb+M5mc5Lc4AjVFFzWS67GIqD5asabz92TVuAOF8Kx5WTccN3aQ+PRad8w/RKMuAulL7OHcJGPIXEtvHvXfbAT1ogDBhzxAtgPSE4HqLdXLYrmI6HQYv99J3unknNoZ3yzXZ3Z+9EXMlFAh8T6nh8TB6TiMm7FTigVFOAWf6lnFs25k3HL81nNxVJj4V388yuyAvqixhEj1bo1I0+o/f4DaH08VFE1W5IROO+4cVh7pGG+bYEVsBGjVIHY7Y6tx08upLW+v72tueeZjOUl/wGY+QNvyaxbHUdKlPHv2VQEK4ofuNcZDYT7xhSd5aNaex3U2k/wFeEIpwx2I4/z1ybodir7LMs4TH3YC2DFdhNEhg9eFK7W6++ZfQf2qMoWpe8U+LVnb3xZ+gkm88lv9VCurCmQUfHxGT+ZNBqgoEHmaGeTnkjxDFnQo6SApN77XvvQSdUvGF1Bz4TW00uS6swBv2CS5DE38o4svvzDcXSx8usImu77imEYdRi8mPTntNeJSQP6pD9+MitCNHbv0tTFEHDNICcN8RUtM08OPflBb+lIRrLryPqtxHfva77XHTwvuuY9vLB0tTi+3y8eqv8OqUcIok51Dr7bGPRBQzC43r4RT9xozoN+0nfV+IUhhdgQrZZlom2/xaFuyUT8ZR2ilwy9l6S4fN4OH/YUlDgXVXzbf6O40CcmOiMQ8w740rdBQimUnKSqaoLICNdYO9QF6uTkU722BpEmZIqRpsEoTrDypkEcOi3QvhEoPfNpLFMadmR6eXEOCmdfbmt4/OoSjogxR82cQumqKbJDAEOz3xexslNWuHgwfHfOzKtuPytZzNbc5kGJcOO6cHLl5bPouwXJhXPbMk+ctgiyQkz8lEPIRRxq3wy+zoJ4+CUky+0QaX7itaUfOVmc7PZ3k974fnpAl66qOE6V5JHRTfD8sjQLazHqKfh+3sUETb9aMVxMPmeNz3oM+5sdWCWoh7KdIqvQazueRtt6cRVnHXLkMWsyx0EGx93yE4JHzzx6IyuJznVN2SVUo0GXJkXR1LugRN2QRG05++gWyq3GAzQduKSoHBQ7NUmIk0A3ZvbXgB/EbuB8Bkvk6Mxs9EbSvYdfLDbLC1QYTrSFPkRCWEOI/ERmss6jLDX6uG2HmGq5XC9Wht9FlW86uHj+6y/Uo1EM6hOUpyqLXfKjzkFy00iTIlt21c3cZLhKku6jYQTSYC7i/evfZOZ/W3cT0TTR2LqO7UHOxm/21At+AS34vmn3nLPVAk6aCBOocPDT8BAUue67iOp0ZjAJdfHKJV0Q6GzlFF52Fx+/kgW929cJB9cNzrbcmk6BnFE02c3jnd5c3znoYJz8jq0acIOsL0FiqVAtKtMi7wdqjJMvFOGFQjYZHD7QCcmrBB+Cvl/hFLeqlA5EusSFxQXCa554nA163TyIKKU6S7Zpsnu19Fvyb1wNQk/Ni4LgI7LE/lj6ELdRcLMEYm1HU6gv+JfoQBo0MItN1Kqk4lfoSiks8J2g4fL4M1qkAsepyCWEt4o0UcFgNXMKoR4UNfdR9EEkkuTaBtOR58mTOZ5Y5KCZxIzPX8TzaUzSFk4I57ooitRxsqZp6kOzP0ERQtdxziXy0QHuLdLW0GrJrrdZY4KC+70uKxt9pJZJw7rK1BMFc7NfZY83yZmnrVX6Ni9NdIjQhTjuCIVIJVQp13CuBz2+Y6dDJ4eSbb3OFSxjKI3u1aSdMftdOsGxRJveR0lXer7neU53Kf0UjmUnKkGYNQTEsXJzKfCv58reezqcmNoFchJ7IVMpQNd2wli8NJCS9Q3HxUq5XHj7VsuTFPcUl5h8cZT6+tAd/GOgNVDouDKm6aCjEXiUIHkFRBS9KKPH6AWnETRpkKYF1Wmmep6rSqQ7mm5qcbXgQRRaSRm62hsrZoiMD/axOl+ovkC1NFFekHL2DF5qbbmCphqG74RGCA6B7uWbJKtMhmCN9CiuadmOkmsg+kH91ihh2Wh6dQ7McVDunMPlKmwBXnyhFQlrlMap7+arxWJj5E4VOcjlSRi5WrcLzmLSR4dE2wSmax4Pnzixskx5UYW68ThuR8UCe/8ZqAtOj4lhLvfKlHvR7AlhS7rF1gt7mdYZiuZlDPQFOFQlgiCmHeBsW9ruwe/D3HaTZMssfVRn4wi86PjaYqEJHuGtGyeaj3zt+2UbZF3X7WEX+HmceMJioYKTqMgk6zw/bYgDO4WyOxaUpimrvS2jXoueC99I/3HVy/PyDsw5XKgZCfavg0Qrz9+z/XAUi0beU96YC/yHu7DcEy6UMHCNtEqSrK5HUdWFCspD7fLabJLKEd/oJKgupKhgiyiQrRAV+VCfC0+LDjG5msblREUSgUZGS1ZJt+Up6m+FXPAlgZZs9+QdCPO+FSlPXqCSz+NEteORWpagXjHp2SGkoIaGagK4xFItyxhyKvGZxZk+IPe95yZRlnimm+c5ws628rxUddEQ+YsE4KVvHZIV4jKoLMjK5RJTceyybTPVMPxd6eQaZ29Etjjm3m4oh9CkKWFP4PV/Vflym5hdHM489FuhkOY0aWSD5HJ7QzN0B+BJCtrK4xNS9+U1oBJPdvy3dk0I+QPZdXEkDp2C23qSpVubEp5mnifJjjtcCOUgBTV5jUIRTYEzhRSZTcp/hSvsVxt0Hreu6+8/qoB4xOCcApd6wa74DN+ETkW6f/VkeUVVgBvyhMDPyPgqUKoZXK2LFDc8EIB6iwdK8bd496D0I2OB7vyWdJHSU5K8KtBstWij0Pm7vW3p7rIgCOKs0jSuS9sWmjYgyPqJ4cS/OfeWZMnZUteYdzl3vtZxbFKojaUxrdihbJ8KUU6WmMgpOgPv2ev1QTFpe6sjglNfRz8wWhSBO+PhdcVTzjgsrmxMBx1LG3Zzz93NWAVtZtDIC50F6Dal4NFv2UutTESsi6h4gOxAYYnXb+Kz1pjieZqnaYVLbCvWYCOvd5fRwcMJDuAUpKZUeqaIj6NQF+gUqi8eTcJKaV7UXtsGV2jMpEryRKNhVYuGnUnij2MBznkWJ40ctdyMOYcaQcA5Q3DqLZZWvPc+KZY221gZtDD/MLWKg7vPCB90ohxMwiO3deFv+ABwqM5wxaAmmKCDaSciIsSFBSddmWiItvcpM5miPG2Fu71kScFEtnutJ8VJwEyR6jkOwVh/I8VdUnNm8XGCc9VTAEvCIxkiO8Y/nrsz8GBaCuHr8MAiDpe9HljVKsob/fTGr9RoIE6oFXq3bYvDiLfLalfhIkSj0SMb3Ktrzc1xM4iHZCrqYUde3tjMLVWyU9eEbxEkV74AcypnusIwkYcKwUeSqSbIYwPPxlljFTSUD0MrdBPOvkaZCPK8zhIaOT343JfplsgBgaKt4u1OKj/xKgXR2iVa5fYq2uC44CW8ElURWHPBKRFSO14L5wR/WCMYoJ0++MNHxKLZ9pgJFVGh2O3YsSZdu0VkuvPsqSAm5AsUC9S2UFN0Z8dMWR5yTpar4XCVffJ6Kf6nfaibg36Etj8ecKFf+ou4uB5Pr7qrLPG1yyvMcCMKpqbVttJKdddrEL2O8+icAfZwaBvYMjToLHeWJN3t6TxD/CkHkVuqnZN4wAOStOR/qeTrpOVZNnWBC8lj9e6FK4cjpCy6hhTbXeBG5LsxZ4lebLHVdNVM4XW2qjTHKE6vtc7bKdOsW+i81oIsMdxy618+OVMhgg2jl13znT4GFQvO8zctYEiWvsdPpqDgcHXscPsiH6+TTsWgJwZZoaEhoaYQu8yVSDKpiWVzSURqgF6xUMWgixCdL68cK9Xtci5OivnFNgvaQr3r2Uqzko3XGwAv9QS+3hXI5ccWh9HRTiOP+M4Vb5j7cbFWlcqfCd4ofCKY1RvTpHnwU5qbHaMV9ZA4aRr3zSJIEzPzhUNtdigTz21flRsEejKWYLTfjNS7+xEW93p6eAp/cupgT2rusmI7k+0M2dVcr4TrPmt1x0HmlisajW+eMUrKPufjHyctykOykUelMch9OHEVzssghlviJwdRGCFsWYZmpnPyD3jhTBaaLxY5+352Qm/GbyrRs3n1dxT9hssrW5Wo/VY7JeXKe/wUjuokAiucD8X364OY2pE2mJg20DmXsCt8Na/ym0O3oo+arCcoNcVvfSHBYwENVKpDId5nCbT90OX6Mf9JYoe5gpEsqW9fJJJIQ2UDL6JD2I2IvFzv4IorDagog+jatAUJ3Gp8Km7opXZJW823YEPT9cSclW6etU1pRdfhR6jQz9O8ulR85fgWiHmkIvcekix5FGqMmOWp1uM9qWOUua2fFQHBglPgC4DUknMFEsw8RXRBGzUgfLg81OFMXMVHVGLIzZJ2WrXp3Xy1nAd0vGjrkTUNgKl4QaFRbScph6Gv4GPIIcVvnIth7u4Smz79peJ+oJJzxiZ9AeCyS5x2zahVCpy0G2nXLy1QU+UHh47MMYpWs9S/5VstURQB9Ioi0rQW/0WHHXuklOtx3T+uhxOOny+Nl6Qg0uVsxfNlmkr4MQO5jW+7k/tGZFNA4oc7zRQuorL/4JPlqh1C3TpuMYrqoEDtbJNJ3VQVzdGEg04REl5vZwb75KpPOjqHxUtro6A1SUVzJ2K2zWpSjuus00pGCGHpdNfoMvQT7FQy3QUPtVngybbXH6G44S63qZKVjq7ip4cYP6MPvkHK3NfXq30s8kSoQEYNd95A3145ThP1+qxFDZUNVxOqlvUUPOJ4VF1wyVSoqJmJMxGc1n58npVTrbuYxx8iWIXRgz0mGJSNgW8a5+4juEaEdEB+c5nGflwpWfBRbuHKNZuyW0M65ULHTCGDGtJ62igFcFcWUkLTOd3BhtW22/OwHhvdKoTrVGh6o6WRHdvHCp6spqVXnzG2SV/fzLnQBW0yfQxaCx3ipaY/ppG/IjEi74pO8i4YDntH26Jf3ZTXKji3asfAP33Z4BeahXoNfefw8YHrAC435E+6wjqoui7WAFVR8iqf6pOaM+FJm4Y0unsLrV4IOHCqYB2xhBnqI398RR1/ZDch+hYleYI3ixTaGq7lMmP8DbGFmpEYR84IIZ+IgtSyG1VVI9L0ZliQpfUnz/0F+ZMpbGdn1ph7xWnrqJsEMAn10T4qkCjbdcG23fFns25zS0b8PHKxtndgzivIxbjB93iHSqUqKJwK9/nzWlQVYs2aG38d3sImn6t3lOt4Y4wctRrSadLLTJL2WSv83gtMh5182NoFS0wVfjZrlM2Fq41ZVuUu+EDMdoJ2uM+JLVoSMYMCda/3eSQN7sZhcBypfF6A6HMrza1IKjYVdR1/tx0k7SJnu0AyObTbgHEaP0RJ5cJ1C6l4v6T3lDt0NGwYsWVXhKP6dw3Kn3oUDEhZcO+dl/QP7kYnfClVNUbaVTHSbici8/nci9kK7OwVnbOM49xQpacyqoyYlu+3LRho1F9KrHtUawu7RBJmvuFVlpxiqBU3M2I/P3+74JI1S2dl5KNaVk57sak29DsC2bvTukLEZRTuHEepgrmyEx93njoT+Y7NQxG2GJJycxKMYZbVkHMnqZt6l2W+49o3Rd6FPB44nuHESYtFC9cqG7YrpndQ1jIhPy/ZX2WQzq0uzDiP/ON3Z60mDusZlOI3Hy5CtskzknDkakA1X6hz4zsOb8SbvxQj6wrIn/UyoxMMa13TZpFV9LqkjM6oCFbNBfwrFjzCoruIzcIybta4mscb8rRR9ZWyX2nwTQ63zokSKNn07qwYxKFeh+ylKlybDtWczMoRW0NYeW5tE65857bbCcVG1NvZUuIUt/fftzNZ0jO1gACOxQ9IcbMtN+jNbPZxDdxRQNNgZclcg2rgZJHcs/6ToNIDgZqqenEdfrWHxaZeoGH82LekIisuQwSeRmA2FjBFo8Z5SSvcqz2HH7MCbT58Pb1A9C6PbU4uh97hT2HkjqNERb5twef2b5OQz3uPYhwqxOzlb9VCNGlgJzFcWcWpYbFqEzMJF+NCTDPLJ1wiMYmIBZ/U6ckOgkZv1GAED60DLx7RJyyNmKf93P3d8bFsWp5bH0WKQuiFXCbApW3V2syPDw8YbF3CIEfpN841hJBGdTKztQ5lZqAnIFFaWuxcZUQdjVN/g72v4ktK0GT+vPUBWoaTqxcnj+Wb6ylTaZtB9cl+r9B11aFauYRkVNE9Ar9aKlBNR/S08qLRadtntF2ib2B+Xci2hYEfvLi9oh0QwU+lR3Cz2ejKcrE30WwIxVw/MbecF/jpqx1aIT42C3PkIo9kZXWDPYttCNHzgUMmjlig/jpyHKhzfqMwrM/Kjma0JNXiVM72+ZM4F/Vr3TqeMZmpvHRf7lFtoZ3dBwU07fGGVBp629L1kQe0zVNix/SbypvvPY/ZqjMsR4fopGpPimy0RGooouMP1JI3YUzr84GLltrM8Jl2jEce0uH0ysEIgKfv35Mm5nz3+a5DtvIPNc0pGU6+PE1Opx+Ic6UUED/AzM7IXrV7OC9tiCzMgvPwXGObpGrya/TDSqB57N+y4LuVRjtesLeXqep3nXlMHT64+6uUUL+su6UU1ZfFPucpmj2jDd/5ZARUg87igU9n1fDTnVzG0O/wr5+S/MJ/3K1Ft58zLqWA+IYTZ66z4Z6pJTfo7gU8FNug8RBkkrLFouanqWteKv0Bzmu74d0qwd7QaTI+czqkHx0dCGbc3bHwq7nvOojDy24rDofPKqOfhGgxD4/wAg58s0+bK7SgMTzZFdkp+xvrEHft0Kctc94PZ7fYB5sq4uy738cFPKuTac7fOE8tKoMeOMWF4cxTLisC0Db+zu2LPDok1kB6z38TqfDOo46hVeeGjia9pkVbHPmKLarhhYM5g5BFSs0SJm2Aw6zgjOvliEyLOmcs86pH8kPwnTMR1pituRdHm9I4l7LGdaNwFaIyzuABDcrMRCRl+FR0zNO0HkHJeHkvIh76/Af9o48awnjjkSLJp6k+aRzRmfNGWqg13H9Shu6nDX7GiNADg+JmotjEKZSi/oL7/kkmUZE5ZBqFA18lBojUw3UMOcUEbQ5geGbf44P1S/FXKTy+G2yrMtt/smdpvTfb5s5sHNmy/ems3V3b+k9MsVAKXsZxABgPdiQnOgXrTDVa3es08GLXX9lWHHjlCS6Ry1qLwXaTrVDhTVhLI1fdOcZVNPebVMiDKJpP2iG3qH789A/Inm+4FMEhiem8rsJT9nzVZdlsyrSYzpA/knO8gcslN/6SGOCYnxaa6lYSXr2pDuffkOu45LNRbfoqcbPZpMVC/ugE3wOVd1gaUZm7FZkasxZJDZt8jx3smPMK4FrZPIEsME0gNlNIoS40pg1XzrIvn0p2wpVhLB/mk7YoV97f5rgZz8N+MbF3RCHkG7lgFkEvAqGS0KNOk9HEJPaq3De567XSjsfPxW8jFBEtiZg/W7LkOd0hyOTqsBWd2iaywGhvfWXYarQ76tuai7e0jNluZkjU9sMMns5ASw4urvxqae+UYSmMlne/keZonuNZ4sk6feKTA89f382ZdnrbaNdvp7KuFVnm33WCINr4d+dbVTDOWvj8OCtkxlfumzMC4OZB9MfPLe+CD59EeHYGDuEBQpCJRU/9+pYN8ULB1j9NZN0oxd3xb1BJhczt5hVeTOJMbVas/+JA6GZiu+uSWUI+/NG45F+7QuifjcULM7KoOcThOmlNJ+Xoe8nve8s6C1tdn66/qqAelH6+0wZQ+SsaobdRollY7GM87UsQf+ALNX0w+drVt1+eSaibzh/VgMv0lJeuw0/TtDPq9SRgu4U8gmoV0WdbziedkOuNEHzxfp+ubY3WHNRLR6j3kn64L8N+X+/F6YVZREXWGRcxaR9aVsgBs5n/wrP+Ln1sipJ5ejimYjcIydTTfLllJvt9rzPjPRi4dsok4DBaefQdDGNe8bQ6fXnKoXoWdqspu87jjKR0LE8cMJcZ83905vyePpbHnpoDTisMmh8Wr/S0/1ZvnK5WmHMJr5owPZ2Z3l2ERvoyrLN9ZgYL1M4TXiE9ilrP2KmI0qrVrzo3Negs98qFNwElApz15dWkq3esubuZcJmJA+WcLmVis7nXrH5moScyn/Ps7kevdxwC8CJeyvDYGpNbSWtadv5NC76GPAt0+dRxycDptO2rKiZ4I0PBQ5RTzNglRl9Qgecs3JJ8kVHenJ9ecqAs5DNNuiC1klP83+MnidGeP7W6e0uekLVYFl6jPLqG1aBE5YtT1Oyzsmuk7YMx60UR8L6owjOEhq3NvbPjHHlr4VMV5DOXFYHvxR29sWT6EuGxhjZHp0lTodr3E1mM+06k+ROXwuWmsh6tbFx0pvOqou5zN8F6wDImZF3oF1Ab4nSWnd2FaT5mVqB8cnDZs5HYQxRaAykN/kUK+HqK+9QcadLfy21MpJxZetITChloalFGpXh5B/bOf2EDX9W3j/QoVVe026sAABoGSURBVNOZ8l7XdXMXQLe1571I9ftOrI8Q45mjEJaaIVe0tPALMFkGIUv7zI1Z9P3uLpz2Es9KI+kOXPv8BmfYhC8mrX/bqfFB94NDfTi3QVFEJt/s6PDFhzbXkHH5NOmPCM5ryr0XpA+qpahT6CAq1j92tQqFswqVOQ4Hf9JT3lkvkxcn+L4/aToY0eycCdsuFC+GNnhv5Xc3gXqe9KnpMm73uKkm9LjckVN9MswfT5qPyvQp4tl2ycRmFvT5BZ6H+O1J3/IkcVRS4LXk1vD9x2eB66dJSwDnpiPwxJFCtfaE13oGd8GKHxWHjvqaHwlGJ+ZaAr0AL3OfJe3lpPUX8EmYq0o1TVNVJx917dfDWwPd3Ez506TX0KUHXt/U0xh9V46TsLNxp3uZZT/FZRwp0cxViE9X12aI9VZ7NtSvJp28OOvnT6Xx0CoIVFaWlfp1E8hs902D+mLSfhdzlUPFGUrFi0llBECDzNQfV8/xNk09WYgCttd4edzurBel768mrd5NWuWwAw6JE0S8eQEd9mniXc6PmKmvvKL18LwST5O2IUxbUXOYWtxP5SXG+Gzlk6jdO+KlPA7X+U1nsbXGWcWr83b7DL/uTNaYgFnbc4YIOAvyTQ4D5O78eq2GJDvQm6dndPPKNmaPb9tC8aELlLBOmbfUTK7RCpClV8jxC7Lpszo3+DVILmQ8k2ND4A4vkkPzSQO80B8FnfFM+JF1TkniWpaeOrvD0PtkcJ59g/DF+d+n+pFkt20CEVb0TILLFeqxLfMaFv9Qi4nnr8fJUNit70Rh8BLibveiUHmGyOTXB96o5VUNda66QcIP99fVbue7Io6mli/OEFQvnK4njo3PXlCKJdd0qujyjt7OYnXFvjL+L4kLMpWCoDNJB1PEbqLeqI6PIZt7pLT8tPmZ0GKH0HDd29UdS72vHfmF1XrFnU/vqnCJy4rVOyhI7UaUcVFY0ais/lXXa7JMm465kQEOFCGlGC0WnIqheh5g8x1eMmBnXv1KU9c3rpOc2o4neIrXR5wfyHz6Zjj0VRGgwmmTFC2salLgyoMPi32j0OQF8Y4YrVSoOWTVEIFkcyMbG4dn9+KtPz3RFj8eqLLqR0hFGIZuPupn5+Ioh3flXmPgWH30p9GUFM6g+hZKMzDXWIdMwzmj+tF+GSWjvEPu5H7TAaODxCVIS9yievtco5R/p/vW6GvEO83PDW08fsgULzv7S7Y6wPnzVPJRaLD0cdJ0ttcBCXHZokJvbacGi1wlBKf9oMHgPeknHddvjy6e7hYViqTChgHs+lA9vtN69u6fCDWcf+vb5dMVaWlSnjOqVrIcftlK89luj8W3T92mkn0MPH7ldUXlBQyNC1oPY9n+PuzNrEFPPMrm+7IfMdyLRV0nmV8/iZb06Oj67RQ5Xo8tYYoRjB120RmCFPnbc8faUr+mvT5TeeYnAzFFCPnJs4z3h9NhDC9v/SRtUxLoquRnfd9wzntqajqABD0rO+q9BJaK8Dt8jnI/FNuqt4ifzoMEvH5napEGTRVPSkA2CgjIw8z5NR1vB7N81mNe617NuaaWvCEFv1TB63HV/R9FTm5UQEHVoHT+Sj3Sl56L+PgMG5x7wOLeagN0DltP8ECpnqI6K7teXIe06fa0jdrbvfEeAcIaWi0sx9P3dNC8QBMhNiRmuzUrf3c3h4TjNxBM6DGdUSGnrY53TvNkqfNn2z0RVXZuZ7K8NVXTS6IkUKcGNGqKjoxoV/gWOwaPkRAL8toRgEU/9JaNCvaDl/NVyGjL4y+v3QkvqP6HA0BewtjdJYVklz3BwS+QLtTafrbNZZm1xVZcRLLNYOetqeCGF7C8szRPPi26aLaIaegORQZ9ZrsSW5zTFLqs/QX4JlJjiTqI4igzLUZGNfn0Sr+Fp0YXzbvorVcXj+wNWRL1KPmluN9N60Y35k1133M6uMviOCaJkMmeVMxgDlyOkLSUGP/ttTPOtTNCR+e7Rc1IGRUVPI3tDX8zgoRb3xtbeJdRRH5lqauTOjRD6CZOVD9PfwaPVlqCbZyKQ3x8tFpixBbbv69S+pKoVLAnx7/QgPKkKmnYHKI4flazb5hpE9Alnah9vfa208LWK3baQLelXTkKyHP+9DlPQBAt/0YU8IkqJXFcrPDUMntvBt6TWphMSkmmIUj8BUtoYNRz8dl9LD/fonghCg2J9Gi8aAOBbUM9kv2xj7QDJf/vpwpcf4rNGZC2GmH2gk/aQ/y+VNHeIBvGOi7mLxk8KQxSHmfc7yyNJVGXEByq/PQEeT4PDi4rbqdvTLdU+BW193jGmPTEg7pSp+Utn/RIoRU2Ws9Vw83xao8+bSSxrERsQu1Mf9DGd04LKIKWTu+SmfUzVZVik2KFTnB4wd+f9a5NSekbXwbeJ0Cf34mkdghL/sP6+RvbQKULpkQHbvUDfS3do0jmzjOhyn/S3/uOHBpADnqtootV165PF56xetifniGec3r+PKevcTC/Y0YVV82o2t3s9ismWqUlT8ZMATXID+PzrZJZLs0zg1K2AIUk/WwT3hGXCJGtO5FflSCST3l6yCBpfHIxVretvtNFWkoviMuS1oZGtN0mRVnGcQePxCuv56NFVRAIS/k0QBMtAKkujzBdif8/HuyVi34XqyCVRCHmD0mCU2GM7Rkkrmsp/alUK5re4fyidNyf8mXFHUwF2LdwvTnp+EFdYM/n8kznxSCAxoH9x/5YVsfOry/cns8Qs2wPA2f39NljD9ukoNZxMr5hTYy3g9JkF9SxCT6Vxb+5+SUEBPCF2GpxjrUDQ6d8DxUeh8cn/5IJlY52brGfKU7om0NblvvgY/+BYDaEpnncX4HWUHE00aWO5oIz2YRXdWpDGRfEb5SFXvjOas3bNR4Hl+7YYZvv912+m4PFm4SKn220hehG+BwhL+CC/uWTRRDSKDOjnMPUfj670ncCx1OtiW7PWLYZNRTWHwIUW1Go+aIKx0I5OPrUSJRR/HcTccBkQIvjTDf2+VcxMtG8YCVAR+SxkLUZtCJVHQ31q+zlYXzpDkVYsgdLqda38MXF1N6+9Jj7yEBcBysvNjolDkFhsz1qTrymJnAqzteRA4DENH97QRqHQLwQxHIbhqrSR+eSh1ZXEBxPzwOxxA7buwbu4nJ0FOH4aVjkSvyGhRnGkSjayUXmVVSZILJAYkxv6bbfVmftLkF+i3JEFOV3Z/lABneSYUmdyREytFIVgJZy/isInz4H6BOOmtZuh8OZzZG6/X0ngLO4WxcZTrGYbPoiwefSCtGuuAU/JHHOaVSJzpLY2EhTv7NfEAdHeputzBrtsrmNWihFdMOC5FC+4Lmxy5uKn8xujCqt17+BhB2ISeevwB5lDIjrVi3T3EUV2fyNu4UCF42t499XAbtcgEvtgzyPFattMlTbkl5Et7qhhXj4xHgVoZUTmP5xo5EZSaXLXIGppFfMzeskNOoLxHv60nFpOiVK4QqdFeGfXMomUkxnd+fTUR81qShRxXPdC+hQjyRP1tqYoLN/cP9k0u0a10w8vH71nKQT7fYcncUBJc5xp0uyKXTG+Q8vaOZyq5fU+J66Ru2gwmXneDPi2fqpBOdGOwFReEX65dmWf5eyKi5EWCF55alLsJCPRUl5dO2j4EDEOlJbSF9i/a/FeaT1njL8u5JfyCGvBkCZllMO8Iaa+i08JU/ZLUEDvvO7zZaoVYojLk5NRrzLfYnrBd1BxOxzg9qxYJVlajmlGes0p8Yy5V+4g48nSRwwaK+XKv7fKuWIWRpXn/bKeUKjq0lRV4cm+Z0z70Gky6KhtTo1BYi9czQcj0IhKihEXKqVQEKXd2VlIPMbCi3nlxHQRyoRSrsQBccElhECnhjRPcQZKtc25dctP5A0HjRCu1Gvf9wgi05tovc93o+rT02/Sjql49RbwViHlv7kALCEQco3ZrsPgrIIfuFlvCbJEcdOG7QGNVSNdGEZc0/U09q9xefpPHfGE1SrKW3vm0z7qVhHXedLUzYhueok5SQbxeRDBBkdc6xrRAPE4LLB0vKXcf13JKv8UCM5QUWH/mUg0IHjs+keYB0Xv22EeVxByf+7YNYFddrbhOQ96exkVo066i5/1tzN3imbEebppwqZ3oMPNCmkQOTgd1cDfIvEiUTkMOCOe0TN31DcRfrxCK7UTIhXms6XKKtV1318dxfMs0Nxx2AnPpBc5xwFkl4wVYjKYugNBP4JtW0lTvCrPzRRb2kJqWNZKW45q5c6j5W2CP24BfNAORTNNYG8gimq6YXdd7vKSEmDs7z2vayu5dp+pcNRni4WoEQlPr2jkHLMb5WlftwrZlDj+ew3pSZvaTwpqpJWThdUseorsYjm5smwopTXtfJod8VREm4Y4ff12zsheV+DTX09zWXXt6qR5dkOe2XsfFrA4UIqfQ8xv9NLRZXmef6+TqzFYvHulqnfkd6jlNFFrgHkFP0HOC5iSAfuyfqtAqp+vHpJ/jX+adE928ysi4J9plx9WZxV2k3b7M1A7NqMohhGMeL5zxOvPUMr6hVFUY2WfGf62c/bzb2lpg88Oll0PHRJ5aa8cIpaXcZgDCJy71+qhLDJFPeU4TLHCSR+Sst6BC+u2E+Z/0+nNy27e4vezyNO+GVeO94grqGhOvIKQ+gbiA1iIKa41BoPMn08j/nXaA2hkcbj6epBBnEPdWIdeO9U0R2VigSD+BY2cbgbMBIdtHA9nPuCjk0FqLEuW4ZgQ3SDugv85XAHMVKPaUzAEg0s6n1vdXR0CBdmzYWh7CvgNmtX/tU502Eg/p8Nn3faQkPOTcUGFfZlJGrLbDJqbXRzneXmtmOLtmSO6tIdDEfYNqylWTgLGw7cQN121n7MnwCqdXHmU0MXB2qqRacw5QYFfMUkY+g01S2ZFP7oxqbvkYYiyRtUUzuymkctD71b45pnhw+x15BmYQ7z88fmYV5VucRN3DClkmBgvY1elLMwwL8L1iKbPoC4wE/GY2spFM0Boj21PYsJ9y0Hr28m87gZVj44vwuNfU7xhkWhj2suj5cRGlFDbVupO3ACVN4ZkRrr7kMqzvFu48zCXPlUXUKfYoZk3B3Kt/unlvRlMR0lL0BrqAdxt6LeYBROb4ONRLdE0fUzyQECxEp/V5OJ02J6B9l+pzGV+mCU7pE6LNIhz76ocBhShutvPjRmYF4Nu1eg7MmC5S30D0DDahBj7sWLPNlJV2ktCupKRe3AJ6UpgsjEf79LYL0hutkanehUc+qBR3Z1YGe2OC8R+oddDycLxXrLnGp/useFqAgOL27buSMTlcX2oReDnJRMP4zibh50MNcnKrrwWbgOUUnaiuT7vm3FUHmWR3G735+m/ZRyEFe0HZOI+yBJoV6Y4Y/XhZu0w5R5cqF5StvTce8g/ySMo2oVnF/cyJNVdny9yjOFM6Dmh4tK5+t14dtkdM8fcl3LfYPgH8yZGvTsr5H7Cyq0dZdE+oeVgiHXFLggXo8DgzjvxRFBKkGIi62OyIm/gP9dWFsqw/iEDzYwy7cOZDBQdnhqLu3wUSW1Qfa9otFN6ny/rn8fDvyCFn5WTomZUtXYzs/ajKwOdAOVRSm+F0BgZy9Pgi1zL+Vpu1PTnMT6dZUmf+r4z5ZCBxv0JaqP0EKJopNdtp+eW3O7qy4ZDFy8f3Cd5M8JNe+FruE4ka8fFzyridg0nqzyOh7at4700iV6jZPdHnYvBt+1e+gLi2cD5NAbwZ5aze5IUuN/wt6clOo0GaHcWPNe2yTBdDDzmjXTbqDk8318QfoOUpktg6dEggptdxZSv7A8zX3QDirdXPfbVM436Np23S6OfUx1XKqa0RIjFnwqoFye98m+9r7cATOJT5njn6a8zvCo8ro2hj7tkrTdd5q71CKeP518ss7xvL9urGZ0GvWytacCxZ1AIvwCZ53fdXhHa17DitIwc/leDE47U4tImWenxSvZA3ukYNUQqqapImbXTJU6exSuGUPo6rox/MswAhktsc16hth5kUPdoiFBEayakkcyCH3J15lJ4yE4mVeO0X2s1nA8Q3wvstb1qi04+iHdSbI2eR93ybIVXbZ808Lf0TjtKn8bXDYsDtMa13rlJCqTjST569jzgagVd5IEQF3PKW/IL8qlGIpoeN6K47+6KN4weBYKR8a2aLlR40bOhZL8ZvUxKzA0a/16266qxGQG6EnN1tvJ4c7INL+0wIiHDkryYEa0F/31EMk7slxTHMbeHiRfuIX9ztLPoiCwhTLSq5OmJW6q7anOSqGjJCp0Jc/EjtBTCq9m3Ie4HtXWesfr4MqOX7cEH3ldndFvrW0os6xCXPJB7ocTJkUpSb86jvPHRKW9NHQXcmbuzfE6XcRNMYeo3r5WC+gIkDj8UiXZHaobKC+yZbovDy3yRusLiZcPNk/CW2M9Rn0Wy1id0rjtK1Y5Dd00xqSYhMg9/Ef3eqQF8DLADR/BteJ1SMYaElTEYXJWRc9DUd0rz7tWFeAvJQRlAc7LcEj+EXB89PsAtSLcU0z7XEhsvf2AgpoSVmYYrF8cLP5PkMm/1cimwW2pteP5DDUvJmqOUG0OaD6RE0T7ses9OuRCc+u2MnS0dFkooMZYFl5Gjq4S6Snn849TV1F/UQoChkVfCiXpMukPTmr8BTIKfiRlkxredJs7IpYELZiufcwa+HohavmcK3GI6ehPcPGYBvV4PpMNnu8r956WWZ3HexHUcyy0WLjvEOBvFPPXR3L+ClXLmhq0eRTOiuA4QvPBO0GFG29ca/I9HLVeHAh/ZIZbKHD40CmumQhG2FwB5YJDD1UcgDbbQkCVNTP7CFU7NS9fanE0QtG/k7L7Hi0kY7vdOkZQ+nQRX4H7yKjMHmUzGKbtbilG6ZbjR8YCT/dUyogkUwYxmlgVeNNQnBe/UMeknebRFzoyI67TtqpgUvvq3RSXUe+QBtj5/9hU8wmbSUNfJQj9uqzPjhQWpEJml7z5mqz4KUuXPLSVpGaAkFme+tVvOvBkGIyYZ0SpkYNxBHF1OoXYcn4zFb/qEu3+yqJS4nNK5We25hMfcd/bjQ7dmMZcOz+80fznZHVwcuYuksrZTwq6Ype1hWFHAFVmA11vI6lkeJAno8N+KGA/oXBxvkyiW7M7wdzGWKcHe/XEUyU6unIaaoAxH6h68W4Xh3T0WrKqGo7JLL5mnf/trO3L8BjWmdNS98urMounAxGcmnOYtrvQ15wY9dxgmIv1Cjd7zNPx3sbMDDWKs1JVbABrcbKKGrJ/eUbhxbnXv0f6LKa72CA7a6nzWK4qiQL+2DcM6lGr5zV0qSW00UL10TRV2uAQnMmgdCEzbMsau7AhjHHontKesUs7xg4R9ZKd8t+hEfnyJ53XviCqzpsoQB9jo7cOODu635IzGILU8a+2WyBXFwTP4uRO/XSQxgeFajglRllXEVEW7a0tXn8nI0xV4EMRLbEDPh8JSvqTWYznuaywmJUXyojx/s2MKWHFHQrtAjbCxSVbSwtp7Ip45MVsPZxP8/DYRn/wjO0KQrpSUD5f+D5qkClSB6bid/VDW++Nc6JAviuqoS1eptp2ZsKPYsUFLsssmdK9Kub7K7QhJwpNSbLKLVQwUBMUlPmYcj+n/9Ih14xyHHZ9Kp+CnxTnxb1HDHlTt80Jx65DQjdgts1TCEnxtTU/R+DSd/O7eGiDt8QRyS3kazv/bNLiuTJ4/Go9NeNZUzHpoe6IC4uWX3NDXRjZwzDUDi7+Or8g1FC6W4g40smRwlXoKayYHhxZyr3dNZpLdYN7endIQh9MzWRP9Fs0i+2rwxfdHX9L7ihErYhwrEQVqEzflibrTXOksA4lBFx2jsmrvLnNVgLdlo5uUuIuOM/CCGfmmKs2scHnUA319ynSLLWdCQk/vMwDgN2UKOO/zSedwKdHZ/6Mpm6BFV0gb7PM5ylWHZq1TRcwthBZlMnbUVCeck3XQuaNuD9NA2rp/XC1nghke9QTaTfXRdHtpO5S02m58KeUQo+8Nzj9sJulFILo9d2jf0rrCeFrVN1TkNY9oOpZTT2CFNUr6LzG0eTFqfi2sQQjIvfT7IA69S/q9k7UrZ3oJMOPct7dTJ9095CTu2WQyDmpr/Wwd9P5+bRl+aKV1F+g66RdqC+Hz4JxSy6NKvjemLRV9h/8BWWvvrjdDSdtcAurUKvAcm6L9XbflhXiXOd2G7Tk96P3YjwcQrLCn3Wa+ybdJr297/y9DYIgejiXblWl8AJ0IdlomAuNFf2jZ2C1vBSHqD+k/r3uWyy17UbTtkF5LD4/zqbmum6z5DL8C69j/dKBVeNj4KmqFwRQPveX13vBzQpuw3n3qlV7bV5nraRB8JmjuNLK4kVtluoh+onRs20W/T8Jmy2eJ614MLs9VNHaene7qVHSC+jHv8YmFQa9Mio2vrr6Fmcq2kP/Uzs5UExiH8jUUf/w5dUqv6Hxpit0n9maTgg6IeyTR9Fe+mUHbRBQLCW+SR1ViXyiXe1hwd7eHXU3hJ0pmFhWUyjFInq9uEfgn0QKK/5UI15k0EZRFLzpLqGq93/DXc4+LcT2GqZ/fS/KSLKfdWW5q7NbxS9VFhnwmF35SySUTKMPPw9DNuU7uNT+sAuircyTY7yJsFf9/coLol5snvebmtv3y4Rw7ts7/Uz8AooU/kJF/xNtstGlWfyuAdQ7Mh33D9CURLdpHf/kgM4nJHfVtFk/7Uz5DTL3/R8E7uk4zze63/+Ylu1VSS//Adj74l6d99Rof3jFymfEL0Ve8hzsmw7Pv6bmD2oI1JLxG7T+Otl0UAT9yVDbv7rh6U9J+hNHOLUosfTXxjKRHpxsRIoXRzXdf5vy/w111ftbMX9HRaeu3t8B9n9Kj13T/wqteWXy9l9Glf/7yN9SUrL9F6b/v5fs4fJPq5X+Oyn5/23K/w/+Juv3OzVRmwAAAABJRU5ErkJggg=="/>
          <p:cNvSpPr>
            <a:spLocks noChangeAspect="1" noChangeArrowheads="1"/>
          </p:cNvSpPr>
          <p:nvPr/>
        </p:nvSpPr>
        <p:spPr bwMode="auto">
          <a:xfrm>
            <a:off x="230981" y="7938"/>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16681" y="-1881188"/>
            <a:ext cx="3343275"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10"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116682" y="-18811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12"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230982" y="-17287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40" name="Picture 16" descr="http://i.ytimg.com/vi/bo-IQlctihI/maxres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549" r="19565"/>
          <a:stretch/>
        </p:blipFill>
        <p:spPr bwMode="auto">
          <a:xfrm>
            <a:off x="167056" y="160338"/>
            <a:ext cx="1435284" cy="113155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6740363" y="6226643"/>
            <a:ext cx="1572866" cy="369332"/>
          </a:xfrm>
          <a:prstGeom prst="rect">
            <a:avLst/>
          </a:prstGeom>
          <a:noFill/>
        </p:spPr>
        <p:txBody>
          <a:bodyPr wrap="none" rtlCol="0">
            <a:spAutoFit/>
          </a:bodyPr>
          <a:lstStyle/>
          <a:p>
            <a:r>
              <a:rPr lang="es-MX" dirty="0" smtClean="0"/>
              <a:t>Octubre 2017</a:t>
            </a:r>
            <a:endParaRPr lang="es-MX" dirty="0"/>
          </a:p>
        </p:txBody>
      </p:sp>
      <p:pic>
        <p:nvPicPr>
          <p:cNvPr id="1026" name="Picture 2" descr="Resultado de imagen para tipos de estudio en el área de salu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269" y="2889922"/>
            <a:ext cx="2122141" cy="1420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89750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476672"/>
            <a:ext cx="7344816" cy="83099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s-MX" sz="2400" b="1" dirty="0">
                <a:latin typeface="Arial" panose="020B0604020202020204" pitchFamily="34" charset="0"/>
                <a:cs typeface="Arial" panose="020B0604020202020204" pitchFamily="34" charset="0"/>
              </a:rPr>
              <a:t>Según el paradigma en que se inserta la </a:t>
            </a:r>
            <a:r>
              <a:rPr lang="es-MX" sz="2400" b="1" dirty="0" smtClean="0">
                <a:latin typeface="Arial" panose="020B0604020202020204" pitchFamily="34" charset="0"/>
                <a:cs typeface="Arial" panose="020B0604020202020204" pitchFamily="34" charset="0"/>
              </a:rPr>
              <a:t>investigación</a:t>
            </a:r>
            <a:endParaRPr lang="es-MX" sz="2400" b="1" dirty="0">
              <a:latin typeface="Arial" panose="020B0604020202020204" pitchFamily="34" charset="0"/>
              <a:cs typeface="Arial" panose="020B0604020202020204" pitchFamily="34" charset="0"/>
            </a:endParaRPr>
          </a:p>
        </p:txBody>
      </p:sp>
      <p:sp>
        <p:nvSpPr>
          <p:cNvPr id="3" name="2 Rectángulo"/>
          <p:cNvSpPr/>
          <p:nvPr/>
        </p:nvSpPr>
        <p:spPr>
          <a:xfrm>
            <a:off x="1556792" y="2342487"/>
            <a:ext cx="5886400" cy="2862322"/>
          </a:xfrm>
          <a:prstGeom prst="rect">
            <a:avLst/>
          </a:prstGeom>
        </p:spPr>
        <p:txBody>
          <a:bodyPr wrap="square">
            <a:spAutoFit/>
          </a:bodyPr>
          <a:lstStyle/>
          <a:p>
            <a:pPr marL="457200" indent="-457200" algn="just">
              <a:lnSpc>
                <a:spcPct val="150000"/>
              </a:lnSpc>
              <a:buFont typeface="+mj-lt"/>
              <a:buAutoNum type="alphaLcParenR" startAt="3"/>
            </a:pPr>
            <a:r>
              <a:rPr lang="es-MX" sz="2400" b="1" i="1" dirty="0">
                <a:latin typeface="Arial" panose="020B0604020202020204" pitchFamily="34" charset="0"/>
                <a:cs typeface="Arial" panose="020B0604020202020204" pitchFamily="34" charset="0"/>
              </a:rPr>
              <a:t>Interpretativa: </a:t>
            </a:r>
            <a:r>
              <a:rPr lang="es-MX" sz="2400" dirty="0">
                <a:latin typeface="Arial" panose="020B0604020202020204" pitchFamily="34" charset="0"/>
                <a:cs typeface="Arial" panose="020B0604020202020204" pitchFamily="34" charset="0"/>
              </a:rPr>
              <a:t>busca asignar significados a la información o datos obtenidos en el  marco de una teoría o sistema de creencias y en función del contexto representacional.</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5184205"/>
            <a:ext cx="3048000"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101881"/>
            <a:ext cx="1665849" cy="152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88905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476671"/>
            <a:ext cx="7056784"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s-MX" sz="2400" b="1" dirty="0">
                <a:latin typeface="Arial" panose="020B0604020202020204" pitchFamily="34" charset="0"/>
                <a:cs typeface="Arial" panose="020B0604020202020204" pitchFamily="34" charset="0"/>
              </a:rPr>
              <a:t>Según el paradigma en que se inserta la </a:t>
            </a:r>
            <a:r>
              <a:rPr lang="es-MX" sz="2400" b="1" dirty="0" smtClean="0">
                <a:latin typeface="Arial" panose="020B0604020202020204" pitchFamily="34" charset="0"/>
                <a:cs typeface="Arial" panose="020B0604020202020204" pitchFamily="34" charset="0"/>
              </a:rPr>
              <a:t>investigación</a:t>
            </a:r>
            <a:endParaRPr lang="es-MX" sz="2400" b="1" dirty="0">
              <a:latin typeface="Arial" panose="020B0604020202020204" pitchFamily="34" charset="0"/>
              <a:cs typeface="Arial" panose="020B0604020202020204" pitchFamily="34" charset="0"/>
            </a:endParaRPr>
          </a:p>
        </p:txBody>
      </p:sp>
      <p:sp>
        <p:nvSpPr>
          <p:cNvPr id="3" name="2 Rectángulo"/>
          <p:cNvSpPr/>
          <p:nvPr/>
        </p:nvSpPr>
        <p:spPr>
          <a:xfrm>
            <a:off x="1403648" y="1916832"/>
            <a:ext cx="6336704" cy="4893647"/>
          </a:xfrm>
          <a:prstGeom prst="rect">
            <a:avLst/>
          </a:prstGeom>
        </p:spPr>
        <p:txBody>
          <a:bodyPr wrap="square">
            <a:spAutoFit/>
          </a:bodyPr>
          <a:lstStyle/>
          <a:p>
            <a:pPr marL="342900" indent="-342900" algn="just">
              <a:buFont typeface="+mj-lt"/>
              <a:buAutoNum type="alphaLcParenR"/>
            </a:pPr>
            <a:r>
              <a:rPr lang="es-MX" sz="2400" b="1" dirty="0">
                <a:latin typeface="Arial" panose="020B0604020202020204" pitchFamily="34" charset="0"/>
                <a:cs typeface="Arial" panose="020B0604020202020204" pitchFamily="34" charset="0"/>
              </a:rPr>
              <a:t>Crítica: </a:t>
            </a:r>
            <a:r>
              <a:rPr lang="es-MX" sz="2400" dirty="0">
                <a:latin typeface="Arial" panose="020B0604020202020204" pitchFamily="34" charset="0"/>
                <a:cs typeface="Arial" panose="020B0604020202020204" pitchFamily="34" charset="0"/>
              </a:rPr>
              <a:t>busca transformar la realidad y emancipar a los participantes que intervienen, activamente, en la investigación</a:t>
            </a:r>
            <a:r>
              <a:rPr lang="es-MX" sz="2400" dirty="0" smtClean="0">
                <a:latin typeface="Arial" panose="020B0604020202020204" pitchFamily="34" charset="0"/>
                <a:cs typeface="Arial" panose="020B0604020202020204" pitchFamily="34" charset="0"/>
              </a:rPr>
              <a:t>.</a:t>
            </a:r>
          </a:p>
          <a:p>
            <a:pPr marL="342900" indent="-342900" algn="just">
              <a:buFont typeface="+mj-lt"/>
              <a:buAutoNum type="alphaLcParenR"/>
            </a:pPr>
            <a:endParaRPr lang="es-MX" sz="2400" dirty="0" smtClean="0">
              <a:latin typeface="Arial" panose="020B0604020202020204" pitchFamily="34" charset="0"/>
              <a:cs typeface="Arial" panose="020B0604020202020204" pitchFamily="34" charset="0"/>
            </a:endParaRPr>
          </a:p>
          <a:p>
            <a:pPr marL="342900" indent="-342900" algn="just">
              <a:buFont typeface="+mj-lt"/>
              <a:buAutoNum type="alphaLcParenR"/>
            </a:pPr>
            <a:endParaRPr lang="es-MX" sz="2400" dirty="0" smtClean="0">
              <a:latin typeface="Arial" panose="020B0604020202020204" pitchFamily="34" charset="0"/>
              <a:cs typeface="Arial" panose="020B0604020202020204" pitchFamily="34" charset="0"/>
            </a:endParaRPr>
          </a:p>
          <a:p>
            <a:pPr marL="342900" indent="-342900" algn="just">
              <a:buFont typeface="+mj-lt"/>
              <a:buAutoNum type="alphaLcParenR"/>
            </a:pPr>
            <a:endParaRPr lang="es-MX" sz="2400" dirty="0">
              <a:latin typeface="Arial" panose="020B0604020202020204" pitchFamily="34" charset="0"/>
              <a:cs typeface="Arial" panose="020B0604020202020204" pitchFamily="34" charset="0"/>
            </a:endParaRPr>
          </a:p>
          <a:p>
            <a:pPr marL="342900" indent="-342900" algn="just">
              <a:buFont typeface="+mj-lt"/>
              <a:buAutoNum type="alphaLcParenR"/>
            </a:pPr>
            <a:r>
              <a:rPr lang="es-MX" sz="2400" b="1" dirty="0">
                <a:latin typeface="Arial" panose="020B0604020202020204" pitchFamily="34" charset="0"/>
                <a:cs typeface="Arial" panose="020B0604020202020204" pitchFamily="34" charset="0"/>
              </a:rPr>
              <a:t>De diáspora paradigmática: </a:t>
            </a:r>
            <a:r>
              <a:rPr lang="es-MX" sz="2400" dirty="0" smtClean="0">
                <a:latin typeface="Arial" panose="020B0604020202020204" pitchFamily="34" charset="0"/>
                <a:cs typeface="Arial" panose="020B0604020202020204" pitchFamily="34" charset="0"/>
              </a:rPr>
              <a:t>responde </a:t>
            </a:r>
            <a:r>
              <a:rPr lang="es-MX" sz="2400" dirty="0">
                <a:latin typeface="Arial" panose="020B0604020202020204" pitchFamily="34" charset="0"/>
                <a:cs typeface="Arial" panose="020B0604020202020204" pitchFamily="34" charset="0"/>
              </a:rPr>
              <a:t>a la realidad de que no hay ya “una gran teoría”, un gran paradigma dominante, sino que conviven varios</a:t>
            </a:r>
            <a:r>
              <a:rPr lang="es-MX" sz="2400" dirty="0" smtClean="0">
                <a:latin typeface="Arial" panose="020B0604020202020204" pitchFamily="34" charset="0"/>
                <a:cs typeface="Arial" panose="020B0604020202020204" pitchFamily="34" charset="0"/>
              </a:rPr>
              <a:t>.</a:t>
            </a:r>
          </a:p>
          <a:p>
            <a:pPr marL="342900" indent="-342900" algn="just">
              <a:buFont typeface="+mj-lt"/>
              <a:buAutoNum type="alphaLcParenR"/>
            </a:pPr>
            <a:endParaRPr lang="es-MX" sz="2400" dirty="0" smtClean="0">
              <a:latin typeface="Arial" panose="020B0604020202020204" pitchFamily="34" charset="0"/>
              <a:cs typeface="Arial" panose="020B0604020202020204" pitchFamily="34" charset="0"/>
            </a:endParaRPr>
          </a:p>
          <a:p>
            <a:pPr marL="342900" indent="-342900" algn="just">
              <a:buFont typeface="+mj-lt"/>
              <a:buAutoNum type="alphaLcParenR"/>
            </a:pPr>
            <a:endParaRPr lang="es-MX" sz="2400" dirty="0">
              <a:latin typeface="Arial" panose="020B0604020202020204" pitchFamily="34" charset="0"/>
              <a:cs typeface="Arial" panose="020B0604020202020204"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3122213"/>
            <a:ext cx="2899023" cy="1355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0" y="4221088"/>
            <a:ext cx="1224137"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18401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1970185"/>
            <a:ext cx="6768752" cy="2793842"/>
          </a:xfrm>
          <a:prstGeom prst="rect">
            <a:avLst/>
          </a:prstGeom>
        </p:spPr>
        <p:txBody>
          <a:bodyPr wrap="square">
            <a:spAutoFit/>
          </a:bodyPr>
          <a:lstStyle/>
          <a:p>
            <a:pPr marL="342900" indent="-342900" algn="just">
              <a:lnSpc>
                <a:spcPct val="150000"/>
              </a:lnSpc>
              <a:buFont typeface="+mj-lt"/>
              <a:buAutoNum type="alphaLcParenR" startAt="3"/>
            </a:pPr>
            <a:r>
              <a:rPr lang="es-MX" sz="2400" b="1" dirty="0">
                <a:latin typeface="Arial" panose="020B0604020202020204" pitchFamily="34" charset="0"/>
                <a:cs typeface="Arial" panose="020B0604020202020204" pitchFamily="34" charset="0"/>
              </a:rPr>
              <a:t>Paradigmática: </a:t>
            </a:r>
            <a:r>
              <a:rPr lang="es-MX" sz="2400" dirty="0">
                <a:latin typeface="Arial" panose="020B0604020202020204" pitchFamily="34" charset="0"/>
                <a:cs typeface="Arial" panose="020B0604020202020204" pitchFamily="34" charset="0"/>
              </a:rPr>
              <a:t>piensa que los paradigmas han cumplido ya una función positiva; pero que se deben superar los excesos el </a:t>
            </a:r>
            <a:r>
              <a:rPr lang="es-MX" sz="2400" dirty="0" err="1" smtClean="0">
                <a:latin typeface="Arial" panose="020B0604020202020204" pitchFamily="34" charset="0"/>
                <a:cs typeface="Arial" panose="020B0604020202020204" pitchFamily="34" charset="0"/>
              </a:rPr>
              <a:t>paradigmátismo</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y ni siquiera esperar uno nuevo universalmente dominante.</a:t>
            </a:r>
          </a:p>
        </p:txBody>
      </p:sp>
      <p:sp>
        <p:nvSpPr>
          <p:cNvPr id="3" name="2 Rectángulo"/>
          <p:cNvSpPr/>
          <p:nvPr/>
        </p:nvSpPr>
        <p:spPr>
          <a:xfrm>
            <a:off x="1043608" y="476671"/>
            <a:ext cx="7056784"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s-MX" sz="2400" b="1" dirty="0">
                <a:latin typeface="Arial" panose="020B0604020202020204" pitchFamily="34" charset="0"/>
                <a:cs typeface="Arial" panose="020B0604020202020204" pitchFamily="34" charset="0"/>
              </a:rPr>
              <a:t>Según el paradigma en que se inserta la </a:t>
            </a:r>
            <a:r>
              <a:rPr lang="es-MX" sz="2400" b="1" dirty="0" smtClean="0">
                <a:latin typeface="Arial" panose="020B0604020202020204" pitchFamily="34" charset="0"/>
                <a:cs typeface="Arial" panose="020B0604020202020204" pitchFamily="34" charset="0"/>
              </a:rPr>
              <a:t>investigación</a:t>
            </a:r>
            <a:endParaRPr lang="es-MX" sz="2400" b="1" dirty="0">
              <a:latin typeface="Arial" panose="020B0604020202020204" pitchFamily="34" charset="0"/>
              <a:cs typeface="Arial" panose="020B0604020202020204" pitchFamily="34"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2313" y="4764027"/>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16262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7664" y="1988840"/>
            <a:ext cx="6768752" cy="4524315"/>
          </a:xfrm>
          <a:prstGeom prst="rect">
            <a:avLst/>
          </a:prstGeom>
        </p:spPr>
        <p:txBody>
          <a:bodyPr wrap="square">
            <a:spAutoFit/>
          </a:bodyPr>
          <a:lstStyle/>
          <a:p>
            <a:pPr marL="342900" indent="-342900" algn="just">
              <a:lnSpc>
                <a:spcPct val="150000"/>
              </a:lnSpc>
              <a:buFont typeface="+mj-lt"/>
              <a:buAutoNum type="alphaLcParenR"/>
            </a:pPr>
            <a:r>
              <a:rPr lang="es-MX" sz="2400" b="1" dirty="0" smtClean="0">
                <a:latin typeface="Arial" panose="020B0604020202020204" pitchFamily="34" charset="0"/>
                <a:cs typeface="Arial" panose="020B0604020202020204" pitchFamily="34" charset="0"/>
              </a:rPr>
              <a:t>Investigación cuantitativa: </a:t>
            </a:r>
            <a:r>
              <a:rPr lang="es-MX" sz="2400" dirty="0">
                <a:latin typeface="Arial" panose="020B0604020202020204" pitchFamily="34" charset="0"/>
                <a:cs typeface="Arial" panose="020B0604020202020204" pitchFamily="34" charset="0"/>
              </a:rPr>
              <a:t>estudia fenómenos susceptibles de cuantificación y utiliza pruebas estadísticas para el análisis de datos</a:t>
            </a:r>
            <a:r>
              <a:rPr lang="es-MX" sz="2400" dirty="0" smtClean="0">
                <a:latin typeface="Arial" panose="020B0604020202020204" pitchFamily="34" charset="0"/>
                <a:cs typeface="Arial" panose="020B0604020202020204" pitchFamily="34" charset="0"/>
              </a:rPr>
              <a:t>.</a:t>
            </a:r>
          </a:p>
          <a:p>
            <a:pPr marL="342900" indent="-342900" algn="just">
              <a:lnSpc>
                <a:spcPct val="150000"/>
              </a:lnSpc>
              <a:buFont typeface="+mj-lt"/>
              <a:buAutoNum type="alphaLcParenR"/>
            </a:pP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mj-lt"/>
              <a:buAutoNum type="alphaLcParenR"/>
            </a:pPr>
            <a:r>
              <a:rPr lang="es-MX" sz="2400" b="1" dirty="0">
                <a:latin typeface="Arial" panose="020B0604020202020204" pitchFamily="34" charset="0"/>
                <a:cs typeface="Arial" panose="020B0604020202020204" pitchFamily="34" charset="0"/>
              </a:rPr>
              <a:t>Investigación cualitativa: </a:t>
            </a:r>
            <a:r>
              <a:rPr lang="es-MX" sz="2400" dirty="0">
                <a:latin typeface="Arial" panose="020B0604020202020204" pitchFamily="34" charset="0"/>
                <a:cs typeface="Arial" panose="020B0604020202020204" pitchFamily="34" charset="0"/>
              </a:rPr>
              <a:t>e</a:t>
            </a:r>
            <a:r>
              <a:rPr lang="es-MX" sz="2400" dirty="0" smtClean="0">
                <a:latin typeface="Arial" panose="020B0604020202020204" pitchFamily="34" charset="0"/>
                <a:cs typeface="Arial" panose="020B0604020202020204" pitchFamily="34" charset="0"/>
              </a:rPr>
              <a:t>studia </a:t>
            </a:r>
            <a:r>
              <a:rPr lang="es-MX" sz="2400" dirty="0">
                <a:latin typeface="Arial" panose="020B0604020202020204" pitchFamily="34" charset="0"/>
                <a:cs typeface="Arial" panose="020B0604020202020204" pitchFamily="34" charset="0"/>
              </a:rPr>
              <a:t>los fenómenos recurriendo sobre todo a datos y análisis cualitativos.</a:t>
            </a:r>
          </a:p>
        </p:txBody>
      </p:sp>
      <p:sp>
        <p:nvSpPr>
          <p:cNvPr id="3" name="2 Rectángulo"/>
          <p:cNvSpPr/>
          <p:nvPr/>
        </p:nvSpPr>
        <p:spPr>
          <a:xfrm>
            <a:off x="971600" y="548680"/>
            <a:ext cx="6984776" cy="830997"/>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MX" sz="2400" b="1" dirty="0">
                <a:latin typeface="Arial" panose="020B0604020202020204" pitchFamily="34" charset="0"/>
                <a:cs typeface="Arial" panose="020B0604020202020204" pitchFamily="34" charset="0"/>
              </a:rPr>
              <a:t>Según el carácter de la medida y de los </a:t>
            </a:r>
            <a:r>
              <a:rPr lang="es-MX" sz="2400" b="1" dirty="0" smtClean="0">
                <a:latin typeface="Arial" panose="020B0604020202020204" pitchFamily="34" charset="0"/>
                <a:cs typeface="Arial" panose="020B0604020202020204" pitchFamily="34" charset="0"/>
              </a:rPr>
              <a:t>análisis</a:t>
            </a:r>
            <a:endParaRPr lang="es-MX" sz="2400" b="1" dirty="0">
              <a:latin typeface="Arial" panose="020B0604020202020204" pitchFamily="34" charset="0"/>
              <a:cs typeface="Arial" panose="020B0604020202020204" pitchFamily="34"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9383" y="3643303"/>
            <a:ext cx="2147033" cy="1215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789040"/>
            <a:ext cx="144016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3943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997839"/>
            <a:ext cx="7488832" cy="3416320"/>
          </a:xfrm>
          <a:prstGeom prst="rect">
            <a:avLst/>
          </a:prstGeom>
        </p:spPr>
        <p:txBody>
          <a:bodyPr wrap="square">
            <a:spAutoFit/>
          </a:bodyPr>
          <a:lstStyle/>
          <a:p>
            <a:pPr marL="342900" indent="-342900" algn="just">
              <a:buFont typeface="+mj-lt"/>
              <a:buAutoNum type="alphaLcParenR"/>
            </a:pPr>
            <a:r>
              <a:rPr lang="es-MX" sz="2400" b="1" dirty="0" smtClean="0">
                <a:latin typeface="Arial" panose="020B0604020202020204" pitchFamily="34" charset="0"/>
                <a:cs typeface="Arial" panose="020B0604020202020204" pitchFamily="34" charset="0"/>
              </a:rPr>
              <a:t>Retrospectivos</a:t>
            </a:r>
            <a:r>
              <a:rPr lang="es-MX" sz="2400" b="1" dirty="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son aquellos en los que el investigador indaga sobre hechos ocurridos en el pasado</a:t>
            </a:r>
            <a:r>
              <a:rPr lang="es-MX" sz="2400" dirty="0" smtClean="0">
                <a:latin typeface="Arial" panose="020B0604020202020204" pitchFamily="34" charset="0"/>
                <a:cs typeface="Arial" panose="020B0604020202020204" pitchFamily="34" charset="0"/>
              </a:rPr>
              <a:t>.</a:t>
            </a:r>
          </a:p>
          <a:p>
            <a:pPr marL="342900" indent="-342900" algn="just">
              <a:buFont typeface="+mj-lt"/>
              <a:buAutoNum type="alphaLcParenR"/>
            </a:pPr>
            <a:endParaRPr lang="es-MX" sz="2400" dirty="0">
              <a:latin typeface="Arial" panose="020B0604020202020204" pitchFamily="34" charset="0"/>
              <a:cs typeface="Arial" panose="020B0604020202020204" pitchFamily="34" charset="0"/>
            </a:endParaRPr>
          </a:p>
          <a:p>
            <a:pPr marL="342900" indent="-342900" algn="just">
              <a:buFont typeface="+mj-lt"/>
              <a:buAutoNum type="alphaLcParenR"/>
            </a:pPr>
            <a:endParaRPr lang="es-MX" sz="2400" dirty="0">
              <a:latin typeface="Arial" panose="020B0604020202020204" pitchFamily="34" charset="0"/>
              <a:cs typeface="Arial" panose="020B0604020202020204" pitchFamily="34" charset="0"/>
            </a:endParaRPr>
          </a:p>
          <a:p>
            <a:pPr marL="342900" indent="-342900" algn="just">
              <a:buFont typeface="+mj-lt"/>
              <a:buAutoNum type="alphaLcParenR"/>
            </a:pPr>
            <a:r>
              <a:rPr lang="es-MX" sz="2400" b="1" dirty="0">
                <a:latin typeface="Arial" panose="020B0604020202020204" pitchFamily="34" charset="0"/>
                <a:cs typeface="Arial" panose="020B0604020202020204" pitchFamily="34" charset="0"/>
              </a:rPr>
              <a:t>Prospectivos: </a:t>
            </a:r>
            <a:r>
              <a:rPr lang="es-MX" sz="2400" dirty="0">
                <a:latin typeface="Arial" panose="020B0604020202020204" pitchFamily="34" charset="0"/>
                <a:cs typeface="Arial" panose="020B0604020202020204" pitchFamily="34" charset="0"/>
              </a:rPr>
              <a:t>se caracterizan en que el evento o fenómeno por estudiar aún no ha ocurrido y se inicia con el presunto factor causal y se adelanta en el tiempo hasta el efecto supuesto. </a:t>
            </a:r>
          </a:p>
        </p:txBody>
      </p:sp>
      <p:sp>
        <p:nvSpPr>
          <p:cNvPr id="3" name="2 Rectángulo"/>
          <p:cNvSpPr/>
          <p:nvPr/>
        </p:nvSpPr>
        <p:spPr>
          <a:xfrm>
            <a:off x="971600" y="404664"/>
            <a:ext cx="72008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s-MX" sz="2400" b="1" dirty="0">
                <a:latin typeface="Arial" panose="020B0604020202020204" pitchFamily="34" charset="0"/>
                <a:cs typeface="Arial" panose="020B0604020202020204" pitchFamily="34" charset="0"/>
              </a:rPr>
              <a:t>Según el tiempo de ocurrencia de los hechos y registros de la </a:t>
            </a:r>
            <a:r>
              <a:rPr lang="es-MX" sz="2400" b="1" dirty="0" smtClean="0">
                <a:latin typeface="Arial" panose="020B0604020202020204" pitchFamily="34" charset="0"/>
                <a:cs typeface="Arial" panose="020B0604020202020204" pitchFamily="34" charset="0"/>
              </a:rPr>
              <a:t>información</a:t>
            </a:r>
            <a:endParaRPr lang="es-MX" sz="2400" b="1" dirty="0">
              <a:latin typeface="Arial" panose="020B0604020202020204" pitchFamily="34" charset="0"/>
              <a:cs typeface="Arial" panose="020B0604020202020204" pitchFamily="34"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5376234"/>
            <a:ext cx="2952750" cy="1340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5136"/>
          <a:stretch/>
        </p:blipFill>
        <p:spPr bwMode="auto">
          <a:xfrm>
            <a:off x="6677025" y="820162"/>
            <a:ext cx="2466975" cy="1177677"/>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4453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5616" y="1988840"/>
            <a:ext cx="6935719" cy="3970318"/>
          </a:xfrm>
          <a:prstGeom prst="rect">
            <a:avLst/>
          </a:prstGeom>
        </p:spPr>
        <p:txBody>
          <a:bodyPr wrap="square">
            <a:spAutoFit/>
          </a:bodyPr>
          <a:lstStyle/>
          <a:p>
            <a:pPr marL="457200" indent="-457200" algn="just">
              <a:lnSpc>
                <a:spcPct val="150000"/>
              </a:lnSpc>
              <a:buFont typeface="+mj-lt"/>
              <a:buAutoNum type="alphaLcParenR"/>
            </a:pPr>
            <a:r>
              <a:rPr lang="es-MX" sz="2400" b="1" dirty="0" smtClean="0">
                <a:latin typeface="Arial" panose="020B0604020202020204" pitchFamily="34" charset="0"/>
                <a:cs typeface="Arial" panose="020B0604020202020204" pitchFamily="34" charset="0"/>
              </a:rPr>
              <a:t>Transversales</a:t>
            </a:r>
            <a:r>
              <a:rPr lang="es-MX" sz="2400" b="1" dirty="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son estudios que tratan de obtener mediciones y observaciones del evento o fenómeno en un momento de su evolución. La muestra poblacional en este tipo de estudios se denomina corte</a:t>
            </a:r>
            <a:r>
              <a:rPr lang="es-MX" sz="2400" dirty="0" smtClean="0">
                <a:latin typeface="Arial" panose="020B0604020202020204" pitchFamily="34" charset="0"/>
                <a:cs typeface="Arial" panose="020B0604020202020204" pitchFamily="34" charset="0"/>
              </a:rPr>
              <a:t>.</a:t>
            </a:r>
          </a:p>
          <a:p>
            <a:pPr marL="457200" indent="-457200" algn="just">
              <a:lnSpc>
                <a:spcPct val="150000"/>
              </a:lnSpc>
              <a:buFont typeface="+mj-lt"/>
              <a:buAutoNum type="alphaLcParenR"/>
            </a:pPr>
            <a:endParaRPr lang="es-MX" sz="2400" dirty="0">
              <a:latin typeface="Arial" panose="020B0604020202020204" pitchFamily="34" charset="0"/>
              <a:cs typeface="Arial" panose="020B0604020202020204" pitchFamily="34" charset="0"/>
            </a:endParaRPr>
          </a:p>
          <a:p>
            <a:pPr marL="457200" indent="-457200" algn="just">
              <a:lnSpc>
                <a:spcPct val="150000"/>
              </a:lnSpc>
              <a:buFont typeface="+mj-lt"/>
              <a:buAutoNum type="alphaLcParenR"/>
            </a:pP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115616" y="620688"/>
            <a:ext cx="6696744" cy="461665"/>
          </a:xfrm>
          <a:prstGeom prst="rect">
            <a:avLst/>
          </a:prstGeom>
          <a:solidFill>
            <a:srgbClr val="FFFF00"/>
          </a:solidFill>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s-MX" sz="2400" b="1" dirty="0">
                <a:latin typeface="Arial" panose="020B0604020202020204" pitchFamily="34" charset="0"/>
                <a:cs typeface="Arial" panose="020B0604020202020204" pitchFamily="34" charset="0"/>
              </a:rPr>
              <a:t>Según el periodo y la secuencia del </a:t>
            </a:r>
            <a:r>
              <a:rPr lang="es-MX" sz="2400" b="1" dirty="0" smtClean="0">
                <a:latin typeface="Arial" panose="020B0604020202020204" pitchFamily="34" charset="0"/>
                <a:cs typeface="Arial" panose="020B0604020202020204" pitchFamily="34" charset="0"/>
              </a:rPr>
              <a:t>estudio</a:t>
            </a:r>
            <a:endParaRPr lang="es-MX" sz="2400" b="1" dirty="0">
              <a:latin typeface="Arial" panose="020B0604020202020204" pitchFamily="34" charset="0"/>
              <a:cs typeface="Arial" panose="020B0604020202020204" pitchFamily="34" charset="0"/>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479" y="4869160"/>
            <a:ext cx="2466975"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7778" y="1001397"/>
            <a:ext cx="2269164" cy="1134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70458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5616" y="620688"/>
            <a:ext cx="6696744" cy="461665"/>
          </a:xfrm>
          <a:prstGeom prst="rect">
            <a:avLst/>
          </a:prstGeom>
          <a:solidFill>
            <a:srgbClr val="FFFF00"/>
          </a:solidFill>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s-MX" sz="2400" b="1" dirty="0">
                <a:latin typeface="Arial" panose="020B0604020202020204" pitchFamily="34" charset="0"/>
                <a:cs typeface="Arial" panose="020B0604020202020204" pitchFamily="34" charset="0"/>
              </a:rPr>
              <a:t>Según el periodo y la secuencia del </a:t>
            </a:r>
            <a:r>
              <a:rPr lang="es-MX" sz="2400" b="1" dirty="0" smtClean="0">
                <a:latin typeface="Arial" panose="020B0604020202020204" pitchFamily="34" charset="0"/>
                <a:cs typeface="Arial" panose="020B0604020202020204" pitchFamily="34" charset="0"/>
              </a:rPr>
              <a:t>estudio</a:t>
            </a:r>
            <a:endParaRPr lang="es-MX" sz="2400" b="1" dirty="0">
              <a:latin typeface="Arial" panose="020B0604020202020204" pitchFamily="34" charset="0"/>
              <a:cs typeface="Arial" panose="020B0604020202020204" pitchFamily="34" charset="0"/>
            </a:endParaRPr>
          </a:p>
        </p:txBody>
      </p:sp>
      <p:sp>
        <p:nvSpPr>
          <p:cNvPr id="3" name="2 Rectángulo"/>
          <p:cNvSpPr/>
          <p:nvPr/>
        </p:nvSpPr>
        <p:spPr>
          <a:xfrm>
            <a:off x="1707913" y="1988840"/>
            <a:ext cx="6264696" cy="3416320"/>
          </a:xfrm>
          <a:prstGeom prst="rect">
            <a:avLst/>
          </a:prstGeom>
        </p:spPr>
        <p:txBody>
          <a:bodyPr wrap="square">
            <a:spAutoFit/>
          </a:bodyPr>
          <a:lstStyle/>
          <a:p>
            <a:pPr marL="457200" indent="-457200" algn="just">
              <a:lnSpc>
                <a:spcPct val="150000"/>
              </a:lnSpc>
              <a:buFont typeface="+mj-lt"/>
              <a:buAutoNum type="alphaLcParenR"/>
            </a:pPr>
            <a:r>
              <a:rPr lang="es-MX" sz="2400" b="1" dirty="0">
                <a:latin typeface="Arial" panose="020B0604020202020204" pitchFamily="34" charset="0"/>
                <a:cs typeface="Arial" panose="020B0604020202020204" pitchFamily="34" charset="0"/>
              </a:rPr>
              <a:t>Longitudinales: </a:t>
            </a:r>
            <a:r>
              <a:rPr lang="es-MX" sz="2400" dirty="0">
                <a:latin typeface="Arial" panose="020B0604020202020204" pitchFamily="34" charset="0"/>
                <a:cs typeface="Arial" panose="020B0604020202020204" pitchFamily="34" charset="0"/>
              </a:rPr>
              <a:t>son los estudios planeados para recopilar datos en diversos momentos del curso o evolución del evento o fenómeno en un mismo grupo de población, a lo cual se le denomina cohorte.</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509810"/>
            <a:ext cx="2016224"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1082353"/>
            <a:ext cx="2088232" cy="1122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85181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7624" y="1556792"/>
            <a:ext cx="6624736" cy="4524315"/>
          </a:xfrm>
          <a:prstGeom prst="rect">
            <a:avLst/>
          </a:prstGeom>
        </p:spPr>
        <p:txBody>
          <a:bodyPr wrap="square">
            <a:spAutoFit/>
          </a:bodyPr>
          <a:lstStyle/>
          <a:p>
            <a:pPr algn="just"/>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marL="457200" indent="-457200" algn="just">
              <a:buFont typeface="+mj-lt"/>
              <a:buAutoNum type="alphaLcParenR"/>
            </a:pPr>
            <a:r>
              <a:rPr lang="es-MX" sz="2400" b="1" dirty="0" smtClean="0">
                <a:latin typeface="Arial" panose="020B0604020202020204" pitchFamily="34" charset="0"/>
                <a:cs typeface="Arial" panose="020B0604020202020204" pitchFamily="34" charset="0"/>
              </a:rPr>
              <a:t>Estudios </a:t>
            </a:r>
            <a:r>
              <a:rPr lang="es-MX" sz="2400" b="1" dirty="0">
                <a:latin typeface="Arial" panose="020B0604020202020204" pitchFamily="34" charset="0"/>
                <a:cs typeface="Arial" panose="020B0604020202020204" pitchFamily="34" charset="0"/>
              </a:rPr>
              <a:t>sin </a:t>
            </a:r>
            <a:r>
              <a:rPr lang="es-MX" sz="2400" b="1" dirty="0" smtClean="0">
                <a:latin typeface="Arial" panose="020B0604020202020204" pitchFamily="34" charset="0"/>
                <a:cs typeface="Arial" panose="020B0604020202020204" pitchFamily="34" charset="0"/>
              </a:rPr>
              <a:t>intervención: </a:t>
            </a:r>
            <a:r>
              <a:rPr lang="es-MX" sz="2400" dirty="0">
                <a:latin typeface="Arial" panose="020B0604020202020204" pitchFamily="34" charset="0"/>
                <a:cs typeface="Arial" panose="020B0604020202020204" pitchFamily="34" charset="0"/>
              </a:rPr>
              <a:t>en los cuales el investigador se limita a describir y a analizar objetos o situaciones que se prestan a la investigación sin intervenir en la </a:t>
            </a:r>
            <a:r>
              <a:rPr lang="es-MX" sz="2400" dirty="0" smtClean="0">
                <a:latin typeface="Arial" panose="020B0604020202020204" pitchFamily="34" charset="0"/>
                <a:cs typeface="Arial" panose="020B0604020202020204" pitchFamily="34" charset="0"/>
              </a:rPr>
              <a:t>misma.</a:t>
            </a:r>
          </a:p>
          <a:p>
            <a:pPr marL="457200" indent="-457200" algn="just">
              <a:buFont typeface="+mj-lt"/>
              <a:buAutoNum type="alphaLcParenR"/>
            </a:pPr>
            <a:endParaRPr lang="es-MX" sz="2400" dirty="0">
              <a:latin typeface="Arial" panose="020B0604020202020204" pitchFamily="34" charset="0"/>
              <a:cs typeface="Arial" panose="020B0604020202020204" pitchFamily="34" charset="0"/>
            </a:endParaRPr>
          </a:p>
          <a:p>
            <a:pPr marL="457200" indent="-457200" algn="just">
              <a:buFont typeface="+mj-lt"/>
              <a:buAutoNum type="alphaLcParenR"/>
            </a:pPr>
            <a:endParaRPr lang="es-MX" sz="2400" dirty="0" smtClean="0">
              <a:latin typeface="Arial" panose="020B0604020202020204" pitchFamily="34" charset="0"/>
              <a:cs typeface="Arial" panose="020B0604020202020204" pitchFamily="34" charset="0"/>
            </a:endParaRPr>
          </a:p>
          <a:p>
            <a:pPr marL="457200" indent="-457200" algn="just">
              <a:buFont typeface="+mj-lt"/>
              <a:buAutoNum type="alphaLcParenR"/>
            </a:pPr>
            <a:endParaRPr lang="es-MX" sz="2400" dirty="0">
              <a:latin typeface="Arial" panose="020B0604020202020204" pitchFamily="34" charset="0"/>
              <a:cs typeface="Arial" panose="020B0604020202020204" pitchFamily="34" charset="0"/>
            </a:endParaRPr>
          </a:p>
          <a:p>
            <a:pPr marL="457200" indent="-457200" algn="just">
              <a:buFont typeface="+mj-lt"/>
              <a:buAutoNum type="alphaLcParenR"/>
            </a:pPr>
            <a:r>
              <a:rPr lang="es-MX" sz="2400" b="1" dirty="0" smtClean="0">
                <a:latin typeface="Arial" panose="020B0604020202020204" pitchFamily="34" charset="0"/>
                <a:cs typeface="Arial" panose="020B0604020202020204" pitchFamily="34" charset="0"/>
              </a:rPr>
              <a:t>Estudios </a:t>
            </a:r>
            <a:r>
              <a:rPr lang="es-MX" sz="2400" b="1" dirty="0">
                <a:latin typeface="Arial" panose="020B0604020202020204" pitchFamily="34" charset="0"/>
                <a:cs typeface="Arial" panose="020B0604020202020204" pitchFamily="34" charset="0"/>
              </a:rPr>
              <a:t>de </a:t>
            </a:r>
            <a:r>
              <a:rPr lang="es-MX" sz="2400" b="1" dirty="0" smtClean="0">
                <a:latin typeface="Arial" panose="020B0604020202020204" pitchFamily="34" charset="0"/>
                <a:cs typeface="Arial" panose="020B0604020202020204" pitchFamily="34" charset="0"/>
              </a:rPr>
              <a:t>intervención:</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en los cuales el investigador manipula objetos o situaciones y mide el resultado de sus </a:t>
            </a:r>
            <a:r>
              <a:rPr lang="es-MX" sz="2400" dirty="0" smtClean="0">
                <a:latin typeface="Arial" panose="020B0604020202020204" pitchFamily="34" charset="0"/>
                <a:cs typeface="Arial" panose="020B0604020202020204" pitchFamily="34" charset="0"/>
              </a:rPr>
              <a:t>manipulaciones.</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827584" y="476672"/>
            <a:ext cx="7194598" cy="523220"/>
          </a:xfrm>
          <a:prstGeom prst="rect">
            <a:avLst/>
          </a:prstGeom>
          <a:solidFill>
            <a:schemeClr val="tx2">
              <a:lumMod val="40000"/>
              <a:lumOff val="60000"/>
            </a:schemeClr>
          </a:solidFill>
        </p:spPr>
        <p:style>
          <a:lnRef idx="1">
            <a:schemeClr val="accent3"/>
          </a:lnRef>
          <a:fillRef idx="2">
            <a:schemeClr val="accent3"/>
          </a:fillRef>
          <a:effectRef idx="1">
            <a:schemeClr val="accent3"/>
          </a:effectRef>
          <a:fontRef idx="minor">
            <a:schemeClr val="dk1"/>
          </a:fontRef>
        </p:style>
        <p:txBody>
          <a:bodyPr wrap="none">
            <a:spAutoFit/>
          </a:bodyPr>
          <a:lstStyle/>
          <a:p>
            <a:pPr algn="ctr"/>
            <a:r>
              <a:rPr lang="es-MX" sz="2800" b="1" dirty="0">
                <a:latin typeface="Arial" panose="020B0604020202020204" pitchFamily="34" charset="0"/>
                <a:cs typeface="Arial" panose="020B0604020202020204" pitchFamily="34" charset="0"/>
              </a:rPr>
              <a:t>Según la intervención sobre la </a:t>
            </a:r>
            <a:r>
              <a:rPr lang="es-MX" sz="2800" b="1" dirty="0" smtClean="0">
                <a:latin typeface="Arial" panose="020B0604020202020204" pitchFamily="34" charset="0"/>
                <a:cs typeface="Arial" panose="020B0604020202020204" pitchFamily="34" charset="0"/>
              </a:rPr>
              <a:t>realidad  </a:t>
            </a:r>
            <a:endParaRPr lang="es-MX" sz="2800" b="1" dirty="0">
              <a:latin typeface="Arial" panose="020B0604020202020204" pitchFamily="34" charset="0"/>
              <a:cs typeface="Arial" panose="020B0604020202020204" pitchFamily="34" charset="0"/>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999892"/>
            <a:ext cx="2433439" cy="969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543494"/>
            <a:ext cx="2619375" cy="1303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89391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496144"/>
            <a:ext cx="6480720" cy="120032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pPr algn="ctr"/>
            <a:r>
              <a:rPr lang="es-MX" sz="2400" b="1" dirty="0">
                <a:solidFill>
                  <a:schemeClr val="tx1"/>
                </a:solidFill>
                <a:latin typeface="Arial" panose="020B0604020202020204" pitchFamily="34" charset="0"/>
                <a:cs typeface="Arial" panose="020B0604020202020204" pitchFamily="34" charset="0"/>
              </a:rPr>
              <a:t>Investigaciones cuantitativas según el nivel de asociación de las variables principales</a:t>
            </a:r>
            <a:r>
              <a:rPr lang="es-MX" sz="2400" b="1" dirty="0" smtClean="0">
                <a:solidFill>
                  <a:schemeClr val="tx1"/>
                </a:solidFill>
                <a:latin typeface="Arial" panose="020B0604020202020204" pitchFamily="34" charset="0"/>
                <a:cs typeface="Arial" panose="020B0604020202020204" pitchFamily="34" charset="0"/>
              </a:rPr>
              <a:t>. (Estudios </a:t>
            </a:r>
            <a:r>
              <a:rPr lang="es-MX" sz="2400" b="1" dirty="0">
                <a:solidFill>
                  <a:schemeClr val="tx1"/>
                </a:solidFill>
                <a:latin typeface="Arial" panose="020B0604020202020204" pitchFamily="34" charset="0"/>
                <a:cs typeface="Arial" panose="020B0604020202020204" pitchFamily="34" charset="0"/>
              </a:rPr>
              <a:t>sin </a:t>
            </a:r>
            <a:r>
              <a:rPr lang="es-MX" sz="2400" b="1" dirty="0" smtClean="0">
                <a:solidFill>
                  <a:schemeClr val="tx1"/>
                </a:solidFill>
                <a:latin typeface="Arial" panose="020B0604020202020204" pitchFamily="34" charset="0"/>
                <a:cs typeface="Arial" panose="020B0604020202020204" pitchFamily="34" charset="0"/>
              </a:rPr>
              <a:t>intervención)</a:t>
            </a:r>
            <a:endParaRPr lang="es-MX" sz="2400" b="1" dirty="0">
              <a:solidFill>
                <a:schemeClr val="tx1"/>
              </a:solidFill>
              <a:latin typeface="Arial" panose="020B0604020202020204" pitchFamily="34" charset="0"/>
              <a:cs typeface="Arial" panose="020B0604020202020204" pitchFamily="34" charset="0"/>
            </a:endParaRPr>
          </a:p>
        </p:txBody>
      </p:sp>
      <p:sp>
        <p:nvSpPr>
          <p:cNvPr id="3" name="2 Rectángulo"/>
          <p:cNvSpPr/>
          <p:nvPr/>
        </p:nvSpPr>
        <p:spPr>
          <a:xfrm>
            <a:off x="1547664" y="2708920"/>
            <a:ext cx="3924472" cy="461665"/>
          </a:xfrm>
          <a:prstGeom prst="rect">
            <a:avLst/>
          </a:prstGeom>
          <a:noFill/>
          <a:effectLst>
            <a:softEdge rad="127000"/>
          </a:effectLst>
        </p:spPr>
        <p:txBody>
          <a:bodyPr wrap="none">
            <a:spAutoFit/>
          </a:bodyPr>
          <a:lstStyle/>
          <a:p>
            <a:pPr marL="457200" indent="-457200">
              <a:buFont typeface="+mj-lt"/>
              <a:buAutoNum type="alphaLcParenR"/>
            </a:pPr>
            <a:r>
              <a:rPr lang="es-MX" sz="2400" b="1" dirty="0"/>
              <a:t>Estudios exploratorios </a:t>
            </a:r>
          </a:p>
        </p:txBody>
      </p:sp>
      <p:sp>
        <p:nvSpPr>
          <p:cNvPr id="4" name="3 Rectángulo"/>
          <p:cNvSpPr/>
          <p:nvPr/>
        </p:nvSpPr>
        <p:spPr>
          <a:xfrm>
            <a:off x="1547664" y="3645022"/>
            <a:ext cx="3656770" cy="461665"/>
          </a:xfrm>
          <a:prstGeom prst="rect">
            <a:avLst/>
          </a:prstGeom>
          <a:noFill/>
          <a:effectLst>
            <a:softEdge rad="127000"/>
          </a:effectLst>
        </p:spPr>
        <p:txBody>
          <a:bodyPr wrap="none">
            <a:spAutoFit/>
          </a:bodyPr>
          <a:lstStyle/>
          <a:p>
            <a:pPr marL="457200" indent="-457200">
              <a:buFont typeface="+mj-lt"/>
              <a:buAutoNum type="alphaLcParenR" startAt="2"/>
            </a:pPr>
            <a:r>
              <a:rPr lang="es-MX" sz="2400" b="1" dirty="0"/>
              <a:t>Estudios descriptivos</a:t>
            </a:r>
          </a:p>
        </p:txBody>
      </p:sp>
      <p:sp>
        <p:nvSpPr>
          <p:cNvPr id="5" name="4 Rectángulo"/>
          <p:cNvSpPr/>
          <p:nvPr/>
        </p:nvSpPr>
        <p:spPr>
          <a:xfrm>
            <a:off x="1547664" y="4437112"/>
            <a:ext cx="5657318" cy="461665"/>
          </a:xfrm>
          <a:prstGeom prst="rect">
            <a:avLst/>
          </a:prstGeom>
          <a:noFill/>
          <a:effectLst>
            <a:softEdge rad="127000"/>
          </a:effectLst>
        </p:spPr>
        <p:txBody>
          <a:bodyPr wrap="none">
            <a:spAutoFit/>
          </a:bodyPr>
          <a:lstStyle/>
          <a:p>
            <a:pPr marL="457200" indent="-457200">
              <a:buFont typeface="+mj-lt"/>
              <a:buAutoNum type="alphaLcParenR" startAt="3"/>
            </a:pPr>
            <a:r>
              <a:rPr lang="es-MX" sz="2400" b="1" dirty="0"/>
              <a:t>Estudios comparativos o analíticos </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9911" y="1841344"/>
            <a:ext cx="2044897" cy="1659664"/>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186" y="4898777"/>
            <a:ext cx="2466975" cy="161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5034" y="4898777"/>
            <a:ext cx="2333625" cy="1627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93171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35015" y="1412776"/>
            <a:ext cx="6840760" cy="5009833"/>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Un </a:t>
            </a:r>
            <a:r>
              <a:rPr lang="es-MX" sz="2400" dirty="0">
                <a:latin typeface="Arial" panose="020B0604020202020204" pitchFamily="34" charset="0"/>
                <a:cs typeface="Arial" panose="020B0604020202020204" pitchFamily="34" charset="0"/>
              </a:rPr>
              <a:t>estudio exploratorio es uno de poca envergadura y de duración relativamente breve, que se emprende cuando se sabe muy poco acerca de una situación o de un problema. </a:t>
            </a:r>
            <a:endParaRPr lang="es-MX" sz="2400" dirty="0" smtClean="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es-MX" sz="2400" dirty="0" smtClean="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Es </a:t>
            </a:r>
            <a:r>
              <a:rPr lang="es-MX" sz="2400" dirty="0">
                <a:latin typeface="Arial" panose="020B0604020202020204" pitchFamily="34" charset="0"/>
                <a:cs typeface="Arial" panose="020B0604020202020204" pitchFamily="34" charset="0"/>
              </a:rPr>
              <a:t>un estudio inicial de un fenómeno normalmente buscando un primer conocimiento del mismo</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757223" y="476672"/>
            <a:ext cx="4006225" cy="523220"/>
          </a:xfrm>
          <a:prstGeom prst="rect">
            <a:avLst/>
          </a:prstGeom>
          <a:solidFill>
            <a:schemeClr val="accent5"/>
          </a:solidFill>
        </p:spPr>
        <p:txBody>
          <a:bodyPr wrap="none">
            <a:spAutoFit/>
          </a:bodyPr>
          <a:lstStyle/>
          <a:p>
            <a:r>
              <a:rPr lang="es-MX" sz="2800" b="1" dirty="0"/>
              <a:t>Estudios exploratorios </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188641"/>
            <a:ext cx="2428875" cy="1296144"/>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2382" y="3645024"/>
            <a:ext cx="2486025" cy="1119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43307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97882" y="2389521"/>
            <a:ext cx="6480719" cy="2862322"/>
          </a:xfrm>
          <a:prstGeom prst="rect">
            <a:avLst/>
          </a:prstGeom>
          <a:solidFill>
            <a:schemeClr val="bg1"/>
          </a:solidFill>
          <a:ln>
            <a:noFill/>
          </a:ln>
          <a:effectLst>
            <a:glow rad="139700">
              <a:schemeClr val="accent3">
                <a:satMod val="175000"/>
                <a:alpha val="40000"/>
              </a:schemeClr>
            </a:glow>
          </a:effectLst>
          <a:scene3d>
            <a:camera prst="orthographicFront"/>
            <a:lightRig rig="threePt" dir="t"/>
          </a:scene3d>
          <a:sp3d>
            <a:bevelT w="152400" h="50800" prst="softRound"/>
          </a:sp3d>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spcAft>
                <a:spcPts val="800"/>
              </a:spcAft>
            </a:pPr>
            <a:r>
              <a:rPr lang="es-MX" sz="2000" dirty="0">
                <a:latin typeface="Arial" panose="020B0604020202020204" pitchFamily="34" charset="0"/>
                <a:ea typeface="Calibri" panose="020F0502020204030204" pitchFamily="34" charset="0"/>
                <a:cs typeface="Arial" panose="020B0604020202020204" pitchFamily="34" charset="0"/>
              </a:rPr>
              <a:t> </a:t>
            </a:r>
            <a:r>
              <a:rPr lang="es-MX" sz="2000" dirty="0" smtClean="0">
                <a:latin typeface="Arial" panose="020B0604020202020204" pitchFamily="34" charset="0"/>
                <a:ea typeface="Calibri" panose="020F0502020204030204" pitchFamily="34" charset="0"/>
                <a:cs typeface="Arial" panose="020B0604020202020204" pitchFamily="34" charset="0"/>
              </a:rPr>
              <a:t>	La </a:t>
            </a:r>
            <a:r>
              <a:rPr lang="es-MX" sz="2000" dirty="0">
                <a:latin typeface="Arial" panose="020B0604020202020204" pitchFamily="34" charset="0"/>
                <a:ea typeface="Calibri" panose="020F0502020204030204" pitchFamily="34" charset="0"/>
                <a:cs typeface="Arial" panose="020B0604020202020204" pitchFamily="34" charset="0"/>
              </a:rPr>
              <a:t>mayor parte de las transparencias ponen de relieve los temas principales de los contenidos en las “notas resumidas</a:t>
            </a:r>
            <a:r>
              <a:rPr lang="es-MX" sz="2000" dirty="0" smtClean="0">
                <a:latin typeface="Arial" panose="020B0604020202020204" pitchFamily="34" charset="0"/>
                <a:ea typeface="Calibri" panose="020F0502020204030204" pitchFamily="34" charset="0"/>
                <a:cs typeface="Arial" panose="020B0604020202020204" pitchFamily="34" charset="0"/>
              </a:rPr>
              <a:t>”. </a:t>
            </a:r>
            <a:r>
              <a:rPr lang="es-MX" sz="2000" dirty="0">
                <a:latin typeface="Arial" panose="020B0604020202020204" pitchFamily="34" charset="0"/>
                <a:ea typeface="Calibri" panose="020F0502020204030204" pitchFamily="34" charset="0"/>
                <a:cs typeface="Arial" panose="020B0604020202020204" pitchFamily="34" charset="0"/>
              </a:rPr>
              <a:t>En tanto que las ayudas visuales sirven para ilustrar las exposiciones. Al comienzo de la sesión de trabajo, se entregara a los estudiantes los impresos de las transparencias que serán utilizadas.</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137930" y="727735"/>
            <a:ext cx="5000625" cy="88267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107000"/>
              </a:lnSpc>
              <a:spcAft>
                <a:spcPts val="800"/>
              </a:spcAft>
            </a:pPr>
            <a:r>
              <a:rPr lang="es-MX" sz="2400" b="1" i="1" dirty="0">
                <a:latin typeface="Calibri" panose="020F0502020204030204" pitchFamily="34" charset="0"/>
                <a:ea typeface="Calibri" panose="020F0502020204030204" pitchFamily="34" charset="0"/>
                <a:cs typeface="Times New Roman" panose="02020603050405020304" pitchFamily="18" charset="0"/>
              </a:rPr>
              <a:t>GUIÓN EXPLICATIVO PARA EL EMPLEO DEL PRESENTE </a:t>
            </a:r>
            <a:r>
              <a:rPr lang="es-MX" sz="2400" b="1" i="1" dirty="0" smtClean="0">
                <a:latin typeface="Calibri" panose="020F0502020204030204" pitchFamily="34" charset="0"/>
                <a:ea typeface="Calibri" panose="020F0502020204030204" pitchFamily="34" charset="0"/>
                <a:cs typeface="Times New Roman" panose="02020603050405020304" pitchFamily="18" charset="0"/>
              </a:rPr>
              <a:t>MATERIAL</a:t>
            </a:r>
            <a:endParaRPr lang="es-MX" sz="2400" b="1" i="1"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AutoShape 2" descr="Resultado de imagen para profes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profeso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1178883"/>
            <a:ext cx="1368152" cy="1104900"/>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113302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7223" y="476672"/>
            <a:ext cx="4006225" cy="523220"/>
          </a:xfrm>
          <a:prstGeom prst="rect">
            <a:avLst/>
          </a:prstGeom>
          <a:solidFill>
            <a:schemeClr val="accent5"/>
          </a:solidFill>
        </p:spPr>
        <p:txBody>
          <a:bodyPr wrap="none">
            <a:spAutoFit/>
          </a:bodyPr>
          <a:lstStyle/>
          <a:p>
            <a:r>
              <a:rPr lang="es-MX" sz="2800" b="1" dirty="0"/>
              <a:t>Estudios exploratorios </a:t>
            </a:r>
          </a:p>
        </p:txBody>
      </p:sp>
      <p:sp>
        <p:nvSpPr>
          <p:cNvPr id="3" name="2 Rectángulo"/>
          <p:cNvSpPr/>
          <p:nvPr/>
        </p:nvSpPr>
        <p:spPr>
          <a:xfrm>
            <a:off x="1043608" y="1736947"/>
            <a:ext cx="6840760" cy="1569660"/>
          </a:xfrm>
          <a:prstGeom prst="rect">
            <a:avLst/>
          </a:prstGeom>
        </p:spPr>
        <p:txBody>
          <a:bodyPr wrap="square">
            <a:spAutoFit/>
          </a:bodyPr>
          <a:lstStyle/>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En los estudios exploratorios se mejora su valor explicativo si se enfoca el problema desde distintos ángulos al mismo tiempo. </a:t>
            </a:r>
            <a:endParaRPr lang="es-MX" sz="2400" dirty="0" smtClean="0">
              <a:latin typeface="Arial" panose="020B0604020202020204" pitchFamily="34" charset="0"/>
              <a:cs typeface="Arial" panose="020B0604020202020204" pitchFamily="34" charset="0"/>
            </a:endParaRPr>
          </a:p>
          <a:p>
            <a:pPr algn="just"/>
            <a:endParaRPr lang="es-MX" sz="2400" dirty="0" smtClean="0">
              <a:latin typeface="Arial" panose="020B0604020202020204" pitchFamily="34" charset="0"/>
              <a:cs typeface="Arial" panose="020B0604020202020204" pitchFamily="34" charset="0"/>
            </a:endParaRP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8238" y="210487"/>
            <a:ext cx="2331343" cy="1551403"/>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5707265"/>
            <a:ext cx="2169592" cy="1035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954" y="5707265"/>
            <a:ext cx="2238375" cy="1035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757223" y="3180099"/>
            <a:ext cx="7415177" cy="2862322"/>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Si el problema y los factores contribuyentes no estuvieran bien definidos es aconsejable realizar un estudio exploratorio antes de embarcarse en un estudio descriptivo o comparativo de gran envergadura.</a:t>
            </a:r>
          </a:p>
        </p:txBody>
      </p:sp>
    </p:spTree>
    <p:extLst>
      <p:ext uri="{BB962C8B-B14F-4D97-AF65-F5344CB8AC3E}">
        <p14:creationId xmlns:p14="http://schemas.microsoft.com/office/powerpoint/2010/main" val="21629396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1384679"/>
            <a:ext cx="7520524" cy="4708981"/>
          </a:xfrm>
          <a:prstGeom prst="rect">
            <a:avLst/>
          </a:prstGeom>
        </p:spPr>
        <p:txBody>
          <a:bodyPr wrap="square">
            <a:spAutoFit/>
          </a:bodyPr>
          <a:lstStyle/>
          <a:p>
            <a:pPr algn="just"/>
            <a:r>
              <a:rPr lang="es-MX" sz="2800" dirty="0" smtClean="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Un </a:t>
            </a:r>
            <a:r>
              <a:rPr lang="es-MX" sz="2400" dirty="0">
                <a:latin typeface="Arial" panose="020B0604020202020204" pitchFamily="34" charset="0"/>
                <a:cs typeface="Arial" panose="020B0604020202020204" pitchFamily="34" charset="0"/>
              </a:rPr>
              <a:t>estudio descriptivo implica la recopilación y presentación sistemáticas de datos para dar una idea clara de una determinada situación. </a:t>
            </a:r>
            <a:endParaRPr lang="es-MX" sz="2400" dirty="0" smtClean="0">
              <a:latin typeface="Arial" panose="020B0604020202020204" pitchFamily="34" charset="0"/>
              <a:cs typeface="Arial" panose="020B0604020202020204" pitchFamily="34" charset="0"/>
            </a:endParaRPr>
          </a:p>
          <a:p>
            <a:pPr algn="just"/>
            <a:endParaRPr lang="es-MX" sz="2800" dirty="0" smtClean="0">
              <a:latin typeface="Arial" panose="020B0604020202020204" pitchFamily="34" charset="0"/>
              <a:cs typeface="Arial" panose="020B0604020202020204" pitchFamily="34" charset="0"/>
            </a:endParaRPr>
          </a:p>
          <a:p>
            <a:pPr marL="457200" indent="-457200" algn="just">
              <a:buFont typeface="Wingdings" panose="05000000000000000000" pitchFamily="2" charset="2"/>
              <a:buChar char="ü"/>
            </a:pPr>
            <a:r>
              <a:rPr lang="es-MX" sz="2800" dirty="0" smtClean="0">
                <a:latin typeface="Arial" panose="020B0604020202020204" pitchFamily="34" charset="0"/>
                <a:cs typeface="Arial" panose="020B0604020202020204" pitchFamily="34" charset="0"/>
              </a:rPr>
              <a:t>Pueden </a:t>
            </a:r>
            <a:r>
              <a:rPr lang="es-MX" sz="2800" dirty="0">
                <a:latin typeface="Arial" panose="020B0604020202020204" pitchFamily="34" charset="0"/>
                <a:cs typeface="Arial" panose="020B0604020202020204" pitchFamily="34" charset="0"/>
              </a:rPr>
              <a:t>ser de poca o de gran envergadura. </a:t>
            </a:r>
            <a:endParaRPr lang="es-MX" sz="2800" dirty="0" smtClean="0">
              <a:latin typeface="Arial" panose="020B0604020202020204" pitchFamily="34" charset="0"/>
              <a:cs typeface="Arial" panose="020B0604020202020204" pitchFamily="34" charset="0"/>
            </a:endParaRPr>
          </a:p>
          <a:p>
            <a:pPr algn="just"/>
            <a:endParaRPr lang="es-MX" sz="2800" dirty="0" smtClean="0">
              <a:latin typeface="Arial" panose="020B0604020202020204" pitchFamily="34" charset="0"/>
              <a:cs typeface="Arial" panose="020B0604020202020204" pitchFamily="34" charset="0"/>
            </a:endParaRPr>
          </a:p>
          <a:p>
            <a:pPr marL="457200" indent="-457200" algn="just">
              <a:buFont typeface="Wingdings" panose="05000000000000000000" pitchFamily="2" charset="2"/>
              <a:buChar char="ü"/>
            </a:pPr>
            <a:r>
              <a:rPr lang="es-MX" sz="2800" dirty="0" smtClean="0">
                <a:latin typeface="Arial" panose="020B0604020202020204" pitchFamily="34" charset="0"/>
                <a:cs typeface="Arial" panose="020B0604020202020204" pitchFamily="34" charset="0"/>
              </a:rPr>
              <a:t>Busca </a:t>
            </a:r>
            <a:r>
              <a:rPr lang="es-MX" sz="2800" dirty="0">
                <a:latin typeface="Arial" panose="020B0604020202020204" pitchFamily="34" charset="0"/>
                <a:cs typeface="Arial" panose="020B0604020202020204" pitchFamily="34" charset="0"/>
              </a:rPr>
              <a:t>describir </a:t>
            </a:r>
            <a:r>
              <a:rPr lang="es-MX" sz="2800" dirty="0" smtClean="0">
                <a:latin typeface="Arial" panose="020B0604020202020204" pitchFamily="34" charset="0"/>
                <a:cs typeface="Arial" panose="020B0604020202020204" pitchFamily="34" charset="0"/>
              </a:rPr>
              <a:t>(frecuencias</a:t>
            </a:r>
            <a:r>
              <a:rPr lang="es-MX" sz="2800" dirty="0">
                <a:latin typeface="Arial" panose="020B0604020202020204" pitchFamily="34" charset="0"/>
                <a:cs typeface="Arial" panose="020B0604020202020204" pitchFamily="34" charset="0"/>
              </a:rPr>
              <a:t>, porcentajes, medias, etc.), sin relacionarlas </a:t>
            </a:r>
            <a:r>
              <a:rPr lang="es-MX" sz="2800" dirty="0" err="1">
                <a:latin typeface="Arial" panose="020B0604020202020204" pitchFamily="34" charset="0"/>
                <a:cs typeface="Arial" panose="020B0604020202020204" pitchFamily="34" charset="0"/>
              </a:rPr>
              <a:t>inferencialmente</a:t>
            </a:r>
            <a:r>
              <a:rPr lang="es-MX" sz="2800" dirty="0">
                <a:latin typeface="Arial" panose="020B0604020202020204" pitchFamily="34" charset="0"/>
                <a:cs typeface="Arial" panose="020B0604020202020204" pitchFamily="34" charset="0"/>
              </a:rPr>
              <a:t>, las variables del fenómeno que se estudia.</a:t>
            </a:r>
          </a:p>
        </p:txBody>
      </p:sp>
      <p:sp>
        <p:nvSpPr>
          <p:cNvPr id="3" name="2 Rectángulo"/>
          <p:cNvSpPr/>
          <p:nvPr/>
        </p:nvSpPr>
        <p:spPr>
          <a:xfrm>
            <a:off x="899592" y="548680"/>
            <a:ext cx="4200189" cy="584775"/>
          </a:xfrm>
          <a:prstGeom prst="rect">
            <a:avLst/>
          </a:prstGeom>
          <a:solidFill>
            <a:schemeClr val="accent5"/>
          </a:solidFill>
        </p:spPr>
        <p:txBody>
          <a:bodyPr wrap="none">
            <a:spAutoFit/>
          </a:bodyPr>
          <a:lstStyle/>
          <a:p>
            <a:r>
              <a:rPr lang="es-MX" sz="3200" b="1" dirty="0"/>
              <a:t>Estudios descriptivos</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219055"/>
            <a:ext cx="2505075" cy="1265729"/>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5628162"/>
            <a:ext cx="2505075" cy="1092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39815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1916832"/>
            <a:ext cx="6912768" cy="3539430"/>
          </a:xfrm>
          <a:prstGeom prst="rect">
            <a:avLst/>
          </a:prstGeom>
        </p:spPr>
        <p:txBody>
          <a:bodyPr wrap="square">
            <a:spAutoFit/>
          </a:bodyPr>
          <a:lstStyle/>
          <a:p>
            <a:pPr algn="just"/>
            <a:r>
              <a:rPr lang="es-MX" sz="2800" dirty="0" smtClean="0">
                <a:latin typeface="Arial" panose="020B0604020202020204" pitchFamily="34" charset="0"/>
                <a:cs typeface="Arial" panose="020B0604020202020204" pitchFamily="34" charset="0"/>
              </a:rPr>
              <a:t>	En </a:t>
            </a:r>
            <a:r>
              <a:rPr lang="es-MX" sz="2800" dirty="0">
                <a:latin typeface="Arial" panose="020B0604020202020204" pitchFamily="34" charset="0"/>
                <a:cs typeface="Arial" panose="020B0604020202020204" pitchFamily="34" charset="0"/>
              </a:rPr>
              <a:t>un estudio analítico se intentan establecer las causas o los factores de riesgo de determinados problemas. Esto se hace comparando dos o más grupos</a:t>
            </a:r>
            <a:r>
              <a:rPr lang="es-MX" sz="2800" dirty="0" smtClean="0">
                <a:latin typeface="Arial" panose="020B0604020202020204" pitchFamily="34" charset="0"/>
                <a:cs typeface="Arial" panose="020B0604020202020204" pitchFamily="34" charset="0"/>
              </a:rPr>
              <a:t>.</a:t>
            </a:r>
          </a:p>
          <a:p>
            <a:pPr algn="just"/>
            <a:endParaRPr lang="es-MX" sz="28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 </a:t>
            </a:r>
            <a:r>
              <a:rPr lang="es-MX" sz="2800" dirty="0">
                <a:latin typeface="Arial" panose="020B0604020202020204" pitchFamily="34" charset="0"/>
                <a:cs typeface="Arial" panose="020B0604020202020204" pitchFamily="34" charset="0"/>
              </a:rPr>
              <a:t>Algunos de los cuales experimentan o están a punto de experimentar el problema y otros a los que no afecta.</a:t>
            </a:r>
          </a:p>
        </p:txBody>
      </p:sp>
      <p:sp>
        <p:nvSpPr>
          <p:cNvPr id="3" name="2 Rectángulo"/>
          <p:cNvSpPr/>
          <p:nvPr/>
        </p:nvSpPr>
        <p:spPr>
          <a:xfrm>
            <a:off x="1043608" y="620688"/>
            <a:ext cx="6027612" cy="523220"/>
          </a:xfrm>
          <a:prstGeom prst="rect">
            <a:avLst/>
          </a:prstGeom>
          <a:solidFill>
            <a:schemeClr val="accent5"/>
          </a:solidFill>
        </p:spPr>
        <p:txBody>
          <a:bodyPr wrap="none">
            <a:spAutoFit/>
          </a:bodyPr>
          <a:lstStyle/>
          <a:p>
            <a:r>
              <a:rPr lang="es-MX" sz="2800" b="1" dirty="0"/>
              <a:t>Estudios comparativos o analíticos </a:t>
            </a:r>
          </a:p>
        </p:txBody>
      </p:sp>
      <p:sp>
        <p:nvSpPr>
          <p:cNvPr id="4" name="3 Flecha derecha"/>
          <p:cNvSpPr/>
          <p:nvPr/>
        </p:nvSpPr>
        <p:spPr>
          <a:xfrm>
            <a:off x="6239261" y="544522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7669" y="370428"/>
            <a:ext cx="1703667" cy="1537632"/>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18905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932040" y="1166842"/>
            <a:ext cx="3168352" cy="3785652"/>
          </a:xfrm>
          <a:prstGeom prst="rect">
            <a:avLst/>
          </a:prstGeom>
        </p:spPr>
        <p:txBody>
          <a:bodyPr wrap="square">
            <a:spAutoFit/>
          </a:bodyPr>
          <a:lstStyle/>
          <a:p>
            <a:pPr marL="457200" indent="-457200" algn="just">
              <a:lnSpc>
                <a:spcPct val="150000"/>
              </a:lnSpc>
              <a:buFont typeface="Wingdings" panose="05000000000000000000" pitchFamily="2" charset="2"/>
              <a:buChar char="§"/>
            </a:pPr>
            <a:r>
              <a:rPr lang="es-MX" sz="2000" dirty="0">
                <a:latin typeface="Arial" panose="020B0604020202020204" pitchFamily="34" charset="0"/>
                <a:cs typeface="Arial" panose="020B0604020202020204" pitchFamily="34" charset="0"/>
              </a:rPr>
              <a:t>E</a:t>
            </a:r>
            <a:r>
              <a:rPr lang="es-MX" sz="2000" dirty="0" smtClean="0">
                <a:latin typeface="Arial" panose="020B0604020202020204" pitchFamily="34" charset="0"/>
                <a:cs typeface="Arial" panose="020B0604020202020204" pitchFamily="34" charset="0"/>
              </a:rPr>
              <a:t>studios </a:t>
            </a:r>
            <a:r>
              <a:rPr lang="es-MX" sz="2000" dirty="0">
                <a:latin typeface="Arial" panose="020B0604020202020204" pitchFamily="34" charset="0"/>
                <a:cs typeface="Arial" panose="020B0604020202020204" pitchFamily="34" charset="0"/>
              </a:rPr>
              <a:t>comparativos </a:t>
            </a:r>
            <a:r>
              <a:rPr lang="es-MX" sz="2000" dirty="0" smtClean="0">
                <a:latin typeface="Arial" panose="020B0604020202020204" pitchFamily="34" charset="0"/>
                <a:cs typeface="Arial" panose="020B0604020202020204" pitchFamily="34" charset="0"/>
              </a:rPr>
              <a:t>representativos.</a:t>
            </a:r>
          </a:p>
          <a:p>
            <a:pPr algn="just">
              <a:lnSpc>
                <a:spcPct val="150000"/>
              </a:lnSpc>
            </a:pPr>
            <a:endParaRPr lang="es-MX" sz="2000" dirty="0" smtClean="0">
              <a:latin typeface="Arial" panose="020B0604020202020204" pitchFamily="34" charset="0"/>
              <a:cs typeface="Arial" panose="020B0604020202020204" pitchFamily="34" charset="0"/>
            </a:endParaRPr>
          </a:p>
          <a:p>
            <a:pPr marL="457200" indent="-457200" algn="just">
              <a:lnSpc>
                <a:spcPct val="150000"/>
              </a:lnSpc>
              <a:buFont typeface="Wingdings" panose="05000000000000000000" pitchFamily="2" charset="2"/>
              <a:buChar char="§"/>
            </a:pPr>
            <a:r>
              <a:rPr lang="es-MX" sz="2000" dirty="0">
                <a:latin typeface="Arial" panose="020B0604020202020204" pitchFamily="34" charset="0"/>
                <a:cs typeface="Arial" panose="020B0604020202020204" pitchFamily="34" charset="0"/>
              </a:rPr>
              <a:t>E</a:t>
            </a:r>
            <a:r>
              <a:rPr lang="es-MX" sz="2000" dirty="0" smtClean="0">
                <a:latin typeface="Arial" panose="020B0604020202020204" pitchFamily="34" charset="0"/>
                <a:cs typeface="Arial" panose="020B0604020202020204" pitchFamily="34" charset="0"/>
              </a:rPr>
              <a:t>studios </a:t>
            </a:r>
            <a:r>
              <a:rPr lang="es-MX" sz="2000" dirty="0">
                <a:latin typeface="Arial" panose="020B0604020202020204" pitchFamily="34" charset="0"/>
                <a:cs typeface="Arial" panose="020B0604020202020204" pitchFamily="34" charset="0"/>
              </a:rPr>
              <a:t>de casos </a:t>
            </a:r>
            <a:r>
              <a:rPr lang="es-MX" sz="2000" dirty="0" smtClean="0">
                <a:latin typeface="Arial" panose="020B0604020202020204" pitchFamily="34" charset="0"/>
                <a:cs typeface="Arial" panose="020B0604020202020204" pitchFamily="34" charset="0"/>
              </a:rPr>
              <a:t>controles.</a:t>
            </a:r>
          </a:p>
          <a:p>
            <a:pPr algn="just">
              <a:lnSpc>
                <a:spcPct val="150000"/>
              </a:lnSpc>
            </a:pPr>
            <a:endParaRPr lang="es-MX" sz="2000" dirty="0" smtClean="0">
              <a:latin typeface="Arial" panose="020B0604020202020204" pitchFamily="34" charset="0"/>
              <a:cs typeface="Arial" panose="020B0604020202020204" pitchFamily="34" charset="0"/>
            </a:endParaRPr>
          </a:p>
          <a:p>
            <a:pPr marL="457200" indent="-457200" algn="just">
              <a:lnSpc>
                <a:spcPct val="150000"/>
              </a:lnSpc>
              <a:buFont typeface="Wingdings" panose="05000000000000000000" pitchFamily="2" charset="2"/>
              <a:buChar char="§"/>
            </a:pPr>
            <a:r>
              <a:rPr lang="es-MX" sz="2000" dirty="0" smtClean="0">
                <a:latin typeface="Arial" panose="020B0604020202020204" pitchFamily="34" charset="0"/>
                <a:cs typeface="Arial" panose="020B0604020202020204" pitchFamily="34" charset="0"/>
              </a:rPr>
              <a:t>Estudios </a:t>
            </a:r>
            <a:r>
              <a:rPr lang="es-MX" sz="2000" dirty="0">
                <a:latin typeface="Arial" panose="020B0604020202020204" pitchFamily="34" charset="0"/>
                <a:cs typeface="Arial" panose="020B0604020202020204" pitchFamily="34" charset="0"/>
              </a:rPr>
              <a:t>de </a:t>
            </a:r>
            <a:r>
              <a:rPr lang="es-MX" sz="2000" dirty="0" smtClean="0">
                <a:latin typeface="Arial" panose="020B0604020202020204" pitchFamily="34" charset="0"/>
                <a:cs typeface="Arial" panose="020B0604020202020204" pitchFamily="34" charset="0"/>
              </a:rPr>
              <a:t>cohorte.</a:t>
            </a:r>
            <a:endParaRPr lang="es-MX" sz="2000" dirty="0">
              <a:latin typeface="Arial" panose="020B0604020202020204" pitchFamily="34" charset="0"/>
              <a:cs typeface="Arial" panose="020B0604020202020204" pitchFamily="34" charset="0"/>
            </a:endParaRPr>
          </a:p>
        </p:txBody>
      </p:sp>
      <p:sp>
        <p:nvSpPr>
          <p:cNvPr id="3" name="2 Rectángulo"/>
          <p:cNvSpPr/>
          <p:nvPr/>
        </p:nvSpPr>
        <p:spPr>
          <a:xfrm>
            <a:off x="251520" y="2581453"/>
            <a:ext cx="3888432" cy="830997"/>
          </a:xfrm>
          <a:prstGeom prst="rect">
            <a:avLst/>
          </a:prstGeom>
        </p:spPr>
        <p:txBody>
          <a:bodyPr wrap="square">
            <a:spAutoFit/>
          </a:bodyPr>
          <a:lstStyle/>
          <a:p>
            <a:pPr algn="ctr"/>
            <a:r>
              <a:rPr lang="es-MX" sz="2400" b="1" i="1" dirty="0"/>
              <a:t>Tipos de estudios analíticos: </a:t>
            </a:r>
          </a:p>
        </p:txBody>
      </p:sp>
      <p:sp>
        <p:nvSpPr>
          <p:cNvPr id="4" name="3 Abrir llave"/>
          <p:cNvSpPr/>
          <p:nvPr/>
        </p:nvSpPr>
        <p:spPr>
          <a:xfrm>
            <a:off x="3505735" y="548680"/>
            <a:ext cx="1440160" cy="4896544"/>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2196" y="4761625"/>
            <a:ext cx="228600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9835" t="9295" r="5341" b="11229"/>
          <a:stretch/>
        </p:blipFill>
        <p:spPr bwMode="auto">
          <a:xfrm>
            <a:off x="827584" y="739559"/>
            <a:ext cx="2925687" cy="1080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1410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10982" y="1920226"/>
            <a:ext cx="5076056" cy="2308324"/>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Muchas </a:t>
            </a:r>
            <a:r>
              <a:rPr lang="es-MX" sz="2400" dirty="0">
                <a:latin typeface="Arial" panose="020B0604020202020204" pitchFamily="34" charset="0"/>
                <a:cs typeface="Arial" panose="020B0604020202020204" pitchFamily="34" charset="0"/>
              </a:rPr>
              <a:t>de las encuestas representativas se concentran en comparar, así como en describir los grupos.</a:t>
            </a:r>
          </a:p>
        </p:txBody>
      </p:sp>
      <p:sp>
        <p:nvSpPr>
          <p:cNvPr id="3" name="2 Rectángulo"/>
          <p:cNvSpPr/>
          <p:nvPr/>
        </p:nvSpPr>
        <p:spPr>
          <a:xfrm>
            <a:off x="899592" y="980728"/>
            <a:ext cx="6094938" cy="461665"/>
          </a:xfrm>
          <a:prstGeom prst="rect">
            <a:avLst/>
          </a:prstGeom>
        </p:spPr>
        <p:txBody>
          <a:bodyPr wrap="none">
            <a:spAutoFit/>
          </a:bodyPr>
          <a:lstStyle/>
          <a:p>
            <a:pPr marL="342900" indent="-342900">
              <a:buFont typeface="Wingdings" panose="05000000000000000000" pitchFamily="2" charset="2"/>
              <a:buChar char="§"/>
            </a:pPr>
            <a:r>
              <a:rPr lang="es-MX" sz="2400" i="1" dirty="0"/>
              <a:t>Estudios comparativos representativos: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0835" y="3840460"/>
            <a:ext cx="2219325"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653" y="4861342"/>
            <a:ext cx="2516657" cy="1409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22280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19672" y="1772816"/>
            <a:ext cx="6102424" cy="3970318"/>
          </a:xfrm>
          <a:prstGeom prst="rect">
            <a:avLst/>
          </a:prstGeom>
        </p:spPr>
        <p:txBody>
          <a:bodyPr wrap="square">
            <a:spAutoFit/>
          </a:bodyPr>
          <a:lstStyle/>
          <a:p>
            <a:pPr algn="just">
              <a:lnSpc>
                <a:spcPct val="150000"/>
              </a:lnSpc>
            </a:pPr>
            <a:r>
              <a:rPr lang="es-MX" sz="2400" dirty="0" smtClean="0"/>
              <a:t>	En </a:t>
            </a:r>
            <a:r>
              <a:rPr lang="es-MX" sz="2400" dirty="0"/>
              <a:t>un estudio de casos-controles, el investigador compara un grupo en el que está presente el problema con otro grupo, denominado grupo de control o grupo de comparación, en el que no se presenta el problema para descubrir los factores que contribuyen al problema.</a:t>
            </a:r>
          </a:p>
        </p:txBody>
      </p:sp>
      <p:sp>
        <p:nvSpPr>
          <p:cNvPr id="3" name="2 Rectángulo"/>
          <p:cNvSpPr/>
          <p:nvPr/>
        </p:nvSpPr>
        <p:spPr>
          <a:xfrm>
            <a:off x="1259632" y="764704"/>
            <a:ext cx="4527201" cy="461665"/>
          </a:xfrm>
          <a:prstGeom prst="rect">
            <a:avLst/>
          </a:prstGeom>
        </p:spPr>
        <p:txBody>
          <a:bodyPr wrap="none">
            <a:spAutoFit/>
          </a:bodyPr>
          <a:lstStyle/>
          <a:p>
            <a:pPr marL="342900" indent="-342900">
              <a:buFont typeface="Wingdings" panose="05000000000000000000" pitchFamily="2" charset="2"/>
              <a:buChar char="§"/>
            </a:pPr>
            <a:r>
              <a:rPr lang="es-MX" sz="2400" i="1" dirty="0"/>
              <a:t>Estudios de casos-controles: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037" y="5281180"/>
            <a:ext cx="3028950"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5544416"/>
            <a:ext cx="1071562"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244153"/>
            <a:ext cx="1739639" cy="1535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25125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03752" y="2060848"/>
            <a:ext cx="6624736" cy="3347840"/>
          </a:xfrm>
          <a:prstGeom prst="rect">
            <a:avLst/>
          </a:prstGeom>
        </p:spPr>
        <p:txBody>
          <a:bodyPr wrap="square">
            <a:spAutoFit/>
          </a:bodyPr>
          <a:lstStyle/>
          <a:p>
            <a:pPr marL="342900" indent="-34290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En un estudio de cohorte, se compara un grupo de individuos que ésta expuesto a un factor de riesgo (grupo de estudio) con un grupo de individuos que no esté expuesto al factor de riesgo (grupo de control). </a:t>
            </a:r>
            <a:endParaRPr lang="es-MX" sz="2400" dirty="0" smtClean="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endParaRPr lang="es-MX" sz="2400" dirty="0" smtClean="0">
              <a:latin typeface="Arial" panose="020B0604020202020204" pitchFamily="34" charset="0"/>
              <a:cs typeface="Arial" panose="020B0604020202020204" pitchFamily="34" charset="0"/>
            </a:endParaRPr>
          </a:p>
        </p:txBody>
      </p:sp>
      <p:sp>
        <p:nvSpPr>
          <p:cNvPr id="3" name="2 Rectángulo"/>
          <p:cNvSpPr/>
          <p:nvPr/>
        </p:nvSpPr>
        <p:spPr>
          <a:xfrm>
            <a:off x="763757" y="620688"/>
            <a:ext cx="3453189" cy="646331"/>
          </a:xfrm>
          <a:prstGeom prst="rect">
            <a:avLst/>
          </a:prstGeom>
        </p:spPr>
        <p:txBody>
          <a:bodyPr wrap="none">
            <a:spAutoFit/>
          </a:bodyPr>
          <a:lstStyle/>
          <a:p>
            <a:pPr marL="457200" indent="-457200" algn="just">
              <a:lnSpc>
                <a:spcPct val="150000"/>
              </a:lnSpc>
              <a:buFont typeface="Wingdings" panose="05000000000000000000" pitchFamily="2" charset="2"/>
              <a:buChar char="§"/>
            </a:pPr>
            <a:r>
              <a:rPr lang="es-MX" sz="2400" i="1" dirty="0">
                <a:latin typeface="Arial" panose="020B0604020202020204" pitchFamily="34" charset="0"/>
                <a:cs typeface="Arial" panose="020B0604020202020204" pitchFamily="34" charset="0"/>
              </a:rPr>
              <a:t>Estudios de </a:t>
            </a:r>
            <a:r>
              <a:rPr lang="es-MX" sz="2400" i="1" dirty="0" smtClean="0">
                <a:latin typeface="Arial" panose="020B0604020202020204" pitchFamily="34" charset="0"/>
                <a:cs typeface="Arial" panose="020B0604020202020204" pitchFamily="34" charset="0"/>
              </a:rPr>
              <a:t>cohorte:</a:t>
            </a:r>
            <a:endParaRPr lang="es-MX" sz="2400" i="1" dirty="0">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5228137"/>
            <a:ext cx="3557411" cy="157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4810" y="476672"/>
            <a:ext cx="2395933" cy="1361529"/>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71391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63757" y="620688"/>
            <a:ext cx="3453189" cy="646331"/>
          </a:xfrm>
          <a:prstGeom prst="rect">
            <a:avLst/>
          </a:prstGeom>
        </p:spPr>
        <p:txBody>
          <a:bodyPr wrap="none">
            <a:spAutoFit/>
          </a:bodyPr>
          <a:lstStyle/>
          <a:p>
            <a:pPr marL="457200" indent="-457200" algn="just">
              <a:lnSpc>
                <a:spcPct val="150000"/>
              </a:lnSpc>
              <a:buFont typeface="Wingdings" panose="05000000000000000000" pitchFamily="2" charset="2"/>
              <a:buChar char="§"/>
            </a:pPr>
            <a:r>
              <a:rPr lang="es-MX" sz="2400" i="1" dirty="0">
                <a:latin typeface="Arial" panose="020B0604020202020204" pitchFamily="34" charset="0"/>
                <a:cs typeface="Arial" panose="020B0604020202020204" pitchFamily="34" charset="0"/>
              </a:rPr>
              <a:t>Estudios de </a:t>
            </a:r>
            <a:r>
              <a:rPr lang="es-MX" sz="2400" i="1" dirty="0" smtClean="0">
                <a:latin typeface="Arial" panose="020B0604020202020204" pitchFamily="34" charset="0"/>
                <a:cs typeface="Arial" panose="020B0604020202020204" pitchFamily="34" charset="0"/>
              </a:rPr>
              <a:t>cohorte:</a:t>
            </a:r>
            <a:endParaRPr lang="es-MX" sz="2400" i="1" dirty="0">
              <a:latin typeface="Arial" panose="020B0604020202020204" pitchFamily="34" charset="0"/>
              <a:cs typeface="Arial" panose="020B0604020202020204" pitchFamily="34" charset="0"/>
            </a:endParaRPr>
          </a:p>
        </p:txBody>
      </p:sp>
      <p:sp>
        <p:nvSpPr>
          <p:cNvPr id="3" name="2 Rectángulo"/>
          <p:cNvSpPr/>
          <p:nvPr/>
        </p:nvSpPr>
        <p:spPr>
          <a:xfrm>
            <a:off x="1331640" y="1628799"/>
            <a:ext cx="6894512" cy="3970318"/>
          </a:xfrm>
          <a:prstGeom prst="rect">
            <a:avLst/>
          </a:prstGeom>
        </p:spPr>
        <p:txBody>
          <a:bodyPr wrap="square">
            <a:spAutoFit/>
          </a:bodyPr>
          <a:lstStyle/>
          <a:p>
            <a:pPr marL="342900" indent="-34290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El investigador vigila a ambos grupos en el transcurso del tiempo y compara la presencia del problema, que espera esté relacionado con el factor de riesgo, en ambos grupos para determinar si en realidad está afectada con el problema una mayor proporción de los que tienen el factor de riesgo.</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2452" y="157246"/>
            <a:ext cx="3560763" cy="157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50598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548680"/>
            <a:ext cx="6696744" cy="1384995"/>
          </a:xfrm>
          <a:prstGeom prst="rect">
            <a:avLst/>
          </a:prstGeom>
          <a:solidFill>
            <a:srgbClr val="99FF33"/>
          </a:solidFill>
        </p:spPr>
        <p:txBody>
          <a:bodyPr wrap="square">
            <a:spAutoFit/>
          </a:bodyPr>
          <a:lstStyle/>
          <a:p>
            <a:pPr algn="ctr"/>
            <a:r>
              <a:rPr lang="es-MX" sz="2800" b="1" dirty="0"/>
              <a:t>Investigaciones cuantitativas, según el nivel de asociación de las variables </a:t>
            </a:r>
            <a:r>
              <a:rPr lang="es-MX" sz="2800" b="1" dirty="0" smtClean="0"/>
              <a:t>principales (Estudios </a:t>
            </a:r>
            <a:r>
              <a:rPr lang="es-MX" sz="2800" b="1" dirty="0"/>
              <a:t>con </a:t>
            </a:r>
            <a:r>
              <a:rPr lang="es-MX" sz="2800" b="1" dirty="0" smtClean="0"/>
              <a:t>intervención)</a:t>
            </a:r>
            <a:endParaRPr lang="es-MX" sz="2800" b="1" dirty="0"/>
          </a:p>
        </p:txBody>
      </p:sp>
      <p:sp>
        <p:nvSpPr>
          <p:cNvPr id="4" name="3 Rectángulo"/>
          <p:cNvSpPr/>
          <p:nvPr/>
        </p:nvSpPr>
        <p:spPr>
          <a:xfrm>
            <a:off x="899592" y="2777092"/>
            <a:ext cx="7288685" cy="830997"/>
          </a:xfrm>
          <a:prstGeom prst="rect">
            <a:avLst/>
          </a:prstGeom>
        </p:spPr>
        <p:txBody>
          <a:bodyPr wrap="square">
            <a:spAutoFit/>
          </a:bodyPr>
          <a:lstStyle/>
          <a:p>
            <a:pPr algn="just"/>
            <a:r>
              <a:rPr lang="es-MX" sz="2400" i="1" dirty="0"/>
              <a:t>Las dos categorías de estudios de intervención son</a:t>
            </a:r>
            <a:r>
              <a:rPr lang="es-MX" sz="2400" i="1" dirty="0" smtClean="0"/>
              <a:t>:</a:t>
            </a:r>
          </a:p>
          <a:p>
            <a:pPr algn="ctr"/>
            <a:endParaRPr lang="es-MX" sz="2400" b="1" dirty="0"/>
          </a:p>
        </p:txBody>
      </p:sp>
      <p:sp>
        <p:nvSpPr>
          <p:cNvPr id="5" name="4 Rectángulo"/>
          <p:cNvSpPr/>
          <p:nvPr/>
        </p:nvSpPr>
        <p:spPr>
          <a:xfrm>
            <a:off x="2150858" y="3972985"/>
            <a:ext cx="5058308" cy="1200329"/>
          </a:xfrm>
          <a:prstGeom prst="rect">
            <a:avLst/>
          </a:prstGeom>
        </p:spPr>
        <p:txBody>
          <a:bodyPr wrap="square">
            <a:spAutoFit/>
          </a:bodyPr>
          <a:lstStyle/>
          <a:p>
            <a:pPr marL="285750" indent="-28575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Estudios experimentales.</a:t>
            </a:r>
          </a:p>
          <a:p>
            <a:pPr marL="285750" indent="-285750" algn="just">
              <a:buFont typeface="Wingdings" panose="05000000000000000000" pitchFamily="2" charset="2"/>
              <a:buChar char="ü"/>
            </a:pPr>
            <a:endParaRPr lang="es-MX" sz="2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Estudios </a:t>
            </a:r>
            <a:r>
              <a:rPr lang="es-MX" sz="2400" dirty="0">
                <a:latin typeface="Arial" panose="020B0604020202020204" pitchFamily="34" charset="0"/>
                <a:cs typeface="Arial" panose="020B0604020202020204" pitchFamily="34" charset="0"/>
              </a:rPr>
              <a:t>cuasi </a:t>
            </a:r>
            <a:r>
              <a:rPr lang="es-MX" sz="2400" dirty="0" smtClean="0">
                <a:latin typeface="Arial" panose="020B0604020202020204" pitchFamily="34" charset="0"/>
                <a:cs typeface="Arial" panose="020B0604020202020204" pitchFamily="34" charset="0"/>
              </a:rPr>
              <a:t>experimentales.</a:t>
            </a:r>
            <a:endParaRPr lang="es-MX" sz="2400" dirty="0">
              <a:latin typeface="Arial" panose="020B0604020202020204" pitchFamily="34" charset="0"/>
              <a:cs typeface="Arial" panose="020B0604020202020204"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1637" y="5173314"/>
            <a:ext cx="2847975" cy="1449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950" y="3429000"/>
            <a:ext cx="1922908" cy="1285106"/>
          </a:xfrm>
          <a:prstGeom prst="rect">
            <a:avLst/>
          </a:prstGeom>
          <a:noFill/>
          <a:ln>
            <a:noFill/>
          </a:ln>
          <a:effectLst>
            <a:softEdge rad="31750"/>
          </a:effectLst>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9609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06639" y="1894295"/>
            <a:ext cx="6480720" cy="4247317"/>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El </a:t>
            </a:r>
            <a:r>
              <a:rPr lang="es-MX" sz="2000" dirty="0">
                <a:latin typeface="Arial" panose="020B0604020202020204" pitchFamily="34" charset="0"/>
                <a:cs typeface="Arial" panose="020B0604020202020204" pitchFamily="34" charset="0"/>
              </a:rPr>
              <a:t>diseño experimental es el único diseño de tipos de estudio que puede realmente demostrar la relación causa a efecto.  </a:t>
            </a:r>
            <a:endParaRPr lang="es-MX" sz="2000" dirty="0" smtClean="0">
              <a:latin typeface="Arial" panose="020B0604020202020204" pitchFamily="34" charset="0"/>
              <a:cs typeface="Arial" panose="020B0604020202020204" pitchFamily="34" charset="0"/>
            </a:endParaRPr>
          </a:p>
          <a:p>
            <a:pPr marL="285750" indent="-285750" algn="just">
              <a:lnSpc>
                <a:spcPct val="150000"/>
              </a:lnSpc>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Busca </a:t>
            </a:r>
            <a:r>
              <a:rPr lang="es-MX" sz="2000" dirty="0">
                <a:latin typeface="Arial" panose="020B0604020202020204" pitchFamily="34" charset="0"/>
                <a:cs typeface="Arial" panose="020B0604020202020204" pitchFamily="34" charset="0"/>
              </a:rPr>
              <a:t>demostrar relaciones de causalidad entre el tratamiento y sus efectos, recurriendo para ello a la manipulación activa y al control sistemático</a:t>
            </a:r>
            <a:r>
              <a:rPr lang="es-MX" sz="2000" dirty="0" smtClean="0">
                <a:latin typeface="Arial" panose="020B0604020202020204" pitchFamily="34" charset="0"/>
                <a:cs typeface="Arial" panose="020B0604020202020204" pitchFamily="34" charset="0"/>
              </a:rPr>
              <a:t>.</a:t>
            </a:r>
          </a:p>
          <a:p>
            <a:pPr marL="285750" indent="-285750" algn="just">
              <a:lnSpc>
                <a:spcPct val="150000"/>
              </a:lnSpc>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p:txBody>
      </p:sp>
      <p:sp>
        <p:nvSpPr>
          <p:cNvPr id="3" name="2 Rectángulo"/>
          <p:cNvSpPr/>
          <p:nvPr/>
        </p:nvSpPr>
        <p:spPr>
          <a:xfrm>
            <a:off x="755576" y="404664"/>
            <a:ext cx="3791423" cy="461665"/>
          </a:xfrm>
          <a:prstGeom prst="rect">
            <a:avLst/>
          </a:prstGeom>
          <a:solidFill>
            <a:srgbClr val="99FF33"/>
          </a:solidFill>
        </p:spPr>
        <p:txBody>
          <a:bodyPr wrap="none">
            <a:spAutoFit/>
          </a:bodyPr>
          <a:lstStyle/>
          <a:p>
            <a:r>
              <a:rPr lang="es-MX" sz="2400" b="1" dirty="0"/>
              <a:t>Estudios experimentales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300399"/>
            <a:ext cx="2533650"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5455102"/>
            <a:ext cx="2312293" cy="1234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12311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59527" y="2204864"/>
            <a:ext cx="7028898" cy="1754326"/>
          </a:xfrm>
          <a:prstGeom prst="rect">
            <a:avLst/>
          </a:prstGeom>
          <a:effectLst>
            <a:outerShdw blurRad="63500" dist="50800" dir="5400000" sx="98000" sy="98000" rotWithShape="0">
              <a:srgbClr val="000000">
                <a:alpha val="20000"/>
              </a:srgbClr>
            </a:outerShdw>
            <a:softEdge rad="31750"/>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s-MX" sz="5400" dirty="0" smtClean="0">
                <a:latin typeface="Arial Black" panose="020B0A04020102020204" pitchFamily="34" charset="0"/>
              </a:rPr>
              <a:t>TIPOS </a:t>
            </a:r>
            <a:r>
              <a:rPr lang="es-MX" sz="5400" dirty="0">
                <a:latin typeface="Arial Black" panose="020B0A04020102020204" pitchFamily="34" charset="0"/>
              </a:rPr>
              <a:t>DE ESTUDIO</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4253408"/>
            <a:ext cx="3600399" cy="1959099"/>
          </a:xfrm>
          <a:prstGeom prst="rect">
            <a:avLst/>
          </a:prstGeom>
          <a:noFill/>
          <a:ln>
            <a:noFill/>
          </a:ln>
          <a:scene3d>
            <a:camera prst="orthographicFront"/>
            <a:lightRig rig="threePt" dir="t"/>
          </a:scene3d>
          <a:sp3d>
            <a:bevelT prst="convex"/>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685" y="404664"/>
            <a:ext cx="2519346" cy="1512167"/>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76841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Rectángulo"/>
          <p:cNvSpPr/>
          <p:nvPr/>
        </p:nvSpPr>
        <p:spPr>
          <a:xfrm>
            <a:off x="755576" y="404664"/>
            <a:ext cx="3791423" cy="461665"/>
          </a:xfrm>
          <a:prstGeom prst="rect">
            <a:avLst/>
          </a:prstGeom>
          <a:solidFill>
            <a:srgbClr val="99FF33"/>
          </a:solidFill>
        </p:spPr>
        <p:txBody>
          <a:bodyPr wrap="none">
            <a:spAutoFit/>
          </a:bodyPr>
          <a:lstStyle/>
          <a:p>
            <a:r>
              <a:rPr lang="es-MX" sz="2400" b="1" dirty="0"/>
              <a:t>Estudios experimentales </a:t>
            </a:r>
          </a:p>
        </p:txBody>
      </p:sp>
      <p:sp>
        <p:nvSpPr>
          <p:cNvPr id="3" name="Rectángulo 2"/>
          <p:cNvSpPr/>
          <p:nvPr/>
        </p:nvSpPr>
        <p:spPr>
          <a:xfrm>
            <a:off x="1259632" y="1844824"/>
            <a:ext cx="6696744" cy="4524315"/>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	En </a:t>
            </a:r>
            <a:r>
              <a:rPr lang="es-MX" sz="2400" dirty="0">
                <a:latin typeface="Arial" panose="020B0604020202020204" pitchFamily="34" charset="0"/>
                <a:cs typeface="Arial" panose="020B0604020202020204" pitchFamily="34" charset="0"/>
              </a:rPr>
              <a:t>un estudio experimental, se asignan aleatoriamente las personas por lo menos a dos grupos. Uno de los grupos es objeto de una intervención, o experimento, mientras que los otros grupos no lo son. El resultado de la intervención (efecto de la intervención en la variable dependiente o en el problema) se obtiene comparando ambos grupos.</a:t>
            </a:r>
            <a:endParaRPr lang="es-MX"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230769"/>
            <a:ext cx="272415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19" y="4086199"/>
            <a:ext cx="1008113"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92416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35696" y="1772816"/>
            <a:ext cx="6120680" cy="4524315"/>
          </a:xfrm>
          <a:prstGeom prst="rect">
            <a:avLst/>
          </a:prstGeom>
        </p:spPr>
        <p:txBody>
          <a:bodyPr wrap="square">
            <a:spAutoFit/>
          </a:bodyPr>
          <a:lstStyle/>
          <a:p>
            <a:pPr marL="342900" indent="-342900" algn="just">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Manipulación</a:t>
            </a:r>
            <a:r>
              <a:rPr lang="es-MX" sz="2400" dirty="0">
                <a:latin typeface="Arial" panose="020B0604020202020204" pitchFamily="34" charset="0"/>
                <a:cs typeface="Arial" panose="020B0604020202020204" pitchFamily="34" charset="0"/>
              </a:rPr>
              <a:t>: el investigador hace algo a un grupo de sujetos en el estudio</a:t>
            </a:r>
            <a:r>
              <a:rPr lang="es-MX" sz="2400" dirty="0" smtClean="0">
                <a:latin typeface="Arial" panose="020B0604020202020204" pitchFamily="34" charset="0"/>
                <a:cs typeface="Arial" panose="020B0604020202020204" pitchFamily="34" charset="0"/>
              </a:rPr>
              <a:t>.</a:t>
            </a:r>
          </a:p>
          <a:p>
            <a:pPr marL="342900" indent="-342900" algn="just">
              <a:buFont typeface="Wingdings" panose="05000000000000000000" pitchFamily="2" charset="2"/>
              <a:buChar char="v"/>
            </a:pP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Control</a:t>
            </a:r>
            <a:r>
              <a:rPr lang="es-MX" sz="2400" dirty="0">
                <a:latin typeface="Arial" panose="020B0604020202020204" pitchFamily="34" charset="0"/>
                <a:cs typeface="Arial" panose="020B0604020202020204" pitchFamily="34" charset="0"/>
              </a:rPr>
              <a:t>: el investigador introduce uno o más grupos de control para compararlos con el grupo </a:t>
            </a:r>
            <a:r>
              <a:rPr lang="es-MX" sz="2400" dirty="0" smtClean="0">
                <a:latin typeface="Arial" panose="020B0604020202020204" pitchFamily="34" charset="0"/>
                <a:cs typeface="Arial" panose="020B0604020202020204" pitchFamily="34" charset="0"/>
              </a:rPr>
              <a:t>experimental</a:t>
            </a:r>
          </a:p>
          <a:p>
            <a:pPr marL="342900" indent="-342900" algn="just">
              <a:buFont typeface="Wingdings" panose="05000000000000000000" pitchFamily="2" charset="2"/>
              <a:buChar char="v"/>
            </a:pP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Aleatorización: </a:t>
            </a:r>
            <a:r>
              <a:rPr lang="es-MX" sz="2400" dirty="0">
                <a:latin typeface="Arial" panose="020B0604020202020204" pitchFamily="34" charset="0"/>
                <a:cs typeface="Arial" panose="020B0604020202020204" pitchFamily="34" charset="0"/>
              </a:rPr>
              <a:t>el investigador se cuida de asignar aleatoriamente los sujetos o grupos de control y experimental. (Cada sujeto tiene la misma probabilidad de ser asignado a un grupo u otro. </a:t>
            </a:r>
          </a:p>
        </p:txBody>
      </p:sp>
      <p:sp>
        <p:nvSpPr>
          <p:cNvPr id="3" name="2 Rectángulo"/>
          <p:cNvSpPr/>
          <p:nvPr/>
        </p:nvSpPr>
        <p:spPr>
          <a:xfrm>
            <a:off x="734050" y="393473"/>
            <a:ext cx="7200800" cy="830997"/>
          </a:xfrm>
          <a:prstGeom prst="rect">
            <a:avLst/>
          </a:prstGeom>
        </p:spPr>
        <p:txBody>
          <a:bodyPr wrap="square">
            <a:spAutoFit/>
          </a:bodyPr>
          <a:lstStyle/>
          <a:p>
            <a:pPr algn="ctr"/>
            <a:r>
              <a:rPr lang="es-MX" sz="2400" b="1" i="1" dirty="0"/>
              <a:t>El diseño de estudio experimental clásico tiene tres características:</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244398"/>
            <a:ext cx="1440160" cy="158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6405" y="808971"/>
            <a:ext cx="1479941" cy="1035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08518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632" y="1624569"/>
            <a:ext cx="6840760" cy="5009833"/>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En </a:t>
            </a:r>
            <a:r>
              <a:rPr lang="es-MX" sz="2400" dirty="0">
                <a:latin typeface="Arial" panose="020B0604020202020204" pitchFamily="34" charset="0"/>
                <a:cs typeface="Arial" panose="020B0604020202020204" pitchFamily="34" charset="0"/>
              </a:rPr>
              <a:t>un estudio cuasi experimental , falta por los menos una característica de los experimentos verdaderos, es decir la aleatorización o el uso de un grupo independiente de control. Sin embargo , en un estudio cuasi experimental se incluye siempre la manipulación de una variable independiente que sirve de intervención</a:t>
            </a:r>
            <a:r>
              <a:rPr lang="es-MX" sz="2400" dirty="0" smtClean="0">
                <a:latin typeface="Arial" panose="020B0604020202020204" pitchFamily="34" charset="0"/>
                <a:cs typeface="Arial" panose="020B0604020202020204" pitchFamily="34" charset="0"/>
              </a:rPr>
              <a:t>.</a:t>
            </a:r>
          </a:p>
          <a:p>
            <a:pPr marL="342900" indent="-342900" algn="just">
              <a:lnSpc>
                <a:spcPct val="150000"/>
              </a:lnSpc>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899592" y="520512"/>
            <a:ext cx="4517583" cy="461665"/>
          </a:xfrm>
          <a:prstGeom prst="rect">
            <a:avLst/>
          </a:prstGeom>
          <a:solidFill>
            <a:srgbClr val="99FF33"/>
          </a:solidFill>
        </p:spPr>
        <p:txBody>
          <a:bodyPr wrap="none">
            <a:spAutoFit/>
          </a:bodyPr>
          <a:lstStyle/>
          <a:p>
            <a:r>
              <a:rPr lang="es-MX" sz="2400" b="1" dirty="0"/>
              <a:t>Estudios cuasi experimentales</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253118"/>
            <a:ext cx="2114005" cy="1371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3" y="5373216"/>
            <a:ext cx="1296144" cy="1388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11291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55576" y="620688"/>
            <a:ext cx="4682134" cy="646232"/>
          </a:xfrm>
          <a:prstGeom prst="rect">
            <a:avLst/>
          </a:prstGeom>
        </p:spPr>
      </p:pic>
      <p:sp>
        <p:nvSpPr>
          <p:cNvPr id="3" name="Rectángulo 2"/>
          <p:cNvSpPr/>
          <p:nvPr/>
        </p:nvSpPr>
        <p:spPr>
          <a:xfrm>
            <a:off x="1187623" y="1916832"/>
            <a:ext cx="7070191" cy="3970318"/>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Busca demostrar relaciones de causalidad entre el tratamiento y sus efectos, recurriendo para ello a la manipulación activa y a tanto control de las variables extrañas como sea posible, fallando más significativamente la asignación al azar de los sujetos a los grupos experimental y de control.</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404664"/>
            <a:ext cx="3228975" cy="1419225"/>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581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64992" y="476672"/>
            <a:ext cx="3961341" cy="461665"/>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r>
              <a:rPr lang="es-MX" sz="2400" dirty="0"/>
              <a:t>Investigaciones cualitativas</a:t>
            </a:r>
          </a:p>
        </p:txBody>
      </p:sp>
      <p:sp>
        <p:nvSpPr>
          <p:cNvPr id="3" name="2 Rectángulo"/>
          <p:cNvSpPr/>
          <p:nvPr/>
        </p:nvSpPr>
        <p:spPr>
          <a:xfrm>
            <a:off x="1088263" y="1772816"/>
            <a:ext cx="7128792" cy="4154984"/>
          </a:xfrm>
          <a:prstGeom prst="rect">
            <a:avLst/>
          </a:prstGeom>
        </p:spPr>
        <p:txBody>
          <a:bodyPr wrap="square">
            <a:spAutoFit/>
          </a:bodyPr>
          <a:lstStyle/>
          <a:p>
            <a:pPr marL="342900" indent="-342900" algn="just">
              <a:buFont typeface="Wingdings" panose="05000000000000000000" pitchFamily="2" charset="2"/>
              <a:buChar char="Ø"/>
            </a:pPr>
            <a:r>
              <a:rPr lang="es-MX" sz="2400" b="1" dirty="0">
                <a:latin typeface="Arial" panose="020B0604020202020204" pitchFamily="34" charset="0"/>
                <a:cs typeface="Arial" panose="020B0604020202020204" pitchFamily="34" charset="0"/>
              </a:rPr>
              <a:t>Estudio Biográfico: </a:t>
            </a:r>
            <a:r>
              <a:rPr lang="es-MX" sz="2400" dirty="0">
                <a:latin typeface="Arial" panose="020B0604020202020204" pitchFamily="34" charset="0"/>
                <a:cs typeface="Arial" panose="020B0604020202020204" pitchFamily="34" charset="0"/>
              </a:rPr>
              <a:t>estudia los relatos orales  y/o escritos que junto con otras fuentes documentales constituyen el itinerario de la vida de una </a:t>
            </a:r>
            <a:r>
              <a:rPr lang="es-MX" sz="2400" dirty="0" smtClean="0">
                <a:latin typeface="Arial" panose="020B0604020202020204" pitchFamily="34" charset="0"/>
                <a:cs typeface="Arial" panose="020B0604020202020204" pitchFamily="34" charset="0"/>
              </a:rPr>
              <a:t>persona.</a:t>
            </a: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Ø"/>
            </a:pP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Ø"/>
            </a:pP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Ø"/>
            </a:pP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Ø"/>
            </a:pPr>
            <a:endParaRPr lang="es-MX" sz="2400" b="1" dirty="0" smtClean="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Ø"/>
            </a:pPr>
            <a:r>
              <a:rPr lang="es-MX" sz="2400" b="1" dirty="0" smtClean="0">
                <a:latin typeface="Arial" panose="020B0604020202020204" pitchFamily="34" charset="0"/>
                <a:cs typeface="Arial" panose="020B0604020202020204" pitchFamily="34" charset="0"/>
              </a:rPr>
              <a:t>Estudio </a:t>
            </a:r>
            <a:r>
              <a:rPr lang="es-MX" sz="2400" b="1" dirty="0">
                <a:latin typeface="Arial" panose="020B0604020202020204" pitchFamily="34" charset="0"/>
                <a:cs typeface="Arial" panose="020B0604020202020204" pitchFamily="34" charset="0"/>
              </a:rPr>
              <a:t>F</a:t>
            </a:r>
            <a:r>
              <a:rPr lang="es-MX" sz="2400" b="1" dirty="0" smtClean="0">
                <a:latin typeface="Arial" panose="020B0604020202020204" pitchFamily="34" charset="0"/>
                <a:cs typeface="Arial" panose="020B0604020202020204" pitchFamily="34" charset="0"/>
              </a:rPr>
              <a:t>enomenológico: </a:t>
            </a:r>
            <a:r>
              <a:rPr lang="es-MX" sz="2400" dirty="0">
                <a:latin typeface="Arial" panose="020B0604020202020204" pitchFamily="34" charset="0"/>
                <a:cs typeface="Arial" panose="020B0604020202020204" pitchFamily="34" charset="0"/>
              </a:rPr>
              <a:t>toma como base del conocimiento la experiencia subjetiva inmediata de los hechos tal como se perciben</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945562"/>
            <a:ext cx="2466975"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922381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482289"/>
            <a:ext cx="3961341" cy="461665"/>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r>
              <a:rPr lang="es-MX" sz="2400" dirty="0"/>
              <a:t>Investigaciones cualitativas</a:t>
            </a:r>
          </a:p>
        </p:txBody>
      </p:sp>
      <p:sp>
        <p:nvSpPr>
          <p:cNvPr id="3" name="2 Rectángulo"/>
          <p:cNvSpPr/>
          <p:nvPr/>
        </p:nvSpPr>
        <p:spPr>
          <a:xfrm>
            <a:off x="1187624" y="1720840"/>
            <a:ext cx="7272808" cy="4154984"/>
          </a:xfrm>
          <a:prstGeom prst="rect">
            <a:avLst/>
          </a:prstGeom>
        </p:spPr>
        <p:txBody>
          <a:bodyPr wrap="square">
            <a:spAutoFit/>
          </a:bodyPr>
          <a:lstStyle/>
          <a:p>
            <a:pPr marL="342900" indent="-342900" algn="just">
              <a:buFont typeface="Wingdings" panose="05000000000000000000" pitchFamily="2" charset="2"/>
              <a:buChar char="Ø"/>
            </a:pPr>
            <a:r>
              <a:rPr lang="es-MX" sz="2400" b="1" dirty="0">
                <a:latin typeface="Arial" panose="020B0604020202020204" pitchFamily="34" charset="0"/>
                <a:cs typeface="Arial" panose="020B0604020202020204" pitchFamily="34" charset="0"/>
              </a:rPr>
              <a:t>Teoría fundamentada: </a:t>
            </a:r>
            <a:r>
              <a:rPr lang="es-MX" sz="2400" dirty="0">
                <a:latin typeface="Arial" panose="020B0604020202020204" pitchFamily="34" charset="0"/>
                <a:cs typeface="Arial" panose="020B0604020202020204" pitchFamily="34" charset="0"/>
              </a:rPr>
              <a:t>estudia los procesos sociales de forma que generan teorías sustantivas que ayudan a comprender la realidad</a:t>
            </a:r>
            <a:r>
              <a:rPr lang="es-MX" sz="2400" dirty="0" smtClean="0">
                <a:latin typeface="Arial" panose="020B0604020202020204" pitchFamily="34" charset="0"/>
                <a:cs typeface="Arial" panose="020B0604020202020204" pitchFamily="34" charset="0"/>
              </a:rPr>
              <a:t>.</a:t>
            </a:r>
          </a:p>
          <a:p>
            <a:pPr marL="342900" indent="-342900" algn="just">
              <a:buFont typeface="Wingdings" panose="05000000000000000000" pitchFamily="2" charset="2"/>
              <a:buChar char="Ø"/>
            </a:pPr>
            <a:endParaRPr lang="es-MX" sz="2400" dirty="0" smtClean="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Ø"/>
            </a:pP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Ø"/>
            </a:pPr>
            <a:r>
              <a:rPr lang="es-MX" sz="2400" b="1" dirty="0">
                <a:latin typeface="Arial" panose="020B0604020202020204" pitchFamily="34" charset="0"/>
                <a:cs typeface="Arial" panose="020B0604020202020204" pitchFamily="34" charset="0"/>
              </a:rPr>
              <a:t>Estudio etnográfico:</a:t>
            </a:r>
            <a:r>
              <a:rPr lang="es-MX" sz="2400" dirty="0">
                <a:latin typeface="Arial" panose="020B0604020202020204" pitchFamily="34" charset="0"/>
                <a:cs typeface="Arial" panose="020B0604020202020204" pitchFamily="34" charset="0"/>
              </a:rPr>
              <a:t> estudia los grupos étnicos y/o culturales. Se desarrolla, sobre todo, en campos vinculados más directamente con la antropología y la sociología</a:t>
            </a:r>
            <a:r>
              <a:rPr lang="es-MX" sz="2400" dirty="0" smtClean="0">
                <a:latin typeface="Arial" panose="020B0604020202020204" pitchFamily="34" charset="0"/>
                <a:cs typeface="Arial" panose="020B0604020202020204" pitchFamily="34" charset="0"/>
              </a:rPr>
              <a:t>.</a:t>
            </a:r>
          </a:p>
          <a:p>
            <a:pPr marL="342900" indent="-342900" algn="just">
              <a:buFont typeface="Wingdings" panose="05000000000000000000" pitchFamily="2" charset="2"/>
              <a:buChar char="Ø"/>
            </a:pPr>
            <a:endParaRPr lang="es-MX" sz="2400" dirty="0">
              <a:latin typeface="Arial" panose="020B0604020202020204" pitchFamily="34" charset="0"/>
              <a:cs typeface="Arial" panose="020B0604020202020204" pitchFamily="34"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0894" y="5105165"/>
            <a:ext cx="2762250"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319212"/>
            <a:ext cx="3559968"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7835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64992" y="476672"/>
            <a:ext cx="3961341" cy="461665"/>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r>
              <a:rPr lang="es-MX" sz="2400" dirty="0"/>
              <a:t>Investigaciones cualitativas</a:t>
            </a:r>
          </a:p>
        </p:txBody>
      </p:sp>
      <p:sp>
        <p:nvSpPr>
          <p:cNvPr id="3" name="2 Rectángulo"/>
          <p:cNvSpPr/>
          <p:nvPr/>
        </p:nvSpPr>
        <p:spPr>
          <a:xfrm>
            <a:off x="2051720" y="2348880"/>
            <a:ext cx="5688632" cy="2308324"/>
          </a:xfrm>
          <a:prstGeom prst="rect">
            <a:avLst/>
          </a:prstGeom>
        </p:spPr>
        <p:txBody>
          <a:bodyPr wrap="square">
            <a:spAutoFit/>
          </a:bodyPr>
          <a:lstStyle/>
          <a:p>
            <a:pPr marL="285750" indent="-285750" algn="just">
              <a:lnSpc>
                <a:spcPct val="150000"/>
              </a:lnSpc>
              <a:buFont typeface="Wingdings" panose="05000000000000000000" pitchFamily="2" charset="2"/>
              <a:buChar char="Ø"/>
            </a:pPr>
            <a:r>
              <a:rPr lang="es-MX" sz="2400" b="1" dirty="0">
                <a:latin typeface="Arial" panose="020B0604020202020204" pitchFamily="34" charset="0"/>
                <a:cs typeface="Arial" panose="020B0604020202020204" pitchFamily="34" charset="0"/>
              </a:rPr>
              <a:t>Estudios de casos: </a:t>
            </a:r>
            <a:r>
              <a:rPr lang="es-MX" sz="2400" dirty="0">
                <a:latin typeface="Arial" panose="020B0604020202020204" pitchFamily="34" charset="0"/>
                <a:cs typeface="Arial" panose="020B0604020202020204" pitchFamily="34" charset="0"/>
              </a:rPr>
              <a:t>se describen y analizan exhaustivamente </a:t>
            </a:r>
            <a:r>
              <a:rPr lang="es-MX" sz="2400" dirty="0" smtClean="0">
                <a:latin typeface="Arial" panose="020B0604020202020204" pitchFamily="34" charset="0"/>
                <a:cs typeface="Arial" panose="020B0604020202020204" pitchFamily="34" charset="0"/>
              </a:rPr>
              <a:t>personas, </a:t>
            </a:r>
            <a:r>
              <a:rPr lang="es-MX" sz="2400" dirty="0">
                <a:latin typeface="Arial" panose="020B0604020202020204" pitchFamily="34" charset="0"/>
                <a:cs typeface="Arial" panose="020B0604020202020204" pitchFamily="34" charset="0"/>
              </a:rPr>
              <a:t>unidades sociales o entidades singulares.</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4077072"/>
            <a:ext cx="2219325"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476672"/>
            <a:ext cx="2190750"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4625481"/>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82369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1205463"/>
            <a:ext cx="7344816" cy="4770537"/>
          </a:xfrm>
          <a:prstGeom prst="rect">
            <a:avLst/>
          </a:prstGeom>
        </p:spPr>
        <p:txBody>
          <a:bodyPr wrap="square">
            <a:spAutoFit/>
          </a:bodyPr>
          <a:lstStyle/>
          <a:p>
            <a:pPr marL="342900" indent="-342900" algn="just">
              <a:buFont typeface="+mj-lt"/>
              <a:buAutoNum type="arabicPeriod"/>
            </a:pPr>
            <a:endParaRPr lang="es-MX" sz="1600" dirty="0" smtClean="0">
              <a:latin typeface="Arial" panose="020B0604020202020204" pitchFamily="34" charset="0"/>
              <a:cs typeface="Arial" panose="020B0604020202020204" pitchFamily="34" charset="0"/>
            </a:endParaRPr>
          </a:p>
          <a:p>
            <a:pPr marL="342900" indent="-342900" algn="just">
              <a:buFont typeface="+mj-lt"/>
              <a:buAutoNum type="arabicPeriod"/>
            </a:pPr>
            <a:endParaRPr lang="es-MX" sz="1600" dirty="0">
              <a:latin typeface="Arial" panose="020B0604020202020204" pitchFamily="34" charset="0"/>
              <a:cs typeface="Arial" panose="020B0604020202020204" pitchFamily="34" charset="0"/>
            </a:endParaRPr>
          </a:p>
          <a:p>
            <a:pPr marL="342900" indent="-342900" algn="just">
              <a:buFont typeface="+mj-lt"/>
              <a:buAutoNum type="arabicPeriod"/>
            </a:pPr>
            <a:r>
              <a:rPr lang="es-MX" sz="1600" dirty="0" smtClean="0">
                <a:latin typeface="Arial" panose="020B0604020202020204" pitchFamily="34" charset="0"/>
                <a:cs typeface="Arial" panose="020B0604020202020204" pitchFamily="34" charset="0"/>
              </a:rPr>
              <a:t>Castilla Serna, Luis. (2012). </a:t>
            </a:r>
            <a:r>
              <a:rPr lang="es-MX" sz="1600" i="1" dirty="0" smtClean="0">
                <a:latin typeface="Arial" panose="020B0604020202020204" pitchFamily="34" charset="0"/>
                <a:cs typeface="Arial" panose="020B0604020202020204" pitchFamily="34" charset="0"/>
              </a:rPr>
              <a:t>Metodología de la investigación en ciencias de la salud</a:t>
            </a:r>
            <a:r>
              <a:rPr lang="es-MX" sz="1600" dirty="0" smtClean="0">
                <a:latin typeface="Arial" panose="020B0604020202020204" pitchFamily="34" charset="0"/>
                <a:cs typeface="Arial" panose="020B0604020202020204" pitchFamily="34" charset="0"/>
              </a:rPr>
              <a:t>. Editorial: El Manual Moderno. México.</a:t>
            </a:r>
          </a:p>
          <a:p>
            <a:pPr marL="342900" indent="-342900" algn="just">
              <a:buFont typeface="+mj-lt"/>
              <a:buAutoNum type="arabicPeriod"/>
            </a:pPr>
            <a:endParaRPr lang="es-MX" sz="1600" dirty="0" smtClean="0">
              <a:latin typeface="Arial" panose="020B0604020202020204" pitchFamily="34" charset="0"/>
              <a:cs typeface="Arial" panose="020B0604020202020204" pitchFamily="34" charset="0"/>
            </a:endParaRPr>
          </a:p>
          <a:p>
            <a:pPr marL="342900" indent="-342900" algn="just">
              <a:buFont typeface="+mj-lt"/>
              <a:buAutoNum type="arabicPeriod"/>
            </a:pPr>
            <a:r>
              <a:rPr lang="es-MX" sz="1600" dirty="0" err="1" smtClean="0">
                <a:latin typeface="Arial" panose="020B0604020202020204" pitchFamily="34" charset="0"/>
                <a:cs typeface="Arial" panose="020B0604020202020204" pitchFamily="34" charset="0"/>
              </a:rPr>
              <a:t>Corlien</a:t>
            </a:r>
            <a:r>
              <a:rPr lang="es-MX" sz="1600" dirty="0" smtClean="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M.Varkevisser</a:t>
            </a:r>
            <a:r>
              <a:rPr lang="es-MX" sz="1600" dirty="0">
                <a:latin typeface="Arial" panose="020B0604020202020204" pitchFamily="34" charset="0"/>
                <a:cs typeface="Arial" panose="020B0604020202020204" pitchFamily="34" charset="0"/>
              </a:rPr>
              <a:t> et. al. (</a:t>
            </a:r>
            <a:r>
              <a:rPr lang="es-MX" sz="1600" dirty="0" smtClean="0">
                <a:latin typeface="Arial" panose="020B0604020202020204" pitchFamily="34" charset="0"/>
                <a:cs typeface="Arial" panose="020B0604020202020204" pitchFamily="34" charset="0"/>
              </a:rPr>
              <a:t>2014). </a:t>
            </a:r>
            <a:r>
              <a:rPr lang="es-MX" sz="1600" i="1" dirty="0">
                <a:latin typeface="Arial" panose="020B0604020202020204" pitchFamily="34" charset="0"/>
                <a:cs typeface="Arial" panose="020B0604020202020204" pitchFamily="34" charset="0"/>
              </a:rPr>
              <a:t>Diseño y realización de proyectos de investigación sobre sistemas de salud.</a:t>
            </a:r>
            <a:r>
              <a:rPr lang="es-MX" sz="1600" dirty="0">
                <a:latin typeface="Arial" panose="020B0604020202020204" pitchFamily="34" charset="0"/>
                <a:cs typeface="Arial" panose="020B0604020202020204" pitchFamily="34" charset="0"/>
              </a:rPr>
              <a:t> Centro Internacional de investigaciones para el desarrollo  Ottawa, ON, </a:t>
            </a:r>
            <a:r>
              <a:rPr lang="es-MX" sz="1600" dirty="0" err="1">
                <a:latin typeface="Arial" panose="020B0604020202020204" pitchFamily="34" charset="0"/>
                <a:cs typeface="Arial" panose="020B0604020202020204" pitchFamily="34" charset="0"/>
              </a:rPr>
              <a:t>Canada</a:t>
            </a:r>
            <a:r>
              <a:rPr lang="es-MX" sz="1600" dirty="0" smtClean="0">
                <a:latin typeface="Arial" panose="020B0604020202020204" pitchFamily="34" charset="0"/>
                <a:cs typeface="Arial" panose="020B0604020202020204" pitchFamily="34" charset="0"/>
              </a:rPr>
              <a:t>.</a:t>
            </a:r>
          </a:p>
          <a:p>
            <a:pPr marL="342900" indent="-342900" algn="just">
              <a:buFont typeface="+mj-lt"/>
              <a:buAutoNum type="arabicPeriod"/>
            </a:pPr>
            <a:endParaRPr lang="es-MX" sz="1600" dirty="0">
              <a:latin typeface="Arial" panose="020B0604020202020204" pitchFamily="34" charset="0"/>
              <a:cs typeface="Arial" panose="020B0604020202020204" pitchFamily="34" charset="0"/>
            </a:endParaRPr>
          </a:p>
          <a:p>
            <a:pPr marL="342900" indent="-342900" algn="just">
              <a:buFont typeface="+mj-lt"/>
              <a:buAutoNum type="arabicPeriod"/>
            </a:pPr>
            <a:r>
              <a:rPr lang="es-MX" sz="1600" dirty="0">
                <a:latin typeface="Arial" panose="020B0604020202020204" pitchFamily="34" charset="0"/>
                <a:cs typeface="Arial" panose="020B0604020202020204" pitchFamily="34" charset="0"/>
              </a:rPr>
              <a:t>Lara Muños. (2013). </a:t>
            </a:r>
            <a:r>
              <a:rPr lang="es-MX" sz="1600" i="1" dirty="0">
                <a:latin typeface="Arial" panose="020B0604020202020204" pitchFamily="34" charset="0"/>
                <a:cs typeface="Arial" panose="020B0604020202020204" pitchFamily="34" charset="0"/>
              </a:rPr>
              <a:t>Fundamentos de investigación un enfoque por competencias</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Alfaomega</a:t>
            </a:r>
            <a:r>
              <a:rPr lang="es-MX" sz="1600" dirty="0">
                <a:latin typeface="Arial" panose="020B0604020202020204" pitchFamily="34" charset="0"/>
                <a:cs typeface="Arial" panose="020B0604020202020204" pitchFamily="34" charset="0"/>
              </a:rPr>
              <a:t>, México </a:t>
            </a:r>
            <a:r>
              <a:rPr lang="es-MX" sz="1600" dirty="0" smtClean="0">
                <a:latin typeface="Arial" panose="020B0604020202020204" pitchFamily="34" charset="0"/>
                <a:cs typeface="Arial" panose="020B0604020202020204" pitchFamily="34" charset="0"/>
              </a:rPr>
              <a:t>.</a:t>
            </a:r>
          </a:p>
          <a:p>
            <a:pPr marL="342900" indent="-342900" algn="just">
              <a:buFont typeface="+mj-lt"/>
              <a:buAutoNum type="arabicPeriod"/>
            </a:pPr>
            <a:endParaRPr lang="es-MX" sz="1600" dirty="0">
              <a:latin typeface="Arial" panose="020B0604020202020204" pitchFamily="34" charset="0"/>
              <a:cs typeface="Arial" panose="020B0604020202020204" pitchFamily="34" charset="0"/>
            </a:endParaRPr>
          </a:p>
          <a:p>
            <a:pPr marL="342900" indent="-342900" algn="just">
              <a:buFont typeface="+mj-lt"/>
              <a:buAutoNum type="arabicPeriod"/>
            </a:pPr>
            <a:r>
              <a:rPr lang="es-MX" sz="1600" dirty="0" err="1" smtClean="0">
                <a:latin typeface="Arial" panose="020B0604020202020204" pitchFamily="34" charset="0"/>
                <a:cs typeface="Arial" panose="020B0604020202020204" pitchFamily="34" charset="0"/>
              </a:rPr>
              <a:t>Moser</a:t>
            </a:r>
            <a:r>
              <a:rPr lang="es-MX" sz="1600" dirty="0" smtClean="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C.A., </a:t>
            </a:r>
            <a:r>
              <a:rPr lang="es-MX" sz="1600" dirty="0" err="1">
                <a:latin typeface="Arial" panose="020B0604020202020204" pitchFamily="34" charset="0"/>
                <a:cs typeface="Arial" panose="020B0604020202020204" pitchFamily="34" charset="0"/>
              </a:rPr>
              <a:t>Kalton</a:t>
            </a:r>
            <a:r>
              <a:rPr lang="es-MX" sz="1600" dirty="0">
                <a:latin typeface="Arial" panose="020B0604020202020204" pitchFamily="34" charset="0"/>
                <a:cs typeface="Arial" panose="020B0604020202020204" pitchFamily="34" charset="0"/>
              </a:rPr>
              <a:t> G. </a:t>
            </a:r>
            <a:r>
              <a:rPr lang="es-MX" sz="1600" dirty="0" smtClean="0">
                <a:latin typeface="Arial" panose="020B0604020202020204" pitchFamily="34" charset="0"/>
                <a:cs typeface="Arial" panose="020B0604020202020204" pitchFamily="34" charset="0"/>
              </a:rPr>
              <a:t>(2009). </a:t>
            </a:r>
            <a:r>
              <a:rPr lang="es-MX" sz="1600" dirty="0" err="1">
                <a:latin typeface="Arial" panose="020B0604020202020204" pitchFamily="34" charset="0"/>
                <a:cs typeface="Arial" panose="020B0604020202020204" pitchFamily="34" charset="0"/>
              </a:rPr>
              <a:t>Survey</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methodos</a:t>
            </a:r>
            <a:r>
              <a:rPr lang="es-MX" sz="1600" dirty="0">
                <a:latin typeface="Arial" panose="020B0604020202020204" pitchFamily="34" charset="0"/>
                <a:cs typeface="Arial" panose="020B0604020202020204" pitchFamily="34" charset="0"/>
              </a:rPr>
              <a:t> in social </a:t>
            </a:r>
            <a:r>
              <a:rPr lang="es-MX" sz="1600" dirty="0" err="1">
                <a:latin typeface="Arial" panose="020B0604020202020204" pitchFamily="34" charset="0"/>
                <a:cs typeface="Arial" panose="020B0604020202020204" pitchFamily="34" charset="0"/>
              </a:rPr>
              <a:t>investigation</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Gower</a:t>
            </a:r>
            <a:r>
              <a:rPr lang="es-MX" sz="1600" dirty="0">
                <a:latin typeface="Arial" panose="020B0604020202020204" pitchFamily="34" charset="0"/>
                <a:cs typeface="Arial" panose="020B0604020202020204" pitchFamily="34" charset="0"/>
              </a:rPr>
              <a:t> Publishing Company, </a:t>
            </a:r>
            <a:r>
              <a:rPr lang="es-MX" sz="1600" dirty="0" err="1">
                <a:latin typeface="Arial" panose="020B0604020202020204" pitchFamily="34" charset="0"/>
                <a:cs typeface="Arial" panose="020B0604020202020204" pitchFamily="34" charset="0"/>
              </a:rPr>
              <a:t>Hants</a:t>
            </a:r>
            <a:r>
              <a:rPr lang="es-MX" sz="1600" dirty="0">
                <a:latin typeface="Arial" panose="020B0604020202020204" pitchFamily="34" charset="0"/>
                <a:cs typeface="Arial" panose="020B0604020202020204" pitchFamily="34" charset="0"/>
              </a:rPr>
              <a:t>, Reino Unido</a:t>
            </a:r>
            <a:r>
              <a:rPr lang="es-MX" sz="1600" dirty="0" smtClean="0">
                <a:latin typeface="Arial" panose="020B0604020202020204" pitchFamily="34" charset="0"/>
                <a:cs typeface="Arial" panose="020B0604020202020204" pitchFamily="34" charset="0"/>
              </a:rPr>
              <a:t>.</a:t>
            </a:r>
          </a:p>
          <a:p>
            <a:pPr marL="342900" indent="-342900" algn="just">
              <a:buFont typeface="+mj-lt"/>
              <a:buAutoNum type="arabicPeriod"/>
            </a:pPr>
            <a:endParaRPr lang="es-MX" sz="1600" dirty="0" smtClean="0">
              <a:latin typeface="Arial" panose="020B0604020202020204" pitchFamily="34" charset="0"/>
              <a:cs typeface="Arial" panose="020B0604020202020204" pitchFamily="34" charset="0"/>
            </a:endParaRPr>
          </a:p>
          <a:p>
            <a:pPr marL="342900" indent="-342900" algn="just">
              <a:buFont typeface="+mj-lt"/>
              <a:buAutoNum type="arabicPeriod"/>
            </a:pPr>
            <a:r>
              <a:rPr lang="es-MX" sz="1600" dirty="0" smtClean="0">
                <a:latin typeface="Arial" panose="020B0604020202020204" pitchFamily="34" charset="0"/>
                <a:cs typeface="Arial" panose="020B0604020202020204" pitchFamily="34" charset="0"/>
              </a:rPr>
              <a:t>Pineda EB., Alvarado EL. (2012). Metodología de la investigación. PALTEX, Organización Panamericana de la Salud. Washington, DC.</a:t>
            </a:r>
          </a:p>
          <a:p>
            <a:pPr marL="342900" indent="-342900" algn="just">
              <a:buFont typeface="+mj-lt"/>
              <a:buAutoNum type="arabicPeriod"/>
            </a:pPr>
            <a:endParaRPr lang="es-MX" sz="1600" dirty="0">
              <a:latin typeface="Arial" panose="020B0604020202020204" pitchFamily="34" charset="0"/>
              <a:cs typeface="Arial" panose="020B0604020202020204" pitchFamily="34" charset="0"/>
            </a:endParaRPr>
          </a:p>
          <a:p>
            <a:pPr marL="342900" indent="-342900" algn="just">
              <a:buFont typeface="+mj-lt"/>
              <a:buAutoNum type="arabicPeriod"/>
            </a:pPr>
            <a:endParaRPr lang="es-MX" sz="1600" dirty="0">
              <a:latin typeface="Arial" panose="020B0604020202020204" pitchFamily="34" charset="0"/>
              <a:cs typeface="Arial" panose="020B0604020202020204" pitchFamily="34" charset="0"/>
            </a:endParaRPr>
          </a:p>
        </p:txBody>
      </p:sp>
      <p:sp>
        <p:nvSpPr>
          <p:cNvPr id="3" name="2 Rectángulo"/>
          <p:cNvSpPr/>
          <p:nvPr/>
        </p:nvSpPr>
        <p:spPr>
          <a:xfrm>
            <a:off x="3131840" y="620688"/>
            <a:ext cx="2438488" cy="584775"/>
          </a:xfrm>
          <a:prstGeom prst="rect">
            <a:avLst/>
          </a:prstGeom>
        </p:spPr>
        <p:txBody>
          <a:bodyPr wrap="none">
            <a:spAutoFit/>
          </a:bodyPr>
          <a:lstStyle/>
          <a:p>
            <a:pPr algn="ctr"/>
            <a:r>
              <a:rPr lang="es-MX" sz="3200" b="1" dirty="0" smtClean="0">
                <a:latin typeface="Arial" panose="020B0604020202020204" pitchFamily="34" charset="0"/>
                <a:cs typeface="Arial" panose="020B0604020202020204" pitchFamily="34" charset="0"/>
              </a:rPr>
              <a:t>Bibliografía</a:t>
            </a:r>
            <a:endParaRPr lang="es-MX"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84664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23329" y="2060848"/>
            <a:ext cx="6624736" cy="2215991"/>
          </a:xfrm>
          <a:prstGeom prst="rect">
            <a:avLst/>
          </a:prstGeom>
        </p:spPr>
        <p:txBody>
          <a:bodyPr wrap="square">
            <a:spAutoFit/>
          </a:bodyPr>
          <a:lstStyle/>
          <a:p>
            <a:endParaRPr lang="es-MX" b="1" i="1" dirty="0"/>
          </a:p>
          <a:p>
            <a:pPr marL="285750" indent="-285750" algn="just">
              <a:buFont typeface="Arial" panose="020B0604020202020204" pitchFamily="34" charset="0"/>
              <a:buChar char="•"/>
            </a:pPr>
            <a:r>
              <a:rPr lang="es-MX" sz="2400" dirty="0">
                <a:latin typeface="Arial" panose="020B0604020202020204" pitchFamily="34" charset="0"/>
                <a:cs typeface="Arial" panose="020B0604020202020204" pitchFamily="34" charset="0"/>
              </a:rPr>
              <a:t>Describir los diseños de estudio aplicados con más frecuencia en el área de </a:t>
            </a:r>
            <a:r>
              <a:rPr lang="es-MX" sz="2400" dirty="0" smtClean="0">
                <a:latin typeface="Arial" panose="020B0604020202020204" pitchFamily="34" charset="0"/>
                <a:cs typeface="Arial" panose="020B0604020202020204" pitchFamily="34" charset="0"/>
              </a:rPr>
              <a:t>salud.</a:t>
            </a:r>
          </a:p>
          <a:p>
            <a:pPr algn="just"/>
            <a:endParaRPr lang="es-MX" sz="24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Describir </a:t>
            </a:r>
            <a:r>
              <a:rPr lang="es-MX" sz="2400" dirty="0">
                <a:latin typeface="Arial" panose="020B0604020202020204" pitchFamily="34" charset="0"/>
                <a:cs typeface="Arial" panose="020B0604020202020204" pitchFamily="34" charset="0"/>
              </a:rPr>
              <a:t>los usos y limitaciones del diseño de cada tipo de </a:t>
            </a:r>
            <a:r>
              <a:rPr lang="es-MX" sz="2400" dirty="0" smtClean="0">
                <a:latin typeface="Arial" panose="020B0604020202020204" pitchFamily="34" charset="0"/>
                <a:cs typeface="Arial" panose="020B0604020202020204" pitchFamily="34" charset="0"/>
              </a:rPr>
              <a:t>estudio.</a:t>
            </a:r>
            <a:endParaRPr lang="es-MX" sz="2400"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3610" y="4711854"/>
            <a:ext cx="2985379"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317773"/>
            <a:ext cx="2306215" cy="1743075"/>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3223936" y="896922"/>
            <a:ext cx="2332690" cy="584775"/>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lgn="ctr"/>
            <a:r>
              <a:rPr lang="es-MX" sz="3200" b="1" i="1" dirty="0" smtClean="0"/>
              <a:t>OBJETIVOS</a:t>
            </a:r>
            <a:endParaRPr lang="es-MX" sz="3200" b="1" i="1" dirty="0"/>
          </a:p>
        </p:txBody>
      </p:sp>
    </p:spTree>
    <p:extLst>
      <p:ext uri="{BB962C8B-B14F-4D97-AF65-F5344CB8AC3E}">
        <p14:creationId xmlns:p14="http://schemas.microsoft.com/office/powerpoint/2010/main" val="3258360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79712" y="1988840"/>
            <a:ext cx="6192688" cy="3416320"/>
          </a:xfrm>
          <a:prstGeom prst="rect">
            <a:avLst/>
          </a:prstGeom>
          <a:effectLst>
            <a:outerShdw blurRad="63500" dist="50800" dir="5400000" sx="98000" sy="98000" rotWithShape="0">
              <a:srgbClr val="000000">
                <a:alpha val="20000"/>
              </a:srgbClr>
            </a:outerShdw>
            <a:softEdge rad="317500"/>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	Es </a:t>
            </a:r>
            <a:r>
              <a:rPr lang="es-MX" sz="2400" dirty="0">
                <a:latin typeface="Arial" panose="020B0604020202020204" pitchFamily="34" charset="0"/>
                <a:cs typeface="Arial" panose="020B0604020202020204" pitchFamily="34" charset="0"/>
              </a:rPr>
              <a:t>el esquema general o marco estratégico que le da unidad, coherencia, secuencia y sentido práctico a todas las actividades que se emprenden para buscar respuesta al problema y objetivos planeados (Campos 1982).</a:t>
            </a:r>
          </a:p>
        </p:txBody>
      </p:sp>
      <p:sp>
        <p:nvSpPr>
          <p:cNvPr id="3" name="2 Rectángulo"/>
          <p:cNvSpPr/>
          <p:nvPr/>
        </p:nvSpPr>
        <p:spPr>
          <a:xfrm>
            <a:off x="683568" y="1052527"/>
            <a:ext cx="5097870" cy="52322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just"/>
            <a:r>
              <a:rPr lang="es-MX" sz="2800" b="1" i="1" dirty="0">
                <a:latin typeface="Arial" panose="020B0604020202020204" pitchFamily="34" charset="0"/>
                <a:cs typeface="Arial" panose="020B0604020202020204" pitchFamily="34" charset="0"/>
              </a:rPr>
              <a:t>Definición de tipo de estudio</a:t>
            </a:r>
          </a:p>
        </p:txBody>
      </p:sp>
      <p:pic>
        <p:nvPicPr>
          <p:cNvPr id="4098" name="Picture 2" descr="Resultado de imagen para tipos de estudio en el área de sal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290526"/>
            <a:ext cx="2640335" cy="1524001"/>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pic>
        <p:nvPicPr>
          <p:cNvPr id="4100" name="Picture 4" descr="Resultado de imagen para tipos de estudio en el área de salu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5349322"/>
            <a:ext cx="2095500" cy="1409700"/>
          </a:xfrm>
          <a:prstGeom prst="rect">
            <a:avLst/>
          </a:prstGeom>
          <a:noFill/>
          <a:scene3d>
            <a:camera prst="orthographicFront"/>
            <a:lightRig rig="threePt" dir="t"/>
          </a:scene3d>
          <a:sp3d>
            <a:bevelT prst="slope"/>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76646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23928" y="1220559"/>
            <a:ext cx="4572000" cy="3970318"/>
          </a:xfrm>
          <a:prstGeom prst="rect">
            <a:avLst/>
          </a:prstGeom>
        </p:spPr>
        <p:txBody>
          <a:bodyPr>
            <a:spAutoFit/>
          </a:bodyPr>
          <a:lstStyle/>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tipo de </a:t>
            </a:r>
            <a:r>
              <a:rPr lang="es-MX" sz="2400" dirty="0" smtClean="0">
                <a:latin typeface="Arial" panose="020B0604020202020204" pitchFamily="34" charset="0"/>
                <a:cs typeface="Arial" panose="020B0604020202020204" pitchFamily="34" charset="0"/>
              </a:rPr>
              <a:t>problema.</a:t>
            </a:r>
          </a:p>
          <a:p>
            <a:pPr algn="just">
              <a:lnSpc>
                <a:spcPct val="150000"/>
              </a:lnSpc>
            </a:pP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Los </a:t>
            </a:r>
            <a:r>
              <a:rPr lang="es-MX" sz="2400" dirty="0">
                <a:latin typeface="Arial" panose="020B0604020202020204" pitchFamily="34" charset="0"/>
                <a:cs typeface="Arial" panose="020B0604020202020204" pitchFamily="34" charset="0"/>
              </a:rPr>
              <a:t>conocimientos ya adquiridos sobre el </a:t>
            </a:r>
            <a:r>
              <a:rPr lang="es-MX" sz="2400" dirty="0" smtClean="0">
                <a:latin typeface="Arial" panose="020B0604020202020204" pitchFamily="34" charset="0"/>
                <a:cs typeface="Arial" panose="020B0604020202020204" pitchFamily="34" charset="0"/>
              </a:rPr>
              <a:t>problema. </a:t>
            </a:r>
          </a:p>
          <a:p>
            <a:pPr marL="342900" indent="-342900" algn="just">
              <a:lnSpc>
                <a:spcPct val="150000"/>
              </a:lnSpc>
              <a:buFont typeface="Wingdings" panose="05000000000000000000" pitchFamily="2" charset="2"/>
              <a:buChar char="ü"/>
            </a:pP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Los </a:t>
            </a:r>
            <a:r>
              <a:rPr lang="es-MX" sz="2400" dirty="0">
                <a:latin typeface="Arial" panose="020B0604020202020204" pitchFamily="34" charset="0"/>
                <a:cs typeface="Arial" panose="020B0604020202020204" pitchFamily="34" charset="0"/>
              </a:rPr>
              <a:t>recursos disponibles para el estudio.</a:t>
            </a:r>
          </a:p>
        </p:txBody>
      </p:sp>
      <p:sp>
        <p:nvSpPr>
          <p:cNvPr id="3" name="2 Rectángulo"/>
          <p:cNvSpPr/>
          <p:nvPr/>
        </p:nvSpPr>
        <p:spPr>
          <a:xfrm>
            <a:off x="587655" y="2420888"/>
            <a:ext cx="2952328" cy="1569660"/>
          </a:xfrm>
          <a:prstGeom prst="rect">
            <a:avLst/>
          </a:prstGeom>
        </p:spPr>
        <p:txBody>
          <a:bodyPr wrap="square">
            <a:spAutoFit/>
          </a:bodyPr>
          <a:lstStyle/>
          <a:p>
            <a:pPr algn="ctr"/>
            <a:r>
              <a:rPr lang="es-MX" sz="2400" b="1" i="1" dirty="0"/>
              <a:t>El diseño del tipo de estudio seleccionado depende de:</a:t>
            </a:r>
          </a:p>
        </p:txBody>
      </p:sp>
      <p:sp>
        <p:nvSpPr>
          <p:cNvPr id="4" name="3 Abrir llave"/>
          <p:cNvSpPr/>
          <p:nvPr/>
        </p:nvSpPr>
        <p:spPr>
          <a:xfrm>
            <a:off x="3203848" y="1064639"/>
            <a:ext cx="720080" cy="4282157"/>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0" y="188640"/>
            <a:ext cx="2190750" cy="1362075"/>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8189" y="4927701"/>
            <a:ext cx="2143125" cy="1567061"/>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755250"/>
            <a:ext cx="1872208" cy="1245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77246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11760" y="368400"/>
            <a:ext cx="4572000" cy="1200329"/>
          </a:xfrm>
          <a:prstGeom prst="rect">
            <a:avLst/>
          </a:prstGeom>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spAutoFit/>
          </a:bodyPr>
          <a:lstStyle/>
          <a:p>
            <a:pPr algn="ctr">
              <a:lnSpc>
                <a:spcPct val="150000"/>
              </a:lnSpc>
            </a:pPr>
            <a:r>
              <a:rPr lang="es-MX" sz="2400" b="1" dirty="0" smtClean="0">
                <a:solidFill>
                  <a:schemeClr val="accent6">
                    <a:lumMod val="50000"/>
                  </a:schemeClr>
                </a:solidFill>
                <a:latin typeface="Arial" panose="020B0604020202020204" pitchFamily="34" charset="0"/>
                <a:cs typeface="Arial" panose="020B0604020202020204" pitchFamily="34" charset="0"/>
              </a:rPr>
              <a:t>CLASIFICACIÓN DE TIPOS DE ESTUDIO </a:t>
            </a:r>
            <a:endParaRPr lang="es-MX" sz="2400" b="1" dirty="0">
              <a:solidFill>
                <a:schemeClr val="accent6">
                  <a:lumMod val="50000"/>
                </a:schemeClr>
              </a:solidFill>
              <a:latin typeface="Arial" panose="020B0604020202020204" pitchFamily="34" charset="0"/>
              <a:cs typeface="Arial" panose="020B0604020202020204" pitchFamily="34" charset="0"/>
            </a:endParaRPr>
          </a:p>
        </p:txBody>
      </p:sp>
      <p:sp>
        <p:nvSpPr>
          <p:cNvPr id="3" name="2 Rectángulo"/>
          <p:cNvSpPr/>
          <p:nvPr/>
        </p:nvSpPr>
        <p:spPr>
          <a:xfrm>
            <a:off x="1259632" y="2348880"/>
            <a:ext cx="6264696" cy="2308324"/>
          </a:xfrm>
          <a:prstGeom prst="rect">
            <a:avLst/>
          </a:prstGeom>
          <a:solidFill>
            <a:schemeClr val="accent2">
              <a:lumMod val="60000"/>
              <a:lumOff val="40000"/>
            </a:schemeClr>
          </a:solidFill>
          <a:effectLst>
            <a:softEdge rad="317500"/>
          </a:effectLst>
        </p:spPr>
        <p:txBody>
          <a:bodyPr wrap="square">
            <a:spAutoFit/>
          </a:bodyPr>
          <a:lstStyle/>
          <a:p>
            <a:pPr algn="just">
              <a:lnSpc>
                <a:spcPct val="150000"/>
              </a:lnSpc>
            </a:pPr>
            <a:r>
              <a:rPr lang="es-MX" sz="2400" i="1" dirty="0" smtClean="0">
                <a:latin typeface="Arial" panose="020B0604020202020204" pitchFamily="34" charset="0"/>
                <a:cs typeface="Arial" panose="020B0604020202020204" pitchFamily="34" charset="0"/>
              </a:rPr>
              <a:t>	Los </a:t>
            </a:r>
            <a:r>
              <a:rPr lang="es-MX" sz="2400" i="1" dirty="0">
                <a:latin typeface="Arial" panose="020B0604020202020204" pitchFamily="34" charset="0"/>
                <a:cs typeface="Arial" panose="020B0604020202020204" pitchFamily="34" charset="0"/>
              </a:rPr>
              <a:t>tipos de estudio pueden clasificarse de diversas formas en función de la estrategia de investigación que se v</a:t>
            </a:r>
            <a:r>
              <a:rPr lang="es-MX" sz="2400" i="1" dirty="0" smtClean="0">
                <a:latin typeface="Arial" panose="020B0604020202020204" pitchFamily="34" charset="0"/>
                <a:cs typeface="Arial" panose="020B0604020202020204" pitchFamily="34" charset="0"/>
              </a:rPr>
              <a:t>aya a </a:t>
            </a:r>
            <a:r>
              <a:rPr lang="es-MX" sz="2400" i="1" dirty="0">
                <a:latin typeface="Arial" panose="020B0604020202020204" pitchFamily="34" charset="0"/>
                <a:cs typeface="Arial" panose="020B0604020202020204" pitchFamily="34" charset="0"/>
              </a:rPr>
              <a:t>utilizar. </a:t>
            </a:r>
          </a:p>
        </p:txBody>
      </p:sp>
      <p:sp>
        <p:nvSpPr>
          <p:cNvPr id="4" name="3 Flecha derecha"/>
          <p:cNvSpPr/>
          <p:nvPr/>
        </p:nvSpPr>
        <p:spPr>
          <a:xfrm>
            <a:off x="5724128" y="455483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6740" y="5039465"/>
            <a:ext cx="3048000"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669" y="1309253"/>
            <a:ext cx="2132091" cy="119000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8062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5616" y="1775600"/>
            <a:ext cx="7344816" cy="4708981"/>
          </a:xfrm>
          <a:prstGeom prst="rect">
            <a:avLst/>
          </a:prstGeom>
        </p:spPr>
        <p:txBody>
          <a:bodyPr wrap="square">
            <a:spAutoFit/>
          </a:bodyPr>
          <a:lstStyle/>
          <a:p>
            <a:pPr marL="342900" indent="-342900" algn="just">
              <a:buFont typeface="+mj-lt"/>
              <a:buAutoNum type="alphaLcParenR"/>
            </a:pPr>
            <a:r>
              <a:rPr lang="es-MX" sz="2400" b="1" dirty="0" smtClean="0">
                <a:latin typeface="Arial" panose="020B0604020202020204" pitchFamily="34" charset="0"/>
                <a:cs typeface="Arial" panose="020B0604020202020204" pitchFamily="34" charset="0"/>
              </a:rPr>
              <a:t>Investigación </a:t>
            </a:r>
            <a:r>
              <a:rPr lang="es-MX" sz="2400" b="1" dirty="0">
                <a:latin typeface="Arial" panose="020B0604020202020204" pitchFamily="34" charset="0"/>
                <a:cs typeface="Arial" panose="020B0604020202020204" pitchFamily="34" charset="0"/>
              </a:rPr>
              <a:t>empírica: </a:t>
            </a:r>
            <a:r>
              <a:rPr lang="es-MX" sz="2400" dirty="0">
                <a:latin typeface="Arial" panose="020B0604020202020204" pitchFamily="34" charset="0"/>
                <a:cs typeface="Arial" panose="020B0604020202020204" pitchFamily="34" charset="0"/>
              </a:rPr>
              <a:t>busca dar respuesta a los problemas de investigación obteniendo datos de la realidad, como quiera que se defina está, sin que necesariamente se le considere como la única fuente de conocimientos</a:t>
            </a:r>
            <a:r>
              <a:rPr lang="es-MX" sz="2400" dirty="0" smtClean="0">
                <a:latin typeface="Arial" panose="020B0604020202020204" pitchFamily="34" charset="0"/>
                <a:cs typeface="Arial" panose="020B0604020202020204" pitchFamily="34" charset="0"/>
              </a:rPr>
              <a:t>.</a:t>
            </a:r>
          </a:p>
          <a:p>
            <a:pPr marL="342900" indent="-342900" algn="just">
              <a:lnSpc>
                <a:spcPct val="150000"/>
              </a:lnSpc>
              <a:buFont typeface="+mj-lt"/>
              <a:buAutoNum type="alphaLcParenR"/>
            </a:pPr>
            <a:endParaRPr lang="es-MX" sz="2400" dirty="0" smtClean="0">
              <a:latin typeface="Arial" panose="020B0604020202020204" pitchFamily="34" charset="0"/>
              <a:cs typeface="Arial" panose="020B0604020202020204" pitchFamily="34" charset="0"/>
            </a:endParaRPr>
          </a:p>
          <a:p>
            <a:pPr marL="342900" indent="-342900" algn="just">
              <a:lnSpc>
                <a:spcPct val="150000"/>
              </a:lnSpc>
              <a:buFont typeface="+mj-lt"/>
              <a:buAutoNum type="alphaLcParenR"/>
            </a:pPr>
            <a:endParaRPr lang="es-MX" sz="2400" dirty="0" smtClean="0">
              <a:latin typeface="Arial" panose="020B0604020202020204" pitchFamily="34" charset="0"/>
              <a:cs typeface="Arial" panose="020B0604020202020204" pitchFamily="34" charset="0"/>
            </a:endParaRPr>
          </a:p>
          <a:p>
            <a:pPr marL="342900" indent="-342900" algn="just">
              <a:lnSpc>
                <a:spcPct val="150000"/>
              </a:lnSpc>
              <a:buFont typeface="+mj-lt"/>
              <a:buAutoNum type="alphaLcParenR"/>
            </a:pPr>
            <a:endParaRPr lang="es-MX" sz="2400" dirty="0">
              <a:latin typeface="Arial" panose="020B0604020202020204" pitchFamily="34" charset="0"/>
              <a:cs typeface="Arial" panose="020B0604020202020204" pitchFamily="34" charset="0"/>
            </a:endParaRPr>
          </a:p>
          <a:p>
            <a:pPr marL="342900" indent="-342900" algn="just">
              <a:buFont typeface="+mj-lt"/>
              <a:buAutoNum type="alphaLcParenR" startAt="2"/>
            </a:pPr>
            <a:r>
              <a:rPr lang="es-MX" sz="2400" b="1" dirty="0" smtClean="0">
                <a:latin typeface="Arial" panose="020B0604020202020204" pitchFamily="34" charset="0"/>
                <a:cs typeface="Arial" panose="020B0604020202020204" pitchFamily="34" charset="0"/>
              </a:rPr>
              <a:t>Investigación </a:t>
            </a:r>
            <a:r>
              <a:rPr lang="es-MX" sz="2400" b="1" dirty="0">
                <a:latin typeface="Arial" panose="020B0604020202020204" pitchFamily="34" charset="0"/>
                <a:cs typeface="Arial" panose="020B0604020202020204" pitchFamily="34" charset="0"/>
              </a:rPr>
              <a:t>no </a:t>
            </a:r>
            <a:r>
              <a:rPr lang="es-MX" sz="2400" b="1" dirty="0" smtClean="0">
                <a:latin typeface="Arial" panose="020B0604020202020204" pitchFamily="34" charset="0"/>
                <a:cs typeface="Arial" panose="020B0604020202020204" pitchFamily="34" charset="0"/>
              </a:rPr>
              <a:t>empírica: </a:t>
            </a:r>
            <a:r>
              <a:rPr lang="es-MX" sz="2400" dirty="0">
                <a:latin typeface="Arial" panose="020B0604020202020204" pitchFamily="34" charset="0"/>
                <a:cs typeface="Arial" panose="020B0604020202020204" pitchFamily="34" charset="0"/>
              </a:rPr>
              <a:t>no recurre a datos de la realidad para resolver los interrogantes planteados en la investigación.</a:t>
            </a:r>
          </a:p>
        </p:txBody>
      </p:sp>
      <p:sp>
        <p:nvSpPr>
          <p:cNvPr id="3" name="2 Rectángulo"/>
          <p:cNvSpPr/>
          <p:nvPr/>
        </p:nvSpPr>
        <p:spPr>
          <a:xfrm>
            <a:off x="899592" y="764704"/>
            <a:ext cx="5262979" cy="461665"/>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r>
              <a:rPr lang="es-MX" sz="2400" b="1" i="1" dirty="0">
                <a:solidFill>
                  <a:schemeClr val="tx1"/>
                </a:solidFill>
              </a:rPr>
              <a:t>Según el contraste con la realidad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8341" y="332655"/>
            <a:ext cx="2164177" cy="1440161"/>
          </a:xfrm>
          <a:prstGeom prst="rect">
            <a:avLst/>
          </a:prstGeom>
          <a:noFill/>
          <a:ln>
            <a:noFill/>
          </a:ln>
          <a:effectLst>
            <a:outerShdw blurRad="44450" dist="27940" dir="5400000" algn="ctr">
              <a:srgbClr val="000000">
                <a:alpha val="32000"/>
              </a:srgbClr>
            </a:outerShdw>
          </a:effectLst>
          <a:scene3d>
            <a:camera prst="isometricOffAxis2Left"/>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012" y="3861048"/>
            <a:ext cx="2848226" cy="1152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3865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9612" y="1844824"/>
            <a:ext cx="6840760" cy="4524315"/>
          </a:xfrm>
          <a:prstGeom prst="rect">
            <a:avLst/>
          </a:prstGeom>
        </p:spPr>
        <p:txBody>
          <a:bodyPr wrap="square">
            <a:spAutoFit/>
          </a:bodyPr>
          <a:lstStyle/>
          <a:p>
            <a:pPr marL="457200" indent="-457200" algn="just">
              <a:buFont typeface="+mj-lt"/>
              <a:buAutoNum type="alphaLcParenR"/>
            </a:pPr>
            <a:r>
              <a:rPr lang="es-MX" sz="2400" b="1" i="1" dirty="0" err="1" smtClean="0">
                <a:latin typeface="Arial" panose="020B0604020202020204" pitchFamily="34" charset="0"/>
                <a:cs typeface="Arial" panose="020B0604020202020204" pitchFamily="34" charset="0"/>
              </a:rPr>
              <a:t>Preparadigmática</a:t>
            </a:r>
            <a:r>
              <a:rPr lang="es-MX" sz="2400" b="1" i="1" dirty="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no se plante investigar dentro de alguno de los paradigmas existentes, ni cumple los requisitos para poder ser categorizado en uno de ellos</a:t>
            </a:r>
            <a:r>
              <a:rPr lang="es-MX" sz="2400" dirty="0" smtClean="0">
                <a:latin typeface="Arial" panose="020B0604020202020204" pitchFamily="34" charset="0"/>
                <a:cs typeface="Arial" panose="020B0604020202020204" pitchFamily="34" charset="0"/>
              </a:rPr>
              <a:t>.</a:t>
            </a:r>
          </a:p>
          <a:p>
            <a:pPr marL="457200" indent="-457200" algn="just">
              <a:buFont typeface="+mj-lt"/>
              <a:buAutoNum type="alphaLcParenR"/>
            </a:pPr>
            <a:endParaRPr lang="es-MX" sz="2400" dirty="0" smtClean="0">
              <a:latin typeface="Arial" panose="020B0604020202020204" pitchFamily="34" charset="0"/>
              <a:cs typeface="Arial" panose="020B0604020202020204" pitchFamily="34" charset="0"/>
            </a:endParaRPr>
          </a:p>
          <a:p>
            <a:pPr marL="457200" indent="-457200" algn="just">
              <a:buFont typeface="+mj-lt"/>
              <a:buAutoNum type="alphaLcParenR"/>
            </a:pPr>
            <a:endParaRPr lang="es-MX" sz="2400" dirty="0">
              <a:latin typeface="Arial" panose="020B0604020202020204" pitchFamily="34" charset="0"/>
              <a:cs typeface="Arial" panose="020B0604020202020204" pitchFamily="34" charset="0"/>
            </a:endParaRPr>
          </a:p>
          <a:p>
            <a:pPr marL="457200" indent="-457200" algn="just">
              <a:buFont typeface="+mj-lt"/>
              <a:buAutoNum type="alphaLcParenR"/>
            </a:pPr>
            <a:r>
              <a:rPr lang="es-MX" sz="2400" b="1" i="1" dirty="0">
                <a:latin typeface="Arial" panose="020B0604020202020204" pitchFamily="34" charset="0"/>
                <a:cs typeface="Arial" panose="020B0604020202020204" pitchFamily="34" charset="0"/>
              </a:rPr>
              <a:t>Positivista: </a:t>
            </a:r>
            <a:r>
              <a:rPr lang="es-MX" sz="2400" dirty="0">
                <a:latin typeface="Arial" panose="020B0604020202020204" pitchFamily="34" charset="0"/>
                <a:cs typeface="Arial" panose="020B0604020202020204" pitchFamily="34" charset="0"/>
              </a:rPr>
              <a:t>c</a:t>
            </a:r>
            <a:r>
              <a:rPr lang="es-MX" sz="2400" dirty="0" smtClean="0">
                <a:latin typeface="Arial" panose="020B0604020202020204" pitchFamily="34" charset="0"/>
                <a:cs typeface="Arial" panose="020B0604020202020204" pitchFamily="34" charset="0"/>
              </a:rPr>
              <a:t>orriente </a:t>
            </a:r>
            <a:r>
              <a:rPr lang="es-MX" sz="2400" dirty="0">
                <a:latin typeface="Arial" panose="020B0604020202020204" pitchFamily="34" charset="0"/>
                <a:cs typeface="Arial" panose="020B0604020202020204" pitchFamily="34" charset="0"/>
              </a:rPr>
              <a:t>básicamente epistemológica que sólo admite los datos de la experiencia como fuente de conocimiento como un conjunto de hechos relacionados según ciertas leyes</a:t>
            </a:r>
            <a:r>
              <a:rPr lang="es-MX" sz="2400" dirty="0" smtClean="0">
                <a:latin typeface="Arial" panose="020B0604020202020204" pitchFamily="34" charset="0"/>
                <a:cs typeface="Arial" panose="020B0604020202020204" pitchFamily="34" charset="0"/>
              </a:rPr>
              <a:t>.</a:t>
            </a:r>
          </a:p>
          <a:p>
            <a:pPr marL="457200" indent="-457200" algn="just">
              <a:buFont typeface="+mj-lt"/>
              <a:buAutoNum type="alphaLcParenR"/>
            </a:pP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827584" y="476672"/>
            <a:ext cx="7344816" cy="83099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s-MX" sz="2400" b="1" dirty="0">
                <a:latin typeface="Arial" panose="020B0604020202020204" pitchFamily="34" charset="0"/>
                <a:cs typeface="Arial" panose="020B0604020202020204" pitchFamily="34" charset="0"/>
              </a:rPr>
              <a:t>Según el paradigma en que se inserta la </a:t>
            </a:r>
            <a:r>
              <a:rPr lang="es-MX" sz="2400" b="1" dirty="0" smtClean="0">
                <a:latin typeface="Arial" panose="020B0604020202020204" pitchFamily="34" charset="0"/>
                <a:cs typeface="Arial" panose="020B0604020202020204" pitchFamily="34" charset="0"/>
              </a:rPr>
              <a:t>investigación</a:t>
            </a:r>
            <a:endParaRPr lang="es-MX" sz="2400" b="1" dirty="0">
              <a:latin typeface="Arial" panose="020B0604020202020204" pitchFamily="34" charset="0"/>
              <a:cs typeface="Arial" panose="020B0604020202020204"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0372" y="1052736"/>
            <a:ext cx="1071562" cy="2143125"/>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6722" y="5589240"/>
            <a:ext cx="2619375" cy="1147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30040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601</TotalTime>
  <Words>1421</Words>
  <Application>Microsoft Office PowerPoint</Application>
  <PresentationFormat>Presentación en pantalla (4:3)</PresentationFormat>
  <Paragraphs>149</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Transmisión de listas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Guadalupe Melchor</dc:creator>
  <cp:lastModifiedBy>Guadalupe Melchor</cp:lastModifiedBy>
  <cp:revision>49</cp:revision>
  <dcterms:created xsi:type="dcterms:W3CDTF">2017-10-10T19:56:13Z</dcterms:created>
  <dcterms:modified xsi:type="dcterms:W3CDTF">2017-10-13T20:44:50Z</dcterms:modified>
</cp:coreProperties>
</file>