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3" r:id="rId2"/>
    <p:sldId id="284" r:id="rId3"/>
    <p:sldId id="256" r:id="rId4"/>
    <p:sldId id="28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6" r:id="rId27"/>
    <p:sldId id="278" r:id="rId28"/>
    <p:sldId id="279" r:id="rId29"/>
    <p:sldId id="280" r:id="rId30"/>
    <p:sldId id="281" r:id="rId31"/>
    <p:sldId id="282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9985" autoAdjust="0"/>
  </p:normalViewPr>
  <p:slideViewPr>
    <p:cSldViewPr snapToGrid="0">
      <p:cViewPr varScale="1">
        <p:scale>
          <a:sx n="66" d="100"/>
          <a:sy n="66" d="100"/>
        </p:scale>
        <p:origin x="-8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79664" y="2178457"/>
            <a:ext cx="602462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24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EVOLUCIÓN DE LA CALIDAD</a:t>
            </a:r>
            <a:endParaRPr lang="es-MX" sz="24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218760" y="589007"/>
            <a:ext cx="676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latin typeface="Arial Black" panose="020B0A04020102020204" pitchFamily="34" charset="0"/>
              </a:rPr>
              <a:t>UNIVERSIDAD AUTÓNOMA DEL ESTADO DE MÉXICO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532063" y="922559"/>
            <a:ext cx="595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CENTRO UNIVERSITARIO UAEM AMECAMECA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19766" y="4698619"/>
            <a:ext cx="3967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de Aprendizaje: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355971" y="5117458"/>
            <a:ext cx="10102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educación: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 en Nutrición   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/>
              <a:t>    </a:t>
            </a:r>
          </a:p>
          <a:p>
            <a:r>
              <a:rPr lang="es-MX" b="1" dirty="0"/>
              <a:t> </a:t>
            </a:r>
            <a:r>
              <a:rPr lang="es-MX" b="1" dirty="0" smtClean="0"/>
              <a:t>                                                                      Créditos institucionales: </a:t>
            </a:r>
            <a:r>
              <a:rPr lang="es-MX" dirty="0" smtClean="0"/>
              <a:t>02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26905" y="3501521"/>
            <a:ext cx="415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Por: M.A.O. Guadalupe Melchor Díaz</a:t>
            </a:r>
            <a:endParaRPr lang="es-MX" b="1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55575" y="-1881188"/>
            <a:ext cx="44577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55577" y="-1881188"/>
            <a:ext cx="44481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307977" y="-1728788"/>
            <a:ext cx="44481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420772" y="283765"/>
            <a:ext cx="1797988" cy="134914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8987151" y="6226643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Octubre 2017</a:t>
            </a:r>
            <a:endParaRPr lang="es-MX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54" y="2624855"/>
            <a:ext cx="2143125" cy="213360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8" y="2876172"/>
            <a:ext cx="1965594" cy="168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86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41764" y="2300343"/>
            <a:ext cx="7502236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Segunda Guerra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Mundial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producción (de armamentos) tenía que ser eficaz, en gran cantidad y de forma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rápida.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arantizar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disponibilidad de armamento en cualquier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momento.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286" y="1890832"/>
            <a:ext cx="1770927" cy="1571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30" y="5569251"/>
            <a:ext cx="2388544" cy="115168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795" y="5150734"/>
            <a:ext cx="2495550" cy="157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8245" y="2178360"/>
            <a:ext cx="7232073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Postguerra (en Japón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productos debían estar bien elaborados en la primera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oportunidad.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inimizar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costes, ser competitivo satisfacer al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348" y="2178360"/>
            <a:ext cx="2447925" cy="1866900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049" y="5344731"/>
            <a:ext cx="368617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56954" y="2274588"/>
            <a:ext cx="6366164" cy="287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Posguerra (resto del mundo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ntre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la producción era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mejor.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atisfacer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gran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demanda.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335" y="3445238"/>
            <a:ext cx="2466975" cy="18478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43" y="3635738"/>
            <a:ext cx="1436094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85901" y="2165920"/>
            <a:ext cx="7606145" cy="376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</a:t>
            </a: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Nació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preocupación por efectuar monitoreo de la producción antes de que salieran productos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defectuosos.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umplir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especificaciones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técnicas.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770" y="5563263"/>
            <a:ext cx="3905250" cy="11715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863" y="2306181"/>
            <a:ext cx="2619375" cy="1743075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826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2773" y="2227608"/>
            <a:ext cx="7897091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Aseguramiento </a:t>
            </a: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calidad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</a:t>
            </a: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formalizan los procesos y sistemas para entregar productos de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atisfacer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cliente, prevenir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errores,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minimizar costes.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114" y="2227608"/>
            <a:ext cx="2198674" cy="18669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59" y="5114925"/>
            <a:ext cx="2619375" cy="151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5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00200" y="2082134"/>
            <a:ext cx="7387936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Calidad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urge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política empresarial en satisfacer las expectativas de los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atisfacer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clientes internos y externos, mejorar continuamente, ser altamente competitivo.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6081" y="1983038"/>
            <a:ext cx="2008603" cy="17335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003" y="5351042"/>
            <a:ext cx="2676525" cy="1371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22" y="2395960"/>
            <a:ext cx="1623723" cy="161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08577" y="1962008"/>
            <a:ext cx="7363692" cy="465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7030A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refiere al control final del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 adecuar el producto o servicio a los fine sobre cuya base había sido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producido.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enfoque estaba asociado a cadenas de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montaje.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se concebía como una competidora de la reducción de costes y de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productividad.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89709" y="430679"/>
            <a:ext cx="8707582" cy="10143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DEL CONCEPTO CALIDAD SEGÚN EL PERIODO DE TRANSICIÓN DE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IDEAS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460" y="1692861"/>
            <a:ext cx="2269242" cy="14774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83" y="5127584"/>
            <a:ext cx="1818452" cy="1210097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384375" y="2198697"/>
            <a:ext cx="5259773" cy="55335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mediante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inspección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11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10422" y="1504558"/>
            <a:ext cx="76850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Surge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la primera etapa del siglo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XIX.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Aplicación de técnicas y conocimientos estadísticos en los procesos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productivos.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estadístico de la calidad a través de muestreo aleatorio, recopilación de información y generación de resúmenes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03449" y="616143"/>
            <a:ext cx="5698996" cy="519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estadístico de la calidad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471" y="2144873"/>
            <a:ext cx="2562225" cy="1781175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44" y="174954"/>
            <a:ext cx="1782233" cy="140226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3" y="5206774"/>
            <a:ext cx="1663939" cy="1083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50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53044" y="1964467"/>
            <a:ext cx="69480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Prevención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fallos.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Implicaciones en la administración y no solo en la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producción.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Nuevos términos (costes de calidad, controlo total de la calidad, ingeniería de la fiabilidad, cero defectos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72869" y="703833"/>
            <a:ext cx="5158785" cy="519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Aseguramiento de la calidad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9558" y="845735"/>
            <a:ext cx="2781300" cy="16478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601" y="4687748"/>
            <a:ext cx="1759994" cy="194454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2541" y="4812296"/>
            <a:ext cx="269557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6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11481" y="1528048"/>
            <a:ext cx="6864927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Instauración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calidad como una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estrategia.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Introducción de la estrategia de calidad total (TQM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Trata de aunar a los diferentes grupos de la organización (clientes, proveedores y alta dirección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Desarrollar, mantener y mejorar la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884598" y="595361"/>
            <a:ext cx="6899646" cy="519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calidad como estrategia competitiva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56" y="2912704"/>
            <a:ext cx="1507227" cy="21431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057" y="1027642"/>
            <a:ext cx="2343376" cy="2252587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345" y="5495563"/>
            <a:ext cx="225742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3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09486" y="2273407"/>
            <a:ext cx="8050106" cy="33478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28300" y="762826"/>
            <a:ext cx="6667500" cy="88267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410633" y="79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42" y="482359"/>
            <a:ext cx="1758728" cy="144361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429" y="4735422"/>
            <a:ext cx="1900238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9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164862" y="559191"/>
            <a:ext cx="234230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Calidad total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8016" y="2035911"/>
            <a:ext cx="6096000" cy="25978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Nace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en la década de los cincuenta del siglo XX en Estados Unidos, pero Japón fue quien lo desarrollo y aplico.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772" y="4633738"/>
            <a:ext cx="3541486" cy="208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291836"/>
            <a:ext cx="1863473" cy="174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913" y="2557463"/>
            <a:ext cx="2619375" cy="174307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34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97943" y="981839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calidad significa satisfacción de las necesidades y expectativas 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clienta.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concepción de clientes internos y externos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calidad no solo debe buscarse en el producto sino en todas las funciones de la organización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participación del personal en el mejoramiento permanente de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calidad.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aplicación de principios y herramientas para la mejora continua en los productos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servicios.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3615" y="2184791"/>
            <a:ext cx="23327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dirty="0"/>
              <a:t>Aspectos que introduce Japón al término Calidad </a:t>
            </a:r>
            <a:r>
              <a:rPr lang="es-MX" sz="2400" i="1" dirty="0" smtClean="0"/>
              <a:t>total</a:t>
            </a:r>
            <a:endParaRPr lang="es-MX" sz="2400" i="1" dirty="0"/>
          </a:p>
        </p:txBody>
      </p:sp>
      <p:sp>
        <p:nvSpPr>
          <p:cNvPr id="4" name="3 Abrir llave"/>
          <p:cNvSpPr/>
          <p:nvPr/>
        </p:nvSpPr>
        <p:spPr>
          <a:xfrm>
            <a:off x="2583542" y="609600"/>
            <a:ext cx="1291771" cy="4746171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478" y="2931570"/>
            <a:ext cx="2095500" cy="238442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0" y="442006"/>
            <a:ext cx="2438401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600" y="5470526"/>
            <a:ext cx="2867025" cy="126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48000" y="2080736"/>
            <a:ext cx="6096000" cy="341632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sistema de gestión enfocado en las  personas cuyo fin es satisfacer a los clientes y reducir costos mediante la investigación de las funciones organizacionales y de la completa cadena de suministro.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34688" y="951077"/>
            <a:ext cx="4698659" cy="52322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MX" sz="2800" b="1" i="1" dirty="0"/>
              <a:t>Concepto de Calidad Total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147" y="4843464"/>
            <a:ext cx="2417082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22" y="3102756"/>
            <a:ext cx="1777093" cy="137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59" y="493549"/>
            <a:ext cx="2772229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45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83428" y="841943"/>
            <a:ext cx="6096000" cy="44558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onvencimiento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liderazgo de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dirección.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anuales de mejora.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royectos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mejoramiento de los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gerentes.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Entrenamiento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estadística para todo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Círculos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calidad.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00291" y="2285030"/>
            <a:ext cx="2646109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Pasos para lograr la calidad total en una empresa</a:t>
            </a:r>
          </a:p>
        </p:txBody>
      </p:sp>
      <p:sp>
        <p:nvSpPr>
          <p:cNvPr id="4" name="3 Abrir llave"/>
          <p:cNvSpPr/>
          <p:nvPr/>
        </p:nvSpPr>
        <p:spPr>
          <a:xfrm>
            <a:off x="2946400" y="595086"/>
            <a:ext cx="972457" cy="5297714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59" y="4636634"/>
            <a:ext cx="28670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3" b="32322"/>
          <a:stretch/>
        </p:blipFill>
        <p:spPr bwMode="auto">
          <a:xfrm>
            <a:off x="781515" y="747827"/>
            <a:ext cx="2119087" cy="13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766" y="4944602"/>
            <a:ext cx="1884147" cy="141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1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36914" y="3752165"/>
            <a:ext cx="83166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consumidor tiene la razón respecto a cómo debe ser el producto.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bien las cosas en cada paso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Hacer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inspección y el control en cada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puesto.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satisfacción total del usuario o consumidor final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40228" y="404950"/>
            <a:ext cx="8621485" cy="1569660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 Black" panose="020B0A04020102020204" pitchFamily="34" charset="0"/>
              </a:rPr>
              <a:t>Después de la Segunda Guerra Mundial, el gobierno y los empresarios japoneses decidieron </a:t>
            </a:r>
            <a:r>
              <a:rPr lang="es-MX" sz="2400" dirty="0" smtClean="0">
                <a:latin typeface="Arial Black" panose="020B0A04020102020204" pitchFamily="34" charset="0"/>
              </a:rPr>
              <a:t>comprometerse </a:t>
            </a:r>
            <a:r>
              <a:rPr lang="es-MX" sz="2400" dirty="0">
                <a:latin typeface="Arial Black" panose="020B0A04020102020204" pitchFamily="34" charset="0"/>
              </a:rPr>
              <a:t>a fabricar sus productos con calidad </a:t>
            </a:r>
            <a:r>
              <a:rPr lang="es-MX" sz="2400" dirty="0" smtClean="0">
                <a:latin typeface="Arial Black" panose="020B0A04020102020204" pitchFamily="34" charset="0"/>
              </a:rPr>
              <a:t>total</a:t>
            </a:r>
            <a:endParaRPr lang="es-MX" sz="2400" dirty="0">
              <a:latin typeface="Arial Black" panose="020B0A040201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847219" y="2779302"/>
            <a:ext cx="3289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Sus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ideas centrales fueron:</a:t>
            </a:r>
          </a:p>
        </p:txBody>
      </p:sp>
      <p:sp>
        <p:nvSpPr>
          <p:cNvPr id="5" name="4 Flecha abajo"/>
          <p:cNvSpPr/>
          <p:nvPr/>
        </p:nvSpPr>
        <p:spPr>
          <a:xfrm>
            <a:off x="5007429" y="1974610"/>
            <a:ext cx="484632" cy="80469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abajo"/>
          <p:cNvSpPr/>
          <p:nvPr/>
        </p:nvSpPr>
        <p:spPr>
          <a:xfrm>
            <a:off x="5007429" y="3179412"/>
            <a:ext cx="484632" cy="68925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>
            <a:off x="9535884" y="6129855"/>
            <a:ext cx="978408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4292" y="4267110"/>
            <a:ext cx="1415796" cy="141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9" y="1935863"/>
            <a:ext cx="1898878" cy="1816302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507" y="1835211"/>
            <a:ext cx="207241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78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3033" y="2412647"/>
            <a:ext cx="3556000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Finalmente crearon los círculos de control de calidad (CCC) </a:t>
            </a:r>
          </a:p>
        </p:txBody>
      </p:sp>
      <p:sp>
        <p:nvSpPr>
          <p:cNvPr id="3" name="2 Flecha derecha"/>
          <p:cNvSpPr/>
          <p:nvPr/>
        </p:nvSpPr>
        <p:spPr>
          <a:xfrm>
            <a:off x="435429" y="2467429"/>
            <a:ext cx="489204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336800" y="4573170"/>
            <a:ext cx="6096000" cy="18819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encuentran la solución, la presentan a la gerencia y ésta la analiza con la obligación de implantarla cuando la solución se ha fundamentado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392060" y="188356"/>
            <a:ext cx="66518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Círculos de Calidad es un grupo de cerca de 10 obreros o empleados de un departamento de la compañía, que se reúnen una vez por semana para resolver los problemas relacionados con su trabajo.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2812064" y="1862573"/>
            <a:ext cx="579996" cy="5295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3392060" y="4005943"/>
            <a:ext cx="382488" cy="694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197" y="2262868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308" y="4636641"/>
            <a:ext cx="2252436" cy="18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31" y="484545"/>
            <a:ext cx="1839738" cy="137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7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3033" y="2412647"/>
            <a:ext cx="3556000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Finalmente crearon los círculos de control de calidad (CCC) </a:t>
            </a:r>
          </a:p>
        </p:txBody>
      </p:sp>
      <p:sp>
        <p:nvSpPr>
          <p:cNvPr id="3" name="2 Flecha derecha"/>
          <p:cNvSpPr/>
          <p:nvPr/>
        </p:nvSpPr>
        <p:spPr>
          <a:xfrm>
            <a:off x="190827" y="2709745"/>
            <a:ext cx="489204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4891313" y="1330052"/>
            <a:ext cx="4992914" cy="3728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Dentro de un círculo de calidad los obreros escogen a su líder, ellos establecen la forma de trabajar y organizarse; la creación de un círculo es totalmente voluntaria, pero de pertenecer a él, la empresa requiere que haya tomado el curso de control de calidad y de estadística para la calidad.</a:t>
            </a:r>
          </a:p>
        </p:txBody>
      </p:sp>
      <p:sp>
        <p:nvSpPr>
          <p:cNvPr id="5" name="4 Abrir llave"/>
          <p:cNvSpPr/>
          <p:nvPr/>
        </p:nvSpPr>
        <p:spPr>
          <a:xfrm>
            <a:off x="4132290" y="816029"/>
            <a:ext cx="1204685" cy="4746171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72" y="4690662"/>
            <a:ext cx="26162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9" y="330654"/>
            <a:ext cx="183515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4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9132" y="1584796"/>
            <a:ext cx="76780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Impartición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cursos.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Preparar salones para 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trabajen.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Proporciona la información que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solicitan.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Ayudar en sus dudas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estadística) p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roporcionando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asesoría de un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consultor.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Presentar a los operarios algunos de los problemas más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urgentes.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Dejar que los operarios propongan otros problemas.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18355" y="559191"/>
            <a:ext cx="8255786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softEdge rad="127000"/>
          </a:effectLst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Apoyos de la empresa a los círculos de calidad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971" y="1209663"/>
            <a:ext cx="2268731" cy="170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45" y="3429000"/>
            <a:ext cx="151288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141" y="5172075"/>
            <a:ext cx="248403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47886" y="2551837"/>
            <a:ext cx="5196114" cy="286232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Es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un conjunto de personas que se frecuenta para lograr un propósito que comparten y para ello se reparten tareas entre los integrantes, aceptando con el tiempo la guía y el liderazgo de uno de sus miembros.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06960" y="631763"/>
            <a:ext cx="7304811" cy="954107"/>
          </a:xfrm>
          <a:prstGeom prst="rect">
            <a:avLst/>
          </a:prstGeom>
          <a:solidFill>
            <a:schemeClr val="accent2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Dinámica de grupos para los círculos de calidad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88705" y="3382833"/>
            <a:ext cx="2922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¿Qué es un grupo? </a:t>
            </a:r>
            <a:endParaRPr lang="es-MX" sz="2400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25" y="4542621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924" y="6317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7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19198" y="2034738"/>
            <a:ext cx="86650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epartir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trabajo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equilibradamente.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algunas reglas para sus sesiones: horario, forma de participar con la palabra, registro de asistencia, etcétera.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bases para escoger a su líder, para que sea aceptado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respetado.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espíritu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colaboración.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Aprovechar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cualidades de cada miembro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grupo.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16893" y="501133"/>
            <a:ext cx="6896478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Acciones para la organización interna del grupo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17"/>
          <a:stretch/>
        </p:blipFill>
        <p:spPr bwMode="auto">
          <a:xfrm>
            <a:off x="9651999" y="914400"/>
            <a:ext cx="2327275" cy="14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656" y="4822141"/>
            <a:ext cx="2007959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58" y="981815"/>
            <a:ext cx="2101396" cy="116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9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119497" y="1457807"/>
            <a:ext cx="4524893" cy="326140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6000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6000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6000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calidad</a:t>
            </a:r>
            <a:endParaRPr lang="es-MX" sz="60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835" y="2452255"/>
            <a:ext cx="2438400" cy="2222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64" y="218208"/>
            <a:ext cx="2256689" cy="1562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9987" y="4959928"/>
            <a:ext cx="2752725" cy="14478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124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93372" y="2224651"/>
            <a:ext cx="77361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Nissan Mexicana 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Cydsa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Hojalata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Lámina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Tremec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Grupo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industrial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Saltillo 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Ciba-Geigy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Méxicana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74555" y="463138"/>
            <a:ext cx="8460971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CÍRCULOS DE CALIDAD EN MÉXICO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41715" y="5384578"/>
            <a:ext cx="7271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formados en México se parecen a los de Japón, aunque no son  exactamente iguales.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674869" y="1436754"/>
            <a:ext cx="7207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Algunas empresas, en México han comenzado a establecer los círculos de calidad tal es el caso: 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27" y="2670630"/>
            <a:ext cx="2224087" cy="171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2571" y="803033"/>
            <a:ext cx="1630589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878" y="4197150"/>
            <a:ext cx="1829739" cy="1829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81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94972" y="1802511"/>
            <a:ext cx="79538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Camisón, Cesar. (2012</a:t>
            </a:r>
            <a:r>
              <a:rPr lang="es-MX" i="1" dirty="0" smtClean="0">
                <a:latin typeface="Arial" panose="020B0604020202020204" pitchFamily="34" charset="0"/>
                <a:cs typeface="Arial" panose="020B0604020202020204" pitchFamily="34" charset="0"/>
              </a:rPr>
              <a:t>). La gestión de la calidad por procesos. Técnicas y herramientas de calidad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 Pearson, México.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Evans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JR y Lindsay, W.M. (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2013).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 and control of </a:t>
            </a:r>
            <a:r>
              <a:rPr lang="es-MX" i="1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, Mason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Ohio, México Thomson /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Western.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Olvera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Romero Iliana.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Scherer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Leibold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Oliver. A. (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2012).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El cliente y la calidad en el </a:t>
            </a:r>
            <a:r>
              <a:rPr lang="es-MX" i="1" dirty="0" smtClean="0">
                <a:latin typeface="Arial" panose="020B0604020202020204" pitchFamily="34" charset="0"/>
                <a:cs typeface="Arial" panose="020B0604020202020204" pitchFamily="34" charset="0"/>
              </a:rPr>
              <a:t>servicio.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México,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Trillas.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Salvio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Martínez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Fernando.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(2015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Manual para iniciarse en la Calidad </a:t>
            </a:r>
            <a:r>
              <a:rPr lang="es-MX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México, Trillas.</a:t>
            </a: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389373" y="675305"/>
            <a:ext cx="32455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2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52926" y="879446"/>
            <a:ext cx="2127505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3200" b="1" i="1" dirty="0" smtClean="0"/>
              <a:t>OBJETIVO</a:t>
            </a:r>
            <a:endParaRPr lang="es-MX" sz="3200" b="1" i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1756229" y="2264228"/>
            <a:ext cx="7663542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Reconocer y analizar la evolución del termino calidad en las organizaciones.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04" y="4022988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65843" y="522515"/>
            <a:ext cx="2180771" cy="13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2" y="4631645"/>
            <a:ext cx="29146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650" y="3222888"/>
            <a:ext cx="24288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1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8027" y="2176310"/>
            <a:ext cx="7904018" cy="324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Existen </a:t>
            </a: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definiciones que vinculan la calidad con</a:t>
            </a:r>
            <a:r>
              <a:rPr lang="es-MX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cumplimiento de las especificaciones técnicas del producto o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servicio.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satisfacción de las necesidades de los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consumidores.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58337" y="545258"/>
            <a:ext cx="758685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DEFINICIONES Y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PROPÓSITOS </a:t>
            </a: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CALIDAD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429" y="1360784"/>
            <a:ext cx="2143125" cy="207601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isometricOffAxis2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014" y="5091546"/>
            <a:ext cx="2857500" cy="1600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536" y="545258"/>
            <a:ext cx="1506682" cy="1631052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698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1373" y="1717906"/>
            <a:ext cx="781396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Crosby</a:t>
            </a: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es cumplir con los requerimientos, las mediciones se deben tomar en cuenta.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Taguchi</a:t>
            </a: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es la perdida de consumidores de un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Juran: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es “</a:t>
            </a:r>
            <a:r>
              <a:rPr lang="es-MX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Fitness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use “ o dependiendo del medio en que se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Deming: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tiene múltiples dimensiones y diferentes grados.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2282" y="384835"/>
            <a:ext cx="885305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DEFINICIONES QUE SE RELACIONAN CON LAS 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ESPECIFICACIONES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PRODUCTO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79650">
            <a:off x="-534872" y="3391766"/>
            <a:ext cx="2876550" cy="10096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3469" y="2373558"/>
            <a:ext cx="1969822" cy="214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5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72936" y="1833625"/>
            <a:ext cx="6759285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0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Feeghenbaum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no la determina un ingeniero sino un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consumidor.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Ishikawa: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calidad es, equivalente a la satisfacción del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consumidor.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Shewhart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implica el valor recibido por el precio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pagado.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Pirsing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 es como el arte moderno no se puede definir pero se reconoce cuando se ve.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05346" y="426398"/>
            <a:ext cx="816725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DEFINICIONES QUE SE RELACIONAN CON LA </a:t>
            </a:r>
            <a:r>
              <a:rPr lang="es-MX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SATISFACCION DEL CLIENTE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898" y="2431473"/>
            <a:ext cx="2152075" cy="245440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2" y="2431473"/>
            <a:ext cx="1499754" cy="186690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667" y="5779211"/>
            <a:ext cx="1010378" cy="107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3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22318" y="2368319"/>
            <a:ext cx="6650182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</a:t>
            </a: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Artesanal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productos tenían que hacerse bien sin importar el esfuerzo y los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atisfacer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cliente y al artesano, crear un producto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único.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0" y="2155348"/>
            <a:ext cx="2619375" cy="1743075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44" y="5338641"/>
            <a:ext cx="1655163" cy="110143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3130" y="5428527"/>
            <a:ext cx="2039370" cy="122691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4355" y="2155348"/>
            <a:ext cx="1303296" cy="112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0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04109" y="2240705"/>
            <a:ext cx="7367155" cy="326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Etapa: Revolución </a:t>
            </a:r>
            <a:r>
              <a:rPr lang="es-MX" sz="2400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Industrial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Concepto: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producción debería ser grande o en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atisfacer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gran demanda, generar beneficios económicos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26126" y="551089"/>
            <a:ext cx="8073737" cy="10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ETAPAS QUE MARCAN LA EVOLUCIÓN DEL CONCEPTO CALIDAD SEGÚN SU </a:t>
            </a:r>
            <a:r>
              <a:rPr lang="es-MX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FINALIDAD</a:t>
            </a:r>
            <a:endParaRPr lang="es-MX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644" y="2141609"/>
            <a:ext cx="1951961" cy="17335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499" y="5102446"/>
            <a:ext cx="2131792" cy="15144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00" y="2829941"/>
            <a:ext cx="1458409" cy="144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354</TotalTime>
  <Words>1333</Words>
  <Application>Microsoft Office PowerPoint</Application>
  <PresentationFormat>Personalizado</PresentationFormat>
  <Paragraphs>172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Redes Melchor</dc:creator>
  <cp:lastModifiedBy>Guadalupe Melchor</cp:lastModifiedBy>
  <cp:revision>35</cp:revision>
  <dcterms:created xsi:type="dcterms:W3CDTF">2017-06-22T17:51:18Z</dcterms:created>
  <dcterms:modified xsi:type="dcterms:W3CDTF">2017-10-18T22:00:39Z</dcterms:modified>
</cp:coreProperties>
</file>