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63" r:id="rId3"/>
    <p:sldId id="256" r:id="rId4"/>
    <p:sldId id="257" r:id="rId5"/>
    <p:sldId id="295" r:id="rId6"/>
    <p:sldId id="258" r:id="rId7"/>
    <p:sldId id="259" r:id="rId8"/>
    <p:sldId id="260" r:id="rId9"/>
    <p:sldId id="264" r:id="rId10"/>
    <p:sldId id="265" r:id="rId11"/>
    <p:sldId id="266" r:id="rId12"/>
    <p:sldId id="261" r:id="rId13"/>
    <p:sldId id="267" r:id="rId14"/>
    <p:sldId id="268" r:id="rId15"/>
    <p:sldId id="269" r:id="rId16"/>
    <p:sldId id="285" r:id="rId17"/>
    <p:sldId id="270" r:id="rId18"/>
    <p:sldId id="286" r:id="rId19"/>
    <p:sldId id="271" r:id="rId20"/>
    <p:sldId id="272" r:id="rId21"/>
    <p:sldId id="273" r:id="rId22"/>
    <p:sldId id="287" r:id="rId23"/>
    <p:sldId id="274" r:id="rId24"/>
    <p:sldId id="275" r:id="rId25"/>
    <p:sldId id="288" r:id="rId26"/>
    <p:sldId id="276" r:id="rId27"/>
    <p:sldId id="289" r:id="rId28"/>
    <p:sldId id="277" r:id="rId29"/>
    <p:sldId id="294" r:id="rId30"/>
    <p:sldId id="278" r:id="rId31"/>
    <p:sldId id="290" r:id="rId32"/>
    <p:sldId id="279" r:id="rId33"/>
    <p:sldId id="291" r:id="rId34"/>
    <p:sldId id="280" r:id="rId35"/>
    <p:sldId id="281" r:id="rId36"/>
    <p:sldId id="282" r:id="rId37"/>
    <p:sldId id="283" r:id="rId38"/>
    <p:sldId id="284" r:id="rId39"/>
    <p:sldId id="292" r:id="rId40"/>
    <p:sldId id="293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E4C183-9532-4497-9A12-9673480E92FD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DC55BE1-0150-4F73-9D66-C589EE38E6AA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44440" y="2420888"/>
            <a:ext cx="5953617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Y DESVENTAJAS DE LOS MÉTODOS  CUANTITATIVOS Y  CUALITATIVOS </a:t>
            </a:r>
            <a:endParaRPr lang="es-MX" sz="24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04295" y="519604"/>
            <a:ext cx="676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latin typeface="Arial Black" panose="020B0A04020102020204" pitchFamily="34" charset="0"/>
              </a:rPr>
              <a:t>UNIVERSIDAD AUTÓNOMA DEL ESTADO DE MÉXICO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23728" y="920998"/>
            <a:ext cx="595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 Black" panose="020B0A04020102020204" pitchFamily="34" charset="0"/>
              </a:rPr>
              <a:t>CENTRO UNIVERSITARIO UAEM AMECAMECA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89825" y="4698619"/>
            <a:ext cx="6300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de Aprendizaje: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Métodos de investigación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16979" y="5117459"/>
            <a:ext cx="75772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educación: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Licenciatura en Nutrición   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/>
              <a:t>    </a:t>
            </a:r>
          </a:p>
          <a:p>
            <a:r>
              <a:rPr lang="es-MX" b="1" dirty="0"/>
              <a:t> </a:t>
            </a:r>
            <a:r>
              <a:rPr lang="es-MX" b="1" dirty="0" smtClean="0"/>
              <a:t>                                                 Créditos institucionales: </a:t>
            </a:r>
            <a:r>
              <a:rPr lang="es-MX" dirty="0" smtClean="0"/>
              <a:t>6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2838429" y="4009974"/>
            <a:ext cx="3965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Por: M.A.O. Guadalupe Melchor Díaz</a:t>
            </a:r>
            <a:endParaRPr lang="es-MX" b="1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230981" y="7940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44597" y="-1442547"/>
            <a:ext cx="1376804" cy="307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116681" y="262968"/>
            <a:ext cx="1557337" cy="13160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6740363" y="6226643"/>
            <a:ext cx="1507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Octubre 2017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97" y="3095505"/>
            <a:ext cx="1680707" cy="14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982" y="1605639"/>
            <a:ext cx="1134257" cy="121664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45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63688" y="2852936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Comprobación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confirmación,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reducción.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841149" y="598596"/>
            <a:ext cx="6222601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acuerdo </a:t>
            </a:r>
          </a:p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su finalidad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90505" y="1988840"/>
            <a:ext cx="1946367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860758" y="4940841"/>
            <a:ext cx="6421289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Exploración, descubrimiento, expansión.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52637" y="4020019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/>
          </a:p>
        </p:txBody>
      </p:sp>
      <p:pic>
        <p:nvPicPr>
          <p:cNvPr id="10242" name="Picture 2" descr="Resultado de imagen para investiga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165" y="1587451"/>
            <a:ext cx="1971303" cy="131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499267"/>
            <a:ext cx="2205104" cy="144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851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67329" y="2087803"/>
            <a:ext cx="65969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Medición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variables controladas y manipuladas por métodos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controlados.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Relaciones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causales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medibles.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Utilidad instrumental.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35476" y="404664"/>
            <a:ext cx="7128792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acuerdo al enfoque general de la investigación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88012" y="1660711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11560" y="4026795"/>
            <a:ext cx="2149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686476" y="4653136"/>
            <a:ext cx="6577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Descripción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documentación y análisis de patrones, valores, creencias, esencias,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significados.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Totalidad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experiencias en contextos naturales 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particulares.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94328"/>
            <a:ext cx="2384301" cy="1615735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01948"/>
            <a:ext cx="1451965" cy="147938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623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28081" y="2204864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Particular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limitado, controlado.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Excluye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más de lo que incluye.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Reduccionista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determinista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346461" y="413020"/>
            <a:ext cx="6222601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acuerdo </a:t>
            </a:r>
            <a:endParaRPr lang="es-MX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amplitud</a:t>
            </a:r>
            <a:endParaRPr lang="es-MX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1484784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259632" y="4509120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Amplio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general, holístico, punto de vista del mundo.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Incluye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más de lo que excluye.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Comprensiva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expansiva.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55576" y="3844869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84784"/>
            <a:ext cx="2207518" cy="1872208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5162550"/>
            <a:ext cx="2705100" cy="150681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939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60823" y="4077072"/>
            <a:ext cx="74013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Amplio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holístico.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Descubre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procesos y significados de la experiencia humana o fenómenos.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Centrados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la intensidad o profundidad, no en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medida.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91680" y="260648"/>
            <a:ext cx="6048672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los descubrimientos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82824" y="1774557"/>
            <a:ext cx="1960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85779" y="2243973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Precisos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medidos.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Centrados en la extensión (medida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25441" y="3444302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Cualitativo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9" y="1867559"/>
            <a:ext cx="2088232" cy="1380428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200" y="5705475"/>
            <a:ext cx="3971925" cy="96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904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11660" y="483597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Natural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familiar en donde ocurren los eventos, conductas y patrones de vida.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19672" y="548680"/>
            <a:ext cx="633670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acuerdo al ambiente o marco de referencia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14616" y="1916832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687798" y="2436424"/>
            <a:ext cx="63765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Muchas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veces no familiar, laboratorio o artificial (creado), controlado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manipulado.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14616" y="4254547"/>
            <a:ext cx="1776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Cualitativo</a:t>
            </a:r>
          </a:p>
        </p:txBody>
      </p:sp>
      <p:pic>
        <p:nvPicPr>
          <p:cNvPr id="14338" name="Picture 2" descr="Resultado de imagen para investig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72816"/>
            <a:ext cx="2092846" cy="95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89040"/>
            <a:ext cx="3810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19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25533" y="404664"/>
            <a:ext cx="6222601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acuerdo </a:t>
            </a:r>
            <a:endParaRPr lang="es-MX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la orientación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1484784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547664" y="2222285"/>
            <a:ext cx="6428572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Orientada a metas y productos.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Predefinida y restringida.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Orientada a reducción, manipulación y control de variables.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Descriptiva, comparativa.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Busca pruebas.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40768"/>
            <a:ext cx="2232248" cy="1553388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5071361"/>
            <a:ext cx="2448272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00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79492" y="2224597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Orientada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 procesos y fenómenos.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Abierta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al descubrimiento, exploratoria, comparativa, expansiva e inclusiva,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descriptiva.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Puntos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vista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locales.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usca significados.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25533" y="404664"/>
            <a:ext cx="6222601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acuerdo </a:t>
            </a:r>
            <a:endParaRPr lang="es-MX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la orientación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63823" y="1412776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509" y="4921779"/>
            <a:ext cx="31813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36396"/>
            <a:ext cx="2245246" cy="113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485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80530" y="476672"/>
            <a:ext cx="7335885" cy="954107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 meta de la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50399" y="3246320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Prueba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hipótesis para obtener resultados medibles de las variables de estudio.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resultados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precisos.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Predicción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45704" y="2596695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41168"/>
            <a:ext cx="2561084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90" y="1762960"/>
            <a:ext cx="35242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911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2348880"/>
            <a:ext cx="71980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significados y comprensión de lo que se ve, oye, siente y descubre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través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numerosas experiencias sensoriales con formas de observación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participación.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Obtener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“verdad” de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gente.</a:t>
            </a:r>
          </a:p>
          <a:p>
            <a:pPr algn="just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Entendimiento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descripción, descubrimiento y generación.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22407" y="476672"/>
            <a:ext cx="6480720" cy="954107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 meta de la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1704758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272" y="3573016"/>
            <a:ext cx="1983400" cy="126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905" y="5453405"/>
            <a:ext cx="40671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225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672" y="5013176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directa y continua interacción.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 gente.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971600" y="476672"/>
            <a:ext cx="7272808" cy="954107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</a:t>
            </a:r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relación sujeto objeto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5576" y="2044005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475656" y="2636912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Separados. Sujeto y objeto son entidades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independientes.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5576" y="4113946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99265"/>
            <a:ext cx="2353444" cy="1557927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040" y="1678301"/>
            <a:ext cx="2619375" cy="119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616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3648" y="1700808"/>
            <a:ext cx="6984776" cy="445583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23728" y="321093"/>
            <a:ext cx="5000625" cy="88267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Resultado de imagen para profe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profesor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2" name="Picture 4" descr="Resultado de imagen para investig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57" y="943570"/>
            <a:ext cx="1669955" cy="133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03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67644" y="5157192"/>
            <a:ext cx="65682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Dialógica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dialéctica, interpretativa, hermenéutica, interactiva, cambiante.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234302" y="476672"/>
            <a:ext cx="6984776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</a:t>
            </a:r>
            <a:endParaRPr lang="es-MX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la metodología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926887" y="1844824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367644" y="2564904"/>
            <a:ext cx="6246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Manipulativa.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hipótesis sujetas a comprobación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empírica.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15616" y="4365104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138" y="3432836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079" y="1755792"/>
            <a:ext cx="2306118" cy="110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818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933301" y="332655"/>
            <a:ext cx="612068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las características del diseño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27583" y="1931640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305178" y="2852936"/>
            <a:ext cx="6534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Predeterminado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estructurado “desde fuera”.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juicios y proposiciones a priori.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Rígido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con categorías prefijadas. La rigidez reduce variaciones y facilita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157192"/>
            <a:ext cx="30575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92212"/>
            <a:ext cx="1796797" cy="114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044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33301" y="332655"/>
            <a:ext cx="612068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las características del diseño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35968" y="1556792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15616" y="2276872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Flexible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envolvente, emergente, próximo a los datos “desde adentro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Puede reformularse.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existen juicios a priori, ni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predeterminados.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Descubrimiento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abierto, flexible,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dinámico.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mueve con la gente, la situación, el evento a los contextos.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96952"/>
            <a:ext cx="2262386" cy="108012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99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29996" y="4828340"/>
            <a:ext cx="59233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Búsqueda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datos objetivos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subjetivos.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47664" y="620688"/>
            <a:ext cx="6696744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 obtención de datos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36057" y="235439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 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000505" y="3159249"/>
            <a:ext cx="5867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Búsqueda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exclusiva de datos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38788" y="3877782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433" y="1916832"/>
            <a:ext cx="2466975" cy="11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80" y="5336701"/>
            <a:ext cx="2724150" cy="133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561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94188" y="2564904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Cuestionarios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encuestas y los instrumentos para controlar variables.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Entrevistas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observaciones estructuradas y equipos o aparatos precisos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que promueven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y miden respuestas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precisas.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computadora 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fundamental.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99592" y="260648"/>
            <a:ext cx="7632848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los instrumentos para la investigación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83568" y="1948190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142" y="1373662"/>
            <a:ext cx="2324100" cy="119510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13176"/>
            <a:ext cx="1944216" cy="159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550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2564904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instrumento es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investigador.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instrumentos para estudios de campo como observaciones 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entrevistas.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estructuradas, abiertas y de profundidad con participación directa,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documentos guías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historias de vida, medios audiovisuales, biografías, diarios, etc.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260648"/>
            <a:ext cx="7632848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los instrumentos para la investigación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11560" y="1916832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14755"/>
            <a:ext cx="197130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306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2328848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estadísticos varios.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Grupos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datos predeterminados. Se analiza solo 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recolectado.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Regresivo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experimental, entradas y salidas,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pretest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postest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Deductiva.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91680" y="404664"/>
            <a:ext cx="5760640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las formas de a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nálisis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43608" y="1700808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53136"/>
            <a:ext cx="24288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244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34836" y="2204864"/>
            <a:ext cx="69259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Contenido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simbólico, estructural, interactivo, filosófico, etnográfico,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semántico, histórico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inferencial, perceptual y reflexivo.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diversos de análisis para que encajen en el contexto y propósito de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Investigación.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Inductivo.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12706" y="404664"/>
            <a:ext cx="5970169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las formas de a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nálisis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1628507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547" y="5381722"/>
            <a:ext cx="295232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251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2348880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características estudiadas se dan realmente en el objeto.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Estadística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significancia estadística, niveles de p.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Medición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factores de validez interna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externa.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24487" y="359659"/>
            <a:ext cx="640871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los indicadores de v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alidez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1718820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228" y="5373216"/>
            <a:ext cx="270510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2968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672" y="2852936"/>
            <a:ext cx="63367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verdad” como la conoce la gente.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Interiorización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veracidad, c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onfirmación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totalidad de la información.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usa el punto de vista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Emic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y muy poco el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Etic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por su inferencia.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547664" y="332656"/>
            <a:ext cx="669674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los indicadores de v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alidez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23967" y="1880167"/>
            <a:ext cx="2004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049" y="1341415"/>
            <a:ext cx="2136651" cy="194310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91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85" y="404664"/>
            <a:ext cx="2600325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03451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Resultado de imagen para investigació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40" y="4005064"/>
            <a:ext cx="28956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1844440" y="2420888"/>
            <a:ext cx="5953617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Y DESVENTAJAS DE LOS MÉTODOS  CUANTITATIVOS Y  CUALITATIVOS </a:t>
            </a:r>
            <a:endParaRPr lang="es-MX" sz="24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0296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46029" y="2780928"/>
            <a:ext cx="69127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Grado de confianza o seguridad con el cual se aceptan los resultados basada en los procedimientos utilizados. Medición repetida y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generalizante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casos.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Reproducción.</a:t>
            </a:r>
          </a:p>
          <a:p>
            <a:r>
              <a:rPr lang="es-MX" dirty="0"/>
              <a:t> 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03648" y="576364"/>
            <a:ext cx="6552728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los indicadores de confiabilidad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73769" y="21055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Cuantitativo 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653136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1596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97643" y="2708920"/>
            <a:ext cx="61326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Mirar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temas recurrentes,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repetitivos. </a:t>
            </a:r>
          </a:p>
          <a:p>
            <a:pPr algn="just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Transferibilidad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las hipótesis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formuladas (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no de los resultados), autoanálisis y crítica, contrastación de juicios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 investigador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 los investigados.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87624" y="548680"/>
            <a:ext cx="6552728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los indicadores de confiabilidad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55576" y="2074453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Cualitativo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54916"/>
            <a:ext cx="27908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524" y="1490389"/>
            <a:ext cx="1844948" cy="121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9485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8701" y="2276872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Neutralidad.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ibre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valores.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entes independientes.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esapego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del área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estudio.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mundo existe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afuera.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valores y sesgos se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previenen.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63688" y="404664"/>
            <a:ext cx="5688632" cy="954107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la objetividad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927503" y="1685999"/>
            <a:ext cx="1962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Cuantitativo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198" y="2226824"/>
            <a:ext cx="2154269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23158">
            <a:off x="-664289" y="3556819"/>
            <a:ext cx="341947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7084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7" y="2156620"/>
            <a:ext cx="71211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objetividad 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colectiva.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neutralidad no es posible ni relevante en el estudio de seres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humanos.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intereses y valoraciones guían la investigación.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personas interactúan según el sentido que den a 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situación.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observación depende de la teoría desde la cual se observa.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indagación está guiada por un paradigma no libre de valores.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954881" y="240976"/>
            <a:ext cx="5442591" cy="954107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la objetividad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55576" y="1466685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214754"/>
            <a:ext cx="2016224" cy="1280973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93996" y="3619586"/>
            <a:ext cx="2160240" cy="1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196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21313" y="4811572"/>
            <a:ext cx="61120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Entendida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transferibilidad,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asimilación, acomodación, integración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diferenciación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547665" y="332803"/>
            <a:ext cx="5849924" cy="954107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con la generalización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1772816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710477" y="2304213"/>
            <a:ext cx="5687112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Generalizable.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Relacionada con selección al azar y significancia estadística.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83472" y="4218341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96293"/>
            <a:ext cx="215952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452" y="4059561"/>
            <a:ext cx="4238625" cy="76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9721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24543" y="4526388"/>
            <a:ext cx="49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Etnografía,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etnometodología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interaccionismos, simbólico, estudio de caso, historias  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vida,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articipativa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19672" y="332656"/>
            <a:ext cx="640871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acuerdo a los tipos de investigación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43608" y="1804174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/>
          </a:p>
        </p:txBody>
      </p:sp>
      <p:sp>
        <p:nvSpPr>
          <p:cNvPr id="5" name="4 Rectángulo"/>
          <p:cNvSpPr/>
          <p:nvPr/>
        </p:nvSpPr>
        <p:spPr>
          <a:xfrm>
            <a:off x="1853952" y="2492896"/>
            <a:ext cx="6534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Experimentales, no experimentales, descriptivos, correlacionales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cohorte.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post facto. Analíticos, longitudinales, transversales.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83361" y="4062556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77050"/>
            <a:ext cx="2803111" cy="101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30" y="4695874"/>
            <a:ext cx="173042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909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612845"/>
            <a:ext cx="6624736" cy="83099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acuerdo al 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</a:t>
            </a:r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58070" y="2636912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Generalmente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siguen el siguiente proceso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46488" y="1954641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619673" y="3487088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Tema, problema, revisión de la literatura, marco conceptual, objetivos, finalidades, diseño, recolección de                         información, procesamiento y análisis y redacción del informe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320634"/>
            <a:ext cx="179824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8" y="4149080"/>
            <a:ext cx="1449511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84351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2348880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existe un proceso definido, depende de la orientación y tipo de investigación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Requiere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elección del tema, problema, conceptualización teórica, elección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objeto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empírico, selección de la muestra, trabajo de campo y análisis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interpretación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75656" y="509026"/>
            <a:ext cx="6624736" cy="83099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acuerdo al 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</a:t>
            </a:r>
            <a:r>
              <a:rPr lang="es-MX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i</a:t>
            </a:r>
            <a:r>
              <a:rPr lang="es-MX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nvestigación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21089" y="1755522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814" y="1196752"/>
            <a:ext cx="1693755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69" y="4149080"/>
            <a:ext cx="1161479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5416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8160" y="753553"/>
            <a:ext cx="6522363" cy="95410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acuerdo al</a:t>
            </a:r>
          </a:p>
          <a:p>
            <a:pPr algn="ctr"/>
            <a:r>
              <a:rPr lang="es-MX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 de investigación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87624" y="1916832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75656" y="2793504"/>
            <a:ext cx="6192688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Definidos, controlables y con datos cuantificables para el análisis.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Comparación de estrategias.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889" y="4941168"/>
            <a:ext cx="33909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294" y="1740608"/>
            <a:ext cx="32956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1613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971600" y="1844824"/>
            <a:ext cx="1741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59427" y="2655315"/>
            <a:ext cx="64043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Preguntas acerca del significado, develar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esencia de la experiencia.</a:t>
            </a:r>
          </a:p>
          <a:p>
            <a:pPr algn="just">
              <a:lnSpc>
                <a:spcPct val="150000"/>
              </a:lnSpc>
            </a:pP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Comprende razones de ciertas tendencias.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4963639"/>
            <a:ext cx="2390775" cy="1757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207" y="1367215"/>
            <a:ext cx="1621073" cy="137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/>
          <p:nvPr/>
        </p:nvSpPr>
        <p:spPr>
          <a:xfrm>
            <a:off x="1548160" y="753553"/>
            <a:ext cx="6522363" cy="954107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acuerdo al</a:t>
            </a:r>
          </a:p>
          <a:p>
            <a:pPr algn="ctr"/>
            <a:r>
              <a:rPr lang="es-MX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 de investigación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04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67642" y="1002788"/>
            <a:ext cx="2518638" cy="646331"/>
          </a:xfrm>
          <a:prstGeom prst="rect">
            <a:avLst/>
          </a:prstGeom>
          <a:solidFill>
            <a:srgbClr val="00B050"/>
          </a:solidFill>
          <a:effectLst>
            <a:softEdge rad="127000"/>
          </a:effectLst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47663" y="1916832"/>
            <a:ext cx="6552729" cy="3416320"/>
          </a:xfrm>
          <a:prstGeom prst="rect">
            <a:avLst/>
          </a:prstGeom>
          <a:solidFill>
            <a:srgbClr val="92D050"/>
          </a:solidFill>
          <a:effectLst>
            <a:softEdge rad="635000"/>
          </a:effec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resentar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los puntos de contraste que se consideran más importantes y significativos entre las investigaciones cuantitativas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07" y="620688"/>
            <a:ext cx="2619375" cy="1743075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25144"/>
            <a:ext cx="2290764" cy="151887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6"/>
          <a:stretch/>
        </p:blipFill>
        <p:spPr bwMode="auto">
          <a:xfrm>
            <a:off x="5724128" y="5157192"/>
            <a:ext cx="2629766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890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43808" y="828297"/>
            <a:ext cx="3074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 smtClean="0">
                <a:latin typeface="Arial Black" panose="020B0A04020102020204" pitchFamily="34" charset="0"/>
              </a:rPr>
              <a:t>BIBLIOGRAFÍA</a:t>
            </a:r>
            <a:endParaRPr lang="es-MX" sz="2800" dirty="0">
              <a:latin typeface="Arial Black" panose="020B0A0402010202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43609" y="1700808"/>
            <a:ext cx="7272808" cy="5043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/>
              <a:t>Báez Juan y Pérez de T. (2013). </a:t>
            </a:r>
            <a:r>
              <a:rPr lang="es-MX" i="1" dirty="0" smtClean="0"/>
              <a:t>Investigación cualitativa. </a:t>
            </a:r>
            <a:r>
              <a:rPr lang="es-MX" dirty="0" err="1" smtClean="0"/>
              <a:t>Alfaomega</a:t>
            </a:r>
            <a:r>
              <a:rPr lang="es-MX" dirty="0" smtClean="0"/>
              <a:t>, Madrid.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err="1"/>
              <a:t>Gonzalez</a:t>
            </a:r>
            <a:r>
              <a:rPr lang="es-MX" dirty="0"/>
              <a:t> </a:t>
            </a:r>
            <a:r>
              <a:rPr lang="es-MX" dirty="0" err="1"/>
              <a:t>Gonzalez</a:t>
            </a:r>
            <a:r>
              <a:rPr lang="es-MX" dirty="0"/>
              <a:t>, N. y Ángeles Constantino M. (2013). </a:t>
            </a:r>
            <a:r>
              <a:rPr lang="es-MX" i="1" dirty="0"/>
              <a:t>Investigación cualitativa como estrategia de conocimiento, intervención y trabajo de las políticas de salud: una aproximación desde México y Cuba.  </a:t>
            </a:r>
            <a:r>
              <a:rPr lang="es-MX" dirty="0"/>
              <a:t>CIGOME, S.A. de C.V., México.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/>
              <a:t>Mejía Arauz Rebeca y Sandoval Sergio A. (2012). </a:t>
            </a:r>
            <a:r>
              <a:rPr lang="es-MX" i="1" dirty="0" smtClean="0"/>
              <a:t>Tras las vetas de la Investigación cualitativa. Perspectivas y acercamiento desde la práctica. </a:t>
            </a:r>
            <a:r>
              <a:rPr lang="es-MX" dirty="0" smtClean="0"/>
              <a:t>ITESO, México.</a:t>
            </a:r>
          </a:p>
          <a:p>
            <a:pPr algn="just">
              <a:lnSpc>
                <a:spcPct val="150000"/>
              </a:lnSpc>
            </a:pPr>
            <a:endParaRPr lang="es-MX" dirty="0" smtClean="0"/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7884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6572" y="2700436"/>
            <a:ext cx="5976664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Cantidad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: medición de algo Nomotéticas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19672" y="476672"/>
            <a:ext cx="6120680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acuerdo al enfoque y raíz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21369" y="1973899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/>
          </a:p>
        </p:txBody>
      </p:sp>
      <p:sp>
        <p:nvSpPr>
          <p:cNvPr id="5" name="4 Rectángulo"/>
          <p:cNvSpPr/>
          <p:nvPr/>
        </p:nvSpPr>
        <p:spPr>
          <a:xfrm>
            <a:off x="1123961" y="4319230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/>
          </a:p>
        </p:txBody>
      </p:sp>
      <p:sp>
        <p:nvSpPr>
          <p:cNvPr id="6" name="5 Rectángulo"/>
          <p:cNvSpPr/>
          <p:nvPr/>
        </p:nvSpPr>
        <p:spPr>
          <a:xfrm>
            <a:off x="1979712" y="4869160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Cualidad: naturaleza, esencia, significado, atributos, Ideográfica.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29000"/>
            <a:ext cx="219801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39" y="2597163"/>
            <a:ext cx="1248937" cy="155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281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67020" y="2636912"/>
            <a:ext cx="7056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Positivismo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lógico, con uso de los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sentidos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Hechos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biofísicos y psicológicos y causas de casos y comportamientos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Valoración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del empirismo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Relaciones causa-efecto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Paradigma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explicativo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19672" y="404664"/>
            <a:ext cx="6768752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acuerdo al fundamento epistemológico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46488" y="1916832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i="1" u="sng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33982"/>
            <a:ext cx="2819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628800"/>
            <a:ext cx="2241930" cy="109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072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2420888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Fenómenos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culturales, sociales, ambientales, filosóficos para obtener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patrones.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comportamientos, interacciones, símbolos, valores, formas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vida.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Etnográficas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históricas.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Relaciones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interacción.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Paradigma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interpretativo.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19672" y="404664"/>
            <a:ext cx="6768752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acuerdo al fundamento epistemológico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49081" y="1787834"/>
            <a:ext cx="1741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59905"/>
            <a:ext cx="259228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37"/>
          <a:stretch/>
        </p:blipFill>
        <p:spPr bwMode="auto">
          <a:xfrm>
            <a:off x="3779912" y="1573302"/>
            <a:ext cx="2600325" cy="89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555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1215" y="2420888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Empirismo-Realismo.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conocimiento se resume en formas y contextos generalizables.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presume que existe una realidad externa, que se rige por leyes inmutables 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mecánicas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835696" y="386661"/>
            <a:ext cx="6120680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acuerdo a los fundamentos filosóficos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1844824"/>
            <a:ext cx="1946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Cuantitativa</a:t>
            </a:r>
            <a:endParaRPr lang="es-MX" sz="2400" b="1" u="sng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361258"/>
            <a:ext cx="1981969" cy="1465594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301208"/>
            <a:ext cx="2628900" cy="128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62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2636912"/>
            <a:ext cx="7128792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Fenomenología-idealismo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Interaccionismo simbólico.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realidad existe pero se comprende parcialmente.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realidad debe estar sujeta a examen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crítico.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835696" y="386661"/>
            <a:ext cx="6120680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Ventajas y desventajas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acuerdo a los fundamentos filosóficos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31745" y="1916832"/>
            <a:ext cx="1826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Cualitativa </a:t>
            </a:r>
            <a:endParaRPr lang="es-MX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51314"/>
            <a:ext cx="2952750" cy="154305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589240"/>
            <a:ext cx="3048000" cy="106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5967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810</TotalTime>
  <Words>1616</Words>
  <Application>Microsoft Office PowerPoint</Application>
  <PresentationFormat>Presentación en pantalla (4:3)</PresentationFormat>
  <Paragraphs>241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Concurrencia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Melchor</dc:creator>
  <cp:lastModifiedBy>Guadalupe Melchor</cp:lastModifiedBy>
  <cp:revision>54</cp:revision>
  <dcterms:created xsi:type="dcterms:W3CDTF">2017-10-17T19:46:52Z</dcterms:created>
  <dcterms:modified xsi:type="dcterms:W3CDTF">2017-10-20T22:27:56Z</dcterms:modified>
</cp:coreProperties>
</file>