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notesMasterIdLst>
    <p:notesMasterId r:id="rId47"/>
  </p:notesMasterIdLst>
  <p:sldIdLst>
    <p:sldId id="256" r:id="rId2"/>
    <p:sldId id="257" r:id="rId3"/>
    <p:sldId id="258" r:id="rId4"/>
    <p:sldId id="259" r:id="rId5"/>
    <p:sldId id="304" r:id="rId6"/>
    <p:sldId id="303" r:id="rId7"/>
    <p:sldId id="305" r:id="rId8"/>
    <p:sldId id="261" r:id="rId9"/>
    <p:sldId id="262" r:id="rId10"/>
    <p:sldId id="263" r:id="rId11"/>
    <p:sldId id="302" r:id="rId12"/>
    <p:sldId id="264" r:id="rId13"/>
    <p:sldId id="265" r:id="rId14"/>
    <p:sldId id="266" r:id="rId15"/>
    <p:sldId id="267" r:id="rId16"/>
    <p:sldId id="270" r:id="rId17"/>
    <p:sldId id="268" r:id="rId18"/>
    <p:sldId id="269" r:id="rId19"/>
    <p:sldId id="271" r:id="rId20"/>
    <p:sldId id="272" r:id="rId21"/>
    <p:sldId id="273" r:id="rId22"/>
    <p:sldId id="274" r:id="rId23"/>
    <p:sldId id="275" r:id="rId24"/>
    <p:sldId id="276" r:id="rId25"/>
    <p:sldId id="277" r:id="rId26"/>
    <p:sldId id="278" r:id="rId27"/>
    <p:sldId id="279" r:id="rId28"/>
    <p:sldId id="280" r:id="rId29"/>
    <p:sldId id="299"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7" r:id="rId45"/>
    <p:sldId id="300" r:id="rId46"/>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5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53.wmf"/><Relationship Id="rId4" Type="http://schemas.openxmlformats.org/officeDocument/2006/relationships/image" Target="../media/image52.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image" Target="../media/image56.wmf"/><Relationship Id="rId7" Type="http://schemas.openxmlformats.org/officeDocument/2006/relationships/image" Target="../media/image60.wmf"/><Relationship Id="rId12" Type="http://schemas.openxmlformats.org/officeDocument/2006/relationships/image" Target="../media/image65.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9.wmf"/><Relationship Id="rId11" Type="http://schemas.openxmlformats.org/officeDocument/2006/relationships/image" Target="../media/image64.wmf"/><Relationship Id="rId5" Type="http://schemas.openxmlformats.org/officeDocument/2006/relationships/image" Target="../media/image58.wmf"/><Relationship Id="rId10" Type="http://schemas.openxmlformats.org/officeDocument/2006/relationships/image" Target="../media/image63.wmf"/><Relationship Id="rId4" Type="http://schemas.openxmlformats.org/officeDocument/2006/relationships/image" Target="../media/image57.wmf"/><Relationship Id="rId9" Type="http://schemas.openxmlformats.org/officeDocument/2006/relationships/image" Target="../media/image6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2.wmf"/><Relationship Id="rId1" Type="http://schemas.openxmlformats.org/officeDocument/2006/relationships/image" Target="../media/image33.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E1958E0A-84BE-4762-BA9F-48051F2F3F29}" type="datetimeFigureOut">
              <a:rPr lang="es-MX" smtClean="0"/>
              <a:t>18/10/2017</a:t>
            </a:fld>
            <a:endParaRPr lang="es-MX"/>
          </a:p>
        </p:txBody>
      </p:sp>
      <p:sp>
        <p:nvSpPr>
          <p:cNvPr id="4" name="3 Marcador de imagen de diapositiva"/>
          <p:cNvSpPr>
            <a:spLocks noGrp="1" noRot="1" noChangeAspect="1"/>
          </p:cNvSpPr>
          <p:nvPr>
            <p:ph type="sldImg" idx="2"/>
          </p:nvPr>
        </p:nvSpPr>
        <p:spPr>
          <a:xfrm>
            <a:off x="114300" y="746125"/>
            <a:ext cx="6629400" cy="3730625"/>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96EB4452-5FB8-4317-B32C-18EEE24B634A}" type="slidenum">
              <a:rPr lang="es-MX" smtClean="0"/>
              <a:t>‹Nº›</a:t>
            </a:fld>
            <a:endParaRPr lang="es-MX"/>
          </a:p>
        </p:txBody>
      </p:sp>
    </p:spTree>
    <p:extLst>
      <p:ext uri="{BB962C8B-B14F-4D97-AF65-F5344CB8AC3E}">
        <p14:creationId xmlns:p14="http://schemas.microsoft.com/office/powerpoint/2010/main" val="3800442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AB7D2C56-F0B1-4935-9036-02E37F893527}" type="datetime1">
              <a:rPr lang="en-US" smtClean="0"/>
              <a:t>10/18/2017</a:t>
            </a:fld>
            <a:endParaRPr lang="en-US" dirty="0"/>
          </a:p>
        </p:txBody>
      </p:sp>
      <p:sp>
        <p:nvSpPr>
          <p:cNvPr id="17" name="16 Marcador de pie de página"/>
          <p:cNvSpPr>
            <a:spLocks noGrp="1"/>
          </p:cNvSpPr>
          <p:nvPr>
            <p:ph type="ftr" sz="quarter" idx="11"/>
          </p:nvPr>
        </p:nvSpPr>
        <p:spPr/>
        <p:txBody>
          <a:bodyPr/>
          <a:lstStyle/>
          <a:p>
            <a:endParaRPr lang="en-US" dirty="0"/>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6D22F896-40B5-4ADD-8801-0D06FADFA095}" type="slidenum">
              <a:rPr lang="en-US" smtClean="0"/>
              <a:pPr/>
              <a:t>‹Nº›</a:t>
            </a:fld>
            <a:endParaRPr lang="en-US" dirty="0"/>
          </a:p>
        </p:txBody>
      </p:sp>
      <p:sp>
        <p:nvSpPr>
          <p:cNvPr id="7" name="6 Rectángulo"/>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78923C9-2B53-4E66-BD58-B3C99814CB5E}" type="datetime1">
              <a:rPr lang="en-US" smtClean="0"/>
              <a:t>10/18/2017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2"/>
            <a:ext cx="268224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219200" y="274641"/>
            <a:ext cx="7416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683ED04-5A4F-48FF-8FA7-3F60623F290B}" type="datetime1">
              <a:rPr lang="en-US" smtClean="0"/>
              <a:t>10/18/2017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BCBCFC09-184E-4A4B-AC06-622C35264D72}" type="datetime1">
              <a:rPr lang="en-US" smtClean="0"/>
              <a:t>10/18/2017</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8" name="7 Marcador de contenido"/>
          <p:cNvSpPr>
            <a:spLocks noGrp="1"/>
          </p:cNvSpPr>
          <p:nvPr>
            <p:ph sz="quarter" idx="1"/>
          </p:nvPr>
        </p:nvSpPr>
        <p:spPr>
          <a:xfrm>
            <a:off x="1219200" y="1447800"/>
            <a:ext cx="103632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63084" y="952501"/>
            <a:ext cx="103632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E1D623C-A528-4868-B393-29B04C0C8207}" type="datetime1">
              <a:rPr lang="en-US" smtClean="0"/>
              <a:t>10/18/2017</a:t>
            </a:fld>
            <a:endParaRPr lang="en-US" dirty="0"/>
          </a:p>
        </p:txBody>
      </p:sp>
      <p:sp>
        <p:nvSpPr>
          <p:cNvPr id="5" name="4 Marcador de pie de página"/>
          <p:cNvSpPr>
            <a:spLocks noGrp="1"/>
          </p:cNvSpPr>
          <p:nvPr>
            <p:ph type="ftr" sz="quarter" idx="11"/>
          </p:nvPr>
        </p:nvSpPr>
        <p:spPr>
          <a:xfrm>
            <a:off x="1066800" y="6172200"/>
            <a:ext cx="5334000" cy="457200"/>
          </a:xfrm>
        </p:spPr>
        <p:txBody>
          <a:bodyPr/>
          <a:lstStyle/>
          <a:p>
            <a:endParaRPr lang="en-US" dirty="0"/>
          </a:p>
        </p:txBody>
      </p:sp>
      <p:sp>
        <p:nvSpPr>
          <p:cNvPr id="7" name="6 Rectángulo"/>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95072" y="6208776"/>
            <a:ext cx="609600" cy="457200"/>
          </a:xfrm>
        </p:spPr>
        <p:txBody>
          <a:bodyPr/>
          <a:lstStyle/>
          <a:p>
            <a:fld id="{6D22F896-40B5-4ADD-8801-0D06FADFA095}" type="slidenum">
              <a:rPr lang="en-US" smtClean="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7D701EB-8B58-4409-8942-ACDA91EBA786}" type="datetime1">
              <a:rPr lang="en-US" smtClean="0"/>
              <a:t>10/18/2017</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9" name="8 Marcador de contenido"/>
          <p:cNvSpPr>
            <a:spLocks noGrp="1"/>
          </p:cNvSpPr>
          <p:nvPr>
            <p:ph sz="quarter" idx="1"/>
          </p:nvPr>
        </p:nvSpPr>
        <p:spPr>
          <a:xfrm>
            <a:off x="12192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65786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3050"/>
            <a:ext cx="103632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3C61872-C4E4-4072-BFFD-47242337FBC7}" type="datetime1">
              <a:rPr lang="en-US" smtClean="0"/>
              <a:t>10/18/2017</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11" name="10 Marcador de contenido"/>
          <p:cNvSpPr>
            <a:spLocks noGrp="1"/>
          </p:cNvSpPr>
          <p:nvPr>
            <p:ph sz="half" idx="2"/>
          </p:nvPr>
        </p:nvSpPr>
        <p:spPr>
          <a:xfrm>
            <a:off x="12192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66040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CD1C180-33A4-4E72-AD8B-677D81CF7194}" type="datetime1">
              <a:rPr lang="en-US" smtClean="0"/>
              <a:t>10/18/2017</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6D22F896-40B5-4ADD-8801-0D06FADFA095}"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5CD6D3-0B5C-4D4C-B4A2-ACEE7A5823DC}" type="datetime1">
              <a:rPr lang="en-US" smtClean="0"/>
              <a:t>10/18/2017</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219200" y="273050"/>
            <a:ext cx="103632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DEBC6F9-C880-479C-B0D3-E31C79446202}" type="datetime1">
              <a:rPr lang="en-US" smtClean="0"/>
              <a:t>10/18/2017</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11" name="10 Marcador de contenido"/>
          <p:cNvSpPr>
            <a:spLocks noGrp="1"/>
          </p:cNvSpPr>
          <p:nvPr>
            <p:ph sz="quarter" idx="1"/>
          </p:nvPr>
        </p:nvSpPr>
        <p:spPr>
          <a:xfrm>
            <a:off x="3962400" y="1600200"/>
            <a:ext cx="7620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F1E3D3EB-287B-4812-ABFC-7159421E3F92}" type="datetime1">
              <a:rPr lang="en-US" smtClean="0"/>
              <a:t>10/18/2017</a:t>
            </a:fld>
            <a:endParaRPr lang="en-US" dirty="0"/>
          </a:p>
        </p:txBody>
      </p:sp>
      <p:sp>
        <p:nvSpPr>
          <p:cNvPr id="6" name="5 Marcador de pie de página"/>
          <p:cNvSpPr>
            <a:spLocks noGrp="1"/>
          </p:cNvSpPr>
          <p:nvPr>
            <p:ph type="ftr" sz="quarter" idx="11"/>
          </p:nvPr>
        </p:nvSpPr>
        <p:spPr>
          <a:xfrm>
            <a:off x="1219200" y="6172200"/>
            <a:ext cx="5181600" cy="457200"/>
          </a:xfrm>
        </p:spPr>
        <p:txBody>
          <a:bodyPr/>
          <a:lstStyle/>
          <a:p>
            <a:endParaRPr lang="en-US" dirty="0"/>
          </a:p>
        </p:txBody>
      </p:sp>
      <p:sp>
        <p:nvSpPr>
          <p:cNvPr id="7" name="6 Marcador de número de diapositiva"/>
          <p:cNvSpPr>
            <a:spLocks noGrp="1"/>
          </p:cNvSpPr>
          <p:nvPr>
            <p:ph type="sldNum" sz="quarter" idx="12"/>
          </p:nvPr>
        </p:nvSpPr>
        <p:spPr>
          <a:xfrm>
            <a:off x="195072" y="6208776"/>
            <a:ext cx="609600" cy="457200"/>
          </a:xfrm>
        </p:spPr>
        <p:txBody>
          <a:bodyPr/>
          <a:lstStyle/>
          <a:p>
            <a:fld id="{6D22F896-40B5-4ADD-8801-0D06FADFA095}" type="slidenum">
              <a:rPr lang="en-US" smtClean="0"/>
              <a:t>‹Nº›</a:t>
            </a:fld>
            <a:endParaRPr lang="en-US" dirty="0"/>
          </a:p>
        </p:txBody>
      </p:sp>
      <p:sp>
        <p:nvSpPr>
          <p:cNvPr id="11" name="10 Rectángulo"/>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1219200" y="274638"/>
            <a:ext cx="103632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0612FB03-104A-4D69-973E-CDB3FE306DE9}" type="datetime1">
              <a:rPr lang="en-US" smtClean="0"/>
              <a:t>10/18/2017</a:t>
            </a:fld>
            <a:endParaRPr lang="en-US" dirty="0"/>
          </a:p>
        </p:txBody>
      </p:sp>
      <p:sp>
        <p:nvSpPr>
          <p:cNvPr id="3" name="2 Marcador de pie de página"/>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22 Marcador de número de diapositiva"/>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D22F896-40B5-4ADD-8801-0D06FADFA095}"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google.com.mx/url?sa=i&amp;rct=j&amp;q=&amp;esrc=s&amp;source=images&amp;cd=&amp;cad=rja&amp;uact=8&amp;ved=0CAcQjRxqFQoTCN3Ip57A7ccCFYaOkgodYdYKqQ&amp;url=http://artiteca.blogspot.com/2012/02/externalidades-e-internalidades.html&amp;psig=AFQjCNFIU9R1KJsdr20meXelk311OcHFcA&amp;ust=1442010050567741"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blog.educalab.es/redes/page/2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xqFQoTCOnuy8iT7ccCFdCLkgodUaQLfg&amp;url=http://es.slideshare.net/PabloDuenas/01-la-empresa-y-su-marco-externo-blog-38969001&amp;psig=AFQjCNH7bVOFXmnO4PumIrUDV_RWDgjxTA&amp;ust=1441997956546610"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mx/url?sa=i&amp;rct=j&amp;q=&amp;esrc=s&amp;source=images&amp;cd=&amp;cad=rja&amp;uact=8&amp;ved=&amp;url=http://blocs.xtec.cat/auladelmar/que-hem-apres-aquest-estiu/&amp;psig=AFQjCNG8nukR1immEQqXyYeCG4LCW7ZYvw&amp;ust=144199737916468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amp;esrc=s&amp;source=images&amp;cd=&amp;cad=rja&amp;uact=8&amp;ved=0CAcQjRxqFQoTCNyFtvSi7ccCFch_kgodyTYF4g&amp;url=http://www.sintetia.com/una-notas-sobre-el-legado-de-ronald-coase-uno-de-los-economistas-mas-influyentes/&amp;psig=AFQjCNF3LUtxmF7hTBEpHuzepEv3Wf3hzw&amp;ust=144200207310701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oleObject" Target="../embeddings/oleObject4.bin"/><Relationship Id="rId4" Type="http://schemas.openxmlformats.org/officeDocument/2006/relationships/image" Target="../media/image18.wmf"/></Relationships>
</file>

<file path=ppt/slides/_rels/slide25.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oleObject" Target="../embeddings/oleObject7.bin"/><Relationship Id="rId4" Type="http://schemas.openxmlformats.org/officeDocument/2006/relationships/image" Target="../media/image21.wmf"/><Relationship Id="rId9" Type="http://schemas.openxmlformats.org/officeDocument/2006/relationships/image" Target="../media/image24.png"/></Relationships>
</file>

<file path=ppt/slides/_rels/slide26.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6.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12.bin"/><Relationship Id="rId14" Type="http://schemas.openxmlformats.org/officeDocument/2006/relationships/image" Target="../media/image30.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2.wmf"/><Relationship Id="rId5" Type="http://schemas.openxmlformats.org/officeDocument/2006/relationships/oleObject" Target="../embeddings/oleObject16.bin"/><Relationship Id="rId4" Type="http://schemas.openxmlformats.org/officeDocument/2006/relationships/image" Target="../media/image31.wmf"/></Relationships>
</file>

<file path=ppt/slides/_rels/slide28.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36.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2.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35.wmf"/><Relationship Id="rId4" Type="http://schemas.openxmlformats.org/officeDocument/2006/relationships/image" Target="../media/image33.wmf"/><Relationship Id="rId9" Type="http://schemas.openxmlformats.org/officeDocument/2006/relationships/oleObject" Target="../embeddings/oleObject20.bin"/><Relationship Id="rId14" Type="http://schemas.openxmlformats.org/officeDocument/2006/relationships/image" Target="../media/image37.wmf"/></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www.google.com.mx/url?sa=i&amp;rct=j&amp;q=&amp;esrc=s&amp;source=images&amp;cd=&amp;cad=rja&amp;uact=8&amp;ved=0CAcQjRxqFQoTCOGLl-Gj7ccCFZMWkgodXksIDw&amp;url=http://bradanovic.blogspot.com/2013/10/bienes-libres-y-el-espectro.html&amp;psig=AFQjCNEUctjx1O1dVkwCvVM6wLHPZHNNmQ&amp;ust=1442002396566486"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www.google.com.mx/url?sa=i&amp;rct=j&amp;q=&amp;esrc=s&amp;source=images&amp;cd=&amp;cad=rja&amp;uact=8&amp;ved=0CAcQjRxqFQoTCJbo3e-m7ccCFQl8kgodwEcImw&amp;url=http://www.actividadeseconomicas.org/2012/06/bienes-y-servicios.html&amp;psig=AFQjCNGRIOfSwUR4aUQicIelFYffcKYCsw&amp;ust=1442003253953162"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2.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4.wmf"/><Relationship Id="rId5" Type="http://schemas.openxmlformats.org/officeDocument/2006/relationships/oleObject" Target="../embeddings/oleObject25.bin"/><Relationship Id="rId4" Type="http://schemas.openxmlformats.org/officeDocument/2006/relationships/image" Target="../media/image43.wmf"/></Relationships>
</file>

<file path=ppt/slides/_rels/slide37.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6.wmf"/><Relationship Id="rId5" Type="http://schemas.openxmlformats.org/officeDocument/2006/relationships/oleObject" Target="../embeddings/oleObject27.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29.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53.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50.wmf"/><Relationship Id="rId11" Type="http://schemas.openxmlformats.org/officeDocument/2006/relationships/oleObject" Target="../embeddings/oleObject34.bin"/><Relationship Id="rId5" Type="http://schemas.openxmlformats.org/officeDocument/2006/relationships/oleObject" Target="../embeddings/oleObject31.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33.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oleObject" Target="../embeddings/oleObject40.bin"/><Relationship Id="rId18" Type="http://schemas.openxmlformats.org/officeDocument/2006/relationships/image" Target="../media/image61.wmf"/><Relationship Id="rId26" Type="http://schemas.openxmlformats.org/officeDocument/2006/relationships/image" Target="../media/image65.wmf"/><Relationship Id="rId3" Type="http://schemas.openxmlformats.org/officeDocument/2006/relationships/oleObject" Target="../embeddings/oleObject35.bin"/><Relationship Id="rId21" Type="http://schemas.openxmlformats.org/officeDocument/2006/relationships/oleObject" Target="../embeddings/oleObject44.bin"/><Relationship Id="rId7" Type="http://schemas.openxmlformats.org/officeDocument/2006/relationships/oleObject" Target="../embeddings/oleObject37.bin"/><Relationship Id="rId12" Type="http://schemas.openxmlformats.org/officeDocument/2006/relationships/image" Target="../media/image58.wmf"/><Relationship Id="rId17" Type="http://schemas.openxmlformats.org/officeDocument/2006/relationships/oleObject" Target="../embeddings/oleObject42.bin"/><Relationship Id="rId25" Type="http://schemas.openxmlformats.org/officeDocument/2006/relationships/oleObject" Target="../embeddings/oleObject46.bin"/><Relationship Id="rId2" Type="http://schemas.openxmlformats.org/officeDocument/2006/relationships/slideLayout" Target="../slideLayouts/slideLayout2.xml"/><Relationship Id="rId16" Type="http://schemas.openxmlformats.org/officeDocument/2006/relationships/image" Target="../media/image60.wmf"/><Relationship Id="rId20" Type="http://schemas.openxmlformats.org/officeDocument/2006/relationships/image" Target="../media/image62.wmf"/><Relationship Id="rId1" Type="http://schemas.openxmlformats.org/officeDocument/2006/relationships/vmlDrawing" Target="../drawings/vmlDrawing12.vml"/><Relationship Id="rId6" Type="http://schemas.openxmlformats.org/officeDocument/2006/relationships/image" Target="../media/image55.wmf"/><Relationship Id="rId11" Type="http://schemas.openxmlformats.org/officeDocument/2006/relationships/oleObject" Target="../embeddings/oleObject39.bin"/><Relationship Id="rId24" Type="http://schemas.openxmlformats.org/officeDocument/2006/relationships/image" Target="../media/image64.wmf"/><Relationship Id="rId5" Type="http://schemas.openxmlformats.org/officeDocument/2006/relationships/oleObject" Target="../embeddings/oleObject36.bin"/><Relationship Id="rId15" Type="http://schemas.openxmlformats.org/officeDocument/2006/relationships/oleObject" Target="../embeddings/oleObject41.bin"/><Relationship Id="rId23" Type="http://schemas.openxmlformats.org/officeDocument/2006/relationships/oleObject" Target="../embeddings/oleObject45.bin"/><Relationship Id="rId10" Type="http://schemas.openxmlformats.org/officeDocument/2006/relationships/image" Target="../media/image57.wmf"/><Relationship Id="rId19" Type="http://schemas.openxmlformats.org/officeDocument/2006/relationships/oleObject" Target="../embeddings/oleObject43.bin"/><Relationship Id="rId4" Type="http://schemas.openxmlformats.org/officeDocument/2006/relationships/image" Target="../media/image54.wmf"/><Relationship Id="rId9" Type="http://schemas.openxmlformats.org/officeDocument/2006/relationships/oleObject" Target="../embeddings/oleObject38.bin"/><Relationship Id="rId14" Type="http://schemas.openxmlformats.org/officeDocument/2006/relationships/image" Target="../media/image59.wmf"/><Relationship Id="rId22" Type="http://schemas.openxmlformats.org/officeDocument/2006/relationships/image" Target="../media/image63.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67.wmf"/><Relationship Id="rId5" Type="http://schemas.openxmlformats.org/officeDocument/2006/relationships/oleObject" Target="../embeddings/oleObject48.bin"/><Relationship Id="rId4" Type="http://schemas.openxmlformats.org/officeDocument/2006/relationships/image" Target="../media/image66.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amp;esrc=s&amp;source=images&amp;cd=&amp;cad=rja&amp;uact=8&amp;ved=0CAcQjRxqFQoTCJrEyO6R7ccCFcQSkgodYv4Asg&amp;url=http://www.biodic.net/palabra/economia_de_mercado.html&amp;psig=AFQjCNG8nukR1immEQqXyYeCG4LCW7ZYvw&amp;ust=1441997379164684"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xfrm>
            <a:off x="1773767" y="1974273"/>
            <a:ext cx="8534400" cy="878466"/>
          </a:xfrm>
        </p:spPr>
        <p:txBody>
          <a:bodyPr>
            <a:normAutofit/>
          </a:bodyPr>
          <a:lstStyle/>
          <a:p>
            <a:pPr eaLnBrk="1" hangingPunct="1"/>
            <a:r>
              <a:rPr lang="es-MX" altLang="es-MX" dirty="0" smtClean="0">
                <a:solidFill>
                  <a:schemeClr val="bg1"/>
                </a:solidFill>
              </a:rPr>
              <a:t>UNIDAD III: EXTERNALIDADES Y BIENES PUBLICOS</a:t>
            </a:r>
            <a:endParaRPr lang="es-ES" altLang="es-MX" dirty="0" smtClean="0">
              <a:solidFill>
                <a:schemeClr val="bg1"/>
              </a:solidFill>
            </a:endParaRPr>
          </a:p>
        </p:txBody>
      </p:sp>
      <p:sp>
        <p:nvSpPr>
          <p:cNvPr id="3074" name="Rectangle 2"/>
          <p:cNvSpPr>
            <a:spLocks noGrp="1" noChangeArrowheads="1"/>
          </p:cNvSpPr>
          <p:nvPr>
            <p:ph type="ctrTitle"/>
          </p:nvPr>
        </p:nvSpPr>
        <p:spPr>
          <a:xfrm>
            <a:off x="1621367" y="3284538"/>
            <a:ext cx="9230784" cy="1004887"/>
          </a:xfrm>
        </p:spPr>
        <p:txBody>
          <a:bodyPr>
            <a:noAutofit/>
          </a:bodyPr>
          <a:lstStyle/>
          <a:p>
            <a:pPr eaLnBrk="1" fontAlgn="auto" hangingPunct="1">
              <a:spcAft>
                <a:spcPts val="0"/>
              </a:spcAft>
              <a:defRPr/>
            </a:pPr>
            <a:r>
              <a:rPr lang="es-MX" altLang="es-MX" sz="2000" dirty="0" smtClean="0">
                <a:solidFill>
                  <a:schemeClr val="accent1">
                    <a:lumMod val="75000"/>
                  </a:schemeClr>
                </a:solidFill>
              </a:rPr>
              <a:t>Unidad de aprendizaje: MICROECONOMIA II</a:t>
            </a:r>
            <a:br>
              <a:rPr lang="es-MX" altLang="es-MX" sz="2000" dirty="0" smtClean="0">
                <a:solidFill>
                  <a:schemeClr val="accent1">
                    <a:lumMod val="75000"/>
                  </a:schemeClr>
                </a:solidFill>
              </a:rPr>
            </a:br>
            <a:r>
              <a:rPr lang="es-MX" altLang="es-MX" sz="2000" dirty="0" smtClean="0">
                <a:solidFill>
                  <a:schemeClr val="accent1">
                    <a:lumMod val="75000"/>
                  </a:schemeClr>
                </a:solidFill>
              </a:rPr>
              <a:t>Licenciatura en Relaciones Económicas Internacionales</a:t>
            </a:r>
            <a:br>
              <a:rPr lang="es-MX" altLang="es-MX" sz="2000" dirty="0" smtClean="0">
                <a:solidFill>
                  <a:schemeClr val="accent1">
                    <a:lumMod val="75000"/>
                  </a:schemeClr>
                </a:solidFill>
              </a:rPr>
            </a:br>
            <a:r>
              <a:rPr lang="es-MX" altLang="es-MX" sz="2000" dirty="0" smtClean="0">
                <a:solidFill>
                  <a:schemeClr val="accent1">
                    <a:lumMod val="75000"/>
                  </a:schemeClr>
                </a:solidFill>
              </a:rPr>
              <a:t>Semestre 2017A</a:t>
            </a:r>
            <a:endParaRPr lang="es-ES" altLang="es-MX" sz="2000" dirty="0" smtClean="0">
              <a:solidFill>
                <a:schemeClr val="accent1">
                  <a:lumMod val="75000"/>
                </a:schemeClr>
              </a:solidFill>
            </a:endParaRPr>
          </a:p>
        </p:txBody>
      </p:sp>
      <p:sp>
        <p:nvSpPr>
          <p:cNvPr id="4" name="Rectangle 3"/>
          <p:cNvSpPr txBox="1">
            <a:spLocks noChangeArrowheads="1"/>
          </p:cNvSpPr>
          <p:nvPr/>
        </p:nvSpPr>
        <p:spPr>
          <a:xfrm>
            <a:off x="2165351" y="260351"/>
            <a:ext cx="8144933" cy="1008063"/>
          </a:xfrm>
          <a:prstGeom prst="rect">
            <a:avLst/>
          </a:prstGeom>
        </p:spPr>
        <p:txBody>
          <a:bodyPr>
            <a:norm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defRPr/>
            </a:pPr>
            <a:r>
              <a:rPr lang="es-MX" altLang="es-MX" b="1" dirty="0" smtClean="0">
                <a:solidFill>
                  <a:schemeClr val="accent1">
                    <a:lumMod val="75000"/>
                  </a:schemeClr>
                </a:solidFill>
              </a:rPr>
              <a:t>Universidad Autónoma del Estado de México</a:t>
            </a:r>
          </a:p>
          <a:p>
            <a:pPr fontAlgn="auto">
              <a:spcAft>
                <a:spcPts val="0"/>
              </a:spcAft>
              <a:defRPr/>
            </a:pPr>
            <a:r>
              <a:rPr lang="es-MX" altLang="es-MX" b="1" dirty="0" smtClean="0">
                <a:solidFill>
                  <a:schemeClr val="accent1">
                    <a:lumMod val="75000"/>
                  </a:schemeClr>
                </a:solidFill>
              </a:rPr>
              <a:t>Facultad de Economía</a:t>
            </a:r>
            <a:endParaRPr lang="es-MX" altLang="es-MX" b="1" dirty="0">
              <a:solidFill>
                <a:schemeClr val="accent1">
                  <a:lumMod val="75000"/>
                </a:schemeClr>
              </a:solidFill>
            </a:endParaRPr>
          </a:p>
          <a:p>
            <a:pPr fontAlgn="auto">
              <a:spcAft>
                <a:spcPts val="0"/>
              </a:spcAft>
              <a:defRPr/>
            </a:pPr>
            <a:endParaRPr lang="es-ES" altLang="es-MX" b="1" dirty="0" smtClean="0">
              <a:solidFill>
                <a:schemeClr val="accent1">
                  <a:lumMod val="75000"/>
                </a:schemeClr>
              </a:solidFill>
            </a:endParaRPr>
          </a:p>
        </p:txBody>
      </p:sp>
      <p:pic>
        <p:nvPicPr>
          <p:cNvPr id="6149"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33051" y="149988"/>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801" y="78551"/>
            <a:ext cx="16097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621367" y="4508500"/>
            <a:ext cx="9230784" cy="1004888"/>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defRPr/>
            </a:pPr>
            <a:r>
              <a:rPr lang="es-MX" altLang="es-MX" sz="2800" smtClean="0">
                <a:solidFill>
                  <a:schemeClr val="accent1">
                    <a:lumMod val="75000"/>
                  </a:schemeClr>
                </a:solidFill>
              </a:rPr>
              <a:t>M. en E. Juvenal Rojas Merced</a:t>
            </a:r>
            <a:endParaRPr lang="es-ES" altLang="es-MX" sz="2800" smtClean="0">
              <a:solidFill>
                <a:schemeClr val="accent1">
                  <a:lumMod val="75000"/>
                </a:schemeClr>
              </a:solidFill>
            </a:endParaRPr>
          </a:p>
        </p:txBody>
      </p:sp>
      <p:sp>
        <p:nvSpPr>
          <p:cNvPr id="9" name="Rectangle 2"/>
          <p:cNvSpPr txBox="1">
            <a:spLocks noChangeArrowheads="1"/>
          </p:cNvSpPr>
          <p:nvPr/>
        </p:nvSpPr>
        <p:spPr>
          <a:xfrm>
            <a:off x="2351618" y="5589588"/>
            <a:ext cx="9230783" cy="1003300"/>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dirty="0" smtClean="0">
                <a:solidFill>
                  <a:schemeClr val="accent1">
                    <a:lumMod val="75000"/>
                  </a:schemeClr>
                </a:solidFill>
              </a:rPr>
              <a:t>Octubre de 2017</a:t>
            </a:r>
            <a:endParaRPr lang="es-ES" altLang="es-MX" sz="2000" dirty="0" smtClean="0">
              <a:solidFill>
                <a:schemeClr val="accent1">
                  <a:lumMod val="75000"/>
                </a:schemeClr>
              </a:solidFill>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a:t>
            </a:fld>
            <a:endParaRPr lang="en-US" dirty="0"/>
          </a:p>
        </p:txBody>
      </p:sp>
    </p:spTree>
    <p:extLst>
      <p:ext uri="{BB962C8B-B14F-4D97-AF65-F5344CB8AC3E}">
        <p14:creationId xmlns:p14="http://schemas.microsoft.com/office/powerpoint/2010/main" val="27675395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219200" y="274638"/>
            <a:ext cx="10363200" cy="830831"/>
          </a:xfrm>
          <a:solidFill>
            <a:schemeClr val="accent2">
              <a:lumMod val="20000"/>
              <a:lumOff val="80000"/>
            </a:schemeClr>
          </a:solidFill>
        </p:spPr>
        <p:txBody>
          <a:bodyPr/>
          <a:lstStyle/>
          <a:p>
            <a:pPr algn="r" eaLnBrk="1" hangingPunct="1"/>
            <a:r>
              <a:rPr lang="es-ES" altLang="es-MX" b="1" dirty="0" smtClean="0"/>
              <a:t>Consideraciones</a:t>
            </a:r>
          </a:p>
        </p:txBody>
      </p:sp>
      <p:sp>
        <p:nvSpPr>
          <p:cNvPr id="12291" name="Rectangle 3"/>
          <p:cNvSpPr>
            <a:spLocks noGrp="1" noChangeArrowheads="1"/>
          </p:cNvSpPr>
          <p:nvPr>
            <p:ph sz="quarter" idx="1"/>
          </p:nvPr>
        </p:nvSpPr>
        <p:spPr>
          <a:xfrm>
            <a:off x="891118" y="1562670"/>
            <a:ext cx="5386316" cy="3091218"/>
          </a:xfrm>
        </p:spPr>
        <p:txBody>
          <a:bodyPr>
            <a:noAutofit/>
          </a:bodyPr>
          <a:lstStyle/>
          <a:p>
            <a:pPr marL="274320" indent="-274320" algn="just" eaLnBrk="1" fontAlgn="auto" hangingPunct="1">
              <a:spcBef>
                <a:spcPts val="0"/>
              </a:spcBef>
              <a:spcAft>
                <a:spcPts val="0"/>
              </a:spcAft>
              <a:buFont typeface="Wingdings 2"/>
              <a:buChar char=""/>
              <a:defRPr/>
            </a:pPr>
            <a:r>
              <a:rPr lang="es-ES_tradnl" altLang="ja-JP" sz="2000" dirty="0">
                <a:latin typeface="Arial Unicode MS" pitchFamily="34" charset="-128"/>
                <a:ea typeface="Arial Unicode MS" pitchFamily="34" charset="-128"/>
                <a:cs typeface="Arial" charset="0"/>
              </a:rPr>
              <a:t>Un sistema de mercados perfectamente competitivos conduce a la obtención de un Óptimo de Pareto. </a:t>
            </a:r>
          </a:p>
          <a:p>
            <a:pPr marL="274320" indent="-274320" algn="just" eaLnBrk="1" fontAlgn="auto" hangingPunct="1">
              <a:spcBef>
                <a:spcPts val="0"/>
              </a:spcBef>
              <a:spcAft>
                <a:spcPts val="0"/>
              </a:spcAft>
              <a:buFont typeface="Wingdings 2"/>
              <a:buChar char=""/>
              <a:defRPr/>
            </a:pPr>
            <a:endParaRPr lang="es-ES_tradnl" altLang="ja-JP" sz="2000" dirty="0">
              <a:latin typeface="Arial Unicode MS" pitchFamily="34" charset="-128"/>
              <a:ea typeface="Arial Unicode MS" pitchFamily="34" charset="-128"/>
              <a:cs typeface="Arial" charset="0"/>
            </a:endParaRPr>
          </a:p>
          <a:p>
            <a:pPr marL="274320" indent="-274320" algn="just" eaLnBrk="1" fontAlgn="auto" hangingPunct="1">
              <a:spcBef>
                <a:spcPts val="0"/>
              </a:spcBef>
              <a:spcAft>
                <a:spcPts val="0"/>
              </a:spcAft>
              <a:buFont typeface="Wingdings 2"/>
              <a:buChar char=""/>
              <a:defRPr/>
            </a:pPr>
            <a:r>
              <a:rPr lang="es-ES_tradnl" altLang="ja-JP" sz="2000" dirty="0">
                <a:latin typeface="Arial Unicode MS" pitchFamily="34" charset="-128"/>
                <a:ea typeface="Arial Unicode MS" pitchFamily="34" charset="-128"/>
                <a:cs typeface="Arial" charset="0"/>
              </a:rPr>
              <a:t>La competencia perfecta no es tan “perfecta” como a primera vista podría parecer. </a:t>
            </a:r>
          </a:p>
          <a:p>
            <a:pPr marL="274320" indent="-274320" algn="just" eaLnBrk="1" fontAlgn="auto" hangingPunct="1">
              <a:spcBef>
                <a:spcPts val="0"/>
              </a:spcBef>
              <a:spcAft>
                <a:spcPts val="0"/>
              </a:spcAft>
              <a:buFont typeface="Wingdings 2"/>
              <a:buChar char=""/>
              <a:defRPr/>
            </a:pPr>
            <a:endParaRPr lang="es-ES_tradnl" altLang="ja-JP" sz="2000" dirty="0">
              <a:latin typeface="Arial Unicode MS" pitchFamily="34" charset="-128"/>
              <a:ea typeface="Arial Unicode MS" pitchFamily="34" charset="-128"/>
              <a:cs typeface="Arial" charset="0"/>
            </a:endParaRPr>
          </a:p>
          <a:p>
            <a:pPr marL="274320" indent="-274320" algn="just" eaLnBrk="1" fontAlgn="auto" hangingPunct="1">
              <a:spcBef>
                <a:spcPts val="0"/>
              </a:spcBef>
              <a:spcAft>
                <a:spcPts val="0"/>
              </a:spcAft>
              <a:buFont typeface="Wingdings 2"/>
              <a:buChar char=""/>
              <a:defRPr/>
            </a:pPr>
            <a:r>
              <a:rPr lang="es-ES_tradnl" altLang="ja-JP" sz="2000" dirty="0">
                <a:latin typeface="Arial Unicode MS" pitchFamily="34" charset="-128"/>
                <a:ea typeface="Arial Unicode MS" pitchFamily="34" charset="-128"/>
                <a:cs typeface="Arial" charset="0"/>
              </a:rPr>
              <a:t>Los precios que resultan de dicho mercado competitivo no serán los “adecuados”  </a:t>
            </a:r>
          </a:p>
        </p:txBody>
      </p:sp>
      <p:sp>
        <p:nvSpPr>
          <p:cNvPr id="13316" name="Rectangle 4"/>
          <p:cNvSpPr>
            <a:spLocks noChangeArrowheads="1"/>
          </p:cNvSpPr>
          <p:nvPr/>
        </p:nvSpPr>
        <p:spPr bwMode="auto">
          <a:xfrm>
            <a:off x="3584276" y="6176749"/>
            <a:ext cx="5234125" cy="415498"/>
          </a:xfrm>
          <a:prstGeom prst="rect">
            <a:avLst/>
          </a:prstGeom>
          <a:solidFill>
            <a:schemeClr val="accent2">
              <a:lumMod val="40000"/>
              <a:lumOff val="60000"/>
            </a:schemeClr>
          </a:solidFill>
          <a:ln>
            <a:noFill/>
          </a:ln>
          <a:effectLst>
            <a:outerShdw dist="107763" dir="8100000" algn="ctr" rotWithShape="0">
              <a:schemeClr val="bg2">
                <a:alpha val="50000"/>
              </a:schemeClr>
            </a:outerShdw>
          </a:effectLst>
        </p:spPr>
        <p:txBody>
          <a:bodyPr wrap="none">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buFont typeface="Wingdings" pitchFamily="2" charset="2"/>
              <a:buNone/>
            </a:pPr>
            <a:r>
              <a:rPr lang="es-ES_tradnl" altLang="ja-JP" sz="2100">
                <a:latin typeface="Arial" pitchFamily="34" charset="0"/>
                <a:ea typeface="ＭＳ Ｐゴシック" pitchFamily="34" charset="-128"/>
              </a:rPr>
              <a:t>Este es el resultado de las externalidades.</a:t>
            </a:r>
            <a:endParaRPr lang="es-ES" altLang="ja-JP" sz="2100">
              <a:latin typeface="Arial" pitchFamily="34" charset="0"/>
              <a:ea typeface="ＭＳ Ｐゴシック" pitchFamily="34" charset="-12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4197" y="1562669"/>
            <a:ext cx="4805570" cy="2695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023582" y="5000855"/>
            <a:ext cx="10556185" cy="707886"/>
          </a:xfrm>
          <a:prstGeom prst="rect">
            <a:avLst/>
          </a:prstGeom>
        </p:spPr>
        <p:txBody>
          <a:bodyPr wrap="square">
            <a:spAutoFit/>
          </a:bodyPr>
          <a:lstStyle/>
          <a:p>
            <a:pPr marL="274320" indent="-274320" algn="just">
              <a:buFont typeface="Wingdings 2"/>
              <a:buChar char=""/>
              <a:defRPr/>
            </a:pPr>
            <a:r>
              <a:rPr lang="es-ES_tradnl" altLang="ja-JP" sz="2000" dirty="0">
                <a:latin typeface="Arial Unicode MS" pitchFamily="34" charset="-128"/>
                <a:ea typeface="Arial Unicode MS" pitchFamily="34" charset="-128"/>
                <a:cs typeface="Arial" charset="0"/>
              </a:rPr>
              <a:t>Si  éste fuera el caso, no se logrará el máximo bienestar mediante el ajuste competitivo a los precios del mercado.</a:t>
            </a:r>
            <a:endParaRPr lang="es-ES" altLang="es-MX" sz="2000" dirty="0">
              <a:latin typeface="Arial Unicode MS" pitchFamily="34" charset="-128"/>
              <a:ea typeface="Arial Unicode MS" pitchFamily="34" charset="-128"/>
              <a:cs typeface="Arial" charset="0"/>
            </a:endParaRP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820729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n-US" altLang="es-MX" dirty="0"/>
              <a:t>EXTERNALIDADES</a:t>
            </a:r>
            <a:endParaRPr lang="es-MX" dirty="0"/>
          </a:p>
        </p:txBody>
      </p:sp>
      <p:pic>
        <p:nvPicPr>
          <p:cNvPr id="47106" name="Picture 2" descr="http://4.bp.blogspot.com/-SLdKuFOZbYo/Tz_qsIWp22I/AAAAAAAAA0Y/nlq_tkBxcNI/s1600/Externalidad.gif">
            <a:hlinkClick r:id="rId2"/>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92952" y="3141511"/>
            <a:ext cx="3295214" cy="3558834"/>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pPr/>
              <a:t>11</a:t>
            </a:fld>
            <a:endParaRPr lang="en-US" dirty="0"/>
          </a:p>
        </p:txBody>
      </p:sp>
    </p:spTree>
    <p:extLst>
      <p:ext uri="{BB962C8B-B14F-4D97-AF65-F5344CB8AC3E}">
        <p14:creationId xmlns:p14="http://schemas.microsoft.com/office/powerpoint/2010/main" val="35829058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sz="quarter" idx="1"/>
          </p:nvPr>
        </p:nvSpPr>
        <p:spPr>
          <a:xfrm>
            <a:off x="814917" y="3628196"/>
            <a:ext cx="10464800" cy="2592388"/>
          </a:xfrm>
        </p:spPr>
        <p:txBody>
          <a:bodyPr>
            <a:noAutofit/>
          </a:bodyPr>
          <a:lstStyle/>
          <a:p>
            <a:pPr algn="just" eaLnBrk="1" hangingPunct="1">
              <a:lnSpc>
                <a:spcPct val="80000"/>
              </a:lnSpc>
            </a:pPr>
            <a:r>
              <a:rPr lang="es-ES_tradnl" altLang="ja-JP" sz="2400" dirty="0" smtClean="0">
                <a:ea typeface="ＭＳ Ｐゴシック" pitchFamily="34" charset="-128"/>
                <a:cs typeface="Arial" pitchFamily="34" charset="0"/>
              </a:rPr>
              <a:t>Los costos ocasionados por las barreras de los mercados evitan que estos operen plenamente. De tal manera que se requiere de otro enfoque para el problema relacionado con la maximizaci</a:t>
            </a:r>
            <a:r>
              <a:rPr lang="es-ES_tradnl" altLang="ja-JP" sz="2400" dirty="0" smtClean="0">
                <a:latin typeface="Times New Roman" pitchFamily="18" charset="0"/>
                <a:ea typeface="ＭＳ Ｐゴシック" pitchFamily="34" charset="-128"/>
                <a:cs typeface="Arial" pitchFamily="34" charset="0"/>
              </a:rPr>
              <a:t>ó</a:t>
            </a:r>
            <a:r>
              <a:rPr lang="es-ES_tradnl" altLang="ja-JP" sz="2400" dirty="0" smtClean="0">
                <a:ea typeface="ＭＳ Ｐゴシック" pitchFamily="34" charset="-128"/>
                <a:cs typeface="Arial" pitchFamily="34" charset="0"/>
              </a:rPr>
              <a:t>n del bienestar.</a:t>
            </a:r>
            <a:endParaRPr lang="es-ES" altLang="ja-JP" sz="2400" dirty="0" smtClean="0">
              <a:ea typeface="ＭＳ Ｐゴシック" pitchFamily="34" charset="-128"/>
              <a:cs typeface="Times New Roman" pitchFamily="18" charset="0"/>
            </a:endParaRPr>
          </a:p>
          <a:p>
            <a:pPr algn="just" eaLnBrk="1" hangingPunct="1">
              <a:lnSpc>
                <a:spcPct val="80000"/>
              </a:lnSpc>
            </a:pPr>
            <a:endParaRPr lang="es-ES_tradnl" altLang="ja-JP" sz="2400" dirty="0" smtClean="0">
              <a:ea typeface="ＭＳ Ｐゴシック" pitchFamily="34" charset="-128"/>
              <a:cs typeface="Arial" pitchFamily="34" charset="0"/>
            </a:endParaRPr>
          </a:p>
          <a:p>
            <a:pPr algn="just" eaLnBrk="1" hangingPunct="1">
              <a:lnSpc>
                <a:spcPct val="80000"/>
              </a:lnSpc>
            </a:pPr>
            <a:r>
              <a:rPr lang="es-ES_tradnl" altLang="ja-JP" sz="2400" dirty="0" smtClean="0">
                <a:ea typeface="ＭＳ Ｐゴシック" pitchFamily="34" charset="-128"/>
                <a:cs typeface="Arial" pitchFamily="34" charset="0"/>
              </a:rPr>
              <a:t>Con el objeto de entender m</a:t>
            </a:r>
            <a:r>
              <a:rPr lang="es-ES_tradnl" altLang="ja-JP" sz="2400" dirty="0" smtClean="0">
                <a:latin typeface="Times New Roman" pitchFamily="18" charset="0"/>
                <a:ea typeface="ＭＳ Ｐゴシック" pitchFamily="34" charset="-128"/>
                <a:cs typeface="Arial" pitchFamily="34" charset="0"/>
              </a:rPr>
              <a:t>á</a:t>
            </a:r>
            <a:r>
              <a:rPr lang="es-ES_tradnl" altLang="ja-JP" sz="2400" dirty="0" smtClean="0">
                <a:ea typeface="ＭＳ Ｐゴシック" pitchFamily="34" charset="-128"/>
                <a:cs typeface="Arial" pitchFamily="34" charset="0"/>
              </a:rPr>
              <a:t>s claramente el concepto de externalidad, deben examinarse, primero que todo, los conceptos de beneficios y, costos sociales (CSM).</a:t>
            </a:r>
            <a:endParaRPr lang="es-ES" altLang="ja-JP" sz="2400" dirty="0" smtClean="0">
              <a:ea typeface="ＭＳ Ｐゴシック" pitchFamily="34" charset="-128"/>
              <a:cs typeface="Times New Roman" pitchFamily="18" charset="0"/>
            </a:endParaRPr>
          </a:p>
          <a:p>
            <a:pPr eaLnBrk="1" hangingPunct="1">
              <a:lnSpc>
                <a:spcPct val="80000"/>
              </a:lnSpc>
            </a:pPr>
            <a:endParaRPr lang="es-ES_tradnl" altLang="ja-JP" sz="2400" dirty="0" smtClean="0">
              <a:ea typeface="ＭＳ Ｐゴシック" pitchFamily="34" charset="-128"/>
              <a:cs typeface="Arial" pitchFamily="34" charset="0"/>
            </a:endParaRPr>
          </a:p>
          <a:p>
            <a:pPr eaLnBrk="1" hangingPunct="1">
              <a:lnSpc>
                <a:spcPct val="80000"/>
              </a:lnSpc>
            </a:pPr>
            <a:r>
              <a:rPr lang="es-ES_tradnl" altLang="ja-JP" sz="2400" dirty="0" smtClean="0">
                <a:ea typeface="ＭＳ Ｐゴシック" pitchFamily="34" charset="-128"/>
                <a:cs typeface="Arial" pitchFamily="34" charset="0"/>
              </a:rPr>
              <a:t>Nuestro interés radica en encontrar las razones por las cuales se presentará una diferencia entre los costos sociales (CSM) y los costos privados (CM). </a:t>
            </a:r>
            <a:endParaRPr lang="es-ES" altLang="es-MX" sz="2400" dirty="0" smtClean="0">
              <a:cs typeface="Arial" pitchFamily="34" charset="0"/>
            </a:endParaRPr>
          </a:p>
        </p:txBody>
      </p:sp>
      <p:pic>
        <p:nvPicPr>
          <p:cNvPr id="1434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100" y="919643"/>
            <a:ext cx="61722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a:xfrm>
            <a:off x="195072" y="6021108"/>
            <a:ext cx="609600" cy="457200"/>
          </a:xfrm>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3501539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sz="quarter" idx="1"/>
          </p:nvPr>
        </p:nvSpPr>
        <p:spPr>
          <a:xfrm>
            <a:off x="788276" y="1127235"/>
            <a:ext cx="10841421" cy="3307354"/>
          </a:xfrm>
        </p:spPr>
        <p:txBody>
          <a:bodyPr>
            <a:noAutofit/>
          </a:bodyPr>
          <a:lstStyle/>
          <a:p>
            <a:pPr algn="just" eaLnBrk="1" hangingPunct="1">
              <a:spcBef>
                <a:spcPts val="0"/>
              </a:spcBef>
            </a:pPr>
            <a:r>
              <a:rPr lang="es-ES_tradnl" altLang="ja-JP" sz="2400" dirty="0" smtClean="0">
                <a:solidFill>
                  <a:srgbClr val="000000"/>
                </a:solidFill>
                <a:ea typeface="ＭＳ Ｐゴシック" pitchFamily="34" charset="-128"/>
                <a:cs typeface="Arial" pitchFamily="34" charset="0"/>
              </a:rPr>
              <a:t>E</a:t>
            </a:r>
            <a:r>
              <a:rPr lang="es-ES_tradnl" altLang="ja-JP" sz="2400" dirty="0" smtClean="0">
                <a:ea typeface="ＭＳ Ｐゴシック" pitchFamily="34" charset="-128"/>
                <a:cs typeface="Arial" pitchFamily="34" charset="0"/>
              </a:rPr>
              <a:t>s una divergencia entre los costos privados y sociales, o entre la ganancia privada y la social. </a:t>
            </a:r>
          </a:p>
          <a:p>
            <a:pPr algn="just" eaLnBrk="1" hangingPunct="1">
              <a:spcBef>
                <a:spcPts val="0"/>
              </a:spcBef>
            </a:pPr>
            <a:r>
              <a:rPr lang="es-ES_tradnl" altLang="ja-JP" sz="2400" dirty="0" smtClean="0">
                <a:ea typeface="ＭＳ Ｐゴシック" pitchFamily="34" charset="-128"/>
                <a:cs typeface="Arial" pitchFamily="34" charset="0"/>
              </a:rPr>
              <a:t>Los agentes econ</a:t>
            </a:r>
            <a:r>
              <a:rPr lang="es-ES_tradnl" altLang="ja-JP" sz="2400" dirty="0" smtClean="0">
                <a:ea typeface="Arial Unicode MS" pitchFamily="34" charset="-128"/>
                <a:cs typeface="Arial" pitchFamily="34" charset="0"/>
              </a:rPr>
              <a:t>ó</a:t>
            </a:r>
            <a:r>
              <a:rPr lang="es-ES_tradnl" altLang="ja-JP" sz="2400" dirty="0" smtClean="0">
                <a:ea typeface="ＭＳ Ｐゴシック" pitchFamily="34" charset="-128"/>
                <a:cs typeface="Arial" pitchFamily="34" charset="0"/>
              </a:rPr>
              <a:t>micos producen efectos en otros que no se reflejan en las transacciones de mercado.</a:t>
            </a:r>
          </a:p>
          <a:p>
            <a:pPr algn="just" eaLnBrk="1" hangingPunct="1">
              <a:spcBef>
                <a:spcPts val="0"/>
              </a:spcBef>
            </a:pPr>
            <a:r>
              <a:rPr lang="es-ES_tradnl" altLang="ja-JP" sz="2400" dirty="0" smtClean="0">
                <a:ea typeface="ＭＳ Ｐゴシック" pitchFamily="34" charset="-128"/>
                <a:cs typeface="Arial" pitchFamily="34" charset="0"/>
              </a:rPr>
              <a:t>Con fallas del mercado, la búsqueda de ganancias privadas no contribuye al bienestar social máximo. </a:t>
            </a:r>
          </a:p>
          <a:p>
            <a:pPr algn="just" eaLnBrk="1" hangingPunct="1">
              <a:spcBef>
                <a:spcPts val="0"/>
              </a:spcBef>
            </a:pPr>
            <a:r>
              <a:rPr lang="es-ES_tradnl" altLang="ja-JP" sz="2400" dirty="0" smtClean="0">
                <a:ea typeface="ＭＳ Ｐゴシック" pitchFamily="34" charset="-128"/>
                <a:cs typeface="Arial" pitchFamily="34" charset="0"/>
              </a:rPr>
              <a:t>La existencia de externalidades puede distorsionar la asignación de recursos.</a:t>
            </a:r>
          </a:p>
          <a:p>
            <a:pPr algn="just" eaLnBrk="1" hangingPunct="1">
              <a:spcBef>
                <a:spcPts val="0"/>
              </a:spcBef>
            </a:pPr>
            <a:r>
              <a:rPr lang="es-ES_tradnl" altLang="ja-JP" sz="2400" dirty="0" smtClean="0">
                <a:solidFill>
                  <a:srgbClr val="000000"/>
                </a:solidFill>
                <a:ea typeface="ＭＳ Ｐゴシック" pitchFamily="34" charset="-128"/>
                <a:cs typeface="Arial" pitchFamily="34" charset="0"/>
              </a:rPr>
              <a:t>Estas pueden ser positivas o negativas.</a:t>
            </a:r>
            <a:endParaRPr lang="es-ES_tradnl" altLang="ja-JP" sz="2400" dirty="0" smtClean="0">
              <a:ea typeface="ＭＳ Ｐゴシック" pitchFamily="34" charset="-128"/>
              <a:cs typeface="Times New Roman" pitchFamily="18" charset="0"/>
            </a:endParaRPr>
          </a:p>
          <a:p>
            <a:pPr lvl="1" algn="just" eaLnBrk="1" hangingPunct="1">
              <a:spcBef>
                <a:spcPts val="0"/>
              </a:spcBef>
              <a:buFont typeface="Wingdings" panose="05000000000000000000" pitchFamily="2" charset="2"/>
              <a:buChar char="§"/>
            </a:pPr>
            <a:r>
              <a:rPr lang="es-ES_tradnl" altLang="ja-JP" sz="2000" b="1" dirty="0" smtClean="0">
                <a:solidFill>
                  <a:srgbClr val="000000"/>
                </a:solidFill>
                <a:ea typeface="ＭＳ Ｐゴシック" pitchFamily="34" charset="-128"/>
                <a:cs typeface="Arial" pitchFamily="34" charset="0"/>
              </a:rPr>
              <a:t>Externalidades positivas</a:t>
            </a:r>
            <a:r>
              <a:rPr lang="es-ES_tradnl" altLang="ja-JP" sz="2000" dirty="0" smtClean="0">
                <a:solidFill>
                  <a:srgbClr val="000000"/>
                </a:solidFill>
                <a:ea typeface="ＭＳ Ｐゴシック" pitchFamily="34" charset="-128"/>
                <a:cs typeface="Arial" pitchFamily="34" charset="0"/>
              </a:rPr>
              <a:t>: Son aquellas que afectan favorablemente a terceros. </a:t>
            </a:r>
            <a:endParaRPr lang="es-ES_tradnl" altLang="ja-JP" sz="2000" dirty="0" smtClean="0">
              <a:ea typeface="ＭＳ Ｐゴシック" pitchFamily="34" charset="-128"/>
              <a:cs typeface="Times New Roman" pitchFamily="18" charset="0"/>
            </a:endParaRPr>
          </a:p>
          <a:p>
            <a:pPr lvl="1" algn="just" eaLnBrk="1" hangingPunct="1">
              <a:spcBef>
                <a:spcPts val="0"/>
              </a:spcBef>
              <a:buFont typeface="Wingdings" panose="05000000000000000000" pitchFamily="2" charset="2"/>
              <a:buChar char="§"/>
            </a:pPr>
            <a:r>
              <a:rPr lang="es-ES_tradnl" altLang="ja-JP" sz="2000" b="1" dirty="0" smtClean="0">
                <a:solidFill>
                  <a:srgbClr val="000000"/>
                </a:solidFill>
                <a:ea typeface="ＭＳ Ｐゴシック" pitchFamily="34" charset="-128"/>
                <a:cs typeface="Arial" pitchFamily="34" charset="0"/>
              </a:rPr>
              <a:t>Externalidades negativas: </a:t>
            </a:r>
            <a:r>
              <a:rPr lang="es-ES_tradnl" altLang="ja-JP" sz="2000" dirty="0" smtClean="0">
                <a:solidFill>
                  <a:srgbClr val="000000"/>
                </a:solidFill>
                <a:ea typeface="ＭＳ Ｐゴシック" pitchFamily="34" charset="-128"/>
                <a:cs typeface="Arial" pitchFamily="34" charset="0"/>
              </a:rPr>
              <a:t>son aquellas que afectan desfavorablemente a los demás.</a:t>
            </a:r>
            <a:endParaRPr lang="es-ES_tradnl" altLang="es-MX" sz="2000" dirty="0" smtClean="0"/>
          </a:p>
        </p:txBody>
      </p:sp>
      <p:sp>
        <p:nvSpPr>
          <p:cNvPr id="15363" name="Rectangle 5"/>
          <p:cNvSpPr>
            <a:spLocks noChangeArrowheads="1"/>
          </p:cNvSpPr>
          <p:nvPr/>
        </p:nvSpPr>
        <p:spPr bwMode="auto">
          <a:xfrm>
            <a:off x="1488017" y="411163"/>
            <a:ext cx="9793816" cy="369332"/>
          </a:xfrm>
          <a:prstGeom prst="rect">
            <a:avLst/>
          </a:prstGeom>
          <a:noFill/>
          <a:ln>
            <a:noFill/>
          </a:ln>
          <a:effectLst>
            <a:outerShdw dist="107763" dir="8100000" algn="ctr" rotWithShape="0">
              <a:schemeClr val="bg2">
                <a:alpha val="50000"/>
              </a:schemeClr>
            </a:outerShdw>
          </a:effec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0"/>
              </a:spcBef>
              <a:buClrTx/>
              <a:buSzTx/>
              <a:buFontTx/>
              <a:buNone/>
            </a:pPr>
            <a:r>
              <a:rPr lang="es-ES_tradnl" altLang="ja-JP" sz="1800">
                <a:solidFill>
                  <a:srgbClr val="000000"/>
                </a:solidFill>
                <a:latin typeface="Arial" pitchFamily="34" charset="0"/>
                <a:ea typeface="ＭＳ Ｐゴシック" pitchFamily="34" charset="-128"/>
              </a:rPr>
              <a:t>Se definen como la influencia de las acciones de una persona en el bienestar de otra.</a:t>
            </a:r>
            <a:endParaRPr lang="es-ES" altLang="es-MX" sz="1800">
              <a:solidFill>
                <a:srgbClr val="000000"/>
              </a:solidFill>
              <a:latin typeface="Arial" pitchFamily="34" charset="0"/>
            </a:endParaRPr>
          </a:p>
        </p:txBody>
      </p:sp>
      <p:pic>
        <p:nvPicPr>
          <p:cNvPr id="15364" name="Picture 5" descr="http://3.bp.blogspot.com/---ZuzYp5RA8/VQW719MzZ0I/AAAAAAAAAW4/yaLr2JpOd1w/s1600/11029637_731846096930447_2345129688867078846_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9906" y="4434589"/>
            <a:ext cx="6312922" cy="239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4022904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220720"/>
            <a:ext cx="10668000" cy="876522"/>
          </a:xfrm>
          <a:solidFill>
            <a:schemeClr val="accent2">
              <a:lumMod val="20000"/>
              <a:lumOff val="80000"/>
            </a:schemeClr>
          </a:solidFill>
        </p:spPr>
        <p:txBody>
          <a:bodyPr>
            <a:noAutofit/>
          </a:bodyPr>
          <a:lstStyle/>
          <a:p>
            <a:pPr algn="ctr" eaLnBrk="1" hangingPunct="1"/>
            <a:r>
              <a:rPr lang="es-ES" altLang="ja-JP" sz="2400" b="1" dirty="0" smtClean="0">
                <a:latin typeface="Arial" pitchFamily="34" charset="0"/>
                <a:ea typeface="ＭＳ Ｐゴシック" pitchFamily="34" charset="-128"/>
                <a:cs typeface="Arial" pitchFamily="34" charset="0"/>
              </a:rPr>
              <a:t>Que sucede con la existencia de externalidades positivas en la producción</a:t>
            </a:r>
            <a:r>
              <a:rPr lang="es-ES" altLang="ja-JP" sz="2400" b="1" dirty="0" smtClean="0">
                <a:ea typeface="ＭＳ Ｐゴシック" pitchFamily="34" charset="-128"/>
                <a:cs typeface="Arial" pitchFamily="34" charset="0"/>
              </a:rPr>
              <a:t> </a:t>
            </a:r>
            <a:endParaRPr lang="es-ES" altLang="es-MX" sz="2400" b="1" dirty="0" smtClean="0">
              <a:ea typeface="ＭＳ Ｐゴシック" pitchFamily="34" charset="-128"/>
              <a:cs typeface="Arial" pitchFamily="34" charset="0"/>
            </a:endParaRPr>
          </a:p>
        </p:txBody>
      </p:sp>
      <p:sp>
        <p:nvSpPr>
          <p:cNvPr id="16387" name="Rectangle 3"/>
          <p:cNvSpPr>
            <a:spLocks noGrp="1" noChangeArrowheads="1"/>
          </p:cNvSpPr>
          <p:nvPr>
            <p:ph sz="quarter" idx="1"/>
          </p:nvPr>
        </p:nvSpPr>
        <p:spPr>
          <a:xfrm>
            <a:off x="693683" y="1758453"/>
            <a:ext cx="5492603" cy="4419600"/>
          </a:xfrm>
        </p:spPr>
        <p:txBody>
          <a:bodyPr>
            <a:noAutofit/>
          </a:bodyPr>
          <a:lstStyle/>
          <a:p>
            <a:pPr eaLnBrk="1" hangingPunct="1">
              <a:lnSpc>
                <a:spcPct val="90000"/>
              </a:lnSpc>
            </a:pPr>
            <a:r>
              <a:rPr lang="es-ES" altLang="ja-JP" dirty="0" smtClean="0">
                <a:ea typeface="ＭＳ Ｐゴシック" pitchFamily="34" charset="-128"/>
                <a:cs typeface="Arial" pitchFamily="34" charset="0"/>
              </a:rPr>
              <a:t>Cuando existen externalidades positivas en la producción, los costos sociales son menores que los costos privados, por lo tanto, el mercado no produce la cantidad suficiente de ellos. </a:t>
            </a:r>
          </a:p>
          <a:p>
            <a:pPr eaLnBrk="1" hangingPunct="1">
              <a:lnSpc>
                <a:spcPct val="90000"/>
              </a:lnSpc>
            </a:pPr>
            <a:endParaRPr lang="es-ES" altLang="ja-JP" dirty="0" smtClean="0">
              <a:ea typeface="ＭＳ Ｐゴシック" pitchFamily="34" charset="-128"/>
              <a:cs typeface="Arial" pitchFamily="34" charset="0"/>
            </a:endParaRPr>
          </a:p>
          <a:p>
            <a:pPr eaLnBrk="1" hangingPunct="1">
              <a:lnSpc>
                <a:spcPct val="90000"/>
              </a:lnSpc>
            </a:pPr>
            <a:r>
              <a:rPr lang="es-ES" altLang="ja-JP" dirty="0" smtClean="0">
                <a:ea typeface="ＭＳ Ｐゴシック" pitchFamily="34" charset="-128"/>
                <a:cs typeface="Arial" pitchFamily="34" charset="0"/>
              </a:rPr>
              <a:t>Un mecanismo para lograr una cantidad óptima sería a través de subsidios a la producción o investigación, ejemplo CONACYT </a:t>
            </a:r>
            <a:endParaRPr lang="es-ES" altLang="es-MX" dirty="0" smtClean="0">
              <a:ea typeface="ＭＳ Ｐゴシック" pitchFamily="34" charset="-128"/>
              <a:cs typeface="Arial" pitchFamily="34" charset="0"/>
            </a:endParaRPr>
          </a:p>
        </p:txBody>
      </p:sp>
      <p:sp>
        <p:nvSpPr>
          <p:cNvPr id="16388" name="AutoShape 4"/>
          <p:cNvSpPr>
            <a:spLocks noChangeAspect="1" noChangeArrowheads="1" noTextEdit="1"/>
          </p:cNvSpPr>
          <p:nvPr/>
        </p:nvSpPr>
        <p:spPr bwMode="auto">
          <a:xfrm>
            <a:off x="6235700" y="1800225"/>
            <a:ext cx="5621867" cy="274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16389" name="Picture 5"/>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263218" y="1097242"/>
            <a:ext cx="5630333"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7" descr="http://image.slidesharecdn.com/01laempresaysumarcoexternoblog-140911072848-phpapp01/95/la-empresa-y-su-marco-externo-5-638.jpg?cb=141048836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0933" y="3989497"/>
            <a:ext cx="48514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9866605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solidFill>
            <a:schemeClr val="accent2">
              <a:lumMod val="20000"/>
              <a:lumOff val="80000"/>
            </a:schemeClr>
          </a:solidFill>
        </p:spPr>
        <p:txBody>
          <a:bodyPr/>
          <a:lstStyle/>
          <a:p>
            <a:pPr eaLnBrk="1" hangingPunct="1"/>
            <a:r>
              <a:rPr lang="es-ES" altLang="ja-JP" sz="2500" b="1" dirty="0" smtClean="0">
                <a:latin typeface="Arial" pitchFamily="34" charset="0"/>
                <a:ea typeface="ＭＳ Ｐゴシック" pitchFamily="34" charset="-128"/>
                <a:cs typeface="Arial" pitchFamily="34" charset="0"/>
              </a:rPr>
              <a:t>Qué sucede con la existencia de externalidad negativa en el consumo </a:t>
            </a:r>
            <a:endParaRPr lang="es-ES" altLang="es-MX" sz="2500" b="1" dirty="0" smtClean="0">
              <a:latin typeface="Arial" pitchFamily="34" charset="0"/>
              <a:ea typeface="ＭＳ Ｐゴシック" pitchFamily="34" charset="-128"/>
              <a:cs typeface="Arial" pitchFamily="34" charset="0"/>
            </a:endParaRPr>
          </a:p>
        </p:txBody>
      </p:sp>
      <p:sp>
        <p:nvSpPr>
          <p:cNvPr id="17411" name="Rectangle 3"/>
          <p:cNvSpPr>
            <a:spLocks noGrp="1" noChangeArrowheads="1"/>
          </p:cNvSpPr>
          <p:nvPr>
            <p:ph sz="quarter" idx="1"/>
          </p:nvPr>
        </p:nvSpPr>
        <p:spPr>
          <a:xfrm>
            <a:off x="912284" y="1989139"/>
            <a:ext cx="5181600" cy="4530725"/>
          </a:xfrm>
        </p:spPr>
        <p:txBody>
          <a:bodyPr>
            <a:normAutofit/>
          </a:bodyPr>
          <a:lstStyle/>
          <a:p>
            <a:pPr eaLnBrk="1" hangingPunct="1"/>
            <a:r>
              <a:rPr lang="es-ES" altLang="ja-JP" dirty="0" smtClean="0">
                <a:ea typeface="ＭＳ Ｐゴシック" pitchFamily="34" charset="-128"/>
                <a:cs typeface="Arial" pitchFamily="34" charset="0"/>
              </a:rPr>
              <a:t>Cuando existe una externalidad negativa en el consumo, el valor privado es mayor que el valor social, por lo tanto, el mercado produce una cantidad mayor a la socialmente óptima. </a:t>
            </a:r>
          </a:p>
          <a:p>
            <a:pPr eaLnBrk="1" hangingPunct="1"/>
            <a:r>
              <a:rPr lang="es-ES" altLang="ja-JP" dirty="0" smtClean="0">
                <a:ea typeface="ＭＳ Ｐゴシック" pitchFamily="34" charset="-128"/>
                <a:cs typeface="Arial" pitchFamily="34" charset="0"/>
              </a:rPr>
              <a:t>Una manera de corregir este problema es mediante un impuesto que internalice la externalidad </a:t>
            </a:r>
            <a:endParaRPr lang="es-ES" altLang="es-MX" dirty="0" smtClean="0">
              <a:ea typeface="ＭＳ Ｐゴシック" pitchFamily="34" charset="-128"/>
              <a:cs typeface="Arial" pitchFamily="34" charset="0"/>
            </a:endParaRPr>
          </a:p>
        </p:txBody>
      </p:sp>
      <p:sp>
        <p:nvSpPr>
          <p:cNvPr id="17412" name="AutoShape 4"/>
          <p:cNvSpPr>
            <a:spLocks noChangeAspect="1" noChangeArrowheads="1" noTextEdit="1"/>
          </p:cNvSpPr>
          <p:nvPr/>
        </p:nvSpPr>
        <p:spPr bwMode="auto">
          <a:xfrm>
            <a:off x="6479118" y="2420938"/>
            <a:ext cx="53467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graphicFrame>
        <p:nvGraphicFramePr>
          <p:cNvPr id="17413" name="Object 5"/>
          <p:cNvGraphicFramePr>
            <a:graphicFrameLocks noChangeAspect="1"/>
          </p:cNvGraphicFramePr>
          <p:nvPr/>
        </p:nvGraphicFramePr>
        <p:xfrm>
          <a:off x="6383867" y="2278063"/>
          <a:ext cx="5651500" cy="3238500"/>
        </p:xfrm>
        <a:graphic>
          <a:graphicData uri="http://schemas.openxmlformats.org/presentationml/2006/ole">
            <mc:AlternateContent xmlns:mc="http://schemas.openxmlformats.org/markup-compatibility/2006">
              <mc:Choice xmlns:v="urn:schemas-microsoft-com:vml" Requires="v">
                <p:oleObj spid="_x0000_s2068" name="Imagen de mapa de bits" r:id="rId3" imgW="4238095" imgH="3238952" progId="Paint.Picture">
                  <p:embed/>
                </p:oleObj>
              </mc:Choice>
              <mc:Fallback>
                <p:oleObj name="Imagen de mapa de bits" r:id="rId3" imgW="4238095" imgH="3238952" progId="Paint.Picture">
                  <p:embed/>
                  <p:pic>
                    <p:nvPicPr>
                      <p:cNvPr id="0" name=""/>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383867" y="2278063"/>
                        <a:ext cx="56515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715087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sz="quarter" idx="1"/>
          </p:nvPr>
        </p:nvSpPr>
        <p:spPr>
          <a:xfrm>
            <a:off x="1200151" y="620713"/>
            <a:ext cx="10363200" cy="2557462"/>
          </a:xfrm>
        </p:spPr>
        <p:txBody>
          <a:bodyPr>
            <a:noAutofit/>
          </a:bodyPr>
          <a:lstStyle/>
          <a:p>
            <a:pPr algn="just" eaLnBrk="1" hangingPunct="1"/>
            <a:r>
              <a:rPr lang="es-ES" altLang="ja-JP" sz="2400" b="1" dirty="0" smtClean="0">
                <a:solidFill>
                  <a:srgbClr val="000000"/>
                </a:solidFill>
                <a:latin typeface="Times New Roman" pitchFamily="18" charset="0"/>
                <a:ea typeface="ＭＳ Ｐゴシック" pitchFamily="34" charset="-128"/>
                <a:cs typeface="Arial" pitchFamily="34" charset="0"/>
              </a:rPr>
              <a:t>¿</a:t>
            </a:r>
            <a:r>
              <a:rPr lang="es-ES" altLang="ja-JP" sz="2400" b="1" dirty="0" smtClean="0">
                <a:solidFill>
                  <a:srgbClr val="000000"/>
                </a:solidFill>
                <a:ea typeface="ＭＳ Ｐゴシック" pitchFamily="34" charset="-128"/>
                <a:cs typeface="Arial" pitchFamily="34" charset="0"/>
              </a:rPr>
              <a:t>Cu</a:t>
            </a:r>
            <a:r>
              <a:rPr lang="es-ES" altLang="ja-JP" sz="2400" b="1" dirty="0" smtClean="0">
                <a:solidFill>
                  <a:srgbClr val="000000"/>
                </a:solidFill>
                <a:latin typeface="Times New Roman" pitchFamily="18" charset="0"/>
                <a:ea typeface="ＭＳ Ｐゴシック" pitchFamily="34" charset="-128"/>
                <a:cs typeface="Arial" pitchFamily="34" charset="0"/>
              </a:rPr>
              <a:t>á</a:t>
            </a:r>
            <a:r>
              <a:rPr lang="es-ES" altLang="ja-JP" sz="2400" b="1" dirty="0" smtClean="0">
                <a:solidFill>
                  <a:srgbClr val="000000"/>
                </a:solidFill>
                <a:ea typeface="ＭＳ Ｐゴシック" pitchFamily="34" charset="-128"/>
                <a:cs typeface="Arial" pitchFamily="34" charset="0"/>
              </a:rPr>
              <a:t>l es el costo de la existencia de una externalidad negativa en la producci</a:t>
            </a:r>
            <a:r>
              <a:rPr lang="es-ES" altLang="ja-JP" sz="2400" b="1" dirty="0" smtClean="0">
                <a:solidFill>
                  <a:srgbClr val="000000"/>
                </a:solidFill>
                <a:latin typeface="Times New Roman" pitchFamily="18" charset="0"/>
                <a:ea typeface="ＭＳ Ｐゴシック" pitchFamily="34" charset="-128"/>
                <a:cs typeface="Arial" pitchFamily="34" charset="0"/>
              </a:rPr>
              <a:t>ó</a:t>
            </a:r>
            <a:r>
              <a:rPr lang="es-ES" altLang="ja-JP" sz="2400" b="1" dirty="0" smtClean="0">
                <a:solidFill>
                  <a:srgbClr val="000000"/>
                </a:solidFill>
                <a:ea typeface="ＭＳ Ｐゴシック" pitchFamily="34" charset="-128"/>
                <a:cs typeface="Arial" pitchFamily="34" charset="0"/>
              </a:rPr>
              <a:t>n?</a:t>
            </a:r>
            <a:r>
              <a:rPr lang="es-ES" altLang="ja-JP" sz="2400" dirty="0" smtClean="0">
                <a:solidFill>
                  <a:srgbClr val="000000"/>
                </a:solidFill>
                <a:ea typeface="ＭＳ Ｐゴシック" pitchFamily="34" charset="-128"/>
                <a:cs typeface="Arial" pitchFamily="34" charset="0"/>
              </a:rPr>
              <a:t> </a:t>
            </a:r>
            <a:r>
              <a:rPr lang="es-ES" altLang="ja-JP" sz="2400" dirty="0" smtClean="0">
                <a:ea typeface="ＭＳ Ｐゴシック" pitchFamily="34" charset="-128"/>
                <a:cs typeface="Arial" pitchFamily="34" charset="0"/>
              </a:rPr>
              <a:t>Cuando existe una externalidad negativa en la producción, el costo social es mayor que el costo privado. </a:t>
            </a:r>
            <a:endParaRPr lang="en-US" altLang="ja-JP" sz="2400" dirty="0" smtClean="0">
              <a:ea typeface="ＭＳ Ｐゴシック" pitchFamily="34" charset="-128"/>
              <a:cs typeface="Arial" pitchFamily="34" charset="0"/>
            </a:endParaRPr>
          </a:p>
          <a:p>
            <a:pPr algn="just" eaLnBrk="1" hangingPunct="1"/>
            <a:r>
              <a:rPr lang="es-ES" altLang="ja-JP" sz="2400" dirty="0" smtClean="0">
                <a:ea typeface="ＭＳ Ｐゴシック" pitchFamily="34" charset="-128"/>
                <a:cs typeface="Arial" pitchFamily="34" charset="0"/>
              </a:rPr>
              <a:t>Cuando esto sucede, el gobierno buscará los incentivos para reducir dicha externalidad. Las externalidades negativas en la producción llevan a los mercados a producir una cantidad diferente a la que socialmente es deseable </a:t>
            </a:r>
            <a:endParaRPr lang="es-ES" altLang="es-MX" sz="2400" dirty="0" smtClean="0">
              <a:ea typeface="ＭＳ Ｐゴシック" pitchFamily="34" charset="-128"/>
              <a:cs typeface="Arial" pitchFamily="34" charset="0"/>
            </a:endParaRPr>
          </a:p>
        </p:txBody>
      </p:sp>
      <p:pic>
        <p:nvPicPr>
          <p:cNvPr id="20483" name="Picture 4" descr="https://encrypted-tbn2.gstatic.com/images?q=tbn:ANd9GcQ0Vp9sYXNJovHs9lYqOgwxsmlKxbXI2VDvuOjcK1kLbFi_X7g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2585" y="3209926"/>
            <a:ext cx="5581649" cy="322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2415953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19200" y="274638"/>
            <a:ext cx="10363200" cy="955072"/>
          </a:xfrm>
          <a:solidFill>
            <a:schemeClr val="accent2">
              <a:lumMod val="20000"/>
              <a:lumOff val="80000"/>
            </a:schemeClr>
          </a:solidFill>
        </p:spPr>
        <p:txBody>
          <a:bodyPr anchor="ctr"/>
          <a:lstStyle/>
          <a:p>
            <a:pPr eaLnBrk="1" hangingPunct="1"/>
            <a:r>
              <a:rPr lang="es-ES" altLang="ja-JP" sz="2100" b="1" dirty="0" smtClean="0">
                <a:latin typeface="Arial" pitchFamily="34" charset="0"/>
                <a:ea typeface="ＭＳ Ｐゴシック" pitchFamily="34" charset="-128"/>
                <a:cs typeface="Arial" pitchFamily="34" charset="0"/>
              </a:rPr>
              <a:t>Qué sucede con la existencia de externalidad positiva en el consumo </a:t>
            </a:r>
            <a:endParaRPr lang="es-ES" altLang="es-MX" sz="2100" b="1" dirty="0" smtClean="0">
              <a:latin typeface="Arial" pitchFamily="34" charset="0"/>
              <a:ea typeface="ＭＳ Ｐゴシック" pitchFamily="34" charset="-128"/>
              <a:cs typeface="Arial" pitchFamily="34" charset="0"/>
            </a:endParaRPr>
          </a:p>
        </p:txBody>
      </p:sp>
      <p:sp>
        <p:nvSpPr>
          <p:cNvPr id="18435" name="Rectangle 3"/>
          <p:cNvSpPr>
            <a:spLocks noGrp="1" noChangeArrowheads="1"/>
          </p:cNvSpPr>
          <p:nvPr>
            <p:ph sz="quarter" idx="1"/>
          </p:nvPr>
        </p:nvSpPr>
        <p:spPr>
          <a:xfrm>
            <a:off x="814917" y="1993901"/>
            <a:ext cx="5181600" cy="3667125"/>
          </a:xfrm>
        </p:spPr>
        <p:txBody>
          <a:bodyPr>
            <a:normAutofit/>
          </a:bodyPr>
          <a:lstStyle/>
          <a:p>
            <a:pPr eaLnBrk="1" hangingPunct="1">
              <a:lnSpc>
                <a:spcPct val="90000"/>
              </a:lnSpc>
            </a:pPr>
            <a:r>
              <a:rPr lang="es-ES" altLang="ja-JP" dirty="0" smtClean="0">
                <a:ea typeface="ＭＳ Ｐゴシック" pitchFamily="34" charset="-128"/>
                <a:cs typeface="Arial" pitchFamily="34" charset="0"/>
              </a:rPr>
              <a:t>Cuando existe una externalidad positiva en el consumo, el valor social es mayor que el valor privado. </a:t>
            </a:r>
          </a:p>
          <a:p>
            <a:pPr eaLnBrk="1" hangingPunct="1">
              <a:lnSpc>
                <a:spcPct val="90000"/>
              </a:lnSpc>
            </a:pPr>
            <a:endParaRPr lang="es-ES" altLang="ja-JP" dirty="0" smtClean="0">
              <a:ea typeface="ＭＳ Ｐゴシック" pitchFamily="34" charset="-128"/>
              <a:cs typeface="Arial" pitchFamily="34" charset="0"/>
            </a:endParaRPr>
          </a:p>
          <a:p>
            <a:pPr eaLnBrk="1" hangingPunct="1">
              <a:lnSpc>
                <a:spcPct val="90000"/>
              </a:lnSpc>
            </a:pPr>
            <a:endParaRPr lang="es-ES" altLang="ja-JP" dirty="0" smtClean="0">
              <a:ea typeface="ＭＳ Ｐゴシック" pitchFamily="34" charset="-128"/>
              <a:cs typeface="Arial" pitchFamily="34" charset="0"/>
            </a:endParaRPr>
          </a:p>
          <a:p>
            <a:pPr eaLnBrk="1" hangingPunct="1">
              <a:lnSpc>
                <a:spcPct val="90000"/>
              </a:lnSpc>
            </a:pPr>
            <a:r>
              <a:rPr lang="es-ES" altLang="ja-JP" dirty="0" smtClean="0">
                <a:ea typeface="ＭＳ Ｐゴシック" pitchFamily="34" charset="-128"/>
                <a:cs typeface="Arial" pitchFamily="34" charset="0"/>
              </a:rPr>
              <a:t>Por lo tanto, el gobierno puede lograr la cantidad óptima en el mercado a través de subsidios </a:t>
            </a:r>
            <a:endParaRPr lang="es-ES" altLang="es-MX" dirty="0" smtClean="0">
              <a:ea typeface="ＭＳ Ｐゴシック" pitchFamily="34" charset="-128"/>
              <a:cs typeface="Arial" pitchFamily="34" charset="0"/>
            </a:endParaRPr>
          </a:p>
        </p:txBody>
      </p:sp>
      <p:sp>
        <p:nvSpPr>
          <p:cNvPr id="18436" name="AutoShape 4"/>
          <p:cNvSpPr>
            <a:spLocks noChangeAspect="1" noChangeArrowheads="1" noTextEdit="1"/>
          </p:cNvSpPr>
          <p:nvPr/>
        </p:nvSpPr>
        <p:spPr bwMode="auto">
          <a:xfrm>
            <a:off x="6100234" y="2078039"/>
            <a:ext cx="5659967"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graphicFrame>
        <p:nvGraphicFramePr>
          <p:cNvPr id="18437" name="Object 5"/>
          <p:cNvGraphicFramePr>
            <a:graphicFrameLocks noChangeAspect="1"/>
          </p:cNvGraphicFramePr>
          <p:nvPr/>
        </p:nvGraphicFramePr>
        <p:xfrm>
          <a:off x="6096001" y="2155825"/>
          <a:ext cx="5956300" cy="3505200"/>
        </p:xfrm>
        <a:graphic>
          <a:graphicData uri="http://schemas.openxmlformats.org/presentationml/2006/ole">
            <mc:AlternateContent xmlns:mc="http://schemas.openxmlformats.org/markup-compatibility/2006">
              <mc:Choice xmlns:v="urn:schemas-microsoft-com:vml" Requires="v">
                <p:oleObj spid="_x0000_s3092" name="Imagen de mapa de bits" r:id="rId3" imgW="4466667" imgH="3505689" progId="Paint.Picture">
                  <p:embed/>
                </p:oleObj>
              </mc:Choice>
              <mc:Fallback>
                <p:oleObj name="Imagen de mapa de bits" r:id="rId3" imgW="4466667" imgH="3505689" progId="Paint.Picture">
                  <p:embed/>
                  <p:pic>
                    <p:nvPicPr>
                      <p:cNvPr id="0" name=""/>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096001" y="2155825"/>
                        <a:ext cx="59563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27108686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s-MX" smtClean="0"/>
              <a:t>          </a:t>
            </a:r>
            <a:endParaRPr lang="es-ES" altLang="es-MX" smtClean="0"/>
          </a:p>
        </p:txBody>
      </p:sp>
      <p:sp>
        <p:nvSpPr>
          <p:cNvPr id="18435" name="Rectangle 3"/>
          <p:cNvSpPr>
            <a:spLocks noGrp="1" noChangeArrowheads="1"/>
          </p:cNvSpPr>
          <p:nvPr>
            <p:ph sz="quarter" idx="1"/>
          </p:nvPr>
        </p:nvSpPr>
        <p:spPr>
          <a:xfrm>
            <a:off x="961697" y="1087821"/>
            <a:ext cx="10620703" cy="4931979"/>
          </a:xfrm>
        </p:spPr>
        <p:txBody>
          <a:bodyPr>
            <a:noAutofit/>
          </a:bodyPr>
          <a:lstStyle/>
          <a:p>
            <a:pPr marL="274320" indent="-274320" algn="just" eaLnBrk="1" fontAlgn="auto" hangingPunct="1">
              <a:lnSpc>
                <a:spcPct val="80000"/>
              </a:lnSpc>
              <a:spcBef>
                <a:spcPts val="580"/>
              </a:spcBef>
              <a:spcAft>
                <a:spcPts val="0"/>
              </a:spcAft>
              <a:buFont typeface="Wingdings 2"/>
              <a:buChar char=""/>
              <a:defRPr/>
            </a:pPr>
            <a:r>
              <a:rPr lang="es-ES" altLang="ja-JP" sz="2400" b="1" dirty="0">
                <a:solidFill>
                  <a:srgbClr val="000000"/>
                </a:solidFill>
                <a:latin typeface="Arial Unicode MS" pitchFamily="34" charset="-128"/>
                <a:ea typeface="Arial Unicode MS" pitchFamily="34" charset="-128"/>
                <a:cs typeface="Arial" charset="0"/>
              </a:rPr>
              <a:t>Cuál es el papel del estado en condiciones de externalidades?</a:t>
            </a:r>
            <a:r>
              <a:rPr lang="en-US" altLang="ja-JP" sz="2400" b="1" dirty="0">
                <a:solidFill>
                  <a:srgbClr val="000000"/>
                </a:solidFill>
                <a:latin typeface="Arial Unicode MS" pitchFamily="34" charset="-128"/>
                <a:ea typeface="Arial Unicode MS" pitchFamily="34" charset="-128"/>
                <a:cs typeface="Arial" charset="0"/>
              </a:rPr>
              <a:t> </a:t>
            </a:r>
            <a:r>
              <a:rPr lang="en-US" altLang="ja-JP" sz="2400" dirty="0">
                <a:solidFill>
                  <a:srgbClr val="000000"/>
                </a:solidFill>
                <a:latin typeface="Arial Unicode MS" pitchFamily="34" charset="-128"/>
                <a:ea typeface="Arial Unicode MS" pitchFamily="34" charset="-128"/>
                <a:cs typeface="Arial" charset="0"/>
              </a:rPr>
              <a:t>E</a:t>
            </a:r>
            <a:r>
              <a:rPr lang="es-ES" altLang="ja-JP" sz="2400" dirty="0">
                <a:solidFill>
                  <a:srgbClr val="000000"/>
                </a:solidFill>
                <a:latin typeface="Arial Unicode MS" pitchFamily="34" charset="-128"/>
                <a:ea typeface="Arial Unicode MS" pitchFamily="34" charset="-128"/>
                <a:cs typeface="Arial" charset="0"/>
              </a:rPr>
              <a:t>l gobierno puede y debe de intervenir en el mercado para asignar los recursos de una manera más eficiente </a:t>
            </a:r>
            <a:endParaRPr lang="en-US" altLang="ja-JP" sz="2400" dirty="0">
              <a:solidFill>
                <a:srgbClr val="000000"/>
              </a:solidFill>
              <a:latin typeface="Arial Unicode MS" pitchFamily="34" charset="-128"/>
              <a:ea typeface="Arial Unicode MS" pitchFamily="34" charset="-128"/>
              <a:cs typeface="Arial" charset="0"/>
            </a:endParaRPr>
          </a:p>
          <a:p>
            <a:pPr marL="274320" indent="-274320" algn="just" eaLnBrk="1" fontAlgn="auto" hangingPunct="1">
              <a:lnSpc>
                <a:spcPct val="80000"/>
              </a:lnSpc>
              <a:spcBef>
                <a:spcPts val="580"/>
              </a:spcBef>
              <a:spcAft>
                <a:spcPts val="0"/>
              </a:spcAft>
              <a:buFont typeface="Wingdings 2"/>
              <a:buChar char=""/>
              <a:defRPr/>
            </a:pPr>
            <a:endParaRPr lang="es-ES" altLang="ja-JP" sz="2400" dirty="0">
              <a:solidFill>
                <a:srgbClr val="000000"/>
              </a:solidFill>
              <a:latin typeface="Arial Unicode MS" pitchFamily="34" charset="-128"/>
              <a:ea typeface="Arial Unicode MS" pitchFamily="34" charset="-128"/>
              <a:cs typeface="Arial" charset="0"/>
            </a:endParaRPr>
          </a:p>
          <a:p>
            <a:pPr marL="274320" indent="-274320" algn="just" eaLnBrk="1" fontAlgn="auto" hangingPunct="1">
              <a:lnSpc>
                <a:spcPct val="80000"/>
              </a:lnSpc>
              <a:spcBef>
                <a:spcPts val="580"/>
              </a:spcBef>
              <a:spcAft>
                <a:spcPts val="0"/>
              </a:spcAft>
              <a:buFont typeface="Wingdings 2"/>
              <a:buChar char=""/>
              <a:defRPr/>
            </a:pPr>
            <a:r>
              <a:rPr lang="es-ES" altLang="ja-JP" sz="2400" b="1" dirty="0">
                <a:solidFill>
                  <a:srgbClr val="000000"/>
                </a:solidFill>
                <a:latin typeface="Arial Unicode MS" pitchFamily="34" charset="-128"/>
                <a:ea typeface="Arial Unicode MS" pitchFamily="34" charset="-128"/>
                <a:cs typeface="Arial" charset="0"/>
              </a:rPr>
              <a:t>¿cómo?</a:t>
            </a:r>
            <a:r>
              <a:rPr lang="es-ES" altLang="ja-JP" sz="2400" dirty="0">
                <a:solidFill>
                  <a:srgbClr val="000000"/>
                </a:solidFill>
                <a:latin typeface="Arial Unicode MS" pitchFamily="34" charset="-128"/>
                <a:ea typeface="Arial Unicode MS" pitchFamily="34" charset="-128"/>
                <a:cs typeface="Arial" charset="0"/>
              </a:rPr>
              <a:t> </a:t>
            </a: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Recuerde que la oferta y demanda contienen valiosa información para realizar un análisis de bienestar. La demanda indica la valoración que los compradores asignan a los bienes (valor privado), mientras que la oferta refleja los costos de los productores (costo privado). </a:t>
            </a: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a:t>
            </a: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En ausencia de intervención del estado, el precio funciona como un instrumento que iguala las cantidades ofrecidas y demandadas. </a:t>
            </a: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a:t>
            </a: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Mencionamos que estas fuerzas de mercado son eficientes ya que maximizan los excedentes de los compradores y vendedores. </a:t>
            </a:r>
            <a:endParaRPr lang="es-ES" altLang="ja-JP" sz="2400" dirty="0">
              <a:latin typeface="Arial Unicode MS" pitchFamily="34" charset="-128"/>
              <a:ea typeface="Arial Unicode MS" pitchFamily="34" charset="-128"/>
              <a:cs typeface="Times New Roman" pitchFamily="18" charset="0"/>
            </a:endParaRPr>
          </a:p>
          <a:p>
            <a:pPr marL="274320" indent="-274320" algn="just" eaLnBrk="1" fontAlgn="auto" hangingPunct="1">
              <a:lnSpc>
                <a:spcPct val="80000"/>
              </a:lnSpc>
              <a:spcBef>
                <a:spcPts val="580"/>
              </a:spcBef>
              <a:spcAft>
                <a:spcPts val="0"/>
              </a:spcAft>
              <a:buFont typeface="Wingdings" pitchFamily="2" charset="2"/>
              <a:buNone/>
              <a:defRPr/>
            </a:pPr>
            <a:r>
              <a:rPr lang="es-ES" altLang="ja-JP" sz="2400" dirty="0">
                <a:solidFill>
                  <a:srgbClr val="000000"/>
                </a:solidFill>
                <a:latin typeface="Arial Unicode MS" pitchFamily="34" charset="-128"/>
                <a:ea typeface="Arial Unicode MS" pitchFamily="34" charset="-128"/>
                <a:cs typeface="Arial" charset="0"/>
              </a:rPr>
              <a:t> </a:t>
            </a:r>
            <a:endParaRPr lang="es-ES" altLang="ja-JP" sz="2400" dirty="0">
              <a:latin typeface="Arial Unicode MS" pitchFamily="34" charset="-128"/>
              <a:ea typeface="Arial Unicode MS" pitchFamily="34" charset="-128"/>
              <a:cs typeface="Times New Roman" pitchFamily="18" charset="0"/>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10365766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74638"/>
            <a:ext cx="10363200" cy="892010"/>
          </a:xfrm>
          <a:solidFill>
            <a:schemeClr val="accent2">
              <a:lumMod val="20000"/>
              <a:lumOff val="80000"/>
            </a:schemeClr>
          </a:solidFill>
        </p:spPr>
        <p:txBody>
          <a:bodyPr anchor="ctr"/>
          <a:lstStyle/>
          <a:p>
            <a:pPr algn="r" eaLnBrk="1" hangingPunct="1"/>
            <a:r>
              <a:rPr lang="es-ES_tradnl" altLang="ja-JP" sz="2700" b="1" dirty="0" smtClean="0">
                <a:latin typeface="Arial" pitchFamily="34" charset="0"/>
                <a:ea typeface="ＭＳ Ｐゴシック" pitchFamily="34" charset="-128"/>
                <a:cs typeface="Arial" pitchFamily="34" charset="0"/>
              </a:rPr>
              <a:t>Derechos Sobre La Propiedad</a:t>
            </a:r>
            <a:r>
              <a:rPr lang="es-ES" altLang="ja-JP" sz="2700" b="1" dirty="0" smtClean="0">
                <a:ea typeface="ＭＳ Ｐゴシック" pitchFamily="34" charset="-128"/>
                <a:cs typeface="Arial" pitchFamily="34" charset="0"/>
              </a:rPr>
              <a:t> </a:t>
            </a:r>
            <a:endParaRPr lang="es-ES" altLang="es-MX" sz="2700" b="1" dirty="0" smtClean="0">
              <a:ea typeface="ＭＳ Ｐゴシック" pitchFamily="34" charset="-128"/>
              <a:cs typeface="Arial" pitchFamily="34" charset="0"/>
            </a:endParaRPr>
          </a:p>
        </p:txBody>
      </p:sp>
      <p:sp>
        <p:nvSpPr>
          <p:cNvPr id="21507" name="Rectangle 3"/>
          <p:cNvSpPr>
            <a:spLocks noGrp="1" noChangeArrowheads="1"/>
          </p:cNvSpPr>
          <p:nvPr>
            <p:ph sz="quarter" idx="1"/>
          </p:nvPr>
        </p:nvSpPr>
        <p:spPr>
          <a:xfrm>
            <a:off x="725214" y="2565400"/>
            <a:ext cx="10740770" cy="4103688"/>
          </a:xfrm>
        </p:spPr>
        <p:txBody>
          <a:bodyPr>
            <a:noAutofit/>
          </a:bodyPr>
          <a:lstStyle/>
          <a:p>
            <a:pPr eaLnBrk="1" hangingPunct="1">
              <a:lnSpc>
                <a:spcPct val="80000"/>
              </a:lnSpc>
            </a:pPr>
            <a:r>
              <a:rPr lang="es-ES_tradnl" altLang="ja-JP" sz="2500" dirty="0" smtClean="0">
                <a:ea typeface="ＭＳ Ｐゴシック" pitchFamily="34" charset="-128"/>
                <a:cs typeface="Arial" pitchFamily="34" charset="0"/>
              </a:rPr>
              <a:t>Los individuos disponen del recurso legal para que se les responda por cualquier daño sufrido por el uso o abuso de su propiedad, llevado a cabo sin autorización previa.</a:t>
            </a:r>
          </a:p>
          <a:p>
            <a:pPr eaLnBrk="1" hangingPunct="1">
              <a:lnSpc>
                <a:spcPct val="80000"/>
              </a:lnSpc>
            </a:pPr>
            <a:endParaRPr lang="es-ES_tradnl" altLang="ja-JP" sz="1600" dirty="0" smtClean="0">
              <a:ea typeface="ＭＳ Ｐゴシック" pitchFamily="34" charset="-128"/>
              <a:cs typeface="Arial" pitchFamily="34" charset="0"/>
            </a:endParaRPr>
          </a:p>
          <a:p>
            <a:pPr eaLnBrk="1" hangingPunct="1">
              <a:lnSpc>
                <a:spcPct val="80000"/>
              </a:lnSpc>
            </a:pPr>
            <a:r>
              <a:rPr lang="es-ES_tradnl" altLang="ja-JP" sz="2500" dirty="0" smtClean="0">
                <a:ea typeface="ＭＳ Ｐゴシック" pitchFamily="34" charset="-128"/>
                <a:cs typeface="Arial" pitchFamily="34" charset="0"/>
              </a:rPr>
              <a:t>Cuando los derechos se encuentran bien definidos, el uso de la propiedad (los recursos) generalmente conllevará la realización de un contrato entre los propietarios de dichos recursos y los usuarios potenciales. </a:t>
            </a:r>
          </a:p>
          <a:p>
            <a:pPr eaLnBrk="1" hangingPunct="1">
              <a:lnSpc>
                <a:spcPct val="80000"/>
              </a:lnSpc>
            </a:pPr>
            <a:endParaRPr lang="es-ES_tradnl" altLang="ja-JP" sz="1600" dirty="0" smtClean="0">
              <a:ea typeface="ＭＳ Ｐゴシック" pitchFamily="34" charset="-128"/>
              <a:cs typeface="Arial" pitchFamily="34" charset="0"/>
            </a:endParaRPr>
          </a:p>
          <a:p>
            <a:pPr eaLnBrk="1" hangingPunct="1">
              <a:lnSpc>
                <a:spcPct val="80000"/>
              </a:lnSpc>
            </a:pPr>
            <a:r>
              <a:rPr lang="es-ES_tradnl" altLang="ja-JP" sz="2500" dirty="0" smtClean="0">
                <a:ea typeface="ＭＳ Ｐゴシック" pitchFamily="34" charset="-128"/>
                <a:cs typeface="Arial" pitchFamily="34" charset="0"/>
              </a:rPr>
              <a:t>Cuando el proceso de la realización del contrato y/o de la vigilancia para que se cumplan las condiciones en él estipuladas se torna excesivamente costoso o difícil de llevar a cabo, habrá alguna diferencia entre los costos sociales y los costos privados. </a:t>
            </a:r>
          </a:p>
          <a:p>
            <a:pPr eaLnBrk="1" hangingPunct="1">
              <a:lnSpc>
                <a:spcPct val="80000"/>
              </a:lnSpc>
            </a:pPr>
            <a:endParaRPr lang="es-ES_tradnl" altLang="ja-JP" sz="1600" dirty="0" smtClean="0">
              <a:ea typeface="ＭＳ Ｐゴシック" pitchFamily="34" charset="-128"/>
              <a:cs typeface="Arial" pitchFamily="34" charset="0"/>
            </a:endParaRPr>
          </a:p>
          <a:p>
            <a:pPr eaLnBrk="1" hangingPunct="1">
              <a:lnSpc>
                <a:spcPct val="80000"/>
              </a:lnSpc>
            </a:pPr>
            <a:r>
              <a:rPr lang="es-ES_tradnl" altLang="ja-JP" sz="2500" dirty="0" smtClean="0">
                <a:ea typeface="ＭＳ Ｐゴシック" pitchFamily="34" charset="-128"/>
                <a:cs typeface="Arial" pitchFamily="34" charset="0"/>
              </a:rPr>
              <a:t>En el caso contrario, los costos sociales y los costos privados tenderán a ser iguales. </a:t>
            </a:r>
          </a:p>
        </p:txBody>
      </p:sp>
      <p:sp>
        <p:nvSpPr>
          <p:cNvPr id="21508" name="Rectangle 4"/>
          <p:cNvSpPr>
            <a:spLocks noChangeArrowheads="1"/>
          </p:cNvSpPr>
          <p:nvPr/>
        </p:nvSpPr>
        <p:spPr bwMode="auto">
          <a:xfrm>
            <a:off x="725214" y="1614488"/>
            <a:ext cx="10740770" cy="734574"/>
          </a:xfrm>
          <a:prstGeom prst="rect">
            <a:avLst/>
          </a:prstGeom>
          <a:noFill/>
          <a:ln>
            <a:noFill/>
          </a:ln>
          <a:effectLst>
            <a:outerShdw dist="107763" dir="2700000" algn="ctr" rotWithShape="0">
              <a:schemeClr val="bg2">
                <a:alpha val="50000"/>
              </a:schemeClr>
            </a:outerShdw>
          </a:effec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80000"/>
              </a:lnSpc>
              <a:spcBef>
                <a:spcPct val="20000"/>
              </a:spcBef>
              <a:buClr>
                <a:schemeClr val="folHlink"/>
              </a:buClr>
              <a:buSzPct val="90000"/>
              <a:buFont typeface="Wingdings" pitchFamily="2" charset="2"/>
              <a:buChar char="n"/>
            </a:pPr>
            <a:r>
              <a:rPr lang="es-ES_tradnl" altLang="ja-JP" sz="2400" dirty="0">
                <a:latin typeface="+mn-lt"/>
                <a:ea typeface="ＭＳ Ｐゴシック" pitchFamily="34" charset="-128"/>
                <a:cs typeface="Arial" pitchFamily="34" charset="0"/>
              </a:rPr>
              <a:t>Los derechos de propiedad establecen cuál es el propietario legal de un recurso y especifican la forma en que puede utilizarse.</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3461957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762000" y="714376"/>
            <a:ext cx="10972800" cy="5738813"/>
          </a:xfrm>
          <a:solidFill>
            <a:schemeClr val="accent2">
              <a:lumMod val="20000"/>
              <a:lumOff val="80000"/>
            </a:schemeClr>
          </a:solidFill>
        </p:spPr>
        <p:txBody>
          <a:bodyPr>
            <a:noAutofit/>
          </a:bodyPr>
          <a:lstStyle/>
          <a:p>
            <a:pPr algn="ctr" eaLnBrk="1" hangingPunct="1">
              <a:spcBef>
                <a:spcPts val="0"/>
              </a:spcBef>
              <a:buFont typeface="Wingdings 2" pitchFamily="18" charset="2"/>
              <a:buNone/>
              <a:defRPr/>
            </a:pPr>
            <a:r>
              <a:rPr lang="es-MX" sz="2400" dirty="0" smtClean="0"/>
              <a:t>UNIVERSIDAD AUTÓNOMA DEL ESTADO DE MÉXICO</a:t>
            </a:r>
          </a:p>
          <a:p>
            <a:pPr algn="ctr" eaLnBrk="1" hangingPunct="1">
              <a:spcBef>
                <a:spcPts val="0"/>
              </a:spcBef>
              <a:buFont typeface="Wingdings 2" pitchFamily="18" charset="2"/>
              <a:buNone/>
              <a:defRPr/>
            </a:pPr>
            <a:r>
              <a:rPr lang="es-MX" sz="2400" dirty="0" smtClean="0"/>
              <a:t>FACULTAD DE ECONOMÍA </a:t>
            </a:r>
          </a:p>
          <a:p>
            <a:pPr algn="ctr" eaLnBrk="1" hangingPunct="1">
              <a:spcBef>
                <a:spcPts val="0"/>
              </a:spcBef>
              <a:buFont typeface="Wingdings 2" pitchFamily="18" charset="2"/>
              <a:buNone/>
              <a:defRPr/>
            </a:pPr>
            <a:endParaRPr lang="es-MX" sz="2400" dirty="0" smtClean="0"/>
          </a:p>
          <a:p>
            <a:pPr algn="ctr" eaLnBrk="1" hangingPunct="1">
              <a:spcBef>
                <a:spcPts val="0"/>
              </a:spcBef>
              <a:buFont typeface="Wingdings 2" pitchFamily="18" charset="2"/>
              <a:buNone/>
              <a:defRPr/>
            </a:pPr>
            <a:r>
              <a:rPr lang="es-MX" sz="1800" b="1" dirty="0" smtClean="0"/>
              <a:t>DIAPOSITIVAS DE  LA UNIDAD</a:t>
            </a:r>
            <a:r>
              <a:rPr lang="es-MX" sz="1800" dirty="0" smtClean="0"/>
              <a:t> III</a:t>
            </a:r>
            <a:r>
              <a:rPr lang="es-MX" sz="1800" b="1" dirty="0" smtClean="0"/>
              <a:t>: EXTERNALIDADES Y BIENES PÚBLICOS</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b="1" dirty="0" smtClean="0"/>
              <a:t>PROGRAMA EDUCATIVO</a:t>
            </a:r>
            <a:r>
              <a:rPr lang="es-MX" sz="1800" dirty="0" smtClean="0"/>
              <a:t>: LIC ENCIATURA EN RELACIONES ECONÓMICAS INTERNACIONALES</a:t>
            </a:r>
          </a:p>
          <a:p>
            <a:pPr algn="ctr" eaLnBrk="1" hangingPunct="1">
              <a:spcBef>
                <a:spcPts val="0"/>
              </a:spcBef>
              <a:buFont typeface="Wingdings 2" pitchFamily="18" charset="2"/>
              <a:buNone/>
              <a:defRPr/>
            </a:pPr>
            <a:r>
              <a:rPr lang="es-MX" sz="1800" b="1" dirty="0" smtClean="0"/>
              <a:t>UNIDAD DE APRENDIZAJE</a:t>
            </a:r>
            <a:r>
              <a:rPr lang="es-MX" sz="1800" dirty="0" smtClean="0"/>
              <a:t>: MICROECONOMÍA II</a:t>
            </a:r>
          </a:p>
          <a:p>
            <a:pPr algn="ctr" eaLnBrk="1" hangingPunct="1">
              <a:spcBef>
                <a:spcPts val="0"/>
              </a:spcBef>
              <a:buFont typeface="Wingdings 2" pitchFamily="18" charset="2"/>
              <a:buNone/>
              <a:defRPr/>
            </a:pPr>
            <a:r>
              <a:rPr lang="es-MX" sz="1800" dirty="0" smtClean="0"/>
              <a:t> </a:t>
            </a:r>
          </a:p>
          <a:p>
            <a:pPr algn="ctr" eaLnBrk="1" hangingPunct="1">
              <a:spcBef>
                <a:spcPts val="0"/>
              </a:spcBef>
              <a:buFont typeface="Wingdings 2" pitchFamily="18" charset="2"/>
              <a:buNone/>
              <a:defRPr/>
            </a:pPr>
            <a:r>
              <a:rPr lang="es-MX" sz="1800" b="1" dirty="0" smtClean="0"/>
              <a:t>HORAS TEORÍA</a:t>
            </a:r>
            <a:r>
              <a:rPr lang="es-MX" sz="1800" dirty="0" smtClean="0"/>
              <a:t>: 4</a:t>
            </a:r>
          </a:p>
          <a:p>
            <a:pPr algn="ctr" eaLnBrk="1" hangingPunct="1">
              <a:spcBef>
                <a:spcPts val="0"/>
              </a:spcBef>
              <a:buFont typeface="Wingdings 2" pitchFamily="18" charset="2"/>
              <a:buNone/>
              <a:defRPr/>
            </a:pPr>
            <a:r>
              <a:rPr lang="es-MX" sz="1800" b="1" dirty="0" smtClean="0"/>
              <a:t>HORAS PRÁCTICAS</a:t>
            </a:r>
            <a:r>
              <a:rPr lang="es-MX" sz="1800" dirty="0" smtClean="0"/>
              <a:t>: 2</a:t>
            </a:r>
          </a:p>
          <a:p>
            <a:pPr algn="ctr" eaLnBrk="1" hangingPunct="1">
              <a:spcBef>
                <a:spcPts val="0"/>
              </a:spcBef>
              <a:buFont typeface="Wingdings 2" pitchFamily="18" charset="2"/>
              <a:buNone/>
              <a:defRPr/>
            </a:pPr>
            <a:r>
              <a:rPr lang="es-MX" sz="1800" b="1" dirty="0" smtClean="0"/>
              <a:t>TOTAL DE HORAS</a:t>
            </a:r>
            <a:r>
              <a:rPr lang="es-MX" sz="1800" dirty="0" smtClean="0"/>
              <a:t>: 6</a:t>
            </a:r>
          </a:p>
          <a:p>
            <a:pPr algn="ctr" eaLnBrk="1" hangingPunct="1">
              <a:spcBef>
                <a:spcPts val="0"/>
              </a:spcBef>
              <a:buFont typeface="Wingdings 2" pitchFamily="18" charset="2"/>
              <a:buNone/>
              <a:defRPr/>
            </a:pPr>
            <a:r>
              <a:rPr lang="es-MX" sz="1800" b="1" dirty="0" smtClean="0"/>
              <a:t>CRÉDITOS</a:t>
            </a:r>
            <a:r>
              <a:rPr lang="es-MX" sz="1800" dirty="0" smtClean="0"/>
              <a:t> : 10</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dirty="0" smtClean="0"/>
              <a:t>CURSO OBLIGATORIO</a:t>
            </a:r>
          </a:p>
          <a:p>
            <a:pPr algn="ctr" eaLnBrk="1" hangingPunct="1">
              <a:spcBef>
                <a:spcPts val="0"/>
              </a:spcBef>
              <a:buFont typeface="Wingdings 2" pitchFamily="18" charset="2"/>
              <a:buNone/>
              <a:defRPr/>
            </a:pPr>
            <a:r>
              <a:rPr lang="es-MX" sz="1800" b="1" dirty="0" smtClean="0"/>
              <a:t>ELABORADAS POR</a:t>
            </a:r>
            <a:r>
              <a:rPr lang="es-MX" sz="1800" dirty="0" smtClean="0"/>
              <a:t>: </a:t>
            </a:r>
            <a:r>
              <a:rPr lang="es-MX" sz="1800" b="1" dirty="0" smtClean="0"/>
              <a:t>JUVENAL ROJAS MERCED</a:t>
            </a:r>
          </a:p>
          <a:p>
            <a:pPr algn="ctr" eaLnBrk="1" hangingPunct="1">
              <a:spcBef>
                <a:spcPts val="0"/>
              </a:spcBef>
              <a:buFont typeface="Wingdings 2" pitchFamily="18" charset="2"/>
              <a:buNone/>
              <a:defRPr/>
            </a:pPr>
            <a:endParaRPr lang="es-MX" sz="1800" b="1" dirty="0" smtClean="0"/>
          </a:p>
          <a:p>
            <a:pPr algn="ctr" eaLnBrk="1" hangingPunct="1">
              <a:spcBef>
                <a:spcPts val="0"/>
              </a:spcBef>
              <a:buFont typeface="Wingdings 2" pitchFamily="18" charset="2"/>
              <a:buNone/>
              <a:defRPr/>
            </a:pPr>
            <a:r>
              <a:rPr lang="es-MX" sz="1800" b="1" dirty="0" smtClean="0"/>
              <a:t>OCTUBRE DE 2017</a:t>
            </a:r>
            <a:endParaRPr lang="es-MX" sz="28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2256732340"/>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19200" y="274638"/>
            <a:ext cx="10363200" cy="633412"/>
          </a:xfrm>
        </p:spPr>
        <p:txBody>
          <a:bodyPr/>
          <a:lstStyle/>
          <a:p>
            <a:pPr algn="r" eaLnBrk="1" hangingPunct="1"/>
            <a:r>
              <a:rPr lang="es-ES" altLang="es-MX" sz="3200" dirty="0" smtClean="0"/>
              <a:t>El teorema de </a:t>
            </a:r>
            <a:r>
              <a:rPr lang="es-ES" altLang="es-MX" sz="3200" dirty="0" err="1" smtClean="0"/>
              <a:t>Coase</a:t>
            </a:r>
            <a:endParaRPr lang="es-ES" altLang="es-MX" sz="3200" dirty="0" smtClean="0"/>
          </a:p>
        </p:txBody>
      </p:sp>
      <p:sp>
        <p:nvSpPr>
          <p:cNvPr id="22531" name="Rectangle 3"/>
          <p:cNvSpPr>
            <a:spLocks noGrp="1" noChangeArrowheads="1"/>
          </p:cNvSpPr>
          <p:nvPr>
            <p:ph sz="quarter" idx="1"/>
          </p:nvPr>
        </p:nvSpPr>
        <p:spPr>
          <a:xfrm>
            <a:off x="302903" y="1440849"/>
            <a:ext cx="6913033" cy="3341687"/>
          </a:xfrm>
        </p:spPr>
        <p:txBody>
          <a:bodyPr>
            <a:noAutofit/>
          </a:bodyPr>
          <a:lstStyle/>
          <a:p>
            <a:pPr eaLnBrk="1" hangingPunct="1">
              <a:lnSpc>
                <a:spcPct val="90000"/>
              </a:lnSpc>
            </a:pPr>
            <a:r>
              <a:rPr lang="es-ES" altLang="es-MX" sz="2400" dirty="0" smtClean="0"/>
              <a:t>Si las negociaciones no tienen costo, las dos empresas llegaran por su cuenta a un nivel de producción  eficiente, resultando independiente quien tenga la concesión.</a:t>
            </a:r>
          </a:p>
          <a:p>
            <a:pPr eaLnBrk="1" hangingPunct="1">
              <a:lnSpc>
                <a:spcPct val="90000"/>
              </a:lnSpc>
            </a:pPr>
            <a:endParaRPr lang="es-ES" altLang="es-MX" sz="1600" dirty="0" smtClean="0"/>
          </a:p>
          <a:p>
            <a:pPr eaLnBrk="1" hangingPunct="1">
              <a:lnSpc>
                <a:spcPct val="90000"/>
              </a:lnSpc>
            </a:pPr>
            <a:r>
              <a:rPr lang="es-ES" altLang="es-MX" sz="2400" dirty="0" smtClean="0"/>
              <a:t>Si la empresa </a:t>
            </a:r>
            <a:r>
              <a:rPr lang="es-ES" altLang="es-MX" sz="2400" i="1" dirty="0" smtClean="0">
                <a:latin typeface="Times New Roman" pitchFamily="18" charset="0"/>
              </a:rPr>
              <a:t>Y</a:t>
            </a:r>
            <a:r>
              <a:rPr lang="es-ES" altLang="es-MX" sz="2400" dirty="0" smtClean="0"/>
              <a:t> (contaminadora) tiene la propiedad, la empresa </a:t>
            </a:r>
            <a:r>
              <a:rPr lang="es-ES" altLang="es-MX" sz="2400" i="1" dirty="0" smtClean="0">
                <a:latin typeface="Times New Roman" pitchFamily="18" charset="0"/>
              </a:rPr>
              <a:t>X</a:t>
            </a:r>
            <a:r>
              <a:rPr lang="es-ES" altLang="es-MX" sz="2400" dirty="0" smtClean="0"/>
              <a:t> estaría dispuesta a pagar por la contaminación una cantidad igual al daño externo causado por la contaminación.</a:t>
            </a:r>
          </a:p>
          <a:p>
            <a:pPr eaLnBrk="1" hangingPunct="1">
              <a:lnSpc>
                <a:spcPct val="90000"/>
              </a:lnSpc>
            </a:pPr>
            <a:endParaRPr lang="es-ES" altLang="es-MX" sz="1600" dirty="0" smtClean="0"/>
          </a:p>
          <a:p>
            <a:pPr eaLnBrk="1" hangingPunct="1">
              <a:lnSpc>
                <a:spcPct val="90000"/>
              </a:lnSpc>
            </a:pPr>
            <a:r>
              <a:rPr lang="es-ES" altLang="es-MX" sz="2400" dirty="0" smtClean="0"/>
              <a:t>Si la empresa </a:t>
            </a:r>
            <a:r>
              <a:rPr lang="es-ES" altLang="es-MX" sz="2400" i="1" dirty="0" smtClean="0">
                <a:latin typeface="Times New Roman" pitchFamily="18" charset="0"/>
              </a:rPr>
              <a:t>X</a:t>
            </a:r>
            <a:r>
              <a:rPr lang="es-ES" altLang="es-MX" sz="2400" dirty="0" smtClean="0"/>
              <a:t> tuviera los derechos, </a:t>
            </a:r>
            <a:r>
              <a:rPr lang="es-ES" altLang="es-MX" sz="2400" i="1" dirty="0" smtClean="0">
                <a:latin typeface="Times New Roman" pitchFamily="18" charset="0"/>
              </a:rPr>
              <a:t>Y</a:t>
            </a:r>
            <a:r>
              <a:rPr lang="es-ES" altLang="es-MX" sz="2400" dirty="0" smtClean="0"/>
              <a:t> estaría dispuesta a pagar por le derecho a contaminar  cualquier cantidad hasta los beneficios totales que genera la producción.</a:t>
            </a:r>
          </a:p>
        </p:txBody>
      </p:sp>
      <p:sp>
        <p:nvSpPr>
          <p:cNvPr id="22532" name="Rectangle 4"/>
          <p:cNvSpPr>
            <a:spLocks noChangeArrowheads="1"/>
          </p:cNvSpPr>
          <p:nvPr/>
        </p:nvSpPr>
        <p:spPr bwMode="auto">
          <a:xfrm>
            <a:off x="914400" y="5802313"/>
            <a:ext cx="10653184" cy="647700"/>
          </a:xfrm>
          <a:prstGeom prst="rect">
            <a:avLst/>
          </a:prstGeom>
          <a:solidFill>
            <a:schemeClr val="accent1">
              <a:lumMod val="20000"/>
              <a:lumOff val="80000"/>
            </a:schemeClr>
          </a:solidFill>
          <a:ln>
            <a:noFill/>
          </a:ln>
          <a:effectLst>
            <a:outerShdw dist="107763" dir="2700000" algn="ctr" rotWithShape="0">
              <a:schemeClr val="bg2">
                <a:alpha val="50000"/>
              </a:schemeClr>
            </a:outerShdw>
          </a:effec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lnSpc>
                <a:spcPct val="90000"/>
              </a:lnSpc>
              <a:spcBef>
                <a:spcPct val="20000"/>
              </a:spcBef>
              <a:buClr>
                <a:schemeClr val="folHlink"/>
              </a:buClr>
              <a:buSzPct val="90000"/>
              <a:buFont typeface="Wingdings" pitchFamily="2" charset="2"/>
              <a:buNone/>
            </a:pPr>
            <a:r>
              <a:rPr lang="es-ES" altLang="es-MX" sz="2400" i="1" dirty="0">
                <a:latin typeface="+mn-lt"/>
              </a:rPr>
              <a:t>X</a:t>
            </a:r>
            <a:r>
              <a:rPr lang="es-ES" altLang="es-MX" sz="2400" dirty="0">
                <a:latin typeface="+mn-lt"/>
              </a:rPr>
              <a:t> lo aceptaría en la medida que fuera superior a los costos impuestos por la contaminación.</a:t>
            </a:r>
          </a:p>
        </p:txBody>
      </p:sp>
      <p:pic>
        <p:nvPicPr>
          <p:cNvPr id="22533" name="Picture 6" descr="http://www.sintetia.com/wp-content/uploads/2013/09/Coas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3784" y="2060576"/>
            <a:ext cx="3886200"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1720726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solidFill>
            <a:schemeClr val="accent2">
              <a:lumMod val="20000"/>
              <a:lumOff val="80000"/>
            </a:schemeClr>
          </a:solidFill>
        </p:spPr>
        <p:txBody>
          <a:bodyPr/>
          <a:lstStyle/>
          <a:p>
            <a:pPr algn="r" eaLnBrk="1" hangingPunct="1"/>
            <a:r>
              <a:rPr lang="es-ES" altLang="ja-JP" sz="2900" b="1" dirty="0" smtClean="0">
                <a:latin typeface="Arial" pitchFamily="34" charset="0"/>
                <a:ea typeface="ＭＳ Ｐゴシック" pitchFamily="34" charset="-128"/>
                <a:cs typeface="Arial" pitchFamily="34" charset="0"/>
              </a:rPr>
              <a:t>Formas tradicionales de resolver el problema de las externalidades</a:t>
            </a:r>
            <a:endParaRPr lang="es-ES" altLang="es-MX" sz="2900" b="1" dirty="0" smtClean="0">
              <a:latin typeface="Arial" pitchFamily="34" charset="0"/>
              <a:ea typeface="ＭＳ Ｐゴシック" pitchFamily="34" charset="-128"/>
              <a:cs typeface="Arial" pitchFamily="34" charset="0"/>
            </a:endParaRPr>
          </a:p>
        </p:txBody>
      </p:sp>
      <p:sp>
        <p:nvSpPr>
          <p:cNvPr id="23555" name="Rectangle 3"/>
          <p:cNvSpPr>
            <a:spLocks noGrp="1" noChangeArrowheads="1"/>
          </p:cNvSpPr>
          <p:nvPr>
            <p:ph sz="quarter" idx="1"/>
          </p:nvPr>
        </p:nvSpPr>
        <p:spPr>
          <a:xfrm>
            <a:off x="1219200" y="1923393"/>
            <a:ext cx="5181600" cy="4207533"/>
          </a:xfrm>
        </p:spPr>
        <p:txBody>
          <a:bodyPr>
            <a:normAutofit/>
          </a:bodyPr>
          <a:lstStyle/>
          <a:p>
            <a:pPr eaLnBrk="1" hangingPunct="1">
              <a:lnSpc>
                <a:spcPct val="90000"/>
              </a:lnSpc>
            </a:pPr>
            <a:r>
              <a:rPr lang="en-US" altLang="ja-JP" sz="2400" dirty="0" smtClean="0">
                <a:ea typeface="ＭＳ Ｐゴシック" pitchFamily="34" charset="-128"/>
                <a:cs typeface="Arial" pitchFamily="34" charset="0"/>
              </a:rPr>
              <a:t>M</a:t>
            </a:r>
            <a:r>
              <a:rPr lang="es-ES" altLang="ja-JP" sz="2400" dirty="0" err="1" smtClean="0">
                <a:ea typeface="ＭＳ Ｐゴシック" pitchFamily="34" charset="-128"/>
                <a:cs typeface="Arial" pitchFamily="34" charset="0"/>
              </a:rPr>
              <a:t>ediante</a:t>
            </a:r>
            <a:r>
              <a:rPr lang="es-ES" altLang="ja-JP" sz="2400" dirty="0" smtClean="0">
                <a:ea typeface="ＭＳ Ｐゴシック" pitchFamily="34" charset="-128"/>
                <a:cs typeface="Arial" pitchFamily="34" charset="0"/>
              </a:rPr>
              <a:t> la aplicación de impuestos</a:t>
            </a:r>
            <a:r>
              <a:rPr lang="en-US" altLang="ja-JP" sz="2400" dirty="0" smtClean="0">
                <a:ea typeface="ＭＳ Ｐゴシック" pitchFamily="34" charset="-128"/>
                <a:cs typeface="Arial" pitchFamily="34" charset="0"/>
              </a:rPr>
              <a:t>.</a:t>
            </a:r>
            <a:r>
              <a:rPr lang="es-ES" altLang="ja-JP" sz="2400" dirty="0" smtClean="0">
                <a:ea typeface="ＭＳ Ｐゴシック" pitchFamily="34" charset="-128"/>
                <a:cs typeface="Arial" pitchFamily="34" charset="0"/>
              </a:rPr>
              <a:t> </a:t>
            </a:r>
            <a:endParaRPr lang="en-US" altLang="ja-JP" sz="2400" dirty="0" smtClean="0">
              <a:ea typeface="ＭＳ Ｐゴシック" pitchFamily="34" charset="-128"/>
              <a:cs typeface="Arial" pitchFamily="34" charset="0"/>
            </a:endParaRPr>
          </a:p>
          <a:p>
            <a:pPr eaLnBrk="1" hangingPunct="1">
              <a:lnSpc>
                <a:spcPct val="90000"/>
              </a:lnSpc>
            </a:pPr>
            <a:r>
              <a:rPr lang="en-US" altLang="ja-JP" sz="2400" dirty="0" smtClean="0">
                <a:ea typeface="ＭＳ Ｐゴシック" pitchFamily="34" charset="-128"/>
                <a:cs typeface="Arial" pitchFamily="34" charset="0"/>
              </a:rPr>
              <a:t>S</a:t>
            </a:r>
            <a:r>
              <a:rPr lang="es-ES" altLang="ja-JP" sz="2400" dirty="0" smtClean="0">
                <a:ea typeface="ＭＳ Ｐゴシック" pitchFamily="34" charset="-128"/>
                <a:cs typeface="Arial" pitchFamily="34" charset="0"/>
              </a:rPr>
              <a:t>i se aplica un impuesto a los productores éstos tienen un incentivo para producir menos a cada nivel de precios, lo cual causa un desplazamiento de la curva de oferta hacia la izquierda.</a:t>
            </a:r>
            <a:endParaRPr lang="en-US" altLang="ja-JP" sz="2400" dirty="0" smtClean="0">
              <a:ea typeface="ＭＳ Ｐゴシック" pitchFamily="34" charset="-128"/>
              <a:cs typeface="Arial" pitchFamily="34" charset="0"/>
            </a:endParaRPr>
          </a:p>
          <a:p>
            <a:pPr eaLnBrk="1" hangingPunct="1">
              <a:lnSpc>
                <a:spcPct val="90000"/>
              </a:lnSpc>
            </a:pPr>
            <a:r>
              <a:rPr lang="es-ES" altLang="ja-JP" sz="2400" dirty="0" smtClean="0">
                <a:ea typeface="ＭＳ Ｐゴシック" pitchFamily="34" charset="-128"/>
                <a:cs typeface="Arial" pitchFamily="34" charset="0"/>
              </a:rPr>
              <a:t> Como consecuencia de la aplicación del impuesto se dice que éste internaliza la externalidad, es decir, altera los incentivos de las empresas para que consideren los efectos externos de sus acciones. </a:t>
            </a:r>
            <a:endParaRPr lang="es-ES" altLang="es-MX" sz="2400" dirty="0" smtClean="0">
              <a:ea typeface="ＭＳ Ｐゴシック" pitchFamily="34" charset="-128"/>
              <a:cs typeface="Arial" pitchFamily="34" charset="0"/>
            </a:endParaRPr>
          </a:p>
        </p:txBody>
      </p:sp>
      <p:pic>
        <p:nvPicPr>
          <p:cNvPr id="23556" name="Picture 7"/>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470651" y="2535239"/>
            <a:ext cx="5202767"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AutoShape 5"/>
          <p:cNvSpPr>
            <a:spLocks noChangeAspect="1" noChangeArrowheads="1" noTextEdit="1"/>
          </p:cNvSpPr>
          <p:nvPr/>
        </p:nvSpPr>
        <p:spPr bwMode="auto">
          <a:xfrm>
            <a:off x="6470651" y="2535239"/>
            <a:ext cx="5194300" cy="276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9341396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sz="quarter" idx="1"/>
          </p:nvPr>
        </p:nvSpPr>
        <p:spPr>
          <a:xfrm>
            <a:off x="814917" y="1635126"/>
            <a:ext cx="5281083" cy="4530725"/>
          </a:xfrm>
        </p:spPr>
        <p:txBody>
          <a:bodyPr>
            <a:noAutofit/>
          </a:bodyPr>
          <a:lstStyle/>
          <a:p>
            <a:pPr eaLnBrk="1" hangingPunct="1"/>
            <a:r>
              <a:rPr lang="es-ES" altLang="es-MX" sz="2400" dirty="0" smtClean="0"/>
              <a:t>La demanda de </a:t>
            </a:r>
            <a:r>
              <a:rPr lang="es-ES" altLang="es-MX" sz="2400" i="1" dirty="0" smtClean="0">
                <a:latin typeface="Times New Roman" pitchFamily="18" charset="0"/>
              </a:rPr>
              <a:t>Y</a:t>
            </a:r>
            <a:r>
              <a:rPr lang="es-ES" altLang="es-MX" sz="2400" dirty="0" smtClean="0"/>
              <a:t> esta representada  por la curva </a:t>
            </a:r>
            <a:r>
              <a:rPr lang="es-ES" altLang="es-MX" sz="2400" i="1" dirty="0" smtClean="0">
                <a:latin typeface="Times New Roman" pitchFamily="18" charset="0"/>
              </a:rPr>
              <a:t>DD</a:t>
            </a:r>
            <a:r>
              <a:rPr lang="es-ES" altLang="es-MX" sz="2400" dirty="0" smtClean="0"/>
              <a:t> y su costo marginal privado por </a:t>
            </a:r>
            <a:r>
              <a:rPr lang="es-ES" altLang="es-MX" sz="2400" i="1" dirty="0" smtClean="0">
                <a:latin typeface="Times New Roman" pitchFamily="18" charset="0"/>
              </a:rPr>
              <a:t>CM</a:t>
            </a:r>
            <a:r>
              <a:rPr lang="es-ES" altLang="es-MX" sz="2400" dirty="0" smtClean="0"/>
              <a:t>. La curva </a:t>
            </a:r>
            <a:r>
              <a:rPr lang="es-ES" altLang="es-MX" sz="2400" i="1" dirty="0" smtClean="0">
                <a:latin typeface="Times New Roman" pitchFamily="18" charset="0"/>
              </a:rPr>
              <a:t>CM’</a:t>
            </a:r>
            <a:r>
              <a:rPr lang="es-ES" altLang="es-MX" sz="2400" dirty="0" smtClean="0"/>
              <a:t> representa el Costo Marginal Social.</a:t>
            </a:r>
          </a:p>
          <a:p>
            <a:pPr eaLnBrk="1" hangingPunct="1"/>
            <a:r>
              <a:rPr lang="es-ES" altLang="es-MX" sz="2400" dirty="0" smtClean="0"/>
              <a:t>Desde el punto de vista social </a:t>
            </a:r>
            <a:r>
              <a:rPr lang="es-ES" altLang="es-MX" sz="2400" i="1" dirty="0" smtClean="0">
                <a:latin typeface="Times New Roman" pitchFamily="18" charset="0"/>
              </a:rPr>
              <a:t>Y</a:t>
            </a:r>
            <a:r>
              <a:rPr lang="es-ES" altLang="es-MX" sz="2400" baseline="-25000" dirty="0" smtClean="0"/>
              <a:t>2</a:t>
            </a:r>
            <a:r>
              <a:rPr lang="es-ES" altLang="es-MX" sz="2400" dirty="0" smtClean="0"/>
              <a:t> es el óptimo de producción. Sin embargo, el funcionamiento normal del estado hace que se produzca </a:t>
            </a:r>
            <a:r>
              <a:rPr lang="es-ES" altLang="es-MX" sz="2400" i="1" dirty="0" smtClean="0">
                <a:latin typeface="Times New Roman" pitchFamily="18" charset="0"/>
              </a:rPr>
              <a:t>Y</a:t>
            </a:r>
            <a:r>
              <a:rPr lang="es-ES" altLang="es-MX" sz="2400" baseline="-25000" dirty="0" smtClean="0"/>
              <a:t>1</a:t>
            </a:r>
            <a:r>
              <a:rPr lang="es-ES" altLang="es-MX" sz="2400" dirty="0" smtClean="0"/>
              <a:t>.</a:t>
            </a:r>
          </a:p>
          <a:p>
            <a:pPr eaLnBrk="1" hangingPunct="1"/>
            <a:r>
              <a:rPr lang="es-ES" altLang="es-MX" sz="2400" dirty="0" smtClean="0"/>
              <a:t>Una manera de obligar al mercado a asignar los bienes correctamente es adoptar un impuesto de la cuantía </a:t>
            </a:r>
            <a:r>
              <a:rPr lang="es-ES" altLang="es-MX" sz="2400" i="1" dirty="0" smtClean="0">
                <a:latin typeface="Times New Roman" pitchFamily="18" charset="0"/>
              </a:rPr>
              <a:t>t</a:t>
            </a:r>
            <a:r>
              <a:rPr lang="es-ES" altLang="es-MX" sz="2400" dirty="0" smtClean="0"/>
              <a:t> sobre la producción de </a:t>
            </a:r>
            <a:r>
              <a:rPr lang="es-ES" altLang="es-MX" sz="2400" i="1" dirty="0" smtClean="0">
                <a:latin typeface="Times New Roman" pitchFamily="18" charset="0"/>
              </a:rPr>
              <a:t>Y</a:t>
            </a:r>
            <a:r>
              <a:rPr lang="es-ES" altLang="es-MX" sz="2400" dirty="0" smtClean="0"/>
              <a:t> .</a:t>
            </a:r>
          </a:p>
        </p:txBody>
      </p:sp>
      <p:pic>
        <p:nvPicPr>
          <p:cNvPr id="24579" name="Picture 4"/>
          <p:cNvPicPr>
            <a:picLocks noChangeAspect="1" noChangeArrowheads="1"/>
          </p:cNvPicPr>
          <p:nvPr/>
        </p:nvPicPr>
        <p:blipFill>
          <a:blip r:embed="rId2">
            <a:clrChange>
              <a:clrFrom>
                <a:srgbClr val="DFE3DA"/>
              </a:clrFrom>
              <a:clrTo>
                <a:srgbClr val="DFE3DA">
                  <a:alpha val="0"/>
                </a:srgbClr>
              </a:clrTo>
            </a:clrChange>
            <a:extLst>
              <a:ext uri="{28A0092B-C50C-407E-A947-70E740481C1C}">
                <a14:useLocalDpi xmlns:a14="http://schemas.microsoft.com/office/drawing/2010/main" val="0"/>
              </a:ext>
            </a:extLst>
          </a:blip>
          <a:srcRect/>
          <a:stretch>
            <a:fillRect/>
          </a:stretch>
        </p:blipFill>
        <p:spPr bwMode="auto">
          <a:xfrm>
            <a:off x="6212418" y="1557339"/>
            <a:ext cx="5835649" cy="350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0" name="Rectangle 5"/>
          <p:cNvSpPr>
            <a:spLocks noChangeArrowheads="1"/>
          </p:cNvSpPr>
          <p:nvPr/>
        </p:nvSpPr>
        <p:spPr bwMode="auto">
          <a:xfrm>
            <a:off x="6096001" y="5373688"/>
            <a:ext cx="5761567"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0000"/>
              <a:buFont typeface="Wingdings" pitchFamily="2" charset="2"/>
              <a:buChar char="n"/>
            </a:pPr>
            <a:r>
              <a:rPr lang="es-ES" altLang="es-MX" sz="2400" dirty="0">
                <a:latin typeface="+mn-lt"/>
              </a:rPr>
              <a:t>El impuesto reduce la demanda de </a:t>
            </a:r>
            <a:r>
              <a:rPr lang="es-ES" altLang="es-MX" sz="2400" i="1" dirty="0">
                <a:latin typeface="+mn-lt"/>
              </a:rPr>
              <a:t>DD</a:t>
            </a:r>
            <a:r>
              <a:rPr lang="es-ES" altLang="es-MX" sz="2400" dirty="0">
                <a:latin typeface="+mn-lt"/>
              </a:rPr>
              <a:t> a </a:t>
            </a:r>
            <a:r>
              <a:rPr lang="es-ES" altLang="es-MX" sz="2400" i="1" dirty="0">
                <a:latin typeface="+mn-lt"/>
              </a:rPr>
              <a:t>D’D’,</a:t>
            </a:r>
            <a:r>
              <a:rPr lang="es-ES" altLang="es-MX" sz="2400" dirty="0">
                <a:latin typeface="+mn-lt"/>
              </a:rPr>
              <a:t> lo que desplaza el nivel de producción </a:t>
            </a:r>
            <a:r>
              <a:rPr lang="es-ES" altLang="es-MX" sz="2400" dirty="0" err="1">
                <a:latin typeface="+mn-lt"/>
              </a:rPr>
              <a:t>maximizador</a:t>
            </a:r>
            <a:r>
              <a:rPr lang="es-ES" altLang="es-MX" sz="2400" dirty="0">
                <a:latin typeface="+mn-lt"/>
              </a:rPr>
              <a:t> de los beneficios de </a:t>
            </a:r>
            <a:r>
              <a:rPr lang="es-ES" altLang="es-MX" sz="2400" i="1" dirty="0">
                <a:latin typeface="+mn-lt"/>
              </a:rPr>
              <a:t>Y</a:t>
            </a:r>
            <a:r>
              <a:rPr lang="es-ES" altLang="es-MX" sz="2400" baseline="-25000" dirty="0">
                <a:latin typeface="+mn-lt"/>
              </a:rPr>
              <a:t>1</a:t>
            </a:r>
            <a:r>
              <a:rPr lang="es-ES" altLang="es-MX" sz="2400" dirty="0">
                <a:latin typeface="+mn-lt"/>
              </a:rPr>
              <a:t> a </a:t>
            </a:r>
            <a:r>
              <a:rPr lang="es-ES" altLang="es-MX" sz="2400" i="1" dirty="0">
                <a:latin typeface="+mn-lt"/>
              </a:rPr>
              <a:t>Y</a:t>
            </a:r>
            <a:r>
              <a:rPr lang="es-ES" altLang="es-MX" sz="2400" baseline="-25000" dirty="0">
                <a:latin typeface="+mn-lt"/>
              </a:rPr>
              <a:t>2</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21179114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219200" y="274638"/>
            <a:ext cx="10363200" cy="1002369"/>
          </a:xfrm>
          <a:solidFill>
            <a:schemeClr val="accent2">
              <a:lumMod val="20000"/>
              <a:lumOff val="80000"/>
            </a:schemeClr>
          </a:solidFill>
        </p:spPr>
        <p:txBody>
          <a:bodyPr anchor="ctr"/>
          <a:lstStyle/>
          <a:p>
            <a:pPr algn="r" eaLnBrk="1" hangingPunct="1"/>
            <a:r>
              <a:rPr lang="es-ES" altLang="es-MX" sz="3400" b="1" dirty="0" smtClean="0"/>
              <a:t>Internalización</a:t>
            </a:r>
          </a:p>
        </p:txBody>
      </p:sp>
      <p:sp>
        <p:nvSpPr>
          <p:cNvPr id="25603" name="Rectangle 3"/>
          <p:cNvSpPr>
            <a:spLocks noGrp="1" noChangeArrowheads="1"/>
          </p:cNvSpPr>
          <p:nvPr>
            <p:ph sz="quarter" idx="1"/>
          </p:nvPr>
        </p:nvSpPr>
        <p:spPr>
          <a:xfrm>
            <a:off x="912285" y="1706564"/>
            <a:ext cx="5183716" cy="4530725"/>
          </a:xfrm>
        </p:spPr>
        <p:txBody>
          <a:bodyPr>
            <a:normAutofit/>
          </a:bodyPr>
          <a:lstStyle/>
          <a:p>
            <a:pPr eaLnBrk="1" hangingPunct="1">
              <a:lnSpc>
                <a:spcPct val="80000"/>
              </a:lnSpc>
            </a:pPr>
            <a:r>
              <a:rPr lang="es-ES" altLang="es-MX" sz="2400" dirty="0" smtClean="0"/>
              <a:t>La segunda alternativa para solucionar el problema por la externalidad en la asignación entre </a:t>
            </a:r>
            <a:r>
              <a:rPr lang="es-ES" altLang="es-MX" sz="2400" i="1" dirty="0" smtClean="0">
                <a:latin typeface="Times New Roman" pitchFamily="18" charset="0"/>
              </a:rPr>
              <a:t>X</a:t>
            </a:r>
            <a:r>
              <a:rPr lang="es-ES" altLang="es-MX" sz="2400" dirty="0" smtClean="0"/>
              <a:t> e </a:t>
            </a:r>
            <a:r>
              <a:rPr lang="es-ES" altLang="es-MX" sz="2400" i="1" dirty="0" smtClean="0">
                <a:latin typeface="Times New Roman" pitchFamily="18" charset="0"/>
              </a:rPr>
              <a:t>Y</a:t>
            </a:r>
            <a:r>
              <a:rPr lang="es-ES" altLang="es-MX" sz="2400" dirty="0" smtClean="0"/>
              <a:t> es la fusión de las dos empresas.</a:t>
            </a:r>
          </a:p>
          <a:p>
            <a:pPr eaLnBrk="1" hangingPunct="1">
              <a:lnSpc>
                <a:spcPct val="80000"/>
              </a:lnSpc>
            </a:pPr>
            <a:endParaRPr lang="es-ES" altLang="es-MX" sz="2400" dirty="0" smtClean="0"/>
          </a:p>
          <a:p>
            <a:pPr eaLnBrk="1" hangingPunct="1">
              <a:lnSpc>
                <a:spcPct val="80000"/>
              </a:lnSpc>
            </a:pPr>
            <a:r>
              <a:rPr lang="es-ES" altLang="es-MX" sz="2400" dirty="0" smtClean="0"/>
              <a:t>Si una única empresa gestionara las dos plantas </a:t>
            </a:r>
            <a:r>
              <a:rPr lang="es-ES" altLang="es-MX" sz="2400" i="1" dirty="0" smtClean="0">
                <a:latin typeface="Times New Roman" pitchFamily="18" charset="0"/>
              </a:rPr>
              <a:t>X</a:t>
            </a:r>
            <a:r>
              <a:rPr lang="es-ES" altLang="es-MX" sz="2400" dirty="0" smtClean="0"/>
              <a:t> e </a:t>
            </a:r>
            <a:r>
              <a:rPr lang="es-ES" altLang="es-MX" sz="2400" i="1" dirty="0" smtClean="0">
                <a:latin typeface="Times New Roman" pitchFamily="18" charset="0"/>
              </a:rPr>
              <a:t>Y</a:t>
            </a:r>
            <a:r>
              <a:rPr lang="es-ES" altLang="es-MX" sz="2400" dirty="0" smtClean="0"/>
              <a:t>, reconocería el efecto perjudicial que causa la producción de </a:t>
            </a:r>
            <a:r>
              <a:rPr lang="es-ES" altLang="es-MX" sz="2400" i="1" dirty="0" smtClean="0">
                <a:latin typeface="Times New Roman" pitchFamily="18" charset="0"/>
              </a:rPr>
              <a:t>Y</a:t>
            </a:r>
            <a:r>
              <a:rPr lang="es-ES" altLang="es-MX" sz="2400" dirty="0" smtClean="0"/>
              <a:t> en la función de producción de </a:t>
            </a:r>
            <a:r>
              <a:rPr lang="es-ES" altLang="es-MX" sz="2400" i="1" dirty="0" smtClean="0">
                <a:latin typeface="Times New Roman" pitchFamily="18" charset="0"/>
              </a:rPr>
              <a:t>X</a:t>
            </a:r>
            <a:r>
              <a:rPr lang="es-ES" altLang="es-MX" sz="2400" dirty="0" smtClean="0"/>
              <a:t>.</a:t>
            </a:r>
          </a:p>
          <a:p>
            <a:pPr eaLnBrk="1" hangingPunct="1">
              <a:lnSpc>
                <a:spcPct val="80000"/>
              </a:lnSpc>
            </a:pPr>
            <a:endParaRPr lang="es-ES" altLang="es-MX" sz="2400" dirty="0" smtClean="0"/>
          </a:p>
          <a:p>
            <a:pPr eaLnBrk="1" hangingPunct="1">
              <a:lnSpc>
                <a:spcPct val="80000"/>
              </a:lnSpc>
            </a:pPr>
            <a:r>
              <a:rPr lang="es-ES" altLang="es-MX" sz="2400" dirty="0" smtClean="0"/>
              <a:t>Ahora la empresa (</a:t>
            </a:r>
            <a:r>
              <a:rPr lang="es-ES" altLang="es-MX" sz="2400" i="1" dirty="0" smtClean="0">
                <a:latin typeface="Times New Roman" pitchFamily="18" charset="0"/>
              </a:rPr>
              <a:t>X</a:t>
            </a:r>
            <a:r>
              <a:rPr lang="es-ES" altLang="es-MX" sz="2400" dirty="0" smtClean="0"/>
              <a:t> + </a:t>
            </a:r>
            <a:r>
              <a:rPr lang="es-ES" altLang="es-MX" sz="2400" i="1" dirty="0" smtClean="0">
                <a:latin typeface="Times New Roman" pitchFamily="18" charset="0"/>
              </a:rPr>
              <a:t>Y</a:t>
            </a:r>
            <a:r>
              <a:rPr lang="es-ES" altLang="es-MX" sz="2400" dirty="0" smtClean="0"/>
              <a:t>) pagaría todos los costos marginales sociales de la producción de </a:t>
            </a:r>
            <a:r>
              <a:rPr lang="es-ES" altLang="es-MX" sz="2400" i="1" dirty="0" smtClean="0">
                <a:latin typeface="Times New Roman" pitchFamily="18" charset="0"/>
              </a:rPr>
              <a:t>Y</a:t>
            </a:r>
            <a:r>
              <a:rPr lang="es-ES" altLang="es-MX" sz="2400" dirty="0" smtClean="0"/>
              <a:t> debido a que también produce </a:t>
            </a:r>
            <a:r>
              <a:rPr lang="es-ES" altLang="es-MX" sz="2400" i="1" dirty="0" smtClean="0">
                <a:latin typeface="Times New Roman" pitchFamily="18" charset="0"/>
              </a:rPr>
              <a:t>X</a:t>
            </a:r>
            <a:r>
              <a:rPr lang="es-ES" altLang="es-MX" sz="2400" dirty="0" smtClean="0"/>
              <a:t>.</a:t>
            </a:r>
          </a:p>
        </p:txBody>
      </p:sp>
      <p:pic>
        <p:nvPicPr>
          <p:cNvPr id="25604" name="Picture 5"/>
          <p:cNvPicPr>
            <a:picLocks noChangeAspect="1" noChangeArrowheads="1"/>
          </p:cNvPicPr>
          <p:nvPr/>
        </p:nvPicPr>
        <p:blipFill>
          <a:blip r:embed="rId2">
            <a:clrChange>
              <a:clrFrom>
                <a:srgbClr val="C7CDC8"/>
              </a:clrFrom>
              <a:clrTo>
                <a:srgbClr val="C7CDC8">
                  <a:alpha val="0"/>
                </a:srgbClr>
              </a:clrTo>
            </a:clrChange>
            <a:extLst>
              <a:ext uri="{28A0092B-C50C-407E-A947-70E740481C1C}">
                <a14:useLocalDpi xmlns:a14="http://schemas.microsoft.com/office/drawing/2010/main" val="0"/>
              </a:ext>
            </a:extLst>
          </a:blip>
          <a:srcRect/>
          <a:stretch>
            <a:fillRect/>
          </a:stretch>
        </p:blipFill>
        <p:spPr bwMode="auto">
          <a:xfrm>
            <a:off x="6096000" y="1916114"/>
            <a:ext cx="5835651" cy="350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37717136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219200" y="274638"/>
            <a:ext cx="10363200" cy="939307"/>
          </a:xfrm>
          <a:solidFill>
            <a:schemeClr val="accent2">
              <a:lumMod val="20000"/>
              <a:lumOff val="80000"/>
            </a:schemeClr>
          </a:solidFill>
        </p:spPr>
        <p:txBody>
          <a:bodyPr anchor="ctr"/>
          <a:lstStyle/>
          <a:p>
            <a:pPr algn="r" eaLnBrk="1" hangingPunct="1"/>
            <a:r>
              <a:rPr lang="es-ES" altLang="es-MX" sz="3200" dirty="0" smtClean="0"/>
              <a:t>Derivación del nivel de producción óptimo con externalidad</a:t>
            </a:r>
          </a:p>
        </p:txBody>
      </p:sp>
      <p:sp>
        <p:nvSpPr>
          <p:cNvPr id="26627" name="Rectangle 3"/>
          <p:cNvSpPr>
            <a:spLocks noGrp="1" noChangeArrowheads="1"/>
          </p:cNvSpPr>
          <p:nvPr>
            <p:ph sz="quarter" idx="1"/>
          </p:nvPr>
        </p:nvSpPr>
        <p:spPr>
          <a:xfrm>
            <a:off x="1219200" y="1505604"/>
            <a:ext cx="10363200" cy="1684338"/>
          </a:xfrm>
        </p:spPr>
        <p:txBody>
          <a:bodyPr>
            <a:noAutofit/>
          </a:bodyPr>
          <a:lstStyle/>
          <a:p>
            <a:pPr eaLnBrk="1" hangingPunct="1">
              <a:lnSpc>
                <a:spcPct val="90000"/>
              </a:lnSpc>
            </a:pPr>
            <a:r>
              <a:rPr lang="es-ES" altLang="es-MX" sz="2400" dirty="0" smtClean="0"/>
              <a:t>La condición de asignación de manera óptima del factor trabajo exige que el Ingreso del Producto Marginal Social del Trabajo  de las dos empresas sea la misma.</a:t>
            </a:r>
          </a:p>
          <a:p>
            <a:pPr eaLnBrk="1" hangingPunct="1">
              <a:lnSpc>
                <a:spcPct val="90000"/>
              </a:lnSpc>
            </a:pPr>
            <a:r>
              <a:rPr lang="es-ES" altLang="es-MX" sz="2400" dirty="0" smtClean="0"/>
              <a:t>Si tenemos dos empresas con sus respectivas funciones de producción</a:t>
            </a:r>
          </a:p>
        </p:txBody>
      </p:sp>
      <p:graphicFrame>
        <p:nvGraphicFramePr>
          <p:cNvPr id="26628" name="Object 4"/>
          <p:cNvGraphicFramePr>
            <a:graphicFrameLocks noChangeAspect="1"/>
          </p:cNvGraphicFramePr>
          <p:nvPr>
            <p:extLst>
              <p:ext uri="{D42A27DB-BD31-4B8C-83A1-F6EECF244321}">
                <p14:modId xmlns:p14="http://schemas.microsoft.com/office/powerpoint/2010/main" val="2778654762"/>
              </p:ext>
            </p:extLst>
          </p:nvPr>
        </p:nvGraphicFramePr>
        <p:xfrm>
          <a:off x="4271433" y="3055004"/>
          <a:ext cx="4184651" cy="420688"/>
        </p:xfrm>
        <a:graphic>
          <a:graphicData uri="http://schemas.openxmlformats.org/presentationml/2006/ole">
            <mc:AlternateContent xmlns:mc="http://schemas.openxmlformats.org/markup-compatibility/2006">
              <mc:Choice xmlns:v="urn:schemas-microsoft-com:vml" Requires="v">
                <p:oleObj spid="_x0000_s4152" name="Equation" r:id="rId3" imgW="2082800" imgH="279400" progId="Equation.DSMT4">
                  <p:embed/>
                </p:oleObj>
              </mc:Choice>
              <mc:Fallback>
                <p:oleObj name="Equation" r:id="rId3" imgW="2082800" imgH="2794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1433" y="3055004"/>
                        <a:ext cx="4184651"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29" name="Rectangle 5"/>
          <p:cNvSpPr>
            <a:spLocks noChangeArrowheads="1"/>
          </p:cNvSpPr>
          <p:nvPr/>
        </p:nvSpPr>
        <p:spPr bwMode="auto">
          <a:xfrm>
            <a:off x="1200151" y="3550304"/>
            <a:ext cx="103632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1000"/>
            </a:pPr>
            <a:r>
              <a:rPr lang="es-ES" altLang="es-MX" sz="2400" dirty="0">
                <a:latin typeface="+mn-lt"/>
              </a:rPr>
              <a:t>El Ingreso del Producto Marginal Social del Trabajo de cada empresa será:</a:t>
            </a:r>
          </a:p>
        </p:txBody>
      </p:sp>
      <p:graphicFrame>
        <p:nvGraphicFramePr>
          <p:cNvPr id="26630" name="Object 6"/>
          <p:cNvGraphicFramePr>
            <a:graphicFrameLocks noChangeAspect="1"/>
          </p:cNvGraphicFramePr>
          <p:nvPr>
            <p:extLst>
              <p:ext uri="{D42A27DB-BD31-4B8C-83A1-F6EECF244321}">
                <p14:modId xmlns:p14="http://schemas.microsoft.com/office/powerpoint/2010/main" val="1977424693"/>
              </p:ext>
            </p:extLst>
          </p:nvPr>
        </p:nvGraphicFramePr>
        <p:xfrm>
          <a:off x="3636434" y="4198005"/>
          <a:ext cx="5757333" cy="665163"/>
        </p:xfrm>
        <a:graphic>
          <a:graphicData uri="http://schemas.openxmlformats.org/presentationml/2006/ole">
            <mc:AlternateContent xmlns:mc="http://schemas.openxmlformats.org/markup-compatibility/2006">
              <mc:Choice xmlns:v="urn:schemas-microsoft-com:vml" Requires="v">
                <p:oleObj spid="_x0000_s4153" name="Equation" r:id="rId5" imgW="2882900" imgH="444500" progId="Equation.DSMT4">
                  <p:embed/>
                </p:oleObj>
              </mc:Choice>
              <mc:Fallback>
                <p:oleObj name="Equation" r:id="rId5" imgW="2882900" imgH="4445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6434" y="4198005"/>
                        <a:ext cx="5757333" cy="66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31" name="Rectangle 7"/>
          <p:cNvSpPr>
            <a:spLocks noChangeArrowheads="1"/>
          </p:cNvSpPr>
          <p:nvPr/>
        </p:nvSpPr>
        <p:spPr bwMode="auto">
          <a:xfrm>
            <a:off x="1200150" y="4990167"/>
            <a:ext cx="10497863"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0000"/>
            </a:pPr>
            <a:r>
              <a:rPr lang="es-ES" altLang="es-MX" sz="2400" dirty="0">
                <a:latin typeface="+mn-lt"/>
              </a:rPr>
              <a:t>La empresa que genera el bien </a:t>
            </a:r>
            <a:r>
              <a:rPr lang="es-ES" altLang="es-MX" sz="2400" i="1" dirty="0">
                <a:latin typeface="+mn-lt"/>
              </a:rPr>
              <a:t>“y”</a:t>
            </a:r>
            <a:r>
              <a:rPr lang="es-ES" altLang="es-MX" sz="2400" dirty="0">
                <a:latin typeface="+mn-lt"/>
              </a:rPr>
              <a:t> a través de su proceso de producción genera una externalidad productiva, de tal manera:</a:t>
            </a:r>
          </a:p>
        </p:txBody>
      </p:sp>
      <p:graphicFrame>
        <p:nvGraphicFramePr>
          <p:cNvPr id="26632" name="Object 8"/>
          <p:cNvGraphicFramePr>
            <a:graphicFrameLocks noChangeAspect="1"/>
          </p:cNvGraphicFramePr>
          <p:nvPr>
            <p:extLst>
              <p:ext uri="{D42A27DB-BD31-4B8C-83A1-F6EECF244321}">
                <p14:modId xmlns:p14="http://schemas.microsoft.com/office/powerpoint/2010/main" val="2213345104"/>
              </p:ext>
            </p:extLst>
          </p:nvPr>
        </p:nvGraphicFramePr>
        <p:xfrm>
          <a:off x="4271434" y="5639455"/>
          <a:ext cx="3627967" cy="1065213"/>
        </p:xfrm>
        <a:graphic>
          <a:graphicData uri="http://schemas.openxmlformats.org/presentationml/2006/ole">
            <mc:AlternateContent xmlns:mc="http://schemas.openxmlformats.org/markup-compatibility/2006">
              <mc:Choice xmlns:v="urn:schemas-microsoft-com:vml" Requires="v">
                <p:oleObj spid="_x0000_s4154" name="Equation" r:id="rId7" imgW="1816100" imgH="711200" progId="Equation.DSMT4">
                  <p:embed/>
                </p:oleObj>
              </mc:Choice>
              <mc:Fallback>
                <p:oleObj name="Equation" r:id="rId7" imgW="1816100" imgH="7112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71434" y="5639455"/>
                        <a:ext cx="3627967" cy="1065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543952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sz="quarter" idx="1"/>
          </p:nvPr>
        </p:nvSpPr>
        <p:spPr>
          <a:xfrm>
            <a:off x="462432" y="165494"/>
            <a:ext cx="10363200" cy="533400"/>
          </a:xfrm>
        </p:spPr>
        <p:txBody>
          <a:bodyPr>
            <a:normAutofit/>
          </a:bodyPr>
          <a:lstStyle/>
          <a:p>
            <a:pPr eaLnBrk="1" hangingPunct="1"/>
            <a:r>
              <a:rPr lang="es-ES" altLang="es-MX" sz="2400" dirty="0" smtClean="0"/>
              <a:t>Cada empresa debe buscar</a:t>
            </a:r>
          </a:p>
        </p:txBody>
      </p:sp>
      <p:graphicFrame>
        <p:nvGraphicFramePr>
          <p:cNvPr id="27652" name="Object 4"/>
          <p:cNvGraphicFramePr>
            <a:graphicFrameLocks noChangeAspect="1"/>
          </p:cNvGraphicFramePr>
          <p:nvPr>
            <p:extLst>
              <p:ext uri="{D42A27DB-BD31-4B8C-83A1-F6EECF244321}">
                <p14:modId xmlns:p14="http://schemas.microsoft.com/office/powerpoint/2010/main" val="3984728716"/>
              </p:ext>
            </p:extLst>
          </p:nvPr>
        </p:nvGraphicFramePr>
        <p:xfrm>
          <a:off x="1977966" y="775156"/>
          <a:ext cx="6872817" cy="665162"/>
        </p:xfrm>
        <a:graphic>
          <a:graphicData uri="http://schemas.openxmlformats.org/presentationml/2006/ole">
            <mc:AlternateContent xmlns:mc="http://schemas.openxmlformats.org/markup-compatibility/2006">
              <mc:Choice xmlns:v="urn:schemas-microsoft-com:vml" Requires="v">
                <p:oleObj spid="_x0000_s5178" name="Equation" r:id="rId3" imgW="3441700" imgH="444500" progId="Equation.DSMT4">
                  <p:embed/>
                </p:oleObj>
              </mc:Choice>
              <mc:Fallback>
                <p:oleObj name="Equation" r:id="rId3" imgW="3441700" imgH="4445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7966" y="775156"/>
                        <a:ext cx="6872817" cy="665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3" name="Rectangle 5"/>
          <p:cNvSpPr>
            <a:spLocks noChangeArrowheads="1"/>
          </p:cNvSpPr>
          <p:nvPr/>
        </p:nvSpPr>
        <p:spPr bwMode="auto">
          <a:xfrm>
            <a:off x="346016" y="1650972"/>
            <a:ext cx="103632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pPr>
            <a:r>
              <a:rPr lang="es-ES" altLang="es-MX" sz="2400" dirty="0">
                <a:latin typeface="+mn-lt"/>
              </a:rPr>
              <a:t>Tomando en cuenta que la condición de asignación de manera óptima del factor trabajo exige que el </a:t>
            </a:r>
            <a:r>
              <a:rPr lang="es-ES" altLang="es-MX" sz="2000" i="1" dirty="0" err="1">
                <a:latin typeface="Times New Roman" panose="02020603050405020304" pitchFamily="18" charset="0"/>
                <a:cs typeface="Times New Roman" panose="02020603050405020304" pitchFamily="18" charset="0"/>
              </a:rPr>
              <a:t>IPmS</a:t>
            </a:r>
            <a:r>
              <a:rPr lang="es-ES" altLang="es-MX" sz="2000" i="1" baseline="-25000" dirty="0" err="1">
                <a:latin typeface="Times New Roman" panose="02020603050405020304" pitchFamily="18" charset="0"/>
                <a:cs typeface="Times New Roman" panose="02020603050405020304" pitchFamily="18" charset="0"/>
              </a:rPr>
              <a:t>L</a:t>
            </a:r>
            <a:r>
              <a:rPr lang="es-ES" altLang="es-MX" sz="2400" dirty="0">
                <a:latin typeface="+mn-lt"/>
              </a:rPr>
              <a:t>  de las dos empresas sea la misma</a:t>
            </a:r>
          </a:p>
        </p:txBody>
      </p:sp>
      <p:graphicFrame>
        <p:nvGraphicFramePr>
          <p:cNvPr id="27654" name="Object 6"/>
          <p:cNvGraphicFramePr>
            <a:graphicFrameLocks noChangeAspect="1"/>
          </p:cNvGraphicFramePr>
          <p:nvPr>
            <p:extLst>
              <p:ext uri="{D42A27DB-BD31-4B8C-83A1-F6EECF244321}">
                <p14:modId xmlns:p14="http://schemas.microsoft.com/office/powerpoint/2010/main" val="1449877494"/>
              </p:ext>
            </p:extLst>
          </p:nvPr>
        </p:nvGraphicFramePr>
        <p:xfrm>
          <a:off x="1051158" y="2730472"/>
          <a:ext cx="3879851" cy="1330325"/>
        </p:xfrm>
        <a:graphic>
          <a:graphicData uri="http://schemas.openxmlformats.org/presentationml/2006/ole">
            <mc:AlternateContent xmlns:mc="http://schemas.openxmlformats.org/markup-compatibility/2006">
              <mc:Choice xmlns:v="urn:schemas-microsoft-com:vml" Requires="v">
                <p:oleObj spid="_x0000_s5179" name="Equation" r:id="rId5" imgW="1943100" imgH="889000" progId="Equation.DSMT4">
                  <p:embed/>
                </p:oleObj>
              </mc:Choice>
              <mc:Fallback>
                <p:oleObj name="Equation" r:id="rId5" imgW="1943100" imgH="889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1158" y="2730472"/>
                        <a:ext cx="3879851" cy="133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5" name="Object 8"/>
          <p:cNvGraphicFramePr>
            <a:graphicFrameLocks noChangeAspect="1"/>
          </p:cNvGraphicFramePr>
          <p:nvPr>
            <p:extLst>
              <p:ext uri="{D42A27DB-BD31-4B8C-83A1-F6EECF244321}">
                <p14:modId xmlns:p14="http://schemas.microsoft.com/office/powerpoint/2010/main" val="660409217"/>
              </p:ext>
            </p:extLst>
          </p:nvPr>
        </p:nvGraphicFramePr>
        <p:xfrm>
          <a:off x="513306" y="4354484"/>
          <a:ext cx="5935133" cy="1292225"/>
        </p:xfrm>
        <a:graphic>
          <a:graphicData uri="http://schemas.openxmlformats.org/presentationml/2006/ole">
            <mc:AlternateContent xmlns:mc="http://schemas.openxmlformats.org/markup-compatibility/2006">
              <mc:Choice xmlns:v="urn:schemas-microsoft-com:vml" Requires="v">
                <p:oleObj spid="_x0000_s5180" name="Equation" r:id="rId7" imgW="2971800" imgH="863600" progId="Equation.DSMT4">
                  <p:embed/>
                </p:oleObj>
              </mc:Choice>
              <mc:Fallback>
                <p:oleObj name="Equation" r:id="rId7" imgW="2971800" imgH="8636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3306" y="4354484"/>
                        <a:ext cx="5935133" cy="129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129"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0718" y="2554015"/>
            <a:ext cx="5596770" cy="3600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16265163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r" eaLnBrk="1" hangingPunct="1"/>
            <a:r>
              <a:rPr lang="es-ES" altLang="es-MX" sz="2800" b="1" dirty="0" smtClean="0"/>
              <a:t>Derivación de la condición</a:t>
            </a:r>
          </a:p>
        </p:txBody>
      </p:sp>
      <p:sp>
        <p:nvSpPr>
          <p:cNvPr id="28675" name="Rectangle 3"/>
          <p:cNvSpPr>
            <a:spLocks noGrp="1" noChangeArrowheads="1"/>
          </p:cNvSpPr>
          <p:nvPr>
            <p:ph sz="quarter" idx="1"/>
          </p:nvPr>
        </p:nvSpPr>
        <p:spPr>
          <a:xfrm>
            <a:off x="1219200" y="1600201"/>
            <a:ext cx="10363200" cy="460375"/>
          </a:xfrm>
        </p:spPr>
        <p:txBody>
          <a:bodyPr/>
          <a:lstStyle/>
          <a:p>
            <a:pPr eaLnBrk="1" hangingPunct="1"/>
            <a:r>
              <a:rPr lang="es-ES" altLang="es-MX" sz="2100" smtClean="0"/>
              <a:t>Sí </a:t>
            </a:r>
          </a:p>
        </p:txBody>
      </p:sp>
      <p:graphicFrame>
        <p:nvGraphicFramePr>
          <p:cNvPr id="28676" name="Object 4"/>
          <p:cNvGraphicFramePr>
            <a:graphicFrameLocks noChangeAspect="1"/>
          </p:cNvGraphicFramePr>
          <p:nvPr/>
        </p:nvGraphicFramePr>
        <p:xfrm>
          <a:off x="2544233" y="1628775"/>
          <a:ext cx="4184651" cy="420688"/>
        </p:xfrm>
        <a:graphic>
          <a:graphicData uri="http://schemas.openxmlformats.org/presentationml/2006/ole">
            <mc:AlternateContent xmlns:mc="http://schemas.openxmlformats.org/markup-compatibility/2006">
              <mc:Choice xmlns:v="urn:schemas-microsoft-com:vml" Requires="v">
                <p:oleObj spid="_x0000_s6254" name="Equation" r:id="rId3" imgW="2082800" imgH="279400" progId="Equation.DSMT4">
                  <p:embed/>
                </p:oleObj>
              </mc:Choice>
              <mc:Fallback>
                <p:oleObj name="Equation" r:id="rId3" imgW="2082800" imgH="2794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233" y="1628775"/>
                        <a:ext cx="4184651"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7" name="Rectangle 5"/>
          <p:cNvSpPr>
            <a:spLocks noChangeArrowheads="1"/>
          </p:cNvSpPr>
          <p:nvPr/>
        </p:nvSpPr>
        <p:spPr bwMode="auto">
          <a:xfrm>
            <a:off x="1102784" y="2205039"/>
            <a:ext cx="103632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pPr>
            <a:r>
              <a:rPr lang="es-ES" altLang="es-MX" sz="2100" dirty="0">
                <a:latin typeface="Arial" pitchFamily="34" charset="0"/>
              </a:rPr>
              <a:t>La maximización de los beneficios conjuntos será </a:t>
            </a:r>
          </a:p>
        </p:txBody>
      </p:sp>
      <p:graphicFrame>
        <p:nvGraphicFramePr>
          <p:cNvPr id="28678" name="Object 6"/>
          <p:cNvGraphicFramePr>
            <a:graphicFrameLocks noChangeAspect="1"/>
          </p:cNvGraphicFramePr>
          <p:nvPr/>
        </p:nvGraphicFramePr>
        <p:xfrm>
          <a:off x="1788584" y="2727325"/>
          <a:ext cx="5458883" cy="419100"/>
        </p:xfrm>
        <a:graphic>
          <a:graphicData uri="http://schemas.openxmlformats.org/presentationml/2006/ole">
            <mc:AlternateContent xmlns:mc="http://schemas.openxmlformats.org/markup-compatibility/2006">
              <mc:Choice xmlns:v="urn:schemas-microsoft-com:vml" Requires="v">
                <p:oleObj spid="_x0000_s6255" name="Equation" r:id="rId5" imgW="2730500" imgH="279400" progId="Equation.DSMT4">
                  <p:embed/>
                </p:oleObj>
              </mc:Choice>
              <mc:Fallback>
                <p:oleObj name="Equation" r:id="rId5" imgW="2730500" imgH="279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8584" y="2727325"/>
                        <a:ext cx="5458883"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9" name="Object 7"/>
          <p:cNvGraphicFramePr>
            <a:graphicFrameLocks noChangeAspect="1"/>
          </p:cNvGraphicFramePr>
          <p:nvPr/>
        </p:nvGraphicFramePr>
        <p:xfrm>
          <a:off x="1938868" y="3429000"/>
          <a:ext cx="4144433" cy="1354138"/>
        </p:xfrm>
        <a:graphic>
          <a:graphicData uri="http://schemas.openxmlformats.org/presentationml/2006/ole">
            <mc:AlternateContent xmlns:mc="http://schemas.openxmlformats.org/markup-compatibility/2006">
              <mc:Choice xmlns:v="urn:schemas-microsoft-com:vml" Requires="v">
                <p:oleObj spid="_x0000_s6256" name="Equation" r:id="rId7" imgW="2070100" imgH="901700" progId="Equation.DSMT4">
                  <p:embed/>
                </p:oleObj>
              </mc:Choice>
              <mc:Fallback>
                <p:oleObj name="Equation" r:id="rId7" imgW="2070100" imgH="9017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8868" y="3429000"/>
                        <a:ext cx="4144433" cy="1354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80" name="Object 8"/>
          <p:cNvGraphicFramePr>
            <a:graphicFrameLocks noChangeAspect="1"/>
          </p:cNvGraphicFramePr>
          <p:nvPr/>
        </p:nvGraphicFramePr>
        <p:xfrm>
          <a:off x="6642101" y="3429000"/>
          <a:ext cx="4423833" cy="1354138"/>
        </p:xfrm>
        <a:graphic>
          <a:graphicData uri="http://schemas.openxmlformats.org/presentationml/2006/ole">
            <mc:AlternateContent xmlns:mc="http://schemas.openxmlformats.org/markup-compatibility/2006">
              <mc:Choice xmlns:v="urn:schemas-microsoft-com:vml" Requires="v">
                <p:oleObj spid="_x0000_s6257" name="Equation" r:id="rId9" imgW="2209800" imgH="901700" progId="Equation.DSMT4">
                  <p:embed/>
                </p:oleObj>
              </mc:Choice>
              <mc:Fallback>
                <p:oleObj name="Equation" r:id="rId9" imgW="2209800" imgH="9017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42101" y="3429000"/>
                        <a:ext cx="4423833" cy="1354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1" name="Rectangle 9"/>
          <p:cNvSpPr>
            <a:spLocks noChangeArrowheads="1"/>
          </p:cNvSpPr>
          <p:nvPr/>
        </p:nvSpPr>
        <p:spPr bwMode="auto">
          <a:xfrm>
            <a:off x="1200151" y="4868864"/>
            <a:ext cx="103632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pPr>
            <a:r>
              <a:rPr lang="es-ES" altLang="es-MX" sz="2100" dirty="0">
                <a:latin typeface="Arial" pitchFamily="34" charset="0"/>
              </a:rPr>
              <a:t>Igualando </a:t>
            </a:r>
            <a:r>
              <a:rPr lang="es-ES" altLang="es-MX" sz="2100" i="1" dirty="0">
                <a:latin typeface="Times New Roman" pitchFamily="18" charset="0"/>
              </a:rPr>
              <a:t>w</a:t>
            </a:r>
          </a:p>
        </p:txBody>
      </p:sp>
      <p:graphicFrame>
        <p:nvGraphicFramePr>
          <p:cNvPr id="28682" name="Object 10"/>
          <p:cNvGraphicFramePr>
            <a:graphicFrameLocks noChangeAspect="1"/>
          </p:cNvGraphicFramePr>
          <p:nvPr/>
        </p:nvGraphicFramePr>
        <p:xfrm>
          <a:off x="1488018" y="5402263"/>
          <a:ext cx="4601633" cy="590550"/>
        </p:xfrm>
        <a:graphic>
          <a:graphicData uri="http://schemas.openxmlformats.org/presentationml/2006/ole">
            <mc:AlternateContent xmlns:mc="http://schemas.openxmlformats.org/markup-compatibility/2006">
              <mc:Choice xmlns:v="urn:schemas-microsoft-com:vml" Requires="v">
                <p:oleObj spid="_x0000_s6258" name="Equation" r:id="rId11" imgW="2298700" imgH="393700" progId="Equation.DSMT4">
                  <p:embed/>
                </p:oleObj>
              </mc:Choice>
              <mc:Fallback>
                <p:oleObj name="Equation" r:id="rId11" imgW="2298700" imgH="3937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88018" y="5402263"/>
                        <a:ext cx="4601633"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83" name="Object 12"/>
          <p:cNvGraphicFramePr>
            <a:graphicFrameLocks noChangeAspect="1"/>
          </p:cNvGraphicFramePr>
          <p:nvPr/>
        </p:nvGraphicFramePr>
        <p:xfrm>
          <a:off x="4643968" y="6021388"/>
          <a:ext cx="4627033" cy="590550"/>
        </p:xfrm>
        <a:graphic>
          <a:graphicData uri="http://schemas.openxmlformats.org/presentationml/2006/ole">
            <mc:AlternateContent xmlns:mc="http://schemas.openxmlformats.org/markup-compatibility/2006">
              <mc:Choice xmlns:v="urn:schemas-microsoft-com:vml" Requires="v">
                <p:oleObj spid="_x0000_s6259" name="Equation" r:id="rId13" imgW="2311400" imgH="393700" progId="Equation.DSMT4">
                  <p:embed/>
                </p:oleObj>
              </mc:Choice>
              <mc:Fallback>
                <p:oleObj name="Equation" r:id="rId13" imgW="2311400" imgH="3937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43968" y="6021388"/>
                        <a:ext cx="4627033"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15178499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274638"/>
            <a:ext cx="10363200" cy="860479"/>
          </a:xfrm>
        </p:spPr>
        <p:txBody>
          <a:bodyPr/>
          <a:lstStyle/>
          <a:p>
            <a:pPr algn="r" eaLnBrk="1" hangingPunct="1"/>
            <a:r>
              <a:rPr lang="es-ES" altLang="es-MX" sz="2800" dirty="0" smtClean="0"/>
              <a:t>Efecto de la externalidad en el consumo</a:t>
            </a:r>
          </a:p>
        </p:txBody>
      </p:sp>
      <p:sp>
        <p:nvSpPr>
          <p:cNvPr id="29699" name="Rectangle 3"/>
          <p:cNvSpPr>
            <a:spLocks noGrp="1" noChangeArrowheads="1"/>
          </p:cNvSpPr>
          <p:nvPr>
            <p:ph sz="quarter" idx="1"/>
          </p:nvPr>
        </p:nvSpPr>
        <p:spPr>
          <a:xfrm>
            <a:off x="719667" y="1600201"/>
            <a:ext cx="10862733" cy="1541463"/>
          </a:xfrm>
        </p:spPr>
        <p:txBody>
          <a:bodyPr>
            <a:normAutofit/>
          </a:bodyPr>
          <a:lstStyle/>
          <a:p>
            <a:pPr eaLnBrk="1" hangingPunct="1"/>
            <a:r>
              <a:rPr lang="es-ES" altLang="es-MX" sz="2400" dirty="0" smtClean="0"/>
              <a:t>Suponiendo que se producen dos bienes </a:t>
            </a:r>
            <a:r>
              <a:rPr lang="es-ES" altLang="es-MX" sz="2400" i="1" dirty="0" smtClean="0"/>
              <a:t>x</a:t>
            </a:r>
            <a:r>
              <a:rPr lang="es-ES" altLang="es-MX" sz="2400" dirty="0" smtClean="0"/>
              <a:t> e </a:t>
            </a:r>
            <a:r>
              <a:rPr lang="es-ES" altLang="es-MX" sz="2400" i="1" dirty="0" smtClean="0"/>
              <a:t>y</a:t>
            </a:r>
          </a:p>
          <a:p>
            <a:pPr eaLnBrk="1" hangingPunct="1"/>
            <a:r>
              <a:rPr lang="es-ES" altLang="es-MX" sz="2400" dirty="0" smtClean="0"/>
              <a:t>La producción de uno de los bienes produce contaminación (</a:t>
            </a:r>
            <a:r>
              <a:rPr lang="es-ES" altLang="es-MX" sz="2400" i="1" dirty="0" smtClean="0"/>
              <a:t>s</a:t>
            </a:r>
            <a:r>
              <a:rPr lang="es-ES" altLang="es-MX" sz="2400" dirty="0" smtClean="0"/>
              <a:t>) que afecta al consumidor</a:t>
            </a:r>
          </a:p>
          <a:p>
            <a:pPr eaLnBrk="1" hangingPunct="1"/>
            <a:r>
              <a:rPr lang="es-ES" altLang="es-MX" sz="2400" dirty="0" smtClean="0"/>
              <a:t>El problema al cual se enfrenta el consumidor es</a:t>
            </a:r>
          </a:p>
        </p:txBody>
      </p:sp>
      <p:graphicFrame>
        <p:nvGraphicFramePr>
          <p:cNvPr id="29700" name="Object 4"/>
          <p:cNvGraphicFramePr>
            <a:graphicFrameLocks noChangeAspect="1"/>
          </p:cNvGraphicFramePr>
          <p:nvPr/>
        </p:nvGraphicFramePr>
        <p:xfrm>
          <a:off x="3987800" y="3213101"/>
          <a:ext cx="2821517" cy="2073275"/>
        </p:xfrm>
        <a:graphic>
          <a:graphicData uri="http://schemas.openxmlformats.org/presentationml/2006/ole">
            <mc:AlternateContent xmlns:mc="http://schemas.openxmlformats.org/markup-compatibility/2006">
              <mc:Choice xmlns:v="urn:schemas-microsoft-com:vml" Requires="v">
                <p:oleObj spid="_x0000_s7206" name="Equation" r:id="rId3" imgW="1244600" imgH="1219200" progId="Equation.DSMT4">
                  <p:embed/>
                </p:oleObj>
              </mc:Choice>
              <mc:Fallback>
                <p:oleObj name="Equation" r:id="rId3" imgW="1244600" imgH="1219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7800" y="3213101"/>
                        <a:ext cx="2821517" cy="207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1" name="Rectangle 5"/>
          <p:cNvSpPr>
            <a:spLocks noChangeArrowheads="1"/>
          </p:cNvSpPr>
          <p:nvPr/>
        </p:nvSpPr>
        <p:spPr bwMode="auto">
          <a:xfrm>
            <a:off x="719667" y="5316538"/>
            <a:ext cx="103632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pPr>
            <a:r>
              <a:rPr lang="es-ES" altLang="es-MX" sz="2400" dirty="0">
                <a:latin typeface="+mn-lt"/>
              </a:rPr>
              <a:t>Sustituyendo los valores en la función de utilidad</a:t>
            </a:r>
            <a:endParaRPr lang="es-ES" altLang="es-MX" sz="2400" i="1" dirty="0">
              <a:latin typeface="+mn-lt"/>
            </a:endParaRPr>
          </a:p>
        </p:txBody>
      </p:sp>
      <p:graphicFrame>
        <p:nvGraphicFramePr>
          <p:cNvPr id="29702" name="Object 6"/>
          <p:cNvGraphicFramePr>
            <a:graphicFrameLocks noChangeAspect="1"/>
          </p:cNvGraphicFramePr>
          <p:nvPr/>
        </p:nvGraphicFramePr>
        <p:xfrm>
          <a:off x="3221567" y="5864226"/>
          <a:ext cx="4923367" cy="517525"/>
        </p:xfrm>
        <a:graphic>
          <a:graphicData uri="http://schemas.openxmlformats.org/presentationml/2006/ole">
            <mc:AlternateContent xmlns:mc="http://schemas.openxmlformats.org/markup-compatibility/2006">
              <mc:Choice xmlns:v="urn:schemas-microsoft-com:vml" Requires="v">
                <p:oleObj spid="_x0000_s7207" name="Equation" r:id="rId5" imgW="2171700" imgH="304800" progId="Equation.DSMT4">
                  <p:embed/>
                </p:oleObj>
              </mc:Choice>
              <mc:Fallback>
                <p:oleObj name="Equation" r:id="rId5" imgW="2171700" imgH="304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567" y="5864226"/>
                        <a:ext cx="4923367"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1599114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sz="quarter" idx="1"/>
          </p:nvPr>
        </p:nvSpPr>
        <p:spPr>
          <a:xfrm>
            <a:off x="1219200" y="1600201"/>
            <a:ext cx="10363200" cy="460375"/>
          </a:xfrm>
        </p:spPr>
        <p:txBody>
          <a:bodyPr>
            <a:normAutofit/>
          </a:bodyPr>
          <a:lstStyle/>
          <a:p>
            <a:pPr eaLnBrk="1" hangingPunct="1"/>
            <a:r>
              <a:rPr lang="es-ES" altLang="es-MX" sz="2400" dirty="0" smtClean="0"/>
              <a:t>Determinado los efectos de un incremento en el factor </a:t>
            </a:r>
            <a:r>
              <a:rPr lang="es-ES" altLang="es-MX" sz="2400" i="1" dirty="0" smtClean="0"/>
              <a:t>L</a:t>
            </a:r>
            <a:r>
              <a:rPr lang="es-ES" altLang="es-MX" sz="2400" i="1" baseline="-25000" dirty="0" smtClean="0"/>
              <a:t>x</a:t>
            </a:r>
          </a:p>
        </p:txBody>
      </p:sp>
      <p:graphicFrame>
        <p:nvGraphicFramePr>
          <p:cNvPr id="30723" name="Object 4"/>
          <p:cNvGraphicFramePr>
            <a:graphicFrameLocks noChangeAspect="1"/>
          </p:cNvGraphicFramePr>
          <p:nvPr/>
        </p:nvGraphicFramePr>
        <p:xfrm>
          <a:off x="2658533" y="2093914"/>
          <a:ext cx="7628467" cy="1335087"/>
        </p:xfrm>
        <a:graphic>
          <a:graphicData uri="http://schemas.openxmlformats.org/presentationml/2006/ole">
            <mc:AlternateContent xmlns:mc="http://schemas.openxmlformats.org/markup-compatibility/2006">
              <mc:Choice xmlns:v="urn:schemas-microsoft-com:vml" Requires="v">
                <p:oleObj spid="_x0000_s8302" name="Equation" r:id="rId3" imgW="3810000" imgH="889000" progId="Equation.DSMT4">
                  <p:embed/>
                </p:oleObj>
              </mc:Choice>
              <mc:Fallback>
                <p:oleObj name="Equation" r:id="rId3" imgW="3810000" imgH="889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8533" y="2093914"/>
                        <a:ext cx="7628467" cy="1335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4" name="Object 5"/>
          <p:cNvGraphicFramePr>
            <a:graphicFrameLocks noChangeAspect="1"/>
          </p:cNvGraphicFramePr>
          <p:nvPr/>
        </p:nvGraphicFramePr>
        <p:xfrm>
          <a:off x="3634318" y="476251"/>
          <a:ext cx="4923367" cy="517525"/>
        </p:xfrm>
        <a:graphic>
          <a:graphicData uri="http://schemas.openxmlformats.org/presentationml/2006/ole">
            <mc:AlternateContent xmlns:mc="http://schemas.openxmlformats.org/markup-compatibility/2006">
              <mc:Choice xmlns:v="urn:schemas-microsoft-com:vml" Requires="v">
                <p:oleObj spid="_x0000_s8303" name="Equation" r:id="rId5" imgW="2171700" imgH="304800" progId="Equation.DSMT4">
                  <p:embed/>
                </p:oleObj>
              </mc:Choice>
              <mc:Fallback>
                <p:oleObj name="Equation" r:id="rId5" imgW="2171700" imgH="304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4318" y="476251"/>
                        <a:ext cx="4923367"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5" name="Rectangle 6"/>
          <p:cNvSpPr>
            <a:spLocks noChangeArrowheads="1"/>
          </p:cNvSpPr>
          <p:nvPr/>
        </p:nvSpPr>
        <p:spPr bwMode="auto">
          <a:xfrm>
            <a:off x="1200151" y="3429000"/>
            <a:ext cx="103632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20000"/>
              </a:spcBef>
              <a:buClr>
                <a:schemeClr val="folHlink"/>
              </a:buClr>
              <a:buSzPct val="90000"/>
            </a:pPr>
            <a:r>
              <a:rPr lang="es-ES" altLang="es-MX" sz="2400" dirty="0">
                <a:latin typeface="+mn-lt"/>
              </a:rPr>
              <a:t>Factorizando</a:t>
            </a:r>
            <a:r>
              <a:rPr lang="es-ES" altLang="es-MX" sz="2400" dirty="0">
                <a:latin typeface="Arial" pitchFamily="34" charset="0"/>
              </a:rPr>
              <a:t> </a:t>
            </a:r>
            <a:r>
              <a:rPr lang="es-ES" altLang="es-MX" sz="2100" i="1" dirty="0" err="1">
                <a:latin typeface="Times New Roman" pitchFamily="18" charset="0"/>
              </a:rPr>
              <a:t>PMgL</a:t>
            </a:r>
            <a:r>
              <a:rPr lang="es-ES" altLang="es-MX" sz="2100" i="1" baseline="-25000" dirty="0" err="1">
                <a:latin typeface="Times New Roman" pitchFamily="18" charset="0"/>
              </a:rPr>
              <a:t>x</a:t>
            </a:r>
            <a:endParaRPr lang="es-ES" altLang="es-MX" sz="2100" i="1" baseline="-25000" dirty="0">
              <a:latin typeface="Times New Roman" pitchFamily="18" charset="0"/>
            </a:endParaRPr>
          </a:p>
        </p:txBody>
      </p:sp>
      <p:graphicFrame>
        <p:nvGraphicFramePr>
          <p:cNvPr id="30726" name="Object 7"/>
          <p:cNvGraphicFramePr>
            <a:graphicFrameLocks noChangeAspect="1"/>
          </p:cNvGraphicFramePr>
          <p:nvPr/>
        </p:nvGraphicFramePr>
        <p:xfrm>
          <a:off x="2544234" y="3860800"/>
          <a:ext cx="5594351" cy="647700"/>
        </p:xfrm>
        <a:graphic>
          <a:graphicData uri="http://schemas.openxmlformats.org/presentationml/2006/ole">
            <mc:AlternateContent xmlns:mc="http://schemas.openxmlformats.org/markup-compatibility/2006">
              <mc:Choice xmlns:v="urn:schemas-microsoft-com:vml" Requires="v">
                <p:oleObj spid="_x0000_s8304" name="Equation" r:id="rId7" imgW="2794000" imgH="431800" progId="Equation.DSMT4">
                  <p:embed/>
                </p:oleObj>
              </mc:Choice>
              <mc:Fallback>
                <p:oleObj name="Equation" r:id="rId7" imgW="2794000" imgH="431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4234" y="3860800"/>
                        <a:ext cx="5594351"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7" name="Object 8"/>
          <p:cNvGraphicFramePr>
            <a:graphicFrameLocks noChangeAspect="1"/>
          </p:cNvGraphicFramePr>
          <p:nvPr/>
        </p:nvGraphicFramePr>
        <p:xfrm>
          <a:off x="2586568" y="4581525"/>
          <a:ext cx="3509433" cy="914400"/>
        </p:xfrm>
        <a:graphic>
          <a:graphicData uri="http://schemas.openxmlformats.org/presentationml/2006/ole">
            <mc:AlternateContent xmlns:mc="http://schemas.openxmlformats.org/markup-compatibility/2006">
              <mc:Choice xmlns:v="urn:schemas-microsoft-com:vml" Requires="v">
                <p:oleObj spid="_x0000_s8305" name="Equation" r:id="rId9" imgW="1752600" imgH="609600" progId="Equation.DSMT4">
                  <p:embed/>
                </p:oleObj>
              </mc:Choice>
              <mc:Fallback>
                <p:oleObj name="Equation" r:id="rId9" imgW="1752600" imgH="6096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86568" y="4581525"/>
                        <a:ext cx="3509433"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8" name="Object 9"/>
          <p:cNvGraphicFramePr>
            <a:graphicFrameLocks noChangeAspect="1"/>
          </p:cNvGraphicFramePr>
          <p:nvPr/>
        </p:nvGraphicFramePr>
        <p:xfrm>
          <a:off x="7114118" y="4830763"/>
          <a:ext cx="3587749" cy="685800"/>
        </p:xfrm>
        <a:graphic>
          <a:graphicData uri="http://schemas.openxmlformats.org/presentationml/2006/ole">
            <mc:AlternateContent xmlns:mc="http://schemas.openxmlformats.org/markup-compatibility/2006">
              <mc:Choice xmlns:v="urn:schemas-microsoft-com:vml" Requires="v">
                <p:oleObj spid="_x0000_s8306" name="Equation" r:id="rId11" imgW="1790700" imgH="457200" progId="Equation.DSMT4">
                  <p:embed/>
                </p:oleObj>
              </mc:Choice>
              <mc:Fallback>
                <p:oleObj name="Equation" r:id="rId11" imgW="1790700" imgH="4572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14118" y="4830763"/>
                        <a:ext cx="3587749"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9" name="Object 10"/>
          <p:cNvGraphicFramePr>
            <a:graphicFrameLocks noChangeAspect="1"/>
          </p:cNvGraphicFramePr>
          <p:nvPr/>
        </p:nvGraphicFramePr>
        <p:xfrm>
          <a:off x="4078818" y="5876925"/>
          <a:ext cx="3958167" cy="590550"/>
        </p:xfrm>
        <a:graphic>
          <a:graphicData uri="http://schemas.openxmlformats.org/presentationml/2006/ole">
            <mc:AlternateContent xmlns:mc="http://schemas.openxmlformats.org/markup-compatibility/2006">
              <mc:Choice xmlns:v="urn:schemas-microsoft-com:vml" Requires="v">
                <p:oleObj spid="_x0000_s8307" name="Equation" r:id="rId13" imgW="1981200" imgH="393700" progId="Equation.DSMT4">
                  <p:embed/>
                </p:oleObj>
              </mc:Choice>
              <mc:Fallback>
                <p:oleObj name="Equation" r:id="rId13" imgW="1981200" imgH="3937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078818" y="5876925"/>
                        <a:ext cx="3958167"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31725942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_tradnl" altLang="es-MX" b="1" dirty="0">
                <a:latin typeface="Arial" pitchFamily="34" charset="0"/>
                <a:cs typeface="Arial" pitchFamily="34" charset="0"/>
              </a:rPr>
              <a:t>BIENES PUBLICOS </a:t>
            </a:r>
            <a:endParaRPr lang="es-MX" dirty="0"/>
          </a:p>
        </p:txBody>
      </p:sp>
      <p:pic>
        <p:nvPicPr>
          <p:cNvPr id="6" name="Picture 5" descr="http://2.bp.blogspot.com/-NA2n4cu-txQ/Umf4P-OykaI/AAAAAAAAqLo/ox5LORc56NU/s1600/internet_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5256" y="3187919"/>
            <a:ext cx="7196472" cy="344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pPr/>
              <a:t>29</a:t>
            </a:fld>
            <a:endParaRPr lang="en-US" dirty="0"/>
          </a:p>
        </p:txBody>
      </p:sp>
    </p:spTree>
    <p:extLst>
      <p:ext uri="{BB962C8B-B14F-4D97-AF65-F5344CB8AC3E}">
        <p14:creationId xmlns:p14="http://schemas.microsoft.com/office/powerpoint/2010/main" val="4110091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219200" y="274639"/>
            <a:ext cx="10363200" cy="777875"/>
          </a:xfrm>
          <a:solidFill>
            <a:schemeClr val="accent2">
              <a:lumMod val="20000"/>
              <a:lumOff val="80000"/>
            </a:schemeClr>
          </a:solidFill>
        </p:spPr>
        <p:txBody>
          <a:bodyPr>
            <a:normAutofit/>
          </a:bodyPr>
          <a:lstStyle/>
          <a:p>
            <a:pPr eaLnBrk="1" hangingPunct="1">
              <a:defRPr/>
            </a:pPr>
            <a:r>
              <a:rPr lang="es-MX" sz="2800" b="1" dirty="0" smtClean="0"/>
              <a:t>Guion explicativo</a:t>
            </a:r>
            <a:endParaRPr lang="es-MX" sz="2800" b="1" dirty="0"/>
          </a:p>
        </p:txBody>
      </p:sp>
      <p:sp>
        <p:nvSpPr>
          <p:cNvPr id="2" name="1 Marcador de contenido"/>
          <p:cNvSpPr>
            <a:spLocks noGrp="1"/>
          </p:cNvSpPr>
          <p:nvPr>
            <p:ph sz="quarter" idx="1"/>
          </p:nvPr>
        </p:nvSpPr>
        <p:spPr>
          <a:xfrm>
            <a:off x="814917" y="1447799"/>
            <a:ext cx="10767483" cy="5189483"/>
          </a:xfrm>
        </p:spPr>
        <p:txBody>
          <a:bodyPr>
            <a:noAutofit/>
          </a:bodyPr>
          <a:lstStyle/>
          <a:p>
            <a:pPr marL="0" indent="0" algn="just" eaLnBrk="1" hangingPunct="1">
              <a:spcBef>
                <a:spcPts val="0"/>
              </a:spcBef>
              <a:buFont typeface="Wingdings 2" pitchFamily="18" charset="2"/>
              <a:buNone/>
              <a:defRPr/>
            </a:pPr>
            <a:r>
              <a:rPr lang="es-MX" sz="2100" dirty="0" smtClean="0"/>
              <a:t>Las diapositivas surgen como un elemento de apoyo en la impartición de la unidad de aprendizaje Microeconomía II del programa de licenciatura en Relaciones Económicas Internacionales.</a:t>
            </a:r>
          </a:p>
          <a:p>
            <a:pPr marL="0" indent="0" algn="just" eaLnBrk="1" hangingPunct="1">
              <a:spcBef>
                <a:spcPts val="0"/>
              </a:spcBef>
              <a:buFont typeface="Wingdings 2" pitchFamily="18" charset="2"/>
              <a:buNone/>
              <a:defRPr/>
            </a:pPr>
            <a:r>
              <a:rPr lang="es-MX" sz="2100" dirty="0" smtClean="0"/>
              <a:t>Comprende a la unidad 3: Externalidades y bienes públicos,  siendo elaboradas considerando el  contenido del programa de estudios. </a:t>
            </a:r>
          </a:p>
          <a:p>
            <a:pPr algn="just" eaLnBrk="1" hangingPunct="1">
              <a:spcBef>
                <a:spcPts val="0"/>
              </a:spcBef>
              <a:buFont typeface="Wingdings 2" pitchFamily="18" charset="2"/>
              <a:buNone/>
              <a:defRPr/>
            </a:pPr>
            <a:endParaRPr lang="es-MX" sz="2100" dirty="0" smtClean="0"/>
          </a:p>
          <a:p>
            <a:pPr marL="0" indent="0">
              <a:buNone/>
            </a:pPr>
            <a:r>
              <a:rPr lang="es-MX" sz="2100" dirty="0" smtClean="0"/>
              <a:t>El orden que guardan </a:t>
            </a:r>
            <a:r>
              <a:rPr lang="es-MX" sz="2100" dirty="0"/>
              <a:t>d</a:t>
            </a:r>
            <a:r>
              <a:rPr lang="es-MX" sz="2100" dirty="0" smtClean="0"/>
              <a:t>epende de la profundidad del tema, así </a:t>
            </a:r>
            <a:r>
              <a:rPr lang="es-ES" sz="2100" dirty="0"/>
              <a:t>e</a:t>
            </a:r>
            <a:r>
              <a:rPr lang="es-ES" sz="2100" dirty="0" smtClean="0"/>
              <a:t>n </a:t>
            </a:r>
            <a:r>
              <a:rPr lang="es-ES" sz="2100" dirty="0"/>
              <a:t>las diapositivas  8 y 9 se define al fallo de mercado, cuáles son estos y en qué condiciones se dan, mencionándose algunas consideraciones del porque se dan bajo la condición de competencia perfecta.</a:t>
            </a:r>
            <a:endParaRPr lang="es-MX" sz="2100" dirty="0"/>
          </a:p>
          <a:p>
            <a:pPr marL="0" indent="0">
              <a:buNone/>
            </a:pPr>
            <a:r>
              <a:rPr lang="es-ES" sz="2100" dirty="0"/>
              <a:t>De la 11 a 13 se analizan las externalidades, introduciendo los costos que son ocasionados por las diferentes barreras en los mercados, siendo estos los costos marginales sociales, considerando que la influencia de las acciones de un agente económico afectan el bienestar de otro, dando origen a la externalidades positivas y negativas.</a:t>
            </a:r>
            <a:endParaRPr lang="es-MX" sz="2100" dirty="0"/>
          </a:p>
          <a:p>
            <a:pPr marL="0" indent="0">
              <a:buNone/>
            </a:pPr>
            <a:r>
              <a:rPr lang="es-MX" sz="2100" dirty="0"/>
              <a:t>La 14 nos muestra los efectos de las externalidades positivas en la producción y la 15, los efectos negativos.</a:t>
            </a:r>
          </a:p>
          <a:p>
            <a:pPr marL="0" indent="0">
              <a:buNone/>
            </a:pPr>
            <a:r>
              <a:rPr lang="es-MX" sz="2100" dirty="0"/>
              <a:t>La 16 nos muestra los efectos negativos que una externalidad en el consumo, la 17 y 18 los efectos positivos, mencionando cuál es el papel del estado en condiciones de externalidades</a:t>
            </a:r>
            <a:r>
              <a:rPr lang="es-MX" sz="2100" dirty="0" smtClean="0"/>
              <a:t>.</a:t>
            </a:r>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21464972"/>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sz="quarter" idx="1"/>
          </p:nvPr>
        </p:nvSpPr>
        <p:spPr>
          <a:xfrm>
            <a:off x="488950" y="1203093"/>
            <a:ext cx="10941049" cy="2736850"/>
          </a:xfrm>
        </p:spPr>
        <p:txBody>
          <a:bodyPr>
            <a:normAutofit/>
          </a:bodyPr>
          <a:lstStyle/>
          <a:p>
            <a:pPr marL="441325" indent="-441325" eaLnBrk="1" hangingPunct="1">
              <a:lnSpc>
                <a:spcPct val="80000"/>
              </a:lnSpc>
            </a:pPr>
            <a:r>
              <a:rPr lang="es-ES_tradnl" altLang="es-MX" sz="2800" dirty="0" smtClean="0">
                <a:cs typeface="Arial" pitchFamily="34" charset="0"/>
              </a:rPr>
              <a:t>Se consideran como un caso especial de las externalidades, por las cuales los individuos no “deberían” pagar, debido a que el </a:t>
            </a:r>
            <a:r>
              <a:rPr lang="es-ES_tradnl" altLang="es-MX" sz="2400" i="1" dirty="0" err="1" smtClean="0">
                <a:latin typeface="Times New Roman" panose="02020603050405020304" pitchFamily="18" charset="0"/>
                <a:cs typeface="Times New Roman" panose="02020603050405020304" pitchFamily="18" charset="0"/>
              </a:rPr>
              <a:t>CMg</a:t>
            </a:r>
            <a:r>
              <a:rPr lang="es-ES_tradnl" altLang="es-MX" sz="2800" dirty="0" smtClean="0">
                <a:cs typeface="Arial" pitchFamily="34" charset="0"/>
              </a:rPr>
              <a:t> de proveer dichas externalidades es igual a cero, una vez que el bien público ha sido producido. </a:t>
            </a:r>
          </a:p>
          <a:p>
            <a:pPr marL="441325" indent="-441325" eaLnBrk="1" hangingPunct="1">
              <a:lnSpc>
                <a:spcPct val="80000"/>
              </a:lnSpc>
            </a:pPr>
            <a:endParaRPr lang="es-ES_tradnl" altLang="es-MX" sz="2800" dirty="0" smtClean="0">
              <a:cs typeface="Arial" pitchFamily="34" charset="0"/>
            </a:endParaRPr>
          </a:p>
          <a:p>
            <a:pPr marL="441325" indent="-441325" eaLnBrk="1" hangingPunct="1">
              <a:lnSpc>
                <a:spcPct val="80000"/>
              </a:lnSpc>
            </a:pPr>
            <a:r>
              <a:rPr lang="es-ES_tradnl" altLang="es-MX" sz="2800" dirty="0" smtClean="0">
                <a:cs typeface="Arial" pitchFamily="34" charset="0"/>
              </a:rPr>
              <a:t>A diferencia de los bienes privados, algunos bienes públicos son disfrutados por todos los agentes por igual, con independencia de cuanto paguen.</a:t>
            </a:r>
          </a:p>
        </p:txBody>
      </p:sp>
      <p:sp>
        <p:nvSpPr>
          <p:cNvPr id="31748" name="1 Rectángulo"/>
          <p:cNvSpPr>
            <a:spLocks noChangeArrowheads="1"/>
          </p:cNvSpPr>
          <p:nvPr/>
        </p:nvSpPr>
        <p:spPr bwMode="auto">
          <a:xfrm>
            <a:off x="488951" y="3907154"/>
            <a:ext cx="11104817" cy="218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marL="457200" indent="-457200" eaLnBrk="1" hangingPunct="1">
              <a:lnSpc>
                <a:spcPct val="80000"/>
              </a:lnSpc>
              <a:spcBef>
                <a:spcPct val="0"/>
              </a:spcBef>
              <a:buClrTx/>
              <a:buSzTx/>
            </a:pPr>
            <a:r>
              <a:rPr lang="es-ES_tradnl" altLang="es-MX" sz="2800" dirty="0">
                <a:latin typeface="+mn-lt"/>
                <a:cs typeface="Arial" pitchFamily="34" charset="0"/>
              </a:rPr>
              <a:t>El problema es que no permite que los miembros individuales que consumen el bien asuman la participación respectiva que les correspondería en los costos asociados con la producción del bien público.</a:t>
            </a:r>
          </a:p>
          <a:p>
            <a:pPr marL="457200" indent="-457200" eaLnBrk="1" hangingPunct="1">
              <a:lnSpc>
                <a:spcPct val="80000"/>
              </a:lnSpc>
              <a:spcBef>
                <a:spcPct val="0"/>
              </a:spcBef>
              <a:buClrTx/>
              <a:buSzTx/>
              <a:buFont typeface="Arial" panose="020B0604020202020204" pitchFamily="34" charset="0"/>
              <a:buChar char="•"/>
            </a:pPr>
            <a:endParaRPr lang="es-ES_tradnl" altLang="es-MX" sz="2800" dirty="0">
              <a:latin typeface="+mn-lt"/>
              <a:cs typeface="Arial" pitchFamily="34" charset="0"/>
            </a:endParaRPr>
          </a:p>
          <a:p>
            <a:pPr marL="457200" indent="-457200" eaLnBrk="1" hangingPunct="1">
              <a:lnSpc>
                <a:spcPct val="80000"/>
              </a:lnSpc>
              <a:spcBef>
                <a:spcPct val="0"/>
              </a:spcBef>
              <a:buClrTx/>
              <a:buSzTx/>
            </a:pPr>
            <a:r>
              <a:rPr lang="es-ES_tradnl" altLang="es-MX" sz="2800" dirty="0">
                <a:latin typeface="+mn-lt"/>
                <a:cs typeface="Arial" pitchFamily="34" charset="0"/>
              </a:rPr>
              <a:t>Debemos ser cuidadosos para no confundir los bienes públicamente suministrados con los bienes públicos.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24325882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sz="quarter" idx="1"/>
          </p:nvPr>
        </p:nvSpPr>
        <p:spPr>
          <a:xfrm>
            <a:off x="660028" y="4916474"/>
            <a:ext cx="10752667" cy="1439862"/>
          </a:xfrm>
        </p:spPr>
        <p:txBody>
          <a:bodyPr>
            <a:noAutofit/>
          </a:bodyPr>
          <a:lstStyle/>
          <a:p>
            <a:pPr algn="just" eaLnBrk="1" hangingPunct="1">
              <a:spcBef>
                <a:spcPts val="0"/>
              </a:spcBef>
            </a:pPr>
            <a:r>
              <a:rPr lang="es-ES_tradnl" altLang="ja-JP" sz="2400" b="1" dirty="0" smtClean="0">
                <a:ea typeface="ＭＳ Ｐゴシック" pitchFamily="34" charset="-128"/>
                <a:cs typeface="Times New Roman" pitchFamily="18" charset="0"/>
              </a:rPr>
              <a:t>Caracter</a:t>
            </a:r>
            <a:r>
              <a:rPr lang="es-ES_tradnl" altLang="ja-JP" sz="2400" b="1" dirty="0" smtClean="0">
                <a:latin typeface="Times New Roman" pitchFamily="18" charset="0"/>
                <a:ea typeface="ＭＳ Ｐゴシック" pitchFamily="34" charset="-128"/>
                <a:cs typeface="Times New Roman" pitchFamily="18" charset="0"/>
              </a:rPr>
              <a:t>í</a:t>
            </a:r>
            <a:r>
              <a:rPr lang="es-ES_tradnl" altLang="ja-JP" sz="2400" b="1" dirty="0" smtClean="0">
                <a:ea typeface="ＭＳ Ｐゴシック" pitchFamily="34" charset="-128"/>
                <a:cs typeface="Times New Roman" pitchFamily="18" charset="0"/>
              </a:rPr>
              <a:t>sticas o atributos de los bienes públicos puros</a:t>
            </a:r>
            <a:endParaRPr lang="es-ES" altLang="ja-JP" sz="2400" dirty="0" smtClean="0">
              <a:ea typeface="ＭＳ Ｐゴシック" pitchFamily="34" charset="-128"/>
              <a:cs typeface="Times New Roman" pitchFamily="18" charset="0"/>
            </a:endParaRPr>
          </a:p>
          <a:p>
            <a:pPr marL="725488" lvl="1" indent="-406400" eaLnBrk="1" hangingPunct="1">
              <a:spcBef>
                <a:spcPts val="0"/>
              </a:spcBef>
              <a:buFont typeface="+mj-lt"/>
              <a:buAutoNum type="romanLcPeriod"/>
            </a:pPr>
            <a:r>
              <a:rPr lang="es-ES" altLang="ja-JP" dirty="0" smtClean="0">
                <a:ea typeface="ＭＳ Ｐゴシック" pitchFamily="34" charset="-128"/>
                <a:cs typeface="Arial" pitchFamily="34" charset="0"/>
              </a:rPr>
              <a:t>La no rivalidad en el consumo</a:t>
            </a:r>
            <a:r>
              <a:rPr lang="en-US" altLang="ja-JP" dirty="0" smtClean="0">
                <a:ea typeface="ＭＳ Ｐゴシック" pitchFamily="34" charset="-128"/>
                <a:cs typeface="Arial" pitchFamily="34" charset="0"/>
              </a:rPr>
              <a:t>,</a:t>
            </a:r>
            <a:r>
              <a:rPr lang="es-ES" altLang="ja-JP" dirty="0" smtClean="0">
                <a:ea typeface="ＭＳ Ｐゴシック" pitchFamily="34" charset="-128"/>
                <a:cs typeface="Arial" pitchFamily="34" charset="0"/>
              </a:rPr>
              <a:t> y </a:t>
            </a:r>
            <a:endParaRPr lang="en-US" altLang="ja-JP" dirty="0" smtClean="0">
              <a:ea typeface="ＭＳ Ｐゴシック" pitchFamily="34" charset="-128"/>
              <a:cs typeface="Arial" pitchFamily="34" charset="0"/>
            </a:endParaRPr>
          </a:p>
          <a:p>
            <a:pPr marL="725488" lvl="1" indent="-406400" eaLnBrk="1" hangingPunct="1">
              <a:spcBef>
                <a:spcPts val="0"/>
              </a:spcBef>
              <a:buFont typeface="+mj-lt"/>
              <a:buAutoNum type="romanLcPeriod"/>
            </a:pPr>
            <a:r>
              <a:rPr lang="en-US" altLang="ja-JP" dirty="0" smtClean="0">
                <a:ea typeface="ＭＳ Ｐゴシック" pitchFamily="34" charset="-128"/>
                <a:cs typeface="Arial" pitchFamily="34" charset="0"/>
              </a:rPr>
              <a:t>L</a:t>
            </a:r>
            <a:r>
              <a:rPr lang="es-ES" altLang="ja-JP" dirty="0" smtClean="0">
                <a:ea typeface="ＭＳ Ｐゴシック" pitchFamily="34" charset="-128"/>
                <a:cs typeface="Arial" pitchFamily="34" charset="0"/>
              </a:rPr>
              <a:t>a imposibilidad de exclusión</a:t>
            </a:r>
            <a:endParaRPr lang="en-US" altLang="es-MX" dirty="0" smtClean="0">
              <a:cs typeface="Arial" pitchFamily="34" charset="0"/>
            </a:endParaRPr>
          </a:p>
          <a:p>
            <a:pPr algn="just" eaLnBrk="1" hangingPunct="1">
              <a:spcBef>
                <a:spcPts val="0"/>
              </a:spcBef>
            </a:pPr>
            <a:r>
              <a:rPr lang="es-ES" altLang="ja-JP" sz="2400" dirty="0" smtClean="0">
                <a:ea typeface="ＭＳ Ｐゴシック" pitchFamily="34" charset="-128"/>
              </a:rPr>
              <a:t>La no rivalidad en el consumo; establece que su uso por alguien no reduce su disponibilidad (real ni potencia) para los dem</a:t>
            </a:r>
            <a:r>
              <a:rPr lang="es-ES" altLang="ja-JP" sz="2400" dirty="0" smtClean="0">
                <a:latin typeface="Times New Roman" pitchFamily="18" charset="0"/>
                <a:ea typeface="ＭＳ Ｐゴシック" pitchFamily="34" charset="-128"/>
              </a:rPr>
              <a:t>á</a:t>
            </a:r>
            <a:r>
              <a:rPr lang="es-ES" altLang="ja-JP" sz="2400" dirty="0" smtClean="0">
                <a:ea typeface="ＭＳ Ｐゴシック" pitchFamily="34" charset="-128"/>
              </a:rPr>
              <a:t>s consumidores. </a:t>
            </a:r>
          </a:p>
          <a:p>
            <a:pPr eaLnBrk="1" hangingPunct="1">
              <a:lnSpc>
                <a:spcPct val="80000"/>
              </a:lnSpc>
            </a:pPr>
            <a:endParaRPr lang="es-ES" altLang="es-MX" sz="2400" dirty="0" smtClean="0">
              <a:cs typeface="Arial" pitchFamily="34" charset="0"/>
            </a:endParaRPr>
          </a:p>
        </p:txBody>
      </p:sp>
      <p:pic>
        <p:nvPicPr>
          <p:cNvPr id="32771" name="Picture 5" descr="http://2.bp.blogspot.com/-e2pQVz3vRKU/UWeGG5RaNUI/AAAAAAAABtI/ectu3ci6-hM/s1600/bienes+publicos.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6975" y="2637034"/>
            <a:ext cx="4285752" cy="2162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527051" y="257175"/>
            <a:ext cx="11330516" cy="2308324"/>
          </a:xfrm>
          <a:prstGeom prst="rect">
            <a:avLst/>
          </a:prstGeom>
        </p:spPr>
        <p:txBody>
          <a:bodyPr>
            <a:spAutoFit/>
          </a:bodyPr>
          <a:lstStyle/>
          <a:p>
            <a:pPr marL="342900" indent="-342900">
              <a:buFont typeface="Arial" panose="020B0604020202020204" pitchFamily="34" charset="0"/>
              <a:buChar char="•"/>
              <a:defRPr/>
            </a:pPr>
            <a:r>
              <a:rPr lang="es-ES_tradnl" altLang="es-MX" sz="2400" dirty="0">
                <a:latin typeface="+mn-lt"/>
              </a:rPr>
              <a:t>Bien público no es equivalente a bien provisto por el estado. Existen bienes públicos y también bienes privados suministrados por el estado.</a:t>
            </a:r>
          </a:p>
          <a:p>
            <a:pPr marL="342900" indent="-342900">
              <a:buFont typeface="Arial" panose="020B0604020202020204" pitchFamily="34" charset="0"/>
              <a:buChar char="•"/>
              <a:defRPr/>
            </a:pPr>
            <a:r>
              <a:rPr lang="es-ES_tradnl" altLang="es-MX" sz="2400" dirty="0">
                <a:latin typeface="+mn-lt"/>
                <a:cs typeface="Times New Roman" pitchFamily="18" charset="0"/>
              </a:rPr>
              <a:t>Por lo general son suministrados por entes privados, frecuentemente en cantidades inferiores a las consideradas como "óptimas".</a:t>
            </a:r>
            <a:r>
              <a:rPr lang="es-ES" altLang="es-MX" sz="2400" dirty="0">
                <a:latin typeface="+mn-lt"/>
                <a:cs typeface="Arial" pitchFamily="34" charset="0"/>
              </a:rPr>
              <a:t> </a:t>
            </a:r>
          </a:p>
          <a:p>
            <a:pPr marL="342900" indent="-342900">
              <a:buFont typeface="Arial" panose="020B0604020202020204" pitchFamily="34" charset="0"/>
              <a:buChar char="•"/>
              <a:defRPr/>
            </a:pPr>
            <a:r>
              <a:rPr lang="es-ES_tradnl" altLang="ja-JP" sz="2400" dirty="0">
                <a:latin typeface="+mn-lt"/>
                <a:ea typeface="ＭＳ Ｐゴシック" pitchFamily="34" charset="-128"/>
                <a:cs typeface="Times New Roman" pitchFamily="18" charset="0"/>
              </a:rPr>
              <a:t>Una mercancía es un bien público cuando su consumo por parte de un agente no reduce la cantidad disponible para el consumo de los demás.</a:t>
            </a:r>
            <a:endParaRPr lang="es-ES" altLang="es-MX" sz="2400" dirty="0">
              <a:latin typeface="+mn-lt"/>
              <a:cs typeface="Arial" pitchFamily="34" charset="0"/>
            </a:endParaRP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274802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sz="quarter" idx="1"/>
          </p:nvPr>
        </p:nvSpPr>
        <p:spPr>
          <a:xfrm>
            <a:off x="809296" y="969498"/>
            <a:ext cx="6222124" cy="2680138"/>
          </a:xfrm>
        </p:spPr>
        <p:txBody>
          <a:bodyPr>
            <a:noAutofit/>
          </a:bodyPr>
          <a:lstStyle/>
          <a:p>
            <a:pPr eaLnBrk="1" hangingPunct="1">
              <a:lnSpc>
                <a:spcPct val="80000"/>
              </a:lnSpc>
            </a:pPr>
            <a:r>
              <a:rPr lang="es-ES" altLang="ja-JP" sz="2400" dirty="0" smtClean="0">
                <a:ea typeface="ＭＳ Ｐゴシック" pitchFamily="34" charset="-128"/>
              </a:rPr>
              <a:t>Un bien es excluible si es posible excluir de su consumo a una persona. Propiedad de un bien por la cual es posible impedir a alguien hacer uso del mismo o consumirlo.</a:t>
            </a:r>
          </a:p>
          <a:p>
            <a:pPr eaLnBrk="1" hangingPunct="1">
              <a:lnSpc>
                <a:spcPct val="80000"/>
              </a:lnSpc>
            </a:pPr>
            <a:endParaRPr lang="es-ES" altLang="ja-JP" sz="2400" dirty="0" smtClean="0">
              <a:ea typeface="ＭＳ Ｐゴシック" pitchFamily="34" charset="-128"/>
            </a:endParaRPr>
          </a:p>
          <a:p>
            <a:pPr eaLnBrk="1" hangingPunct="1">
              <a:lnSpc>
                <a:spcPct val="80000"/>
              </a:lnSpc>
            </a:pPr>
            <a:r>
              <a:rPr lang="es-ES" altLang="ja-JP" sz="2400" dirty="0" smtClean="0">
                <a:ea typeface="ＭＳ Ｐゴシック" pitchFamily="34" charset="-128"/>
              </a:rPr>
              <a:t>Los bienes p</a:t>
            </a:r>
            <a:r>
              <a:rPr lang="es-ES" altLang="ja-JP" sz="2400" dirty="0" smtClean="0">
                <a:latin typeface="Times New Roman" pitchFamily="18" charset="0"/>
                <a:ea typeface="ＭＳ Ｐゴシック" pitchFamily="34" charset="-128"/>
              </a:rPr>
              <a:t>ú</a:t>
            </a:r>
            <a:r>
              <a:rPr lang="es-ES" altLang="ja-JP" sz="2400" dirty="0" smtClean="0">
                <a:ea typeface="ＭＳ Ｐゴシック" pitchFamily="34" charset="-128"/>
              </a:rPr>
              <a:t>blicos presentan la caracter</a:t>
            </a:r>
            <a:r>
              <a:rPr lang="es-ES" altLang="ja-JP" sz="2400" dirty="0" smtClean="0">
                <a:latin typeface="Times New Roman" pitchFamily="18" charset="0"/>
                <a:ea typeface="ＭＳ Ｐゴシック" pitchFamily="34" charset="-128"/>
              </a:rPr>
              <a:t>í</a:t>
            </a:r>
            <a:r>
              <a:rPr lang="es-ES" altLang="ja-JP" sz="2400" dirty="0" smtClean="0">
                <a:ea typeface="ＭＳ Ｐゴシック" pitchFamily="34" charset="-128"/>
              </a:rPr>
              <a:t>stica de ser consumidos en iguales cantidades por todos los agentes</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8194" y="1057275"/>
            <a:ext cx="4333875"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714703" y="3744231"/>
            <a:ext cx="10967545" cy="2505301"/>
          </a:xfrm>
          <a:prstGeom prst="rect">
            <a:avLst/>
          </a:prstGeom>
        </p:spPr>
        <p:txBody>
          <a:bodyPr wrap="square">
            <a:spAutoFit/>
          </a:bodyPr>
          <a:lstStyle/>
          <a:p>
            <a:pPr marL="342900" indent="-342900" algn="just">
              <a:lnSpc>
                <a:spcPct val="80000"/>
              </a:lnSpc>
              <a:buFont typeface="Arial" panose="020B0604020202020204" pitchFamily="34" charset="0"/>
              <a:buChar char="•"/>
            </a:pPr>
            <a:r>
              <a:rPr lang="es-ES" altLang="ja-JP" sz="2400" dirty="0">
                <a:ea typeface="ＭＳ Ｐゴシック" pitchFamily="34" charset="-128"/>
              </a:rPr>
              <a:t>Algunos bienes p</a:t>
            </a:r>
            <a:r>
              <a:rPr lang="es-ES" altLang="ja-JP" sz="2400" dirty="0">
                <a:latin typeface="Times New Roman" pitchFamily="18" charset="0"/>
                <a:ea typeface="ＭＳ Ｐゴシック" pitchFamily="34" charset="-128"/>
              </a:rPr>
              <a:t>ú</a:t>
            </a:r>
            <a:r>
              <a:rPr lang="es-ES" altLang="ja-JP" sz="2400" dirty="0">
                <a:ea typeface="ＭＳ Ｐゴシック" pitchFamily="34" charset="-128"/>
              </a:rPr>
              <a:t>blicos son excluyentes (hay que pagar por ellos), mientras que otros no lo son (no se puede limitar su beneficio a las personas).</a:t>
            </a:r>
          </a:p>
          <a:p>
            <a:pPr marL="342900" indent="-342900" algn="just">
              <a:lnSpc>
                <a:spcPct val="80000"/>
              </a:lnSpc>
              <a:buFont typeface="Arial" panose="020B0604020202020204" pitchFamily="34" charset="0"/>
              <a:buChar char="•"/>
            </a:pPr>
            <a:endParaRPr lang="es-ES" altLang="ja-JP" sz="2400" dirty="0">
              <a:ea typeface="ＭＳ Ｐゴシック" pitchFamily="34" charset="-128"/>
              <a:cs typeface="Arial" pitchFamily="34" charset="0"/>
            </a:endParaRPr>
          </a:p>
          <a:p>
            <a:pPr marL="342900" indent="-342900" algn="just">
              <a:lnSpc>
                <a:spcPct val="80000"/>
              </a:lnSpc>
              <a:buFont typeface="Arial" panose="020B0604020202020204" pitchFamily="34" charset="0"/>
              <a:buChar char="•"/>
            </a:pPr>
            <a:r>
              <a:rPr lang="es-ES" altLang="ja-JP" sz="2400" dirty="0">
                <a:ea typeface="ＭＳ Ｐゴシック" pitchFamily="34" charset="-128"/>
                <a:cs typeface="Arial" pitchFamily="34" charset="0"/>
              </a:rPr>
              <a:t>Los bienes que no son rivales pero si excluibles se denominan bienes de acceso limitado.</a:t>
            </a:r>
          </a:p>
          <a:p>
            <a:pPr marL="800100" lvl="1" indent="-342900" algn="just">
              <a:lnSpc>
                <a:spcPct val="80000"/>
              </a:lnSpc>
              <a:buFont typeface="Wingdings" panose="05000000000000000000" pitchFamily="2" charset="2"/>
              <a:buChar char="§"/>
            </a:pPr>
            <a:r>
              <a:rPr lang="es-ES" altLang="ja-JP" sz="2000" dirty="0">
                <a:ea typeface="ＭＳ Ｐゴシック" pitchFamily="34" charset="-128"/>
              </a:rPr>
              <a:t>No rivalidad pero sí exclusión: tv cable, carreteras de peaje</a:t>
            </a:r>
          </a:p>
          <a:p>
            <a:pPr marL="800100" lvl="1" indent="-342900">
              <a:lnSpc>
                <a:spcPct val="80000"/>
              </a:lnSpc>
              <a:buFont typeface="Wingdings" panose="05000000000000000000" pitchFamily="2" charset="2"/>
              <a:buChar char="§"/>
            </a:pPr>
            <a:r>
              <a:rPr lang="es-ES" altLang="ja-JP" sz="2000" dirty="0">
                <a:ea typeface="ＭＳ Ｐゴシック" pitchFamily="34" charset="-128"/>
              </a:rPr>
              <a:t>Rivalidad pero no exclusión: usualmente los recursos comunes: ambiente, carreteras sin peaje, peces en los ríos.</a:t>
            </a:r>
          </a:p>
          <a:p>
            <a:pPr marL="800100" lvl="1" indent="-342900">
              <a:lnSpc>
                <a:spcPct val="80000"/>
              </a:lnSpc>
              <a:buFont typeface="Wingdings" panose="05000000000000000000" pitchFamily="2" charset="2"/>
              <a:buChar char="§"/>
            </a:pPr>
            <a:r>
              <a:rPr lang="es-ES" altLang="ja-JP" sz="2000" dirty="0">
                <a:ea typeface="ＭＳ Ｐゴシック" pitchFamily="34" charset="-128"/>
              </a:rPr>
              <a:t>No rivales ni exclusión: defensa</a:t>
            </a:r>
          </a:p>
          <a:p>
            <a:pPr marL="800100" lvl="1" indent="-342900">
              <a:lnSpc>
                <a:spcPct val="80000"/>
              </a:lnSpc>
              <a:buFont typeface="Wingdings" panose="05000000000000000000" pitchFamily="2" charset="2"/>
              <a:buChar char="§"/>
            </a:pPr>
            <a:r>
              <a:rPr lang="es-ES" altLang="ja-JP" sz="2000" dirty="0">
                <a:ea typeface="ＭＳ Ｐゴシック" pitchFamily="34" charset="-128"/>
              </a:rPr>
              <a:t>Rivales y exclusión: alimentos, vestimenta, etc.</a:t>
            </a:r>
            <a:endParaRPr lang="es-ES" altLang="ja-JP" dirty="0">
              <a:ea typeface="ＭＳ Ｐゴシック" pitchFamily="34" charset="-128"/>
            </a:endParaRP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5176468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sz="quarter" idx="1"/>
          </p:nvPr>
        </p:nvSpPr>
        <p:spPr/>
        <p:txBody>
          <a:bodyPr>
            <a:normAutofit/>
          </a:bodyPr>
          <a:lstStyle/>
          <a:p>
            <a:pPr eaLnBrk="1" hangingPunct="1"/>
            <a:r>
              <a:rPr lang="es-ES" altLang="es-MX" sz="2400" dirty="0" smtClean="0"/>
              <a:t>Tipo de bienes públicos:</a:t>
            </a:r>
          </a:p>
          <a:p>
            <a:pPr eaLnBrk="1" hangingPunct="1"/>
            <a:endParaRPr lang="es-ES" altLang="es-MX" sz="2400" dirty="0" smtClean="0"/>
          </a:p>
          <a:p>
            <a:pPr lvl="1" eaLnBrk="1" hangingPunct="1"/>
            <a:r>
              <a:rPr lang="es-ES" altLang="es-MX" dirty="0" smtClean="0"/>
              <a:t>Bien público opcional: Un individuo puede elegir consumir la cantidad que desee del total producido, incluyendo una cantidad nula.</a:t>
            </a:r>
          </a:p>
          <a:p>
            <a:pPr lvl="1" eaLnBrk="1" hangingPunct="1"/>
            <a:endParaRPr lang="es-ES" altLang="es-MX" dirty="0" smtClean="0"/>
          </a:p>
          <a:p>
            <a:pPr lvl="1" eaLnBrk="1" hangingPunct="1"/>
            <a:r>
              <a:rPr lang="es-ES" altLang="es-MX" dirty="0" smtClean="0"/>
              <a:t>Bien público no opcional: Todos los habitantes del país consumen la totalidad de la cantidad que se ofrece.</a:t>
            </a:r>
          </a:p>
          <a:p>
            <a:pPr lvl="2" eaLnBrk="1" hangingPunct="1"/>
            <a:r>
              <a:rPr lang="es-ES" altLang="es-MX" sz="2400" dirty="0" smtClean="0"/>
              <a:t>Si </a:t>
            </a:r>
            <a:r>
              <a:rPr lang="es-ES" altLang="es-MX" sz="2400" i="1" dirty="0" smtClean="0"/>
              <a:t>q</a:t>
            </a:r>
            <a:r>
              <a:rPr lang="es-ES" altLang="es-MX" sz="2400" dirty="0" smtClean="0"/>
              <a:t> = cantidad total producida y </a:t>
            </a:r>
            <a:r>
              <a:rPr lang="es-ES" altLang="es-MX" sz="2400" i="1" dirty="0" err="1" smtClean="0"/>
              <a:t>q</a:t>
            </a:r>
            <a:r>
              <a:rPr lang="es-ES" altLang="es-MX" sz="2400" dirty="0" err="1" smtClean="0"/>
              <a:t>i</a:t>
            </a:r>
            <a:r>
              <a:rPr lang="es-ES" altLang="es-MX" sz="2400" dirty="0" smtClean="0"/>
              <a:t> = la cantidad consumida por el </a:t>
            </a:r>
            <a:r>
              <a:rPr lang="es-ES" altLang="es-MX" sz="2400" i="1" dirty="0" smtClean="0"/>
              <a:t>i</a:t>
            </a:r>
            <a:r>
              <a:rPr lang="es-ES" altLang="es-MX" sz="2400" dirty="0" smtClean="0"/>
              <a:t>-</a:t>
            </a:r>
            <a:r>
              <a:rPr lang="es-ES" altLang="es-MX" sz="2400" dirty="0" err="1" smtClean="0"/>
              <a:t>ésimo</a:t>
            </a:r>
            <a:r>
              <a:rPr lang="es-ES" altLang="es-MX" sz="2400" dirty="0" smtClean="0"/>
              <a:t> individuo (</a:t>
            </a:r>
            <a:r>
              <a:rPr lang="es-ES" altLang="es-MX" sz="2400" i="1" dirty="0" smtClean="0"/>
              <a:t>i</a:t>
            </a:r>
            <a:r>
              <a:rPr lang="es-ES" altLang="es-MX" sz="2400" dirty="0" smtClean="0"/>
              <a:t> = 1, …, n)</a:t>
            </a:r>
          </a:p>
          <a:p>
            <a:pPr lvl="2" algn="ctr" eaLnBrk="1" hangingPunct="1">
              <a:buFont typeface="Wingdings" pitchFamily="2" charset="2"/>
              <a:buNone/>
            </a:pPr>
            <a:r>
              <a:rPr lang="es-ES" altLang="es-MX" sz="2400" i="1" dirty="0" smtClean="0"/>
              <a:t>q</a:t>
            </a:r>
            <a:r>
              <a:rPr lang="es-ES" altLang="es-MX" sz="2400" baseline="-25000" dirty="0" smtClean="0"/>
              <a:t>1</a:t>
            </a:r>
            <a:r>
              <a:rPr lang="es-ES" altLang="es-MX" sz="2400" dirty="0" smtClean="0"/>
              <a:t> = </a:t>
            </a:r>
            <a:r>
              <a:rPr lang="es-ES" altLang="es-MX" sz="2400" i="1" dirty="0" smtClean="0"/>
              <a:t>q</a:t>
            </a:r>
            <a:r>
              <a:rPr lang="es-ES" altLang="es-MX" sz="2400" baseline="-25000" dirty="0" smtClean="0"/>
              <a:t>2</a:t>
            </a:r>
            <a:r>
              <a:rPr lang="es-ES" altLang="es-MX" sz="2400" dirty="0" smtClean="0"/>
              <a:t> = … = </a:t>
            </a:r>
            <a:r>
              <a:rPr lang="es-ES" altLang="es-MX" sz="2400" i="1" dirty="0" err="1" smtClean="0"/>
              <a:t>q</a:t>
            </a:r>
            <a:r>
              <a:rPr lang="es-ES" altLang="es-MX" sz="2400" baseline="-25000" dirty="0" err="1" smtClean="0"/>
              <a:t>n</a:t>
            </a:r>
            <a:r>
              <a:rPr lang="es-ES" altLang="es-MX" sz="2400" dirty="0" smtClean="0"/>
              <a:t> = </a:t>
            </a:r>
            <a:r>
              <a:rPr lang="es-ES" altLang="es-MX" sz="2400" i="1" dirty="0" smtClean="0"/>
              <a:t>q</a:t>
            </a:r>
          </a:p>
          <a:p>
            <a:pPr lvl="1" eaLnBrk="1" hangingPunct="1">
              <a:buFont typeface="Wingdings" pitchFamily="2" charset="2"/>
              <a:buNone/>
            </a:pPr>
            <a:endParaRPr lang="es-ES" altLang="es-MX"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39674540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a:xfrm>
            <a:off x="1219200" y="274638"/>
            <a:ext cx="10363200" cy="781652"/>
          </a:xfrm>
          <a:solidFill>
            <a:schemeClr val="accent2">
              <a:lumMod val="20000"/>
              <a:lumOff val="80000"/>
            </a:schemeClr>
          </a:solidFill>
        </p:spPr>
        <p:txBody>
          <a:bodyPr/>
          <a:lstStyle/>
          <a:p>
            <a:pPr algn="r" eaLnBrk="1" hangingPunct="1"/>
            <a:r>
              <a:rPr lang="es-ES" altLang="ja-JP" sz="2800" b="1" dirty="0" smtClean="0">
                <a:ea typeface="ＭＳ Ｐゴシック" pitchFamily="34" charset="-128"/>
              </a:rPr>
              <a:t>¿Quién provee los bienes públicos?</a:t>
            </a:r>
            <a:r>
              <a:rPr lang="es-ES" altLang="ja-JP" dirty="0" smtClean="0">
                <a:ea typeface="ＭＳ Ｐゴシック" pitchFamily="34" charset="-128"/>
              </a:rPr>
              <a:t> </a:t>
            </a:r>
            <a:endParaRPr lang="es-ES" altLang="es-MX" dirty="0" smtClean="0"/>
          </a:p>
        </p:txBody>
      </p:sp>
      <p:sp>
        <p:nvSpPr>
          <p:cNvPr id="35843" name="Rectangle 3"/>
          <p:cNvSpPr>
            <a:spLocks noGrp="1" noChangeArrowheads="1"/>
          </p:cNvSpPr>
          <p:nvPr>
            <p:ph sz="quarter" idx="1"/>
          </p:nvPr>
        </p:nvSpPr>
        <p:spPr>
          <a:xfrm>
            <a:off x="1219200" y="1447800"/>
            <a:ext cx="10363200" cy="2367455"/>
          </a:xfrm>
        </p:spPr>
        <p:txBody>
          <a:bodyPr>
            <a:noAutofit/>
          </a:bodyPr>
          <a:lstStyle/>
          <a:p>
            <a:pPr eaLnBrk="1" hangingPunct="1">
              <a:lnSpc>
                <a:spcPct val="90000"/>
              </a:lnSpc>
            </a:pPr>
            <a:r>
              <a:rPr lang="es-ES" altLang="es-MX" sz="2400" dirty="0" smtClean="0"/>
              <a:t>Los bienes públicos pueden ser suministrados tanto por empresas privadas (programas de radio) como por el sector público (defensa nacional).</a:t>
            </a:r>
          </a:p>
          <a:p>
            <a:pPr eaLnBrk="1" hangingPunct="1">
              <a:lnSpc>
                <a:spcPct val="90000"/>
              </a:lnSpc>
            </a:pPr>
            <a:endParaRPr lang="es-ES" altLang="es-MX" sz="1400" dirty="0" smtClean="0"/>
          </a:p>
          <a:p>
            <a:pPr eaLnBrk="1" hangingPunct="1">
              <a:lnSpc>
                <a:spcPct val="90000"/>
              </a:lnSpc>
            </a:pPr>
            <a:r>
              <a:rPr lang="es-ES" altLang="es-MX" sz="2400" dirty="0" smtClean="0"/>
              <a:t>Pueden existir empresas públicas que ofrecen bienes privados.</a:t>
            </a:r>
          </a:p>
          <a:p>
            <a:pPr eaLnBrk="1" hangingPunct="1">
              <a:lnSpc>
                <a:spcPct val="90000"/>
              </a:lnSpc>
            </a:pPr>
            <a:endParaRPr lang="es-ES" altLang="es-MX" sz="1400" dirty="0" smtClean="0"/>
          </a:p>
          <a:p>
            <a:pPr eaLnBrk="1" hangingPunct="1">
              <a:lnSpc>
                <a:spcPct val="90000"/>
              </a:lnSpc>
            </a:pPr>
            <a:r>
              <a:rPr lang="es-ES" altLang="es-MX" sz="2400" dirty="0" smtClean="0"/>
              <a:t>La calificación de un bien privado o público tiene que ver con la naturaleza del bien y no con el tipo de empresa o institución que lo suministra.</a:t>
            </a:r>
          </a:p>
        </p:txBody>
      </p:sp>
      <p:pic>
        <p:nvPicPr>
          <p:cNvPr id="25601" name="Picture 1"/>
          <p:cNvPicPr>
            <a:picLocks noChangeAspect="1" noChangeArrowheads="1"/>
          </p:cNvPicPr>
          <p:nvPr/>
        </p:nvPicPr>
        <p:blipFill>
          <a:blip r:embed="rId2">
            <a:clrChange>
              <a:clrFrom>
                <a:srgbClr val="FDF3DA"/>
              </a:clrFrom>
              <a:clrTo>
                <a:srgbClr val="FDF3DA">
                  <a:alpha val="0"/>
                </a:srgbClr>
              </a:clrTo>
            </a:clrChange>
            <a:extLst>
              <a:ext uri="{28A0092B-C50C-407E-A947-70E740481C1C}">
                <a14:useLocalDpi xmlns:a14="http://schemas.microsoft.com/office/drawing/2010/main" val="0"/>
              </a:ext>
            </a:extLst>
          </a:blip>
          <a:srcRect/>
          <a:stretch>
            <a:fillRect/>
          </a:stretch>
        </p:blipFill>
        <p:spPr bwMode="auto">
          <a:xfrm>
            <a:off x="2436023" y="4004442"/>
            <a:ext cx="7004646" cy="2373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782280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sz="quarter" idx="1"/>
          </p:nvPr>
        </p:nvSpPr>
        <p:spPr>
          <a:xfrm>
            <a:off x="1014242" y="1127220"/>
            <a:ext cx="10541000" cy="4997450"/>
          </a:xfrm>
        </p:spPr>
        <p:txBody>
          <a:bodyPr>
            <a:normAutofit/>
          </a:bodyPr>
          <a:lstStyle/>
          <a:p>
            <a:pPr algn="just" eaLnBrk="1" hangingPunct="1">
              <a:lnSpc>
                <a:spcPct val="90000"/>
              </a:lnSpc>
            </a:pPr>
            <a:r>
              <a:rPr lang="es-ES" altLang="es-MX" sz="2400" dirty="0" smtClean="0">
                <a:ea typeface="ＭＳ Ｐゴシック" pitchFamily="34" charset="-128"/>
                <a:cs typeface="Times New Roman" pitchFamily="18" charset="0"/>
              </a:rPr>
              <a:t>Supongamos dos agentes económicos y dos bienes</a:t>
            </a:r>
          </a:p>
          <a:p>
            <a:pPr lvl="1" algn="just" eaLnBrk="1" hangingPunct="1">
              <a:lnSpc>
                <a:spcPct val="90000"/>
              </a:lnSpc>
              <a:buFont typeface="Wingdings" pitchFamily="2" charset="2"/>
              <a:buNone/>
            </a:pPr>
            <a:r>
              <a:rPr lang="es-ES" altLang="es-MX" i="1" dirty="0" smtClean="0">
                <a:latin typeface="Times New Roman" pitchFamily="18" charset="0"/>
                <a:ea typeface="ＭＳ Ｐゴシック" pitchFamily="34" charset="-128"/>
                <a:cs typeface="Times New Roman" pitchFamily="18" charset="0"/>
              </a:rPr>
              <a:t>x</a:t>
            </a:r>
            <a:r>
              <a:rPr lang="es-ES" altLang="es-MX" i="1" baseline="-25000" dirty="0" smtClean="0">
                <a:latin typeface="Times New Roman" pitchFamily="18" charset="0"/>
                <a:ea typeface="ＭＳ Ｐゴシック" pitchFamily="34" charset="-128"/>
                <a:cs typeface="Times New Roman" pitchFamily="18" charset="0"/>
              </a:rPr>
              <a:t>i</a:t>
            </a:r>
            <a:r>
              <a:rPr lang="es-ES" altLang="es-MX" dirty="0" smtClean="0">
                <a:ea typeface="ＭＳ Ｐゴシック" pitchFamily="34" charset="-128"/>
                <a:cs typeface="Times New Roman" pitchFamily="18" charset="0"/>
              </a:rPr>
              <a:t> : bien privado</a:t>
            </a:r>
          </a:p>
          <a:p>
            <a:pPr lvl="1" algn="just" eaLnBrk="1" hangingPunct="1">
              <a:lnSpc>
                <a:spcPct val="90000"/>
              </a:lnSpc>
              <a:buFont typeface="Wingdings" pitchFamily="2" charset="2"/>
              <a:buNone/>
            </a:pPr>
            <a:r>
              <a:rPr lang="es-ES" altLang="es-MX" i="1" dirty="0" smtClean="0">
                <a:latin typeface="Times New Roman" pitchFamily="18" charset="0"/>
                <a:ea typeface="ＭＳ Ｐゴシック" pitchFamily="34" charset="-128"/>
                <a:cs typeface="Times New Roman" pitchFamily="18" charset="0"/>
              </a:rPr>
              <a:t>G</a:t>
            </a:r>
            <a:r>
              <a:rPr lang="es-ES" altLang="es-MX" dirty="0" smtClean="0">
                <a:ea typeface="ＭＳ Ｐゴシック" pitchFamily="34" charset="-128"/>
                <a:cs typeface="Times New Roman" pitchFamily="18" charset="0"/>
              </a:rPr>
              <a:t> : bien público</a:t>
            </a:r>
          </a:p>
          <a:p>
            <a:pPr lvl="1" algn="just" eaLnBrk="1" hangingPunct="1">
              <a:lnSpc>
                <a:spcPct val="90000"/>
              </a:lnSpc>
              <a:buFont typeface="Wingdings" pitchFamily="2" charset="2"/>
              <a:buNone/>
            </a:pPr>
            <a:r>
              <a:rPr lang="es-ES" altLang="es-MX" i="1" dirty="0" err="1" smtClean="0">
                <a:latin typeface="Times New Roman" pitchFamily="18" charset="0"/>
                <a:ea typeface="ＭＳ Ｐゴシック" pitchFamily="34" charset="-128"/>
                <a:cs typeface="Times New Roman" pitchFamily="18" charset="0"/>
              </a:rPr>
              <a:t>w</a:t>
            </a:r>
            <a:r>
              <a:rPr lang="es-ES" altLang="es-MX" i="1" baseline="-25000" dirty="0" err="1" smtClean="0">
                <a:latin typeface="Times New Roman" pitchFamily="18" charset="0"/>
                <a:ea typeface="ＭＳ Ｐゴシック" pitchFamily="34" charset="-128"/>
                <a:cs typeface="Times New Roman" pitchFamily="18" charset="0"/>
              </a:rPr>
              <a:t>i</a:t>
            </a:r>
            <a:r>
              <a:rPr lang="es-ES" altLang="es-MX" dirty="0" smtClean="0">
                <a:ea typeface="ＭＳ Ｐゴシック" pitchFamily="34" charset="-128"/>
                <a:cs typeface="Times New Roman" pitchFamily="18" charset="0"/>
              </a:rPr>
              <a:t>: Dotación inicial del bien privado (dinero)</a:t>
            </a:r>
          </a:p>
          <a:p>
            <a:pPr algn="just" eaLnBrk="1" hangingPunct="1">
              <a:lnSpc>
                <a:spcPct val="90000"/>
              </a:lnSpc>
            </a:pPr>
            <a:endParaRPr lang="es-ES" altLang="es-MX" sz="2400" dirty="0" smtClean="0">
              <a:ea typeface="ＭＳ Ｐゴシック" pitchFamily="34" charset="-128"/>
              <a:cs typeface="Times New Roman" pitchFamily="18" charset="0"/>
            </a:endParaRPr>
          </a:p>
          <a:p>
            <a:pPr algn="just" eaLnBrk="1" hangingPunct="1">
              <a:lnSpc>
                <a:spcPct val="90000"/>
              </a:lnSpc>
            </a:pPr>
            <a:r>
              <a:rPr lang="es-ES" altLang="es-MX" sz="2400" dirty="0" smtClean="0">
                <a:ea typeface="ＭＳ Ｐゴシック" pitchFamily="34" charset="-128"/>
                <a:cs typeface="Times New Roman" pitchFamily="18" charset="0"/>
              </a:rPr>
              <a:t>Cada uno de los agentes debe elegir la parte que estará dispuesto a aportar para financiar el bien público. </a:t>
            </a:r>
          </a:p>
          <a:p>
            <a:pPr algn="just" eaLnBrk="1" hangingPunct="1">
              <a:lnSpc>
                <a:spcPct val="90000"/>
              </a:lnSpc>
            </a:pPr>
            <a:r>
              <a:rPr lang="es-ES" altLang="es-MX" sz="2400" dirty="0" smtClean="0">
                <a:ea typeface="ＭＳ Ｐゴシック" pitchFamily="34" charset="-128"/>
                <a:cs typeface="Times New Roman" pitchFamily="18" charset="0"/>
              </a:rPr>
              <a:t>Si el agente </a:t>
            </a:r>
            <a:r>
              <a:rPr lang="es-ES" altLang="es-MX" sz="2400" i="1" dirty="0" smtClean="0">
                <a:latin typeface="Times New Roman" pitchFamily="18" charset="0"/>
                <a:ea typeface="ＭＳ Ｐゴシック" pitchFamily="34" charset="-128"/>
                <a:cs typeface="Times New Roman" pitchFamily="18" charset="0"/>
              </a:rPr>
              <a:t>i</a:t>
            </a:r>
            <a:r>
              <a:rPr lang="es-ES" altLang="es-MX" sz="2400" dirty="0" smtClean="0">
                <a:ea typeface="ＭＳ Ｐゴシック" pitchFamily="34" charset="-128"/>
                <a:cs typeface="Times New Roman" pitchFamily="18" charset="0"/>
              </a:rPr>
              <a:t> decide aportar la cantidad </a:t>
            </a:r>
            <a:r>
              <a:rPr lang="es-ES" altLang="es-MX" sz="2400" i="1" dirty="0" err="1" smtClean="0">
                <a:latin typeface="Times New Roman" pitchFamily="18" charset="0"/>
                <a:ea typeface="ＭＳ Ｐゴシック" pitchFamily="34" charset="-128"/>
                <a:cs typeface="Times New Roman" pitchFamily="18" charset="0"/>
              </a:rPr>
              <a:t>gi</a:t>
            </a:r>
            <a:r>
              <a:rPr lang="es-ES" altLang="es-MX" sz="2400" dirty="0" smtClean="0">
                <a:ea typeface="ＭＳ Ｐゴシック" pitchFamily="34" charset="-128"/>
                <a:cs typeface="Times New Roman" pitchFamily="18" charset="0"/>
              </a:rPr>
              <a:t> tendrá de consumo privado:</a:t>
            </a:r>
          </a:p>
          <a:p>
            <a:pPr algn="ctr" eaLnBrk="1" hangingPunct="1">
              <a:lnSpc>
                <a:spcPct val="90000"/>
              </a:lnSpc>
              <a:buFont typeface="Wingdings" pitchFamily="2" charset="2"/>
              <a:buNone/>
            </a:pPr>
            <a:r>
              <a:rPr lang="es-ES" altLang="es-MX" sz="2400" i="1" dirty="0" smtClean="0">
                <a:latin typeface="Times New Roman" pitchFamily="18" charset="0"/>
                <a:ea typeface="ＭＳ Ｐゴシック" pitchFamily="34" charset="-128"/>
                <a:cs typeface="Times New Roman" pitchFamily="18" charset="0"/>
              </a:rPr>
              <a:t>x</a:t>
            </a:r>
            <a:r>
              <a:rPr lang="es-ES" altLang="es-MX" sz="2400" i="1" baseline="-25000" dirty="0" smtClean="0">
                <a:latin typeface="Times New Roman" pitchFamily="18" charset="0"/>
                <a:ea typeface="ＭＳ Ｐゴシック" pitchFamily="34" charset="-128"/>
                <a:cs typeface="Times New Roman" pitchFamily="18" charset="0"/>
              </a:rPr>
              <a:t>i</a:t>
            </a:r>
            <a:r>
              <a:rPr lang="es-ES" altLang="es-MX" sz="2400" i="1" dirty="0" smtClean="0">
                <a:latin typeface="Times New Roman" pitchFamily="18" charset="0"/>
                <a:ea typeface="ＭＳ Ｐゴシック" pitchFamily="34" charset="-128"/>
                <a:cs typeface="Times New Roman" pitchFamily="18" charset="0"/>
              </a:rPr>
              <a:t> = </a:t>
            </a:r>
            <a:r>
              <a:rPr lang="es-ES" altLang="es-MX" sz="2400" i="1" dirty="0" err="1" smtClean="0">
                <a:latin typeface="Times New Roman" pitchFamily="18" charset="0"/>
                <a:ea typeface="ＭＳ Ｐゴシック" pitchFamily="34" charset="-128"/>
                <a:cs typeface="Times New Roman" pitchFamily="18" charset="0"/>
              </a:rPr>
              <a:t>w</a:t>
            </a:r>
            <a:r>
              <a:rPr lang="es-ES" altLang="es-MX" sz="2400" i="1" baseline="-25000" dirty="0" err="1" smtClean="0">
                <a:latin typeface="Times New Roman" pitchFamily="18" charset="0"/>
                <a:ea typeface="ＭＳ Ｐゴシック" pitchFamily="34" charset="-128"/>
                <a:cs typeface="Times New Roman" pitchFamily="18" charset="0"/>
              </a:rPr>
              <a:t>i</a:t>
            </a:r>
            <a:r>
              <a:rPr lang="es-ES" altLang="es-MX" sz="2400" i="1" dirty="0" smtClean="0">
                <a:latin typeface="Times New Roman" pitchFamily="18" charset="0"/>
                <a:ea typeface="ＭＳ Ｐゴシック" pitchFamily="34" charset="-128"/>
                <a:cs typeface="Times New Roman" pitchFamily="18" charset="0"/>
              </a:rPr>
              <a:t> – </a:t>
            </a:r>
            <a:r>
              <a:rPr lang="es-ES" altLang="es-MX" sz="2400" i="1" dirty="0" err="1" smtClean="0">
                <a:latin typeface="Times New Roman" pitchFamily="18" charset="0"/>
                <a:ea typeface="ＭＳ Ｐゴシック" pitchFamily="34" charset="-128"/>
                <a:cs typeface="Times New Roman" pitchFamily="18" charset="0"/>
              </a:rPr>
              <a:t>g</a:t>
            </a:r>
            <a:r>
              <a:rPr lang="es-ES" altLang="es-MX" sz="2400" i="1" baseline="-25000" dirty="0" err="1" smtClean="0">
                <a:latin typeface="Times New Roman" pitchFamily="18" charset="0"/>
                <a:ea typeface="ＭＳ Ｐゴシック" pitchFamily="34" charset="-128"/>
                <a:cs typeface="Times New Roman" pitchFamily="18" charset="0"/>
              </a:rPr>
              <a:t>i</a:t>
            </a:r>
            <a:endParaRPr lang="es-ES" altLang="es-MX" sz="2400" i="1" baseline="-25000" dirty="0" smtClean="0">
              <a:latin typeface="Times New Roman" pitchFamily="18" charset="0"/>
              <a:ea typeface="ＭＳ Ｐゴシック" pitchFamily="34" charset="-128"/>
              <a:cs typeface="Times New Roman" pitchFamily="18" charset="0"/>
            </a:endParaRPr>
          </a:p>
          <a:p>
            <a:pPr algn="just" eaLnBrk="1" hangingPunct="1">
              <a:lnSpc>
                <a:spcPct val="90000"/>
              </a:lnSpc>
            </a:pPr>
            <a:endParaRPr lang="es-ES" altLang="es-MX" sz="1050" i="1" dirty="0" smtClean="0">
              <a:latin typeface="Times New Roman" pitchFamily="18" charset="0"/>
              <a:ea typeface="ＭＳ Ｐゴシック" pitchFamily="34" charset="-128"/>
              <a:cs typeface="Times New Roman" pitchFamily="18" charset="0"/>
            </a:endParaRPr>
          </a:p>
          <a:p>
            <a:pPr algn="just" eaLnBrk="1" hangingPunct="1">
              <a:lnSpc>
                <a:spcPct val="90000"/>
              </a:lnSpc>
            </a:pPr>
            <a:r>
              <a:rPr lang="es-ES" altLang="es-MX" sz="2400" dirty="0" smtClean="0">
                <a:ea typeface="ＭＳ Ｐゴシック" pitchFamily="34" charset="-128"/>
                <a:cs typeface="Times New Roman" pitchFamily="18" charset="0"/>
              </a:rPr>
              <a:t>Si su función de utilidad de cada agente es estrictamente creciente con respecto al consumo tanto del bien público como del privado.</a:t>
            </a:r>
          </a:p>
          <a:p>
            <a:pPr algn="ctr" eaLnBrk="1" hangingPunct="1">
              <a:lnSpc>
                <a:spcPct val="90000"/>
              </a:lnSpc>
              <a:buFont typeface="Wingdings" pitchFamily="2" charset="2"/>
              <a:buNone/>
            </a:pPr>
            <a:r>
              <a:rPr lang="es-ES" altLang="es-MX" sz="2400" i="1" dirty="0" err="1" smtClean="0">
                <a:latin typeface="Times New Roman" pitchFamily="18" charset="0"/>
                <a:ea typeface="ＭＳ Ｐゴシック" pitchFamily="34" charset="-128"/>
                <a:cs typeface="Times New Roman" pitchFamily="18" charset="0"/>
              </a:rPr>
              <a:t>u</a:t>
            </a:r>
            <a:r>
              <a:rPr lang="es-ES" altLang="es-MX" sz="2400" i="1" baseline="-25000" dirty="0" err="1" smtClean="0">
                <a:latin typeface="Times New Roman" pitchFamily="18" charset="0"/>
                <a:ea typeface="ＭＳ Ｐゴシック" pitchFamily="34" charset="-128"/>
                <a:cs typeface="Times New Roman" pitchFamily="18" charset="0"/>
              </a:rPr>
              <a:t>i</a:t>
            </a:r>
            <a:r>
              <a:rPr lang="es-ES" altLang="es-MX" sz="2400" i="1" dirty="0" smtClean="0">
                <a:latin typeface="Times New Roman" pitchFamily="18" charset="0"/>
                <a:ea typeface="ＭＳ Ｐゴシック" pitchFamily="34" charset="-128"/>
                <a:cs typeface="Times New Roman" pitchFamily="18" charset="0"/>
              </a:rPr>
              <a:t>(G, x</a:t>
            </a:r>
            <a:r>
              <a:rPr lang="es-ES" altLang="es-MX" sz="2400" i="1" baseline="-25000" dirty="0" smtClean="0">
                <a:latin typeface="Times New Roman" pitchFamily="18" charset="0"/>
                <a:ea typeface="ＭＳ Ｐゴシック" pitchFamily="34" charset="-128"/>
                <a:cs typeface="Times New Roman" pitchFamily="18" charset="0"/>
              </a:rPr>
              <a:t>i</a:t>
            </a:r>
            <a:r>
              <a:rPr lang="es-ES" altLang="es-MX" sz="2400" i="1" dirty="0" smtClean="0">
                <a:latin typeface="Times New Roman" pitchFamily="18" charset="0"/>
                <a:ea typeface="ＭＳ Ｐゴシック" pitchFamily="34" charset="-128"/>
                <a:cs typeface="Times New Roman" pitchFamily="18" charset="0"/>
              </a:rPr>
              <a:t>)</a:t>
            </a:r>
          </a:p>
        </p:txBody>
      </p:sp>
      <p:graphicFrame>
        <p:nvGraphicFramePr>
          <p:cNvPr id="36868" name="Object 5"/>
          <p:cNvGraphicFramePr>
            <a:graphicFrameLocks noChangeAspect="1"/>
          </p:cNvGraphicFramePr>
          <p:nvPr>
            <p:extLst>
              <p:ext uri="{D42A27DB-BD31-4B8C-83A1-F6EECF244321}">
                <p14:modId xmlns:p14="http://schemas.microsoft.com/office/powerpoint/2010/main" val="2146139549"/>
              </p:ext>
            </p:extLst>
          </p:nvPr>
        </p:nvGraphicFramePr>
        <p:xfrm>
          <a:off x="7129440" y="2144097"/>
          <a:ext cx="1401376" cy="729540"/>
        </p:xfrm>
        <a:graphic>
          <a:graphicData uri="http://schemas.openxmlformats.org/presentationml/2006/ole">
            <mc:AlternateContent xmlns:mc="http://schemas.openxmlformats.org/markup-compatibility/2006">
              <mc:Choice xmlns:v="urn:schemas-microsoft-com:vml" Requires="v">
                <p:oleObj spid="_x0000_s9236" name="Equation" r:id="rId3" imgW="622030" imgH="431613" progId="Equation.DSMT4">
                  <p:embed/>
                </p:oleObj>
              </mc:Choice>
              <mc:Fallback>
                <p:oleObj name="Equation" r:id="rId3" imgW="622030" imgH="431613"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9440" y="2144097"/>
                        <a:ext cx="1401376" cy="729540"/>
                      </a:xfrm>
                      <a:prstGeom prst="rect">
                        <a:avLst/>
                      </a:prstGeom>
                      <a:noFill/>
                      <a:ln>
                        <a:noFill/>
                      </a:ln>
                      <a:effec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40993247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sz="quarter" idx="1"/>
          </p:nvPr>
        </p:nvSpPr>
        <p:spPr>
          <a:xfrm>
            <a:off x="1219200" y="1150883"/>
            <a:ext cx="10363200" cy="4868917"/>
          </a:xfrm>
        </p:spPr>
        <p:txBody>
          <a:bodyPr>
            <a:normAutofit/>
          </a:bodyPr>
          <a:lstStyle/>
          <a:p>
            <a:pPr eaLnBrk="1" hangingPunct="1"/>
            <a:r>
              <a:rPr lang="es-ES" altLang="es-MX" sz="2400" dirty="0" smtClean="0"/>
              <a:t>Si solo se puede disponer de una cantidad discreta del bien público, o se tiene (1) o no se tiene (0).</a:t>
            </a:r>
          </a:p>
          <a:p>
            <a:pPr eaLnBrk="1" hangingPunct="1"/>
            <a:r>
              <a:rPr lang="es-ES" altLang="es-MX" sz="2400" dirty="0" smtClean="0"/>
              <a:t>Existe un costo por suministrar el bien público “</a:t>
            </a:r>
            <a:r>
              <a:rPr lang="es-ES" altLang="es-MX" sz="2400" b="1" i="1" dirty="0" smtClean="0"/>
              <a:t>c</a:t>
            </a:r>
            <a:r>
              <a:rPr lang="es-ES" altLang="es-MX" sz="2400" dirty="0" smtClean="0"/>
              <a:t>”</a:t>
            </a:r>
          </a:p>
          <a:p>
            <a:pPr eaLnBrk="1" hangingPunct="1"/>
            <a:r>
              <a:rPr lang="es-ES" altLang="es-MX" sz="2400" dirty="0" smtClean="0"/>
              <a:t>La tecnología viene dada por</a:t>
            </a:r>
          </a:p>
          <a:p>
            <a:pPr eaLnBrk="1" hangingPunct="1"/>
            <a:endParaRPr lang="es-ES" altLang="es-MX" sz="2400" dirty="0" smtClean="0"/>
          </a:p>
          <a:p>
            <a:pPr eaLnBrk="1" hangingPunct="1"/>
            <a:endParaRPr lang="es-ES" altLang="es-MX" sz="2400" dirty="0" smtClean="0"/>
          </a:p>
          <a:p>
            <a:pPr eaLnBrk="1" hangingPunct="1"/>
            <a:endParaRPr lang="es-ES" altLang="es-MX" sz="2400" dirty="0" smtClean="0"/>
          </a:p>
          <a:p>
            <a:pPr eaLnBrk="1" hangingPunct="1"/>
            <a:r>
              <a:rPr lang="es-ES" altLang="es-MX" sz="2400" dirty="0" smtClean="0"/>
              <a:t>Suministrarlo dominara en el sentido de Pareto a no suministrarlo si</a:t>
            </a:r>
          </a:p>
        </p:txBody>
      </p:sp>
      <p:graphicFrame>
        <p:nvGraphicFramePr>
          <p:cNvPr id="37892" name="Object 4"/>
          <p:cNvGraphicFramePr>
            <a:graphicFrameLocks noChangeAspect="1"/>
          </p:cNvGraphicFramePr>
          <p:nvPr>
            <p:extLst>
              <p:ext uri="{D42A27DB-BD31-4B8C-83A1-F6EECF244321}">
                <p14:modId xmlns:p14="http://schemas.microsoft.com/office/powerpoint/2010/main" val="495331262"/>
              </p:ext>
            </p:extLst>
          </p:nvPr>
        </p:nvGraphicFramePr>
        <p:xfrm>
          <a:off x="4284133" y="3217862"/>
          <a:ext cx="3207469" cy="896937"/>
        </p:xfrm>
        <a:graphic>
          <a:graphicData uri="http://schemas.openxmlformats.org/presentationml/2006/ole">
            <mc:AlternateContent xmlns:mc="http://schemas.openxmlformats.org/markup-compatibility/2006">
              <mc:Choice xmlns:v="urn:schemas-microsoft-com:vml" Requires="v">
                <p:oleObj spid="_x0000_s10278" name="Equation" r:id="rId3" imgW="1295400" imgH="482600" progId="Equation.DSMT4">
                  <p:embed/>
                </p:oleObj>
              </mc:Choice>
              <mc:Fallback>
                <p:oleObj name="Equation" r:id="rId3" imgW="1295400" imgH="482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133" y="3217862"/>
                        <a:ext cx="3207469" cy="896937"/>
                      </a:xfrm>
                      <a:prstGeom prst="rect">
                        <a:avLst/>
                      </a:prstGeom>
                      <a:noFill/>
                      <a:ln>
                        <a:noFill/>
                      </a:ln>
                      <a:effectLst/>
                    </p:spPr>
                  </p:pic>
                </p:oleObj>
              </mc:Fallback>
            </mc:AlternateContent>
          </a:graphicData>
        </a:graphic>
      </p:graphicFrame>
      <p:graphicFrame>
        <p:nvGraphicFramePr>
          <p:cNvPr id="37893" name="Object 5"/>
          <p:cNvGraphicFramePr>
            <a:graphicFrameLocks noChangeAspect="1"/>
          </p:cNvGraphicFramePr>
          <p:nvPr>
            <p:extLst>
              <p:ext uri="{D42A27DB-BD31-4B8C-83A1-F6EECF244321}">
                <p14:modId xmlns:p14="http://schemas.microsoft.com/office/powerpoint/2010/main" val="1235471353"/>
              </p:ext>
            </p:extLst>
          </p:nvPr>
        </p:nvGraphicFramePr>
        <p:xfrm>
          <a:off x="4031521" y="4632380"/>
          <a:ext cx="3538995" cy="1232392"/>
        </p:xfrm>
        <a:graphic>
          <a:graphicData uri="http://schemas.openxmlformats.org/presentationml/2006/ole">
            <mc:AlternateContent xmlns:mc="http://schemas.openxmlformats.org/markup-compatibility/2006">
              <mc:Choice xmlns:v="urn:schemas-microsoft-com:vml" Requires="v">
                <p:oleObj spid="_x0000_s10279" name="Equation" r:id="rId5" imgW="1587500" imgH="736600" progId="Equation.DSMT4">
                  <p:embed/>
                </p:oleObj>
              </mc:Choice>
              <mc:Fallback>
                <p:oleObj name="Equation" r:id="rId5" imgW="1587500" imgH="7366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1521" y="4632380"/>
                        <a:ext cx="3538995" cy="1232392"/>
                      </a:xfrm>
                      <a:prstGeom prst="rect">
                        <a:avLst/>
                      </a:prstGeom>
                      <a:noFill/>
                      <a:ln>
                        <a:noFill/>
                      </a:ln>
                      <a:effec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5257913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sz="quarter" idx="1"/>
          </p:nvPr>
        </p:nvSpPr>
        <p:spPr>
          <a:xfrm>
            <a:off x="1200151" y="780386"/>
            <a:ext cx="10363200" cy="1323975"/>
          </a:xfrm>
        </p:spPr>
        <p:txBody>
          <a:bodyPr>
            <a:noAutofit/>
          </a:bodyPr>
          <a:lstStyle/>
          <a:p>
            <a:pPr marL="0" indent="0" eaLnBrk="1" fontAlgn="auto" hangingPunct="1">
              <a:lnSpc>
                <a:spcPct val="90000"/>
              </a:lnSpc>
              <a:spcBef>
                <a:spcPts val="580"/>
              </a:spcBef>
              <a:spcAft>
                <a:spcPts val="0"/>
              </a:spcAft>
              <a:buFont typeface="Wingdings" pitchFamily="2" charset="2"/>
              <a:buNone/>
              <a:defRPr/>
            </a:pPr>
            <a:r>
              <a:rPr lang="es-ES" altLang="es-MX" sz="2400" dirty="0"/>
              <a:t>Si </a:t>
            </a:r>
            <a:r>
              <a:rPr lang="es-ES" altLang="es-MX" sz="2400" i="1" dirty="0" err="1"/>
              <a:t>r</a:t>
            </a:r>
            <a:r>
              <a:rPr lang="es-ES" altLang="es-MX" sz="2400" i="1" baseline="-25000" dirty="0" err="1"/>
              <a:t>i</a:t>
            </a:r>
            <a:r>
              <a:rPr lang="es-ES" altLang="es-MX" sz="2400" dirty="0"/>
              <a:t> es la disposición a pagar, cantidad mínima de </a:t>
            </a:r>
            <a:r>
              <a:rPr lang="es-ES" altLang="es-MX" sz="2400" i="1" dirty="0"/>
              <a:t>x</a:t>
            </a:r>
            <a:r>
              <a:rPr lang="es-ES" altLang="es-MX" sz="2400" i="1" baseline="-25000" dirty="0"/>
              <a:t>i</a:t>
            </a:r>
            <a:r>
              <a:rPr lang="es-ES" altLang="es-MX" sz="2400" dirty="0"/>
              <a:t> dispuesto a renunciar el agente </a:t>
            </a:r>
            <a:r>
              <a:rPr lang="es-ES" altLang="es-MX" sz="2400" i="1" dirty="0"/>
              <a:t>i</a:t>
            </a:r>
            <a:r>
              <a:rPr lang="es-ES" altLang="es-MX" sz="2400" dirty="0"/>
              <a:t> para obtener una unidad del bien público.</a:t>
            </a:r>
          </a:p>
          <a:p>
            <a:pPr marL="0" indent="0" eaLnBrk="1" fontAlgn="auto" hangingPunct="1">
              <a:lnSpc>
                <a:spcPct val="90000"/>
              </a:lnSpc>
              <a:spcBef>
                <a:spcPts val="580"/>
              </a:spcBef>
              <a:spcAft>
                <a:spcPts val="0"/>
              </a:spcAft>
              <a:buFont typeface="Wingdings" pitchFamily="2" charset="2"/>
              <a:buNone/>
              <a:defRPr/>
            </a:pPr>
            <a:r>
              <a:rPr lang="es-ES" altLang="es-MX" sz="2400" i="1" dirty="0" smtClean="0"/>
              <a:t>r</a:t>
            </a:r>
            <a:r>
              <a:rPr lang="es-ES" altLang="es-MX" sz="2400" dirty="0" smtClean="0"/>
              <a:t> </a:t>
            </a:r>
            <a:r>
              <a:rPr lang="es-ES" altLang="es-MX" sz="2400" dirty="0"/>
              <a:t>debe satisfacer </a:t>
            </a:r>
          </a:p>
        </p:txBody>
      </p:sp>
      <p:graphicFrame>
        <p:nvGraphicFramePr>
          <p:cNvPr id="38916" name="Object 4"/>
          <p:cNvGraphicFramePr>
            <a:graphicFrameLocks noChangeAspect="1"/>
          </p:cNvGraphicFramePr>
          <p:nvPr>
            <p:extLst>
              <p:ext uri="{D42A27DB-BD31-4B8C-83A1-F6EECF244321}">
                <p14:modId xmlns:p14="http://schemas.microsoft.com/office/powerpoint/2010/main" val="213467254"/>
              </p:ext>
            </p:extLst>
          </p:nvPr>
        </p:nvGraphicFramePr>
        <p:xfrm>
          <a:off x="4403835" y="2277780"/>
          <a:ext cx="2868084" cy="381000"/>
        </p:xfrm>
        <a:graphic>
          <a:graphicData uri="http://schemas.openxmlformats.org/presentationml/2006/ole">
            <mc:AlternateContent xmlns:mc="http://schemas.openxmlformats.org/markup-compatibility/2006">
              <mc:Choice xmlns:v="urn:schemas-microsoft-com:vml" Requires="v">
                <p:oleObj spid="_x0000_s11334" name="Equation" r:id="rId3" imgW="1435100" imgH="254000" progId="Equation.DSMT4">
                  <p:embed/>
                </p:oleObj>
              </mc:Choice>
              <mc:Fallback>
                <p:oleObj name="Equation" r:id="rId3" imgW="1435100" imgH="254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3835" y="2277780"/>
                        <a:ext cx="28680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17" name="Rectangle 5"/>
          <p:cNvSpPr>
            <a:spLocks noChangeArrowheads="1"/>
          </p:cNvSpPr>
          <p:nvPr/>
        </p:nvSpPr>
        <p:spPr bwMode="auto">
          <a:xfrm>
            <a:off x="1200151" y="2965031"/>
            <a:ext cx="1036320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400" dirty="0">
                <a:latin typeface="+mn-lt"/>
              </a:rPr>
              <a:t>Por lo que</a:t>
            </a:r>
          </a:p>
        </p:txBody>
      </p:sp>
      <p:graphicFrame>
        <p:nvGraphicFramePr>
          <p:cNvPr id="38918" name="Object 6"/>
          <p:cNvGraphicFramePr>
            <a:graphicFrameLocks noChangeAspect="1"/>
          </p:cNvGraphicFramePr>
          <p:nvPr>
            <p:extLst>
              <p:ext uri="{D42A27DB-BD31-4B8C-83A1-F6EECF244321}">
                <p14:modId xmlns:p14="http://schemas.microsoft.com/office/powerpoint/2010/main" val="3044162770"/>
              </p:ext>
            </p:extLst>
          </p:nvPr>
        </p:nvGraphicFramePr>
        <p:xfrm>
          <a:off x="2544234" y="3577012"/>
          <a:ext cx="5939367" cy="381000"/>
        </p:xfrm>
        <a:graphic>
          <a:graphicData uri="http://schemas.openxmlformats.org/presentationml/2006/ole">
            <mc:AlternateContent xmlns:mc="http://schemas.openxmlformats.org/markup-compatibility/2006">
              <mc:Choice xmlns:v="urn:schemas-microsoft-com:vml" Requires="v">
                <p:oleObj spid="_x0000_s11335" name="Equation" r:id="rId5" imgW="2971800" imgH="254000" progId="Equation.DSMT4">
                  <p:embed/>
                </p:oleObj>
              </mc:Choice>
              <mc:Fallback>
                <p:oleObj name="Equation" r:id="rId5" imgW="2971800" imgH="254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4234" y="3577012"/>
                        <a:ext cx="593936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19" name="Rectangle 8"/>
          <p:cNvSpPr>
            <a:spLocks noChangeArrowheads="1"/>
          </p:cNvSpPr>
          <p:nvPr/>
        </p:nvSpPr>
        <p:spPr bwMode="auto">
          <a:xfrm>
            <a:off x="1102784" y="4080251"/>
            <a:ext cx="10363200"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400" dirty="0">
                <a:latin typeface="+mn-lt"/>
              </a:rPr>
              <a:t>Dado que la utilidad es estrictamente creciente con respecto al consumo privad</a:t>
            </a:r>
            <a:r>
              <a:rPr lang="es-ES" altLang="es-MX" sz="2000" dirty="0">
                <a:latin typeface="Arial" pitchFamily="34" charset="0"/>
              </a:rPr>
              <a:t>o</a:t>
            </a:r>
          </a:p>
        </p:txBody>
      </p:sp>
      <p:graphicFrame>
        <p:nvGraphicFramePr>
          <p:cNvPr id="38920" name="Object 9"/>
          <p:cNvGraphicFramePr>
            <a:graphicFrameLocks noChangeAspect="1"/>
          </p:cNvGraphicFramePr>
          <p:nvPr>
            <p:extLst>
              <p:ext uri="{D42A27DB-BD31-4B8C-83A1-F6EECF244321}">
                <p14:modId xmlns:p14="http://schemas.microsoft.com/office/powerpoint/2010/main" val="4039286748"/>
              </p:ext>
            </p:extLst>
          </p:nvPr>
        </p:nvGraphicFramePr>
        <p:xfrm>
          <a:off x="4656667" y="4658100"/>
          <a:ext cx="1902884" cy="342900"/>
        </p:xfrm>
        <a:graphic>
          <a:graphicData uri="http://schemas.openxmlformats.org/presentationml/2006/ole">
            <mc:AlternateContent xmlns:mc="http://schemas.openxmlformats.org/markup-compatibility/2006">
              <mc:Choice xmlns:v="urn:schemas-microsoft-com:vml" Requires="v">
                <p:oleObj spid="_x0000_s11336" name="Equation" r:id="rId7" imgW="952087" imgH="228501" progId="Equation.DSMT4">
                  <p:embed/>
                </p:oleObj>
              </mc:Choice>
              <mc:Fallback>
                <p:oleObj name="Equation" r:id="rId7" imgW="952087" imgH="22850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56667" y="4658100"/>
                        <a:ext cx="1902884"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8921" name="Object 10"/>
          <p:cNvGraphicFramePr>
            <a:graphicFrameLocks noChangeAspect="1"/>
          </p:cNvGraphicFramePr>
          <p:nvPr>
            <p:extLst>
              <p:ext uri="{D42A27DB-BD31-4B8C-83A1-F6EECF244321}">
                <p14:modId xmlns:p14="http://schemas.microsoft.com/office/powerpoint/2010/main" val="2207345161"/>
              </p:ext>
            </p:extLst>
          </p:nvPr>
        </p:nvGraphicFramePr>
        <p:xfrm>
          <a:off x="4442885" y="5089900"/>
          <a:ext cx="2332567" cy="342900"/>
        </p:xfrm>
        <a:graphic>
          <a:graphicData uri="http://schemas.openxmlformats.org/presentationml/2006/ole">
            <mc:AlternateContent xmlns:mc="http://schemas.openxmlformats.org/markup-compatibility/2006">
              <mc:Choice xmlns:v="urn:schemas-microsoft-com:vml" Requires="v">
                <p:oleObj spid="_x0000_s11337" name="Equation" r:id="rId9" imgW="1168400" imgH="228600" progId="Equation.DSMT4">
                  <p:embed/>
                </p:oleObj>
              </mc:Choice>
              <mc:Fallback>
                <p:oleObj name="Equation" r:id="rId9" imgW="1168400" imgH="2286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42885" y="5089900"/>
                        <a:ext cx="2332567"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22" name="Rectangle 11"/>
          <p:cNvSpPr>
            <a:spLocks noChangeArrowheads="1"/>
          </p:cNvSpPr>
          <p:nvPr/>
        </p:nvSpPr>
        <p:spPr bwMode="auto">
          <a:xfrm>
            <a:off x="1200151" y="5666162"/>
            <a:ext cx="10363200" cy="64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400" dirty="0">
                <a:latin typeface="+mn-lt"/>
              </a:rPr>
              <a:t>La suma de las disposiciones a pagar por el bien público debe ser mayor al costo de suministrarlo (mejora en el sentido de Pareto)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1284372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sz="quarter" idx="1"/>
          </p:nvPr>
        </p:nvSpPr>
        <p:spPr>
          <a:xfrm>
            <a:off x="1219200" y="961697"/>
            <a:ext cx="10363200" cy="5491491"/>
          </a:xfrm>
        </p:spPr>
        <p:txBody>
          <a:bodyPr/>
          <a:lstStyle/>
          <a:p>
            <a:pPr algn="just" eaLnBrk="1" hangingPunct="1">
              <a:lnSpc>
                <a:spcPct val="90000"/>
              </a:lnSpc>
            </a:pPr>
            <a:r>
              <a:rPr lang="es-MX" altLang="ja-JP" sz="2400" dirty="0" smtClean="0">
                <a:ea typeface="ＭＳ Ｐゴシック" pitchFamily="34" charset="-128"/>
                <a:cs typeface="Arial" pitchFamily="34" charset="0"/>
              </a:rPr>
              <a:t>Toda sociedad obtiene satisfacción de la producción de un bien público. La satisfacción que se obtiene de el no se ve afectada por la satisfacción que todos los demás obtienen.</a:t>
            </a:r>
            <a:endParaRPr lang="es-ES" altLang="ja-JP" sz="2400" dirty="0" smtClean="0">
              <a:ea typeface="ＭＳ Ｐゴシック" pitchFamily="34" charset="-128"/>
              <a:cs typeface="Arial" pitchFamily="34" charset="0"/>
            </a:endParaRPr>
          </a:p>
          <a:p>
            <a:pPr eaLnBrk="1" hangingPunct="1">
              <a:lnSpc>
                <a:spcPct val="90000"/>
              </a:lnSpc>
            </a:pPr>
            <a:endParaRPr lang="es-MX" altLang="ja-JP" sz="2000" dirty="0" smtClean="0">
              <a:ea typeface="ＭＳ Ｐゴシック" pitchFamily="34" charset="-128"/>
              <a:cs typeface="Arial" pitchFamily="34" charset="0"/>
            </a:endParaRPr>
          </a:p>
          <a:p>
            <a:pPr eaLnBrk="1" hangingPunct="1">
              <a:lnSpc>
                <a:spcPct val="90000"/>
              </a:lnSpc>
            </a:pPr>
            <a:r>
              <a:rPr lang="es-MX" altLang="ja-JP" sz="2800" dirty="0" smtClean="0">
                <a:ea typeface="ＭＳ Ｐゴシック" pitchFamily="34" charset="-128"/>
                <a:cs typeface="Arial" pitchFamily="34" charset="0"/>
              </a:rPr>
              <a:t>Con la introducción de un bien público ahora la condición </a:t>
            </a:r>
          </a:p>
          <a:p>
            <a:pPr algn="ctr" eaLnBrk="1" hangingPunct="1">
              <a:lnSpc>
                <a:spcPct val="90000"/>
              </a:lnSpc>
              <a:buFont typeface="Wingdings" pitchFamily="2" charset="2"/>
              <a:buNone/>
            </a:pPr>
            <a:r>
              <a:rPr lang="es-MX" altLang="ja-JP" sz="2000" i="1" dirty="0" err="1" smtClean="0">
                <a:latin typeface="Times New Roman" pitchFamily="18" charset="0"/>
                <a:ea typeface="ＭＳ Ｐゴシック" pitchFamily="34" charset="-128"/>
                <a:cs typeface="Times New Roman" pitchFamily="18" charset="0"/>
              </a:rPr>
              <a:t>TMgS</a:t>
            </a:r>
            <a:r>
              <a:rPr lang="es-MX" altLang="ja-JP" sz="2000" i="1" baseline="-25000" dirty="0" err="1" smtClean="0">
                <a:latin typeface="Times New Roman" pitchFamily="18" charset="0"/>
                <a:ea typeface="ＭＳ Ｐゴシック" pitchFamily="34" charset="-128"/>
                <a:cs typeface="Times New Roman" pitchFamily="18" charset="0"/>
              </a:rPr>
              <a:t>y,x</a:t>
            </a:r>
            <a:r>
              <a:rPr lang="es-MX" altLang="ja-JP" sz="2000" i="1" dirty="0" smtClean="0">
                <a:latin typeface="Times New Roman" pitchFamily="18" charset="0"/>
                <a:ea typeface="ＭＳ Ｐゴシック" pitchFamily="34" charset="-128"/>
                <a:cs typeface="Times New Roman" pitchFamily="18" charset="0"/>
              </a:rPr>
              <a:t> = </a:t>
            </a:r>
            <a:r>
              <a:rPr lang="es-MX" altLang="ja-JP" sz="2000" i="1" dirty="0" err="1" smtClean="0">
                <a:latin typeface="Times New Roman" pitchFamily="18" charset="0"/>
                <a:ea typeface="ＭＳ Ｐゴシック" pitchFamily="34" charset="-128"/>
                <a:cs typeface="Times New Roman" pitchFamily="18" charset="0"/>
              </a:rPr>
              <a:t>TMgST</a:t>
            </a:r>
            <a:r>
              <a:rPr lang="es-MX" altLang="ja-JP" sz="2000" i="1" baseline="-25000" dirty="0" err="1" smtClean="0">
                <a:latin typeface="Times New Roman" pitchFamily="18" charset="0"/>
                <a:ea typeface="ＭＳ Ｐゴシック" pitchFamily="34" charset="-128"/>
                <a:cs typeface="Times New Roman" pitchFamily="18" charset="0"/>
              </a:rPr>
              <a:t>y,x</a:t>
            </a:r>
            <a:r>
              <a:rPr lang="es-MX" altLang="ja-JP" sz="2000" dirty="0" smtClean="0">
                <a:ea typeface="ＭＳ Ｐゴシック" pitchFamily="34" charset="-128"/>
                <a:cs typeface="Arial" pitchFamily="34" charset="0"/>
              </a:rPr>
              <a:t>  </a:t>
            </a:r>
          </a:p>
          <a:p>
            <a:pPr eaLnBrk="1" hangingPunct="1">
              <a:lnSpc>
                <a:spcPct val="90000"/>
              </a:lnSpc>
              <a:buFont typeface="Wingdings" pitchFamily="2" charset="2"/>
              <a:buNone/>
            </a:pPr>
            <a:r>
              <a:rPr lang="es-MX" altLang="ja-JP" sz="2400" dirty="0" smtClean="0">
                <a:ea typeface="ＭＳ Ｐゴシック" pitchFamily="34" charset="-128"/>
                <a:cs typeface="Arial" pitchFamily="34" charset="0"/>
              </a:rPr>
              <a:t>    No se aplica.</a:t>
            </a:r>
            <a:endParaRPr lang="es-ES" altLang="ja-JP" sz="2400" dirty="0" smtClean="0">
              <a:ea typeface="ＭＳ Ｐゴシック" pitchFamily="34" charset="-128"/>
              <a:cs typeface="Arial" pitchFamily="34" charset="0"/>
            </a:endParaRPr>
          </a:p>
          <a:p>
            <a:pPr eaLnBrk="1" hangingPunct="1">
              <a:lnSpc>
                <a:spcPct val="90000"/>
              </a:lnSpc>
              <a:buFont typeface="Wingdings" pitchFamily="2" charset="2"/>
              <a:buNone/>
            </a:pPr>
            <a:endParaRPr lang="es-MX" altLang="ja-JP" sz="2000" dirty="0" smtClean="0">
              <a:ea typeface="ＭＳ Ｐゴシック" pitchFamily="34" charset="-128"/>
              <a:cs typeface="Arial" pitchFamily="34" charset="0"/>
            </a:endParaRPr>
          </a:p>
          <a:p>
            <a:pPr eaLnBrk="1" hangingPunct="1">
              <a:lnSpc>
                <a:spcPct val="90000"/>
              </a:lnSpc>
              <a:buFont typeface="Wingdings" pitchFamily="2" charset="2"/>
              <a:buNone/>
            </a:pPr>
            <a:r>
              <a:rPr lang="es-MX" altLang="ja-JP" sz="2400" dirty="0" smtClean="0">
                <a:ea typeface="ＭＳ Ｐゴシック" pitchFamily="34" charset="-128"/>
                <a:cs typeface="Arial" pitchFamily="34" charset="0"/>
              </a:rPr>
              <a:t>Suponiendo:</a:t>
            </a:r>
            <a:endParaRPr lang="es-ES" altLang="ja-JP" sz="2400" dirty="0" smtClean="0">
              <a:ea typeface="ＭＳ Ｐゴシック" pitchFamily="34" charset="-128"/>
              <a:cs typeface="Arial" pitchFamily="34" charset="0"/>
            </a:endParaRPr>
          </a:p>
          <a:p>
            <a:pPr eaLnBrk="1" hangingPunct="1">
              <a:lnSpc>
                <a:spcPct val="90000"/>
              </a:lnSpc>
            </a:pPr>
            <a:r>
              <a:rPr lang="es-MX" altLang="ja-JP" sz="2400" dirty="0" smtClean="0">
                <a:ea typeface="ＭＳ Ｐゴシック" pitchFamily="34" charset="-128"/>
                <a:cs typeface="Arial" pitchFamily="34" charset="0"/>
              </a:rPr>
              <a:t>Dos consumidores </a:t>
            </a:r>
            <a:r>
              <a:rPr lang="es-MX" altLang="ja-JP" sz="2400" dirty="0" smtClean="0">
                <a:latin typeface="Times New Roman" pitchFamily="18" charset="0"/>
                <a:ea typeface="ＭＳ Ｐゴシック" pitchFamily="34" charset="-128"/>
                <a:cs typeface="Arial" pitchFamily="34" charset="0"/>
              </a:rPr>
              <a:t>(</a:t>
            </a:r>
            <a:r>
              <a:rPr lang="es-MX" altLang="ja-JP" sz="2400" i="1" dirty="0" smtClean="0">
                <a:latin typeface="Times New Roman" pitchFamily="18" charset="0"/>
                <a:ea typeface="ＭＳ Ｐゴシック" pitchFamily="34" charset="-128"/>
                <a:cs typeface="Arial" pitchFamily="34" charset="0"/>
              </a:rPr>
              <a:t>A</a:t>
            </a:r>
            <a:r>
              <a:rPr lang="es-MX" altLang="ja-JP" sz="2400" dirty="0" smtClean="0">
                <a:latin typeface="Times New Roman" pitchFamily="18" charset="0"/>
                <a:ea typeface="ＭＳ Ｐゴシック" pitchFamily="34" charset="-128"/>
                <a:cs typeface="Arial" pitchFamily="34" charset="0"/>
              </a:rPr>
              <a:t> y </a:t>
            </a:r>
            <a:r>
              <a:rPr lang="es-MX" altLang="ja-JP" sz="2400" i="1" dirty="0" smtClean="0">
                <a:latin typeface="Times New Roman" pitchFamily="18" charset="0"/>
                <a:ea typeface="ＭＳ Ｐゴシック" pitchFamily="34" charset="-128"/>
                <a:cs typeface="Arial" pitchFamily="34" charset="0"/>
              </a:rPr>
              <a:t>B</a:t>
            </a:r>
            <a:r>
              <a:rPr lang="es-MX" altLang="ja-JP" sz="2400" dirty="0" smtClean="0">
                <a:latin typeface="Times New Roman" pitchFamily="18" charset="0"/>
                <a:ea typeface="ＭＳ Ｐゴシック" pitchFamily="34" charset="-128"/>
                <a:cs typeface="Arial" pitchFamily="34" charset="0"/>
              </a:rPr>
              <a:t>)</a:t>
            </a:r>
            <a:endParaRPr lang="es-ES" altLang="ja-JP" sz="2400" dirty="0" smtClean="0">
              <a:latin typeface="Times New Roman" pitchFamily="18" charset="0"/>
              <a:ea typeface="ＭＳ Ｐゴシック" pitchFamily="34" charset="-128"/>
              <a:cs typeface="Arial" pitchFamily="34" charset="0"/>
            </a:endParaRPr>
          </a:p>
          <a:p>
            <a:pPr eaLnBrk="1" hangingPunct="1">
              <a:lnSpc>
                <a:spcPct val="90000"/>
              </a:lnSpc>
            </a:pPr>
            <a:r>
              <a:rPr lang="es-MX" altLang="ja-JP" sz="2400" dirty="0" smtClean="0">
                <a:ea typeface="ＭＳ Ｐゴシック" pitchFamily="34" charset="-128"/>
                <a:cs typeface="Arial" pitchFamily="34" charset="0"/>
              </a:rPr>
              <a:t>Un productor</a:t>
            </a:r>
            <a:endParaRPr lang="es-ES" altLang="ja-JP" sz="2400" dirty="0" smtClean="0">
              <a:ea typeface="ＭＳ Ｐゴシック" pitchFamily="34" charset="-128"/>
              <a:cs typeface="Arial" pitchFamily="34" charset="0"/>
            </a:endParaRPr>
          </a:p>
          <a:p>
            <a:pPr eaLnBrk="1" hangingPunct="1">
              <a:lnSpc>
                <a:spcPct val="90000"/>
              </a:lnSpc>
            </a:pPr>
            <a:r>
              <a:rPr lang="es-MX" altLang="ja-JP" sz="2400" dirty="0" smtClean="0">
                <a:ea typeface="ＭＳ Ｐゴシック" pitchFamily="34" charset="-128"/>
                <a:cs typeface="Arial" pitchFamily="34" charset="0"/>
              </a:rPr>
              <a:t>Un bien público </a:t>
            </a:r>
            <a:r>
              <a:rPr lang="es-MX" altLang="ja-JP" sz="2400" dirty="0" smtClean="0">
                <a:latin typeface="Times New Roman" pitchFamily="18" charset="0"/>
                <a:ea typeface="ＭＳ Ｐゴシック" pitchFamily="34" charset="-128"/>
                <a:cs typeface="Arial" pitchFamily="34" charset="0"/>
              </a:rPr>
              <a:t>(</a:t>
            </a:r>
            <a:r>
              <a:rPr lang="es-MX" altLang="ja-JP" sz="2400" i="1" dirty="0" smtClean="0">
                <a:latin typeface="Times New Roman" pitchFamily="18" charset="0"/>
                <a:ea typeface="ＭＳ Ｐゴシック" pitchFamily="34" charset="-128"/>
                <a:cs typeface="Times New Roman" pitchFamily="18" charset="0"/>
              </a:rPr>
              <a:t>x</a:t>
            </a:r>
            <a:r>
              <a:rPr lang="es-MX" altLang="ja-JP" sz="2400" dirty="0" smtClean="0">
                <a:latin typeface="Times New Roman" pitchFamily="18" charset="0"/>
                <a:ea typeface="ＭＳ Ｐゴシック" pitchFamily="34" charset="-128"/>
                <a:cs typeface="Arial" pitchFamily="34" charset="0"/>
              </a:rPr>
              <a:t>)</a:t>
            </a:r>
            <a:endParaRPr lang="es-MX" altLang="ja-JP" sz="2400" dirty="0" smtClean="0">
              <a:ea typeface="ＭＳ Ｐゴシック" pitchFamily="34" charset="-128"/>
              <a:cs typeface="Arial" pitchFamily="34" charset="0"/>
            </a:endParaRPr>
          </a:p>
          <a:p>
            <a:pPr eaLnBrk="1" hangingPunct="1">
              <a:lnSpc>
                <a:spcPct val="90000"/>
              </a:lnSpc>
            </a:pPr>
            <a:r>
              <a:rPr lang="es-MX" altLang="ja-JP" sz="2400" dirty="0" smtClean="0">
                <a:ea typeface="ＭＳ Ｐゴシック" pitchFamily="34" charset="-128"/>
                <a:cs typeface="Arial" pitchFamily="34" charset="0"/>
              </a:rPr>
              <a:t>Un bien ordinario o privado </a:t>
            </a:r>
            <a:r>
              <a:rPr lang="es-MX" altLang="ja-JP" sz="2400" dirty="0" smtClean="0">
                <a:latin typeface="Times New Roman" pitchFamily="18" charset="0"/>
                <a:ea typeface="ＭＳ Ｐゴシック" pitchFamily="34" charset="-128"/>
                <a:cs typeface="Arial" pitchFamily="34" charset="0"/>
              </a:rPr>
              <a:t>(</a:t>
            </a:r>
            <a:r>
              <a:rPr lang="es-MX" altLang="ja-JP" sz="2400" i="1" dirty="0" smtClean="0">
                <a:latin typeface="Times New Roman" pitchFamily="18" charset="0"/>
                <a:ea typeface="ＭＳ Ｐゴシック" pitchFamily="34" charset="-128"/>
                <a:cs typeface="Arial" pitchFamily="34" charset="0"/>
              </a:rPr>
              <a:t>y</a:t>
            </a:r>
            <a:r>
              <a:rPr lang="es-MX" altLang="ja-JP" sz="2400" dirty="0" smtClean="0">
                <a:latin typeface="Times New Roman" pitchFamily="18" charset="0"/>
                <a:ea typeface="ＭＳ Ｐゴシック" pitchFamily="34" charset="-128"/>
                <a:cs typeface="Arial" pitchFamily="34" charset="0"/>
              </a:rPr>
              <a:t>)</a:t>
            </a:r>
            <a:endParaRPr lang="es-ES" altLang="ja-JP" sz="2400" dirty="0" smtClean="0">
              <a:latin typeface="Times New Roman" pitchFamily="18" charset="0"/>
              <a:ea typeface="ＭＳ Ｐゴシック" pitchFamily="34" charset="-128"/>
              <a:cs typeface="Arial" pitchFamily="34" charset="0"/>
            </a:endParaRPr>
          </a:p>
          <a:p>
            <a:pPr eaLnBrk="1" hangingPunct="1">
              <a:lnSpc>
                <a:spcPct val="90000"/>
              </a:lnSpc>
            </a:pPr>
            <a:r>
              <a:rPr lang="es-MX" altLang="ja-JP" sz="2400" dirty="0" smtClean="0">
                <a:ea typeface="ＭＳ Ｐゴシック" pitchFamily="34" charset="-128"/>
                <a:cs typeface="Arial" pitchFamily="34" charset="0"/>
              </a:rPr>
              <a:t>Un factor de producción </a:t>
            </a:r>
            <a:r>
              <a:rPr lang="es-MX" altLang="ja-JP" sz="2400" dirty="0" smtClean="0">
                <a:latin typeface="Times New Roman" pitchFamily="18" charset="0"/>
                <a:ea typeface="ＭＳ Ｐゴシック" pitchFamily="34" charset="-128"/>
                <a:cs typeface="Arial" pitchFamily="34" charset="0"/>
              </a:rPr>
              <a:t>(</a:t>
            </a:r>
            <a:r>
              <a:rPr lang="es-MX" altLang="ja-JP" sz="2400" i="1" dirty="0" smtClean="0">
                <a:latin typeface="Times New Roman" pitchFamily="18" charset="0"/>
                <a:ea typeface="ＭＳ Ｐゴシック" pitchFamily="34" charset="-128"/>
                <a:cs typeface="Times New Roman" pitchFamily="18" charset="0"/>
              </a:rPr>
              <a:t>L</a:t>
            </a:r>
            <a:r>
              <a:rPr lang="es-MX" altLang="ja-JP" sz="2400" dirty="0" smtClean="0">
                <a:latin typeface="Times New Roman" pitchFamily="18" charset="0"/>
                <a:ea typeface="ＭＳ Ｐゴシック" pitchFamily="34" charset="-128"/>
                <a:cs typeface="Arial" pitchFamily="34" charset="0"/>
              </a:rPr>
              <a:t>)</a:t>
            </a:r>
            <a:endParaRPr lang="es-ES" altLang="ja-JP" sz="2400" dirty="0" smtClean="0">
              <a:latin typeface="Times New Roman" pitchFamily="18" charset="0"/>
              <a:ea typeface="ＭＳ Ｐゴシック" pitchFamily="34" charset="-128"/>
              <a:cs typeface="Arial" pitchFamily="34" charset="0"/>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21803536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sz="quarter" idx="1"/>
          </p:nvPr>
        </p:nvSpPr>
        <p:spPr>
          <a:xfrm>
            <a:off x="1219200" y="2968238"/>
            <a:ext cx="10363200" cy="503237"/>
          </a:xfrm>
        </p:spPr>
        <p:txBody>
          <a:bodyPr>
            <a:normAutofit/>
          </a:bodyPr>
          <a:lstStyle/>
          <a:p>
            <a:pPr eaLnBrk="1" hangingPunct="1"/>
            <a:r>
              <a:rPr lang="es-MX" altLang="ja-JP" sz="2400" dirty="0" smtClean="0">
                <a:ea typeface="ＭＳ Ｐゴシック" pitchFamily="34" charset="-128"/>
                <a:cs typeface="Arial" pitchFamily="34" charset="0"/>
              </a:rPr>
              <a:t>Obteniendo las condiciones de eficiencia de Pareto</a:t>
            </a:r>
            <a:r>
              <a:rPr lang="es-ES" altLang="ja-JP" sz="2400" dirty="0" smtClean="0">
                <a:ea typeface="ＭＳ Ｐゴシック" pitchFamily="34" charset="-128"/>
                <a:cs typeface="Arial" pitchFamily="34" charset="0"/>
              </a:rPr>
              <a:t> </a:t>
            </a:r>
            <a:endParaRPr lang="es-ES" altLang="es-MX" sz="2400" dirty="0" smtClean="0">
              <a:ea typeface="ＭＳ Ｐゴシック" pitchFamily="34" charset="-128"/>
              <a:cs typeface="Arial" pitchFamily="34" charset="0"/>
            </a:endParaRPr>
          </a:p>
        </p:txBody>
      </p:sp>
      <p:graphicFrame>
        <p:nvGraphicFramePr>
          <p:cNvPr id="40963" name="Object 3"/>
          <p:cNvGraphicFramePr>
            <a:graphicFrameLocks noChangeAspect="1"/>
          </p:cNvGraphicFramePr>
          <p:nvPr>
            <p:extLst>
              <p:ext uri="{D42A27DB-BD31-4B8C-83A1-F6EECF244321}">
                <p14:modId xmlns:p14="http://schemas.microsoft.com/office/powerpoint/2010/main" val="395231747"/>
              </p:ext>
            </p:extLst>
          </p:nvPr>
        </p:nvGraphicFramePr>
        <p:xfrm>
          <a:off x="3390901" y="1247824"/>
          <a:ext cx="1936751" cy="1614487"/>
        </p:xfrm>
        <a:graphic>
          <a:graphicData uri="http://schemas.openxmlformats.org/presentationml/2006/ole">
            <mc:AlternateContent xmlns:mc="http://schemas.openxmlformats.org/markup-compatibility/2006">
              <mc:Choice xmlns:v="urn:schemas-microsoft-com:vml" Requires="v">
                <p:oleObj spid="_x0000_s12375" name="Equation" r:id="rId3" imgW="1117600" imgH="1244600" progId="Equation.DSMT4">
                  <p:embed/>
                </p:oleObj>
              </mc:Choice>
              <mc:Fallback>
                <p:oleObj name="Equation" r:id="rId3" imgW="1117600" imgH="1244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0901" y="1247824"/>
                        <a:ext cx="1936751"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64" name="Rectangle 4"/>
          <p:cNvSpPr>
            <a:spLocks noChangeArrowheads="1"/>
          </p:cNvSpPr>
          <p:nvPr/>
        </p:nvSpPr>
        <p:spPr bwMode="auto">
          <a:xfrm>
            <a:off x="914400" y="609600"/>
            <a:ext cx="1036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lnSpc>
                <a:spcPct val="90000"/>
              </a:lnSpc>
              <a:spcBef>
                <a:spcPct val="20000"/>
              </a:spcBef>
              <a:buClrTx/>
              <a:buSzTx/>
              <a:buFontTx/>
              <a:buChar char="•"/>
            </a:pPr>
            <a:r>
              <a:rPr lang="es-MX" altLang="ja-JP" sz="2400" dirty="0">
                <a:latin typeface="+mn-lt"/>
                <a:ea typeface="ＭＳ Ｐゴシック" pitchFamily="34" charset="-128"/>
                <a:cs typeface="Arial" pitchFamily="34" charset="0"/>
              </a:rPr>
              <a:t>Obteniendo la condición de eficiencia en el consumo cuando existe un bien público</a:t>
            </a:r>
            <a:r>
              <a:rPr lang="es-ES" altLang="ja-JP" sz="2400" dirty="0">
                <a:latin typeface="+mn-lt"/>
                <a:ea typeface="ＭＳ Ｐゴシック" pitchFamily="34" charset="-128"/>
                <a:cs typeface="Arial" pitchFamily="34" charset="0"/>
              </a:rPr>
              <a:t> </a:t>
            </a:r>
            <a:endParaRPr lang="es-ES" altLang="es-MX" sz="2400" dirty="0">
              <a:latin typeface="+mn-lt"/>
              <a:ea typeface="ＭＳ Ｐゴシック" pitchFamily="34" charset="-128"/>
              <a:cs typeface="Arial" pitchFamily="34" charset="0"/>
            </a:endParaRPr>
          </a:p>
        </p:txBody>
      </p:sp>
      <p:graphicFrame>
        <p:nvGraphicFramePr>
          <p:cNvPr id="40965" name="Object 6"/>
          <p:cNvGraphicFramePr>
            <a:graphicFrameLocks noChangeAspect="1"/>
          </p:cNvGraphicFramePr>
          <p:nvPr>
            <p:extLst>
              <p:ext uri="{D42A27DB-BD31-4B8C-83A1-F6EECF244321}">
                <p14:modId xmlns:p14="http://schemas.microsoft.com/office/powerpoint/2010/main" val="2229478178"/>
              </p:ext>
            </p:extLst>
          </p:nvPr>
        </p:nvGraphicFramePr>
        <p:xfrm>
          <a:off x="2446867" y="3814374"/>
          <a:ext cx="4360333" cy="2870200"/>
        </p:xfrm>
        <a:graphic>
          <a:graphicData uri="http://schemas.openxmlformats.org/presentationml/2006/ole">
            <mc:AlternateContent xmlns:mc="http://schemas.openxmlformats.org/markup-compatibility/2006">
              <mc:Choice xmlns:v="urn:schemas-microsoft-com:vml" Requires="v">
                <p:oleObj spid="_x0000_s12376" name="Equation" r:id="rId5" imgW="2514600" imgH="2209800" progId="Equation.DSMT4">
                  <p:embed/>
                </p:oleObj>
              </mc:Choice>
              <mc:Fallback>
                <p:oleObj name="Equation" r:id="rId5" imgW="2514600" imgH="2209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6867" y="3814374"/>
                        <a:ext cx="4360333"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966" name="Object 7"/>
          <p:cNvGraphicFramePr>
            <a:graphicFrameLocks noChangeAspect="1"/>
          </p:cNvGraphicFramePr>
          <p:nvPr>
            <p:extLst>
              <p:ext uri="{D42A27DB-BD31-4B8C-83A1-F6EECF244321}">
                <p14:modId xmlns:p14="http://schemas.microsoft.com/office/powerpoint/2010/main" val="1805357261"/>
              </p:ext>
            </p:extLst>
          </p:nvPr>
        </p:nvGraphicFramePr>
        <p:xfrm>
          <a:off x="1678518" y="3396863"/>
          <a:ext cx="9859433" cy="363537"/>
        </p:xfrm>
        <a:graphic>
          <a:graphicData uri="http://schemas.openxmlformats.org/presentationml/2006/ole">
            <mc:AlternateContent xmlns:mc="http://schemas.openxmlformats.org/markup-compatibility/2006">
              <mc:Choice xmlns:v="urn:schemas-microsoft-com:vml" Requires="v">
                <p:oleObj spid="_x0000_s12377" name="Equation" r:id="rId7" imgW="5689600" imgH="279400" progId="Equation.DSMT4">
                  <p:embed/>
                </p:oleObj>
              </mc:Choice>
              <mc:Fallback>
                <p:oleObj name="Equation" r:id="rId7" imgW="5689600" imgH="2794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8518" y="3396863"/>
                        <a:ext cx="9859433"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967" name="Object 8"/>
          <p:cNvGraphicFramePr>
            <a:graphicFrameLocks noChangeAspect="1"/>
          </p:cNvGraphicFramePr>
          <p:nvPr>
            <p:extLst>
              <p:ext uri="{D42A27DB-BD31-4B8C-83A1-F6EECF244321}">
                <p14:modId xmlns:p14="http://schemas.microsoft.com/office/powerpoint/2010/main" val="1821773464"/>
              </p:ext>
            </p:extLst>
          </p:nvPr>
        </p:nvGraphicFramePr>
        <p:xfrm>
          <a:off x="7234767" y="3814374"/>
          <a:ext cx="3278717" cy="2870200"/>
        </p:xfrm>
        <a:graphic>
          <a:graphicData uri="http://schemas.openxmlformats.org/presentationml/2006/ole">
            <mc:AlternateContent xmlns:mc="http://schemas.openxmlformats.org/markup-compatibility/2006">
              <mc:Choice xmlns:v="urn:schemas-microsoft-com:vml" Requires="v">
                <p:oleObj spid="_x0000_s12378" name="Equation" r:id="rId9" imgW="1892300" imgH="2209800" progId="Equation.DSMT4">
                  <p:embed/>
                </p:oleObj>
              </mc:Choice>
              <mc:Fallback>
                <p:oleObj name="Equation" r:id="rId9" imgW="1892300" imgH="22098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4767" y="3814374"/>
                        <a:ext cx="3278717"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968" name="Object 9"/>
          <p:cNvGraphicFramePr>
            <a:graphicFrameLocks noChangeAspect="1"/>
          </p:cNvGraphicFramePr>
          <p:nvPr>
            <p:extLst>
              <p:ext uri="{D42A27DB-BD31-4B8C-83A1-F6EECF244321}">
                <p14:modId xmlns:p14="http://schemas.microsoft.com/office/powerpoint/2010/main" val="3913504986"/>
              </p:ext>
            </p:extLst>
          </p:nvPr>
        </p:nvGraphicFramePr>
        <p:xfrm>
          <a:off x="6451601" y="1393873"/>
          <a:ext cx="2332567" cy="1466850"/>
        </p:xfrm>
        <a:graphic>
          <a:graphicData uri="http://schemas.openxmlformats.org/presentationml/2006/ole">
            <mc:AlternateContent xmlns:mc="http://schemas.openxmlformats.org/markup-compatibility/2006">
              <mc:Choice xmlns:v="urn:schemas-microsoft-com:vml" Requires="v">
                <p:oleObj spid="_x0000_s12379" name="Equation" r:id="rId11" imgW="1346200" imgH="1130300" progId="Equation.DSMT4">
                  <p:embed/>
                </p:oleObj>
              </mc:Choice>
              <mc:Fallback>
                <p:oleObj name="Equation" r:id="rId11" imgW="1346200" imgH="11303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51601" y="1393873"/>
                        <a:ext cx="233256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2498297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250731" y="659634"/>
            <a:ext cx="10363200" cy="5867290"/>
          </a:xfrm>
        </p:spPr>
        <p:txBody>
          <a:bodyPr>
            <a:noAutofit/>
          </a:bodyPr>
          <a:lstStyle/>
          <a:p>
            <a:pPr marL="0" indent="0">
              <a:buNone/>
            </a:pPr>
            <a:r>
              <a:rPr lang="es-MX" sz="2400" dirty="0"/>
              <a:t>La 19 analiza a los derechos sobre la propiedad, que son y que implica, para las diferentes situaciones cuando existen efectos negativos por concepto del actuar de algunos de los agentes económicos.</a:t>
            </a:r>
          </a:p>
          <a:p>
            <a:pPr marL="0" indent="0">
              <a:buNone/>
            </a:pPr>
            <a:r>
              <a:rPr lang="es-MX" sz="2400" dirty="0"/>
              <a:t>En la 20 se hace referencia al teorema de </a:t>
            </a:r>
            <a:r>
              <a:rPr lang="es-MX" sz="2400" dirty="0" err="1"/>
              <a:t>Coase</a:t>
            </a:r>
            <a:r>
              <a:rPr lang="es-MX" sz="2400" dirty="0"/>
              <a:t>, analizando los efectos del comportamiento negativo de uno de los participantes del mercado, la empresa.</a:t>
            </a:r>
          </a:p>
          <a:p>
            <a:pPr marL="0" indent="0">
              <a:buNone/>
            </a:pPr>
            <a:r>
              <a:rPr lang="es-MX" sz="2400" dirty="0"/>
              <a:t>De la 21 a la 23 se mencionan las diferentes formas que se tienen para resolver el problema de las externalidades, ya sea a través del establecimiento de un impuesto o de la internalización.</a:t>
            </a:r>
          </a:p>
          <a:p>
            <a:pPr marL="0" indent="0">
              <a:buNone/>
            </a:pPr>
            <a:r>
              <a:rPr lang="es-MX" sz="2400" dirty="0"/>
              <a:t>De la 24-26 se realiza la derivación algebraica del nivel de producción óptimo con externalidades, para que 27-28 se realice lo mismo para mostrar el efecto de la externalidad en el consumo.</a:t>
            </a:r>
          </a:p>
          <a:p>
            <a:pPr marL="0" indent="0">
              <a:buNone/>
            </a:pPr>
            <a:r>
              <a:rPr lang="es-MX" sz="2400" dirty="0"/>
              <a:t>De la 29 a </a:t>
            </a:r>
            <a:r>
              <a:rPr lang="es-MX" sz="2400" dirty="0" smtClean="0"/>
              <a:t>33 </a:t>
            </a:r>
            <a:r>
              <a:rPr lang="es-MX" sz="2400" dirty="0"/>
              <a:t>se estudia a los bienes públicos, que son, sus características y los diferentes tipos de bienes, para posteriormente de la 34 a 43 se analice quien provee los bienes públicos, desarrollándose adicionalmente el modelo algebraico de la asignación y la forma en cómo afecta al consumo</a:t>
            </a:r>
            <a:r>
              <a:rPr lang="es-MX" sz="2400" dirty="0" smtClean="0"/>
              <a:t>.</a:t>
            </a:r>
            <a:endParaRPr lang="es-MX" sz="2400" b="1" dirty="0"/>
          </a:p>
          <a:p>
            <a:pPr algn="just" eaLnBrk="1" hangingPunct="1">
              <a:spcBef>
                <a:spcPts val="0"/>
              </a:spcBef>
              <a:defRPr/>
            </a:pPr>
            <a:endParaRPr lang="es-MX" sz="2400" dirty="0"/>
          </a:p>
          <a:p>
            <a:pPr algn="just" eaLnBrk="1" hangingPunct="1">
              <a:spcBef>
                <a:spcPts val="0"/>
              </a:spcBef>
              <a:buFont typeface="Wingdings 2" pitchFamily="18" charset="2"/>
              <a:buNone/>
              <a:defRPr/>
            </a:pPr>
            <a:r>
              <a:rPr lang="es-MX" sz="2400" dirty="0"/>
              <a:t> </a:t>
            </a:r>
          </a:p>
          <a:p>
            <a:pPr eaLnBrk="1" hangingPunct="1">
              <a:defRPr/>
            </a:pPr>
            <a:endParaRPr lang="es-MX" sz="20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42773801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endParaRPr lang="es-MX" altLang="es-MX" smtClean="0"/>
          </a:p>
        </p:txBody>
      </p:sp>
      <p:sp>
        <p:nvSpPr>
          <p:cNvPr id="41987" name="Rectangle 3"/>
          <p:cNvSpPr>
            <a:spLocks noGrp="1" noChangeArrowheads="1"/>
          </p:cNvSpPr>
          <p:nvPr>
            <p:ph sz="quarter" idx="1"/>
          </p:nvPr>
        </p:nvSpPr>
        <p:spPr>
          <a:xfrm>
            <a:off x="1219200" y="1600201"/>
            <a:ext cx="4684184" cy="892175"/>
          </a:xfrm>
        </p:spPr>
        <p:txBody>
          <a:bodyPr/>
          <a:lstStyle/>
          <a:p>
            <a:pPr algn="ctr" eaLnBrk="1" hangingPunct="1">
              <a:buFont typeface="Wingdings" pitchFamily="2" charset="2"/>
              <a:buNone/>
            </a:pPr>
            <a:r>
              <a:rPr lang="es-ES" altLang="es-MX" sz="1800" smtClean="0"/>
              <a:t>De </a:t>
            </a:r>
            <a:r>
              <a:rPr lang="es-ES" altLang="es-MX" sz="1800" smtClean="0">
                <a:latin typeface="Times New Roman" pitchFamily="18" charset="0"/>
              </a:rPr>
              <a:t>(2)</a:t>
            </a:r>
            <a:r>
              <a:rPr lang="es-ES" altLang="es-MX" sz="1800" smtClean="0"/>
              <a:t> y </a:t>
            </a:r>
            <a:r>
              <a:rPr lang="es-ES" altLang="es-MX" sz="1800" smtClean="0">
                <a:latin typeface="Times New Roman" pitchFamily="18" charset="0"/>
              </a:rPr>
              <a:t>(3)</a:t>
            </a:r>
          </a:p>
          <a:p>
            <a:pPr eaLnBrk="1" hangingPunct="1">
              <a:buFont typeface="Wingdings" pitchFamily="2" charset="2"/>
              <a:buNone/>
            </a:pPr>
            <a:r>
              <a:rPr lang="es-ES" altLang="es-MX" sz="1800" smtClean="0"/>
              <a:t>De </a:t>
            </a:r>
            <a:r>
              <a:rPr lang="es-ES" altLang="es-MX" sz="1800" smtClean="0">
                <a:latin typeface="Times New Roman" pitchFamily="18" charset="0"/>
              </a:rPr>
              <a:t>(2)</a:t>
            </a:r>
            <a:r>
              <a:rPr lang="es-ES" altLang="es-MX" sz="1800" smtClean="0"/>
              <a:t> 		De </a:t>
            </a:r>
            <a:r>
              <a:rPr lang="es-ES" altLang="es-MX" sz="1800" smtClean="0">
                <a:latin typeface="Times New Roman" pitchFamily="18" charset="0"/>
              </a:rPr>
              <a:t>(3)</a:t>
            </a:r>
          </a:p>
        </p:txBody>
      </p:sp>
      <p:graphicFrame>
        <p:nvGraphicFramePr>
          <p:cNvPr id="41988" name="Object 6"/>
          <p:cNvGraphicFramePr>
            <a:graphicFrameLocks noChangeAspect="1"/>
          </p:cNvGraphicFramePr>
          <p:nvPr/>
        </p:nvGraphicFramePr>
        <p:xfrm>
          <a:off x="3407834" y="2349500"/>
          <a:ext cx="1276351" cy="577850"/>
        </p:xfrm>
        <a:graphic>
          <a:graphicData uri="http://schemas.openxmlformats.org/presentationml/2006/ole">
            <mc:AlternateContent xmlns:mc="http://schemas.openxmlformats.org/markup-compatibility/2006">
              <mc:Choice xmlns:v="urn:schemas-microsoft-com:vml" Requires="v">
                <p:oleObj spid="_x0000_s13518" name="Equation" r:id="rId3" imgW="736280" imgH="444307" progId="Equation.DSMT4">
                  <p:embed/>
                </p:oleObj>
              </mc:Choice>
              <mc:Fallback>
                <p:oleObj name="Equation" r:id="rId3" imgW="736280" imgH="444307"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7834" y="2349500"/>
                        <a:ext cx="1276351"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989" name="Object 7"/>
          <p:cNvGraphicFramePr>
            <a:graphicFrameLocks noChangeAspect="1"/>
          </p:cNvGraphicFramePr>
          <p:nvPr/>
        </p:nvGraphicFramePr>
        <p:xfrm>
          <a:off x="1102784" y="2420938"/>
          <a:ext cx="1386416" cy="330200"/>
        </p:xfrm>
        <a:graphic>
          <a:graphicData uri="http://schemas.openxmlformats.org/presentationml/2006/ole">
            <mc:AlternateContent xmlns:mc="http://schemas.openxmlformats.org/markup-compatibility/2006">
              <mc:Choice xmlns:v="urn:schemas-microsoft-com:vml" Requires="v">
                <p:oleObj spid="_x0000_s13519" name="Equation" r:id="rId5" imgW="799753" imgH="253890" progId="Equation.DSMT4">
                  <p:embed/>
                </p:oleObj>
              </mc:Choice>
              <mc:Fallback>
                <p:oleObj name="Equation" r:id="rId5" imgW="799753" imgH="25389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2784" y="2420938"/>
                        <a:ext cx="1386416"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990" name="Object 8"/>
          <p:cNvGraphicFramePr>
            <a:graphicFrameLocks noChangeAspect="1"/>
          </p:cNvGraphicFramePr>
          <p:nvPr/>
        </p:nvGraphicFramePr>
        <p:xfrm>
          <a:off x="2264834" y="2997201"/>
          <a:ext cx="1452033" cy="627063"/>
        </p:xfrm>
        <a:graphic>
          <a:graphicData uri="http://schemas.openxmlformats.org/presentationml/2006/ole">
            <mc:AlternateContent xmlns:mc="http://schemas.openxmlformats.org/markup-compatibility/2006">
              <mc:Choice xmlns:v="urn:schemas-microsoft-com:vml" Requires="v">
                <p:oleObj spid="_x0000_s13520" name="Equation" r:id="rId7" imgW="837836" imgH="482391" progId="Equation.DSMT4">
                  <p:embed/>
                </p:oleObj>
              </mc:Choice>
              <mc:Fallback>
                <p:oleObj name="Equation" r:id="rId7" imgW="837836" imgH="48239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4834" y="2997201"/>
                        <a:ext cx="1452033"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1" name="Rectangle 9"/>
          <p:cNvSpPr>
            <a:spLocks noChangeArrowheads="1"/>
          </p:cNvSpPr>
          <p:nvPr/>
        </p:nvSpPr>
        <p:spPr bwMode="auto">
          <a:xfrm>
            <a:off x="6671733" y="1557338"/>
            <a:ext cx="4684184" cy="379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20000"/>
              </a:spcBef>
              <a:buClr>
                <a:schemeClr val="folHlink"/>
              </a:buClr>
              <a:buSzPct val="90000"/>
              <a:buFont typeface="Wingdings" pitchFamily="2" charset="2"/>
              <a:buNone/>
            </a:pPr>
            <a:r>
              <a:rPr lang="es-ES" altLang="es-MX" sz="1800">
                <a:latin typeface="Arial" pitchFamily="34" charset="0"/>
              </a:rPr>
              <a:t>De </a:t>
            </a:r>
            <a:r>
              <a:rPr lang="es-ES" altLang="es-MX" sz="1800">
                <a:latin typeface="Times New Roman" pitchFamily="18" charset="0"/>
              </a:rPr>
              <a:t>(4)</a:t>
            </a:r>
            <a:r>
              <a:rPr lang="es-ES" altLang="es-MX" sz="1800">
                <a:latin typeface="Arial" pitchFamily="34" charset="0"/>
              </a:rPr>
              <a:t> y </a:t>
            </a:r>
            <a:r>
              <a:rPr lang="es-ES" altLang="es-MX" sz="1800">
                <a:latin typeface="Times New Roman" pitchFamily="18" charset="0"/>
              </a:rPr>
              <a:t>(5)</a:t>
            </a:r>
          </a:p>
        </p:txBody>
      </p:sp>
      <p:graphicFrame>
        <p:nvGraphicFramePr>
          <p:cNvPr id="41992" name="Object 10"/>
          <p:cNvGraphicFramePr>
            <a:graphicFrameLocks noChangeAspect="1"/>
          </p:cNvGraphicFramePr>
          <p:nvPr/>
        </p:nvGraphicFramePr>
        <p:xfrm>
          <a:off x="6642101" y="1968501"/>
          <a:ext cx="3103033" cy="314325"/>
        </p:xfrm>
        <a:graphic>
          <a:graphicData uri="http://schemas.openxmlformats.org/presentationml/2006/ole">
            <mc:AlternateContent xmlns:mc="http://schemas.openxmlformats.org/markup-compatibility/2006">
              <mc:Choice xmlns:v="urn:schemas-microsoft-com:vml" Requires="v">
                <p:oleObj spid="_x0000_s13521" name="Equation" r:id="rId9" imgW="1790700" imgH="241300" progId="Equation.DSMT4">
                  <p:embed/>
                </p:oleObj>
              </mc:Choice>
              <mc:Fallback>
                <p:oleObj name="Equation" r:id="rId9" imgW="1790700" imgH="2413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42101" y="1968501"/>
                        <a:ext cx="310303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993" name="Object 11"/>
          <p:cNvGraphicFramePr>
            <a:graphicFrameLocks noChangeAspect="1"/>
          </p:cNvGraphicFramePr>
          <p:nvPr/>
        </p:nvGraphicFramePr>
        <p:xfrm>
          <a:off x="6551084" y="2328863"/>
          <a:ext cx="2554816" cy="595312"/>
        </p:xfrm>
        <a:graphic>
          <a:graphicData uri="http://schemas.openxmlformats.org/presentationml/2006/ole">
            <mc:AlternateContent xmlns:mc="http://schemas.openxmlformats.org/markup-compatibility/2006">
              <mc:Choice xmlns:v="urn:schemas-microsoft-com:vml" Requires="v">
                <p:oleObj spid="_x0000_s13522" name="Equation" r:id="rId11" imgW="1473200" imgH="457200" progId="Equation.DSMT4">
                  <p:embed/>
                </p:oleObj>
              </mc:Choice>
              <mc:Fallback>
                <p:oleObj name="Equation" r:id="rId11" imgW="1473200" imgH="4572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51084" y="2328863"/>
                        <a:ext cx="2554816"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4" name="Rectangle 12"/>
          <p:cNvSpPr>
            <a:spLocks noChangeArrowheads="1"/>
          </p:cNvSpPr>
          <p:nvPr/>
        </p:nvSpPr>
        <p:spPr bwMode="auto">
          <a:xfrm>
            <a:off x="814918" y="4365626"/>
            <a:ext cx="4684183"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20000"/>
              </a:spcBef>
              <a:buClr>
                <a:schemeClr val="folHlink"/>
              </a:buClr>
              <a:buSzPct val="90000"/>
              <a:buFont typeface="Wingdings" pitchFamily="2" charset="2"/>
              <a:buNone/>
            </a:pPr>
            <a:r>
              <a:rPr lang="es-ES" altLang="es-MX" sz="1800">
                <a:latin typeface="Arial" pitchFamily="34" charset="0"/>
              </a:rPr>
              <a:t>Sustituyendo en </a:t>
            </a:r>
            <a:r>
              <a:rPr lang="es-ES" altLang="es-MX" sz="1800">
                <a:latin typeface="Times New Roman" pitchFamily="18" charset="0"/>
              </a:rPr>
              <a:t>(1)</a:t>
            </a:r>
          </a:p>
        </p:txBody>
      </p:sp>
      <p:graphicFrame>
        <p:nvGraphicFramePr>
          <p:cNvPr id="41995" name="Object 13"/>
          <p:cNvGraphicFramePr>
            <a:graphicFrameLocks noChangeAspect="1"/>
          </p:cNvGraphicFramePr>
          <p:nvPr/>
        </p:nvGraphicFramePr>
        <p:xfrm>
          <a:off x="1310217" y="4737100"/>
          <a:ext cx="3274483" cy="1284288"/>
        </p:xfrm>
        <a:graphic>
          <a:graphicData uri="http://schemas.openxmlformats.org/presentationml/2006/ole">
            <mc:AlternateContent xmlns:mc="http://schemas.openxmlformats.org/markup-compatibility/2006">
              <mc:Choice xmlns:v="urn:schemas-microsoft-com:vml" Requires="v">
                <p:oleObj spid="_x0000_s13523" name="Equation" r:id="rId13" imgW="1892300" imgH="990600" progId="Equation.DSMT4">
                  <p:embed/>
                </p:oleObj>
              </mc:Choice>
              <mc:Fallback>
                <p:oleObj name="Equation" r:id="rId13" imgW="1892300" imgH="9906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10217" y="4737100"/>
                        <a:ext cx="3274483" cy="128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996" name="Rectangle 14"/>
          <p:cNvSpPr>
            <a:spLocks noChangeArrowheads="1"/>
          </p:cNvSpPr>
          <p:nvPr/>
        </p:nvSpPr>
        <p:spPr bwMode="auto">
          <a:xfrm>
            <a:off x="6096001" y="2976563"/>
            <a:ext cx="1631951" cy="379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20000"/>
              </a:spcBef>
              <a:buClr>
                <a:schemeClr val="folHlink"/>
              </a:buClr>
              <a:buSzPct val="90000"/>
              <a:buFont typeface="Wingdings" pitchFamily="2" charset="2"/>
              <a:buNone/>
            </a:pPr>
            <a:r>
              <a:rPr lang="es-ES" altLang="es-MX" sz="1500">
                <a:latin typeface="Arial" pitchFamily="34" charset="0"/>
              </a:rPr>
              <a:t>Pero</a:t>
            </a:r>
            <a:endParaRPr lang="es-ES" altLang="es-MX" sz="1500">
              <a:latin typeface="Times New Roman" pitchFamily="18" charset="0"/>
            </a:endParaRPr>
          </a:p>
        </p:txBody>
      </p:sp>
      <p:graphicFrame>
        <p:nvGraphicFramePr>
          <p:cNvPr id="41997" name="Object 15"/>
          <p:cNvGraphicFramePr>
            <a:graphicFrameLocks noChangeAspect="1"/>
          </p:cNvGraphicFramePr>
          <p:nvPr/>
        </p:nvGraphicFramePr>
        <p:xfrm>
          <a:off x="7425267" y="2976563"/>
          <a:ext cx="1386417" cy="330200"/>
        </p:xfrm>
        <a:graphic>
          <a:graphicData uri="http://schemas.openxmlformats.org/presentationml/2006/ole">
            <mc:AlternateContent xmlns:mc="http://schemas.openxmlformats.org/markup-compatibility/2006">
              <mc:Choice xmlns:v="urn:schemas-microsoft-com:vml" Requires="v">
                <p:oleObj spid="_x0000_s13524" name="Equation" r:id="rId15" imgW="799753" imgH="253890" progId="Equation.DSMT4">
                  <p:embed/>
                </p:oleObj>
              </mc:Choice>
              <mc:Fallback>
                <p:oleObj name="Equation" r:id="rId15" imgW="799753" imgH="25389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25267" y="2976563"/>
                        <a:ext cx="1386417"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998" name="Object 16"/>
          <p:cNvGraphicFramePr>
            <a:graphicFrameLocks noChangeAspect="1"/>
          </p:cNvGraphicFramePr>
          <p:nvPr/>
        </p:nvGraphicFramePr>
        <p:xfrm>
          <a:off x="6290733" y="3933826"/>
          <a:ext cx="4097867" cy="974725"/>
        </p:xfrm>
        <a:graphic>
          <a:graphicData uri="http://schemas.openxmlformats.org/presentationml/2006/ole">
            <mc:AlternateContent xmlns:mc="http://schemas.openxmlformats.org/markup-compatibility/2006">
              <mc:Choice xmlns:v="urn:schemas-microsoft-com:vml" Requires="v">
                <p:oleObj spid="_x0000_s13525" name="Equation" r:id="rId17" imgW="2362200" imgH="749300" progId="Equation.DSMT4">
                  <p:embed/>
                </p:oleObj>
              </mc:Choice>
              <mc:Fallback>
                <p:oleObj name="Equation" r:id="rId17" imgW="2362200" imgH="74930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290733" y="3933826"/>
                        <a:ext cx="4097867"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9" name="Rectangle 17"/>
          <p:cNvSpPr>
            <a:spLocks noChangeArrowheads="1"/>
          </p:cNvSpPr>
          <p:nvPr/>
        </p:nvSpPr>
        <p:spPr bwMode="auto">
          <a:xfrm>
            <a:off x="6671734" y="3451226"/>
            <a:ext cx="575733"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20000"/>
              </a:spcBef>
              <a:buClr>
                <a:schemeClr val="folHlink"/>
              </a:buClr>
              <a:buSzPct val="90000"/>
              <a:buFont typeface="Wingdings" pitchFamily="2" charset="2"/>
              <a:buNone/>
            </a:pPr>
            <a:r>
              <a:rPr lang="es-ES" altLang="es-MX" sz="1500">
                <a:latin typeface="Arial" pitchFamily="34" charset="0"/>
              </a:rPr>
              <a:t>y</a:t>
            </a:r>
            <a:endParaRPr lang="es-ES" altLang="es-MX" sz="1500">
              <a:latin typeface="Times New Roman" pitchFamily="18" charset="0"/>
            </a:endParaRPr>
          </a:p>
        </p:txBody>
      </p:sp>
      <p:graphicFrame>
        <p:nvGraphicFramePr>
          <p:cNvPr id="42000" name="Object 18"/>
          <p:cNvGraphicFramePr>
            <a:graphicFrameLocks noChangeAspect="1"/>
          </p:cNvGraphicFramePr>
          <p:nvPr/>
        </p:nvGraphicFramePr>
        <p:xfrm>
          <a:off x="7344833" y="3306763"/>
          <a:ext cx="3056467" cy="627062"/>
        </p:xfrm>
        <a:graphic>
          <a:graphicData uri="http://schemas.openxmlformats.org/presentationml/2006/ole">
            <mc:AlternateContent xmlns:mc="http://schemas.openxmlformats.org/markup-compatibility/2006">
              <mc:Choice xmlns:v="urn:schemas-microsoft-com:vml" Requires="v">
                <p:oleObj spid="_x0000_s13526" name="Equation" r:id="rId19" imgW="1765300" imgH="482600" progId="Equation.DSMT4">
                  <p:embed/>
                </p:oleObj>
              </mc:Choice>
              <mc:Fallback>
                <p:oleObj name="Equation" r:id="rId19" imgW="1765300" imgH="482600" progId="Equation.DSMT4">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344833" y="3306763"/>
                        <a:ext cx="3056467" cy="627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2001" name="Object 19"/>
          <p:cNvGraphicFramePr>
            <a:graphicFrameLocks noChangeAspect="1"/>
          </p:cNvGraphicFramePr>
          <p:nvPr/>
        </p:nvGraphicFramePr>
        <p:xfrm>
          <a:off x="6356351" y="5011738"/>
          <a:ext cx="3790949" cy="760412"/>
        </p:xfrm>
        <a:graphic>
          <a:graphicData uri="http://schemas.openxmlformats.org/presentationml/2006/ole">
            <mc:AlternateContent xmlns:mc="http://schemas.openxmlformats.org/markup-compatibility/2006">
              <mc:Choice xmlns:v="urn:schemas-microsoft-com:vml" Requires="v">
                <p:oleObj spid="_x0000_s13527" name="Equation" r:id="rId21" imgW="2184400" imgH="584200" progId="Equation.DSMT4">
                  <p:embed/>
                </p:oleObj>
              </mc:Choice>
              <mc:Fallback>
                <p:oleObj name="Equation" r:id="rId21" imgW="2184400" imgH="584200" progId="Equation.DSMT4">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56351" y="5011738"/>
                        <a:ext cx="3790949"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002" name="Object 20"/>
          <p:cNvGraphicFramePr>
            <a:graphicFrameLocks noChangeAspect="1"/>
          </p:cNvGraphicFramePr>
          <p:nvPr/>
        </p:nvGraphicFramePr>
        <p:xfrm>
          <a:off x="6096001" y="6094413"/>
          <a:ext cx="3172884" cy="330200"/>
        </p:xfrm>
        <a:graphic>
          <a:graphicData uri="http://schemas.openxmlformats.org/presentationml/2006/ole">
            <mc:AlternateContent xmlns:mc="http://schemas.openxmlformats.org/markup-compatibility/2006">
              <mc:Choice xmlns:v="urn:schemas-microsoft-com:vml" Requires="v">
                <p:oleObj spid="_x0000_s13528" name="Equation" r:id="rId23" imgW="1828800" imgH="254000" progId="Equation.DSMT4">
                  <p:embed/>
                </p:oleObj>
              </mc:Choice>
              <mc:Fallback>
                <p:oleObj name="Equation" r:id="rId23" imgW="1828800" imgH="254000" progId="Equation.DSMT4">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096001" y="6094413"/>
                        <a:ext cx="3172884"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003" name="Object 21"/>
          <p:cNvGraphicFramePr>
            <a:graphicFrameLocks noChangeAspect="1"/>
          </p:cNvGraphicFramePr>
          <p:nvPr/>
        </p:nvGraphicFramePr>
        <p:xfrm>
          <a:off x="9844618" y="5946775"/>
          <a:ext cx="2203449" cy="577850"/>
        </p:xfrm>
        <a:graphic>
          <a:graphicData uri="http://schemas.openxmlformats.org/presentationml/2006/ole">
            <mc:AlternateContent xmlns:mc="http://schemas.openxmlformats.org/markup-compatibility/2006">
              <mc:Choice xmlns:v="urn:schemas-microsoft-com:vml" Requires="v">
                <p:oleObj spid="_x0000_s13529" name="Equation" r:id="rId25" imgW="1269449" imgH="444307" progId="Equation.DSMT4">
                  <p:embed/>
                </p:oleObj>
              </mc:Choice>
              <mc:Fallback>
                <p:oleObj name="Equation" r:id="rId25" imgW="1269449" imgH="444307" progId="Equation.DSMT4">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844618" y="5946775"/>
                        <a:ext cx="2203449"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11282825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sz="quarter" idx="1"/>
          </p:nvPr>
        </p:nvSpPr>
        <p:spPr>
          <a:xfrm>
            <a:off x="912284" y="898634"/>
            <a:ext cx="10945283" cy="4690955"/>
          </a:xfrm>
        </p:spPr>
        <p:txBody>
          <a:bodyPr>
            <a:noAutofit/>
          </a:bodyPr>
          <a:lstStyle/>
          <a:p>
            <a:pPr marL="533400" indent="-533400" eaLnBrk="1" fontAlgn="auto" hangingPunct="1">
              <a:lnSpc>
                <a:spcPct val="90000"/>
              </a:lnSpc>
              <a:spcBef>
                <a:spcPts val="580"/>
              </a:spcBef>
              <a:spcAft>
                <a:spcPts val="0"/>
              </a:spcAft>
              <a:buFont typeface="Wingdings 2"/>
              <a:buChar char=""/>
              <a:defRPr/>
            </a:pPr>
            <a:r>
              <a:rPr lang="es-ES" altLang="es-MX" sz="2400" dirty="0"/>
              <a:t>La economía de mercado no satisface las condiciones de eficiencia para la oferta de bienes públicos por dos situaciones.</a:t>
            </a:r>
          </a:p>
          <a:p>
            <a:pPr marL="533400" indent="-533400" eaLnBrk="1" fontAlgn="auto" hangingPunct="1">
              <a:lnSpc>
                <a:spcPct val="90000"/>
              </a:lnSpc>
              <a:spcBef>
                <a:spcPts val="580"/>
              </a:spcBef>
              <a:spcAft>
                <a:spcPts val="0"/>
              </a:spcAft>
              <a:buFont typeface="Wingdings 2"/>
              <a:buChar char=""/>
              <a:defRPr/>
            </a:pPr>
            <a:endParaRPr lang="es-ES" altLang="es-MX" sz="2000" dirty="0"/>
          </a:p>
          <a:p>
            <a:pPr marL="533400" indent="-533400" eaLnBrk="1" fontAlgn="auto" hangingPunct="1">
              <a:lnSpc>
                <a:spcPct val="90000"/>
              </a:lnSpc>
              <a:spcBef>
                <a:spcPts val="580"/>
              </a:spcBef>
              <a:spcAft>
                <a:spcPts val="0"/>
              </a:spcAft>
              <a:buFont typeface="Wingdings" pitchFamily="2" charset="2"/>
              <a:buAutoNum type="arabicPeriod"/>
              <a:defRPr/>
            </a:pPr>
            <a:r>
              <a:rPr lang="es-ES" altLang="es-MX" sz="2400" dirty="0">
                <a:effectLst>
                  <a:outerShdw blurRad="38100" dist="38100" dir="2700000" algn="tl">
                    <a:srgbClr val="FFFFFF"/>
                  </a:outerShdw>
                </a:effectLst>
              </a:rPr>
              <a:t>Con muchos bienes públicos resulta difícil ejercer la exclusión.  </a:t>
            </a:r>
            <a:r>
              <a:rPr lang="es-ES" altLang="es-MX" sz="2400" dirty="0"/>
              <a:t>No es posible excluir del consumo de un bien público a aquellos que no pagan; las empresas encontrarán con dificultades para recaudar ingresos de los consumidores para cubrir los costos de producción del bien público.</a:t>
            </a:r>
          </a:p>
          <a:p>
            <a:pPr marL="533400" indent="-533400" eaLnBrk="1" fontAlgn="auto" hangingPunct="1">
              <a:lnSpc>
                <a:spcPct val="90000"/>
              </a:lnSpc>
              <a:spcBef>
                <a:spcPts val="580"/>
              </a:spcBef>
              <a:spcAft>
                <a:spcPts val="0"/>
              </a:spcAft>
              <a:buFont typeface="Wingdings" pitchFamily="2" charset="2"/>
              <a:buAutoNum type="arabicPeriod"/>
              <a:defRPr/>
            </a:pPr>
            <a:endParaRPr lang="es-ES" altLang="es-MX" sz="2000" dirty="0"/>
          </a:p>
          <a:p>
            <a:pPr marL="533400" indent="-533400" eaLnBrk="1" fontAlgn="auto" hangingPunct="1">
              <a:lnSpc>
                <a:spcPct val="90000"/>
              </a:lnSpc>
              <a:spcBef>
                <a:spcPts val="580"/>
              </a:spcBef>
              <a:spcAft>
                <a:spcPts val="0"/>
              </a:spcAft>
              <a:buFont typeface="Wingdings" pitchFamily="2" charset="2"/>
              <a:buAutoNum type="arabicPeriod"/>
              <a:defRPr/>
            </a:pPr>
            <a:r>
              <a:rPr lang="es-ES" altLang="es-MX" sz="2400" dirty="0"/>
              <a:t>La no rivalidad: Una unidad adicional consumida por un individuo no reduce la cantidad disponible para su consumo por cualquier otro individuo. Ningún consumidor compite con cualquier otro por la unidades que consume.</a:t>
            </a:r>
          </a:p>
        </p:txBody>
      </p:sp>
      <p:sp>
        <p:nvSpPr>
          <p:cNvPr id="43012" name="Rectangle 4"/>
          <p:cNvSpPr>
            <a:spLocks noChangeArrowheads="1"/>
          </p:cNvSpPr>
          <p:nvPr/>
        </p:nvSpPr>
        <p:spPr bwMode="auto">
          <a:xfrm>
            <a:off x="1200151" y="5734050"/>
            <a:ext cx="10176933" cy="757130"/>
          </a:xfrm>
          <a:prstGeom prst="rect">
            <a:avLst/>
          </a:prstGeom>
          <a:solidFill>
            <a:schemeClr val="accent1">
              <a:lumMod val="20000"/>
              <a:lumOff val="80000"/>
            </a:schemeClr>
          </a:solidFill>
          <a:ln>
            <a:noFill/>
          </a:ln>
          <a:effec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lnSpc>
                <a:spcPct val="90000"/>
              </a:lnSpc>
              <a:spcBef>
                <a:spcPct val="20000"/>
              </a:spcBef>
              <a:buClr>
                <a:schemeClr val="folHlink"/>
              </a:buClr>
              <a:buSzPct val="90000"/>
              <a:buFont typeface="Wingdings" pitchFamily="2" charset="2"/>
              <a:buNone/>
            </a:pPr>
            <a:r>
              <a:rPr lang="es-ES" altLang="es-MX" sz="2400" b="1" dirty="0">
                <a:latin typeface="+mn-lt"/>
              </a:rPr>
              <a:t>El mercado no es competitivo a pesar del elevado número de compradores y vendedores.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1867479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quarter" idx="1"/>
          </p:nvPr>
        </p:nvSpPr>
        <p:spPr>
          <a:xfrm>
            <a:off x="1200151" y="1087822"/>
            <a:ext cx="10363200" cy="5293930"/>
          </a:xfrm>
        </p:spPr>
        <p:txBody>
          <a:bodyPr>
            <a:noAutofit/>
          </a:bodyPr>
          <a:lstStyle/>
          <a:p>
            <a:pPr eaLnBrk="1" hangingPunct="1"/>
            <a:r>
              <a:rPr lang="es-ES" altLang="es-MX" sz="2400" dirty="0" smtClean="0"/>
              <a:t>Si un consumidor se da cuenta que el </a:t>
            </a:r>
            <a:r>
              <a:rPr lang="es-ES" altLang="es-MX" sz="2400" i="1" dirty="0" err="1" smtClean="0">
                <a:latin typeface="Times New Roman" pitchFamily="18" charset="0"/>
              </a:rPr>
              <a:t>CMg</a:t>
            </a:r>
            <a:r>
              <a:rPr lang="es-ES" altLang="es-MX" sz="2400" dirty="0" smtClean="0"/>
              <a:t> de su consumo es nulo puede ofrecer un precio muy bajo por el derecho a consumir el bien. Si el comportamiento se generaliza, el precio ofrecido será insuficiente para cubrir los costos de producción, y como resultado, </a:t>
            </a:r>
            <a:r>
              <a:rPr lang="es-ES" altLang="es-MX" sz="2400" i="1" dirty="0" smtClean="0">
                <a:latin typeface="Times New Roman" pitchFamily="18" charset="0"/>
              </a:rPr>
              <a:t>q</a:t>
            </a:r>
            <a:r>
              <a:rPr lang="es-ES" altLang="es-MX" sz="2400" dirty="0" smtClean="0">
                <a:latin typeface="Times New Roman" pitchFamily="18" charset="0"/>
              </a:rPr>
              <a:t> = 0</a:t>
            </a:r>
            <a:r>
              <a:rPr lang="es-ES" altLang="es-MX" sz="2400" dirty="0" smtClean="0"/>
              <a:t>.</a:t>
            </a:r>
          </a:p>
          <a:p>
            <a:pPr eaLnBrk="1" hangingPunct="1"/>
            <a:endParaRPr lang="es-ES" altLang="es-MX" sz="2400" dirty="0" smtClean="0"/>
          </a:p>
          <a:p>
            <a:pPr eaLnBrk="1" hangingPunct="1"/>
            <a:r>
              <a:rPr lang="es-ES" altLang="es-MX" sz="2400" dirty="0" smtClean="0"/>
              <a:t>Con bienes públicos, los valores marginales serán diferentes, originando </a:t>
            </a:r>
            <a:r>
              <a:rPr lang="es-ES" altLang="es-MX" sz="2400" b="1" i="1" dirty="0" smtClean="0">
                <a:latin typeface="Times New Roman" pitchFamily="18" charset="0"/>
              </a:rPr>
              <a:t>P</a:t>
            </a:r>
            <a:r>
              <a:rPr lang="es-ES" altLang="es-MX" sz="2400" dirty="0" smtClean="0"/>
              <a:t> diferentes, y el productor aumentará el volumen de la </a:t>
            </a:r>
            <a:r>
              <a:rPr lang="es-ES" altLang="es-MX" sz="2400" b="1" i="1" dirty="0" smtClean="0">
                <a:latin typeface="Times New Roman" pitchFamily="18" charset="0"/>
              </a:rPr>
              <a:t>q</a:t>
            </a:r>
            <a:r>
              <a:rPr lang="es-ES" altLang="es-MX" sz="2400" dirty="0" smtClean="0"/>
              <a:t> hasta el punto en el que la suma de los precios pagados por los consumidores se iguale a su </a:t>
            </a:r>
            <a:r>
              <a:rPr lang="es-ES" altLang="es-MX" sz="2400" i="1" dirty="0" err="1" smtClean="0">
                <a:latin typeface="Times New Roman" pitchFamily="18" charset="0"/>
              </a:rPr>
              <a:t>CMg</a:t>
            </a:r>
            <a:r>
              <a:rPr lang="es-ES" altLang="es-MX" sz="2400" dirty="0" smtClean="0"/>
              <a:t> del bien público.</a:t>
            </a:r>
          </a:p>
          <a:p>
            <a:pPr eaLnBrk="1" hangingPunct="1"/>
            <a:endParaRPr lang="es-ES" altLang="es-MX" sz="2400" dirty="0" smtClean="0"/>
          </a:p>
          <a:p>
            <a:pPr eaLnBrk="1" hangingPunct="1"/>
            <a:r>
              <a:rPr lang="es-ES" altLang="es-MX" sz="2400" dirty="0" smtClean="0"/>
              <a:t>Si el productor fija el mismo </a:t>
            </a:r>
            <a:r>
              <a:rPr lang="es-ES" altLang="es-MX" sz="2400" i="1" dirty="0" smtClean="0">
                <a:latin typeface="Times New Roman" pitchFamily="18" charset="0"/>
              </a:rPr>
              <a:t>P</a:t>
            </a:r>
            <a:r>
              <a:rPr lang="es-ES" altLang="es-MX" sz="2400" dirty="0" smtClean="0"/>
              <a:t> para todos y el bien público es opcional, el </a:t>
            </a:r>
            <a:r>
              <a:rPr lang="es-ES" altLang="es-MX" sz="2400" i="1" dirty="0" smtClean="0">
                <a:latin typeface="Times New Roman" pitchFamily="18" charset="0"/>
              </a:rPr>
              <a:t>P*</a:t>
            </a:r>
            <a:r>
              <a:rPr lang="es-ES" altLang="es-MX" sz="2400" dirty="0" smtClean="0"/>
              <a:t> dejara a algunos consumidores demandando más cantidad de la producida y a otros consumiendo menos.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42</a:t>
            </a:fld>
            <a:endParaRPr lang="en-US" dirty="0"/>
          </a:p>
        </p:txBody>
      </p:sp>
    </p:spTree>
    <p:extLst>
      <p:ext uri="{BB962C8B-B14F-4D97-AF65-F5344CB8AC3E}">
        <p14:creationId xmlns:p14="http://schemas.microsoft.com/office/powerpoint/2010/main" val="26241354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endParaRPr lang="es-MX" altLang="es-MX" smtClean="0"/>
          </a:p>
        </p:txBody>
      </p:sp>
      <p:sp>
        <p:nvSpPr>
          <p:cNvPr id="45059" name="Rectangle 3"/>
          <p:cNvSpPr>
            <a:spLocks noGrp="1" noChangeArrowheads="1"/>
          </p:cNvSpPr>
          <p:nvPr>
            <p:ph sz="quarter" idx="1"/>
          </p:nvPr>
        </p:nvSpPr>
        <p:spPr/>
        <p:txBody>
          <a:bodyPr/>
          <a:lstStyle/>
          <a:p>
            <a:pPr eaLnBrk="1" hangingPunct="1"/>
            <a:r>
              <a:rPr lang="es-ES" altLang="es-MX" sz="2000" smtClean="0"/>
              <a:t>En el equilibrio algunos decidirán no comprar el bien.</a:t>
            </a:r>
          </a:p>
          <a:p>
            <a:pPr eaLnBrk="1" hangingPunct="1"/>
            <a:endParaRPr lang="es-ES" altLang="es-MX" sz="2000" smtClean="0"/>
          </a:p>
          <a:p>
            <a:pPr eaLnBrk="1" hangingPunct="1"/>
            <a:r>
              <a:rPr lang="es-ES" altLang="es-MX" sz="2000" smtClean="0"/>
              <a:t>El equilibrio será ineficiente por que algunos consumidores no consumirán un bien al cual otorgan un valor positivo y que podría ofrecerse sin aumentar los costos de producción.</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43</a:t>
            </a:fld>
            <a:endParaRPr lang="en-US" dirty="0"/>
          </a:p>
        </p:txBody>
      </p:sp>
    </p:spTree>
    <p:extLst>
      <p:ext uri="{BB962C8B-B14F-4D97-AF65-F5344CB8AC3E}">
        <p14:creationId xmlns:p14="http://schemas.microsoft.com/office/powerpoint/2010/main" val="41457351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219200" y="274638"/>
            <a:ext cx="10363200" cy="860479"/>
          </a:xfrm>
          <a:solidFill>
            <a:schemeClr val="accent2">
              <a:lumMod val="20000"/>
              <a:lumOff val="80000"/>
            </a:schemeClr>
          </a:solidFill>
        </p:spPr>
        <p:txBody>
          <a:bodyPr anchor="ctr"/>
          <a:lstStyle/>
          <a:p>
            <a:pPr algn="r" eaLnBrk="1" hangingPunct="1"/>
            <a:r>
              <a:rPr lang="es-ES" altLang="es-MX" sz="2800" dirty="0" smtClean="0"/>
              <a:t>Asignaciones o equilibrio de </a:t>
            </a:r>
            <a:r>
              <a:rPr lang="es-ES" altLang="es-MX" sz="2800" dirty="0" err="1" smtClean="0"/>
              <a:t>Lindahl</a:t>
            </a:r>
            <a:endParaRPr lang="es-ES" altLang="es-MX" sz="2800" dirty="0" smtClean="0"/>
          </a:p>
        </p:txBody>
      </p:sp>
      <p:sp>
        <p:nvSpPr>
          <p:cNvPr id="48131" name="Rectangle 3"/>
          <p:cNvSpPr>
            <a:spLocks noGrp="1" noChangeArrowheads="1"/>
          </p:cNvSpPr>
          <p:nvPr>
            <p:ph sz="quarter" idx="1"/>
          </p:nvPr>
        </p:nvSpPr>
        <p:spPr>
          <a:xfrm>
            <a:off x="1007533" y="1418897"/>
            <a:ext cx="10574867" cy="3665867"/>
          </a:xfrm>
        </p:spPr>
        <p:txBody>
          <a:bodyPr>
            <a:noAutofit/>
          </a:bodyPr>
          <a:lstStyle/>
          <a:p>
            <a:pPr eaLnBrk="1" hangingPunct="1"/>
            <a:r>
              <a:rPr lang="es-ES" altLang="es-MX" sz="2400" dirty="0" smtClean="0"/>
              <a:t>La intervención publica permite recuperar la eficiencia en presencia de bienes públicos puros.</a:t>
            </a:r>
          </a:p>
          <a:p>
            <a:pPr eaLnBrk="1" hangingPunct="1"/>
            <a:r>
              <a:rPr lang="es-ES" altLang="es-MX" sz="2400" dirty="0" smtClean="0"/>
              <a:t>Idea básica: se trata de crear nuevos precios y mercados para que todos los efectos externos resulten internalizados.</a:t>
            </a:r>
          </a:p>
          <a:p>
            <a:pPr eaLnBrk="1" hangingPunct="1"/>
            <a:endParaRPr lang="es-ES" altLang="es-MX" sz="2400" dirty="0" smtClean="0"/>
          </a:p>
          <a:p>
            <a:pPr eaLnBrk="1" hangingPunct="1"/>
            <a:r>
              <a:rPr lang="es-ES" altLang="es-MX" sz="2400" dirty="0" smtClean="0"/>
              <a:t>Cada bien puede considerarse como un bien distinto para cada consumidor. </a:t>
            </a:r>
          </a:p>
          <a:p>
            <a:pPr eaLnBrk="1" hangingPunct="1"/>
            <a:r>
              <a:rPr lang="es-ES" altLang="es-MX" sz="2400" dirty="0" smtClean="0"/>
              <a:t>El bien puede tener un precio diferente para cada consumidor.</a:t>
            </a:r>
          </a:p>
          <a:p>
            <a:pPr eaLnBrk="1" hangingPunct="1"/>
            <a:r>
              <a:rPr lang="es-ES" altLang="es-MX" sz="2400" dirty="0" smtClean="0"/>
              <a:t>Tomando como numerario al bien privado, la demanda del </a:t>
            </a:r>
            <a:r>
              <a:rPr lang="es-ES" altLang="es-MX" sz="2400" i="1" dirty="0" smtClean="0">
                <a:latin typeface="Times New Roman" pitchFamily="18" charset="0"/>
              </a:rPr>
              <a:t>i</a:t>
            </a:r>
            <a:r>
              <a:rPr lang="es-ES" altLang="es-MX" sz="2400" dirty="0" smtClean="0">
                <a:latin typeface="Times New Roman" pitchFamily="18" charset="0"/>
              </a:rPr>
              <a:t>-</a:t>
            </a:r>
            <a:r>
              <a:rPr lang="es-ES" altLang="es-MX" sz="2400" dirty="0" err="1" smtClean="0">
                <a:latin typeface="Times New Roman" pitchFamily="18" charset="0"/>
              </a:rPr>
              <a:t>ésimo</a:t>
            </a:r>
            <a:r>
              <a:rPr lang="es-ES" altLang="es-MX" sz="2400" dirty="0" smtClean="0"/>
              <a:t> consumidor vendrá dada por </a:t>
            </a:r>
          </a:p>
        </p:txBody>
      </p:sp>
      <p:graphicFrame>
        <p:nvGraphicFramePr>
          <p:cNvPr id="48132" name="Object 4"/>
          <p:cNvGraphicFramePr>
            <a:graphicFrameLocks noChangeAspect="1"/>
          </p:cNvGraphicFramePr>
          <p:nvPr/>
        </p:nvGraphicFramePr>
        <p:xfrm>
          <a:off x="2159000" y="5205414"/>
          <a:ext cx="1972733" cy="695325"/>
        </p:xfrm>
        <a:graphic>
          <a:graphicData uri="http://schemas.openxmlformats.org/presentationml/2006/ole">
            <mc:AlternateContent xmlns:mc="http://schemas.openxmlformats.org/markup-compatibility/2006">
              <mc:Choice xmlns:v="urn:schemas-microsoft-com:vml" Requires="v">
                <p:oleObj spid="_x0000_s15413" name="Equation" r:id="rId3" imgW="1054100" imgH="495300" progId="Equation.DSMT4">
                  <p:embed/>
                </p:oleObj>
              </mc:Choice>
              <mc:Fallback>
                <p:oleObj name="Equation" r:id="rId3" imgW="1054100" imgH="4953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000" y="5205414"/>
                        <a:ext cx="1972733" cy="695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3" name="Object 6"/>
          <p:cNvGraphicFramePr>
            <a:graphicFrameLocks noChangeAspect="1"/>
          </p:cNvGraphicFramePr>
          <p:nvPr/>
        </p:nvGraphicFramePr>
        <p:xfrm>
          <a:off x="5039784" y="5276850"/>
          <a:ext cx="2580216" cy="577850"/>
        </p:xfrm>
        <a:graphic>
          <a:graphicData uri="http://schemas.openxmlformats.org/presentationml/2006/ole">
            <mc:AlternateContent xmlns:mc="http://schemas.openxmlformats.org/markup-compatibility/2006">
              <mc:Choice xmlns:v="urn:schemas-microsoft-com:vml" Requires="v">
                <p:oleObj spid="_x0000_s15414" name="Equation" r:id="rId5" imgW="1485255" imgH="444307" progId="Equation.DSMT4">
                  <p:embed/>
                </p:oleObj>
              </mc:Choice>
              <mc:Fallback>
                <p:oleObj name="Equation" r:id="rId5" imgW="1485255" imgH="444307"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9784" y="5276850"/>
                        <a:ext cx="2580216"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134" name="Object 7"/>
          <p:cNvGraphicFramePr>
            <a:graphicFrameLocks noChangeAspect="1"/>
          </p:cNvGraphicFramePr>
          <p:nvPr/>
        </p:nvGraphicFramePr>
        <p:xfrm>
          <a:off x="8489951" y="5157789"/>
          <a:ext cx="1926167" cy="695325"/>
        </p:xfrm>
        <a:graphic>
          <a:graphicData uri="http://schemas.openxmlformats.org/presentationml/2006/ole">
            <mc:AlternateContent xmlns:mc="http://schemas.openxmlformats.org/markup-compatibility/2006">
              <mc:Choice xmlns:v="urn:schemas-microsoft-com:vml" Requires="v">
                <p:oleObj spid="_x0000_s15415" name="Equation" r:id="rId7" imgW="1028254" imgH="495085" progId="Equation.DSMT4">
                  <p:embed/>
                </p:oleObj>
              </mc:Choice>
              <mc:Fallback>
                <p:oleObj name="Equation" r:id="rId7" imgW="1028254" imgH="495085"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89951" y="5157789"/>
                        <a:ext cx="1926167" cy="695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5" name="Rectangle 8"/>
          <p:cNvSpPr>
            <a:spLocks noChangeArrowheads="1"/>
          </p:cNvSpPr>
          <p:nvPr/>
        </p:nvSpPr>
        <p:spPr bwMode="auto">
          <a:xfrm>
            <a:off x="1295400" y="6164263"/>
            <a:ext cx="10363200" cy="360362"/>
          </a:xfrm>
          <a:prstGeom prst="rect">
            <a:avLst/>
          </a:prstGeom>
          <a:solidFill>
            <a:schemeClr val="accent2">
              <a:lumMod val="20000"/>
              <a:lumOff val="80000"/>
            </a:schemeClr>
          </a:solidFill>
          <a:ln>
            <a:noFill/>
          </a:ln>
          <a:effectLst/>
        </p:spPr>
        <p:txBody>
          <a:bodyPr/>
          <a:lstStyle>
            <a:lvl1pPr marL="342900" indent="-34290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1143000"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600200"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2057400" indent="-228600" eaLnBrk="0" hangingPunct="0">
              <a:spcBef>
                <a:spcPts val="375"/>
              </a:spcBef>
              <a:buClr>
                <a:srgbClr val="A28E6A"/>
              </a:buClr>
              <a:buChar char="o"/>
              <a:defRPr sz="2000">
                <a:solidFill>
                  <a:schemeClr val="tx1"/>
                </a:solidFill>
                <a:latin typeface="Perpetua"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algn="ctr" eaLnBrk="1" hangingPunct="1">
              <a:spcBef>
                <a:spcPct val="20000"/>
              </a:spcBef>
              <a:buClr>
                <a:schemeClr val="folHlink"/>
              </a:buClr>
              <a:buSzPct val="90000"/>
              <a:buFont typeface="Wingdings" pitchFamily="2" charset="2"/>
              <a:buNone/>
            </a:pPr>
            <a:r>
              <a:rPr lang="es-ES" altLang="es-MX" sz="2400" b="1" dirty="0">
                <a:latin typeface="+mn-lt"/>
              </a:rPr>
              <a:t>En equilibrio todas las cantidades demandadas deberán ser iguales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38240755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623996"/>
          </a:xfrm>
        </p:spPr>
        <p:txBody>
          <a:bodyPr>
            <a:normAutofit/>
          </a:bodyPr>
          <a:lstStyle/>
          <a:p>
            <a:r>
              <a:rPr lang="es-MX" sz="2800" b="1" dirty="0" smtClean="0"/>
              <a:t>Bibliografía</a:t>
            </a:r>
            <a:endParaRPr lang="es-MX" sz="2800" b="1" dirty="0"/>
          </a:p>
        </p:txBody>
      </p:sp>
      <p:sp>
        <p:nvSpPr>
          <p:cNvPr id="3" name="2 Marcador de contenido"/>
          <p:cNvSpPr>
            <a:spLocks noGrp="1"/>
          </p:cNvSpPr>
          <p:nvPr>
            <p:ph sz="quarter" idx="1"/>
          </p:nvPr>
        </p:nvSpPr>
        <p:spPr>
          <a:xfrm>
            <a:off x="1219200" y="1119351"/>
            <a:ext cx="10363200" cy="5472517"/>
          </a:xfrm>
        </p:spPr>
        <p:txBody>
          <a:bodyPr>
            <a:noAutofit/>
          </a:bodyPr>
          <a:lstStyle/>
          <a:p>
            <a:pPr lvl="0">
              <a:spcBef>
                <a:spcPts val="0"/>
              </a:spcBef>
            </a:pPr>
            <a:r>
              <a:rPr lang="es-ES" sz="1800" dirty="0"/>
              <a:t>Aguado, F. J. (2012). </a:t>
            </a:r>
            <a:r>
              <a:rPr lang="es-ES" sz="1800" i="1" dirty="0"/>
              <a:t>Curso fundamental de microeconomía.</a:t>
            </a:r>
            <a:r>
              <a:rPr lang="es-ES" sz="1800" dirty="0"/>
              <a:t> Madrid, España, Delta publicaciones.</a:t>
            </a:r>
            <a:endParaRPr lang="es-MX" sz="1800" dirty="0"/>
          </a:p>
          <a:p>
            <a:pPr lvl="0">
              <a:spcBef>
                <a:spcPts val="0"/>
              </a:spcBef>
            </a:pPr>
            <a:r>
              <a:rPr lang="es-MX" sz="1800" dirty="0" err="1" smtClean="0"/>
              <a:t>Corchuela</a:t>
            </a:r>
            <a:r>
              <a:rPr lang="es-MX" sz="1800" dirty="0" smtClean="0"/>
              <a:t> </a:t>
            </a:r>
            <a:r>
              <a:rPr lang="es-MX" sz="1800" dirty="0"/>
              <a:t>M. B. y Quiroga R. A. (2014). Lecciones de Microeconomía, producción, costes y mercado. Pirámide, España.</a:t>
            </a:r>
          </a:p>
          <a:p>
            <a:pPr lvl="0">
              <a:spcBef>
                <a:spcPts val="0"/>
              </a:spcBef>
            </a:pPr>
            <a:r>
              <a:rPr lang="es-ES" sz="1800" dirty="0" err="1"/>
              <a:t>Corchuelo</a:t>
            </a:r>
            <a:r>
              <a:rPr lang="es-ES" sz="1800" dirty="0"/>
              <a:t>, M. A.; </a:t>
            </a:r>
            <a:r>
              <a:rPr lang="es-ES" sz="1800" dirty="0" err="1"/>
              <a:t>Eguía</a:t>
            </a:r>
            <a:r>
              <a:rPr lang="es-ES" sz="1800" dirty="0"/>
              <a:t>, P. B.; Valor, S. M. T. (2012). </a:t>
            </a:r>
            <a:r>
              <a:rPr lang="es-ES" sz="1800" i="1" dirty="0"/>
              <a:t>Curso práctico de microeconomía.</a:t>
            </a:r>
            <a:r>
              <a:rPr lang="es-ES" sz="1800" dirty="0"/>
              <a:t> Madrid, España, Delta publicaciones.</a:t>
            </a:r>
            <a:endParaRPr lang="es-MX" sz="1800" dirty="0"/>
          </a:p>
          <a:p>
            <a:pPr lvl="0">
              <a:spcBef>
                <a:spcPts val="0"/>
              </a:spcBef>
            </a:pPr>
            <a:r>
              <a:rPr lang="es-ES" sz="1800" dirty="0" err="1" smtClean="0"/>
              <a:t>Ferguson</a:t>
            </a:r>
            <a:r>
              <a:rPr lang="es-ES" sz="1800" dirty="0" smtClean="0"/>
              <a:t> </a:t>
            </a:r>
            <a:r>
              <a:rPr lang="es-ES" sz="1800" dirty="0"/>
              <a:t>(2008), Teoría microeconómica, Fondo de Cultura económica, México.</a:t>
            </a:r>
            <a:endParaRPr lang="es-MX" sz="1800" dirty="0"/>
          </a:p>
          <a:p>
            <a:pPr lvl="0">
              <a:spcBef>
                <a:spcPts val="0"/>
              </a:spcBef>
            </a:pPr>
            <a:r>
              <a:rPr lang="es-MX" sz="1800" dirty="0"/>
              <a:t>Frank, R. H. (2009). </a:t>
            </a:r>
            <a:r>
              <a:rPr lang="es-MX" sz="1800" i="1" dirty="0"/>
              <a:t>Microeconomía intermedia.</a:t>
            </a:r>
            <a:r>
              <a:rPr lang="es-MX" sz="1800" dirty="0"/>
              <a:t> México, Mc Graw Hill.</a:t>
            </a:r>
          </a:p>
          <a:p>
            <a:pPr lvl="0">
              <a:spcBef>
                <a:spcPts val="0"/>
              </a:spcBef>
            </a:pPr>
            <a:r>
              <a:rPr lang="es-MX" sz="1800" dirty="0" err="1"/>
              <a:t>Gravelle</a:t>
            </a:r>
            <a:r>
              <a:rPr lang="es-MX" sz="1800" dirty="0"/>
              <a:t>, H. y </a:t>
            </a:r>
            <a:r>
              <a:rPr lang="es-MX" sz="1800" dirty="0" err="1"/>
              <a:t>Rees</a:t>
            </a:r>
            <a:r>
              <a:rPr lang="es-MX" sz="1800" dirty="0"/>
              <a:t> R. (2006). </a:t>
            </a:r>
            <a:r>
              <a:rPr lang="es-MX" sz="1800" i="1" dirty="0"/>
              <a:t>Microeconomía.</a:t>
            </a:r>
            <a:r>
              <a:rPr lang="es-MX" sz="1800" dirty="0"/>
              <a:t> Madrid, España, Pearson, Prentice Hall.</a:t>
            </a:r>
          </a:p>
          <a:p>
            <a:pPr lvl="0">
              <a:spcBef>
                <a:spcPts val="0"/>
              </a:spcBef>
            </a:pPr>
            <a:r>
              <a:rPr lang="en-US" sz="1800" dirty="0" smtClean="0"/>
              <a:t>Krugman </a:t>
            </a:r>
            <a:r>
              <a:rPr lang="en-US" sz="1800" dirty="0"/>
              <a:t>P. y Wells R. (2007). </a:t>
            </a:r>
            <a:r>
              <a:rPr lang="es-MX" sz="1800" dirty="0"/>
              <a:t>Introducción a la economía: Microeconomía. Reverte, Barcelona, España.</a:t>
            </a:r>
          </a:p>
          <a:p>
            <a:pPr lvl="0">
              <a:spcBef>
                <a:spcPts val="0"/>
              </a:spcBef>
            </a:pPr>
            <a:r>
              <a:rPr lang="es-ES" sz="1800" dirty="0" smtClean="0"/>
              <a:t>Maté</a:t>
            </a:r>
            <a:r>
              <a:rPr lang="es-ES" sz="1800" dirty="0"/>
              <a:t>, G., J. y Pérez, D. C. (2007). </a:t>
            </a:r>
            <a:r>
              <a:rPr lang="es-ES" sz="1800" i="1" dirty="0"/>
              <a:t>Microeconomía avanzada.</a:t>
            </a:r>
            <a:r>
              <a:rPr lang="es-ES" sz="1800" dirty="0"/>
              <a:t> Madrid, España, Pearson, Prentice Hall.</a:t>
            </a:r>
            <a:endParaRPr lang="es-MX" sz="1800" dirty="0"/>
          </a:p>
          <a:p>
            <a:pPr lvl="0">
              <a:spcBef>
                <a:spcPts val="0"/>
              </a:spcBef>
            </a:pPr>
            <a:r>
              <a:rPr lang="es-MX" sz="1800" dirty="0"/>
              <a:t>Martínez G. X. (2010). Microeconomía Avanzada. </a:t>
            </a:r>
            <a:r>
              <a:rPr lang="es-ES" sz="1800" i="1" dirty="0"/>
              <a:t>CODE y </a:t>
            </a:r>
            <a:r>
              <a:rPr lang="es-ES" sz="1800" i="1" dirty="0" err="1"/>
              <a:t>Departament</a:t>
            </a:r>
            <a:r>
              <a:rPr lang="es-ES" sz="1800" i="1" dirty="0"/>
              <a:t> </a:t>
            </a:r>
            <a:r>
              <a:rPr lang="es-ES" sz="1800" i="1" dirty="0" err="1"/>
              <a:t>d’Economia</a:t>
            </a:r>
            <a:r>
              <a:rPr lang="es-ES" sz="1800" i="1" dirty="0"/>
              <a:t> </a:t>
            </a:r>
            <a:r>
              <a:rPr lang="es-ES" sz="1800" dirty="0" err="1"/>
              <a:t>Universitat</a:t>
            </a:r>
            <a:r>
              <a:rPr lang="es-ES" sz="1800" dirty="0"/>
              <a:t> Autónoma de Barcelona</a:t>
            </a:r>
            <a:r>
              <a:rPr lang="es-MX" sz="1800" dirty="0"/>
              <a:t>. http://pareto.uab.cat/xmg/Docencia/MicroAv1/Curs0607/EqGen.pdf</a:t>
            </a:r>
          </a:p>
          <a:p>
            <a:pPr lvl="0">
              <a:spcBef>
                <a:spcPts val="0"/>
              </a:spcBef>
            </a:pPr>
            <a:r>
              <a:rPr lang="es-MX" sz="1800" dirty="0"/>
              <a:t>Monsalve, F. (2013). Microeconomía Avanzada. Facultad de CC.EE de Albacete, Departamento de Análisis Económico y Finanzas, Área de Fundamentos del Análisis Económico. España.</a:t>
            </a:r>
          </a:p>
          <a:p>
            <a:pPr lvl="0">
              <a:spcBef>
                <a:spcPts val="0"/>
              </a:spcBef>
            </a:pPr>
            <a:r>
              <a:rPr lang="es-ES" sz="1800" dirty="0" err="1"/>
              <a:t>Nicholson</a:t>
            </a:r>
            <a:r>
              <a:rPr lang="es-ES" sz="1800" dirty="0"/>
              <a:t> W. (2008), Teoría microeconómica, Thompson editores, México, D.F. </a:t>
            </a:r>
            <a:endParaRPr lang="es-MX" sz="1800" dirty="0"/>
          </a:p>
          <a:p>
            <a:pPr lvl="0">
              <a:spcBef>
                <a:spcPts val="0"/>
              </a:spcBef>
            </a:pPr>
            <a:r>
              <a:rPr lang="es-MX" sz="1800" dirty="0" err="1"/>
              <a:t>Nicholson</a:t>
            </a:r>
            <a:r>
              <a:rPr lang="es-MX" sz="1800" dirty="0"/>
              <a:t>, W. y </a:t>
            </a:r>
            <a:r>
              <a:rPr lang="es-MX" sz="1800" dirty="0" err="1"/>
              <a:t>Snyder</a:t>
            </a:r>
            <a:r>
              <a:rPr lang="es-MX" sz="1800" dirty="0"/>
              <a:t>, C. (2011). </a:t>
            </a:r>
            <a:r>
              <a:rPr lang="es-MX" sz="1800" i="1" dirty="0"/>
              <a:t>Microeconomía intermedia y su aplicación.</a:t>
            </a:r>
            <a:r>
              <a:rPr lang="es-MX" sz="1800" dirty="0"/>
              <a:t> </a:t>
            </a:r>
            <a:r>
              <a:rPr lang="es-ES" sz="1800" dirty="0"/>
              <a:t>Madrid, España</a:t>
            </a:r>
            <a:r>
              <a:rPr lang="es-MX" sz="1800" dirty="0"/>
              <a:t>, </a:t>
            </a:r>
            <a:r>
              <a:rPr lang="es-MX" sz="1800" dirty="0" err="1"/>
              <a:t>Cengage</a:t>
            </a:r>
            <a:r>
              <a:rPr lang="es-MX" sz="1800" dirty="0"/>
              <a:t> </a:t>
            </a:r>
            <a:r>
              <a:rPr lang="es-MX" sz="1800" dirty="0" err="1"/>
              <a:t>Learning</a:t>
            </a:r>
            <a:r>
              <a:rPr lang="es-MX" sz="1800" dirty="0"/>
              <a:t>.</a:t>
            </a:r>
          </a:p>
          <a:p>
            <a:pPr lvl="0">
              <a:spcBef>
                <a:spcPts val="0"/>
              </a:spcBef>
            </a:pPr>
            <a:r>
              <a:rPr lang="es-ES" sz="1800" dirty="0" err="1" smtClean="0"/>
              <a:t>Stiglitz</a:t>
            </a:r>
            <a:r>
              <a:rPr lang="es-ES" sz="1800" dirty="0"/>
              <a:t>, J. E. y Walsh, C. E. (2011). </a:t>
            </a:r>
            <a:r>
              <a:rPr lang="es-ES" sz="1800" i="1" dirty="0"/>
              <a:t>Microeconomía.</a:t>
            </a:r>
            <a:r>
              <a:rPr lang="es-ES" sz="1800" dirty="0"/>
              <a:t> Madrid, España, Ariel.</a:t>
            </a:r>
            <a:endParaRPr lang="es-MX" sz="1800" dirty="0"/>
          </a:p>
          <a:p>
            <a:pPr lvl="0">
              <a:spcBef>
                <a:spcPts val="0"/>
              </a:spcBef>
            </a:pPr>
            <a:r>
              <a:rPr lang="es-ES" sz="1800" dirty="0"/>
              <a:t>Uriarte, V. C. (2013). </a:t>
            </a:r>
            <a:r>
              <a:rPr lang="es-ES" sz="1800" i="1" dirty="0"/>
              <a:t>Teoría del equilibrio general.</a:t>
            </a:r>
            <a:r>
              <a:rPr lang="es-ES" sz="1800" dirty="0"/>
              <a:t> México, Trillas.</a:t>
            </a:r>
            <a:endParaRPr lang="es-MX" sz="1800" dirty="0"/>
          </a:p>
          <a:p>
            <a:pPr lvl="0">
              <a:spcBef>
                <a:spcPts val="0"/>
              </a:spcBef>
            </a:pPr>
            <a:r>
              <a:rPr lang="es-ES" sz="1800" dirty="0" err="1"/>
              <a:t>Varian</a:t>
            </a:r>
            <a:r>
              <a:rPr lang="es-ES" sz="1800" dirty="0"/>
              <a:t>, H. </a:t>
            </a:r>
            <a:r>
              <a:rPr lang="es-ES" sz="1800" dirty="0" smtClean="0"/>
              <a:t>(2012) </a:t>
            </a:r>
            <a:r>
              <a:rPr lang="es-ES" sz="1800" dirty="0"/>
              <a:t>Análisis Microeconómico. Ed. Antoni Bosch, Barcelona.</a:t>
            </a:r>
            <a:endParaRPr lang="es-MX" sz="1800" dirty="0"/>
          </a:p>
          <a:p>
            <a:pPr>
              <a:spcBef>
                <a:spcPts val="0"/>
              </a:spcBef>
            </a:pPr>
            <a:r>
              <a:rPr lang="es-ES" sz="1800" dirty="0"/>
              <a:t>Villar (1999). </a:t>
            </a:r>
            <a:r>
              <a:rPr lang="es-ES" sz="1800" i="1" dirty="0"/>
              <a:t>Lecciones de microeconomía.</a:t>
            </a:r>
            <a:r>
              <a:rPr lang="es-ES" sz="1800" dirty="0"/>
              <a:t> España, Antoni Bosch editor.</a:t>
            </a:r>
            <a:endParaRPr lang="es-MX" sz="18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3993676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pPr marL="0" indent="0">
              <a:buNone/>
            </a:pPr>
            <a:r>
              <a:rPr lang="es-MX" sz="2800" dirty="0"/>
              <a:t>La 44 muestra la asignación de </a:t>
            </a:r>
            <a:r>
              <a:rPr lang="es-MX" sz="2800" dirty="0" err="1"/>
              <a:t>Lindahl</a:t>
            </a:r>
            <a:r>
              <a:rPr lang="es-MX" sz="2800" dirty="0"/>
              <a:t>, el cual ilustra cómo deben determinarse los nuevos precios de los bienes, con la finalidad de que se eliminen los efectos externos.</a:t>
            </a:r>
          </a:p>
          <a:p>
            <a:pPr marL="0" indent="0">
              <a:buNone/>
            </a:pPr>
            <a:r>
              <a:rPr lang="es-MX" sz="2800" dirty="0"/>
              <a:t>La última diapositiva muestra la bibliografía.</a:t>
            </a:r>
          </a:p>
          <a:p>
            <a:endParaRPr lang="es-MX"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03518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750121"/>
          </a:xfrm>
          <a:solidFill>
            <a:schemeClr val="accent2">
              <a:lumMod val="20000"/>
              <a:lumOff val="80000"/>
            </a:schemeClr>
          </a:solidFill>
        </p:spPr>
        <p:txBody>
          <a:bodyPr anchor="ctr"/>
          <a:lstStyle/>
          <a:p>
            <a:r>
              <a:rPr lang="es-MX" b="1" dirty="0" smtClean="0"/>
              <a:t>Índice</a:t>
            </a:r>
            <a:endParaRPr lang="es-MX"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783452048"/>
              </p:ext>
            </p:extLst>
          </p:nvPr>
        </p:nvGraphicFramePr>
        <p:xfrm>
          <a:off x="1718440" y="1274374"/>
          <a:ext cx="9863959" cy="5400040"/>
        </p:xfrm>
        <a:graphic>
          <a:graphicData uri="http://schemas.openxmlformats.org/drawingml/2006/table">
            <a:tbl>
              <a:tblPr firstRow="1" bandRow="1">
                <a:tableStyleId>{5C22544A-7EE6-4342-B048-85BDC9FD1C3A}</a:tableStyleId>
              </a:tblPr>
              <a:tblGrid>
                <a:gridCol w="8848551"/>
                <a:gridCol w="1015408"/>
              </a:tblGrid>
              <a:tr h="370840">
                <a:tc>
                  <a:txBody>
                    <a:bodyPr/>
                    <a:lstStyle/>
                    <a:p>
                      <a:endParaRPr lang="es-MX" dirty="0"/>
                    </a:p>
                  </a:txBody>
                  <a:tcPr>
                    <a:noFill/>
                  </a:tcPr>
                </a:tc>
                <a:tc>
                  <a:txBody>
                    <a:bodyPr/>
                    <a:lstStyle/>
                    <a:p>
                      <a:r>
                        <a:rPr lang="es-MX" dirty="0" smtClean="0">
                          <a:solidFill>
                            <a:schemeClr val="tx1"/>
                          </a:solidFill>
                        </a:rPr>
                        <a:t>No.</a:t>
                      </a:r>
                      <a:endParaRPr lang="es-MX" dirty="0">
                        <a:solidFill>
                          <a:schemeClr val="tx1"/>
                        </a:solidFill>
                      </a:endParaRPr>
                    </a:p>
                  </a:txBody>
                  <a:tcPr>
                    <a:noFill/>
                  </a:tcPr>
                </a:tc>
              </a:tr>
              <a:tr h="370840">
                <a:tc>
                  <a:txBody>
                    <a:bodyPr/>
                    <a:lstStyle/>
                    <a:p>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FALLOS DEL MERCADO: </a:t>
                      </a:r>
                      <a:r>
                        <a:rPr kumimoji="0" lang="es-MX" sz="1800" kern="1200" dirty="0" smtClean="0">
                          <a:solidFill>
                            <a:schemeClr val="dk1"/>
                          </a:solidFill>
                          <a:effectLst/>
                          <a:latin typeface="+mn-lt"/>
                          <a:ea typeface="+mn-ea"/>
                          <a:cs typeface="+mn-cs"/>
                        </a:rPr>
                        <a:t>Externalidades y Bienes Públicos</a:t>
                      </a:r>
                    </a:p>
                    <a:p>
                      <a:r>
                        <a:rPr kumimoji="0" lang="es-ES" sz="1800" kern="1200" dirty="0" smtClean="0">
                          <a:solidFill>
                            <a:schemeClr val="dk1"/>
                          </a:solidFill>
                          <a:effectLst/>
                          <a:latin typeface="+mn-lt"/>
                          <a:ea typeface="+mn-ea"/>
                          <a:cs typeface="+mn-cs"/>
                        </a:rPr>
                        <a:t>Consideraciones</a:t>
                      </a:r>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EXTERNALIDADES</a:t>
                      </a:r>
                    </a:p>
                    <a:p>
                      <a:r>
                        <a:rPr kumimoji="0" lang="es-ES" sz="1800" kern="1200" dirty="0" smtClean="0">
                          <a:solidFill>
                            <a:schemeClr val="dk1"/>
                          </a:solidFill>
                          <a:effectLst/>
                          <a:latin typeface="+mn-lt"/>
                          <a:ea typeface="+mn-ea"/>
                          <a:cs typeface="+mn-cs"/>
                        </a:rPr>
                        <a:t>Que sucede con la existencia de externalidades positivas en la producción</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Qué sucede con la existencia de externalidad negativa en el consumo</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Qué sucede con la existencia de externalidad positiva en el consumo</a:t>
                      </a:r>
                      <a:endParaRPr kumimoji="0" lang="es-MX" sz="1800" kern="1200" dirty="0" smtClean="0">
                        <a:solidFill>
                          <a:schemeClr val="dk1"/>
                        </a:solidFill>
                        <a:effectLst/>
                        <a:latin typeface="+mn-lt"/>
                        <a:ea typeface="+mn-ea"/>
                        <a:cs typeface="+mn-cs"/>
                      </a:endParaRPr>
                    </a:p>
                    <a:p>
                      <a:r>
                        <a:rPr kumimoji="0" lang="es-ES_tradnl" sz="1800" kern="1200" dirty="0" smtClean="0">
                          <a:solidFill>
                            <a:schemeClr val="dk1"/>
                          </a:solidFill>
                          <a:effectLst/>
                          <a:latin typeface="+mn-lt"/>
                          <a:ea typeface="+mn-ea"/>
                          <a:cs typeface="+mn-cs"/>
                        </a:rPr>
                        <a:t>Derechos Sobre La Propiedad</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El teorema de </a:t>
                      </a:r>
                      <a:r>
                        <a:rPr kumimoji="0" lang="es-ES" sz="1800" kern="1200" dirty="0" err="1" smtClean="0">
                          <a:solidFill>
                            <a:schemeClr val="dk1"/>
                          </a:solidFill>
                          <a:effectLst/>
                          <a:latin typeface="+mn-lt"/>
                          <a:ea typeface="+mn-ea"/>
                          <a:cs typeface="+mn-cs"/>
                        </a:rPr>
                        <a:t>Coase</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Formas tradicionales de resolver el problema de las externalidades</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Internalización</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Derivación del nivel de producción óptimo con externalidad</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Derivación de la condición</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Efecto de la externalidad en el consumo</a:t>
                      </a:r>
                      <a:endParaRPr kumimoji="0" lang="es-MX" sz="1800" kern="1200" dirty="0" smtClean="0">
                        <a:solidFill>
                          <a:schemeClr val="dk1"/>
                        </a:solidFill>
                        <a:effectLst/>
                        <a:latin typeface="+mn-lt"/>
                        <a:ea typeface="+mn-ea"/>
                        <a:cs typeface="+mn-cs"/>
                      </a:endParaRPr>
                    </a:p>
                    <a:p>
                      <a:r>
                        <a:rPr kumimoji="0" lang="es-ES_tradnl" sz="1800" kern="1200" dirty="0" smtClean="0">
                          <a:solidFill>
                            <a:schemeClr val="dk1"/>
                          </a:solidFill>
                          <a:effectLst/>
                          <a:latin typeface="+mn-lt"/>
                          <a:ea typeface="+mn-ea"/>
                          <a:cs typeface="+mn-cs"/>
                        </a:rPr>
                        <a:t>BIENES PUBLICOS</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¿Quién provee los bienes públicos?</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Asignaciones o equilibrio de </a:t>
                      </a:r>
                      <a:r>
                        <a:rPr kumimoji="0" lang="es-ES" sz="1800" kern="1200" dirty="0" err="1" smtClean="0">
                          <a:solidFill>
                            <a:schemeClr val="dk1"/>
                          </a:solidFill>
                          <a:effectLst/>
                          <a:latin typeface="+mn-lt"/>
                          <a:ea typeface="+mn-ea"/>
                          <a:cs typeface="+mn-cs"/>
                        </a:rPr>
                        <a:t>Lindahl</a:t>
                      </a:r>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Bibliografía</a:t>
                      </a:r>
                      <a:endParaRPr lang="es-MX" dirty="0"/>
                    </a:p>
                  </a:txBody>
                  <a:tcPr>
                    <a:noFill/>
                  </a:tcPr>
                </a:tc>
                <a:tc>
                  <a:txBody>
                    <a:bodyPr/>
                    <a:lstStyle/>
                    <a:p>
                      <a:endParaRPr lang="es-MX" dirty="0" smtClean="0">
                        <a:solidFill>
                          <a:schemeClr val="tx1"/>
                        </a:solidFill>
                      </a:endParaRPr>
                    </a:p>
                    <a:p>
                      <a:r>
                        <a:rPr lang="es-MX" dirty="0" smtClean="0">
                          <a:solidFill>
                            <a:schemeClr val="tx1"/>
                          </a:solidFill>
                        </a:rPr>
                        <a:t>8</a:t>
                      </a:r>
                    </a:p>
                    <a:p>
                      <a:r>
                        <a:rPr lang="es-MX" dirty="0" smtClean="0">
                          <a:solidFill>
                            <a:schemeClr val="tx1"/>
                          </a:solidFill>
                        </a:rPr>
                        <a:t>10</a:t>
                      </a:r>
                    </a:p>
                    <a:p>
                      <a:r>
                        <a:rPr lang="es-MX" dirty="0" smtClean="0">
                          <a:solidFill>
                            <a:schemeClr val="tx1"/>
                          </a:solidFill>
                        </a:rPr>
                        <a:t>11</a:t>
                      </a:r>
                    </a:p>
                    <a:p>
                      <a:r>
                        <a:rPr lang="es-MX" dirty="0" smtClean="0">
                          <a:solidFill>
                            <a:schemeClr val="tx1"/>
                          </a:solidFill>
                        </a:rPr>
                        <a:t>14</a:t>
                      </a:r>
                    </a:p>
                    <a:p>
                      <a:r>
                        <a:rPr lang="es-MX" dirty="0" smtClean="0">
                          <a:solidFill>
                            <a:schemeClr val="tx1"/>
                          </a:solidFill>
                        </a:rPr>
                        <a:t>15</a:t>
                      </a:r>
                    </a:p>
                    <a:p>
                      <a:r>
                        <a:rPr lang="es-MX" dirty="0" smtClean="0">
                          <a:solidFill>
                            <a:schemeClr val="tx1"/>
                          </a:solidFill>
                        </a:rPr>
                        <a:t>17</a:t>
                      </a:r>
                    </a:p>
                    <a:p>
                      <a:r>
                        <a:rPr lang="es-MX" dirty="0" smtClean="0">
                          <a:solidFill>
                            <a:schemeClr val="tx1"/>
                          </a:solidFill>
                        </a:rPr>
                        <a:t>19</a:t>
                      </a:r>
                    </a:p>
                    <a:p>
                      <a:r>
                        <a:rPr lang="es-MX" dirty="0" smtClean="0">
                          <a:solidFill>
                            <a:schemeClr val="tx1"/>
                          </a:solidFill>
                        </a:rPr>
                        <a:t>20</a:t>
                      </a:r>
                    </a:p>
                    <a:p>
                      <a:r>
                        <a:rPr lang="es-MX" dirty="0" smtClean="0">
                          <a:solidFill>
                            <a:schemeClr val="tx1"/>
                          </a:solidFill>
                        </a:rPr>
                        <a:t>21</a:t>
                      </a:r>
                    </a:p>
                    <a:p>
                      <a:r>
                        <a:rPr lang="es-MX" dirty="0" smtClean="0">
                          <a:solidFill>
                            <a:schemeClr val="tx1"/>
                          </a:solidFill>
                        </a:rPr>
                        <a:t>23</a:t>
                      </a:r>
                    </a:p>
                    <a:p>
                      <a:r>
                        <a:rPr lang="es-MX" dirty="0" smtClean="0">
                          <a:solidFill>
                            <a:schemeClr val="tx1"/>
                          </a:solidFill>
                        </a:rPr>
                        <a:t>24</a:t>
                      </a:r>
                    </a:p>
                    <a:p>
                      <a:r>
                        <a:rPr lang="es-MX" dirty="0" smtClean="0">
                          <a:solidFill>
                            <a:schemeClr val="tx1"/>
                          </a:solidFill>
                        </a:rPr>
                        <a:t>26</a:t>
                      </a:r>
                    </a:p>
                    <a:p>
                      <a:r>
                        <a:rPr lang="es-MX" dirty="0" smtClean="0">
                          <a:solidFill>
                            <a:schemeClr val="tx1"/>
                          </a:solidFill>
                        </a:rPr>
                        <a:t>27</a:t>
                      </a:r>
                    </a:p>
                    <a:p>
                      <a:r>
                        <a:rPr lang="es-MX" dirty="0" smtClean="0">
                          <a:solidFill>
                            <a:schemeClr val="tx1"/>
                          </a:solidFill>
                        </a:rPr>
                        <a:t>29</a:t>
                      </a:r>
                    </a:p>
                    <a:p>
                      <a:r>
                        <a:rPr lang="es-MX" dirty="0" smtClean="0">
                          <a:solidFill>
                            <a:schemeClr val="tx1"/>
                          </a:solidFill>
                        </a:rPr>
                        <a:t>34</a:t>
                      </a:r>
                    </a:p>
                    <a:p>
                      <a:r>
                        <a:rPr lang="es-MX" dirty="0" smtClean="0">
                          <a:solidFill>
                            <a:schemeClr val="tx1"/>
                          </a:solidFill>
                        </a:rPr>
                        <a:t>44</a:t>
                      </a:r>
                    </a:p>
                    <a:p>
                      <a:r>
                        <a:rPr lang="es-MX" dirty="0" smtClean="0">
                          <a:solidFill>
                            <a:schemeClr val="tx1"/>
                          </a:solidFill>
                        </a:rPr>
                        <a:t>45</a:t>
                      </a:r>
                      <a:endParaRPr lang="es-MX" dirty="0">
                        <a:solidFill>
                          <a:schemeClr val="tx1"/>
                        </a:solidFill>
                      </a:endParaRPr>
                    </a:p>
                  </a:txBody>
                  <a:tcPr>
                    <a:noFill/>
                  </a:tcPr>
                </a:tc>
              </a:tr>
            </a:tbl>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2740552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7</a:t>
            </a:fld>
            <a:endParaRPr lang="en-US" dirty="0"/>
          </a:p>
        </p:txBody>
      </p:sp>
      <p:sp>
        <p:nvSpPr>
          <p:cNvPr id="5" name="Rectángulo 4"/>
          <p:cNvSpPr/>
          <p:nvPr/>
        </p:nvSpPr>
        <p:spPr>
          <a:xfrm>
            <a:off x="1720621" y="4501139"/>
            <a:ext cx="8877175" cy="1323439"/>
          </a:xfrm>
          <a:prstGeom prst="rect">
            <a:avLst/>
          </a:prstGeom>
        </p:spPr>
        <p:txBody>
          <a:bodyPr wrap="none">
            <a:spAutoFit/>
          </a:bodyPr>
          <a:lstStyle/>
          <a:p>
            <a:pPr algn="ctr"/>
            <a:r>
              <a:rPr lang="es-MX" altLang="es-MX" sz="4000" b="1" dirty="0"/>
              <a:t>UNIDAD </a:t>
            </a:r>
            <a:r>
              <a:rPr lang="es-MX" altLang="es-MX" sz="4000" b="1" dirty="0" smtClean="0"/>
              <a:t>III.</a:t>
            </a:r>
          </a:p>
          <a:p>
            <a:pPr algn="ctr"/>
            <a:r>
              <a:rPr lang="es-MX" altLang="es-MX" sz="4000" b="1" dirty="0" smtClean="0"/>
              <a:t>EXTERNALIDADES </a:t>
            </a:r>
            <a:r>
              <a:rPr lang="es-MX" altLang="es-MX" sz="4000" b="1" dirty="0"/>
              <a:t>Y BIENES PUBLICOS</a:t>
            </a:r>
            <a:endParaRPr lang="es-ES" altLang="es-MX" sz="4000" b="1" dirty="0"/>
          </a:p>
        </p:txBody>
      </p:sp>
      <p:pic>
        <p:nvPicPr>
          <p:cNvPr id="4" name="Imagen 3"/>
          <p:cNvPicPr>
            <a:picLocks noChangeAspect="1"/>
          </p:cNvPicPr>
          <p:nvPr/>
        </p:nvPicPr>
        <p:blipFill>
          <a:blip r:embed="rId2"/>
          <a:stretch>
            <a:fillRect/>
          </a:stretch>
        </p:blipFill>
        <p:spPr>
          <a:xfrm>
            <a:off x="4599829" y="357868"/>
            <a:ext cx="2857500" cy="3790950"/>
          </a:xfrm>
          <a:prstGeom prst="rect">
            <a:avLst/>
          </a:prstGeom>
        </p:spPr>
      </p:pic>
    </p:spTree>
    <p:extLst>
      <p:ext uri="{BB962C8B-B14F-4D97-AF65-F5344CB8AC3E}">
        <p14:creationId xmlns:p14="http://schemas.microsoft.com/office/powerpoint/2010/main" val="2591882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200152" y="1557339"/>
            <a:ext cx="10382249" cy="1538287"/>
          </a:xfrm>
        </p:spPr>
        <p:txBody>
          <a:bodyPr/>
          <a:lstStyle/>
          <a:p>
            <a:pPr eaLnBrk="1" hangingPunct="1"/>
            <a:r>
              <a:rPr lang="es-ES" altLang="es-MX" sz="3600" dirty="0" smtClean="0"/>
              <a:t>FALLOS DEL MERCADO</a:t>
            </a:r>
            <a:br>
              <a:rPr lang="es-ES" altLang="es-MX" sz="3600" dirty="0" smtClean="0"/>
            </a:br>
            <a:r>
              <a:rPr lang="es-MX" altLang="ja-JP" sz="3600" b="1" dirty="0" smtClean="0">
                <a:ea typeface="MS Mincho" pitchFamily="49" charset="-128"/>
              </a:rPr>
              <a:t>Externalidades y Bienes Públicos</a:t>
            </a:r>
            <a:endParaRPr lang="es-ES" altLang="es-MX" sz="3600" dirty="0" smtClean="0"/>
          </a:p>
        </p:txBody>
      </p:sp>
      <p:pic>
        <p:nvPicPr>
          <p:cNvPr id="11267" name="Picture 5" descr="http://2.bp.blogspot.com/-dIfYEjWGx8A/URDHbY3to_I/AAAAAAAAAEg/2L02l57zNA4/s1600/Fallos%2Bde%2Bmercado%2B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2584" y="3190876"/>
            <a:ext cx="6161616" cy="335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pPr/>
              <a:t>8</a:t>
            </a:fld>
            <a:endParaRPr lang="en-US" dirty="0"/>
          </a:p>
        </p:txBody>
      </p:sp>
    </p:spTree>
    <p:extLst>
      <p:ext uri="{BB962C8B-B14F-4D97-AF65-F5344CB8AC3E}">
        <p14:creationId xmlns:p14="http://schemas.microsoft.com/office/powerpoint/2010/main" val="354001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sz="quarter" idx="1"/>
          </p:nvPr>
        </p:nvSpPr>
        <p:spPr>
          <a:xfrm>
            <a:off x="1219200" y="620713"/>
            <a:ext cx="10363200" cy="5905500"/>
          </a:xfrm>
        </p:spPr>
        <p:txBody>
          <a:bodyPr/>
          <a:lstStyle/>
          <a:p>
            <a:pPr algn="just" eaLnBrk="1" hangingPunct="1"/>
            <a:r>
              <a:rPr lang="es-ES" altLang="ja-JP" sz="2400" b="1" dirty="0" smtClean="0">
                <a:ea typeface="ＭＳ Ｐゴシック" pitchFamily="34" charset="-128"/>
                <a:cs typeface="Arial" pitchFamily="34" charset="0"/>
              </a:rPr>
              <a:t>Un Fallo o Falla de Mercado </a:t>
            </a:r>
            <a:r>
              <a:rPr lang="es-ES" altLang="ja-JP" sz="2400" dirty="0" smtClean="0">
                <a:ea typeface="ＭＳ Ｐゴシック" pitchFamily="34" charset="-128"/>
                <a:cs typeface="Arial" pitchFamily="34" charset="0"/>
              </a:rPr>
              <a:t>es la</a:t>
            </a:r>
            <a:r>
              <a:rPr lang="es-ES" altLang="ja-JP" sz="2400" b="1" dirty="0" smtClean="0">
                <a:ea typeface="ＭＳ Ｐゴシック" pitchFamily="34" charset="-128"/>
                <a:cs typeface="Arial" pitchFamily="34" charset="0"/>
              </a:rPr>
              <a:t> </a:t>
            </a:r>
            <a:r>
              <a:rPr lang="es-ES" altLang="ja-JP" sz="2400" dirty="0" smtClean="0">
                <a:ea typeface="ＭＳ Ｐゴシック" pitchFamily="34" charset="-128"/>
                <a:cs typeface="Arial" pitchFamily="34" charset="0"/>
              </a:rPr>
              <a:t>Imperfección de un sistema de precios que impide que se asignen eficientemente los recursos. </a:t>
            </a:r>
          </a:p>
          <a:p>
            <a:pPr algn="just" eaLnBrk="1" hangingPunct="1"/>
            <a:r>
              <a:rPr lang="es-ES" altLang="ja-JP" sz="2400" dirty="0" smtClean="0">
                <a:ea typeface="ＭＳ Ｐゴシック" pitchFamily="34" charset="-128"/>
                <a:cs typeface="Arial" pitchFamily="34" charset="0"/>
              </a:rPr>
              <a:t>Son seis los fallos del mercado: </a:t>
            </a:r>
          </a:p>
          <a:p>
            <a:pPr lvl="1" algn="just" eaLnBrk="1" hangingPunct="1"/>
            <a:r>
              <a:rPr lang="es-ES" altLang="ja-JP" dirty="0" smtClean="0">
                <a:ea typeface="ＭＳ Ｐゴシック" pitchFamily="34" charset="-128"/>
                <a:cs typeface="Arial" pitchFamily="34" charset="0"/>
              </a:rPr>
              <a:t>los fallos de la competencia, </a:t>
            </a:r>
          </a:p>
          <a:p>
            <a:pPr lvl="1" algn="just" eaLnBrk="1" hangingPunct="1"/>
            <a:r>
              <a:rPr lang="es-ES" altLang="ja-JP" dirty="0" smtClean="0">
                <a:ea typeface="ＭＳ Ｐゴシック" pitchFamily="34" charset="-128"/>
                <a:cs typeface="Arial" pitchFamily="34" charset="0"/>
              </a:rPr>
              <a:t>los bienes públicos, </a:t>
            </a:r>
          </a:p>
          <a:p>
            <a:pPr lvl="1" algn="just" eaLnBrk="1" hangingPunct="1"/>
            <a:r>
              <a:rPr lang="es-ES" altLang="ja-JP" dirty="0" smtClean="0">
                <a:ea typeface="ＭＳ Ｐゴシック" pitchFamily="34" charset="-128"/>
                <a:cs typeface="Arial" pitchFamily="34" charset="0"/>
              </a:rPr>
              <a:t>las externalidades, </a:t>
            </a:r>
          </a:p>
          <a:p>
            <a:pPr lvl="1" algn="just" eaLnBrk="1" hangingPunct="1"/>
            <a:r>
              <a:rPr lang="es-ES" altLang="ja-JP" dirty="0" smtClean="0">
                <a:ea typeface="ＭＳ Ｐゴシック" pitchFamily="34" charset="-128"/>
                <a:cs typeface="Arial" pitchFamily="34" charset="0"/>
              </a:rPr>
              <a:t>los mercados incompletos, </a:t>
            </a:r>
          </a:p>
          <a:p>
            <a:pPr lvl="1" algn="just" eaLnBrk="1" hangingPunct="1"/>
            <a:r>
              <a:rPr lang="es-ES" altLang="ja-JP" dirty="0" smtClean="0">
                <a:ea typeface="ＭＳ Ｐゴシック" pitchFamily="34" charset="-128"/>
                <a:cs typeface="Arial" pitchFamily="34" charset="0"/>
              </a:rPr>
              <a:t>los fallos de información, y </a:t>
            </a:r>
          </a:p>
          <a:p>
            <a:pPr lvl="1" algn="just" eaLnBrk="1" hangingPunct="1"/>
            <a:r>
              <a:rPr lang="es-ES" altLang="ja-JP" dirty="0" smtClean="0">
                <a:ea typeface="ＭＳ Ｐゴシック" pitchFamily="34" charset="-128"/>
                <a:cs typeface="Arial" pitchFamily="34" charset="0"/>
              </a:rPr>
              <a:t>el desempleo.</a:t>
            </a:r>
            <a:endParaRPr lang="es-ES" altLang="ja-JP" dirty="0" smtClean="0">
              <a:ea typeface="ＭＳ Ｐゴシック" pitchFamily="34" charset="-128"/>
              <a:cs typeface="Times New Roman" pitchFamily="18" charset="0"/>
            </a:endParaRPr>
          </a:p>
          <a:p>
            <a:pPr algn="just" eaLnBrk="1" hangingPunct="1"/>
            <a:endParaRPr lang="es-ES" altLang="ja-JP" sz="1800" dirty="0" smtClean="0">
              <a:ea typeface="ＭＳ Ｐゴシック" pitchFamily="34" charset="-128"/>
              <a:cs typeface="Times New Roman" pitchFamily="18" charset="0"/>
            </a:endParaRPr>
          </a:p>
          <a:p>
            <a:pPr algn="just" eaLnBrk="1" hangingPunct="1"/>
            <a:r>
              <a:rPr lang="es-ES" altLang="ja-JP" sz="2400" b="1" dirty="0" smtClean="0">
                <a:solidFill>
                  <a:srgbClr val="000000"/>
                </a:solidFill>
                <a:ea typeface="ＭＳ Ｐゴシック" pitchFamily="34" charset="-128"/>
                <a:cs typeface="Arial" pitchFamily="34" charset="0"/>
              </a:rPr>
              <a:t>Las fallas del mercado se dan cuando </a:t>
            </a:r>
            <a:r>
              <a:rPr lang="es-ES" altLang="ja-JP" sz="2400" dirty="0" smtClean="0">
                <a:solidFill>
                  <a:srgbClr val="000000"/>
                </a:solidFill>
                <a:ea typeface="ＭＳ Ｐゴシック" pitchFamily="34" charset="-128"/>
                <a:cs typeface="Arial" pitchFamily="34" charset="0"/>
              </a:rPr>
              <a:t>los mercados funcionan bien la mayoría de las veces, sin embargo, en ocasiones, surgen efectos laterales que afectan a individuos que nada tiene que ver en ese mercado, es decir, a veces los mercados no asignan los recursos eficientemente. </a:t>
            </a:r>
            <a:endParaRPr lang="es-ES" altLang="es-MX" sz="2400" dirty="0" smtClean="0">
              <a:solidFill>
                <a:srgbClr val="000000"/>
              </a:solidFill>
              <a:cs typeface="Arial" pitchFamily="34" charset="0"/>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7554551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359</TotalTime>
  <Words>3705</Words>
  <Application>Microsoft Office PowerPoint</Application>
  <PresentationFormat>Panorámica</PresentationFormat>
  <Paragraphs>349</Paragraphs>
  <Slides>45</Slides>
  <Notes>0</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2</vt:i4>
      </vt:variant>
      <vt:variant>
        <vt:lpstr>Títulos de diapositiva</vt:lpstr>
      </vt:variant>
      <vt:variant>
        <vt:i4>45</vt:i4>
      </vt:variant>
    </vt:vector>
  </HeadingPairs>
  <TitlesOfParts>
    <vt:vector size="58" baseType="lpstr">
      <vt:lpstr>Arial Unicode MS</vt:lpstr>
      <vt:lpstr>ＭＳ Ｐゴシック</vt:lpstr>
      <vt:lpstr>Arial</vt:lpstr>
      <vt:lpstr>Calibri</vt:lpstr>
      <vt:lpstr>Franklin Gothic Book</vt:lpstr>
      <vt:lpstr>MS Mincho</vt:lpstr>
      <vt:lpstr>Perpetua</vt:lpstr>
      <vt:lpstr>Times New Roman</vt:lpstr>
      <vt:lpstr>Wingdings</vt:lpstr>
      <vt:lpstr>Wingdings 2</vt:lpstr>
      <vt:lpstr>Equidad</vt:lpstr>
      <vt:lpstr>Imagen de mapa de bits</vt:lpstr>
      <vt:lpstr>Equation</vt:lpstr>
      <vt:lpstr>Unidad de aprendizaje: MICROECONOMIA II Licenciatura en Relaciones Económicas Internacionales Semestre 2017A</vt:lpstr>
      <vt:lpstr>Presentación de PowerPoint</vt:lpstr>
      <vt:lpstr>Guion explicativo</vt:lpstr>
      <vt:lpstr>Presentación de PowerPoint</vt:lpstr>
      <vt:lpstr>Presentación de PowerPoint</vt:lpstr>
      <vt:lpstr>Índice</vt:lpstr>
      <vt:lpstr>Presentación de PowerPoint</vt:lpstr>
      <vt:lpstr>FALLOS DEL MERCADO Externalidades y Bienes Públicos</vt:lpstr>
      <vt:lpstr>Presentación de PowerPoint</vt:lpstr>
      <vt:lpstr>Consideraciones</vt:lpstr>
      <vt:lpstr>EXTERNALIDADES</vt:lpstr>
      <vt:lpstr>Presentación de PowerPoint</vt:lpstr>
      <vt:lpstr>Presentación de PowerPoint</vt:lpstr>
      <vt:lpstr>Que sucede con la existencia de externalidades positivas en la producción </vt:lpstr>
      <vt:lpstr>Qué sucede con la existencia de externalidad negativa en el consumo </vt:lpstr>
      <vt:lpstr>Presentación de PowerPoint</vt:lpstr>
      <vt:lpstr>Qué sucede con la existencia de externalidad positiva en el consumo </vt:lpstr>
      <vt:lpstr>          </vt:lpstr>
      <vt:lpstr>Derechos Sobre La Propiedad </vt:lpstr>
      <vt:lpstr>El teorema de Coase</vt:lpstr>
      <vt:lpstr>Formas tradicionales de resolver el problema de las externalidades</vt:lpstr>
      <vt:lpstr>Presentación de PowerPoint</vt:lpstr>
      <vt:lpstr>Internalización</vt:lpstr>
      <vt:lpstr>Derivación del nivel de producción óptimo con externalidad</vt:lpstr>
      <vt:lpstr>Presentación de PowerPoint</vt:lpstr>
      <vt:lpstr>Derivación de la condición</vt:lpstr>
      <vt:lpstr>Efecto de la externalidad en el consumo</vt:lpstr>
      <vt:lpstr>Presentación de PowerPoint</vt:lpstr>
      <vt:lpstr>BIENES PUBLICOS </vt:lpstr>
      <vt:lpstr>Presentación de PowerPoint</vt:lpstr>
      <vt:lpstr>Presentación de PowerPoint</vt:lpstr>
      <vt:lpstr>Presentación de PowerPoint</vt:lpstr>
      <vt:lpstr>Presentación de PowerPoint</vt:lpstr>
      <vt:lpstr>¿Quién provee los bienes públicos?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Asignaciones o equilibrio de Lindahl</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BIBLIOTECA18</cp:lastModifiedBy>
  <cp:revision>27</cp:revision>
  <cp:lastPrinted>2017-10-18T20:22:54Z</cp:lastPrinted>
  <dcterms:created xsi:type="dcterms:W3CDTF">2015-09-09T05:05:46Z</dcterms:created>
  <dcterms:modified xsi:type="dcterms:W3CDTF">2017-10-18T22:09:29Z</dcterms:modified>
</cp:coreProperties>
</file>