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44"/>
  </p:notesMasterIdLst>
  <p:handoutMasterIdLst>
    <p:handoutMasterId r:id="rId45"/>
  </p:handoutMasterIdLst>
  <p:sldIdLst>
    <p:sldId id="258" r:id="rId2"/>
    <p:sldId id="381" r:id="rId3"/>
    <p:sldId id="384" r:id="rId4"/>
    <p:sldId id="385" r:id="rId5"/>
    <p:sldId id="382" r:id="rId6"/>
    <p:sldId id="377" r:id="rId7"/>
    <p:sldId id="257" r:id="rId8"/>
    <p:sldId id="287" r:id="rId9"/>
    <p:sldId id="288" r:id="rId10"/>
    <p:sldId id="289" r:id="rId11"/>
    <p:sldId id="290" r:id="rId12"/>
    <p:sldId id="291" r:id="rId13"/>
    <p:sldId id="292" r:id="rId14"/>
    <p:sldId id="293" r:id="rId15"/>
    <p:sldId id="294" r:id="rId16"/>
    <p:sldId id="295" r:id="rId17"/>
    <p:sldId id="296" r:id="rId18"/>
    <p:sldId id="298" r:id="rId19"/>
    <p:sldId id="300" r:id="rId20"/>
    <p:sldId id="299" r:id="rId21"/>
    <p:sldId id="328" r:id="rId22"/>
    <p:sldId id="329" r:id="rId23"/>
    <p:sldId id="301" r:id="rId24"/>
    <p:sldId id="302" r:id="rId25"/>
    <p:sldId id="303" r:id="rId26"/>
    <p:sldId id="304" r:id="rId27"/>
    <p:sldId id="305" r:id="rId28"/>
    <p:sldId id="379" r:id="rId29"/>
    <p:sldId id="306" r:id="rId30"/>
    <p:sldId id="307" r:id="rId31"/>
    <p:sldId id="308" r:id="rId32"/>
    <p:sldId id="380" r:id="rId33"/>
    <p:sldId id="309" r:id="rId34"/>
    <p:sldId id="312" r:id="rId35"/>
    <p:sldId id="311" r:id="rId36"/>
    <p:sldId id="330" r:id="rId37"/>
    <p:sldId id="340" r:id="rId38"/>
    <p:sldId id="310" r:id="rId39"/>
    <p:sldId id="319" r:id="rId40"/>
    <p:sldId id="321" r:id="rId41"/>
    <p:sldId id="320" r:id="rId42"/>
    <p:sldId id="383" r:id="rId43"/>
  </p:sldIdLst>
  <p:sldSz cx="9144000" cy="6858000" type="screen4x3"/>
  <p:notesSz cx="6858000" cy="9947275"/>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92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88" d="100"/>
          <a:sy n="88" d="100"/>
        </p:scale>
        <p:origin x="1902" y="96"/>
      </p:cViewPr>
      <p:guideLst>
        <p:guide orient="horz" pos="2160"/>
        <p:guide pos="2925"/>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image" Target="../media/image4.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image" Target="../media/image25.wmf"/><Relationship Id="rId1" Type="http://schemas.openxmlformats.org/officeDocument/2006/relationships/image" Target="../media/image24.wmf"/><Relationship Id="rId5" Type="http://schemas.openxmlformats.org/officeDocument/2006/relationships/image" Target="../media/image28.wmf"/><Relationship Id="rId4" Type="http://schemas.openxmlformats.org/officeDocument/2006/relationships/image" Target="../media/image27.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9.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image" Target="../media/image30.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32.w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35.wmf"/><Relationship Id="rId1" Type="http://schemas.openxmlformats.org/officeDocument/2006/relationships/image" Target="../media/image3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0.wmf"/><Relationship Id="rId7" Type="http://schemas.openxmlformats.org/officeDocument/2006/relationships/image" Target="../media/image14.wmf"/><Relationship Id="rId2" Type="http://schemas.openxmlformats.org/officeDocument/2006/relationships/image" Target="../media/image9.wmf"/><Relationship Id="rId1" Type="http://schemas.openxmlformats.org/officeDocument/2006/relationships/image" Target="../media/image8.wmf"/><Relationship Id="rId6" Type="http://schemas.openxmlformats.org/officeDocument/2006/relationships/image" Target="../media/image13.wmf"/><Relationship Id="rId5" Type="http://schemas.openxmlformats.org/officeDocument/2006/relationships/image" Target="../media/image12.wmf"/><Relationship Id="rId4" Type="http://schemas.openxmlformats.org/officeDocument/2006/relationships/image" Target="../media/image11.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image" Target="../media/image16.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image" Target="../media/image18.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image" Target="../media/image20.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62" name="Rectangle 2"/>
          <p:cNvSpPr>
            <a:spLocks noGrp="1" noChangeArrowheads="1"/>
          </p:cNvSpPr>
          <p:nvPr>
            <p:ph type="hdr" sz="quarter"/>
          </p:nvPr>
        </p:nvSpPr>
        <p:spPr bwMode="auto">
          <a:xfrm>
            <a:off x="0" y="0"/>
            <a:ext cx="2971800" cy="4973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s-ES"/>
          </a:p>
        </p:txBody>
      </p:sp>
      <p:sp>
        <p:nvSpPr>
          <p:cNvPr id="40963" name="Rectangle 3"/>
          <p:cNvSpPr>
            <a:spLocks noGrp="1" noChangeArrowheads="1"/>
          </p:cNvSpPr>
          <p:nvPr>
            <p:ph type="dt" sz="quarter" idx="1"/>
          </p:nvPr>
        </p:nvSpPr>
        <p:spPr bwMode="auto">
          <a:xfrm>
            <a:off x="3884613" y="0"/>
            <a:ext cx="2971800" cy="4973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s-ES"/>
          </a:p>
        </p:txBody>
      </p:sp>
      <p:sp>
        <p:nvSpPr>
          <p:cNvPr id="40964" name="Rectangle 4"/>
          <p:cNvSpPr>
            <a:spLocks noGrp="1" noChangeArrowheads="1"/>
          </p:cNvSpPr>
          <p:nvPr>
            <p:ph type="ftr" sz="quarter" idx="2"/>
          </p:nvPr>
        </p:nvSpPr>
        <p:spPr bwMode="auto">
          <a:xfrm>
            <a:off x="0" y="9448185"/>
            <a:ext cx="2971800" cy="4973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s-ES"/>
          </a:p>
        </p:txBody>
      </p:sp>
      <p:sp>
        <p:nvSpPr>
          <p:cNvPr id="40965" name="Rectangle 5"/>
          <p:cNvSpPr>
            <a:spLocks noGrp="1" noChangeArrowheads="1"/>
          </p:cNvSpPr>
          <p:nvPr>
            <p:ph type="sldNum" sz="quarter" idx="3"/>
          </p:nvPr>
        </p:nvSpPr>
        <p:spPr bwMode="auto">
          <a:xfrm>
            <a:off x="3884613" y="9448185"/>
            <a:ext cx="2971800" cy="4973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smtClean="0"/>
            </a:lvl1pPr>
          </a:lstStyle>
          <a:p>
            <a:pPr>
              <a:defRPr/>
            </a:pPr>
            <a:fld id="{E5CCB412-5C57-4FD8-A382-CE8CC26CC7B2}" type="slidenum">
              <a:rPr lang="es-ES"/>
              <a:pPr>
                <a:defRPr/>
              </a:pPr>
              <a:t>‹Nº›</a:t>
            </a:fld>
            <a:endParaRPr lang="es-ES"/>
          </a:p>
        </p:txBody>
      </p:sp>
    </p:spTree>
    <p:extLst>
      <p:ext uri="{BB962C8B-B14F-4D97-AF65-F5344CB8AC3E}">
        <p14:creationId xmlns:p14="http://schemas.microsoft.com/office/powerpoint/2010/main" val="3028233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7762" name="Rectangle 2"/>
          <p:cNvSpPr>
            <a:spLocks noGrp="1" noChangeArrowheads="1"/>
          </p:cNvSpPr>
          <p:nvPr>
            <p:ph type="hdr" sz="quarter"/>
          </p:nvPr>
        </p:nvSpPr>
        <p:spPr bwMode="auto">
          <a:xfrm>
            <a:off x="0" y="0"/>
            <a:ext cx="2971800" cy="4973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s-ES"/>
          </a:p>
        </p:txBody>
      </p:sp>
      <p:sp>
        <p:nvSpPr>
          <p:cNvPr id="117763" name="Rectangle 3"/>
          <p:cNvSpPr>
            <a:spLocks noGrp="1" noChangeArrowheads="1"/>
          </p:cNvSpPr>
          <p:nvPr>
            <p:ph type="dt" idx="1"/>
          </p:nvPr>
        </p:nvSpPr>
        <p:spPr bwMode="auto">
          <a:xfrm>
            <a:off x="3884613" y="0"/>
            <a:ext cx="2971800" cy="4973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s-ES"/>
          </a:p>
        </p:txBody>
      </p:sp>
      <p:sp>
        <p:nvSpPr>
          <p:cNvPr id="72708" name="Rectangle 4"/>
          <p:cNvSpPr>
            <a:spLocks noGrp="1" noRot="1" noChangeAspect="1" noChangeArrowheads="1" noTextEdit="1"/>
          </p:cNvSpPr>
          <p:nvPr>
            <p:ph type="sldImg" idx="2"/>
          </p:nvPr>
        </p:nvSpPr>
        <p:spPr bwMode="auto">
          <a:xfrm>
            <a:off x="942975" y="746125"/>
            <a:ext cx="4972050" cy="3730625"/>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17765" name="Rectangle 5"/>
          <p:cNvSpPr>
            <a:spLocks noGrp="1" noChangeArrowheads="1"/>
          </p:cNvSpPr>
          <p:nvPr>
            <p:ph type="body" sz="quarter" idx="3"/>
          </p:nvPr>
        </p:nvSpPr>
        <p:spPr bwMode="auto">
          <a:xfrm>
            <a:off x="685800" y="4724956"/>
            <a:ext cx="5486400" cy="44762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117766" name="Rectangle 6"/>
          <p:cNvSpPr>
            <a:spLocks noGrp="1" noChangeArrowheads="1"/>
          </p:cNvSpPr>
          <p:nvPr>
            <p:ph type="ftr" sz="quarter" idx="4"/>
          </p:nvPr>
        </p:nvSpPr>
        <p:spPr bwMode="auto">
          <a:xfrm>
            <a:off x="0" y="9448185"/>
            <a:ext cx="2971800" cy="4973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s-ES"/>
          </a:p>
        </p:txBody>
      </p:sp>
      <p:sp>
        <p:nvSpPr>
          <p:cNvPr id="117767" name="Rectangle 7"/>
          <p:cNvSpPr>
            <a:spLocks noGrp="1" noChangeArrowheads="1"/>
          </p:cNvSpPr>
          <p:nvPr>
            <p:ph type="sldNum" sz="quarter" idx="5"/>
          </p:nvPr>
        </p:nvSpPr>
        <p:spPr bwMode="auto">
          <a:xfrm>
            <a:off x="3884613" y="9448185"/>
            <a:ext cx="2971800" cy="4973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smtClean="0"/>
            </a:lvl1pPr>
          </a:lstStyle>
          <a:p>
            <a:pPr>
              <a:defRPr/>
            </a:pPr>
            <a:fld id="{C831DDBD-FC97-49D1-BB27-4DB4D62970F3}" type="slidenum">
              <a:rPr lang="es-ES"/>
              <a:pPr>
                <a:defRPr/>
              </a:pPr>
              <a:t>‹Nº›</a:t>
            </a:fld>
            <a:endParaRPr lang="es-ES"/>
          </a:p>
        </p:txBody>
      </p:sp>
    </p:spTree>
    <p:extLst>
      <p:ext uri="{BB962C8B-B14F-4D97-AF65-F5344CB8AC3E}">
        <p14:creationId xmlns:p14="http://schemas.microsoft.com/office/powerpoint/2010/main" val="235945096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8763000" cy="5943600"/>
            <a:chOff x="0" y="0"/>
            <a:chExt cx="5520" cy="3744"/>
          </a:xfrm>
        </p:grpSpPr>
        <p:sp>
          <p:nvSpPr>
            <p:cNvPr id="5" name="Rectangle 3"/>
            <p:cNvSpPr>
              <a:spLocks noChangeArrowheads="1"/>
            </p:cNvSpPr>
            <p:nvPr/>
          </p:nvSpPr>
          <p:spPr bwMode="auto">
            <a:xfrm>
              <a:off x="0" y="0"/>
              <a:ext cx="1104" cy="3072"/>
            </a:xfrm>
            <a:prstGeom prst="rect">
              <a:avLst/>
            </a:prstGeom>
            <a:solidFill>
              <a:schemeClr val="accent1"/>
            </a:solidFill>
            <a:ln>
              <a:noFill/>
            </a:ln>
            <a:effectLst/>
            <a:extLs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s-MX" sz="2400">
                <a:latin typeface="Times New Roman" pitchFamily="18" charset="0"/>
              </a:endParaRPr>
            </a:p>
          </p:txBody>
        </p:sp>
        <p:grpSp>
          <p:nvGrpSpPr>
            <p:cNvPr id="6" name="Group 4"/>
            <p:cNvGrpSpPr>
              <a:grpSpLocks/>
            </p:cNvGrpSpPr>
            <p:nvPr userDrawn="1"/>
          </p:nvGrpSpPr>
          <p:grpSpPr bwMode="auto">
            <a:xfrm>
              <a:off x="0" y="2208"/>
              <a:ext cx="5520" cy="1536"/>
              <a:chOff x="0" y="2208"/>
              <a:chExt cx="5520" cy="1536"/>
            </a:xfrm>
          </p:grpSpPr>
          <p:sp>
            <p:nvSpPr>
              <p:cNvPr id="10" name="Rectangle 5"/>
              <p:cNvSpPr>
                <a:spLocks noChangeArrowheads="1"/>
              </p:cNvSpPr>
              <p:nvPr/>
            </p:nvSpPr>
            <p:spPr bwMode="ltGray">
              <a:xfrm>
                <a:off x="624" y="2208"/>
                <a:ext cx="4896" cy="1536"/>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s-MX" sz="2400">
                  <a:latin typeface="Times New Roman" pitchFamily="18" charset="0"/>
                </a:endParaRPr>
              </a:p>
            </p:txBody>
          </p:sp>
          <p:sp>
            <p:nvSpPr>
              <p:cNvPr id="11" name="Rectangle 6"/>
              <p:cNvSpPr>
                <a:spLocks noChangeArrowheads="1"/>
              </p:cNvSpPr>
              <p:nvPr/>
            </p:nvSpPr>
            <p:spPr bwMode="white">
              <a:xfrm>
                <a:off x="654" y="2352"/>
                <a:ext cx="4818" cy="134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s-MX" sz="2400">
                  <a:latin typeface="Times New Roman" pitchFamily="18" charset="0"/>
                </a:endParaRPr>
              </a:p>
            </p:txBody>
          </p:sp>
          <p:sp>
            <p:nvSpPr>
              <p:cNvPr id="12" name="Line 7"/>
              <p:cNvSpPr>
                <a:spLocks noChangeShapeType="1"/>
              </p:cNvSpPr>
              <p:nvPr/>
            </p:nvSpPr>
            <p:spPr bwMode="auto">
              <a:xfrm>
                <a:off x="0" y="3072"/>
                <a:ext cx="624" cy="0"/>
              </a:xfrm>
              <a:prstGeom prst="line">
                <a:avLst/>
              </a:prstGeom>
              <a:noFill/>
              <a:ln w="508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grpSp>
        <p:grpSp>
          <p:nvGrpSpPr>
            <p:cNvPr id="7" name="Group 8"/>
            <p:cNvGrpSpPr>
              <a:grpSpLocks/>
            </p:cNvGrpSpPr>
            <p:nvPr userDrawn="1"/>
          </p:nvGrpSpPr>
          <p:grpSpPr bwMode="auto">
            <a:xfrm>
              <a:off x="400" y="336"/>
              <a:ext cx="5088" cy="192"/>
              <a:chOff x="400" y="336"/>
              <a:chExt cx="5088" cy="192"/>
            </a:xfrm>
          </p:grpSpPr>
          <p:sp>
            <p:nvSpPr>
              <p:cNvPr id="8" name="Rectangle 9"/>
              <p:cNvSpPr>
                <a:spLocks noChangeArrowheads="1"/>
              </p:cNvSpPr>
              <p:nvPr/>
            </p:nvSpPr>
            <p:spPr bwMode="auto">
              <a:xfrm>
                <a:off x="3952" y="336"/>
                <a:ext cx="1536" cy="192"/>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s-MX" sz="2400">
                  <a:latin typeface="Times New Roman" pitchFamily="18" charset="0"/>
                </a:endParaRPr>
              </a:p>
            </p:txBody>
          </p:sp>
          <p:sp>
            <p:nvSpPr>
              <p:cNvPr id="9" name="Line 10"/>
              <p:cNvSpPr>
                <a:spLocks noChangeShapeType="1"/>
              </p:cNvSpPr>
              <p:nvPr/>
            </p:nvSpPr>
            <p:spPr bwMode="auto">
              <a:xfrm>
                <a:off x="400" y="432"/>
                <a:ext cx="5088" cy="0"/>
              </a:xfrm>
              <a:prstGeom prst="line">
                <a:avLst/>
              </a:prstGeom>
              <a:noFill/>
              <a:ln w="444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grpSp>
      </p:grpSp>
      <p:sp>
        <p:nvSpPr>
          <p:cNvPr id="9227" name="Rectangle 11"/>
          <p:cNvSpPr>
            <a:spLocks noGrp="1" noChangeArrowheads="1"/>
          </p:cNvSpPr>
          <p:nvPr>
            <p:ph type="ctrTitle"/>
          </p:nvPr>
        </p:nvSpPr>
        <p:spPr>
          <a:xfrm>
            <a:off x="2057400" y="1143000"/>
            <a:ext cx="6629400" cy="2209800"/>
          </a:xfrm>
        </p:spPr>
        <p:txBody>
          <a:bodyPr/>
          <a:lstStyle>
            <a:lvl1pPr>
              <a:defRPr sz="4800"/>
            </a:lvl1pPr>
          </a:lstStyle>
          <a:p>
            <a:pPr lvl="0"/>
            <a:r>
              <a:rPr lang="es-ES" noProof="0" smtClean="0"/>
              <a:t>Haga clic para cambiar el estilo de título	</a:t>
            </a:r>
          </a:p>
        </p:txBody>
      </p:sp>
      <p:sp>
        <p:nvSpPr>
          <p:cNvPr id="9228" name="Rectangle 12"/>
          <p:cNvSpPr>
            <a:spLocks noGrp="1" noChangeArrowheads="1"/>
          </p:cNvSpPr>
          <p:nvPr>
            <p:ph type="subTitle" idx="1"/>
          </p:nvPr>
        </p:nvSpPr>
        <p:spPr>
          <a:xfrm>
            <a:off x="1371600" y="3962400"/>
            <a:ext cx="6858000" cy="1600200"/>
          </a:xfrm>
        </p:spPr>
        <p:txBody>
          <a:bodyPr anchor="ctr"/>
          <a:lstStyle>
            <a:lvl1pPr marL="0" indent="0" algn="ctr">
              <a:buFont typeface="Wingdings" pitchFamily="2" charset="2"/>
              <a:buNone/>
              <a:defRPr/>
            </a:lvl1pPr>
          </a:lstStyle>
          <a:p>
            <a:pPr lvl="0"/>
            <a:r>
              <a:rPr lang="es-ES" noProof="0" smtClean="0"/>
              <a:t>Haga clic para modificar el estilo de subtítulo del patrón</a:t>
            </a:r>
          </a:p>
        </p:txBody>
      </p:sp>
      <p:sp>
        <p:nvSpPr>
          <p:cNvPr id="13" name="Rectangle 13"/>
          <p:cNvSpPr>
            <a:spLocks noGrp="1" noChangeArrowheads="1"/>
          </p:cNvSpPr>
          <p:nvPr>
            <p:ph type="dt" sz="half" idx="10"/>
          </p:nvPr>
        </p:nvSpPr>
        <p:spPr>
          <a:xfrm>
            <a:off x="912813" y="6251575"/>
            <a:ext cx="1905000" cy="457200"/>
          </a:xfrm>
        </p:spPr>
        <p:txBody>
          <a:bodyPr/>
          <a:lstStyle>
            <a:lvl1pPr>
              <a:defRPr smtClean="0"/>
            </a:lvl1pPr>
          </a:lstStyle>
          <a:p>
            <a:pPr>
              <a:defRPr/>
            </a:pPr>
            <a:endParaRPr lang="es-ES"/>
          </a:p>
        </p:txBody>
      </p:sp>
      <p:sp>
        <p:nvSpPr>
          <p:cNvPr id="14" name="Rectangle 14"/>
          <p:cNvSpPr>
            <a:spLocks noGrp="1" noChangeArrowheads="1"/>
          </p:cNvSpPr>
          <p:nvPr>
            <p:ph type="ftr" sz="quarter" idx="11"/>
          </p:nvPr>
        </p:nvSpPr>
        <p:spPr>
          <a:xfrm>
            <a:off x="3354388" y="6248400"/>
            <a:ext cx="2895600" cy="457200"/>
          </a:xfrm>
        </p:spPr>
        <p:txBody>
          <a:bodyPr/>
          <a:lstStyle>
            <a:lvl1pPr>
              <a:defRPr smtClean="0"/>
            </a:lvl1pPr>
          </a:lstStyle>
          <a:p>
            <a:pPr>
              <a:defRPr/>
            </a:pPr>
            <a:endParaRPr lang="es-ES"/>
          </a:p>
        </p:txBody>
      </p:sp>
      <p:sp>
        <p:nvSpPr>
          <p:cNvPr id="15" name="Rectangle 15"/>
          <p:cNvSpPr>
            <a:spLocks noGrp="1" noChangeArrowheads="1"/>
          </p:cNvSpPr>
          <p:nvPr>
            <p:ph type="sldNum" sz="quarter" idx="12"/>
          </p:nvPr>
        </p:nvSpPr>
        <p:spPr/>
        <p:txBody>
          <a:bodyPr/>
          <a:lstStyle>
            <a:lvl1pPr>
              <a:defRPr smtClean="0"/>
            </a:lvl1pPr>
          </a:lstStyle>
          <a:p>
            <a:pPr>
              <a:defRPr/>
            </a:pPr>
            <a:fld id="{9518A5F6-5FDE-4B72-B9A1-7D46E576D227}" type="slidenum">
              <a:rPr lang="es-ES"/>
              <a:pPr>
                <a:defRPr/>
              </a:pPr>
              <a:t>‹Nº›</a:t>
            </a:fld>
            <a:endParaRPr lang="es-ES"/>
          </a:p>
        </p:txBody>
      </p:sp>
    </p:spTree>
    <p:extLst>
      <p:ext uri="{BB962C8B-B14F-4D97-AF65-F5344CB8AC3E}">
        <p14:creationId xmlns:p14="http://schemas.microsoft.com/office/powerpoint/2010/main" val="1175494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9"/>
          <p:cNvSpPr>
            <a:spLocks noGrp="1" noChangeArrowheads="1"/>
          </p:cNvSpPr>
          <p:nvPr>
            <p:ph type="dt" sz="half" idx="10"/>
          </p:nvPr>
        </p:nvSpPr>
        <p:spPr>
          <a:ln/>
        </p:spPr>
        <p:txBody>
          <a:bodyPr/>
          <a:lstStyle>
            <a:lvl1pPr>
              <a:defRPr/>
            </a:lvl1pPr>
          </a:lstStyle>
          <a:p>
            <a:pPr>
              <a:defRPr/>
            </a:pPr>
            <a:endParaRPr lang="es-ES"/>
          </a:p>
        </p:txBody>
      </p:sp>
      <p:sp>
        <p:nvSpPr>
          <p:cNvPr id="5" name="Rectangle 10"/>
          <p:cNvSpPr>
            <a:spLocks noGrp="1" noChangeArrowheads="1"/>
          </p:cNvSpPr>
          <p:nvPr>
            <p:ph type="ftr" sz="quarter" idx="11"/>
          </p:nvPr>
        </p:nvSpPr>
        <p:spPr>
          <a:ln/>
        </p:spPr>
        <p:txBody>
          <a:bodyPr/>
          <a:lstStyle>
            <a:lvl1pPr>
              <a:defRPr/>
            </a:lvl1pPr>
          </a:lstStyle>
          <a:p>
            <a:pPr>
              <a:defRPr/>
            </a:pPr>
            <a:endParaRPr lang="es-ES"/>
          </a:p>
        </p:txBody>
      </p:sp>
      <p:sp>
        <p:nvSpPr>
          <p:cNvPr id="6" name="Rectangle 11"/>
          <p:cNvSpPr>
            <a:spLocks noGrp="1" noChangeArrowheads="1"/>
          </p:cNvSpPr>
          <p:nvPr>
            <p:ph type="sldNum" sz="quarter" idx="12"/>
          </p:nvPr>
        </p:nvSpPr>
        <p:spPr>
          <a:ln/>
        </p:spPr>
        <p:txBody>
          <a:bodyPr/>
          <a:lstStyle>
            <a:lvl1pPr>
              <a:defRPr/>
            </a:lvl1pPr>
          </a:lstStyle>
          <a:p>
            <a:pPr>
              <a:defRPr/>
            </a:pPr>
            <a:fld id="{D9D24B97-A717-4418-ABC3-ED661A9790F9}" type="slidenum">
              <a:rPr lang="es-ES"/>
              <a:pPr>
                <a:defRPr/>
              </a:pPr>
              <a:t>‹Nº›</a:t>
            </a:fld>
            <a:endParaRPr lang="es-ES"/>
          </a:p>
        </p:txBody>
      </p:sp>
    </p:spTree>
    <p:extLst>
      <p:ext uri="{BB962C8B-B14F-4D97-AF65-F5344CB8AC3E}">
        <p14:creationId xmlns:p14="http://schemas.microsoft.com/office/powerpoint/2010/main" val="798933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43700" y="277813"/>
            <a:ext cx="1943100" cy="5853112"/>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914400" y="277813"/>
            <a:ext cx="5676900" cy="585311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9"/>
          <p:cNvSpPr>
            <a:spLocks noGrp="1" noChangeArrowheads="1"/>
          </p:cNvSpPr>
          <p:nvPr>
            <p:ph type="dt" sz="half" idx="10"/>
          </p:nvPr>
        </p:nvSpPr>
        <p:spPr>
          <a:ln/>
        </p:spPr>
        <p:txBody>
          <a:bodyPr/>
          <a:lstStyle>
            <a:lvl1pPr>
              <a:defRPr/>
            </a:lvl1pPr>
          </a:lstStyle>
          <a:p>
            <a:pPr>
              <a:defRPr/>
            </a:pPr>
            <a:endParaRPr lang="es-ES"/>
          </a:p>
        </p:txBody>
      </p:sp>
      <p:sp>
        <p:nvSpPr>
          <p:cNvPr id="5" name="Rectangle 10"/>
          <p:cNvSpPr>
            <a:spLocks noGrp="1" noChangeArrowheads="1"/>
          </p:cNvSpPr>
          <p:nvPr>
            <p:ph type="ftr" sz="quarter" idx="11"/>
          </p:nvPr>
        </p:nvSpPr>
        <p:spPr>
          <a:ln/>
        </p:spPr>
        <p:txBody>
          <a:bodyPr/>
          <a:lstStyle>
            <a:lvl1pPr>
              <a:defRPr/>
            </a:lvl1pPr>
          </a:lstStyle>
          <a:p>
            <a:pPr>
              <a:defRPr/>
            </a:pPr>
            <a:endParaRPr lang="es-ES"/>
          </a:p>
        </p:txBody>
      </p:sp>
      <p:sp>
        <p:nvSpPr>
          <p:cNvPr id="6" name="Rectangle 11"/>
          <p:cNvSpPr>
            <a:spLocks noGrp="1" noChangeArrowheads="1"/>
          </p:cNvSpPr>
          <p:nvPr>
            <p:ph type="sldNum" sz="quarter" idx="12"/>
          </p:nvPr>
        </p:nvSpPr>
        <p:spPr>
          <a:ln/>
        </p:spPr>
        <p:txBody>
          <a:bodyPr/>
          <a:lstStyle>
            <a:lvl1pPr>
              <a:defRPr/>
            </a:lvl1pPr>
          </a:lstStyle>
          <a:p>
            <a:pPr>
              <a:defRPr/>
            </a:pPr>
            <a:fld id="{74CEFF1C-C457-4820-9FD9-F67266A1EA96}" type="slidenum">
              <a:rPr lang="es-ES"/>
              <a:pPr>
                <a:defRPr/>
              </a:pPr>
              <a:t>‹Nº›</a:t>
            </a:fld>
            <a:endParaRPr lang="es-ES"/>
          </a:p>
        </p:txBody>
      </p:sp>
    </p:spTree>
    <p:extLst>
      <p:ext uri="{BB962C8B-B14F-4D97-AF65-F5344CB8AC3E}">
        <p14:creationId xmlns:p14="http://schemas.microsoft.com/office/powerpoint/2010/main" val="13334378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9"/>
          <p:cNvSpPr>
            <a:spLocks noGrp="1" noChangeArrowheads="1"/>
          </p:cNvSpPr>
          <p:nvPr>
            <p:ph type="dt" sz="half" idx="10"/>
          </p:nvPr>
        </p:nvSpPr>
        <p:spPr>
          <a:ln/>
        </p:spPr>
        <p:txBody>
          <a:bodyPr/>
          <a:lstStyle>
            <a:lvl1pPr>
              <a:defRPr/>
            </a:lvl1pPr>
          </a:lstStyle>
          <a:p>
            <a:pPr>
              <a:defRPr/>
            </a:pPr>
            <a:endParaRPr lang="es-ES"/>
          </a:p>
        </p:txBody>
      </p:sp>
      <p:sp>
        <p:nvSpPr>
          <p:cNvPr id="5" name="Rectangle 10"/>
          <p:cNvSpPr>
            <a:spLocks noGrp="1" noChangeArrowheads="1"/>
          </p:cNvSpPr>
          <p:nvPr>
            <p:ph type="ftr" sz="quarter" idx="11"/>
          </p:nvPr>
        </p:nvSpPr>
        <p:spPr>
          <a:ln/>
        </p:spPr>
        <p:txBody>
          <a:bodyPr/>
          <a:lstStyle>
            <a:lvl1pPr>
              <a:defRPr/>
            </a:lvl1pPr>
          </a:lstStyle>
          <a:p>
            <a:pPr>
              <a:defRPr/>
            </a:pPr>
            <a:endParaRPr lang="es-ES"/>
          </a:p>
        </p:txBody>
      </p:sp>
      <p:sp>
        <p:nvSpPr>
          <p:cNvPr id="6" name="Rectangle 11"/>
          <p:cNvSpPr>
            <a:spLocks noGrp="1" noChangeArrowheads="1"/>
          </p:cNvSpPr>
          <p:nvPr>
            <p:ph type="sldNum" sz="quarter" idx="12"/>
          </p:nvPr>
        </p:nvSpPr>
        <p:spPr>
          <a:ln/>
        </p:spPr>
        <p:txBody>
          <a:bodyPr/>
          <a:lstStyle>
            <a:lvl1pPr>
              <a:defRPr/>
            </a:lvl1pPr>
          </a:lstStyle>
          <a:p>
            <a:pPr>
              <a:defRPr/>
            </a:pPr>
            <a:fld id="{6A7A5F46-4E68-44F6-9948-B31BA9C90F7B}" type="slidenum">
              <a:rPr lang="es-ES"/>
              <a:pPr>
                <a:defRPr/>
              </a:pPr>
              <a:t>‹Nº›</a:t>
            </a:fld>
            <a:endParaRPr lang="es-ES"/>
          </a:p>
        </p:txBody>
      </p:sp>
    </p:spTree>
    <p:extLst>
      <p:ext uri="{BB962C8B-B14F-4D97-AF65-F5344CB8AC3E}">
        <p14:creationId xmlns:p14="http://schemas.microsoft.com/office/powerpoint/2010/main" val="13854723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9"/>
          <p:cNvSpPr>
            <a:spLocks noGrp="1" noChangeArrowheads="1"/>
          </p:cNvSpPr>
          <p:nvPr>
            <p:ph type="dt" sz="half" idx="10"/>
          </p:nvPr>
        </p:nvSpPr>
        <p:spPr>
          <a:ln/>
        </p:spPr>
        <p:txBody>
          <a:bodyPr/>
          <a:lstStyle>
            <a:lvl1pPr>
              <a:defRPr/>
            </a:lvl1pPr>
          </a:lstStyle>
          <a:p>
            <a:pPr>
              <a:defRPr/>
            </a:pPr>
            <a:endParaRPr lang="es-ES"/>
          </a:p>
        </p:txBody>
      </p:sp>
      <p:sp>
        <p:nvSpPr>
          <p:cNvPr id="5" name="Rectangle 10"/>
          <p:cNvSpPr>
            <a:spLocks noGrp="1" noChangeArrowheads="1"/>
          </p:cNvSpPr>
          <p:nvPr>
            <p:ph type="ftr" sz="quarter" idx="11"/>
          </p:nvPr>
        </p:nvSpPr>
        <p:spPr>
          <a:ln/>
        </p:spPr>
        <p:txBody>
          <a:bodyPr/>
          <a:lstStyle>
            <a:lvl1pPr>
              <a:defRPr/>
            </a:lvl1pPr>
          </a:lstStyle>
          <a:p>
            <a:pPr>
              <a:defRPr/>
            </a:pPr>
            <a:endParaRPr lang="es-ES"/>
          </a:p>
        </p:txBody>
      </p:sp>
      <p:sp>
        <p:nvSpPr>
          <p:cNvPr id="6" name="Rectangle 11"/>
          <p:cNvSpPr>
            <a:spLocks noGrp="1" noChangeArrowheads="1"/>
          </p:cNvSpPr>
          <p:nvPr>
            <p:ph type="sldNum" sz="quarter" idx="12"/>
          </p:nvPr>
        </p:nvSpPr>
        <p:spPr>
          <a:ln/>
        </p:spPr>
        <p:txBody>
          <a:bodyPr/>
          <a:lstStyle>
            <a:lvl1pPr>
              <a:defRPr/>
            </a:lvl1pPr>
          </a:lstStyle>
          <a:p>
            <a:pPr>
              <a:defRPr/>
            </a:pPr>
            <a:fld id="{24407E30-2C8A-4032-A4FA-FDF2BF1E8E96}" type="slidenum">
              <a:rPr lang="es-ES"/>
              <a:pPr>
                <a:defRPr/>
              </a:pPr>
              <a:t>‹Nº›</a:t>
            </a:fld>
            <a:endParaRPr lang="es-ES"/>
          </a:p>
        </p:txBody>
      </p:sp>
    </p:spTree>
    <p:extLst>
      <p:ext uri="{BB962C8B-B14F-4D97-AF65-F5344CB8AC3E}">
        <p14:creationId xmlns:p14="http://schemas.microsoft.com/office/powerpoint/2010/main" val="9997470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9144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8768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Rectangle 9"/>
          <p:cNvSpPr>
            <a:spLocks noGrp="1" noChangeArrowheads="1"/>
          </p:cNvSpPr>
          <p:nvPr>
            <p:ph type="dt" sz="half" idx="10"/>
          </p:nvPr>
        </p:nvSpPr>
        <p:spPr>
          <a:ln/>
        </p:spPr>
        <p:txBody>
          <a:bodyPr/>
          <a:lstStyle>
            <a:lvl1pPr>
              <a:defRPr/>
            </a:lvl1pPr>
          </a:lstStyle>
          <a:p>
            <a:pPr>
              <a:defRPr/>
            </a:pPr>
            <a:endParaRPr lang="es-ES"/>
          </a:p>
        </p:txBody>
      </p:sp>
      <p:sp>
        <p:nvSpPr>
          <p:cNvPr id="6" name="Rectangle 10"/>
          <p:cNvSpPr>
            <a:spLocks noGrp="1" noChangeArrowheads="1"/>
          </p:cNvSpPr>
          <p:nvPr>
            <p:ph type="ftr" sz="quarter" idx="11"/>
          </p:nvPr>
        </p:nvSpPr>
        <p:spPr>
          <a:ln/>
        </p:spPr>
        <p:txBody>
          <a:bodyPr/>
          <a:lstStyle>
            <a:lvl1pPr>
              <a:defRPr/>
            </a:lvl1pPr>
          </a:lstStyle>
          <a:p>
            <a:pPr>
              <a:defRPr/>
            </a:pPr>
            <a:endParaRPr lang="es-ES"/>
          </a:p>
        </p:txBody>
      </p:sp>
      <p:sp>
        <p:nvSpPr>
          <p:cNvPr id="7" name="Rectangle 11"/>
          <p:cNvSpPr>
            <a:spLocks noGrp="1" noChangeArrowheads="1"/>
          </p:cNvSpPr>
          <p:nvPr>
            <p:ph type="sldNum" sz="quarter" idx="12"/>
          </p:nvPr>
        </p:nvSpPr>
        <p:spPr>
          <a:ln/>
        </p:spPr>
        <p:txBody>
          <a:bodyPr/>
          <a:lstStyle>
            <a:lvl1pPr>
              <a:defRPr/>
            </a:lvl1pPr>
          </a:lstStyle>
          <a:p>
            <a:pPr>
              <a:defRPr/>
            </a:pPr>
            <a:fld id="{B97994A0-C2B7-4C1D-9B80-A89925984F73}" type="slidenum">
              <a:rPr lang="es-ES"/>
              <a:pPr>
                <a:defRPr/>
              </a:pPr>
              <a:t>‹Nº›</a:t>
            </a:fld>
            <a:endParaRPr lang="es-ES"/>
          </a:p>
        </p:txBody>
      </p:sp>
    </p:spTree>
    <p:extLst>
      <p:ext uri="{BB962C8B-B14F-4D97-AF65-F5344CB8AC3E}">
        <p14:creationId xmlns:p14="http://schemas.microsoft.com/office/powerpoint/2010/main" val="14589599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Rectangle 9"/>
          <p:cNvSpPr>
            <a:spLocks noGrp="1" noChangeArrowheads="1"/>
          </p:cNvSpPr>
          <p:nvPr>
            <p:ph type="dt" sz="half" idx="10"/>
          </p:nvPr>
        </p:nvSpPr>
        <p:spPr>
          <a:ln/>
        </p:spPr>
        <p:txBody>
          <a:bodyPr/>
          <a:lstStyle>
            <a:lvl1pPr>
              <a:defRPr/>
            </a:lvl1pPr>
          </a:lstStyle>
          <a:p>
            <a:pPr>
              <a:defRPr/>
            </a:pPr>
            <a:endParaRPr lang="es-ES"/>
          </a:p>
        </p:txBody>
      </p:sp>
      <p:sp>
        <p:nvSpPr>
          <p:cNvPr id="8" name="Rectangle 10"/>
          <p:cNvSpPr>
            <a:spLocks noGrp="1" noChangeArrowheads="1"/>
          </p:cNvSpPr>
          <p:nvPr>
            <p:ph type="ftr" sz="quarter" idx="11"/>
          </p:nvPr>
        </p:nvSpPr>
        <p:spPr>
          <a:ln/>
        </p:spPr>
        <p:txBody>
          <a:bodyPr/>
          <a:lstStyle>
            <a:lvl1pPr>
              <a:defRPr/>
            </a:lvl1pPr>
          </a:lstStyle>
          <a:p>
            <a:pPr>
              <a:defRPr/>
            </a:pPr>
            <a:endParaRPr lang="es-ES"/>
          </a:p>
        </p:txBody>
      </p:sp>
      <p:sp>
        <p:nvSpPr>
          <p:cNvPr id="9" name="Rectangle 11"/>
          <p:cNvSpPr>
            <a:spLocks noGrp="1" noChangeArrowheads="1"/>
          </p:cNvSpPr>
          <p:nvPr>
            <p:ph type="sldNum" sz="quarter" idx="12"/>
          </p:nvPr>
        </p:nvSpPr>
        <p:spPr>
          <a:ln/>
        </p:spPr>
        <p:txBody>
          <a:bodyPr/>
          <a:lstStyle>
            <a:lvl1pPr>
              <a:defRPr/>
            </a:lvl1pPr>
          </a:lstStyle>
          <a:p>
            <a:pPr>
              <a:defRPr/>
            </a:pPr>
            <a:fld id="{6F651430-4BD5-4053-B97D-94F56F91FB34}" type="slidenum">
              <a:rPr lang="es-ES"/>
              <a:pPr>
                <a:defRPr/>
              </a:pPr>
              <a:t>‹Nº›</a:t>
            </a:fld>
            <a:endParaRPr lang="es-ES"/>
          </a:p>
        </p:txBody>
      </p:sp>
    </p:spTree>
    <p:extLst>
      <p:ext uri="{BB962C8B-B14F-4D97-AF65-F5344CB8AC3E}">
        <p14:creationId xmlns:p14="http://schemas.microsoft.com/office/powerpoint/2010/main" val="37323521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Rectangle 9"/>
          <p:cNvSpPr>
            <a:spLocks noGrp="1" noChangeArrowheads="1"/>
          </p:cNvSpPr>
          <p:nvPr>
            <p:ph type="dt" sz="half" idx="10"/>
          </p:nvPr>
        </p:nvSpPr>
        <p:spPr>
          <a:ln/>
        </p:spPr>
        <p:txBody>
          <a:bodyPr/>
          <a:lstStyle>
            <a:lvl1pPr>
              <a:defRPr/>
            </a:lvl1pPr>
          </a:lstStyle>
          <a:p>
            <a:pPr>
              <a:defRPr/>
            </a:pPr>
            <a:endParaRPr lang="es-ES"/>
          </a:p>
        </p:txBody>
      </p:sp>
      <p:sp>
        <p:nvSpPr>
          <p:cNvPr id="4" name="Rectangle 10"/>
          <p:cNvSpPr>
            <a:spLocks noGrp="1" noChangeArrowheads="1"/>
          </p:cNvSpPr>
          <p:nvPr>
            <p:ph type="ftr" sz="quarter" idx="11"/>
          </p:nvPr>
        </p:nvSpPr>
        <p:spPr>
          <a:ln/>
        </p:spPr>
        <p:txBody>
          <a:bodyPr/>
          <a:lstStyle>
            <a:lvl1pPr>
              <a:defRPr/>
            </a:lvl1pPr>
          </a:lstStyle>
          <a:p>
            <a:pPr>
              <a:defRPr/>
            </a:pPr>
            <a:endParaRPr lang="es-ES"/>
          </a:p>
        </p:txBody>
      </p:sp>
      <p:sp>
        <p:nvSpPr>
          <p:cNvPr id="5" name="Rectangle 11"/>
          <p:cNvSpPr>
            <a:spLocks noGrp="1" noChangeArrowheads="1"/>
          </p:cNvSpPr>
          <p:nvPr>
            <p:ph type="sldNum" sz="quarter" idx="12"/>
          </p:nvPr>
        </p:nvSpPr>
        <p:spPr>
          <a:ln/>
        </p:spPr>
        <p:txBody>
          <a:bodyPr/>
          <a:lstStyle>
            <a:lvl1pPr>
              <a:defRPr/>
            </a:lvl1pPr>
          </a:lstStyle>
          <a:p>
            <a:pPr>
              <a:defRPr/>
            </a:pPr>
            <a:fld id="{4108A8F1-527C-4227-954A-6128B100E363}" type="slidenum">
              <a:rPr lang="es-ES"/>
              <a:pPr>
                <a:defRPr/>
              </a:pPr>
              <a:t>‹Nº›</a:t>
            </a:fld>
            <a:endParaRPr lang="es-ES"/>
          </a:p>
        </p:txBody>
      </p:sp>
    </p:spTree>
    <p:extLst>
      <p:ext uri="{BB962C8B-B14F-4D97-AF65-F5344CB8AC3E}">
        <p14:creationId xmlns:p14="http://schemas.microsoft.com/office/powerpoint/2010/main" val="36855197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9"/>
          <p:cNvSpPr>
            <a:spLocks noGrp="1" noChangeArrowheads="1"/>
          </p:cNvSpPr>
          <p:nvPr>
            <p:ph type="dt" sz="half" idx="10"/>
          </p:nvPr>
        </p:nvSpPr>
        <p:spPr>
          <a:ln/>
        </p:spPr>
        <p:txBody>
          <a:bodyPr/>
          <a:lstStyle>
            <a:lvl1pPr>
              <a:defRPr/>
            </a:lvl1pPr>
          </a:lstStyle>
          <a:p>
            <a:pPr>
              <a:defRPr/>
            </a:pPr>
            <a:endParaRPr lang="es-ES"/>
          </a:p>
        </p:txBody>
      </p:sp>
      <p:sp>
        <p:nvSpPr>
          <p:cNvPr id="3" name="Rectangle 10"/>
          <p:cNvSpPr>
            <a:spLocks noGrp="1" noChangeArrowheads="1"/>
          </p:cNvSpPr>
          <p:nvPr>
            <p:ph type="ftr" sz="quarter" idx="11"/>
          </p:nvPr>
        </p:nvSpPr>
        <p:spPr>
          <a:ln/>
        </p:spPr>
        <p:txBody>
          <a:bodyPr/>
          <a:lstStyle>
            <a:lvl1pPr>
              <a:defRPr/>
            </a:lvl1pPr>
          </a:lstStyle>
          <a:p>
            <a:pPr>
              <a:defRPr/>
            </a:pPr>
            <a:endParaRPr lang="es-ES"/>
          </a:p>
        </p:txBody>
      </p:sp>
      <p:sp>
        <p:nvSpPr>
          <p:cNvPr id="4" name="Rectangle 11"/>
          <p:cNvSpPr>
            <a:spLocks noGrp="1" noChangeArrowheads="1"/>
          </p:cNvSpPr>
          <p:nvPr>
            <p:ph type="sldNum" sz="quarter" idx="12"/>
          </p:nvPr>
        </p:nvSpPr>
        <p:spPr>
          <a:ln/>
        </p:spPr>
        <p:txBody>
          <a:bodyPr/>
          <a:lstStyle>
            <a:lvl1pPr>
              <a:defRPr/>
            </a:lvl1pPr>
          </a:lstStyle>
          <a:p>
            <a:pPr>
              <a:defRPr/>
            </a:pPr>
            <a:fld id="{072C7686-3062-4325-AAD9-4FE4F2AD5AD0}" type="slidenum">
              <a:rPr lang="es-ES"/>
              <a:pPr>
                <a:defRPr/>
              </a:pPr>
              <a:t>‹Nº›</a:t>
            </a:fld>
            <a:endParaRPr lang="es-ES"/>
          </a:p>
        </p:txBody>
      </p:sp>
    </p:spTree>
    <p:extLst>
      <p:ext uri="{BB962C8B-B14F-4D97-AF65-F5344CB8AC3E}">
        <p14:creationId xmlns:p14="http://schemas.microsoft.com/office/powerpoint/2010/main" val="4585905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9"/>
          <p:cNvSpPr>
            <a:spLocks noGrp="1" noChangeArrowheads="1"/>
          </p:cNvSpPr>
          <p:nvPr>
            <p:ph type="dt" sz="half" idx="10"/>
          </p:nvPr>
        </p:nvSpPr>
        <p:spPr>
          <a:ln/>
        </p:spPr>
        <p:txBody>
          <a:bodyPr/>
          <a:lstStyle>
            <a:lvl1pPr>
              <a:defRPr/>
            </a:lvl1pPr>
          </a:lstStyle>
          <a:p>
            <a:pPr>
              <a:defRPr/>
            </a:pPr>
            <a:endParaRPr lang="es-ES"/>
          </a:p>
        </p:txBody>
      </p:sp>
      <p:sp>
        <p:nvSpPr>
          <p:cNvPr id="6" name="Rectangle 10"/>
          <p:cNvSpPr>
            <a:spLocks noGrp="1" noChangeArrowheads="1"/>
          </p:cNvSpPr>
          <p:nvPr>
            <p:ph type="ftr" sz="quarter" idx="11"/>
          </p:nvPr>
        </p:nvSpPr>
        <p:spPr>
          <a:ln/>
        </p:spPr>
        <p:txBody>
          <a:bodyPr/>
          <a:lstStyle>
            <a:lvl1pPr>
              <a:defRPr/>
            </a:lvl1pPr>
          </a:lstStyle>
          <a:p>
            <a:pPr>
              <a:defRPr/>
            </a:pPr>
            <a:endParaRPr lang="es-ES"/>
          </a:p>
        </p:txBody>
      </p:sp>
      <p:sp>
        <p:nvSpPr>
          <p:cNvPr id="7" name="Rectangle 11"/>
          <p:cNvSpPr>
            <a:spLocks noGrp="1" noChangeArrowheads="1"/>
          </p:cNvSpPr>
          <p:nvPr>
            <p:ph type="sldNum" sz="quarter" idx="12"/>
          </p:nvPr>
        </p:nvSpPr>
        <p:spPr>
          <a:ln/>
        </p:spPr>
        <p:txBody>
          <a:bodyPr/>
          <a:lstStyle>
            <a:lvl1pPr>
              <a:defRPr/>
            </a:lvl1pPr>
          </a:lstStyle>
          <a:p>
            <a:pPr>
              <a:defRPr/>
            </a:pPr>
            <a:fld id="{551A7404-DE0B-4179-AE3F-1169A3186EF1}" type="slidenum">
              <a:rPr lang="es-ES"/>
              <a:pPr>
                <a:defRPr/>
              </a:pPr>
              <a:t>‹Nº›</a:t>
            </a:fld>
            <a:endParaRPr lang="es-ES"/>
          </a:p>
        </p:txBody>
      </p:sp>
    </p:spTree>
    <p:extLst>
      <p:ext uri="{BB962C8B-B14F-4D97-AF65-F5344CB8AC3E}">
        <p14:creationId xmlns:p14="http://schemas.microsoft.com/office/powerpoint/2010/main" val="19484303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9"/>
          <p:cNvSpPr>
            <a:spLocks noGrp="1" noChangeArrowheads="1"/>
          </p:cNvSpPr>
          <p:nvPr>
            <p:ph type="dt" sz="half" idx="10"/>
          </p:nvPr>
        </p:nvSpPr>
        <p:spPr>
          <a:ln/>
        </p:spPr>
        <p:txBody>
          <a:bodyPr/>
          <a:lstStyle>
            <a:lvl1pPr>
              <a:defRPr/>
            </a:lvl1pPr>
          </a:lstStyle>
          <a:p>
            <a:pPr>
              <a:defRPr/>
            </a:pPr>
            <a:endParaRPr lang="es-ES"/>
          </a:p>
        </p:txBody>
      </p:sp>
      <p:sp>
        <p:nvSpPr>
          <p:cNvPr id="6" name="Rectangle 10"/>
          <p:cNvSpPr>
            <a:spLocks noGrp="1" noChangeArrowheads="1"/>
          </p:cNvSpPr>
          <p:nvPr>
            <p:ph type="ftr" sz="quarter" idx="11"/>
          </p:nvPr>
        </p:nvSpPr>
        <p:spPr>
          <a:ln/>
        </p:spPr>
        <p:txBody>
          <a:bodyPr/>
          <a:lstStyle>
            <a:lvl1pPr>
              <a:defRPr/>
            </a:lvl1pPr>
          </a:lstStyle>
          <a:p>
            <a:pPr>
              <a:defRPr/>
            </a:pPr>
            <a:endParaRPr lang="es-ES"/>
          </a:p>
        </p:txBody>
      </p:sp>
      <p:sp>
        <p:nvSpPr>
          <p:cNvPr id="7" name="Rectangle 11"/>
          <p:cNvSpPr>
            <a:spLocks noGrp="1" noChangeArrowheads="1"/>
          </p:cNvSpPr>
          <p:nvPr>
            <p:ph type="sldNum" sz="quarter" idx="12"/>
          </p:nvPr>
        </p:nvSpPr>
        <p:spPr>
          <a:ln/>
        </p:spPr>
        <p:txBody>
          <a:bodyPr/>
          <a:lstStyle>
            <a:lvl1pPr>
              <a:defRPr/>
            </a:lvl1pPr>
          </a:lstStyle>
          <a:p>
            <a:pPr>
              <a:defRPr/>
            </a:pPr>
            <a:fld id="{BF7F1372-39C4-4F24-A70B-C63D14177C9C}" type="slidenum">
              <a:rPr lang="es-ES"/>
              <a:pPr>
                <a:defRPr/>
              </a:pPr>
              <a:t>‹Nº›</a:t>
            </a:fld>
            <a:endParaRPr lang="es-ES"/>
          </a:p>
        </p:txBody>
      </p:sp>
    </p:spTree>
    <p:extLst>
      <p:ext uri="{BB962C8B-B14F-4D97-AF65-F5344CB8AC3E}">
        <p14:creationId xmlns:p14="http://schemas.microsoft.com/office/powerpoint/2010/main" val="13674548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8686800" cy="4876800"/>
            <a:chOff x="0" y="0"/>
            <a:chExt cx="5472" cy="3072"/>
          </a:xfrm>
        </p:grpSpPr>
        <p:sp>
          <p:nvSpPr>
            <p:cNvPr id="1033" name="Rectangle 3"/>
            <p:cNvSpPr>
              <a:spLocks noChangeArrowheads="1"/>
            </p:cNvSpPr>
            <p:nvPr/>
          </p:nvSpPr>
          <p:spPr bwMode="auto">
            <a:xfrm>
              <a:off x="0" y="0"/>
              <a:ext cx="384" cy="3072"/>
            </a:xfrm>
            <a:prstGeom prst="rect">
              <a:avLst/>
            </a:prstGeom>
            <a:solidFill>
              <a:schemeClr val="accent1"/>
            </a:solidFill>
            <a:ln>
              <a:noFill/>
            </a:ln>
            <a:effectLst/>
            <a:extLs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s-MX" sz="2400">
                <a:latin typeface="Times New Roman" pitchFamily="18" charset="0"/>
              </a:endParaRPr>
            </a:p>
          </p:txBody>
        </p:sp>
        <p:grpSp>
          <p:nvGrpSpPr>
            <p:cNvPr id="1034" name="Group 4"/>
            <p:cNvGrpSpPr>
              <a:grpSpLocks/>
            </p:cNvGrpSpPr>
            <p:nvPr/>
          </p:nvGrpSpPr>
          <p:grpSpPr bwMode="auto">
            <a:xfrm>
              <a:off x="240" y="893"/>
              <a:ext cx="5232" cy="115"/>
              <a:chOff x="240" y="893"/>
              <a:chExt cx="5232" cy="115"/>
            </a:xfrm>
          </p:grpSpPr>
          <p:sp>
            <p:nvSpPr>
              <p:cNvPr id="1035" name="Rectangle 5"/>
              <p:cNvSpPr>
                <a:spLocks noChangeArrowheads="1"/>
              </p:cNvSpPr>
              <p:nvPr/>
            </p:nvSpPr>
            <p:spPr bwMode="auto">
              <a:xfrm>
                <a:off x="4320" y="893"/>
                <a:ext cx="1152" cy="115"/>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s-MX" sz="2400">
                  <a:latin typeface="Times New Roman" pitchFamily="18" charset="0"/>
                </a:endParaRPr>
              </a:p>
            </p:txBody>
          </p:sp>
          <p:sp>
            <p:nvSpPr>
              <p:cNvPr id="1036" name="Line 6"/>
              <p:cNvSpPr>
                <a:spLocks noChangeShapeType="1"/>
              </p:cNvSpPr>
              <p:nvPr/>
            </p:nvSpPr>
            <p:spPr bwMode="auto">
              <a:xfrm>
                <a:off x="240" y="941"/>
                <a:ext cx="5232" cy="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grpSp>
      </p:grpSp>
      <p:sp>
        <p:nvSpPr>
          <p:cNvPr id="1027" name="Rectangle 7"/>
          <p:cNvSpPr>
            <a:spLocks noGrp="1" noChangeArrowheads="1"/>
          </p:cNvSpPr>
          <p:nvPr>
            <p:ph type="title"/>
          </p:nvPr>
        </p:nvSpPr>
        <p:spPr bwMode="auto">
          <a:xfrm>
            <a:off x="914400" y="277813"/>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8" name="Rectangle 8"/>
          <p:cNvSpPr>
            <a:spLocks noGrp="1" noChangeArrowheads="1"/>
          </p:cNvSpPr>
          <p:nvPr>
            <p:ph type="body" idx="1"/>
          </p:nvPr>
        </p:nvSpPr>
        <p:spPr bwMode="auto">
          <a:xfrm>
            <a:off x="914400" y="1600200"/>
            <a:ext cx="77724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8201" name="Rectangle 9"/>
          <p:cNvSpPr>
            <a:spLocks noGrp="1" noChangeArrowheads="1"/>
          </p:cNvSpPr>
          <p:nvPr>
            <p:ph type="dt" sz="half" idx="2"/>
          </p:nvPr>
        </p:nvSpPr>
        <p:spPr bwMode="auto">
          <a:xfrm>
            <a:off x="914400" y="6251575"/>
            <a:ext cx="1981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000" smtClean="0"/>
            </a:lvl1pPr>
          </a:lstStyle>
          <a:p>
            <a:pPr>
              <a:defRPr/>
            </a:pPr>
            <a:endParaRPr lang="es-ES"/>
          </a:p>
        </p:txBody>
      </p:sp>
      <p:sp>
        <p:nvSpPr>
          <p:cNvPr id="8202" name="Rectangle 10"/>
          <p:cNvSpPr>
            <a:spLocks noGrp="1" noChangeArrowheads="1"/>
          </p:cNvSpPr>
          <p:nvPr>
            <p:ph type="ftr" sz="quarter" idx="3"/>
          </p:nvPr>
        </p:nvSpPr>
        <p:spPr bwMode="auto">
          <a:xfrm>
            <a:off x="3352800" y="62484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000" smtClean="0"/>
            </a:lvl1pPr>
          </a:lstStyle>
          <a:p>
            <a:pPr>
              <a:defRPr/>
            </a:pPr>
            <a:endParaRPr lang="es-ES"/>
          </a:p>
        </p:txBody>
      </p:sp>
      <p:sp>
        <p:nvSpPr>
          <p:cNvPr id="8203" name="Rectangle 11"/>
          <p:cNvSpPr>
            <a:spLocks noGrp="1" noChangeArrowheads="1"/>
          </p:cNvSpPr>
          <p:nvPr>
            <p:ph type="sldNum" sz="quarter" idx="4"/>
          </p:nvPr>
        </p:nvSpPr>
        <p:spPr bwMode="auto">
          <a:xfrm>
            <a:off x="6781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smtClean="0"/>
            </a:lvl1pPr>
          </a:lstStyle>
          <a:p>
            <a:pPr>
              <a:defRPr/>
            </a:pPr>
            <a:fld id="{5D02CA91-B755-4830-95F9-75814868F1AD}" type="slidenum">
              <a:rPr lang="es-ES"/>
              <a:pPr>
                <a:defRPr/>
              </a:pPr>
              <a:t>‹Nº›</a:t>
            </a:fld>
            <a:endParaRPr lang="es-ES"/>
          </a:p>
        </p:txBody>
      </p:sp>
      <p:sp>
        <p:nvSpPr>
          <p:cNvPr id="1032" name="Line 12"/>
          <p:cNvSpPr>
            <a:spLocks noChangeShapeType="1"/>
          </p:cNvSpPr>
          <p:nvPr/>
        </p:nvSpPr>
        <p:spPr bwMode="auto">
          <a:xfrm>
            <a:off x="0" y="4876800"/>
            <a:ext cx="609600" cy="0"/>
          </a:xfrm>
          <a:prstGeom prst="line">
            <a:avLst/>
          </a:prstGeom>
          <a:noFill/>
          <a:ln w="444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Tree>
  </p:cSld>
  <p:clrMap bg1="lt1" tx1="dk1" bg2="lt2" tx2="dk2" accent1="accent1" accent2="accent2" accent3="accent3" accent4="accent4" accent5="accent5" accent6="accent6" hlink="hlink" folHlink="folHlink"/>
  <p:sldLayoutIdLst>
    <p:sldLayoutId id="2147483674"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iming>
    <p:tnLst>
      <p:par>
        <p:cTn id="1" dur="indefinite" restart="never" nodeType="tmRoot"/>
      </p:par>
    </p:tnLst>
  </p:timing>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Times New Roman" pitchFamily="18" charset="0"/>
        </a:defRPr>
      </a:lvl2pPr>
      <a:lvl3pPr algn="l" rtl="0" eaLnBrk="0" fontAlgn="base" hangingPunct="0">
        <a:spcBef>
          <a:spcPct val="0"/>
        </a:spcBef>
        <a:spcAft>
          <a:spcPct val="0"/>
        </a:spcAft>
        <a:defRPr sz="4200">
          <a:solidFill>
            <a:schemeClr val="tx2"/>
          </a:solidFill>
          <a:latin typeface="Times New Roman" pitchFamily="18" charset="0"/>
        </a:defRPr>
      </a:lvl3pPr>
      <a:lvl4pPr algn="l" rtl="0" eaLnBrk="0" fontAlgn="base" hangingPunct="0">
        <a:spcBef>
          <a:spcPct val="0"/>
        </a:spcBef>
        <a:spcAft>
          <a:spcPct val="0"/>
        </a:spcAft>
        <a:defRPr sz="4200">
          <a:solidFill>
            <a:schemeClr val="tx2"/>
          </a:solidFill>
          <a:latin typeface="Times New Roman" pitchFamily="18" charset="0"/>
        </a:defRPr>
      </a:lvl4pPr>
      <a:lvl5pPr algn="l" rtl="0" eaLnBrk="0" fontAlgn="base" hangingPunct="0">
        <a:spcBef>
          <a:spcPct val="0"/>
        </a:spcBef>
        <a:spcAft>
          <a:spcPct val="0"/>
        </a:spcAft>
        <a:defRPr sz="4200">
          <a:solidFill>
            <a:schemeClr val="tx2"/>
          </a:solidFill>
          <a:latin typeface="Times New Roman" pitchFamily="18" charset="0"/>
        </a:defRPr>
      </a:lvl5pPr>
      <a:lvl6pPr marL="457200" algn="l" rtl="0" fontAlgn="base">
        <a:spcBef>
          <a:spcPct val="0"/>
        </a:spcBef>
        <a:spcAft>
          <a:spcPct val="0"/>
        </a:spcAft>
        <a:defRPr sz="4200">
          <a:solidFill>
            <a:schemeClr val="tx2"/>
          </a:solidFill>
          <a:latin typeface="Times New Roman" pitchFamily="18" charset="0"/>
        </a:defRPr>
      </a:lvl6pPr>
      <a:lvl7pPr marL="914400" algn="l" rtl="0" fontAlgn="base">
        <a:spcBef>
          <a:spcPct val="0"/>
        </a:spcBef>
        <a:spcAft>
          <a:spcPct val="0"/>
        </a:spcAft>
        <a:defRPr sz="4200">
          <a:solidFill>
            <a:schemeClr val="tx2"/>
          </a:solidFill>
          <a:latin typeface="Times New Roman" pitchFamily="18" charset="0"/>
        </a:defRPr>
      </a:lvl7pPr>
      <a:lvl8pPr marL="1371600" algn="l" rtl="0" fontAlgn="base">
        <a:spcBef>
          <a:spcPct val="0"/>
        </a:spcBef>
        <a:spcAft>
          <a:spcPct val="0"/>
        </a:spcAft>
        <a:defRPr sz="4200">
          <a:solidFill>
            <a:schemeClr val="tx2"/>
          </a:solidFill>
          <a:latin typeface="Times New Roman" pitchFamily="18" charset="0"/>
        </a:defRPr>
      </a:lvl8pPr>
      <a:lvl9pPr marL="1828800" algn="l" rtl="0" fontAlgn="base">
        <a:spcBef>
          <a:spcPct val="0"/>
        </a:spcBef>
        <a:spcAft>
          <a:spcPct val="0"/>
        </a:spcAft>
        <a:defRPr sz="4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folHlink"/>
        </a:buClr>
        <a:buSzPct val="90000"/>
        <a:buFont typeface="Wingdings" pitchFamily="2" charset="2"/>
        <a:buChar char="n"/>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SzPct val="75000"/>
        <a:buFont typeface="Wingdings" pitchFamily="2" charset="2"/>
        <a:buChar char="n"/>
        <a:defRPr sz="2600">
          <a:solidFill>
            <a:schemeClr val="tx1"/>
          </a:solidFill>
          <a:latin typeface="+mn-lt"/>
        </a:defRPr>
      </a:lvl2pPr>
      <a:lvl3pPr marL="1143000" indent="-228600" algn="l" rtl="0" eaLnBrk="0" fontAlgn="base" hangingPunct="0">
        <a:spcBef>
          <a:spcPct val="20000"/>
        </a:spcBef>
        <a:spcAft>
          <a:spcPct val="0"/>
        </a:spcAft>
        <a:buClr>
          <a:schemeClr val="folHlink"/>
        </a:buClr>
        <a:buSzPct val="55000"/>
        <a:buFont typeface="Wingdings" pitchFamily="2" charset="2"/>
        <a:buChar char="n"/>
        <a:defRPr sz="2300">
          <a:solidFill>
            <a:schemeClr val="tx1"/>
          </a:solidFill>
          <a:latin typeface="+mn-lt"/>
        </a:defRPr>
      </a:lvl3pPr>
      <a:lvl4pPr marL="1600200" indent="-228600" algn="l" rtl="0" eaLnBrk="0" fontAlgn="base" hangingPunct="0">
        <a:spcBef>
          <a:spcPct val="20000"/>
        </a:spcBef>
        <a:spcAft>
          <a:spcPct val="0"/>
        </a:spcAft>
        <a:buClr>
          <a:schemeClr val="accent1"/>
        </a:buClr>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7.wmf"/></Relationships>
</file>

<file path=ppt/slides/_rels/slide11.xml.rels><?xml version="1.0" encoding="UTF-8" standalone="yes"?>
<Relationships xmlns="http://schemas.openxmlformats.org/package/2006/relationships"><Relationship Id="rId8" Type="http://schemas.openxmlformats.org/officeDocument/2006/relationships/image" Target="../media/image10.wmf"/><Relationship Id="rId13" Type="http://schemas.openxmlformats.org/officeDocument/2006/relationships/oleObject" Target="../embeddings/oleObject10.bin"/><Relationship Id="rId3" Type="http://schemas.openxmlformats.org/officeDocument/2006/relationships/oleObject" Target="../embeddings/oleObject5.bin"/><Relationship Id="rId7" Type="http://schemas.openxmlformats.org/officeDocument/2006/relationships/oleObject" Target="../embeddings/oleObject7.bin"/><Relationship Id="rId12" Type="http://schemas.openxmlformats.org/officeDocument/2006/relationships/image" Target="../media/image12.wmf"/><Relationship Id="rId2" Type="http://schemas.openxmlformats.org/officeDocument/2006/relationships/slideLayout" Target="../slideLayouts/slideLayout2.xml"/><Relationship Id="rId16" Type="http://schemas.openxmlformats.org/officeDocument/2006/relationships/image" Target="../media/image14.wmf"/><Relationship Id="rId1" Type="http://schemas.openxmlformats.org/officeDocument/2006/relationships/vmlDrawing" Target="../drawings/vmlDrawing3.vml"/><Relationship Id="rId6" Type="http://schemas.openxmlformats.org/officeDocument/2006/relationships/image" Target="../media/image9.wmf"/><Relationship Id="rId11" Type="http://schemas.openxmlformats.org/officeDocument/2006/relationships/oleObject" Target="../embeddings/oleObject9.bin"/><Relationship Id="rId5" Type="http://schemas.openxmlformats.org/officeDocument/2006/relationships/oleObject" Target="../embeddings/oleObject6.bin"/><Relationship Id="rId15" Type="http://schemas.openxmlformats.org/officeDocument/2006/relationships/oleObject" Target="../embeddings/oleObject11.bin"/><Relationship Id="rId10" Type="http://schemas.openxmlformats.org/officeDocument/2006/relationships/image" Target="../media/image11.wmf"/><Relationship Id="rId4" Type="http://schemas.openxmlformats.org/officeDocument/2006/relationships/image" Target="../media/image8.wmf"/><Relationship Id="rId9" Type="http://schemas.openxmlformats.org/officeDocument/2006/relationships/oleObject" Target="../embeddings/oleObject8.bin"/><Relationship Id="rId14" Type="http://schemas.openxmlformats.org/officeDocument/2006/relationships/image" Target="../media/image13.wmf"/></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15.wmf"/></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17.wmf"/><Relationship Id="rId5" Type="http://schemas.openxmlformats.org/officeDocument/2006/relationships/oleObject" Target="../embeddings/oleObject14.bin"/><Relationship Id="rId4" Type="http://schemas.openxmlformats.org/officeDocument/2006/relationships/image" Target="../media/image16.wmf"/></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19.wmf"/><Relationship Id="rId5" Type="http://schemas.openxmlformats.org/officeDocument/2006/relationships/oleObject" Target="../embeddings/oleObject16.bin"/><Relationship Id="rId4" Type="http://schemas.openxmlformats.org/officeDocument/2006/relationships/image" Target="../media/image18.w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21.wmf"/><Relationship Id="rId5" Type="http://schemas.openxmlformats.org/officeDocument/2006/relationships/oleObject" Target="../embeddings/oleObject18.bin"/><Relationship Id="rId4" Type="http://schemas.openxmlformats.org/officeDocument/2006/relationships/image" Target="../media/image20.w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image" Target="../media/image22.wmf"/></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image" Target="../media/image23.w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image" Target="../media/image26.wmf"/><Relationship Id="rId3" Type="http://schemas.openxmlformats.org/officeDocument/2006/relationships/oleObject" Target="../embeddings/oleObject21.bin"/><Relationship Id="rId7" Type="http://schemas.openxmlformats.org/officeDocument/2006/relationships/oleObject" Target="../embeddings/oleObject23.bin"/><Relationship Id="rId12" Type="http://schemas.openxmlformats.org/officeDocument/2006/relationships/image" Target="../media/image28.wmf"/><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image" Target="../media/image25.wmf"/><Relationship Id="rId11" Type="http://schemas.openxmlformats.org/officeDocument/2006/relationships/oleObject" Target="../embeddings/oleObject25.bin"/><Relationship Id="rId5" Type="http://schemas.openxmlformats.org/officeDocument/2006/relationships/oleObject" Target="../embeddings/oleObject22.bin"/><Relationship Id="rId10" Type="http://schemas.openxmlformats.org/officeDocument/2006/relationships/image" Target="../media/image27.wmf"/><Relationship Id="rId4" Type="http://schemas.openxmlformats.org/officeDocument/2006/relationships/image" Target="../media/image24.wmf"/><Relationship Id="rId9" Type="http://schemas.openxmlformats.org/officeDocument/2006/relationships/oleObject" Target="../embeddings/oleObject24.bin"/></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Layout" Target="../slideLayouts/slideLayout2.xml"/><Relationship Id="rId1" Type="http://schemas.openxmlformats.org/officeDocument/2006/relationships/vmlDrawing" Target="../drawings/vmlDrawing11.vml"/><Relationship Id="rId4" Type="http://schemas.openxmlformats.org/officeDocument/2006/relationships/image" Target="../media/image29.wmf"/></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slideLayout" Target="../slideLayouts/slideLayout4.xml"/><Relationship Id="rId1" Type="http://schemas.openxmlformats.org/officeDocument/2006/relationships/vmlDrawing" Target="../drawings/vmlDrawing12.vml"/><Relationship Id="rId6" Type="http://schemas.openxmlformats.org/officeDocument/2006/relationships/image" Target="../media/image31.emf"/><Relationship Id="rId5" Type="http://schemas.openxmlformats.org/officeDocument/2006/relationships/oleObject" Target="../embeddings/oleObject28.bin"/><Relationship Id="rId4" Type="http://schemas.openxmlformats.org/officeDocument/2006/relationships/image" Target="../media/image30.emf"/></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slideLayout" Target="../slideLayouts/slideLayout2.xml"/><Relationship Id="rId1" Type="http://schemas.openxmlformats.org/officeDocument/2006/relationships/vmlDrawing" Target="../drawings/vmlDrawing13.vml"/><Relationship Id="rId4" Type="http://schemas.openxmlformats.org/officeDocument/2006/relationships/image" Target="../media/image32.wmf"/></Relationships>
</file>

<file path=ppt/slides/_rels/slide3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Layout" Target="../slideLayouts/slideLayout2.xml"/><Relationship Id="rId1" Type="http://schemas.openxmlformats.org/officeDocument/2006/relationships/vmlDrawing" Target="../drawings/vmlDrawing14.vml"/><Relationship Id="rId6" Type="http://schemas.openxmlformats.org/officeDocument/2006/relationships/image" Target="../media/image35.wmf"/><Relationship Id="rId5" Type="http://schemas.openxmlformats.org/officeDocument/2006/relationships/oleObject" Target="../embeddings/oleObject31.bin"/><Relationship Id="rId4" Type="http://schemas.openxmlformats.org/officeDocument/2006/relationships/image" Target="../media/image34.wmf"/></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6.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5.wmf"/><Relationship Id="rId5" Type="http://schemas.openxmlformats.org/officeDocument/2006/relationships/oleObject" Target="../embeddings/oleObject2.bin"/><Relationship Id="rId4" Type="http://schemas.openxmlformats.org/officeDocument/2006/relationships/image" Target="../media/image4.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3"/>
          <p:cNvSpPr>
            <a:spLocks noGrp="1" noChangeArrowheads="1"/>
          </p:cNvSpPr>
          <p:nvPr>
            <p:ph type="subTitle" idx="1"/>
          </p:nvPr>
        </p:nvSpPr>
        <p:spPr>
          <a:xfrm>
            <a:off x="2051720" y="1484784"/>
            <a:ext cx="6858000" cy="1240160"/>
          </a:xfrm>
          <a:solidFill>
            <a:schemeClr val="accent1">
              <a:lumMod val="60000"/>
              <a:lumOff val="40000"/>
            </a:schemeClr>
          </a:solidFill>
        </p:spPr>
        <p:txBody>
          <a:bodyPr/>
          <a:lstStyle/>
          <a:p>
            <a:pPr eaLnBrk="1" hangingPunct="1"/>
            <a:r>
              <a:rPr lang="es-MX" altLang="ja-JP" b="1" dirty="0" smtClean="0">
                <a:ea typeface="MS Mincho" pitchFamily="49" charset="-128"/>
              </a:rPr>
              <a:t>UNIDAD 4. ECONOMIA DEL BIENESTAR SOCIAL</a:t>
            </a:r>
            <a:endParaRPr lang="es-ES" dirty="0" smtClean="0"/>
          </a:p>
        </p:txBody>
      </p:sp>
      <p:sp>
        <p:nvSpPr>
          <p:cNvPr id="4" name="Rectangle 3"/>
          <p:cNvSpPr txBox="1">
            <a:spLocks noChangeArrowheads="1"/>
          </p:cNvSpPr>
          <p:nvPr/>
        </p:nvSpPr>
        <p:spPr>
          <a:xfrm>
            <a:off x="1835696" y="86885"/>
            <a:ext cx="5333308" cy="716968"/>
          </a:xfrm>
          <a:prstGeom prst="rect">
            <a:avLst/>
          </a:prstGeom>
        </p:spPr>
        <p:txBody>
          <a:bodyPr>
            <a:normAutofit fontScale="70000" lnSpcReduction="20000"/>
          </a:bodyPr>
          <a:lstStyle>
            <a:lvl1pPr marL="0" indent="0" algn="ctr" rtl="0" eaLnBrk="1" latinLnBrk="0" hangingPunct="1">
              <a:spcBef>
                <a:spcPts val="580"/>
              </a:spcBef>
              <a:buClr>
                <a:schemeClr val="accent1"/>
              </a:buClr>
              <a:buSzPct val="85000"/>
              <a:buFont typeface="Wingdings 2"/>
              <a:buNone/>
              <a:defRPr kumimoji="0" sz="2600" kern="1200">
                <a:solidFill>
                  <a:schemeClr val="tx2"/>
                </a:solidFill>
                <a:latin typeface="+mn-lt"/>
                <a:ea typeface="+mn-ea"/>
                <a:cs typeface="+mn-cs"/>
              </a:defRPr>
            </a:lvl1pPr>
            <a:lvl2pPr marL="457200" indent="0" algn="ctr" rtl="0" eaLnBrk="1" latinLnBrk="0" hangingPunct="1">
              <a:spcBef>
                <a:spcPts val="370"/>
              </a:spcBef>
              <a:buClr>
                <a:schemeClr val="accent2"/>
              </a:buClr>
              <a:buSzPct val="85000"/>
              <a:buFont typeface="Wingdings 2"/>
              <a:buNone/>
              <a:defRPr kumimoji="0" sz="2400" kern="1200">
                <a:solidFill>
                  <a:schemeClr val="tx1"/>
                </a:solidFill>
                <a:latin typeface="+mn-lt"/>
                <a:ea typeface="+mn-ea"/>
                <a:cs typeface="+mn-cs"/>
              </a:defRPr>
            </a:lvl2pPr>
            <a:lvl3pPr marL="914400" indent="0" algn="ctr" rtl="0" eaLnBrk="1" latinLnBrk="0" hangingPunct="1">
              <a:spcBef>
                <a:spcPts val="370"/>
              </a:spcBef>
              <a:buClr>
                <a:schemeClr val="accent1">
                  <a:tint val="60000"/>
                </a:schemeClr>
              </a:buClr>
              <a:buSzPct val="85000"/>
              <a:buFont typeface="Wingdings 2"/>
              <a:buNone/>
              <a:defRPr kumimoji="0" sz="2000" kern="1200">
                <a:solidFill>
                  <a:schemeClr val="tx1"/>
                </a:solidFill>
                <a:latin typeface="+mn-lt"/>
                <a:ea typeface="+mn-ea"/>
                <a:cs typeface="+mn-cs"/>
              </a:defRPr>
            </a:lvl3pPr>
            <a:lvl4pPr marL="1371600" indent="0" algn="ctr" rtl="0" eaLnBrk="1" latinLnBrk="0" hangingPunct="1">
              <a:spcBef>
                <a:spcPts val="370"/>
              </a:spcBef>
              <a:buClr>
                <a:schemeClr val="accent3"/>
              </a:buClr>
              <a:buSzPct val="80000"/>
              <a:buFont typeface="Wingdings 2"/>
              <a:buNone/>
              <a:defRPr kumimoji="0" sz="2000" kern="1200">
                <a:solidFill>
                  <a:schemeClr val="tx1"/>
                </a:solidFill>
                <a:latin typeface="+mn-lt"/>
                <a:ea typeface="+mn-ea"/>
                <a:cs typeface="+mn-cs"/>
              </a:defRPr>
            </a:lvl4pPr>
            <a:lvl5pPr marL="1828800" indent="0" algn="ctr" rtl="0" eaLnBrk="1" latinLnBrk="0" hangingPunct="1">
              <a:spcBef>
                <a:spcPts val="370"/>
              </a:spcBef>
              <a:buClr>
                <a:schemeClr val="accent3"/>
              </a:buClr>
              <a:buFontTx/>
              <a:buNone/>
              <a:defRPr kumimoji="0" sz="2000" kern="1200">
                <a:solidFill>
                  <a:schemeClr val="tx1"/>
                </a:solidFill>
                <a:latin typeface="+mn-lt"/>
                <a:ea typeface="+mn-ea"/>
                <a:cs typeface="+mn-cs"/>
              </a:defRPr>
            </a:lvl5pPr>
            <a:lvl6pPr marL="2286000" indent="0" algn="ctr" rtl="0" eaLnBrk="1" latinLnBrk="0" hangingPunct="1">
              <a:spcBef>
                <a:spcPts val="370"/>
              </a:spcBef>
              <a:buClr>
                <a:schemeClr val="accent3"/>
              </a:buClr>
              <a:buNone/>
              <a:defRPr kumimoji="0" sz="1800" kern="1200" baseline="0">
                <a:solidFill>
                  <a:schemeClr val="tx1"/>
                </a:solidFill>
                <a:latin typeface="+mn-lt"/>
                <a:ea typeface="+mn-ea"/>
                <a:cs typeface="+mn-cs"/>
              </a:defRPr>
            </a:lvl6pPr>
            <a:lvl7pPr marL="2743200" indent="0" algn="ctr" rtl="0" eaLnBrk="1" latinLnBrk="0" hangingPunct="1">
              <a:spcBef>
                <a:spcPts val="370"/>
              </a:spcBef>
              <a:buClr>
                <a:schemeClr val="accent2"/>
              </a:buClr>
              <a:buNone/>
              <a:defRPr kumimoji="0" sz="1800" kern="1200">
                <a:solidFill>
                  <a:schemeClr val="tx1"/>
                </a:solidFill>
                <a:latin typeface="+mn-lt"/>
                <a:ea typeface="+mn-ea"/>
                <a:cs typeface="+mn-cs"/>
              </a:defRPr>
            </a:lvl7pPr>
            <a:lvl8pPr marL="3200400" indent="0" algn="ctr" rtl="0" eaLnBrk="1" latinLnBrk="0" hangingPunct="1">
              <a:spcBef>
                <a:spcPts val="370"/>
              </a:spcBef>
              <a:buClr>
                <a:schemeClr val="accent1">
                  <a:tint val="60000"/>
                </a:schemeClr>
              </a:buClr>
              <a:buNone/>
              <a:defRPr kumimoji="0" sz="1800" kern="1200">
                <a:solidFill>
                  <a:schemeClr val="tx1"/>
                </a:solidFill>
                <a:latin typeface="+mn-lt"/>
                <a:ea typeface="+mn-ea"/>
                <a:cs typeface="+mn-cs"/>
              </a:defRPr>
            </a:lvl8pPr>
            <a:lvl9pPr marL="3657600" indent="0" algn="ctr" rtl="0" eaLnBrk="1" latinLnBrk="0" hangingPunct="1">
              <a:spcBef>
                <a:spcPts val="370"/>
              </a:spcBef>
              <a:buClr>
                <a:schemeClr val="accent2">
                  <a:tint val="60000"/>
                </a:schemeClr>
              </a:buClr>
              <a:buNone/>
              <a:defRPr kumimoji="0" sz="1800" kern="1200">
                <a:solidFill>
                  <a:schemeClr val="tx1"/>
                </a:solidFill>
                <a:latin typeface="+mn-lt"/>
                <a:ea typeface="+mn-ea"/>
                <a:cs typeface="+mn-cs"/>
              </a:defRPr>
            </a:lvl9pPr>
          </a:lstStyle>
          <a:p>
            <a:pPr fontAlgn="auto">
              <a:spcAft>
                <a:spcPts val="0"/>
              </a:spcAft>
              <a:defRPr/>
            </a:pPr>
            <a:r>
              <a:rPr lang="es-MX" altLang="es-MX" b="1" dirty="0" smtClean="0">
                <a:solidFill>
                  <a:schemeClr val="accent1">
                    <a:lumMod val="75000"/>
                  </a:schemeClr>
                </a:solidFill>
              </a:rPr>
              <a:t>Universidad Autónoma del Estado de México</a:t>
            </a:r>
          </a:p>
          <a:p>
            <a:pPr fontAlgn="auto">
              <a:spcAft>
                <a:spcPts val="0"/>
              </a:spcAft>
              <a:defRPr/>
            </a:pPr>
            <a:r>
              <a:rPr lang="es-MX" altLang="es-MX" b="1" dirty="0" smtClean="0">
                <a:solidFill>
                  <a:schemeClr val="accent1">
                    <a:lumMod val="75000"/>
                  </a:schemeClr>
                </a:solidFill>
              </a:rPr>
              <a:t>Facultad de Economía</a:t>
            </a:r>
            <a:endParaRPr lang="es-MX" altLang="es-MX" b="1" dirty="0">
              <a:solidFill>
                <a:schemeClr val="accent1">
                  <a:lumMod val="75000"/>
                </a:schemeClr>
              </a:solidFill>
            </a:endParaRPr>
          </a:p>
          <a:p>
            <a:pPr fontAlgn="auto">
              <a:spcAft>
                <a:spcPts val="0"/>
              </a:spcAft>
              <a:defRPr/>
            </a:pPr>
            <a:endParaRPr lang="es-ES" altLang="es-MX" b="1" dirty="0" smtClean="0">
              <a:solidFill>
                <a:schemeClr val="accent1">
                  <a:lumMod val="75000"/>
                </a:schemeClr>
              </a:solidFill>
            </a:endParaRPr>
          </a:p>
        </p:txBody>
      </p:sp>
      <p:pic>
        <p:nvPicPr>
          <p:cNvPr id="5" name="Picture 2" descr="http://www.labsag.co.uk/es/wp-content/uploads/2012/08/uaem-feconomia-mx.jp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00392" y="86885"/>
            <a:ext cx="885200" cy="88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3752" y="101900"/>
            <a:ext cx="1144890" cy="9890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Rectángulo"/>
          <p:cNvSpPr/>
          <p:nvPr/>
        </p:nvSpPr>
        <p:spPr>
          <a:xfrm>
            <a:off x="1354379" y="3861048"/>
            <a:ext cx="7056785" cy="923330"/>
          </a:xfrm>
          <a:prstGeom prst="rect">
            <a:avLst/>
          </a:prstGeom>
        </p:spPr>
        <p:txBody>
          <a:bodyPr wrap="square">
            <a:spAutoFit/>
          </a:bodyPr>
          <a:lstStyle/>
          <a:p>
            <a:pPr algn="ctr"/>
            <a:r>
              <a:rPr lang="es-MX" altLang="es-MX" b="1" dirty="0" smtClean="0"/>
              <a:t>Unidad de aprendizaje: MICROECONOMIA II</a:t>
            </a:r>
            <a:br>
              <a:rPr lang="es-MX" altLang="es-MX" b="1" dirty="0" smtClean="0"/>
            </a:br>
            <a:r>
              <a:rPr lang="es-MX" altLang="es-MX" b="1" dirty="0" smtClean="0"/>
              <a:t>Licenciatura en Relaciones Económicas Internacionales</a:t>
            </a:r>
          </a:p>
          <a:p>
            <a:pPr algn="ctr"/>
            <a:r>
              <a:rPr lang="es-MX" b="1" dirty="0" smtClean="0"/>
              <a:t>Cuarto periodo</a:t>
            </a:r>
            <a:endParaRPr lang="es-MX" b="1" dirty="0"/>
          </a:p>
        </p:txBody>
      </p:sp>
      <p:sp>
        <p:nvSpPr>
          <p:cNvPr id="8" name="Rectangle 2"/>
          <p:cNvSpPr txBox="1">
            <a:spLocks noChangeArrowheads="1"/>
          </p:cNvSpPr>
          <p:nvPr/>
        </p:nvSpPr>
        <p:spPr>
          <a:xfrm>
            <a:off x="1043607" y="4948664"/>
            <a:ext cx="7499385" cy="1004888"/>
          </a:xfrm>
          <a:prstGeom prst="rect">
            <a:avLst/>
          </a:prstGeom>
        </p:spPr>
        <p:txBody>
          <a:bodyPr bIns="91440" anchor="ctr">
            <a:normAutofit/>
          </a:bodyPr>
          <a:lstStyle>
            <a:lvl1pPr algn="ctr" rtl="0" eaLnBrk="1" latinLnBrk="0" hangingPunct="1">
              <a:spcBef>
                <a:spcPct val="0"/>
              </a:spcBef>
              <a:buNone/>
              <a:defRPr kumimoji="0" lang="en-US" sz="4000" kern="1200" dirty="0">
                <a:solidFill>
                  <a:srgbClr val="FFFFFF"/>
                </a:solidFill>
                <a:latin typeface="+mj-lt"/>
                <a:ea typeface="+mj-ea"/>
                <a:cs typeface="+mj-cs"/>
              </a:defRPr>
            </a:lvl1pPr>
          </a:lstStyle>
          <a:p>
            <a:pPr fontAlgn="auto">
              <a:spcAft>
                <a:spcPts val="0"/>
              </a:spcAft>
              <a:defRPr/>
            </a:pPr>
            <a:r>
              <a:rPr lang="es-MX" altLang="es-MX" sz="2800" dirty="0" smtClean="0">
                <a:solidFill>
                  <a:schemeClr val="tx1"/>
                </a:solidFill>
              </a:rPr>
              <a:t>M. en E. Juvenal Rojas Merced</a:t>
            </a:r>
            <a:endParaRPr lang="es-ES" altLang="es-MX" sz="2800" dirty="0" smtClean="0">
              <a:solidFill>
                <a:schemeClr val="tx1"/>
              </a:solidFill>
            </a:endParaRPr>
          </a:p>
        </p:txBody>
      </p:sp>
      <p:sp>
        <p:nvSpPr>
          <p:cNvPr id="9" name="Rectangle 2"/>
          <p:cNvSpPr txBox="1">
            <a:spLocks noChangeArrowheads="1"/>
          </p:cNvSpPr>
          <p:nvPr/>
        </p:nvSpPr>
        <p:spPr>
          <a:xfrm>
            <a:off x="6444207" y="5953552"/>
            <a:ext cx="2438401" cy="726550"/>
          </a:xfrm>
          <a:prstGeom prst="rect">
            <a:avLst/>
          </a:prstGeom>
        </p:spPr>
        <p:txBody>
          <a:bodyPr bIns="91440" anchor="ctr">
            <a:normAutofit/>
          </a:bodyPr>
          <a:lstStyle>
            <a:lvl1pPr algn="ctr" rtl="0" eaLnBrk="1" latinLnBrk="0" hangingPunct="1">
              <a:spcBef>
                <a:spcPct val="0"/>
              </a:spcBef>
              <a:buNone/>
              <a:defRPr kumimoji="0" lang="en-US" sz="4000" kern="1200" dirty="0">
                <a:solidFill>
                  <a:srgbClr val="FFFFFF"/>
                </a:solidFill>
                <a:latin typeface="+mj-lt"/>
                <a:ea typeface="+mj-ea"/>
                <a:cs typeface="+mj-cs"/>
              </a:defRPr>
            </a:lvl1pPr>
          </a:lstStyle>
          <a:p>
            <a:pPr algn="r" fontAlgn="auto">
              <a:spcAft>
                <a:spcPts val="0"/>
              </a:spcAft>
              <a:defRPr/>
            </a:pPr>
            <a:r>
              <a:rPr lang="es-MX" altLang="es-MX" sz="2000" dirty="0" smtClean="0">
                <a:solidFill>
                  <a:schemeClr val="tx1"/>
                </a:solidFill>
              </a:rPr>
              <a:t>Octubre de 2017</a:t>
            </a:r>
            <a:endParaRPr lang="es-ES" altLang="es-MX" sz="2000" dirty="0" smtClean="0">
              <a:solidFill>
                <a:schemeClr val="tx1"/>
              </a:solidFill>
            </a:endParaRPr>
          </a:p>
        </p:txBody>
      </p:sp>
    </p:spTree>
  </p:cSld>
  <p:clrMapOvr>
    <a:masterClrMapping/>
  </p:clrMapOvr>
  <p:transition spd="slow">
    <p:rand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endParaRPr lang="es-MX" smtClean="0"/>
          </a:p>
        </p:txBody>
      </p:sp>
      <p:sp>
        <p:nvSpPr>
          <p:cNvPr id="8195" name="Rectangle 3"/>
          <p:cNvSpPr>
            <a:spLocks noGrp="1" noChangeArrowheads="1"/>
          </p:cNvSpPr>
          <p:nvPr>
            <p:ph type="body" idx="1"/>
          </p:nvPr>
        </p:nvSpPr>
        <p:spPr/>
        <p:txBody>
          <a:bodyPr/>
          <a:lstStyle/>
          <a:p>
            <a:pPr marL="457200" indent="-457200" eaLnBrk="1" hangingPunct="1">
              <a:lnSpc>
                <a:spcPct val="80000"/>
              </a:lnSpc>
              <a:buFont typeface="Wingdings" pitchFamily="2" charset="2"/>
              <a:buAutoNum type="arabicPeriod" startAt="2"/>
            </a:pPr>
            <a:r>
              <a:rPr lang="es-ES" sz="2000" smtClean="0"/>
              <a:t>Las reglas de elección colectiva que ponderan las intensidades de las preferencias se denominan Funciones de Bienestar Social</a:t>
            </a:r>
            <a:r>
              <a:rPr lang="es-ES" sz="2000" smtClean="0">
                <a:latin typeface="Times New Roman" pitchFamily="18" charset="0"/>
              </a:rPr>
              <a:t> (</a:t>
            </a:r>
            <a:r>
              <a:rPr lang="es-ES" sz="2000" i="1" smtClean="0">
                <a:latin typeface="Times New Roman" pitchFamily="18" charset="0"/>
              </a:rPr>
              <a:t>FBS</a:t>
            </a:r>
            <a:r>
              <a:rPr lang="es-ES" sz="2000" smtClean="0">
                <a:latin typeface="Times New Roman" pitchFamily="18" charset="0"/>
              </a:rPr>
              <a:t>)</a:t>
            </a:r>
            <a:r>
              <a:rPr lang="es-ES" sz="2000" smtClean="0"/>
              <a:t>. </a:t>
            </a:r>
          </a:p>
          <a:p>
            <a:pPr marL="457200" indent="-457200" eaLnBrk="1" hangingPunct="1">
              <a:lnSpc>
                <a:spcPct val="80000"/>
              </a:lnSpc>
              <a:buFont typeface="Wingdings" pitchFamily="2" charset="2"/>
              <a:buAutoNum type="arabicPeriod" startAt="2"/>
            </a:pPr>
            <a:endParaRPr lang="es-ES" sz="2000" smtClean="0"/>
          </a:p>
          <a:p>
            <a:pPr marL="457200" indent="-457200" eaLnBrk="1" hangingPunct="1">
              <a:lnSpc>
                <a:spcPct val="80000"/>
              </a:lnSpc>
            </a:pPr>
            <a:r>
              <a:rPr lang="es-ES" sz="2000" smtClean="0"/>
              <a:t>Cuanta mas utilidad derive un individuo de una alternativa mayor será el bienestar social que genera y más probable será que sea elegida. </a:t>
            </a:r>
          </a:p>
          <a:p>
            <a:pPr marL="457200" indent="-457200" eaLnBrk="1" hangingPunct="1">
              <a:lnSpc>
                <a:spcPct val="80000"/>
              </a:lnSpc>
              <a:buFont typeface="Wingdings" pitchFamily="2" charset="2"/>
              <a:buNone/>
            </a:pPr>
            <a:endParaRPr lang="es-ES" sz="2000" smtClean="0"/>
          </a:p>
          <a:p>
            <a:pPr marL="457200" indent="-457200" eaLnBrk="1" hangingPunct="1">
              <a:lnSpc>
                <a:spcPct val="80000"/>
              </a:lnSpc>
            </a:pPr>
            <a:r>
              <a:rPr lang="es-ES" sz="2000" smtClean="0"/>
              <a:t>Por supuesto, es necesario poder hacer comparaciones interpersonales de utilidad. Si hay </a:t>
            </a:r>
            <a:r>
              <a:rPr lang="es-ES" sz="2000" i="1" smtClean="0">
                <a:latin typeface="Times New Roman" pitchFamily="18" charset="0"/>
              </a:rPr>
              <a:t>n</a:t>
            </a:r>
            <a:r>
              <a:rPr lang="es-ES" sz="2000" i="1" smtClean="0"/>
              <a:t> </a:t>
            </a:r>
            <a:r>
              <a:rPr lang="es-ES" sz="2000" smtClean="0"/>
              <a:t>individuos en la sociedad y </a:t>
            </a:r>
            <a:r>
              <a:rPr lang="es-ES" sz="2000" i="1" smtClean="0">
                <a:latin typeface="Times New Roman" pitchFamily="18" charset="0"/>
              </a:rPr>
              <a:t>U</a:t>
            </a:r>
            <a:r>
              <a:rPr lang="es-ES" sz="2000" i="1" baseline="-25000" smtClean="0">
                <a:latin typeface="Times New Roman" pitchFamily="18" charset="0"/>
              </a:rPr>
              <a:t>j</a:t>
            </a:r>
            <a:r>
              <a:rPr lang="es-ES" sz="2000" i="1" smtClean="0">
                <a:latin typeface="Times New Roman" pitchFamily="18" charset="0"/>
              </a:rPr>
              <a:t> </a:t>
            </a:r>
            <a:r>
              <a:rPr lang="es-ES" sz="2000" smtClean="0"/>
              <a:t>representa la utilidad del individuo </a:t>
            </a:r>
            <a:r>
              <a:rPr lang="es-ES" sz="2000" i="1" smtClean="0">
                <a:latin typeface="Times New Roman" pitchFamily="18" charset="0"/>
              </a:rPr>
              <a:t>j</a:t>
            </a:r>
            <a:r>
              <a:rPr lang="es-ES" sz="2000" smtClean="0"/>
              <a:t>, una </a:t>
            </a:r>
            <a:r>
              <a:rPr lang="es-ES" sz="2000" i="1" smtClean="0">
                <a:latin typeface="Times New Roman" pitchFamily="18" charset="0"/>
              </a:rPr>
              <a:t>FBS</a:t>
            </a:r>
            <a:r>
              <a:rPr lang="es-ES" sz="2000" smtClean="0"/>
              <a:t> sería</a:t>
            </a:r>
          </a:p>
          <a:p>
            <a:pPr marL="457200" indent="-457200" eaLnBrk="1" hangingPunct="1">
              <a:lnSpc>
                <a:spcPct val="80000"/>
              </a:lnSpc>
            </a:pPr>
            <a:endParaRPr lang="es-ES" sz="2000" smtClean="0"/>
          </a:p>
          <a:p>
            <a:pPr marL="457200" indent="-457200" eaLnBrk="1" hangingPunct="1">
              <a:lnSpc>
                <a:spcPct val="80000"/>
              </a:lnSpc>
            </a:pPr>
            <a:endParaRPr lang="es-ES" sz="2000" i="1" smtClean="0"/>
          </a:p>
          <a:p>
            <a:pPr marL="457200" indent="-457200" eaLnBrk="1" hangingPunct="1">
              <a:lnSpc>
                <a:spcPct val="80000"/>
              </a:lnSpc>
            </a:pPr>
            <a:r>
              <a:rPr lang="es-ES" sz="2000" smtClean="0"/>
              <a:t>Las </a:t>
            </a:r>
            <a:r>
              <a:rPr lang="es-ES" sz="2000" i="1" smtClean="0">
                <a:latin typeface="Times New Roman" pitchFamily="18" charset="0"/>
              </a:rPr>
              <a:t>FBS</a:t>
            </a:r>
            <a:r>
              <a:rPr lang="es-ES" sz="2000" smtClean="0"/>
              <a:t> conllevan implícita una noción de bienestar social que viene dada por la forma funcional de </a:t>
            </a:r>
            <a:r>
              <a:rPr lang="es-ES" sz="2000" i="1" smtClean="0">
                <a:latin typeface="Times New Roman" pitchFamily="18" charset="0"/>
              </a:rPr>
              <a:t>W</a:t>
            </a:r>
            <a:r>
              <a:rPr lang="es-ES" sz="2000" smtClean="0"/>
              <a:t>.</a:t>
            </a:r>
          </a:p>
          <a:p>
            <a:pPr marL="457200" indent="-457200" eaLnBrk="1" hangingPunct="1">
              <a:lnSpc>
                <a:spcPct val="80000"/>
              </a:lnSpc>
              <a:buFont typeface="Wingdings" pitchFamily="2" charset="2"/>
              <a:buNone/>
            </a:pPr>
            <a:endParaRPr lang="es-ES" sz="2000" smtClean="0"/>
          </a:p>
        </p:txBody>
      </p:sp>
      <p:graphicFrame>
        <p:nvGraphicFramePr>
          <p:cNvPr id="8196" name="Object 4"/>
          <p:cNvGraphicFramePr>
            <a:graphicFrameLocks noChangeAspect="1"/>
          </p:cNvGraphicFramePr>
          <p:nvPr/>
        </p:nvGraphicFramePr>
        <p:xfrm>
          <a:off x="3708400" y="4703763"/>
          <a:ext cx="1774825" cy="381000"/>
        </p:xfrm>
        <a:graphic>
          <a:graphicData uri="http://schemas.openxmlformats.org/presentationml/2006/ole">
            <mc:AlternateContent xmlns:mc="http://schemas.openxmlformats.org/markup-compatibility/2006">
              <mc:Choice xmlns:v="urn:schemas-microsoft-com:vml" Requires="v">
                <p:oleObj spid="_x0000_s8203" name="Equation" r:id="rId3" imgW="1180588" imgH="253890" progId="Equation.DSMT4">
                  <p:embed/>
                </p:oleObj>
              </mc:Choice>
              <mc:Fallback>
                <p:oleObj name="Equation" r:id="rId3" imgW="1180588" imgH="25389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08400" y="4703763"/>
                        <a:ext cx="1774825"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algn="r" eaLnBrk="1" hangingPunct="1"/>
            <a:r>
              <a:rPr lang="es-ES" altLang="ja-JP" sz="2400" dirty="0" smtClean="0">
                <a:ea typeface="ＭＳ Ｐゴシック" pitchFamily="34" charset="-128"/>
              </a:rPr>
              <a:t>Elección Social. El Teorema de Imposibilidad de </a:t>
            </a:r>
            <a:r>
              <a:rPr lang="es-ES" altLang="ja-JP" sz="2400" dirty="0" err="1" smtClean="0">
                <a:ea typeface="ＭＳ Ｐゴシック" pitchFamily="34" charset="-128"/>
              </a:rPr>
              <a:t>Arrow</a:t>
            </a:r>
            <a:r>
              <a:rPr lang="es-ES" altLang="ja-JP" sz="3800" dirty="0" smtClean="0">
                <a:ea typeface="ＭＳ Ｐゴシック" pitchFamily="34" charset="-128"/>
              </a:rPr>
              <a:t> </a:t>
            </a:r>
            <a:endParaRPr lang="es-ES" sz="3800" dirty="0" smtClean="0"/>
          </a:p>
        </p:txBody>
      </p:sp>
      <p:sp>
        <p:nvSpPr>
          <p:cNvPr id="9219" name="Rectangle 3"/>
          <p:cNvSpPr>
            <a:spLocks noGrp="1" noChangeArrowheads="1"/>
          </p:cNvSpPr>
          <p:nvPr>
            <p:ph type="body" idx="1"/>
          </p:nvPr>
        </p:nvSpPr>
        <p:spPr>
          <a:xfrm>
            <a:off x="684213" y="1543050"/>
            <a:ext cx="8002587" cy="5141913"/>
          </a:xfrm>
        </p:spPr>
        <p:txBody>
          <a:bodyPr/>
          <a:lstStyle/>
          <a:p>
            <a:pPr eaLnBrk="1" hangingPunct="1">
              <a:lnSpc>
                <a:spcPct val="90000"/>
              </a:lnSpc>
              <a:buFont typeface="Wingdings" pitchFamily="2" charset="2"/>
              <a:buNone/>
            </a:pPr>
            <a:r>
              <a:rPr lang="es-ES" sz="2000" smtClean="0"/>
              <a:t>Propiedades que deben cumplir una función de elección social </a:t>
            </a:r>
            <a:r>
              <a:rPr lang="es-ES" sz="2000" i="1" smtClean="0">
                <a:latin typeface="Times New Roman" pitchFamily="18" charset="0"/>
              </a:rPr>
              <a:t>(FES)</a:t>
            </a:r>
          </a:p>
          <a:p>
            <a:pPr eaLnBrk="1" hangingPunct="1">
              <a:lnSpc>
                <a:spcPct val="90000"/>
              </a:lnSpc>
            </a:pPr>
            <a:r>
              <a:rPr lang="es-ES" sz="2000" smtClean="0"/>
              <a:t>Tenemos </a:t>
            </a:r>
            <a:r>
              <a:rPr lang="es-ES" sz="2000" i="1" smtClean="0">
                <a:latin typeface="Times New Roman" pitchFamily="18" charset="0"/>
              </a:rPr>
              <a:t>n</a:t>
            </a:r>
            <a:r>
              <a:rPr lang="es-ES" sz="2000" i="1" smtClean="0"/>
              <a:t> </a:t>
            </a:r>
            <a:r>
              <a:rPr lang="es-ES" sz="2000" smtClean="0"/>
              <a:t>individuos y </a:t>
            </a:r>
            <a:r>
              <a:rPr lang="es-ES" sz="2000" i="1" smtClean="0">
                <a:latin typeface="Times New Roman" pitchFamily="18" charset="0"/>
              </a:rPr>
              <a:t>m</a:t>
            </a:r>
            <a:r>
              <a:rPr lang="es-ES" sz="2000" i="1" smtClean="0"/>
              <a:t> </a:t>
            </a:r>
            <a:r>
              <a:rPr lang="es-ES" sz="2000" smtClean="0"/>
              <a:t>alternativas, </a:t>
            </a:r>
            <a:r>
              <a:rPr lang="es-ES" sz="2000" i="1" smtClean="0">
                <a:latin typeface="Times New Roman" pitchFamily="18" charset="0"/>
              </a:rPr>
              <a:t>x</a:t>
            </a:r>
            <a:r>
              <a:rPr lang="es-ES" sz="2000" baseline="-25000" smtClean="0">
                <a:latin typeface="Times New Roman" pitchFamily="18" charset="0"/>
              </a:rPr>
              <a:t>1</a:t>
            </a:r>
            <a:r>
              <a:rPr lang="es-ES" sz="2000" i="1" smtClean="0">
                <a:latin typeface="Times New Roman" pitchFamily="18" charset="0"/>
              </a:rPr>
              <a:t>; … ;x</a:t>
            </a:r>
            <a:r>
              <a:rPr lang="es-ES" sz="2000" i="1" baseline="-25000" smtClean="0">
                <a:latin typeface="Times New Roman" pitchFamily="18" charset="0"/>
              </a:rPr>
              <a:t>m</a:t>
            </a:r>
            <a:r>
              <a:rPr lang="es-ES" sz="2000" smtClean="0"/>
              <a:t>. La relación de preferencias del individuo </a:t>
            </a:r>
            <a:r>
              <a:rPr lang="es-ES" sz="2000" i="1" smtClean="0">
                <a:latin typeface="Times New Roman" pitchFamily="18" charset="0"/>
              </a:rPr>
              <a:t>j</a:t>
            </a:r>
            <a:r>
              <a:rPr lang="es-ES" sz="2000" i="1" smtClean="0"/>
              <a:t> </a:t>
            </a:r>
            <a:r>
              <a:rPr lang="es-ES" sz="2000" smtClean="0"/>
              <a:t>es      ,</a:t>
            </a:r>
          </a:p>
          <a:p>
            <a:pPr lvl="1" eaLnBrk="1" hangingPunct="1">
              <a:lnSpc>
                <a:spcPct val="90000"/>
              </a:lnSpc>
            </a:pPr>
            <a:r>
              <a:rPr lang="es-ES" sz="2000" smtClean="0"/>
              <a:t>          : </a:t>
            </a:r>
            <a:r>
              <a:rPr lang="es-ES" sz="2000" i="1" smtClean="0">
                <a:latin typeface="Times New Roman" pitchFamily="18" charset="0"/>
              </a:rPr>
              <a:t>x</a:t>
            </a:r>
            <a:r>
              <a:rPr lang="es-ES" sz="2000" i="1" baseline="-25000" smtClean="0">
                <a:latin typeface="Times New Roman" pitchFamily="18" charset="0"/>
              </a:rPr>
              <a:t>i</a:t>
            </a:r>
            <a:r>
              <a:rPr lang="es-ES" sz="2000" i="1" smtClean="0"/>
              <a:t> </a:t>
            </a:r>
            <a:r>
              <a:rPr lang="es-ES" sz="2000" smtClean="0"/>
              <a:t>es indiferente o preferida a </a:t>
            </a:r>
            <a:r>
              <a:rPr lang="es-ES" sz="2000" i="1" smtClean="0">
                <a:latin typeface="Times New Roman" pitchFamily="18" charset="0"/>
              </a:rPr>
              <a:t>x</a:t>
            </a:r>
            <a:r>
              <a:rPr lang="es-ES" sz="2000" i="1" baseline="-25000" smtClean="0">
                <a:latin typeface="Times New Roman" pitchFamily="18" charset="0"/>
              </a:rPr>
              <a:t>k</a:t>
            </a:r>
            <a:r>
              <a:rPr lang="es-ES" sz="2000" i="1" smtClean="0"/>
              <a:t> </a:t>
            </a:r>
            <a:r>
              <a:rPr lang="es-ES" sz="2000" smtClean="0"/>
              <a:t>para </a:t>
            </a:r>
            <a:r>
              <a:rPr lang="es-ES" sz="2000" i="1" smtClean="0">
                <a:latin typeface="Times New Roman" pitchFamily="18" charset="0"/>
              </a:rPr>
              <a:t>j</a:t>
            </a:r>
            <a:r>
              <a:rPr lang="es-ES" sz="2000" smtClean="0"/>
              <a:t>.</a:t>
            </a:r>
          </a:p>
          <a:p>
            <a:pPr lvl="1" eaLnBrk="1" hangingPunct="1">
              <a:lnSpc>
                <a:spcPct val="90000"/>
              </a:lnSpc>
            </a:pPr>
            <a:r>
              <a:rPr lang="es-ES" sz="2000" smtClean="0"/>
              <a:t> </a:t>
            </a:r>
            <a:r>
              <a:rPr lang="es-ES" sz="2000" i="1" smtClean="0"/>
              <a:t>         </a:t>
            </a:r>
            <a:r>
              <a:rPr lang="es-ES" sz="2000" smtClean="0"/>
              <a:t>:</a:t>
            </a:r>
            <a:r>
              <a:rPr lang="es-ES" sz="2000" i="1" smtClean="0"/>
              <a:t> </a:t>
            </a:r>
            <a:r>
              <a:rPr lang="es-ES" sz="2000" i="1" smtClean="0">
                <a:latin typeface="Times New Roman" pitchFamily="18" charset="0"/>
              </a:rPr>
              <a:t>x</a:t>
            </a:r>
            <a:r>
              <a:rPr lang="es-ES" sz="2000" i="1" baseline="-25000" smtClean="0">
                <a:latin typeface="Times New Roman" pitchFamily="18" charset="0"/>
              </a:rPr>
              <a:t>i</a:t>
            </a:r>
            <a:r>
              <a:rPr lang="es-ES" sz="2000" i="1" smtClean="0"/>
              <a:t> </a:t>
            </a:r>
            <a:r>
              <a:rPr lang="es-ES" sz="2000" smtClean="0"/>
              <a:t>es preferida a </a:t>
            </a:r>
            <a:r>
              <a:rPr lang="es-ES" sz="2000" i="1" smtClean="0">
                <a:latin typeface="Times New Roman" pitchFamily="18" charset="0"/>
              </a:rPr>
              <a:t>x</a:t>
            </a:r>
            <a:r>
              <a:rPr lang="es-ES" sz="2000" i="1" baseline="-25000" smtClean="0">
                <a:latin typeface="Times New Roman" pitchFamily="18" charset="0"/>
              </a:rPr>
              <a:t>k</a:t>
            </a:r>
            <a:r>
              <a:rPr lang="es-ES" sz="2000" smtClean="0"/>
              <a:t>. </a:t>
            </a:r>
            <a:r>
              <a:rPr lang="es-ES" sz="2000" i="1" smtClean="0"/>
              <a:t> </a:t>
            </a:r>
          </a:p>
          <a:p>
            <a:pPr lvl="1" eaLnBrk="1" hangingPunct="1">
              <a:lnSpc>
                <a:spcPct val="90000"/>
              </a:lnSpc>
            </a:pPr>
            <a:r>
              <a:rPr lang="es-ES" sz="2000" smtClean="0"/>
              <a:t>          : </a:t>
            </a:r>
            <a:r>
              <a:rPr lang="es-ES" sz="2000" i="1" smtClean="0">
                <a:latin typeface="Times New Roman" pitchFamily="18" charset="0"/>
              </a:rPr>
              <a:t>x</a:t>
            </a:r>
            <a:r>
              <a:rPr lang="es-ES" sz="2000" i="1" baseline="-25000" smtClean="0">
                <a:latin typeface="Times New Roman" pitchFamily="18" charset="0"/>
              </a:rPr>
              <a:t>i</a:t>
            </a:r>
            <a:r>
              <a:rPr lang="es-ES" sz="2000" i="1" smtClean="0"/>
              <a:t> </a:t>
            </a:r>
            <a:r>
              <a:rPr lang="es-ES" sz="2000" smtClean="0"/>
              <a:t>es indiferente a </a:t>
            </a:r>
            <a:r>
              <a:rPr lang="es-ES" sz="2000" i="1" smtClean="0">
                <a:latin typeface="Times New Roman" pitchFamily="18" charset="0"/>
              </a:rPr>
              <a:t>x</a:t>
            </a:r>
            <a:r>
              <a:rPr lang="es-ES" sz="2000" i="1" baseline="-25000" smtClean="0">
                <a:latin typeface="Times New Roman" pitchFamily="18" charset="0"/>
              </a:rPr>
              <a:t>k</a:t>
            </a:r>
            <a:r>
              <a:rPr lang="es-ES" sz="2000" smtClean="0"/>
              <a:t>. </a:t>
            </a:r>
          </a:p>
          <a:p>
            <a:pPr eaLnBrk="1" hangingPunct="1">
              <a:lnSpc>
                <a:spcPct val="90000"/>
              </a:lnSpc>
            </a:pPr>
            <a:endParaRPr lang="es-ES" sz="2000" smtClean="0"/>
          </a:p>
          <a:p>
            <a:pPr eaLnBrk="1" hangingPunct="1">
              <a:lnSpc>
                <a:spcPct val="90000"/>
              </a:lnSpc>
            </a:pPr>
            <a:r>
              <a:rPr lang="es-ES" sz="2000" smtClean="0"/>
              <a:t>Suponemos que </a:t>
            </a:r>
            <a:r>
              <a:rPr lang="es-ES" sz="2000" i="1" smtClean="0"/>
              <a:t> </a:t>
            </a:r>
            <a:r>
              <a:rPr lang="es-ES" sz="2000" smtClean="0"/>
              <a:t>es una relación de preferencias:</a:t>
            </a:r>
            <a:endParaRPr lang="es-ES" sz="2000" i="1" smtClean="0"/>
          </a:p>
          <a:p>
            <a:pPr lvl="1" eaLnBrk="1" hangingPunct="1">
              <a:lnSpc>
                <a:spcPct val="90000"/>
              </a:lnSpc>
            </a:pPr>
            <a:r>
              <a:rPr lang="es-ES" sz="2000" b="1" smtClean="0"/>
              <a:t>Completa</a:t>
            </a:r>
            <a:r>
              <a:rPr lang="es-ES" sz="2000" i="1" smtClean="0"/>
              <a:t>:                              </a:t>
            </a:r>
            <a:r>
              <a:rPr lang="es-ES" sz="2000" smtClean="0"/>
              <a:t> </a:t>
            </a:r>
            <a:r>
              <a:rPr lang="es-ES" sz="2000" i="1" smtClean="0"/>
              <a:t> </a:t>
            </a:r>
            <a:r>
              <a:rPr lang="es-ES" sz="2000" smtClean="0"/>
              <a:t>(siempre podemos comparar dos alternativas).</a:t>
            </a:r>
            <a:endParaRPr lang="es-ES" sz="2000" i="1" smtClean="0"/>
          </a:p>
          <a:p>
            <a:pPr lvl="1" eaLnBrk="1" hangingPunct="1">
              <a:lnSpc>
                <a:spcPct val="90000"/>
              </a:lnSpc>
            </a:pPr>
            <a:r>
              <a:rPr lang="es-ES" sz="2000" b="1" smtClean="0"/>
              <a:t>Transitiva</a:t>
            </a:r>
            <a:r>
              <a:rPr lang="es-ES" sz="2000" i="1" smtClean="0"/>
              <a:t>:</a:t>
            </a:r>
            <a:r>
              <a:rPr lang="es-ES" sz="2000" smtClean="0"/>
              <a:t> </a:t>
            </a:r>
          </a:p>
          <a:p>
            <a:pPr eaLnBrk="1" hangingPunct="1">
              <a:lnSpc>
                <a:spcPct val="90000"/>
              </a:lnSpc>
            </a:pPr>
            <a:endParaRPr lang="es-ES" sz="2000" smtClean="0"/>
          </a:p>
          <a:p>
            <a:pPr eaLnBrk="1" hangingPunct="1">
              <a:lnSpc>
                <a:spcPct val="90000"/>
              </a:lnSpc>
            </a:pPr>
            <a:r>
              <a:rPr lang="es-ES" sz="2000" smtClean="0"/>
              <a:t>Una función de elección social es un criterio que agrega las preferencias individuales en </a:t>
            </a:r>
            <a:r>
              <a:rPr lang="es-ES" altLang="ja-JP" sz="2000" smtClean="0">
                <a:ea typeface="ＭＳ Ｐゴシック" pitchFamily="34" charset="-128"/>
              </a:rPr>
              <a:t>unas preferencias globales que determinan las elecciones colectivas </a:t>
            </a:r>
            <a:endParaRPr lang="es-ES" sz="2000" smtClean="0"/>
          </a:p>
        </p:txBody>
      </p:sp>
      <p:sp>
        <p:nvSpPr>
          <p:cNvPr id="9220" name="Rectangle 5"/>
          <p:cNvSpPr>
            <a:spLocks noChangeArrowheads="1"/>
          </p:cNvSpPr>
          <p:nvPr/>
        </p:nvSpPr>
        <p:spPr bwMode="auto">
          <a:xfrm>
            <a:off x="0" y="33147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s-MX"/>
          </a:p>
        </p:txBody>
      </p:sp>
      <p:graphicFrame>
        <p:nvGraphicFramePr>
          <p:cNvPr id="9221" name="Object 4"/>
          <p:cNvGraphicFramePr>
            <a:graphicFrameLocks noChangeAspect="1"/>
          </p:cNvGraphicFramePr>
          <p:nvPr/>
        </p:nvGraphicFramePr>
        <p:xfrm>
          <a:off x="4648200" y="2147888"/>
          <a:ext cx="284163" cy="341312"/>
        </p:xfrm>
        <a:graphic>
          <a:graphicData uri="http://schemas.openxmlformats.org/presentationml/2006/ole">
            <mc:AlternateContent xmlns:mc="http://schemas.openxmlformats.org/markup-compatibility/2006">
              <mc:Choice xmlns:v="urn:schemas-microsoft-com:vml" Requires="v">
                <p:oleObj spid="_x0000_s9283" name="Equation" r:id="rId3" imgW="190500" imgH="228600" progId="Equation.DSMT4">
                  <p:embed/>
                </p:oleObj>
              </mc:Choice>
              <mc:Fallback>
                <p:oleObj name="Equation" r:id="rId3" imgW="190500" imgH="2286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8200" y="2147888"/>
                        <a:ext cx="284163" cy="34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222" name="Rectangle 7"/>
          <p:cNvSpPr>
            <a:spLocks noChangeArrowheads="1"/>
          </p:cNvSpPr>
          <p:nvPr/>
        </p:nvSpPr>
        <p:spPr bwMode="auto">
          <a:xfrm>
            <a:off x="0" y="3309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s-MX"/>
          </a:p>
        </p:txBody>
      </p:sp>
      <p:graphicFrame>
        <p:nvGraphicFramePr>
          <p:cNvPr id="9223" name="Object 6"/>
          <p:cNvGraphicFramePr>
            <a:graphicFrameLocks noChangeAspect="1"/>
          </p:cNvGraphicFramePr>
          <p:nvPr/>
        </p:nvGraphicFramePr>
        <p:xfrm>
          <a:off x="1476375" y="2478088"/>
          <a:ext cx="763588" cy="360362"/>
        </p:xfrm>
        <a:graphic>
          <a:graphicData uri="http://schemas.openxmlformats.org/presentationml/2006/ole">
            <mc:AlternateContent xmlns:mc="http://schemas.openxmlformats.org/markup-compatibility/2006">
              <mc:Choice xmlns:v="urn:schemas-microsoft-com:vml" Requires="v">
                <p:oleObj spid="_x0000_s9284" name="Equation" r:id="rId5" imgW="508000" imgH="241300" progId="Equation.DSMT4">
                  <p:embed/>
                </p:oleObj>
              </mc:Choice>
              <mc:Fallback>
                <p:oleObj name="Equation" r:id="rId5" imgW="508000" imgH="241300"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76375" y="2478088"/>
                        <a:ext cx="763588"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224" name="Rectangle 9"/>
          <p:cNvSpPr>
            <a:spLocks noChangeArrowheads="1"/>
          </p:cNvSpPr>
          <p:nvPr/>
        </p:nvSpPr>
        <p:spPr bwMode="auto">
          <a:xfrm>
            <a:off x="0" y="3309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s-MX"/>
          </a:p>
        </p:txBody>
      </p:sp>
      <p:graphicFrame>
        <p:nvGraphicFramePr>
          <p:cNvPr id="9225" name="Object 8"/>
          <p:cNvGraphicFramePr>
            <a:graphicFrameLocks noChangeAspect="1"/>
          </p:cNvGraphicFramePr>
          <p:nvPr/>
        </p:nvGraphicFramePr>
        <p:xfrm>
          <a:off x="1431925" y="2809875"/>
          <a:ext cx="763588" cy="360363"/>
        </p:xfrm>
        <a:graphic>
          <a:graphicData uri="http://schemas.openxmlformats.org/presentationml/2006/ole">
            <mc:AlternateContent xmlns:mc="http://schemas.openxmlformats.org/markup-compatibility/2006">
              <mc:Choice xmlns:v="urn:schemas-microsoft-com:vml" Requires="v">
                <p:oleObj spid="_x0000_s9285" name="Equation" r:id="rId7" imgW="508000" imgH="241300" progId="Equation.DSMT4">
                  <p:embed/>
                </p:oleObj>
              </mc:Choice>
              <mc:Fallback>
                <p:oleObj name="Equation" r:id="rId7" imgW="508000" imgH="241300" progId="Equation.DSMT4">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31925" y="2809875"/>
                        <a:ext cx="763588"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226" name="Rectangle 11"/>
          <p:cNvSpPr>
            <a:spLocks noChangeArrowheads="1"/>
          </p:cNvSpPr>
          <p:nvPr/>
        </p:nvSpPr>
        <p:spPr bwMode="auto">
          <a:xfrm>
            <a:off x="0" y="3309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s-MX"/>
          </a:p>
        </p:txBody>
      </p:sp>
      <p:graphicFrame>
        <p:nvGraphicFramePr>
          <p:cNvPr id="9227" name="Object 10"/>
          <p:cNvGraphicFramePr>
            <a:graphicFrameLocks noChangeAspect="1"/>
          </p:cNvGraphicFramePr>
          <p:nvPr/>
        </p:nvGraphicFramePr>
        <p:xfrm>
          <a:off x="1441450" y="3143250"/>
          <a:ext cx="763588" cy="360363"/>
        </p:xfrm>
        <a:graphic>
          <a:graphicData uri="http://schemas.openxmlformats.org/presentationml/2006/ole">
            <mc:AlternateContent xmlns:mc="http://schemas.openxmlformats.org/markup-compatibility/2006">
              <mc:Choice xmlns:v="urn:schemas-microsoft-com:vml" Requires="v">
                <p:oleObj spid="_x0000_s9286" name="Equation" r:id="rId9" imgW="508000" imgH="241300" progId="Equation.DSMT4">
                  <p:embed/>
                </p:oleObj>
              </mc:Choice>
              <mc:Fallback>
                <p:oleObj name="Equation" r:id="rId9" imgW="508000" imgH="241300" progId="Equation.DSMT4">
                  <p:embed/>
                  <p:pic>
                    <p:nvPicPr>
                      <p:cNvPr id="0" name="Object 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441450" y="3143250"/>
                        <a:ext cx="763588"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228" name="Rectangle 13"/>
          <p:cNvSpPr>
            <a:spLocks noChangeArrowheads="1"/>
          </p:cNvSpPr>
          <p:nvPr/>
        </p:nvSpPr>
        <p:spPr bwMode="auto">
          <a:xfrm>
            <a:off x="0" y="3309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s-MX"/>
          </a:p>
        </p:txBody>
      </p:sp>
      <p:graphicFrame>
        <p:nvGraphicFramePr>
          <p:cNvPr id="9229" name="Object 12"/>
          <p:cNvGraphicFramePr>
            <a:graphicFrameLocks noChangeAspect="1"/>
          </p:cNvGraphicFramePr>
          <p:nvPr/>
        </p:nvGraphicFramePr>
        <p:xfrm>
          <a:off x="2771775" y="4164013"/>
          <a:ext cx="2016125" cy="360362"/>
        </p:xfrm>
        <a:graphic>
          <a:graphicData uri="http://schemas.openxmlformats.org/presentationml/2006/ole">
            <mc:AlternateContent xmlns:mc="http://schemas.openxmlformats.org/markup-compatibility/2006">
              <mc:Choice xmlns:v="urn:schemas-microsoft-com:vml" Requires="v">
                <p:oleObj spid="_x0000_s9287" name="Equation" r:id="rId11" imgW="1333500" imgH="241300" progId="Equation.DSMT4">
                  <p:embed/>
                </p:oleObj>
              </mc:Choice>
              <mc:Fallback>
                <p:oleObj name="Equation" r:id="rId11" imgW="1333500" imgH="241300" progId="Equation.DSMT4">
                  <p:embed/>
                  <p:pic>
                    <p:nvPicPr>
                      <p:cNvPr id="0" name="Object 1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771775" y="4164013"/>
                        <a:ext cx="2016125"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230" name="Rectangle 15"/>
          <p:cNvSpPr>
            <a:spLocks noChangeArrowheads="1"/>
          </p:cNvSpPr>
          <p:nvPr/>
        </p:nvSpPr>
        <p:spPr bwMode="auto">
          <a:xfrm>
            <a:off x="0" y="3309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s-MX"/>
          </a:p>
        </p:txBody>
      </p:sp>
      <p:graphicFrame>
        <p:nvGraphicFramePr>
          <p:cNvPr id="9231" name="Object 14"/>
          <p:cNvGraphicFramePr>
            <a:graphicFrameLocks noChangeAspect="1"/>
          </p:cNvGraphicFramePr>
          <p:nvPr/>
        </p:nvGraphicFramePr>
        <p:xfrm>
          <a:off x="2852738" y="4783138"/>
          <a:ext cx="2605087" cy="360362"/>
        </p:xfrm>
        <a:graphic>
          <a:graphicData uri="http://schemas.openxmlformats.org/presentationml/2006/ole">
            <mc:AlternateContent xmlns:mc="http://schemas.openxmlformats.org/markup-compatibility/2006">
              <mc:Choice xmlns:v="urn:schemas-microsoft-com:vml" Requires="v">
                <p:oleObj spid="_x0000_s9288" name="Equation" r:id="rId13" imgW="1727200" imgH="241300" progId="Equation.DSMT4">
                  <p:embed/>
                </p:oleObj>
              </mc:Choice>
              <mc:Fallback>
                <p:oleObj name="Equation" r:id="rId13" imgW="1727200" imgH="241300" progId="Equation.DSMT4">
                  <p:embed/>
                  <p:pic>
                    <p:nvPicPr>
                      <p:cNvPr id="0" name="Object 1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852738" y="4783138"/>
                        <a:ext cx="260508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232" name="Rectangle 17"/>
          <p:cNvSpPr>
            <a:spLocks noChangeArrowheads="1"/>
          </p:cNvSpPr>
          <p:nvPr/>
        </p:nvSpPr>
        <p:spPr bwMode="auto">
          <a:xfrm>
            <a:off x="0" y="32908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s-MX"/>
          </a:p>
        </p:txBody>
      </p:sp>
      <p:graphicFrame>
        <p:nvGraphicFramePr>
          <p:cNvPr id="9233" name="Object 16"/>
          <p:cNvGraphicFramePr>
            <a:graphicFrameLocks noChangeAspect="1"/>
          </p:cNvGraphicFramePr>
          <p:nvPr/>
        </p:nvGraphicFramePr>
        <p:xfrm>
          <a:off x="3348038" y="6324600"/>
          <a:ext cx="1727200" cy="417513"/>
        </p:xfrm>
        <a:graphic>
          <a:graphicData uri="http://schemas.openxmlformats.org/presentationml/2006/ole">
            <mc:AlternateContent xmlns:mc="http://schemas.openxmlformats.org/markup-compatibility/2006">
              <mc:Choice xmlns:v="urn:schemas-microsoft-com:vml" Requires="v">
                <p:oleObj spid="_x0000_s9289" name="Equation" r:id="rId15" imgW="1143000" imgH="279400" progId="Equation.DSMT4">
                  <p:embed/>
                </p:oleObj>
              </mc:Choice>
              <mc:Fallback>
                <p:oleObj name="Equation" r:id="rId15" imgW="1143000" imgH="279400" progId="Equation.DSMT4">
                  <p:embed/>
                  <p:pic>
                    <p:nvPicPr>
                      <p:cNvPr id="0" name="Object 16"/>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348038" y="6324600"/>
                        <a:ext cx="1727200" cy="41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3"/>
          <p:cNvSpPr>
            <a:spLocks noGrp="1" noChangeArrowheads="1"/>
          </p:cNvSpPr>
          <p:nvPr>
            <p:ph type="body" idx="1"/>
          </p:nvPr>
        </p:nvSpPr>
        <p:spPr>
          <a:xfrm>
            <a:off x="684213" y="1816100"/>
            <a:ext cx="8280400" cy="3916363"/>
          </a:xfrm>
        </p:spPr>
        <p:txBody>
          <a:bodyPr/>
          <a:lstStyle/>
          <a:p>
            <a:pPr marL="381000" indent="-381000" eaLnBrk="1" hangingPunct="1"/>
            <a:r>
              <a:rPr lang="es-ES" sz="2000" smtClean="0"/>
              <a:t>Kenneth Arrow (1951). Realiza el primer intento y el más importante de definir una función de elección social</a:t>
            </a:r>
          </a:p>
          <a:p>
            <a:pPr marL="381000" indent="-381000" eaLnBrk="1" hangingPunct="1"/>
            <a:endParaRPr lang="es-ES" sz="900" smtClean="0"/>
          </a:p>
          <a:p>
            <a:pPr marL="381000" indent="-381000" eaLnBrk="1" hangingPunct="1"/>
            <a:r>
              <a:rPr lang="es-ES" sz="2000" smtClean="0"/>
              <a:t>Arrow considera cinco propiedades o axiomas que expresan valores morales que deberían incluirse en el contrato social o constitución de toda comunidad.</a:t>
            </a:r>
            <a:r>
              <a:rPr lang="es-ES" sz="2400" smtClean="0"/>
              <a:t> </a:t>
            </a:r>
          </a:p>
          <a:p>
            <a:pPr marL="838200" lvl="1" indent="-381000" eaLnBrk="1" hangingPunct="1">
              <a:buFont typeface="Wingdings" pitchFamily="2" charset="2"/>
              <a:buAutoNum type="arabicPeriod"/>
            </a:pPr>
            <a:r>
              <a:rPr lang="es-ES" sz="1800" b="1" smtClean="0"/>
              <a:t>Domino Universal</a:t>
            </a:r>
            <a:r>
              <a:rPr lang="es-ES" sz="1800" smtClean="0"/>
              <a:t>. Independientemente de las preferencias de los individuos, el proceso de decisión social debe ser capaz de determinar qué alternativa es la mejor para la sociedad, es decir, la </a:t>
            </a:r>
            <a:r>
              <a:rPr lang="es-ES" sz="1800" i="1" smtClean="0">
                <a:latin typeface="Times New Roman" pitchFamily="18" charset="0"/>
              </a:rPr>
              <a:t>FES</a:t>
            </a:r>
            <a:r>
              <a:rPr lang="es-ES" sz="1800" smtClean="0"/>
              <a:t> debe estar definida para toda preferencia individual posible.</a:t>
            </a:r>
          </a:p>
          <a:p>
            <a:pPr marL="838200" lvl="1" indent="-381000" eaLnBrk="1" hangingPunct="1">
              <a:buFont typeface="Wingdings" pitchFamily="2" charset="2"/>
              <a:buAutoNum type="arabicPeriod"/>
            </a:pPr>
            <a:r>
              <a:rPr lang="es-ES" sz="1800" b="1" smtClean="0"/>
              <a:t>Pareto Optimalidad Débil o Unanimidad</a:t>
            </a:r>
            <a:r>
              <a:rPr lang="es-ES" sz="1800" smtClean="0"/>
              <a:t>. Si todos los miembros de la sociedad refieren </a:t>
            </a:r>
            <a:r>
              <a:rPr lang="es-ES" sz="1800" i="1" smtClean="0">
                <a:latin typeface="Times New Roman" pitchFamily="18" charset="0"/>
              </a:rPr>
              <a:t>x</a:t>
            </a:r>
            <a:r>
              <a:rPr lang="es-ES" sz="1800" i="1" baseline="-25000" smtClean="0">
                <a:latin typeface="Times New Roman" pitchFamily="18" charset="0"/>
              </a:rPr>
              <a:t>i</a:t>
            </a:r>
            <a:r>
              <a:rPr lang="es-ES" sz="1800" i="1" smtClean="0"/>
              <a:t> </a:t>
            </a:r>
            <a:r>
              <a:rPr lang="es-ES" sz="1800" smtClean="0"/>
              <a:t>a </a:t>
            </a:r>
            <a:r>
              <a:rPr lang="es-ES" sz="1800" i="1" smtClean="0">
                <a:latin typeface="Times New Roman" pitchFamily="18" charset="0"/>
              </a:rPr>
              <a:t>x</a:t>
            </a:r>
            <a:r>
              <a:rPr lang="es-ES" sz="1800" i="1" baseline="-25000" smtClean="0">
                <a:latin typeface="Times New Roman" pitchFamily="18" charset="0"/>
              </a:rPr>
              <a:t>k</a:t>
            </a:r>
            <a:r>
              <a:rPr lang="es-ES" sz="1800" smtClean="0"/>
              <a:t>, entonces la sociedad prefiere </a:t>
            </a:r>
            <a:r>
              <a:rPr lang="es-ES" sz="1800" i="1" smtClean="0">
                <a:latin typeface="Times New Roman" pitchFamily="18" charset="0"/>
              </a:rPr>
              <a:t>x</a:t>
            </a:r>
            <a:r>
              <a:rPr lang="es-ES" sz="1800" i="1" baseline="-25000" smtClean="0">
                <a:latin typeface="Times New Roman" pitchFamily="18" charset="0"/>
              </a:rPr>
              <a:t>i</a:t>
            </a:r>
            <a:r>
              <a:rPr lang="es-ES" sz="1800" i="1" smtClean="0"/>
              <a:t> </a:t>
            </a:r>
            <a:r>
              <a:rPr lang="es-ES" sz="1800" smtClean="0"/>
              <a:t>a </a:t>
            </a:r>
            <a:r>
              <a:rPr lang="es-ES" sz="1800" i="1" smtClean="0">
                <a:latin typeface="Times New Roman" pitchFamily="18" charset="0"/>
              </a:rPr>
              <a:t>x</a:t>
            </a:r>
            <a:r>
              <a:rPr lang="es-ES" sz="1800" i="1" baseline="-25000" smtClean="0">
                <a:latin typeface="Times New Roman" pitchFamily="18" charset="0"/>
              </a:rPr>
              <a:t>k</a:t>
            </a:r>
            <a:r>
              <a:rPr lang="es-ES" sz="1800" smtClean="0"/>
              <a:t>,</a:t>
            </a:r>
            <a:r>
              <a:rPr lang="es-ES" sz="2400" i="1" smtClean="0"/>
              <a:t> </a:t>
            </a:r>
            <a:endParaRPr lang="es-ES" sz="2400" smtClean="0"/>
          </a:p>
        </p:txBody>
      </p:sp>
      <p:sp>
        <p:nvSpPr>
          <p:cNvPr id="10243" name="Rectangle 5"/>
          <p:cNvSpPr>
            <a:spLocks noChangeArrowheads="1"/>
          </p:cNvSpPr>
          <p:nvPr/>
        </p:nvSpPr>
        <p:spPr bwMode="auto">
          <a:xfrm>
            <a:off x="755650" y="333375"/>
            <a:ext cx="8137525"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360363" indent="-360363">
              <a:buClr>
                <a:schemeClr val="folHlink"/>
              </a:buClr>
              <a:buSzPct val="85000"/>
              <a:buFont typeface="Wingdings" pitchFamily="2" charset="2"/>
              <a:buChar char="n"/>
            </a:pPr>
            <a:r>
              <a:rPr lang="es-ES" sz="2000"/>
              <a:t>Cualquier criterio de agregación se podría utilizar como regla de elección colectiva pero sería conveniente que el criterio fuera coherente y respetara las preferencias individuales.</a:t>
            </a:r>
          </a:p>
        </p:txBody>
      </p:sp>
      <p:sp>
        <p:nvSpPr>
          <p:cNvPr id="10244" name="Rectangle 7"/>
          <p:cNvSpPr>
            <a:spLocks noChangeArrowheads="1"/>
          </p:cNvSpPr>
          <p:nvPr/>
        </p:nvSpPr>
        <p:spPr bwMode="auto">
          <a:xfrm>
            <a:off x="0" y="3309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s-MX"/>
          </a:p>
        </p:txBody>
      </p:sp>
      <p:graphicFrame>
        <p:nvGraphicFramePr>
          <p:cNvPr id="10245" name="Object 6"/>
          <p:cNvGraphicFramePr>
            <a:graphicFrameLocks noChangeAspect="1"/>
          </p:cNvGraphicFramePr>
          <p:nvPr/>
        </p:nvGraphicFramePr>
        <p:xfrm>
          <a:off x="3556000" y="5732463"/>
          <a:ext cx="2030413" cy="360362"/>
        </p:xfrm>
        <a:graphic>
          <a:graphicData uri="http://schemas.openxmlformats.org/presentationml/2006/ole">
            <mc:AlternateContent xmlns:mc="http://schemas.openxmlformats.org/markup-compatibility/2006">
              <mc:Choice xmlns:v="urn:schemas-microsoft-com:vml" Requires="v">
                <p:oleObj spid="_x0000_s10253" name="Equation" r:id="rId3" imgW="1346200" imgH="241300" progId="Equation.DSMT4">
                  <p:embed/>
                </p:oleObj>
              </mc:Choice>
              <mc:Fallback>
                <p:oleObj name="Equation" r:id="rId3" imgW="1346200" imgH="241300" progId="Equation.DSMT4">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56000" y="5732463"/>
                        <a:ext cx="2030413"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246" name="Rectangle 8"/>
          <p:cNvSpPr>
            <a:spLocks noChangeArrowheads="1"/>
          </p:cNvSpPr>
          <p:nvPr/>
        </p:nvSpPr>
        <p:spPr bwMode="auto">
          <a:xfrm>
            <a:off x="539750" y="6173788"/>
            <a:ext cx="8315325" cy="350837"/>
          </a:xfrm>
          <a:prstGeom prst="rect">
            <a:avLst/>
          </a:prstGeom>
          <a:solidFill>
            <a:schemeClr val="accent1"/>
          </a:solidFill>
          <a:ln>
            <a:noFill/>
          </a:ln>
          <a:effectLst>
            <a:outerShdw dist="107763" dir="8100000" algn="ctr" rotWithShape="0">
              <a:srgbClr val="808080">
                <a:alpha val="50000"/>
              </a:srgbClr>
            </a:outerShdw>
          </a:effectLst>
          <a:extLst>
            <a:ext uri="{91240B29-F687-4F45-9708-019B960494DF}">
              <a14:hiddenLine xmlns:a14="http://schemas.microsoft.com/office/drawing/2010/main" w="9525">
                <a:solidFill>
                  <a:schemeClr val="tx1"/>
                </a:solidFill>
                <a:miter lim="800000"/>
                <a:headEnd/>
                <a:tailEnd/>
              </a14:hiddenLine>
            </a:ext>
          </a:extLst>
        </p:spPr>
        <p:txBody>
          <a:bodyPr anchor="ctr">
            <a:spAutoFit/>
          </a:bodyPr>
          <a:lstStyle/>
          <a:p>
            <a:r>
              <a:rPr lang="es-ES" sz="1700"/>
              <a:t>La </a:t>
            </a:r>
            <a:r>
              <a:rPr lang="es-ES" sz="1700" i="1">
                <a:latin typeface="Times New Roman" pitchFamily="18" charset="0"/>
              </a:rPr>
              <a:t>FES</a:t>
            </a:r>
            <a:r>
              <a:rPr lang="es-ES" sz="1700"/>
              <a:t> debe defender los ideales de individualismo y soberanía de los ciudadanos.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endParaRPr lang="es-MX" smtClean="0"/>
          </a:p>
        </p:txBody>
      </p:sp>
      <p:sp>
        <p:nvSpPr>
          <p:cNvPr id="11267" name="Rectangle 3"/>
          <p:cNvSpPr>
            <a:spLocks noGrp="1" noChangeArrowheads="1"/>
          </p:cNvSpPr>
          <p:nvPr>
            <p:ph type="body" idx="1"/>
          </p:nvPr>
        </p:nvSpPr>
        <p:spPr>
          <a:xfrm>
            <a:off x="1187450" y="1600200"/>
            <a:ext cx="7499350" cy="1323975"/>
          </a:xfrm>
        </p:spPr>
        <p:txBody>
          <a:bodyPr/>
          <a:lstStyle/>
          <a:p>
            <a:pPr marL="268288" indent="-268288" eaLnBrk="1" hangingPunct="1">
              <a:buFont typeface="Wingdings" pitchFamily="2" charset="2"/>
              <a:buNone/>
            </a:pPr>
            <a:r>
              <a:rPr lang="es-ES" sz="1800" smtClean="0">
                <a:solidFill>
                  <a:schemeClr val="accent1"/>
                </a:solidFill>
              </a:rPr>
              <a:t>3</a:t>
            </a:r>
            <a:r>
              <a:rPr lang="es-ES" sz="1800" smtClean="0"/>
              <a:t>. </a:t>
            </a:r>
            <a:r>
              <a:rPr lang="es-ES" sz="1800" b="1" i="1" smtClean="0"/>
              <a:t>Ausencia de Dictadores</a:t>
            </a:r>
            <a:r>
              <a:rPr lang="es-ES" sz="1800" smtClean="0"/>
              <a:t>. Ningún individuo disfruta de una situación tal que cuando expresa su preferencia entre dos alternativas y todos los demás individuos piensan lo contrario, la sociedad elige su preferencia:</a:t>
            </a:r>
          </a:p>
        </p:txBody>
      </p:sp>
      <p:sp>
        <p:nvSpPr>
          <p:cNvPr id="11268" name="Rectangle 4"/>
          <p:cNvSpPr>
            <a:spLocks noChangeArrowheads="1"/>
          </p:cNvSpPr>
          <p:nvPr/>
        </p:nvSpPr>
        <p:spPr bwMode="auto">
          <a:xfrm>
            <a:off x="1116013" y="4149725"/>
            <a:ext cx="7499350"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268288" indent="-268288">
              <a:spcBef>
                <a:spcPct val="20000"/>
              </a:spcBef>
              <a:buClr>
                <a:schemeClr val="folHlink"/>
              </a:buClr>
              <a:buSzPct val="90000"/>
              <a:buFont typeface="Wingdings" pitchFamily="2" charset="2"/>
              <a:buNone/>
            </a:pPr>
            <a:r>
              <a:rPr lang="es-ES">
                <a:solidFill>
                  <a:schemeClr val="accent1"/>
                </a:solidFill>
              </a:rPr>
              <a:t>4.</a:t>
            </a:r>
            <a:r>
              <a:rPr lang="es-ES"/>
              <a:t> </a:t>
            </a:r>
            <a:r>
              <a:rPr lang="es-ES" altLang="ja-JP" b="1" i="1">
                <a:ea typeface="ＭＳ Ｐゴシック" pitchFamily="34" charset="-128"/>
              </a:rPr>
              <a:t>Racionalidad</a:t>
            </a:r>
            <a:r>
              <a:rPr lang="es-ES" altLang="ja-JP" b="1">
                <a:ea typeface="ＭＳ Ｐゴシック" pitchFamily="34" charset="-128"/>
              </a:rPr>
              <a:t>.</a:t>
            </a:r>
            <a:r>
              <a:rPr lang="es-ES" altLang="ja-JP">
                <a:ea typeface="ＭＳ Ｐゴシック" pitchFamily="34" charset="-128"/>
              </a:rPr>
              <a:t> La regla de elección social es transitiva, completa y consistente: </a:t>
            </a:r>
            <a:endParaRPr lang="es-ES"/>
          </a:p>
        </p:txBody>
      </p:sp>
      <p:graphicFrame>
        <p:nvGraphicFramePr>
          <p:cNvPr id="11269" name="Object 5"/>
          <p:cNvGraphicFramePr>
            <a:graphicFrameLocks noChangeAspect="1"/>
          </p:cNvGraphicFramePr>
          <p:nvPr/>
        </p:nvGraphicFramePr>
        <p:xfrm>
          <a:off x="3276600" y="2708275"/>
          <a:ext cx="3454400" cy="417513"/>
        </p:xfrm>
        <a:graphic>
          <a:graphicData uri="http://schemas.openxmlformats.org/presentationml/2006/ole">
            <mc:AlternateContent xmlns:mc="http://schemas.openxmlformats.org/markup-compatibility/2006">
              <mc:Choice xmlns:v="urn:schemas-microsoft-com:vml" Requires="v">
                <p:oleObj spid="_x0000_s11284" name="Equation" r:id="rId3" imgW="2286000" imgH="279400" progId="Equation.DSMT4">
                  <p:embed/>
                </p:oleObj>
              </mc:Choice>
              <mc:Fallback>
                <p:oleObj name="Equation" r:id="rId3" imgW="2286000" imgH="27940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6600" y="2708275"/>
                        <a:ext cx="3454400" cy="41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1270" name="Rectangle 7"/>
          <p:cNvSpPr>
            <a:spLocks noChangeArrowheads="1"/>
          </p:cNvSpPr>
          <p:nvPr/>
        </p:nvSpPr>
        <p:spPr bwMode="auto">
          <a:xfrm>
            <a:off x="1641475" y="3240088"/>
            <a:ext cx="5895975" cy="376237"/>
          </a:xfrm>
          <a:prstGeom prst="rect">
            <a:avLst/>
          </a:prstGeom>
          <a:solidFill>
            <a:schemeClr val="accent1"/>
          </a:solidFill>
          <a:ln w="9525">
            <a:solidFill>
              <a:schemeClr val="tx1"/>
            </a:solidFill>
            <a:miter lim="800000"/>
            <a:headEnd/>
            <a:tailEnd/>
          </a:ln>
          <a:effectLst>
            <a:outerShdw dist="107763" dir="8100000" algn="ctr" rotWithShape="0">
              <a:schemeClr val="bg2">
                <a:alpha val="50000"/>
              </a:schemeClr>
            </a:outerShdw>
          </a:effectLst>
        </p:spPr>
        <p:txBody>
          <a:bodyPr wrap="none" anchor="ctr">
            <a:spAutoFit/>
          </a:bodyPr>
          <a:lstStyle/>
          <a:p>
            <a:r>
              <a:rPr lang="es-ES" altLang="ja-JP">
                <a:ea typeface="ＭＳ Ｐゴシック" pitchFamily="34" charset="-128"/>
              </a:rPr>
              <a:t>Asegurar que los valores democráticos son respetados. </a:t>
            </a:r>
          </a:p>
        </p:txBody>
      </p:sp>
      <p:graphicFrame>
        <p:nvGraphicFramePr>
          <p:cNvPr id="11271" name="Object 8"/>
          <p:cNvGraphicFramePr>
            <a:graphicFrameLocks noChangeAspect="1"/>
          </p:cNvGraphicFramePr>
          <p:nvPr/>
        </p:nvGraphicFramePr>
        <p:xfrm>
          <a:off x="3419475" y="4581525"/>
          <a:ext cx="2343150" cy="1771650"/>
        </p:xfrm>
        <a:graphic>
          <a:graphicData uri="http://schemas.openxmlformats.org/presentationml/2006/ole">
            <mc:AlternateContent xmlns:mc="http://schemas.openxmlformats.org/markup-compatibility/2006">
              <mc:Choice xmlns:v="urn:schemas-microsoft-com:vml" Requires="v">
                <p:oleObj spid="_x0000_s11285" name="Equation" r:id="rId5" imgW="1562100" imgH="1181100" progId="Equation.DSMT4">
                  <p:embed/>
                </p:oleObj>
              </mc:Choice>
              <mc:Fallback>
                <p:oleObj name="Equation" r:id="rId5" imgW="1562100" imgH="1181100" progId="Equation.DSMT4">
                  <p:embed/>
                  <p:pic>
                    <p:nvPicPr>
                      <p:cNvPr id="0"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19475" y="4581525"/>
                        <a:ext cx="2343150" cy="177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
          <p:cNvSpPr>
            <a:spLocks noGrp="1" noChangeArrowheads="1"/>
          </p:cNvSpPr>
          <p:nvPr>
            <p:ph type="body" idx="1"/>
          </p:nvPr>
        </p:nvSpPr>
        <p:spPr>
          <a:xfrm>
            <a:off x="914400" y="1600200"/>
            <a:ext cx="7772400" cy="3844925"/>
          </a:xfrm>
        </p:spPr>
        <p:txBody>
          <a:bodyPr/>
          <a:lstStyle/>
          <a:p>
            <a:pPr eaLnBrk="1" hangingPunct="1">
              <a:buFont typeface="Wingdings" pitchFamily="2" charset="2"/>
              <a:buNone/>
            </a:pPr>
            <a:r>
              <a:rPr lang="es-ES" sz="2000" smtClean="0">
                <a:solidFill>
                  <a:schemeClr val="accent1"/>
                </a:solidFill>
                <a:latin typeface="Times New Roman" pitchFamily="18" charset="0"/>
              </a:rPr>
              <a:t>5</a:t>
            </a:r>
            <a:r>
              <a:rPr lang="es-ES" sz="2000" smtClean="0"/>
              <a:t>. </a:t>
            </a:r>
            <a:r>
              <a:rPr lang="es-ES" sz="2000" b="1" i="1" smtClean="0"/>
              <a:t>Independencia de alternativas irrelevantes</a:t>
            </a:r>
            <a:r>
              <a:rPr lang="es-ES" sz="2000" smtClean="0"/>
              <a:t>. La elección social entre dos alternativas debe depender únicamente de las preferencias de los individuos sobre esas dos alternativas y no de sus preferencias sobre otras alternativas. </a:t>
            </a:r>
          </a:p>
          <a:p>
            <a:pPr eaLnBrk="1" hangingPunct="1">
              <a:buFont typeface="Wingdings" pitchFamily="2" charset="2"/>
              <a:buNone/>
            </a:pPr>
            <a:endParaRPr lang="es-ES" sz="2000" smtClean="0"/>
          </a:p>
          <a:p>
            <a:pPr eaLnBrk="1" hangingPunct="1">
              <a:buFont typeface="Wingdings" pitchFamily="2" charset="2"/>
              <a:buNone/>
            </a:pPr>
            <a:r>
              <a:rPr lang="es-ES" sz="2000" smtClean="0"/>
              <a:t>	Supongamos que las preferencias de los individuos son  </a:t>
            </a:r>
          </a:p>
          <a:p>
            <a:pPr eaLnBrk="1" hangingPunct="1">
              <a:buFont typeface="Wingdings" pitchFamily="2" charset="2"/>
              <a:buNone/>
            </a:pPr>
            <a:r>
              <a:rPr lang="es-ES" sz="2000" smtClean="0"/>
              <a:t>	y la regla de elección social dictamina que </a:t>
            </a:r>
            <a:r>
              <a:rPr lang="es-ES" sz="2000" i="1" smtClean="0">
                <a:latin typeface="Times New Roman" pitchFamily="18" charset="0"/>
              </a:rPr>
              <a:t>x</a:t>
            </a:r>
            <a:r>
              <a:rPr lang="es-ES" sz="2000" i="1" baseline="-25000" smtClean="0">
                <a:latin typeface="Times New Roman" pitchFamily="18" charset="0"/>
              </a:rPr>
              <a:t>i</a:t>
            </a:r>
            <a:r>
              <a:rPr lang="es-ES" sz="2000" i="1" smtClean="0"/>
              <a:t> </a:t>
            </a:r>
            <a:r>
              <a:rPr lang="es-ES" sz="2000" smtClean="0"/>
              <a:t>es preferida a </a:t>
            </a:r>
            <a:r>
              <a:rPr lang="es-ES" sz="2000" i="1" smtClean="0">
                <a:latin typeface="Times New Roman" pitchFamily="18" charset="0"/>
              </a:rPr>
              <a:t>x</a:t>
            </a:r>
            <a:r>
              <a:rPr lang="es-ES" sz="2000" i="1" baseline="-25000" smtClean="0">
                <a:latin typeface="Times New Roman" pitchFamily="18" charset="0"/>
              </a:rPr>
              <a:t>k</a:t>
            </a:r>
            <a:r>
              <a:rPr lang="es-ES" sz="2000" smtClean="0"/>
              <a:t>. Si las preferencias individuales cambian a  	     sin que ningún individuo alterara la posición relativa de </a:t>
            </a:r>
            <a:r>
              <a:rPr lang="es-ES" sz="2000" i="1" smtClean="0">
                <a:latin typeface="Times New Roman" pitchFamily="18" charset="0"/>
              </a:rPr>
              <a:t>x</a:t>
            </a:r>
            <a:r>
              <a:rPr lang="es-ES" sz="2000" i="1" baseline="-25000" smtClean="0">
                <a:latin typeface="Times New Roman" pitchFamily="18" charset="0"/>
              </a:rPr>
              <a:t>i</a:t>
            </a:r>
            <a:r>
              <a:rPr lang="es-ES" sz="2000" smtClean="0"/>
              <a:t> y </a:t>
            </a:r>
            <a:r>
              <a:rPr lang="es-ES" sz="2000" i="1" smtClean="0">
                <a:latin typeface="Times New Roman" pitchFamily="18" charset="0"/>
              </a:rPr>
              <a:t>x</a:t>
            </a:r>
            <a:r>
              <a:rPr lang="es-ES" sz="2000" i="1" baseline="-25000" smtClean="0">
                <a:latin typeface="Times New Roman" pitchFamily="18" charset="0"/>
              </a:rPr>
              <a:t>k</a:t>
            </a:r>
            <a:r>
              <a:rPr lang="es-ES" sz="2000" smtClean="0"/>
              <a:t>, entonces la función de elección social debe seguir considerando </a:t>
            </a:r>
            <a:r>
              <a:rPr lang="es-ES" sz="2000" i="1" smtClean="0">
                <a:latin typeface="Times New Roman" pitchFamily="18" charset="0"/>
              </a:rPr>
              <a:t>x</a:t>
            </a:r>
            <a:r>
              <a:rPr lang="es-ES" sz="2000" i="1" baseline="-25000" smtClean="0">
                <a:latin typeface="Times New Roman" pitchFamily="18" charset="0"/>
              </a:rPr>
              <a:t>i</a:t>
            </a:r>
            <a:r>
              <a:rPr lang="es-ES" sz="2000" smtClean="0"/>
              <a:t> preferida a </a:t>
            </a:r>
            <a:r>
              <a:rPr lang="es-ES" sz="2000" i="1" smtClean="0">
                <a:latin typeface="Times New Roman" pitchFamily="18" charset="0"/>
              </a:rPr>
              <a:t>x</a:t>
            </a:r>
            <a:r>
              <a:rPr lang="es-ES" sz="2000" i="1" baseline="-25000" smtClean="0">
                <a:latin typeface="Times New Roman" pitchFamily="18" charset="0"/>
              </a:rPr>
              <a:t>k</a:t>
            </a:r>
            <a:r>
              <a:rPr lang="es-ES" sz="2000" smtClean="0"/>
              <a:t>. </a:t>
            </a:r>
          </a:p>
        </p:txBody>
      </p:sp>
      <p:sp>
        <p:nvSpPr>
          <p:cNvPr id="12291" name="Rectangle 5"/>
          <p:cNvSpPr>
            <a:spLocks noChangeArrowheads="1"/>
          </p:cNvSpPr>
          <p:nvPr/>
        </p:nvSpPr>
        <p:spPr bwMode="auto">
          <a:xfrm>
            <a:off x="0" y="33004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s-MX"/>
          </a:p>
        </p:txBody>
      </p:sp>
      <p:graphicFrame>
        <p:nvGraphicFramePr>
          <p:cNvPr id="12292" name="Object 6"/>
          <p:cNvGraphicFramePr>
            <a:graphicFrameLocks noChangeAspect="1"/>
          </p:cNvGraphicFramePr>
          <p:nvPr/>
        </p:nvGraphicFramePr>
        <p:xfrm>
          <a:off x="7667625" y="3263900"/>
          <a:ext cx="974725" cy="381000"/>
        </p:xfrm>
        <a:graphic>
          <a:graphicData uri="http://schemas.openxmlformats.org/presentationml/2006/ole">
            <mc:AlternateContent xmlns:mc="http://schemas.openxmlformats.org/markup-compatibility/2006">
              <mc:Choice xmlns:v="urn:schemas-microsoft-com:vml" Requires="v">
                <p:oleObj spid="_x0000_s12307" name="Equation" r:id="rId3" imgW="660113" imgH="253890" progId="Equation.DSMT4">
                  <p:embed/>
                </p:oleObj>
              </mc:Choice>
              <mc:Fallback>
                <p:oleObj name="Equation" r:id="rId3" imgW="660113" imgH="253890" progId="Equation.DSMT4">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67625" y="3263900"/>
                        <a:ext cx="97472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2293" name="Rectangle 8"/>
          <p:cNvSpPr>
            <a:spLocks noChangeArrowheads="1"/>
          </p:cNvSpPr>
          <p:nvPr/>
        </p:nvSpPr>
        <p:spPr bwMode="auto">
          <a:xfrm>
            <a:off x="0" y="32908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s-MX"/>
          </a:p>
        </p:txBody>
      </p:sp>
      <p:graphicFrame>
        <p:nvGraphicFramePr>
          <p:cNvPr id="12294" name="Object 7"/>
          <p:cNvGraphicFramePr>
            <a:graphicFrameLocks noChangeAspect="1"/>
          </p:cNvGraphicFramePr>
          <p:nvPr/>
        </p:nvGraphicFramePr>
        <p:xfrm>
          <a:off x="5810250" y="3948113"/>
          <a:ext cx="993775" cy="417512"/>
        </p:xfrm>
        <a:graphic>
          <a:graphicData uri="http://schemas.openxmlformats.org/presentationml/2006/ole">
            <mc:AlternateContent xmlns:mc="http://schemas.openxmlformats.org/markup-compatibility/2006">
              <mc:Choice xmlns:v="urn:schemas-microsoft-com:vml" Requires="v">
                <p:oleObj spid="_x0000_s12308" name="Equation" r:id="rId5" imgW="660400" imgH="279400" progId="Equation.DSMT4">
                  <p:embed/>
                </p:oleObj>
              </mc:Choice>
              <mc:Fallback>
                <p:oleObj name="Equation" r:id="rId5" imgW="660400" imgH="279400" progId="Equation.DSMT4">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10250" y="3948113"/>
                        <a:ext cx="993775" cy="417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3"/>
          <p:cNvSpPr>
            <a:spLocks noGrp="1" noChangeArrowheads="1"/>
          </p:cNvSpPr>
          <p:nvPr>
            <p:ph type="body" idx="1"/>
          </p:nvPr>
        </p:nvSpPr>
        <p:spPr>
          <a:xfrm>
            <a:off x="914400" y="1600200"/>
            <a:ext cx="7772400" cy="2549525"/>
          </a:xfrm>
        </p:spPr>
        <p:txBody>
          <a:bodyPr/>
          <a:lstStyle/>
          <a:p>
            <a:pPr eaLnBrk="1" hangingPunct="1">
              <a:lnSpc>
                <a:spcPct val="90000"/>
              </a:lnSpc>
              <a:defRPr/>
            </a:pPr>
            <a:r>
              <a:rPr lang="es-ES" sz="2000" dirty="0" smtClean="0"/>
              <a:t>Dados estos axiomas </a:t>
            </a:r>
            <a:r>
              <a:rPr lang="es-ES" sz="2000" dirty="0" err="1" smtClean="0"/>
              <a:t>Arrow</a:t>
            </a:r>
            <a:r>
              <a:rPr lang="es-ES" sz="2000" dirty="0" smtClean="0"/>
              <a:t> se pregunta que </a:t>
            </a:r>
            <a:r>
              <a:rPr lang="es-ES" sz="2000" i="1" dirty="0" smtClean="0">
                <a:latin typeface="Times New Roman" pitchFamily="18" charset="0"/>
              </a:rPr>
              <a:t>FES</a:t>
            </a:r>
            <a:r>
              <a:rPr lang="es-ES" sz="2000" dirty="0" smtClean="0"/>
              <a:t> satisface estos axiomas. </a:t>
            </a:r>
          </a:p>
          <a:p>
            <a:pPr eaLnBrk="1" hangingPunct="1">
              <a:lnSpc>
                <a:spcPct val="90000"/>
              </a:lnSpc>
              <a:defRPr/>
            </a:pPr>
            <a:r>
              <a:rPr lang="es-ES" sz="2000" dirty="0" smtClean="0"/>
              <a:t>La respuesta es un tanto decepcionante: </a:t>
            </a:r>
            <a:r>
              <a:rPr lang="es-ES" sz="2000" i="1" u="sng" dirty="0" smtClean="0">
                <a:solidFill>
                  <a:schemeClr val="accent2">
                    <a:lumMod val="60000"/>
                    <a:lumOff val="40000"/>
                  </a:schemeClr>
                </a:solidFill>
                <a:effectLst>
                  <a:outerShdw blurRad="38100" dist="38100" dir="2700000" algn="tl">
                    <a:srgbClr val="000000">
                      <a:alpha val="43137"/>
                    </a:srgbClr>
                  </a:outerShdw>
                </a:effectLst>
              </a:rPr>
              <a:t>no existe ninguna </a:t>
            </a:r>
            <a:r>
              <a:rPr lang="es-ES" sz="2000" i="1" u="sng" dirty="0" smtClean="0">
                <a:solidFill>
                  <a:schemeClr val="accent2">
                    <a:lumMod val="60000"/>
                    <a:lumOff val="40000"/>
                  </a:schemeClr>
                </a:solidFill>
                <a:effectLst>
                  <a:outerShdw blurRad="38100" dist="38100" dir="2700000" algn="tl">
                    <a:srgbClr val="000000">
                      <a:alpha val="43137"/>
                    </a:srgbClr>
                  </a:outerShdw>
                </a:effectLst>
                <a:latin typeface="Times New Roman" pitchFamily="18" charset="0"/>
              </a:rPr>
              <a:t>FES</a:t>
            </a:r>
            <a:r>
              <a:rPr lang="es-ES" sz="2000" i="1" u="sng" dirty="0" smtClean="0">
                <a:solidFill>
                  <a:schemeClr val="accent2">
                    <a:lumMod val="60000"/>
                    <a:lumOff val="40000"/>
                  </a:schemeClr>
                </a:solidFill>
                <a:effectLst>
                  <a:outerShdw blurRad="38100" dist="38100" dir="2700000" algn="tl">
                    <a:srgbClr val="000000">
                      <a:alpha val="43137"/>
                    </a:srgbClr>
                  </a:outerShdw>
                </a:effectLst>
              </a:rPr>
              <a:t> que satisfaga estos cinco axiomas</a:t>
            </a:r>
            <a:r>
              <a:rPr lang="es-ES" sz="2000" dirty="0" smtClean="0">
                <a:solidFill>
                  <a:schemeClr val="accent2">
                    <a:lumMod val="60000"/>
                    <a:lumOff val="40000"/>
                  </a:schemeClr>
                </a:solidFill>
                <a:effectLst>
                  <a:outerShdw blurRad="38100" dist="38100" dir="2700000" algn="tl">
                    <a:srgbClr val="000000">
                      <a:alpha val="43137"/>
                    </a:srgbClr>
                  </a:outerShdw>
                </a:effectLst>
              </a:rPr>
              <a:t>.</a:t>
            </a:r>
            <a:r>
              <a:rPr lang="es-ES" sz="2000" dirty="0" smtClean="0"/>
              <a:t> </a:t>
            </a:r>
          </a:p>
          <a:p>
            <a:pPr eaLnBrk="1" hangingPunct="1">
              <a:lnSpc>
                <a:spcPct val="90000"/>
              </a:lnSpc>
              <a:defRPr/>
            </a:pPr>
            <a:r>
              <a:rPr lang="es-ES" sz="2000" dirty="0" smtClean="0"/>
              <a:t>Este resultado se conoce como el </a:t>
            </a:r>
            <a:r>
              <a:rPr lang="es-ES" sz="2000" i="1" dirty="0" smtClean="0"/>
              <a:t>Teorema de Imposibilidad de </a:t>
            </a:r>
            <a:r>
              <a:rPr lang="es-ES" sz="2000" i="1" dirty="0" err="1" smtClean="0"/>
              <a:t>Arrow</a:t>
            </a:r>
            <a:r>
              <a:rPr lang="es-ES" sz="2000" dirty="0" smtClean="0"/>
              <a:t>.</a:t>
            </a:r>
          </a:p>
          <a:p>
            <a:pPr eaLnBrk="1" hangingPunct="1">
              <a:lnSpc>
                <a:spcPct val="90000"/>
              </a:lnSpc>
              <a:buFont typeface="Wingdings" pitchFamily="2" charset="2"/>
              <a:buNone/>
              <a:defRPr/>
            </a:pPr>
            <a:r>
              <a:rPr lang="es-ES" sz="2000" dirty="0" smtClean="0"/>
              <a:t>	</a:t>
            </a:r>
          </a:p>
          <a:p>
            <a:pPr eaLnBrk="1" hangingPunct="1">
              <a:lnSpc>
                <a:spcPct val="90000"/>
              </a:lnSpc>
              <a:buFont typeface="Wingdings" pitchFamily="2" charset="2"/>
              <a:buNone/>
              <a:defRPr/>
            </a:pPr>
            <a:r>
              <a:rPr lang="es-ES" sz="2000" dirty="0" smtClean="0"/>
              <a:t>	Teorema de Imposibilidad de </a:t>
            </a:r>
            <a:r>
              <a:rPr lang="es-ES" sz="2000" dirty="0" err="1" smtClean="0"/>
              <a:t>Arrow</a:t>
            </a:r>
            <a:endParaRPr lang="es-ES" sz="2000" i="1" dirty="0" smtClean="0"/>
          </a:p>
        </p:txBody>
      </p:sp>
      <p:sp>
        <p:nvSpPr>
          <p:cNvPr id="13316" name="Rectangle 4"/>
          <p:cNvSpPr>
            <a:spLocks noChangeArrowheads="1"/>
          </p:cNvSpPr>
          <p:nvPr/>
        </p:nvSpPr>
        <p:spPr bwMode="auto">
          <a:xfrm>
            <a:off x="755650" y="4724400"/>
            <a:ext cx="7848600" cy="1330325"/>
          </a:xfrm>
          <a:prstGeom prst="rect">
            <a:avLst/>
          </a:prstGeom>
          <a:solidFill>
            <a:schemeClr val="accent1"/>
          </a:solidFill>
          <a:ln>
            <a:noFill/>
          </a:ln>
          <a:effectLst>
            <a:outerShdw dist="107763" dir="18900000" algn="ctr" rotWithShape="0">
              <a:schemeClr val="bg2">
                <a:alpha val="50000"/>
              </a:schemeClr>
            </a:outerShdw>
          </a:effectLst>
          <a:extLs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lnSpc>
                <a:spcPct val="90000"/>
              </a:lnSpc>
              <a:spcBef>
                <a:spcPct val="20000"/>
              </a:spcBef>
              <a:buClr>
                <a:schemeClr val="folHlink"/>
              </a:buClr>
              <a:buSzPct val="90000"/>
              <a:buFont typeface="Wingdings" pitchFamily="2" charset="2"/>
              <a:buNone/>
            </a:pPr>
            <a:r>
              <a:rPr lang="es-ES"/>
              <a:t>Si hay al menos tres alternativas sociales y el número de individuos es finito, no existe una función elección social que satisfaga los cinco axiomas anteriores (o toda </a:t>
            </a:r>
            <a:r>
              <a:rPr lang="es-ES" i="1"/>
              <a:t>FES</a:t>
            </a:r>
            <a:r>
              <a:rPr lang="es-ES"/>
              <a:t> que satisfaga dominio universal, racionalidad, unanimidad e independencia de alternativas irrelevantes es DICTATORIAL).</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s-ES" sz="2400" dirty="0" smtClean="0"/>
              <a:t>Implicaciones del Teorema de </a:t>
            </a:r>
            <a:r>
              <a:rPr lang="es-ES" sz="2400" dirty="0" err="1" smtClean="0"/>
              <a:t>Arrow</a:t>
            </a:r>
            <a:r>
              <a:rPr lang="es-ES" sz="2400" dirty="0" smtClean="0"/>
              <a:t> para la Economía del Bienestar</a:t>
            </a:r>
          </a:p>
        </p:txBody>
      </p:sp>
      <p:sp>
        <p:nvSpPr>
          <p:cNvPr id="14339" name="Rectangle 3"/>
          <p:cNvSpPr>
            <a:spLocks noGrp="1" noChangeArrowheads="1"/>
          </p:cNvSpPr>
          <p:nvPr>
            <p:ph type="body" idx="1"/>
          </p:nvPr>
        </p:nvSpPr>
        <p:spPr>
          <a:xfrm>
            <a:off x="914400" y="1600200"/>
            <a:ext cx="7772400" cy="4997450"/>
          </a:xfrm>
        </p:spPr>
        <p:txBody>
          <a:bodyPr/>
          <a:lstStyle/>
          <a:p>
            <a:pPr eaLnBrk="1" hangingPunct="1">
              <a:lnSpc>
                <a:spcPct val="80000"/>
              </a:lnSpc>
            </a:pPr>
            <a:r>
              <a:rPr lang="es-ES" sz="2000" smtClean="0"/>
              <a:t>El teorema arroja dudas sobre la existencia de la voluntad común, el contrato social o un gobierno populista. </a:t>
            </a:r>
          </a:p>
          <a:p>
            <a:pPr eaLnBrk="1" hangingPunct="1">
              <a:lnSpc>
                <a:spcPct val="80000"/>
              </a:lnSpc>
            </a:pPr>
            <a:endParaRPr lang="es-ES" sz="2000" smtClean="0"/>
          </a:p>
          <a:p>
            <a:pPr eaLnBrk="1" hangingPunct="1">
              <a:lnSpc>
                <a:spcPct val="80000"/>
              </a:lnSpc>
            </a:pPr>
            <a:r>
              <a:rPr lang="es-ES" sz="2000" smtClean="0"/>
              <a:t>Si no hay voluntad común entonces el papel de la Economía del Bienestar desaparece.</a:t>
            </a:r>
          </a:p>
          <a:p>
            <a:pPr eaLnBrk="1" hangingPunct="1">
              <a:lnSpc>
                <a:spcPct val="80000"/>
              </a:lnSpc>
              <a:buFont typeface="Wingdings" pitchFamily="2" charset="2"/>
              <a:buNone/>
            </a:pPr>
            <a:r>
              <a:rPr lang="es-ES" sz="2000" smtClean="0"/>
              <a:t> </a:t>
            </a:r>
          </a:p>
          <a:p>
            <a:pPr eaLnBrk="1" hangingPunct="1">
              <a:lnSpc>
                <a:spcPct val="80000"/>
              </a:lnSpc>
            </a:pPr>
            <a:r>
              <a:rPr lang="es-ES" sz="2000" smtClean="0"/>
              <a:t>Analogía entre el problema de decisión del consumidor y el problema de decisión de la sociedad:</a:t>
            </a:r>
          </a:p>
          <a:p>
            <a:pPr eaLnBrk="1" hangingPunct="1">
              <a:lnSpc>
                <a:spcPct val="80000"/>
              </a:lnSpc>
              <a:buFont typeface="Wingdings" pitchFamily="2" charset="2"/>
              <a:buNone/>
            </a:pPr>
            <a:r>
              <a:rPr lang="es-ES" sz="2000" smtClean="0"/>
              <a:t>	Consumidor: 		</a:t>
            </a:r>
          </a:p>
          <a:p>
            <a:pPr eaLnBrk="1" hangingPunct="1">
              <a:lnSpc>
                <a:spcPct val="80000"/>
              </a:lnSpc>
              <a:buFont typeface="Wingdings" pitchFamily="2" charset="2"/>
              <a:buNone/>
            </a:pPr>
            <a:r>
              <a:rPr lang="es-ES" sz="2000" smtClean="0"/>
              <a:t>	Sociedad:				 </a:t>
            </a:r>
          </a:p>
          <a:p>
            <a:pPr eaLnBrk="1" hangingPunct="1">
              <a:lnSpc>
                <a:spcPct val="80000"/>
              </a:lnSpc>
            </a:pPr>
            <a:endParaRPr lang="es-ES" sz="2000" smtClean="0"/>
          </a:p>
          <a:p>
            <a:pPr eaLnBrk="1" hangingPunct="1">
              <a:lnSpc>
                <a:spcPct val="80000"/>
              </a:lnSpc>
            </a:pPr>
            <a:r>
              <a:rPr lang="es-ES" sz="2000" smtClean="0"/>
              <a:t>En el caso del consumidor, podemos resolver el problema porque conocemos la función de utilidad de este: su forma, sus argumentos y sus propiedades. </a:t>
            </a:r>
          </a:p>
          <a:p>
            <a:pPr eaLnBrk="1" hangingPunct="1">
              <a:lnSpc>
                <a:spcPct val="80000"/>
              </a:lnSpc>
            </a:pPr>
            <a:r>
              <a:rPr lang="es-ES" sz="2000" smtClean="0"/>
              <a:t>En el caso de la sociedad, si no existe una </a:t>
            </a:r>
            <a:r>
              <a:rPr lang="es-ES" sz="2000" i="1" smtClean="0">
                <a:latin typeface="Times New Roman" pitchFamily="18" charset="0"/>
              </a:rPr>
              <a:t>FES</a:t>
            </a:r>
            <a:r>
              <a:rPr lang="es-ES" sz="2000" smtClean="0"/>
              <a:t> consistente con los valores morales básicos no se pueden implementar políticas que mejoren el bienestar de la sociedad.</a:t>
            </a:r>
          </a:p>
        </p:txBody>
      </p:sp>
      <p:graphicFrame>
        <p:nvGraphicFramePr>
          <p:cNvPr id="14340" name="Object 4"/>
          <p:cNvGraphicFramePr>
            <a:graphicFrameLocks noChangeAspect="1"/>
          </p:cNvGraphicFramePr>
          <p:nvPr/>
        </p:nvGraphicFramePr>
        <p:xfrm>
          <a:off x="2843213" y="3840163"/>
          <a:ext cx="1582737" cy="381000"/>
        </p:xfrm>
        <a:graphic>
          <a:graphicData uri="http://schemas.openxmlformats.org/presentationml/2006/ole">
            <mc:AlternateContent xmlns:mc="http://schemas.openxmlformats.org/markup-compatibility/2006">
              <mc:Choice xmlns:v="urn:schemas-microsoft-com:vml" Requires="v">
                <p:oleObj spid="_x0000_s14356" name="Equation" r:id="rId3" imgW="1066337" imgH="253890" progId="Equation.DSMT4">
                  <p:embed/>
                </p:oleObj>
              </mc:Choice>
              <mc:Fallback>
                <p:oleObj name="Equation" r:id="rId3" imgW="1066337" imgH="25389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43213" y="3840163"/>
                        <a:ext cx="1582737"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4341" name="Object 6"/>
          <p:cNvGraphicFramePr>
            <a:graphicFrameLocks noChangeAspect="1"/>
          </p:cNvGraphicFramePr>
          <p:nvPr/>
        </p:nvGraphicFramePr>
        <p:xfrm>
          <a:off x="2843213" y="4149725"/>
          <a:ext cx="2840037" cy="381000"/>
        </p:xfrm>
        <a:graphic>
          <a:graphicData uri="http://schemas.openxmlformats.org/presentationml/2006/ole">
            <mc:AlternateContent xmlns:mc="http://schemas.openxmlformats.org/markup-compatibility/2006">
              <mc:Choice xmlns:v="urn:schemas-microsoft-com:vml" Requires="v">
                <p:oleObj spid="_x0000_s14357" name="Equation" r:id="rId5" imgW="1916868" imgH="253890" progId="Equation.DSMT4">
                  <p:embed/>
                </p:oleObj>
              </mc:Choice>
              <mc:Fallback>
                <p:oleObj name="Equation" r:id="rId5" imgW="1916868" imgH="253890"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43213" y="4149725"/>
                        <a:ext cx="2840037"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Grp="1" noChangeArrowheads="1"/>
          </p:cNvSpPr>
          <p:nvPr>
            <p:ph type="body" idx="1"/>
          </p:nvPr>
        </p:nvSpPr>
        <p:spPr>
          <a:xfrm>
            <a:off x="801688" y="2781300"/>
            <a:ext cx="7772400" cy="2476500"/>
          </a:xfrm>
        </p:spPr>
        <p:txBody>
          <a:bodyPr/>
          <a:lstStyle/>
          <a:p>
            <a:pPr eaLnBrk="1" hangingPunct="1">
              <a:lnSpc>
                <a:spcPct val="80000"/>
              </a:lnSpc>
            </a:pPr>
            <a:endParaRPr lang="es-ES" sz="1000" smtClean="0"/>
          </a:p>
          <a:p>
            <a:pPr eaLnBrk="1" hangingPunct="1">
              <a:lnSpc>
                <a:spcPct val="80000"/>
              </a:lnSpc>
            </a:pPr>
            <a:r>
              <a:rPr lang="es-ES" sz="2000" smtClean="0"/>
              <a:t>Otros han tratado de relajar algunos de los axiomas para determinar si en esos casos existen </a:t>
            </a:r>
            <a:r>
              <a:rPr lang="es-ES" sz="2000" i="1" smtClean="0">
                <a:latin typeface="Times New Roman" pitchFamily="18" charset="0"/>
              </a:rPr>
              <a:t>FES</a:t>
            </a:r>
            <a:r>
              <a:rPr lang="es-ES" sz="2000" smtClean="0"/>
              <a:t> razonables. La votación por mayoría relaja el axioma de dominio universal. Las </a:t>
            </a:r>
            <a:r>
              <a:rPr lang="es-ES" sz="2000" i="1" smtClean="0">
                <a:latin typeface="Times New Roman" pitchFamily="18" charset="0"/>
              </a:rPr>
              <a:t>FBS</a:t>
            </a:r>
            <a:r>
              <a:rPr lang="es-ES" sz="2000" smtClean="0"/>
              <a:t> renuncian a la independencia de alternativas irrelevantes</a:t>
            </a:r>
            <a:r>
              <a:rPr lang="es-ES" sz="1800" smtClean="0"/>
              <a:t>. </a:t>
            </a:r>
          </a:p>
          <a:p>
            <a:pPr eaLnBrk="1" hangingPunct="1">
              <a:lnSpc>
                <a:spcPct val="80000"/>
              </a:lnSpc>
            </a:pPr>
            <a:endParaRPr lang="es-ES" sz="1000" smtClean="0"/>
          </a:p>
          <a:p>
            <a:pPr eaLnBrk="1" hangingPunct="1">
              <a:lnSpc>
                <a:spcPct val="80000"/>
              </a:lnSpc>
            </a:pPr>
            <a:r>
              <a:rPr lang="es-ES" sz="2000" smtClean="0"/>
              <a:t>Otros dicen que es mejor exigir menos y en vez de preocuparnos por la ordenación completa de alternativas lo único importante es encontrar un ganador </a:t>
            </a:r>
            <a:r>
              <a:rPr lang="es-ES" sz="2000" b="1" smtClean="0">
                <a:latin typeface="Times New Roman" pitchFamily="18" charset="0"/>
              </a:rPr>
              <a:t>(</a:t>
            </a:r>
            <a:r>
              <a:rPr lang="es-ES" sz="2000" b="1" i="1" smtClean="0">
                <a:latin typeface="Times New Roman" pitchFamily="18" charset="0"/>
              </a:rPr>
              <a:t>Funciones de Decisión Social</a:t>
            </a:r>
            <a:r>
              <a:rPr lang="es-ES" sz="2000" b="1" smtClean="0">
                <a:latin typeface="Times New Roman" pitchFamily="18" charset="0"/>
              </a:rPr>
              <a:t>) (</a:t>
            </a:r>
            <a:r>
              <a:rPr lang="es-ES" sz="2000" b="1" i="1" smtClean="0">
                <a:latin typeface="Times New Roman" pitchFamily="18" charset="0"/>
              </a:rPr>
              <a:t>FDS</a:t>
            </a:r>
            <a:r>
              <a:rPr lang="es-ES" sz="2000" b="1" smtClean="0">
                <a:latin typeface="Times New Roman" pitchFamily="18" charset="0"/>
              </a:rPr>
              <a:t>)</a:t>
            </a:r>
            <a:r>
              <a:rPr lang="es-ES" sz="1800" b="1" smtClean="0">
                <a:latin typeface="Times New Roman" pitchFamily="18" charset="0"/>
              </a:rPr>
              <a:t>.</a:t>
            </a:r>
            <a:endParaRPr lang="es-ES" sz="1200" b="1" smtClean="0">
              <a:latin typeface="Times New Roman" pitchFamily="18" charset="0"/>
            </a:endParaRPr>
          </a:p>
        </p:txBody>
      </p:sp>
      <p:sp>
        <p:nvSpPr>
          <p:cNvPr id="15363" name="Rectangle 4"/>
          <p:cNvSpPr>
            <a:spLocks noChangeArrowheads="1"/>
          </p:cNvSpPr>
          <p:nvPr/>
        </p:nvSpPr>
        <p:spPr bwMode="auto">
          <a:xfrm>
            <a:off x="827088" y="1773238"/>
            <a:ext cx="7772400" cy="865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nSpc>
                <a:spcPct val="80000"/>
              </a:lnSpc>
              <a:spcBef>
                <a:spcPct val="20000"/>
              </a:spcBef>
              <a:buClr>
                <a:schemeClr val="folHlink"/>
              </a:buClr>
              <a:buSzPct val="90000"/>
              <a:buFont typeface="Wingdings" pitchFamily="2" charset="2"/>
              <a:buChar char="n"/>
            </a:pPr>
            <a:r>
              <a:rPr lang="es-ES" sz="2000"/>
              <a:t>No hay nada irracional en dejar a un individuo tomar decisiones por toda la sociedad. De hecho ha habido argumentos a favor dictadores desde Platón.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algn="r" eaLnBrk="1" hangingPunct="1"/>
            <a:r>
              <a:rPr lang="es-ES" sz="2600" dirty="0" smtClean="0"/>
              <a:t>Funciones de Decisión social</a:t>
            </a:r>
          </a:p>
        </p:txBody>
      </p:sp>
      <p:sp>
        <p:nvSpPr>
          <p:cNvPr id="16387" name="Rectangle 3"/>
          <p:cNvSpPr>
            <a:spLocks noGrp="1" noChangeArrowheads="1"/>
          </p:cNvSpPr>
          <p:nvPr>
            <p:ph type="body" idx="1"/>
          </p:nvPr>
        </p:nvSpPr>
        <p:spPr>
          <a:xfrm>
            <a:off x="914400" y="1600200"/>
            <a:ext cx="7772400" cy="4060825"/>
          </a:xfrm>
          <a:extLs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a:lstStyle/>
          <a:p>
            <a:pPr marL="381000" indent="-381000" eaLnBrk="1" hangingPunct="1">
              <a:lnSpc>
                <a:spcPct val="90000"/>
              </a:lnSpc>
            </a:pPr>
            <a:r>
              <a:rPr lang="es-ES" sz="1900" smtClean="0"/>
              <a:t>La imposibilidad de obtener un relación de preferencia social completa y transitiva demuestra que somos muy ambiciosos. Si no podemos conseguir un relación de preferencia social transitiva y completa, podríamos conformarnos con un regla de decisión que generase un solo ganador. </a:t>
            </a:r>
          </a:p>
          <a:p>
            <a:pPr marL="381000" indent="-381000" eaLnBrk="1" hangingPunct="1">
              <a:lnSpc>
                <a:spcPct val="90000"/>
              </a:lnSpc>
            </a:pPr>
            <a:endParaRPr lang="es-ES" sz="1900" smtClean="0"/>
          </a:p>
          <a:p>
            <a:pPr marL="381000" indent="-381000" eaLnBrk="1" hangingPunct="1">
              <a:lnSpc>
                <a:spcPct val="90000"/>
              </a:lnSpc>
            </a:pPr>
            <a:r>
              <a:rPr lang="es-ES" sz="1900" smtClean="0"/>
              <a:t>Hay fundamentalmente dos razones por las que se han analizado las </a:t>
            </a:r>
            <a:r>
              <a:rPr lang="es-ES" sz="1900" i="1" smtClean="0">
                <a:latin typeface="Times New Roman" pitchFamily="18" charset="0"/>
              </a:rPr>
              <a:t>FES</a:t>
            </a:r>
            <a:r>
              <a:rPr lang="es-ES" sz="1900" smtClean="0"/>
              <a:t> que se centran únicamente en el ganador:</a:t>
            </a:r>
          </a:p>
          <a:p>
            <a:pPr marL="381000" indent="-381000" eaLnBrk="1" hangingPunct="1">
              <a:lnSpc>
                <a:spcPct val="90000"/>
              </a:lnSpc>
            </a:pPr>
            <a:endParaRPr lang="es-ES" sz="1900" smtClean="0"/>
          </a:p>
          <a:p>
            <a:pPr marL="381000" indent="-381000" eaLnBrk="1" hangingPunct="1">
              <a:lnSpc>
                <a:spcPct val="90000"/>
              </a:lnSpc>
              <a:buFont typeface="Wingdings" pitchFamily="2" charset="2"/>
              <a:buAutoNum type="arabicPeriod"/>
            </a:pPr>
            <a:r>
              <a:rPr lang="es-ES" sz="1900" smtClean="0"/>
              <a:t>Porque estas pueden ser una salida al dilema de Arrow.</a:t>
            </a:r>
          </a:p>
          <a:p>
            <a:pPr marL="381000" indent="-381000" eaLnBrk="1" hangingPunct="1">
              <a:lnSpc>
                <a:spcPct val="90000"/>
              </a:lnSpc>
              <a:buFont typeface="Wingdings" pitchFamily="2" charset="2"/>
              <a:buAutoNum type="arabicPeriod"/>
            </a:pPr>
            <a:r>
              <a:rPr lang="es-ES" sz="1900" smtClean="0"/>
              <a:t>Son más realistas. No hay ninguna necesidad practica para tener que comparar todos los posibles pares de alternativas. En vez de obtener un ranking completo de todas las alternativas, podemos conformarnos con saber la mejor de estas alternativas.</a:t>
            </a:r>
          </a:p>
        </p:txBody>
      </p:sp>
      <p:sp>
        <p:nvSpPr>
          <p:cNvPr id="16388" name="Rectangle 6"/>
          <p:cNvSpPr>
            <a:spLocks noChangeArrowheads="1"/>
          </p:cNvSpPr>
          <p:nvPr/>
        </p:nvSpPr>
        <p:spPr bwMode="auto">
          <a:xfrm>
            <a:off x="539750" y="5876925"/>
            <a:ext cx="8315325" cy="366713"/>
          </a:xfrm>
          <a:prstGeom prst="rect">
            <a:avLst/>
          </a:prstGeom>
          <a:solidFill>
            <a:schemeClr val="accent1"/>
          </a:solidFill>
          <a:ln>
            <a:noFill/>
          </a:ln>
          <a:effectLst>
            <a:outerShdw dist="107763" dir="8100000" algn="ctr" rotWithShape="0">
              <a:srgbClr val="808080">
                <a:alpha val="50000"/>
              </a:srgbClr>
            </a:outerShdw>
          </a:effectLst>
          <a:extLst>
            <a:ext uri="{91240B29-F687-4F45-9708-019B960494DF}">
              <a14:hiddenLine xmlns:a14="http://schemas.microsoft.com/office/drawing/2010/main" w="9525">
                <a:solidFill>
                  <a:schemeClr val="tx1"/>
                </a:solidFill>
                <a:miter lim="800000"/>
                <a:headEnd/>
                <a:tailEnd/>
              </a14:hiddenLine>
            </a:ext>
          </a:extLst>
        </p:spPr>
        <p:txBody>
          <a:bodyPr anchor="ctr">
            <a:spAutoFit/>
          </a:bodyPr>
          <a:lstStyle/>
          <a:p>
            <a:pPr algn="ctr"/>
            <a:r>
              <a:rPr lang="es-ES"/>
              <a:t>Denominamos a estas </a:t>
            </a:r>
            <a:r>
              <a:rPr lang="es-ES" i="1">
                <a:latin typeface="Times New Roman" pitchFamily="18" charset="0"/>
              </a:rPr>
              <a:t>FES</a:t>
            </a:r>
            <a:r>
              <a:rPr lang="es-ES"/>
              <a:t> </a:t>
            </a:r>
            <a:r>
              <a:rPr lang="es-ES" i="1"/>
              <a:t>función de decisión social </a:t>
            </a:r>
            <a:r>
              <a:rPr lang="es-ES"/>
              <a:t>(</a:t>
            </a:r>
            <a:r>
              <a:rPr lang="es-ES" i="1">
                <a:latin typeface="Times New Roman" pitchFamily="18" charset="0"/>
              </a:rPr>
              <a:t>FDS</a:t>
            </a:r>
            <a:r>
              <a:rPr lang="es-ES"/>
              <a:t>). </a:t>
            </a:r>
            <a:endParaRPr lang="es-ES" sz="170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s-ES" sz="2800" dirty="0" smtClean="0"/>
              <a:t>Axiomas</a:t>
            </a:r>
          </a:p>
        </p:txBody>
      </p:sp>
      <p:sp>
        <p:nvSpPr>
          <p:cNvPr id="17411" name="Rectangle 3"/>
          <p:cNvSpPr>
            <a:spLocks noGrp="1" noChangeArrowheads="1"/>
          </p:cNvSpPr>
          <p:nvPr>
            <p:ph type="body" idx="1"/>
          </p:nvPr>
        </p:nvSpPr>
        <p:spPr>
          <a:xfrm>
            <a:off x="611188" y="1600200"/>
            <a:ext cx="8281987" cy="3989388"/>
          </a:xfrm>
        </p:spPr>
        <p:txBody>
          <a:bodyPr/>
          <a:lstStyle/>
          <a:p>
            <a:pPr marL="533400" indent="-533400" eaLnBrk="1" hangingPunct="1">
              <a:lnSpc>
                <a:spcPct val="80000"/>
              </a:lnSpc>
              <a:buFont typeface="Wingdings" pitchFamily="2" charset="2"/>
              <a:buAutoNum type="arabicPeriod"/>
            </a:pPr>
            <a:r>
              <a:rPr lang="es-ES" sz="1900" b="1" i="1" smtClean="0"/>
              <a:t>Domino universalidad</a:t>
            </a:r>
            <a:r>
              <a:rPr lang="es-ES" sz="1900" i="1" smtClean="0"/>
              <a:t>. </a:t>
            </a:r>
            <a:r>
              <a:rPr lang="es-ES" sz="1900" smtClean="0"/>
              <a:t>La </a:t>
            </a:r>
            <a:r>
              <a:rPr lang="es-ES" sz="1900" i="1" smtClean="0">
                <a:latin typeface="Times New Roman" pitchFamily="18" charset="0"/>
              </a:rPr>
              <a:t>FDS</a:t>
            </a:r>
            <a:r>
              <a:rPr lang="es-ES" sz="1900" smtClean="0"/>
              <a:t> debe funcionar siempre, independiente de las preferencias individuales.</a:t>
            </a:r>
          </a:p>
          <a:p>
            <a:pPr marL="533400" indent="-533400" eaLnBrk="1" hangingPunct="1">
              <a:lnSpc>
                <a:spcPct val="80000"/>
              </a:lnSpc>
              <a:buFont typeface="Wingdings" pitchFamily="2" charset="2"/>
              <a:buAutoNum type="arabicPeriod"/>
            </a:pPr>
            <a:endParaRPr lang="es-ES" sz="1000" smtClean="0"/>
          </a:p>
          <a:p>
            <a:pPr marL="533400" indent="-533400" eaLnBrk="1" hangingPunct="1">
              <a:lnSpc>
                <a:spcPct val="80000"/>
              </a:lnSpc>
              <a:buFont typeface="Wingdings" pitchFamily="2" charset="2"/>
              <a:buAutoNum type="arabicPeriod"/>
            </a:pPr>
            <a:r>
              <a:rPr lang="es-ES" sz="1900" b="1" i="1" smtClean="0"/>
              <a:t>Ausencia de dictadores</a:t>
            </a:r>
            <a:r>
              <a:rPr lang="es-ES" sz="1900" i="1" smtClean="0"/>
              <a:t>. </a:t>
            </a:r>
            <a:r>
              <a:rPr lang="es-ES" sz="1900" smtClean="0"/>
              <a:t>La </a:t>
            </a:r>
            <a:r>
              <a:rPr lang="es-ES" sz="1900" i="1" smtClean="0">
                <a:latin typeface="Times New Roman" pitchFamily="18" charset="0"/>
              </a:rPr>
              <a:t>FDS</a:t>
            </a:r>
            <a:r>
              <a:rPr lang="es-ES" sz="1900" smtClean="0"/>
              <a:t> no puede elegir siempre la alternativa favorita de una sola persona.</a:t>
            </a:r>
          </a:p>
          <a:p>
            <a:pPr marL="533400" indent="-533400" eaLnBrk="1" hangingPunct="1">
              <a:lnSpc>
                <a:spcPct val="80000"/>
              </a:lnSpc>
              <a:buFont typeface="Wingdings" pitchFamily="2" charset="2"/>
              <a:buAutoNum type="arabicPeriod"/>
            </a:pPr>
            <a:endParaRPr lang="es-ES" sz="1200" smtClean="0"/>
          </a:p>
          <a:p>
            <a:pPr marL="533400" indent="-533400" eaLnBrk="1" hangingPunct="1">
              <a:lnSpc>
                <a:spcPct val="80000"/>
              </a:lnSpc>
              <a:buFont typeface="Wingdings" pitchFamily="2" charset="2"/>
              <a:buAutoNum type="arabicPeriod"/>
            </a:pPr>
            <a:r>
              <a:rPr lang="es-ES" sz="1900" b="1" i="1" smtClean="0"/>
              <a:t>No Trivialidad o No Degeneración</a:t>
            </a:r>
            <a:r>
              <a:rPr lang="es-ES" sz="1900" i="1" smtClean="0"/>
              <a:t>. </a:t>
            </a:r>
            <a:r>
              <a:rPr lang="es-ES" sz="1900" smtClean="0"/>
              <a:t>Ninguna alternativa puede ser excluida irrevocablemente.</a:t>
            </a:r>
          </a:p>
          <a:p>
            <a:pPr marL="533400" indent="-533400" eaLnBrk="1" hangingPunct="1">
              <a:lnSpc>
                <a:spcPct val="80000"/>
              </a:lnSpc>
              <a:buFont typeface="Wingdings" pitchFamily="2" charset="2"/>
              <a:buAutoNum type="arabicPeriod"/>
            </a:pPr>
            <a:endParaRPr lang="es-ES" sz="1200" smtClean="0"/>
          </a:p>
          <a:p>
            <a:pPr marL="533400" indent="-533400" eaLnBrk="1" hangingPunct="1">
              <a:lnSpc>
                <a:spcPct val="80000"/>
              </a:lnSpc>
              <a:buFont typeface="Wingdings" pitchFamily="2" charset="2"/>
              <a:buAutoNum type="arabicPeriod"/>
            </a:pPr>
            <a:r>
              <a:rPr lang="es-ES" sz="1900" b="1" i="1" smtClean="0"/>
              <a:t>No Manipulabilidad</a:t>
            </a:r>
            <a:r>
              <a:rPr lang="es-ES" sz="1900" i="1" smtClean="0"/>
              <a:t>. </a:t>
            </a:r>
            <a:r>
              <a:rPr lang="es-ES" sz="1900" smtClean="0"/>
              <a:t>Ningún individuo puede tener incentivos para dar falsas representaciones de sus preferencias, ya que están mejor diciendo la verdad. Sea </a:t>
            </a:r>
            <a:r>
              <a:rPr lang="es-ES" sz="1900" i="1" smtClean="0">
                <a:latin typeface="Times New Roman" pitchFamily="18" charset="0"/>
              </a:rPr>
              <a:t>M</a:t>
            </a:r>
            <a:r>
              <a:rPr lang="es-ES" sz="1900" i="1" baseline="-25000" smtClean="0">
                <a:latin typeface="Times New Roman" pitchFamily="18" charset="0"/>
              </a:rPr>
              <a:t>i</a:t>
            </a:r>
            <a:r>
              <a:rPr lang="es-ES" sz="1900" i="1" smtClean="0"/>
              <a:t> </a:t>
            </a:r>
            <a:r>
              <a:rPr lang="es-ES" sz="1900" smtClean="0"/>
              <a:t>el mensaje enviado por el votante </a:t>
            </a:r>
            <a:r>
              <a:rPr lang="es-ES" sz="1900" i="1" smtClean="0">
                <a:latin typeface="Times New Roman" pitchFamily="18" charset="0"/>
              </a:rPr>
              <a:t>i</a:t>
            </a:r>
            <a:r>
              <a:rPr lang="es-ES" sz="1900" i="1" smtClean="0"/>
              <a:t> </a:t>
            </a:r>
            <a:r>
              <a:rPr lang="es-ES" sz="1900" smtClean="0"/>
              <a:t>cuando manifiesta sus verdaderas preferencias. Sea </a:t>
            </a:r>
            <a:r>
              <a:rPr lang="es-ES" sz="1900" i="1" smtClean="0">
                <a:latin typeface="Times New Roman" pitchFamily="18" charset="0"/>
              </a:rPr>
              <a:t>M’</a:t>
            </a:r>
            <a:r>
              <a:rPr lang="es-ES" sz="1900" i="1" baseline="-25000" smtClean="0">
                <a:latin typeface="Times New Roman" pitchFamily="18" charset="0"/>
              </a:rPr>
              <a:t>i</a:t>
            </a:r>
            <a:r>
              <a:rPr lang="es-ES" sz="1900" i="1" smtClean="0"/>
              <a:t> </a:t>
            </a:r>
            <a:r>
              <a:rPr lang="es-ES" sz="1900" smtClean="0"/>
              <a:t>el mensaje enviado cuando miente acerca de sus preferencias. Para </a:t>
            </a:r>
            <a:r>
              <a:rPr lang="es-ES" sz="1900" i="1" smtClean="0">
                <a:latin typeface="Times New Roman" pitchFamily="18" charset="0"/>
              </a:rPr>
              <a:t>M</a:t>
            </a:r>
            <a:r>
              <a:rPr lang="es-ES" sz="1900" i="1" baseline="-25000" smtClean="0">
                <a:latin typeface="Times New Roman" pitchFamily="18" charset="0"/>
              </a:rPr>
              <a:t>i</a:t>
            </a:r>
            <a:r>
              <a:rPr lang="es-ES" sz="1900" i="1" smtClean="0"/>
              <a:t> </a:t>
            </a:r>
            <a:r>
              <a:rPr lang="es-ES" sz="1900" smtClean="0"/>
              <a:t>y </a:t>
            </a:r>
            <a:r>
              <a:rPr lang="es-ES" sz="1900" i="1" smtClean="0">
                <a:latin typeface="Times New Roman" pitchFamily="18" charset="0"/>
              </a:rPr>
              <a:t>M</a:t>
            </a:r>
            <a:r>
              <a:rPr lang="es-ES" sz="1900" i="1" baseline="-25000" smtClean="0">
                <a:latin typeface="Times New Roman" pitchFamily="18" charset="0"/>
              </a:rPr>
              <a:t>j</a:t>
            </a:r>
            <a:r>
              <a:rPr lang="es-ES" sz="1900" i="1" smtClean="0"/>
              <a:t> </a:t>
            </a:r>
            <a:r>
              <a:rPr lang="es-ES" sz="1900" smtClean="0"/>
              <a:t>, </a:t>
            </a:r>
            <a:r>
              <a:rPr lang="es-ES" sz="1900" smtClean="0">
                <a:sym typeface="Symbol" pitchFamily="18" charset="2"/>
              </a:rPr>
              <a:t></a:t>
            </a:r>
            <a:r>
              <a:rPr lang="es-ES" sz="1900" i="1" smtClean="0">
                <a:latin typeface="Times New Roman" pitchFamily="18" charset="0"/>
              </a:rPr>
              <a:t>j</a:t>
            </a:r>
            <a:r>
              <a:rPr lang="es-ES" sz="1900" i="1" smtClean="0"/>
              <a:t> </a:t>
            </a:r>
            <a:r>
              <a:rPr lang="es-ES" sz="1900" i="1" smtClean="0">
                <a:sym typeface="Symbol" pitchFamily="18" charset="2"/>
              </a:rPr>
              <a:t></a:t>
            </a:r>
            <a:r>
              <a:rPr lang="es-ES" sz="1900" smtClean="0"/>
              <a:t> </a:t>
            </a:r>
            <a:r>
              <a:rPr lang="es-ES" sz="1900" i="1" smtClean="0">
                <a:latin typeface="Times New Roman" pitchFamily="18" charset="0"/>
              </a:rPr>
              <a:t>i</a:t>
            </a:r>
            <a:r>
              <a:rPr lang="es-ES" sz="1900" i="1" smtClean="0"/>
              <a:t> </a:t>
            </a:r>
            <a:r>
              <a:rPr lang="es-ES" sz="1900" smtClean="0"/>
              <a:t>la elección social es </a:t>
            </a:r>
            <a:r>
              <a:rPr lang="es-ES" sz="1900" i="1" smtClean="0">
                <a:latin typeface="Times New Roman" pitchFamily="18" charset="0"/>
              </a:rPr>
              <a:t>x</a:t>
            </a:r>
            <a:r>
              <a:rPr lang="es-ES" sz="1900" smtClean="0"/>
              <a:t>. Para </a:t>
            </a:r>
            <a:r>
              <a:rPr lang="es-ES" sz="1900" i="1" smtClean="0">
                <a:latin typeface="Times New Roman" pitchFamily="18" charset="0"/>
              </a:rPr>
              <a:t>M’</a:t>
            </a:r>
            <a:r>
              <a:rPr lang="es-ES" sz="1900" i="1" baseline="-25000" smtClean="0">
                <a:latin typeface="Times New Roman" pitchFamily="18" charset="0"/>
              </a:rPr>
              <a:t>i</a:t>
            </a:r>
            <a:r>
              <a:rPr lang="es-ES" sz="1900" smtClean="0"/>
              <a:t> y </a:t>
            </a:r>
            <a:r>
              <a:rPr lang="es-ES" sz="1900" i="1" smtClean="0">
                <a:latin typeface="Times New Roman" pitchFamily="18" charset="0"/>
              </a:rPr>
              <a:t>M</a:t>
            </a:r>
            <a:r>
              <a:rPr lang="es-ES" sz="1900" i="1" baseline="-25000" smtClean="0">
                <a:latin typeface="Times New Roman" pitchFamily="18" charset="0"/>
              </a:rPr>
              <a:t>j</a:t>
            </a:r>
            <a:r>
              <a:rPr lang="es-ES" sz="1900" i="1" smtClean="0">
                <a:latin typeface="Times New Roman" pitchFamily="18" charset="0"/>
              </a:rPr>
              <a:t> </a:t>
            </a:r>
            <a:r>
              <a:rPr lang="es-ES" sz="1900" smtClean="0"/>
              <a:t>, </a:t>
            </a:r>
            <a:r>
              <a:rPr lang="es-ES" sz="1900" smtClean="0">
                <a:sym typeface="Symbol" pitchFamily="18" charset="2"/>
              </a:rPr>
              <a:t></a:t>
            </a:r>
            <a:r>
              <a:rPr lang="es-ES" sz="1900" i="1" smtClean="0">
                <a:latin typeface="Times New Roman" pitchFamily="18" charset="0"/>
              </a:rPr>
              <a:t>j</a:t>
            </a:r>
            <a:r>
              <a:rPr lang="es-ES" sz="1900" i="1" smtClean="0"/>
              <a:t> </a:t>
            </a:r>
            <a:r>
              <a:rPr lang="es-ES" sz="1900" i="1" smtClean="0">
                <a:sym typeface="Symbol" pitchFamily="18" charset="2"/>
              </a:rPr>
              <a:t></a:t>
            </a:r>
            <a:r>
              <a:rPr lang="es-ES" sz="1900" smtClean="0"/>
              <a:t> </a:t>
            </a:r>
            <a:r>
              <a:rPr lang="es-ES" sz="1900" i="1" smtClean="0">
                <a:latin typeface="Times New Roman" pitchFamily="18" charset="0"/>
              </a:rPr>
              <a:t>i</a:t>
            </a:r>
            <a:r>
              <a:rPr lang="es-ES" sz="1900" smtClean="0"/>
              <a:t> (el votante </a:t>
            </a:r>
            <a:r>
              <a:rPr lang="es-ES" sz="1900" i="1" smtClean="0">
                <a:latin typeface="Times New Roman" pitchFamily="18" charset="0"/>
              </a:rPr>
              <a:t>i</a:t>
            </a:r>
            <a:r>
              <a:rPr lang="es-ES" sz="1900" i="1" smtClean="0"/>
              <a:t> </a:t>
            </a:r>
            <a:r>
              <a:rPr lang="es-ES" sz="1900" smtClean="0"/>
              <a:t>miente, los demás revelan sus verdaderas preferencias) la elección social es </a:t>
            </a:r>
            <a:r>
              <a:rPr lang="es-ES" sz="1900" i="1" smtClean="0">
                <a:latin typeface="Times New Roman" pitchFamily="18" charset="0"/>
              </a:rPr>
              <a:t>y</a:t>
            </a:r>
            <a:r>
              <a:rPr lang="es-ES" sz="1900" smtClean="0"/>
              <a:t>. Un proceso de decisión colectiva es </a:t>
            </a:r>
            <a:r>
              <a:rPr lang="es-ES" sz="1900" i="1" smtClean="0"/>
              <a:t>no manipulable </a:t>
            </a:r>
            <a:r>
              <a:rPr lang="es-ES" sz="1900" smtClean="0"/>
              <a:t>o a </a:t>
            </a:r>
            <a:r>
              <a:rPr lang="es-ES" sz="1900" i="1" smtClean="0"/>
              <a:t>prueba de estrategias </a:t>
            </a:r>
            <a:r>
              <a:rPr lang="es-ES" sz="1900" smtClean="0"/>
              <a:t>si y sólo si no existe un </a:t>
            </a:r>
            <a:r>
              <a:rPr lang="es-ES" sz="1900" i="1" smtClean="0">
                <a:latin typeface="Times New Roman" pitchFamily="18" charset="0"/>
              </a:rPr>
              <a:t>y</a:t>
            </a:r>
            <a:r>
              <a:rPr lang="en-US" sz="1900" i="1" smtClean="0">
                <a:latin typeface="Lucida Sans Unicode" pitchFamily="34" charset="0"/>
                <a:ea typeface="Lucida Sans Unicode" pitchFamily="34" charset="0"/>
                <a:cs typeface="Lucida Sans Unicode" pitchFamily="34" charset="0"/>
              </a:rPr>
              <a:t>&gt;</a:t>
            </a:r>
            <a:r>
              <a:rPr lang="es-ES" sz="1900" i="1" baseline="-25000" smtClean="0">
                <a:latin typeface="Times New Roman" pitchFamily="18" charset="0"/>
              </a:rPr>
              <a:t>i </a:t>
            </a:r>
            <a:r>
              <a:rPr lang="es-ES" sz="1900" i="1" smtClean="0">
                <a:latin typeface="Times New Roman" pitchFamily="18" charset="0"/>
              </a:rPr>
              <a:t>x</a:t>
            </a:r>
            <a:r>
              <a:rPr lang="es-ES" sz="1900" smtClean="0"/>
              <a:t>. </a:t>
            </a:r>
          </a:p>
        </p:txBody>
      </p:sp>
      <p:sp>
        <p:nvSpPr>
          <p:cNvPr id="17412" name="Rectangle 4"/>
          <p:cNvSpPr>
            <a:spLocks noChangeArrowheads="1"/>
          </p:cNvSpPr>
          <p:nvPr/>
        </p:nvSpPr>
        <p:spPr bwMode="auto">
          <a:xfrm>
            <a:off x="2124075" y="6165850"/>
            <a:ext cx="5657850" cy="366713"/>
          </a:xfrm>
          <a:prstGeom prst="rect">
            <a:avLst/>
          </a:prstGeom>
          <a:solidFill>
            <a:schemeClr val="accent1"/>
          </a:solidFill>
          <a:ln>
            <a:noFill/>
          </a:ln>
          <a:effectLst>
            <a:outerShdw dist="107763" dir="8100000" algn="ctr" rotWithShape="0">
              <a:schemeClr val="bg2">
                <a:alpha val="50000"/>
              </a:schemeClr>
            </a:outerShdw>
          </a:effectLst>
          <a:extLs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s-ES"/>
              <a:t>¿existe un FDS que satisfaga los axiomas anteriores?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quarter" idx="1"/>
          </p:nvPr>
        </p:nvSpPr>
        <p:spPr>
          <a:xfrm>
            <a:off x="755576" y="476672"/>
            <a:ext cx="8229600" cy="5738813"/>
          </a:xfrm>
          <a:solidFill>
            <a:schemeClr val="accent5">
              <a:lumMod val="75000"/>
            </a:schemeClr>
          </a:solidFill>
        </p:spPr>
        <p:txBody>
          <a:bodyPr>
            <a:noAutofit/>
          </a:bodyPr>
          <a:lstStyle/>
          <a:p>
            <a:pPr algn="ctr" eaLnBrk="1" hangingPunct="1">
              <a:spcBef>
                <a:spcPts val="0"/>
              </a:spcBef>
              <a:buFont typeface="Wingdings 2" pitchFamily="18" charset="2"/>
              <a:buNone/>
              <a:defRPr/>
            </a:pPr>
            <a:r>
              <a:rPr lang="es-MX" sz="2400" dirty="0" smtClean="0"/>
              <a:t>UNIVERSIDAD AUTÓNOMA DEL ESTADO DE MÉXICO</a:t>
            </a:r>
          </a:p>
          <a:p>
            <a:pPr algn="ctr" eaLnBrk="1" hangingPunct="1">
              <a:spcBef>
                <a:spcPts val="0"/>
              </a:spcBef>
              <a:buFont typeface="Wingdings 2" pitchFamily="18" charset="2"/>
              <a:buNone/>
              <a:defRPr/>
            </a:pPr>
            <a:r>
              <a:rPr lang="es-MX" sz="2400" dirty="0" smtClean="0"/>
              <a:t>FACULTAD DE ECONOMÍA </a:t>
            </a:r>
          </a:p>
          <a:p>
            <a:pPr algn="ctr" eaLnBrk="1" hangingPunct="1">
              <a:spcBef>
                <a:spcPts val="0"/>
              </a:spcBef>
              <a:buFont typeface="Wingdings 2" pitchFamily="18" charset="2"/>
              <a:buNone/>
              <a:defRPr/>
            </a:pPr>
            <a:endParaRPr lang="es-MX" sz="2400" dirty="0" smtClean="0"/>
          </a:p>
          <a:p>
            <a:pPr algn="ctr" eaLnBrk="1" hangingPunct="1">
              <a:spcBef>
                <a:spcPts val="0"/>
              </a:spcBef>
              <a:buFont typeface="Wingdings 2" pitchFamily="18" charset="2"/>
              <a:buNone/>
              <a:defRPr/>
            </a:pPr>
            <a:r>
              <a:rPr lang="es-MX" sz="1800" b="1" dirty="0" smtClean="0"/>
              <a:t>DIAPOSITIVAS DE  LA UNIDAD</a:t>
            </a:r>
            <a:r>
              <a:rPr lang="es-MX" sz="1800" dirty="0" smtClean="0"/>
              <a:t> </a:t>
            </a:r>
            <a:r>
              <a:rPr lang="es-MX" sz="1800" dirty="0"/>
              <a:t>4</a:t>
            </a:r>
            <a:r>
              <a:rPr lang="es-MX" sz="1800" b="1" dirty="0" smtClean="0"/>
              <a:t>: ECONOMÍA DEL BIENESTAR SOCIAL</a:t>
            </a:r>
          </a:p>
          <a:p>
            <a:pPr algn="ctr" eaLnBrk="1" hangingPunct="1">
              <a:spcBef>
                <a:spcPts val="0"/>
              </a:spcBef>
              <a:buFont typeface="Wingdings 2" pitchFamily="18" charset="2"/>
              <a:buNone/>
              <a:defRPr/>
            </a:pPr>
            <a:endParaRPr lang="es-MX" sz="1800" dirty="0" smtClean="0"/>
          </a:p>
          <a:p>
            <a:pPr algn="ctr" eaLnBrk="1" hangingPunct="1">
              <a:spcBef>
                <a:spcPts val="0"/>
              </a:spcBef>
              <a:buFont typeface="Wingdings 2" pitchFamily="18" charset="2"/>
              <a:buNone/>
              <a:defRPr/>
            </a:pPr>
            <a:r>
              <a:rPr lang="es-MX" sz="1800" b="1" dirty="0" smtClean="0"/>
              <a:t>PROGRAMA EDUCATIVO</a:t>
            </a:r>
            <a:r>
              <a:rPr lang="es-MX" sz="1800" dirty="0" smtClean="0"/>
              <a:t>: LICENCIATURA EN RELACIONES ECONÓMICAS INTERNACIONALES</a:t>
            </a:r>
          </a:p>
          <a:p>
            <a:pPr algn="ctr" eaLnBrk="1" hangingPunct="1">
              <a:spcBef>
                <a:spcPts val="0"/>
              </a:spcBef>
              <a:buFont typeface="Wingdings 2" pitchFamily="18" charset="2"/>
              <a:buNone/>
              <a:defRPr/>
            </a:pPr>
            <a:r>
              <a:rPr lang="es-MX" sz="1800" b="1" dirty="0" smtClean="0"/>
              <a:t>UNIDAD DE APRENDIZAJE</a:t>
            </a:r>
            <a:r>
              <a:rPr lang="es-MX" sz="1800" dirty="0" smtClean="0"/>
              <a:t>: MICROECONOMÍA II</a:t>
            </a:r>
          </a:p>
          <a:p>
            <a:pPr algn="ctr" eaLnBrk="1" hangingPunct="1">
              <a:spcBef>
                <a:spcPts val="0"/>
              </a:spcBef>
              <a:buFont typeface="Wingdings 2" pitchFamily="18" charset="2"/>
              <a:buNone/>
              <a:defRPr/>
            </a:pPr>
            <a:r>
              <a:rPr lang="es-MX" sz="1800" dirty="0" smtClean="0"/>
              <a:t> </a:t>
            </a:r>
          </a:p>
          <a:p>
            <a:pPr algn="ctr" eaLnBrk="1" hangingPunct="1">
              <a:spcBef>
                <a:spcPts val="0"/>
              </a:spcBef>
              <a:buFont typeface="Wingdings 2" pitchFamily="18" charset="2"/>
              <a:buNone/>
              <a:defRPr/>
            </a:pPr>
            <a:r>
              <a:rPr lang="es-MX" sz="1800" b="1" dirty="0" smtClean="0"/>
              <a:t>HORAS TEORÍA</a:t>
            </a:r>
            <a:r>
              <a:rPr lang="es-MX" sz="1800" dirty="0" smtClean="0"/>
              <a:t>: 4</a:t>
            </a:r>
          </a:p>
          <a:p>
            <a:pPr algn="ctr" eaLnBrk="1" hangingPunct="1">
              <a:spcBef>
                <a:spcPts val="0"/>
              </a:spcBef>
              <a:buFont typeface="Wingdings 2" pitchFamily="18" charset="2"/>
              <a:buNone/>
              <a:defRPr/>
            </a:pPr>
            <a:r>
              <a:rPr lang="es-MX" sz="1800" b="1" dirty="0" smtClean="0"/>
              <a:t>HORAS PRÁCTICAS</a:t>
            </a:r>
            <a:r>
              <a:rPr lang="es-MX" sz="1800" dirty="0" smtClean="0"/>
              <a:t>: 2</a:t>
            </a:r>
          </a:p>
          <a:p>
            <a:pPr algn="ctr" eaLnBrk="1" hangingPunct="1">
              <a:spcBef>
                <a:spcPts val="0"/>
              </a:spcBef>
              <a:buFont typeface="Wingdings 2" pitchFamily="18" charset="2"/>
              <a:buNone/>
              <a:defRPr/>
            </a:pPr>
            <a:r>
              <a:rPr lang="es-MX" sz="1800" b="1" dirty="0" smtClean="0"/>
              <a:t>TOTAL DE HORAS</a:t>
            </a:r>
            <a:r>
              <a:rPr lang="es-MX" sz="1800" dirty="0" smtClean="0"/>
              <a:t>: 6</a:t>
            </a:r>
          </a:p>
          <a:p>
            <a:pPr algn="ctr" eaLnBrk="1" hangingPunct="1">
              <a:spcBef>
                <a:spcPts val="0"/>
              </a:spcBef>
              <a:buFont typeface="Wingdings 2" pitchFamily="18" charset="2"/>
              <a:buNone/>
              <a:defRPr/>
            </a:pPr>
            <a:r>
              <a:rPr lang="es-MX" sz="1800" b="1" dirty="0" smtClean="0"/>
              <a:t>CRÉDITOS</a:t>
            </a:r>
            <a:r>
              <a:rPr lang="es-MX" sz="1800" dirty="0" smtClean="0"/>
              <a:t> : 10</a:t>
            </a:r>
          </a:p>
          <a:p>
            <a:pPr algn="ctr" eaLnBrk="1" hangingPunct="1">
              <a:spcBef>
                <a:spcPts val="0"/>
              </a:spcBef>
              <a:buFont typeface="Wingdings 2" pitchFamily="18" charset="2"/>
              <a:buNone/>
              <a:defRPr/>
            </a:pPr>
            <a:endParaRPr lang="es-MX" sz="1800" dirty="0" smtClean="0"/>
          </a:p>
          <a:p>
            <a:pPr algn="ctr" eaLnBrk="1" hangingPunct="1">
              <a:spcBef>
                <a:spcPts val="0"/>
              </a:spcBef>
              <a:buFont typeface="Wingdings 2" pitchFamily="18" charset="2"/>
              <a:buNone/>
              <a:defRPr/>
            </a:pPr>
            <a:r>
              <a:rPr lang="es-MX" sz="1800" dirty="0" smtClean="0"/>
              <a:t>CURSO OBLIGATORIO</a:t>
            </a:r>
          </a:p>
          <a:p>
            <a:pPr algn="ctr" eaLnBrk="1" hangingPunct="1">
              <a:spcBef>
                <a:spcPts val="0"/>
              </a:spcBef>
              <a:buFont typeface="Wingdings 2" pitchFamily="18" charset="2"/>
              <a:buNone/>
              <a:defRPr/>
            </a:pPr>
            <a:r>
              <a:rPr lang="es-MX" sz="1800" b="1" dirty="0" smtClean="0"/>
              <a:t>JUVENAL ROJAS MERCED</a:t>
            </a:r>
          </a:p>
          <a:p>
            <a:pPr algn="ctr" eaLnBrk="1" hangingPunct="1">
              <a:spcBef>
                <a:spcPts val="0"/>
              </a:spcBef>
              <a:buFont typeface="Wingdings 2" pitchFamily="18" charset="2"/>
              <a:buNone/>
              <a:defRPr/>
            </a:pPr>
            <a:endParaRPr lang="es-MX" sz="1800" b="1" dirty="0" smtClean="0"/>
          </a:p>
          <a:p>
            <a:pPr algn="ctr" eaLnBrk="1" hangingPunct="1">
              <a:spcBef>
                <a:spcPts val="0"/>
              </a:spcBef>
              <a:buFont typeface="Wingdings 2" pitchFamily="18" charset="2"/>
              <a:buNone/>
              <a:defRPr/>
            </a:pPr>
            <a:r>
              <a:rPr lang="es-MX" sz="1800" b="1" dirty="0" smtClean="0"/>
              <a:t>OCTUBRE DE 2017</a:t>
            </a:r>
            <a:endParaRPr lang="es-MX" sz="2800" b="1" dirty="0"/>
          </a:p>
        </p:txBody>
      </p:sp>
      <p:sp>
        <p:nvSpPr>
          <p:cNvPr id="3" name="2 Marcador de número de diapositiva"/>
          <p:cNvSpPr>
            <a:spLocks noGrp="1"/>
          </p:cNvSpPr>
          <p:nvPr>
            <p:ph type="sldNum" sz="quarter" idx="12"/>
          </p:nvPr>
        </p:nvSpPr>
        <p:spPr/>
        <p:txBody>
          <a:bodyPr/>
          <a:lstStyle/>
          <a:p>
            <a:fld id="{6D22F896-40B5-4ADD-8801-0D06FADFA095}" type="slidenum">
              <a:rPr lang="en-US" smtClean="0"/>
              <a:t>2</a:t>
            </a:fld>
            <a:endParaRPr lang="en-US" dirty="0"/>
          </a:p>
        </p:txBody>
      </p:sp>
    </p:spTree>
    <p:extLst>
      <p:ext uri="{BB962C8B-B14F-4D97-AF65-F5344CB8AC3E}">
        <p14:creationId xmlns:p14="http://schemas.microsoft.com/office/powerpoint/2010/main" val="1028323594"/>
      </p:ext>
    </p:extLst>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algn="r" eaLnBrk="1" hangingPunct="1"/>
            <a:r>
              <a:rPr lang="es-ES" sz="2800" dirty="0" smtClean="0"/>
              <a:t>Teorema de Imposibilidad de </a:t>
            </a:r>
            <a:r>
              <a:rPr lang="es-ES" sz="2800" dirty="0" err="1" smtClean="0"/>
              <a:t>Gibbard-Satterthwaite</a:t>
            </a:r>
            <a:endParaRPr lang="es-ES" sz="2800" dirty="0" smtClean="0"/>
          </a:p>
        </p:txBody>
      </p:sp>
      <p:sp>
        <p:nvSpPr>
          <p:cNvPr id="18435" name="Rectangle 3"/>
          <p:cNvSpPr>
            <a:spLocks noGrp="1" noChangeArrowheads="1"/>
          </p:cNvSpPr>
          <p:nvPr>
            <p:ph type="body" idx="1"/>
          </p:nvPr>
        </p:nvSpPr>
        <p:spPr>
          <a:xfrm>
            <a:off x="914400" y="1887538"/>
            <a:ext cx="7772400" cy="820737"/>
          </a:xfrm>
          <a:solidFill>
            <a:schemeClr val="accent1"/>
          </a:solidFill>
          <a:effectLst>
            <a:outerShdw dist="107763" dir="2700000" algn="ctr" rotWithShape="0">
              <a:schemeClr val="bg2">
                <a:alpha val="50000"/>
              </a:schemeClr>
            </a:outerShdw>
          </a:effectLst>
        </p:spPr>
        <p:txBody>
          <a:bodyPr/>
          <a:lstStyle/>
          <a:p>
            <a:pPr marL="0" indent="0" algn="ctr" eaLnBrk="1" hangingPunct="1">
              <a:lnSpc>
                <a:spcPct val="80000"/>
              </a:lnSpc>
              <a:buFont typeface="Wingdings" pitchFamily="2" charset="2"/>
              <a:buNone/>
            </a:pPr>
            <a:r>
              <a:rPr lang="es-ES" sz="1900" smtClean="0"/>
              <a:t>Si hay al menos tres alternativas y el número de individuos es finito, no existe una </a:t>
            </a:r>
            <a:r>
              <a:rPr lang="es-ES" sz="1900" i="1" smtClean="0">
                <a:latin typeface="Times New Roman" pitchFamily="18" charset="0"/>
              </a:rPr>
              <a:t>FDS</a:t>
            </a:r>
            <a:r>
              <a:rPr lang="es-ES" sz="1900" smtClean="0"/>
              <a:t> que satisfaga dominio universal, ausencia de dictadores, no trivialidad y no manipulabilidad.</a:t>
            </a:r>
          </a:p>
        </p:txBody>
      </p:sp>
      <p:sp>
        <p:nvSpPr>
          <p:cNvPr id="18436" name="Rectangle 4"/>
          <p:cNvSpPr>
            <a:spLocks noChangeArrowheads="1"/>
          </p:cNvSpPr>
          <p:nvPr/>
        </p:nvSpPr>
        <p:spPr bwMode="auto">
          <a:xfrm>
            <a:off x="900113" y="3213100"/>
            <a:ext cx="7772400" cy="3240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gn="ctr">
              <a:lnSpc>
                <a:spcPct val="90000"/>
              </a:lnSpc>
              <a:spcBef>
                <a:spcPct val="20000"/>
              </a:spcBef>
              <a:buClr>
                <a:schemeClr val="folHlink"/>
              </a:buClr>
              <a:buSzPct val="90000"/>
              <a:buFont typeface="Wingdings" pitchFamily="2" charset="2"/>
              <a:buNone/>
            </a:pPr>
            <a:r>
              <a:rPr lang="es-ES" sz="2000"/>
              <a:t>Significado del teorema:</a:t>
            </a:r>
          </a:p>
          <a:p>
            <a:pPr marL="342900" indent="-342900" algn="ctr">
              <a:lnSpc>
                <a:spcPct val="90000"/>
              </a:lnSpc>
              <a:spcBef>
                <a:spcPct val="20000"/>
              </a:spcBef>
              <a:buClr>
                <a:schemeClr val="folHlink"/>
              </a:buClr>
              <a:buSzPct val="90000"/>
              <a:buFont typeface="Wingdings" pitchFamily="2" charset="2"/>
              <a:buNone/>
            </a:pPr>
            <a:endParaRPr lang="es-ES" sz="1000"/>
          </a:p>
          <a:p>
            <a:pPr marL="342900" indent="-342900">
              <a:lnSpc>
                <a:spcPct val="90000"/>
              </a:lnSpc>
              <a:spcBef>
                <a:spcPct val="20000"/>
              </a:spcBef>
              <a:buClr>
                <a:schemeClr val="folHlink"/>
              </a:buClr>
              <a:buSzPct val="90000"/>
              <a:buFont typeface="Wingdings" pitchFamily="2" charset="2"/>
              <a:buChar char="n"/>
            </a:pPr>
            <a:r>
              <a:rPr lang="es-ES" sz="2000"/>
              <a:t>No dice que no exista una </a:t>
            </a:r>
            <a:r>
              <a:rPr lang="es-ES" sz="2000" i="1">
                <a:latin typeface="Times New Roman" pitchFamily="18" charset="0"/>
              </a:rPr>
              <a:t>FDS</a:t>
            </a:r>
            <a:r>
              <a:rPr lang="es-ES" sz="2000"/>
              <a:t> que no sea útil. Simplemente dice que las reglas de decisión no son perfectas.</a:t>
            </a:r>
          </a:p>
          <a:p>
            <a:pPr marL="342900" indent="-342900">
              <a:lnSpc>
                <a:spcPct val="90000"/>
              </a:lnSpc>
              <a:spcBef>
                <a:spcPct val="20000"/>
              </a:spcBef>
              <a:buClr>
                <a:schemeClr val="folHlink"/>
              </a:buClr>
              <a:buSzPct val="90000"/>
              <a:buFont typeface="Wingdings" pitchFamily="2" charset="2"/>
              <a:buChar char="n"/>
            </a:pPr>
            <a:r>
              <a:rPr lang="es-ES" sz="2000"/>
              <a:t>Nos hace preguntarnos cómo se comportan los individuos durante el proceso de decisión social: qué tipo de estrategias adoptan, si actúan deshonestamente, etc. </a:t>
            </a:r>
          </a:p>
          <a:p>
            <a:pPr marL="342900" indent="-342900">
              <a:lnSpc>
                <a:spcPct val="90000"/>
              </a:lnSpc>
              <a:spcBef>
                <a:spcPct val="20000"/>
              </a:spcBef>
              <a:buClr>
                <a:schemeClr val="folHlink"/>
              </a:buClr>
              <a:buSzPct val="90000"/>
              <a:buFont typeface="Wingdings" pitchFamily="2" charset="2"/>
              <a:buChar char="n"/>
            </a:pPr>
            <a:r>
              <a:rPr lang="es-ES" sz="2000"/>
              <a:t>Nos hace preguntarnos sobre la legitimidad del proceso político.</a:t>
            </a:r>
          </a:p>
          <a:p>
            <a:pPr marL="342900" indent="-342900">
              <a:lnSpc>
                <a:spcPct val="90000"/>
              </a:lnSpc>
              <a:spcBef>
                <a:spcPct val="20000"/>
              </a:spcBef>
              <a:buClr>
                <a:schemeClr val="folHlink"/>
              </a:buClr>
              <a:buSzPct val="90000"/>
              <a:buFont typeface="Wingdings" pitchFamily="2" charset="2"/>
              <a:buChar char="n"/>
            </a:pPr>
            <a:r>
              <a:rPr lang="es-ES" sz="2000"/>
              <a:t>En un mundo en el que muchos individuos revelan falsas preferencias es difícil saber si la alternativa elegida por la sociedad es correcta, apropiada o incluso legítima.</a:t>
            </a:r>
          </a:p>
          <a:p>
            <a:pPr marL="342900" indent="-342900">
              <a:lnSpc>
                <a:spcPct val="90000"/>
              </a:lnSpc>
              <a:spcBef>
                <a:spcPct val="20000"/>
              </a:spcBef>
              <a:buClr>
                <a:schemeClr val="folHlink"/>
              </a:buClr>
              <a:buSzPct val="90000"/>
              <a:buFont typeface="Wingdings" pitchFamily="2" charset="2"/>
              <a:buNone/>
            </a:pPr>
            <a:endParaRPr lang="es-ES" sz="200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4"/>
          <p:cNvSpPr>
            <a:spLocks noGrp="1" noChangeArrowheads="1"/>
          </p:cNvSpPr>
          <p:nvPr>
            <p:ph type="title"/>
          </p:nvPr>
        </p:nvSpPr>
        <p:spPr>
          <a:noFill/>
        </p:spPr>
        <p:txBody>
          <a:bodyPr/>
          <a:lstStyle/>
          <a:p>
            <a:pPr algn="r" eaLnBrk="1" hangingPunct="1"/>
            <a:r>
              <a:rPr lang="es-ES" sz="3000" dirty="0" smtClean="0"/>
              <a:t>Reglas de Decisión Social: Reglas de votación</a:t>
            </a:r>
          </a:p>
        </p:txBody>
      </p:sp>
      <p:sp>
        <p:nvSpPr>
          <p:cNvPr id="19459" name="Rectangle 10"/>
          <p:cNvSpPr>
            <a:spLocks noGrp="1" noChangeArrowheads="1"/>
          </p:cNvSpPr>
          <p:nvPr>
            <p:ph type="body" idx="1"/>
          </p:nvPr>
        </p:nvSpPr>
        <p:spPr>
          <a:xfrm>
            <a:off x="914400" y="1993900"/>
            <a:ext cx="7772400" cy="4530725"/>
          </a:xfrm>
          <a:noFill/>
        </p:spPr>
        <p:txBody>
          <a:bodyPr/>
          <a:lstStyle/>
          <a:p>
            <a:pPr eaLnBrk="1" hangingPunct="1"/>
            <a:r>
              <a:rPr lang="es-ES" sz="2000" smtClean="0"/>
              <a:t>En un problema de votación genérico tenemos la siguiente información:</a:t>
            </a:r>
          </a:p>
          <a:p>
            <a:pPr eaLnBrk="1" hangingPunct="1"/>
            <a:endParaRPr lang="es-ES" sz="2000" smtClean="0"/>
          </a:p>
          <a:p>
            <a:pPr lvl="1" eaLnBrk="1" hangingPunct="1"/>
            <a:r>
              <a:rPr lang="es-ES" sz="2000" b="1" i="1" smtClean="0">
                <a:latin typeface="Times New Roman" pitchFamily="18" charset="0"/>
              </a:rPr>
              <a:t>X</a:t>
            </a:r>
            <a:r>
              <a:rPr lang="es-ES" sz="2000" b="1" smtClean="0"/>
              <a:t> </a:t>
            </a:r>
            <a:r>
              <a:rPr lang="es-ES" sz="2000" smtClean="0"/>
              <a:t>es el conjunto </a:t>
            </a:r>
            <a:r>
              <a:rPr lang="es-ES" sz="2000" i="1" smtClean="0"/>
              <a:t>finito </a:t>
            </a:r>
            <a:r>
              <a:rPr lang="es-ES" sz="2000" smtClean="0"/>
              <a:t>de alternativas.</a:t>
            </a:r>
          </a:p>
          <a:p>
            <a:pPr lvl="1" eaLnBrk="1" hangingPunct="1"/>
            <a:r>
              <a:rPr lang="es-ES" sz="2000" smtClean="0"/>
              <a:t>Existe un número finito </a:t>
            </a:r>
            <a:r>
              <a:rPr lang="es-ES" sz="2000" i="1" smtClean="0">
                <a:latin typeface="Times New Roman" pitchFamily="18" charset="0"/>
              </a:rPr>
              <a:t>N</a:t>
            </a:r>
            <a:r>
              <a:rPr lang="es-ES" sz="2000" smtClean="0"/>
              <a:t> de votantes, </a:t>
            </a:r>
            <a:r>
              <a:rPr lang="es-ES" sz="2000" i="1" smtClean="0">
                <a:latin typeface="Times New Roman" pitchFamily="18" charset="0"/>
              </a:rPr>
              <a:t>i</a:t>
            </a:r>
            <a:r>
              <a:rPr lang="es-ES" sz="2000" smtClean="0">
                <a:latin typeface="Times New Roman" pitchFamily="18" charset="0"/>
              </a:rPr>
              <a:t> = 1,…, </a:t>
            </a:r>
            <a:r>
              <a:rPr lang="es-ES" sz="2000" i="1" smtClean="0">
                <a:latin typeface="Times New Roman" pitchFamily="18" charset="0"/>
              </a:rPr>
              <a:t>N</a:t>
            </a:r>
          </a:p>
          <a:p>
            <a:pPr lvl="1" eaLnBrk="1" hangingPunct="1"/>
            <a:r>
              <a:rPr lang="es-ES" sz="2000" smtClean="0"/>
              <a:t>Cada votante </a:t>
            </a:r>
            <a:r>
              <a:rPr lang="es-ES" sz="2000" i="1" smtClean="0">
                <a:latin typeface="Times New Roman" pitchFamily="18" charset="0"/>
              </a:rPr>
              <a:t>i</a:t>
            </a:r>
            <a:r>
              <a:rPr lang="es-ES" sz="2000" smtClean="0"/>
              <a:t> tiene preferencias racionales        sobre los elementos de </a:t>
            </a:r>
            <a:r>
              <a:rPr lang="es-ES" sz="2000" b="1" i="1" smtClean="0">
                <a:latin typeface="Times New Roman" pitchFamily="18" charset="0"/>
              </a:rPr>
              <a:t>X</a:t>
            </a:r>
            <a:r>
              <a:rPr lang="es-ES" sz="2000" smtClean="0"/>
              <a:t>.</a:t>
            </a:r>
          </a:p>
          <a:p>
            <a:pPr eaLnBrk="1" hangingPunct="1"/>
            <a:endParaRPr lang="es-ES" sz="2000" smtClean="0"/>
          </a:p>
          <a:p>
            <a:pPr eaLnBrk="1" hangingPunct="1"/>
            <a:r>
              <a:rPr lang="es-ES" sz="2000" smtClean="0"/>
              <a:t>Nota: Por simplificar asumiremos que ningún individuo está indiferente entre ningún par de alternativas).</a:t>
            </a:r>
          </a:p>
          <a:p>
            <a:pPr eaLnBrk="1" hangingPunct="1"/>
            <a:endParaRPr lang="es-ES" sz="2000" smtClean="0"/>
          </a:p>
        </p:txBody>
      </p:sp>
      <p:graphicFrame>
        <p:nvGraphicFramePr>
          <p:cNvPr id="19460" name="Object 11"/>
          <p:cNvGraphicFramePr>
            <a:graphicFrameLocks noChangeAspect="1"/>
          </p:cNvGraphicFramePr>
          <p:nvPr/>
        </p:nvGraphicFramePr>
        <p:xfrm>
          <a:off x="6867525" y="3805238"/>
          <a:ext cx="244475" cy="342900"/>
        </p:xfrm>
        <a:graphic>
          <a:graphicData uri="http://schemas.openxmlformats.org/presentationml/2006/ole">
            <mc:AlternateContent xmlns:mc="http://schemas.openxmlformats.org/markup-compatibility/2006">
              <mc:Choice xmlns:v="urn:schemas-microsoft-com:vml" Requires="v">
                <p:oleObj spid="_x0000_s19468" name="Equation" r:id="rId3" imgW="165028" imgH="228501" progId="Equation.DSMT4">
                  <p:embed/>
                </p:oleObj>
              </mc:Choice>
              <mc:Fallback>
                <p:oleObj name="Equation" r:id="rId3" imgW="165028" imgH="228501" progId="Equation.DSMT4">
                  <p:embed/>
                  <p:pic>
                    <p:nvPicPr>
                      <p:cNvPr id="0" name="Object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67525" y="3805238"/>
                        <a:ext cx="244475"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p:cNvSpPr>
            <a:spLocks noGrp="1" noChangeArrowheads="1"/>
          </p:cNvSpPr>
          <p:nvPr>
            <p:ph type="body" idx="1"/>
          </p:nvPr>
        </p:nvSpPr>
        <p:spPr/>
        <p:txBody>
          <a:bodyPr/>
          <a:lstStyle/>
          <a:p>
            <a:pPr marL="457200" indent="-457200" eaLnBrk="1" hangingPunct="1">
              <a:lnSpc>
                <a:spcPct val="80000"/>
              </a:lnSpc>
            </a:pPr>
            <a:r>
              <a:rPr lang="es-ES" sz="2000" smtClean="0"/>
              <a:t>Una </a:t>
            </a:r>
            <a:r>
              <a:rPr lang="es-ES" sz="2000" b="1" smtClean="0"/>
              <a:t>regla de votación </a:t>
            </a:r>
            <a:r>
              <a:rPr lang="es-ES" sz="2000" smtClean="0"/>
              <a:t>es una función que, a todo listado de preferencias individuales racionales</a:t>
            </a:r>
          </a:p>
          <a:p>
            <a:pPr marL="457200" indent="-457200" eaLnBrk="1" hangingPunct="1">
              <a:lnSpc>
                <a:spcPct val="80000"/>
              </a:lnSpc>
            </a:pPr>
            <a:endParaRPr lang="es-ES" sz="2000" smtClean="0"/>
          </a:p>
          <a:p>
            <a:pPr marL="457200" indent="-457200" eaLnBrk="1" hangingPunct="1">
              <a:lnSpc>
                <a:spcPct val="80000"/>
              </a:lnSpc>
            </a:pPr>
            <a:endParaRPr lang="es-ES" sz="2000" smtClean="0"/>
          </a:p>
          <a:p>
            <a:pPr marL="457200" indent="-457200" eaLnBrk="1" hangingPunct="1">
              <a:lnSpc>
                <a:spcPct val="80000"/>
              </a:lnSpc>
            </a:pPr>
            <a:r>
              <a:rPr lang="es-ES" sz="2000" smtClean="0"/>
              <a:t>asigna una</a:t>
            </a:r>
            <a:r>
              <a:rPr lang="es-ES" sz="2000" i="1" smtClean="0"/>
              <a:t> </a:t>
            </a:r>
            <a:r>
              <a:rPr lang="es-ES" sz="2000" smtClean="0"/>
              <a:t>de las alternativas en </a:t>
            </a:r>
            <a:r>
              <a:rPr lang="es-ES" sz="2000" b="1" i="1" smtClean="0">
                <a:latin typeface="Times New Roman" pitchFamily="18" charset="0"/>
              </a:rPr>
              <a:t>X</a:t>
            </a:r>
            <a:r>
              <a:rPr lang="es-ES" sz="2000" smtClean="0"/>
              <a:t>.</a:t>
            </a:r>
          </a:p>
          <a:p>
            <a:pPr marL="457200" indent="-457200" eaLnBrk="1" hangingPunct="1">
              <a:lnSpc>
                <a:spcPct val="80000"/>
              </a:lnSpc>
            </a:pPr>
            <a:endParaRPr lang="es-ES" sz="2000" smtClean="0"/>
          </a:p>
          <a:p>
            <a:pPr marL="457200" indent="-457200" algn="ctr" eaLnBrk="1" hangingPunct="1">
              <a:lnSpc>
                <a:spcPct val="80000"/>
              </a:lnSpc>
              <a:buFont typeface="Wingdings" pitchFamily="2" charset="2"/>
              <a:buNone/>
            </a:pPr>
            <a:r>
              <a:rPr lang="es-ES" sz="2000" b="1" smtClean="0"/>
              <a:t>¿En qué se diferencian una regla de votación y una regla de elección social?</a:t>
            </a:r>
          </a:p>
          <a:p>
            <a:pPr marL="457200" indent="-457200" eaLnBrk="1" hangingPunct="1">
              <a:lnSpc>
                <a:spcPct val="80000"/>
              </a:lnSpc>
            </a:pPr>
            <a:endParaRPr lang="es-ES" sz="2000" smtClean="0"/>
          </a:p>
          <a:p>
            <a:pPr marL="457200" indent="-457200" eaLnBrk="1" hangingPunct="1">
              <a:lnSpc>
                <a:spcPct val="80000"/>
              </a:lnSpc>
              <a:buFont typeface="Wingdings" pitchFamily="2" charset="2"/>
              <a:buAutoNum type="arabicPeriod"/>
            </a:pPr>
            <a:r>
              <a:rPr lang="es-ES" sz="2000" smtClean="0"/>
              <a:t>Una regla de votación asigna </a:t>
            </a:r>
            <a:r>
              <a:rPr lang="es-ES" sz="2000" i="1" smtClean="0"/>
              <a:t>una alternativa </a:t>
            </a:r>
            <a:r>
              <a:rPr lang="es-ES" sz="2000" smtClean="0"/>
              <a:t>a cada listado de preferencias, mientras que una regla de elección social asigna </a:t>
            </a:r>
            <a:r>
              <a:rPr lang="es-ES" sz="2000" i="1" smtClean="0"/>
              <a:t>una ordenación </a:t>
            </a:r>
            <a:r>
              <a:rPr lang="es-ES" sz="2000" smtClean="0"/>
              <a:t>de todas las alternativas.</a:t>
            </a:r>
          </a:p>
          <a:p>
            <a:pPr marL="457200" indent="-457200" eaLnBrk="1" hangingPunct="1">
              <a:lnSpc>
                <a:spcPct val="80000"/>
              </a:lnSpc>
              <a:buFont typeface="Wingdings" pitchFamily="2" charset="2"/>
              <a:buAutoNum type="arabicPeriod"/>
            </a:pPr>
            <a:r>
              <a:rPr lang="es-ES" sz="2000" smtClean="0"/>
              <a:t>Una regla de votación considera las preferencias de los </a:t>
            </a:r>
            <a:r>
              <a:rPr lang="es-ES" sz="2000" i="1" smtClean="0"/>
              <a:t>votantes</a:t>
            </a:r>
            <a:r>
              <a:rPr lang="es-ES" sz="2000" smtClean="0"/>
              <a:t>, mientras que una regla de elección social considera a todos los agentes afectados.</a:t>
            </a:r>
          </a:p>
        </p:txBody>
      </p:sp>
      <p:graphicFrame>
        <p:nvGraphicFramePr>
          <p:cNvPr id="20483" name="Object 5"/>
          <p:cNvGraphicFramePr>
            <a:graphicFrameLocks noChangeAspect="1"/>
          </p:cNvGraphicFramePr>
          <p:nvPr/>
        </p:nvGraphicFramePr>
        <p:xfrm>
          <a:off x="3779838" y="2276475"/>
          <a:ext cx="1392237" cy="381000"/>
        </p:xfrm>
        <a:graphic>
          <a:graphicData uri="http://schemas.openxmlformats.org/presentationml/2006/ole">
            <mc:AlternateContent xmlns:mc="http://schemas.openxmlformats.org/markup-compatibility/2006">
              <mc:Choice xmlns:v="urn:schemas-microsoft-com:vml" Requires="v">
                <p:oleObj spid="_x0000_s20490" name="Equation" r:id="rId3" imgW="926698" imgH="253890" progId="Equation.DSMT4">
                  <p:embed/>
                </p:oleObj>
              </mc:Choice>
              <mc:Fallback>
                <p:oleObj name="Equation" r:id="rId3" imgW="926698" imgH="25389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79838" y="2276475"/>
                        <a:ext cx="1392237"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a:spLocks noGrp="1" noChangeArrowheads="1"/>
          </p:cNvSpPr>
          <p:nvPr>
            <p:ph type="body" idx="1"/>
          </p:nvPr>
        </p:nvSpPr>
        <p:spPr>
          <a:xfrm>
            <a:off x="684213" y="1744663"/>
            <a:ext cx="8002587" cy="676275"/>
          </a:xfrm>
        </p:spPr>
        <p:txBody>
          <a:bodyPr/>
          <a:lstStyle/>
          <a:p>
            <a:pPr eaLnBrk="1" hangingPunct="1">
              <a:lnSpc>
                <a:spcPct val="90000"/>
              </a:lnSpc>
            </a:pPr>
            <a:r>
              <a:rPr lang="es-ES" altLang="ja-JP" sz="1900" smtClean="0">
                <a:ea typeface="ＭＳ Ｐゴシック" pitchFamily="34" charset="-128"/>
              </a:rPr>
              <a:t>En las democracias, las decisiones publicas se adoptan por votación entre individuos </a:t>
            </a:r>
          </a:p>
        </p:txBody>
      </p:sp>
      <p:sp>
        <p:nvSpPr>
          <p:cNvPr id="21507" name="Rectangle 4"/>
          <p:cNvSpPr>
            <a:spLocks noChangeArrowheads="1"/>
          </p:cNvSpPr>
          <p:nvPr/>
        </p:nvSpPr>
        <p:spPr bwMode="auto">
          <a:xfrm>
            <a:off x="971550" y="4797425"/>
            <a:ext cx="7772400" cy="1008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Clr>
                <a:schemeClr val="folHlink"/>
              </a:buClr>
              <a:buSzPct val="90000"/>
              <a:buFont typeface="Wingdings" pitchFamily="2" charset="2"/>
              <a:buChar char="n"/>
            </a:pPr>
            <a:r>
              <a:rPr lang="es-ES" sz="1900"/>
              <a:t>Cuando no existe un ganador de Condorcet tendremos una configuración, a veces llamada paradoja de Condorcet, donde las comparaciones “dos a dos” dan lugar a un ciclo.</a:t>
            </a:r>
          </a:p>
        </p:txBody>
      </p:sp>
      <p:sp>
        <p:nvSpPr>
          <p:cNvPr id="21508" name="Rectangle 5"/>
          <p:cNvSpPr>
            <a:spLocks noChangeArrowheads="1"/>
          </p:cNvSpPr>
          <p:nvPr/>
        </p:nvSpPr>
        <p:spPr bwMode="auto">
          <a:xfrm>
            <a:off x="827088" y="2695575"/>
            <a:ext cx="7777162" cy="1465263"/>
          </a:xfrm>
          <a:prstGeom prst="rect">
            <a:avLst/>
          </a:prstGeom>
          <a:solidFill>
            <a:schemeClr val="accent1"/>
          </a:solidFill>
          <a:ln>
            <a:noFill/>
          </a:ln>
          <a:effectLst>
            <a:outerShdw dist="107763" dir="8100000" algn="ctr" rotWithShape="0">
              <a:schemeClr val="bg2">
                <a:alpha val="50000"/>
              </a:schemeClr>
            </a:outerShdw>
          </a:effectLst>
          <a:extLst>
            <a:ext uri="{91240B29-F687-4F45-9708-019B960494DF}">
              <a14:hiddenLine xmlns:a14="http://schemas.microsoft.com/office/drawing/2010/main" w="9525">
                <a:solidFill>
                  <a:schemeClr val="tx1"/>
                </a:solidFill>
                <a:miter lim="800000"/>
                <a:headEnd/>
                <a:tailEnd/>
              </a14:hiddenLine>
            </a:ext>
          </a:extLst>
        </p:spPr>
        <p:txBody>
          <a:bodyPr>
            <a:spAutoFit/>
          </a:bodyPr>
          <a:lstStyle/>
          <a:p>
            <a:r>
              <a:rPr lang="es-ES"/>
              <a:t>La Paradoja del Voto: El Ganador de Condorcet</a:t>
            </a:r>
          </a:p>
          <a:p>
            <a:r>
              <a:rPr lang="es-ES"/>
              <a:t>Dado un perfil de preferencias, un ganador de Condorcet es una alternativa </a:t>
            </a:r>
            <a:r>
              <a:rPr lang="es-ES" i="1">
                <a:latin typeface="Times New Roman" pitchFamily="18" charset="0"/>
              </a:rPr>
              <a:t>x</a:t>
            </a:r>
            <a:r>
              <a:rPr lang="es-ES"/>
              <a:t> (única) que gana a cualquier otra alternativa en comparaciones dos a dos por mayoría. Es decir, </a:t>
            </a:r>
            <a:r>
              <a:rPr lang="es-ES">
                <a:sym typeface="Symbol" pitchFamily="18" charset="2"/>
              </a:rPr>
              <a:t></a:t>
            </a:r>
            <a:r>
              <a:rPr lang="es-ES" i="1">
                <a:latin typeface="Times New Roman" pitchFamily="18" charset="0"/>
                <a:sym typeface="Symbol" pitchFamily="18" charset="2"/>
              </a:rPr>
              <a:t>y</a:t>
            </a:r>
            <a:r>
              <a:rPr lang="es-ES">
                <a:sym typeface="Symbol" pitchFamily="18" charset="2"/>
              </a:rPr>
              <a:t> </a:t>
            </a:r>
            <a:r>
              <a:rPr lang="es-ES"/>
              <a:t> </a:t>
            </a:r>
            <a:r>
              <a:rPr lang="es-ES" i="1">
                <a:latin typeface="Times New Roman" pitchFamily="18" charset="0"/>
              </a:rPr>
              <a:t>x</a:t>
            </a:r>
            <a:r>
              <a:rPr lang="es-ES"/>
              <a:t> más individuos prefieren </a:t>
            </a:r>
            <a:r>
              <a:rPr lang="es-ES" i="1">
                <a:latin typeface="Times New Roman" pitchFamily="18" charset="0"/>
              </a:rPr>
              <a:t>x</a:t>
            </a:r>
            <a:r>
              <a:rPr lang="es-ES"/>
              <a:t> sobre </a:t>
            </a:r>
            <a:r>
              <a:rPr lang="es-ES" i="1">
                <a:latin typeface="Times New Roman" pitchFamily="18" charset="0"/>
              </a:rPr>
              <a:t>y</a:t>
            </a:r>
            <a:r>
              <a:rPr lang="es-ES"/>
              <a:t> que </a:t>
            </a:r>
            <a:r>
              <a:rPr lang="es-ES" i="1">
                <a:latin typeface="Times New Roman" pitchFamily="18" charset="0"/>
              </a:rPr>
              <a:t>y</a:t>
            </a:r>
            <a:r>
              <a:rPr lang="es-ES"/>
              <a:t> sobre </a:t>
            </a:r>
            <a:r>
              <a:rPr lang="es-ES" i="1">
                <a:latin typeface="Times New Roman" pitchFamily="18" charset="0"/>
              </a:rPr>
              <a:t>x</a:t>
            </a:r>
            <a:r>
              <a:rPr lang="es-ES"/>
              <a:t>.</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algn="r" eaLnBrk="1" hangingPunct="1"/>
            <a:r>
              <a:rPr lang="es-ES" sz="2800" dirty="0" smtClean="0"/>
              <a:t>Ciclos de votación por mayoría</a:t>
            </a:r>
          </a:p>
        </p:txBody>
      </p:sp>
      <p:sp>
        <p:nvSpPr>
          <p:cNvPr id="22531" name="Rectangle 3"/>
          <p:cNvSpPr>
            <a:spLocks noGrp="1" noChangeArrowheads="1"/>
          </p:cNvSpPr>
          <p:nvPr>
            <p:ph type="body" idx="1"/>
          </p:nvPr>
        </p:nvSpPr>
        <p:spPr>
          <a:xfrm>
            <a:off x="914400" y="1858963"/>
            <a:ext cx="7772400" cy="1252537"/>
          </a:xfrm>
        </p:spPr>
        <p:txBody>
          <a:bodyPr/>
          <a:lstStyle/>
          <a:p>
            <a:pPr eaLnBrk="1" hangingPunct="1"/>
            <a:r>
              <a:rPr lang="es-ES" sz="1800" smtClean="0"/>
              <a:t>Consideremos el siguiente ejemplo. Hay 8 individuos del tipo I, 7 del tipo II y 6 del tipo III. Tenemos entonces un total de 21 individuos y para que hay mayoría necesitamos al menos 11 individuos. Las preferencias de cada tipo de individuo son las siguientes:</a:t>
            </a:r>
          </a:p>
        </p:txBody>
      </p:sp>
      <p:graphicFrame>
        <p:nvGraphicFramePr>
          <p:cNvPr id="58430" name="Group 62"/>
          <p:cNvGraphicFramePr>
            <a:graphicFrameLocks noGrp="1"/>
          </p:cNvGraphicFramePr>
          <p:nvPr/>
        </p:nvGraphicFramePr>
        <p:xfrm>
          <a:off x="1258888" y="3427413"/>
          <a:ext cx="3048000" cy="1341436"/>
        </p:xfrm>
        <a:graphic>
          <a:graphicData uri="http://schemas.openxmlformats.org/drawingml/2006/table">
            <a:tbl>
              <a:tblPr/>
              <a:tblGrid>
                <a:gridCol w="1016000"/>
                <a:gridCol w="1016000"/>
                <a:gridCol w="1016000"/>
              </a:tblGrid>
              <a:tr h="335359">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ES" sz="1600" b="0" i="0" u="none" strike="noStrike" cap="none" normalizeH="0" baseline="0" smtClean="0">
                          <a:ln>
                            <a:noFill/>
                          </a:ln>
                          <a:solidFill>
                            <a:schemeClr val="tx1"/>
                          </a:solidFill>
                          <a:effectLst/>
                          <a:latin typeface="Arial" charset="0"/>
                        </a:rPr>
                        <a:t>I(8)</a:t>
                      </a:r>
                    </a:p>
                  </a:txBody>
                  <a:tcPr marT="45731" marB="45731" horzOverflow="overflow">
                    <a:lnL cap="flat">
                      <a:noFill/>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ES" sz="1600" b="0" i="0" u="none" strike="noStrike" cap="none" normalizeH="0" baseline="0" smtClean="0">
                          <a:ln>
                            <a:noFill/>
                          </a:ln>
                          <a:solidFill>
                            <a:schemeClr val="tx1"/>
                          </a:solidFill>
                          <a:effectLst/>
                          <a:latin typeface="Arial" charset="0"/>
                        </a:rPr>
                        <a:t>II(7)</a:t>
                      </a:r>
                    </a:p>
                  </a:txBody>
                  <a:tcPr marT="45731" marB="45731" horzOverflow="overflow">
                    <a:lnL>
                      <a:noFill/>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ES" sz="1600" b="0" i="0" u="none" strike="noStrike" cap="none" normalizeH="0" baseline="0" smtClean="0">
                          <a:ln>
                            <a:noFill/>
                          </a:ln>
                          <a:solidFill>
                            <a:schemeClr val="tx1"/>
                          </a:solidFill>
                          <a:effectLst/>
                          <a:latin typeface="Arial" charset="0"/>
                        </a:rPr>
                        <a:t>III(6)</a:t>
                      </a:r>
                    </a:p>
                  </a:txBody>
                  <a:tcPr marT="45731" marB="45731" horzOverflow="overflow">
                    <a:lnL>
                      <a:noFill/>
                    </a:lnL>
                    <a:lnR cap="flat">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335359">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ES" sz="1600" b="0" i="1" u="none" strike="noStrike" cap="none" normalizeH="0" baseline="0" smtClean="0">
                          <a:ln>
                            <a:noFill/>
                          </a:ln>
                          <a:solidFill>
                            <a:schemeClr val="tx1"/>
                          </a:solidFill>
                          <a:effectLst/>
                          <a:latin typeface="Times New Roman" pitchFamily="18" charset="0"/>
                        </a:rPr>
                        <a:t>x</a:t>
                      </a:r>
                    </a:p>
                  </a:txBody>
                  <a:tcPr marT="45731" marB="45731" horzOverflow="overflow">
                    <a:lnL cap="flat">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ES" sz="1600" b="0" i="1" u="none" strike="noStrike" cap="none" normalizeH="0" baseline="0" smtClean="0">
                          <a:ln>
                            <a:noFill/>
                          </a:ln>
                          <a:solidFill>
                            <a:schemeClr val="tx1"/>
                          </a:solidFill>
                          <a:effectLst/>
                          <a:latin typeface="Times New Roman" pitchFamily="18" charset="0"/>
                        </a:rPr>
                        <a:t>y</a:t>
                      </a:r>
                    </a:p>
                  </a:txBody>
                  <a:tcPr marT="45731" marB="45731"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ES" sz="1600" b="0" i="1" u="none" strike="noStrike" cap="none" normalizeH="0" baseline="0" smtClean="0">
                          <a:ln>
                            <a:noFill/>
                          </a:ln>
                          <a:solidFill>
                            <a:schemeClr val="tx1"/>
                          </a:solidFill>
                          <a:effectLst/>
                          <a:latin typeface="Times New Roman" pitchFamily="18" charset="0"/>
                        </a:rPr>
                        <a:t>z</a:t>
                      </a:r>
                    </a:p>
                  </a:txBody>
                  <a:tcPr marT="45731" marB="45731" horzOverflow="overflow">
                    <a:lnL>
                      <a:noFill/>
                    </a:lnL>
                    <a:lnR cap="flat">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335359">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ES" sz="1600" b="0" i="1" u="none" strike="noStrike" cap="none" normalizeH="0" baseline="0" smtClean="0">
                          <a:ln>
                            <a:noFill/>
                          </a:ln>
                          <a:solidFill>
                            <a:schemeClr val="tx1"/>
                          </a:solidFill>
                          <a:effectLst/>
                          <a:latin typeface="Times New Roman" pitchFamily="18" charset="0"/>
                        </a:rPr>
                        <a:t>y</a:t>
                      </a:r>
                    </a:p>
                  </a:txBody>
                  <a:tcPr marT="45731" marB="45731"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ES" sz="1600" b="0" i="1" u="none" strike="noStrike" cap="none" normalizeH="0" baseline="0" smtClean="0">
                          <a:ln>
                            <a:noFill/>
                          </a:ln>
                          <a:solidFill>
                            <a:schemeClr val="tx1"/>
                          </a:solidFill>
                          <a:effectLst/>
                          <a:latin typeface="Times New Roman" pitchFamily="18" charset="0"/>
                        </a:rPr>
                        <a:t>z</a:t>
                      </a:r>
                    </a:p>
                  </a:txBody>
                  <a:tcPr marT="45731" marB="45731"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ES" sz="1600" b="0" i="1" u="none" strike="noStrike" cap="none" normalizeH="0" baseline="0" smtClean="0">
                          <a:ln>
                            <a:noFill/>
                          </a:ln>
                          <a:solidFill>
                            <a:schemeClr val="tx1"/>
                          </a:solidFill>
                          <a:effectLst/>
                          <a:latin typeface="Times New Roman" pitchFamily="18" charset="0"/>
                        </a:rPr>
                        <a:t>x</a:t>
                      </a:r>
                    </a:p>
                  </a:txBody>
                  <a:tcPr marT="45731" marB="45731" horzOverflow="overflow">
                    <a:lnL>
                      <a:noFill/>
                    </a:lnL>
                    <a:lnR cap="flat">
                      <a:noFill/>
                    </a:lnR>
                    <a:lnT>
                      <a:noFill/>
                    </a:lnT>
                    <a:lnB>
                      <a:noFill/>
                    </a:lnB>
                    <a:lnTlToBr>
                      <a:noFill/>
                    </a:lnTlToBr>
                    <a:lnBlToTr>
                      <a:noFill/>
                    </a:lnBlToTr>
                    <a:noFill/>
                  </a:tcPr>
                </a:tc>
              </a:tr>
              <a:tr h="335359">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ES" sz="1600" b="0" i="1" u="none" strike="noStrike" cap="none" normalizeH="0" baseline="0" smtClean="0">
                          <a:ln>
                            <a:noFill/>
                          </a:ln>
                          <a:solidFill>
                            <a:schemeClr val="tx1"/>
                          </a:solidFill>
                          <a:effectLst/>
                          <a:latin typeface="Times New Roman" pitchFamily="18" charset="0"/>
                        </a:rPr>
                        <a:t>z</a:t>
                      </a:r>
                    </a:p>
                  </a:txBody>
                  <a:tcPr marT="45731" marB="45731"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ES" sz="1600" b="0" i="1" u="none" strike="noStrike" cap="none" normalizeH="0" baseline="0" smtClean="0">
                          <a:ln>
                            <a:noFill/>
                          </a:ln>
                          <a:solidFill>
                            <a:schemeClr val="tx1"/>
                          </a:solidFill>
                          <a:effectLst/>
                          <a:latin typeface="Times New Roman" pitchFamily="18" charset="0"/>
                        </a:rPr>
                        <a:t>x</a:t>
                      </a:r>
                    </a:p>
                  </a:txBody>
                  <a:tcPr marT="45731" marB="45731"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ES" sz="1600" b="0" i="1" u="none" strike="noStrike" cap="none" normalizeH="0" baseline="0" smtClean="0">
                          <a:ln>
                            <a:noFill/>
                          </a:ln>
                          <a:solidFill>
                            <a:schemeClr val="tx1"/>
                          </a:solidFill>
                          <a:effectLst/>
                          <a:latin typeface="Times New Roman" pitchFamily="18" charset="0"/>
                        </a:rPr>
                        <a:t>y</a:t>
                      </a:r>
                    </a:p>
                  </a:txBody>
                  <a:tcPr marT="45731" marB="45731" horzOverflow="overflow">
                    <a:lnL>
                      <a:noFill/>
                    </a:lnL>
                    <a:lnR cap="flat">
                      <a:noFill/>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2548" name="Rectangle 63"/>
          <p:cNvSpPr>
            <a:spLocks noChangeArrowheads="1"/>
          </p:cNvSpPr>
          <p:nvPr/>
        </p:nvSpPr>
        <p:spPr bwMode="auto">
          <a:xfrm>
            <a:off x="4572000" y="3470275"/>
            <a:ext cx="4176713" cy="1252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Clr>
                <a:schemeClr val="folHlink"/>
              </a:buClr>
              <a:buSzPct val="90000"/>
              <a:buFont typeface="Wingdings" pitchFamily="2" charset="2"/>
              <a:buNone/>
            </a:pPr>
            <a:r>
              <a:rPr lang="es-ES"/>
              <a:t>(</a:t>
            </a:r>
            <a:r>
              <a:rPr lang="es-ES" i="1">
                <a:latin typeface="Times New Roman" pitchFamily="18" charset="0"/>
              </a:rPr>
              <a:t>x; y</a:t>
            </a:r>
            <a:r>
              <a:rPr lang="es-ES"/>
              <a:t>) </a:t>
            </a:r>
            <a:r>
              <a:rPr lang="es-ES">
                <a:sym typeface="Symbol" pitchFamily="18" charset="2"/>
              </a:rPr>
              <a:t></a:t>
            </a:r>
            <a:r>
              <a:rPr lang="es-ES" i="1"/>
              <a:t> </a:t>
            </a:r>
            <a:r>
              <a:rPr lang="es-ES" i="1">
                <a:latin typeface="Times New Roman" pitchFamily="18" charset="0"/>
              </a:rPr>
              <a:t>x </a:t>
            </a:r>
            <a:r>
              <a:rPr lang="es-ES"/>
              <a:t>(14 prefieren </a:t>
            </a:r>
            <a:r>
              <a:rPr lang="es-ES" i="1">
                <a:latin typeface="Times New Roman" pitchFamily="18" charset="0"/>
              </a:rPr>
              <a:t>x</a:t>
            </a:r>
            <a:r>
              <a:rPr lang="es-ES"/>
              <a:t>, 7 prefieren </a:t>
            </a:r>
            <a:r>
              <a:rPr lang="es-ES" i="1">
                <a:latin typeface="Times New Roman" pitchFamily="18" charset="0"/>
              </a:rPr>
              <a:t>y</a:t>
            </a:r>
            <a:r>
              <a:rPr lang="es-ES"/>
              <a:t>)</a:t>
            </a:r>
          </a:p>
          <a:p>
            <a:pPr marL="342900" indent="-342900">
              <a:spcBef>
                <a:spcPct val="20000"/>
              </a:spcBef>
              <a:buClr>
                <a:schemeClr val="folHlink"/>
              </a:buClr>
              <a:buSzPct val="90000"/>
              <a:buFont typeface="Wingdings" pitchFamily="2" charset="2"/>
              <a:buNone/>
            </a:pPr>
            <a:r>
              <a:rPr lang="es-ES"/>
              <a:t>(</a:t>
            </a:r>
            <a:r>
              <a:rPr lang="es-ES" i="1">
                <a:latin typeface="Times New Roman" pitchFamily="18" charset="0"/>
              </a:rPr>
              <a:t>y; z</a:t>
            </a:r>
            <a:r>
              <a:rPr lang="es-ES"/>
              <a:t>) </a:t>
            </a:r>
            <a:r>
              <a:rPr lang="es-ES">
                <a:sym typeface="Symbol" pitchFamily="18" charset="2"/>
              </a:rPr>
              <a:t></a:t>
            </a:r>
            <a:r>
              <a:rPr lang="es-ES"/>
              <a:t> </a:t>
            </a:r>
            <a:r>
              <a:rPr lang="es-ES" i="1">
                <a:latin typeface="Times New Roman" pitchFamily="18" charset="0"/>
              </a:rPr>
              <a:t>y</a:t>
            </a:r>
            <a:r>
              <a:rPr lang="es-ES" i="1"/>
              <a:t> </a:t>
            </a:r>
            <a:r>
              <a:rPr lang="es-ES"/>
              <a:t>(15 prefieren </a:t>
            </a:r>
            <a:r>
              <a:rPr lang="es-ES" i="1">
                <a:latin typeface="Times New Roman" pitchFamily="18" charset="0"/>
              </a:rPr>
              <a:t>y</a:t>
            </a:r>
            <a:r>
              <a:rPr lang="es-ES"/>
              <a:t>, 6 prefieren </a:t>
            </a:r>
            <a:r>
              <a:rPr lang="es-ES" i="1">
                <a:latin typeface="Times New Roman" pitchFamily="18" charset="0"/>
              </a:rPr>
              <a:t>z</a:t>
            </a:r>
            <a:r>
              <a:rPr lang="es-ES"/>
              <a:t>)</a:t>
            </a:r>
          </a:p>
          <a:p>
            <a:pPr marL="342900" indent="-342900">
              <a:spcBef>
                <a:spcPct val="20000"/>
              </a:spcBef>
              <a:buClr>
                <a:schemeClr val="folHlink"/>
              </a:buClr>
              <a:buSzPct val="90000"/>
              <a:buFont typeface="Wingdings" pitchFamily="2" charset="2"/>
              <a:buNone/>
            </a:pPr>
            <a:r>
              <a:rPr lang="es-ES"/>
              <a:t>(</a:t>
            </a:r>
            <a:r>
              <a:rPr lang="es-ES" i="1">
                <a:latin typeface="Times New Roman" pitchFamily="18" charset="0"/>
              </a:rPr>
              <a:t>x; z</a:t>
            </a:r>
            <a:r>
              <a:rPr lang="es-ES"/>
              <a:t>) </a:t>
            </a:r>
            <a:r>
              <a:rPr lang="es-ES">
                <a:sym typeface="Symbol" pitchFamily="18" charset="2"/>
              </a:rPr>
              <a:t></a:t>
            </a:r>
            <a:r>
              <a:rPr lang="es-ES"/>
              <a:t> </a:t>
            </a:r>
            <a:r>
              <a:rPr lang="es-ES" i="1">
                <a:latin typeface="Times New Roman" pitchFamily="18" charset="0"/>
              </a:rPr>
              <a:t>z </a:t>
            </a:r>
            <a:r>
              <a:rPr lang="es-ES"/>
              <a:t>(13 prefieren </a:t>
            </a:r>
            <a:r>
              <a:rPr lang="es-ES" i="1">
                <a:latin typeface="Times New Roman" pitchFamily="18" charset="0"/>
              </a:rPr>
              <a:t>z</a:t>
            </a:r>
            <a:r>
              <a:rPr lang="es-ES"/>
              <a:t>, 8 prefieren </a:t>
            </a:r>
            <a:r>
              <a:rPr lang="es-ES" i="1">
                <a:latin typeface="Times New Roman" pitchFamily="18" charset="0"/>
              </a:rPr>
              <a:t>x</a:t>
            </a:r>
            <a:r>
              <a:rPr lang="es-ES"/>
              <a:t>)</a:t>
            </a:r>
          </a:p>
        </p:txBody>
      </p:sp>
      <p:sp>
        <p:nvSpPr>
          <p:cNvPr id="22549" name="Rectangle 68"/>
          <p:cNvSpPr>
            <a:spLocks noChangeArrowheads="1"/>
          </p:cNvSpPr>
          <p:nvPr/>
        </p:nvSpPr>
        <p:spPr bwMode="auto">
          <a:xfrm>
            <a:off x="3490913" y="5056188"/>
            <a:ext cx="2160587" cy="1252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spcBef>
                <a:spcPct val="20000"/>
              </a:spcBef>
              <a:buClr>
                <a:schemeClr val="folHlink"/>
              </a:buClr>
              <a:buSzPct val="90000"/>
              <a:buFont typeface="Wingdings" pitchFamily="2" charset="2"/>
              <a:buNone/>
            </a:pPr>
            <a:r>
              <a:rPr lang="es-ES" i="1">
                <a:latin typeface="Times New Roman" pitchFamily="18" charset="0"/>
              </a:rPr>
              <a:t>x</a:t>
            </a:r>
            <a:endParaRPr lang="es-ES"/>
          </a:p>
          <a:p>
            <a:pPr algn="ctr">
              <a:spcBef>
                <a:spcPct val="20000"/>
              </a:spcBef>
              <a:buClr>
                <a:schemeClr val="folHlink"/>
              </a:buClr>
              <a:buSzPct val="90000"/>
              <a:buFont typeface="Wingdings" pitchFamily="2" charset="2"/>
              <a:buNone/>
            </a:pPr>
            <a:endParaRPr lang="es-ES" i="1">
              <a:latin typeface="Times New Roman" pitchFamily="18" charset="0"/>
            </a:endParaRPr>
          </a:p>
          <a:p>
            <a:pPr algn="ctr">
              <a:spcBef>
                <a:spcPct val="20000"/>
              </a:spcBef>
              <a:buClr>
                <a:schemeClr val="folHlink"/>
              </a:buClr>
              <a:buSzPct val="90000"/>
              <a:buFont typeface="Wingdings" pitchFamily="2" charset="2"/>
              <a:buNone/>
            </a:pPr>
            <a:endParaRPr lang="es-ES" i="1">
              <a:latin typeface="Times New Roman" pitchFamily="18" charset="0"/>
            </a:endParaRPr>
          </a:p>
          <a:p>
            <a:pPr algn="ctr">
              <a:spcBef>
                <a:spcPct val="20000"/>
              </a:spcBef>
              <a:buClr>
                <a:schemeClr val="folHlink"/>
              </a:buClr>
              <a:buSzPct val="90000"/>
              <a:buFont typeface="Wingdings" pitchFamily="2" charset="2"/>
              <a:buNone/>
            </a:pPr>
            <a:r>
              <a:rPr lang="es-ES" i="1">
                <a:latin typeface="Times New Roman" pitchFamily="18" charset="0"/>
              </a:rPr>
              <a:t>y  		z</a:t>
            </a:r>
            <a:endParaRPr lang="es-ES"/>
          </a:p>
        </p:txBody>
      </p:sp>
      <p:sp>
        <p:nvSpPr>
          <p:cNvPr id="22550" name="Line 69"/>
          <p:cNvSpPr>
            <a:spLocks noChangeShapeType="1"/>
          </p:cNvSpPr>
          <p:nvPr/>
        </p:nvSpPr>
        <p:spPr bwMode="auto">
          <a:xfrm>
            <a:off x="4716463" y="5416550"/>
            <a:ext cx="647700" cy="719138"/>
          </a:xfrm>
          <a:prstGeom prst="line">
            <a:avLst/>
          </a:prstGeom>
          <a:noFill/>
          <a:ln w="9525">
            <a:solidFill>
              <a:schemeClr val="tx1"/>
            </a:solidFill>
            <a:round/>
            <a:headEnd/>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22551" name="Line 70"/>
          <p:cNvSpPr>
            <a:spLocks noChangeShapeType="1"/>
          </p:cNvSpPr>
          <p:nvPr/>
        </p:nvSpPr>
        <p:spPr bwMode="auto">
          <a:xfrm flipH="1">
            <a:off x="3851275" y="6280150"/>
            <a:ext cx="1368425" cy="0"/>
          </a:xfrm>
          <a:prstGeom prst="line">
            <a:avLst/>
          </a:prstGeom>
          <a:noFill/>
          <a:ln w="9525">
            <a:solidFill>
              <a:schemeClr val="tx1"/>
            </a:solidFill>
            <a:round/>
            <a:headEnd/>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22552" name="Line 71"/>
          <p:cNvSpPr>
            <a:spLocks noChangeShapeType="1"/>
          </p:cNvSpPr>
          <p:nvPr/>
        </p:nvSpPr>
        <p:spPr bwMode="auto">
          <a:xfrm flipV="1">
            <a:off x="3779838" y="5416550"/>
            <a:ext cx="647700" cy="719138"/>
          </a:xfrm>
          <a:prstGeom prst="line">
            <a:avLst/>
          </a:prstGeom>
          <a:noFill/>
          <a:ln w="9525">
            <a:solidFill>
              <a:schemeClr val="tx1"/>
            </a:solidFill>
            <a:round/>
            <a:headEnd/>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algn="r" eaLnBrk="1" hangingPunct="1"/>
            <a:r>
              <a:rPr lang="es-ES" sz="2800" dirty="0" smtClean="0"/>
              <a:t>Reglas de Votación por Puntos</a:t>
            </a:r>
          </a:p>
        </p:txBody>
      </p:sp>
      <p:sp>
        <p:nvSpPr>
          <p:cNvPr id="23555" name="Rectangle 3"/>
          <p:cNvSpPr>
            <a:spLocks noGrp="1" noChangeArrowheads="1"/>
          </p:cNvSpPr>
          <p:nvPr>
            <p:ph type="body" idx="1"/>
          </p:nvPr>
        </p:nvSpPr>
        <p:spPr>
          <a:xfrm>
            <a:off x="914400" y="4365625"/>
            <a:ext cx="7772400" cy="1765300"/>
          </a:xfrm>
        </p:spPr>
        <p:txBody>
          <a:bodyPr/>
          <a:lstStyle/>
          <a:p>
            <a:pPr eaLnBrk="1" hangingPunct="1">
              <a:lnSpc>
                <a:spcPct val="80000"/>
              </a:lnSpc>
            </a:pPr>
            <a:endParaRPr lang="es-ES" sz="1900" i="1" smtClean="0"/>
          </a:p>
          <a:p>
            <a:pPr eaLnBrk="1" hangingPunct="1">
              <a:lnSpc>
                <a:spcPct val="80000"/>
              </a:lnSpc>
            </a:pPr>
            <a:r>
              <a:rPr lang="es-ES" sz="1900" smtClean="0"/>
              <a:t>Son ejemplos de este tipo de regla son la regla pluralista y la regla de borda</a:t>
            </a:r>
          </a:p>
        </p:txBody>
      </p:sp>
      <p:sp>
        <p:nvSpPr>
          <p:cNvPr id="23556" name="Rectangle 5"/>
          <p:cNvSpPr>
            <a:spLocks noChangeArrowheads="1"/>
          </p:cNvSpPr>
          <p:nvPr/>
        </p:nvSpPr>
        <p:spPr bwMode="auto">
          <a:xfrm>
            <a:off x="1042988" y="2060575"/>
            <a:ext cx="7632700" cy="1739900"/>
          </a:xfrm>
          <a:prstGeom prst="rect">
            <a:avLst/>
          </a:prstGeom>
          <a:solidFill>
            <a:schemeClr val="accent1"/>
          </a:solidFill>
          <a:ln>
            <a:noFill/>
          </a:ln>
          <a:effectLst>
            <a:outerShdw dist="107763" dir="8100000" algn="ctr" rotWithShape="0">
              <a:schemeClr val="bg2">
                <a:alpha val="50000"/>
              </a:schemeClr>
            </a:outerShdw>
          </a:effectLst>
          <a:extLst>
            <a:ext uri="{91240B29-F687-4F45-9708-019B960494DF}">
              <a14:hiddenLine xmlns:a14="http://schemas.microsoft.com/office/drawing/2010/main" w="9525">
                <a:solidFill>
                  <a:schemeClr val="tx1"/>
                </a:solidFill>
                <a:miter lim="800000"/>
                <a:headEnd/>
                <a:tailEnd/>
              </a14:hiddenLine>
            </a:ext>
          </a:extLst>
        </p:spPr>
        <p:txBody>
          <a:bodyPr>
            <a:spAutoFit/>
          </a:bodyPr>
          <a:lstStyle/>
          <a:p>
            <a:r>
              <a:rPr lang="es-ES" i="1"/>
              <a:t>Supongamos que </a:t>
            </a:r>
            <a:r>
              <a:rPr lang="es-ES" i="1">
                <a:latin typeface="Times New Roman" pitchFamily="18" charset="0"/>
              </a:rPr>
              <a:t>tenemos m</a:t>
            </a:r>
            <a:r>
              <a:rPr lang="es-ES" i="1"/>
              <a:t> alternativas. Fijemos una secuencia creciente de números reales:</a:t>
            </a:r>
          </a:p>
          <a:p>
            <a:pPr algn="ctr"/>
            <a:r>
              <a:rPr lang="es-ES" i="1">
                <a:latin typeface="Times New Roman" pitchFamily="18" charset="0"/>
              </a:rPr>
              <a:t>s</a:t>
            </a:r>
            <a:r>
              <a:rPr lang="es-ES" baseline="-25000">
                <a:latin typeface="Times New Roman" pitchFamily="18" charset="0"/>
              </a:rPr>
              <a:t>0</a:t>
            </a:r>
            <a:r>
              <a:rPr lang="es-ES">
                <a:latin typeface="Times New Roman" pitchFamily="18" charset="0"/>
              </a:rPr>
              <a:t> </a:t>
            </a:r>
            <a:r>
              <a:rPr lang="es-ES">
                <a:latin typeface="Times New Roman" pitchFamily="18" charset="0"/>
                <a:sym typeface="Symbol" pitchFamily="18" charset="2"/>
              </a:rPr>
              <a:t></a:t>
            </a:r>
            <a:r>
              <a:rPr lang="es-ES" i="1">
                <a:latin typeface="Times New Roman" pitchFamily="18" charset="0"/>
              </a:rPr>
              <a:t> s</a:t>
            </a:r>
            <a:r>
              <a:rPr lang="es-ES" baseline="-25000">
                <a:latin typeface="Times New Roman" pitchFamily="18" charset="0"/>
              </a:rPr>
              <a:t>1</a:t>
            </a:r>
            <a:r>
              <a:rPr lang="es-ES">
                <a:latin typeface="Times New Roman" pitchFamily="18" charset="0"/>
              </a:rPr>
              <a:t> </a:t>
            </a:r>
            <a:r>
              <a:rPr lang="es-ES">
                <a:latin typeface="Times New Roman" pitchFamily="18" charset="0"/>
                <a:sym typeface="Symbol" pitchFamily="18" charset="2"/>
              </a:rPr>
              <a:t></a:t>
            </a:r>
            <a:r>
              <a:rPr lang="es-ES">
                <a:latin typeface="Times New Roman" pitchFamily="18" charset="0"/>
              </a:rPr>
              <a:t> </a:t>
            </a:r>
            <a:r>
              <a:rPr lang="es-ES" i="1">
                <a:latin typeface="Times New Roman" pitchFamily="18" charset="0"/>
              </a:rPr>
              <a:t>… </a:t>
            </a:r>
            <a:r>
              <a:rPr lang="es-ES">
                <a:latin typeface="Times New Roman" pitchFamily="18" charset="0"/>
                <a:sym typeface="Symbol" pitchFamily="18" charset="2"/>
              </a:rPr>
              <a:t></a:t>
            </a:r>
            <a:r>
              <a:rPr lang="es-ES">
                <a:latin typeface="Times New Roman" pitchFamily="18" charset="0"/>
              </a:rPr>
              <a:t> </a:t>
            </a:r>
            <a:r>
              <a:rPr lang="es-ES" i="1">
                <a:latin typeface="Times New Roman" pitchFamily="18" charset="0"/>
              </a:rPr>
              <a:t> s</a:t>
            </a:r>
            <a:r>
              <a:rPr lang="es-ES" i="1" baseline="-25000">
                <a:latin typeface="Times New Roman" pitchFamily="18" charset="0"/>
              </a:rPr>
              <a:t>m     </a:t>
            </a:r>
            <a:r>
              <a:rPr lang="es-ES" i="1">
                <a:latin typeface="Times New Roman" pitchFamily="18" charset="0"/>
              </a:rPr>
              <a:t>tal que s</a:t>
            </a:r>
            <a:r>
              <a:rPr lang="es-ES" baseline="-25000">
                <a:latin typeface="Times New Roman" pitchFamily="18" charset="0"/>
              </a:rPr>
              <a:t>0</a:t>
            </a:r>
            <a:r>
              <a:rPr lang="es-ES">
                <a:latin typeface="Times New Roman" pitchFamily="18" charset="0"/>
              </a:rPr>
              <a:t> </a:t>
            </a:r>
            <a:r>
              <a:rPr lang="es-ES">
                <a:latin typeface="Times New Roman" pitchFamily="18" charset="0"/>
                <a:sym typeface="Symbol" pitchFamily="18" charset="2"/>
              </a:rPr>
              <a:t></a:t>
            </a:r>
            <a:r>
              <a:rPr lang="es-ES" i="1">
                <a:latin typeface="Times New Roman" pitchFamily="18" charset="0"/>
              </a:rPr>
              <a:t> s</a:t>
            </a:r>
            <a:r>
              <a:rPr lang="es-ES" i="1" baseline="-25000">
                <a:latin typeface="Times New Roman" pitchFamily="18" charset="0"/>
              </a:rPr>
              <a:t>m </a:t>
            </a:r>
            <a:endParaRPr lang="es-ES" i="1">
              <a:latin typeface="Times New Roman" pitchFamily="18" charset="0"/>
            </a:endParaRPr>
          </a:p>
          <a:p>
            <a:r>
              <a:rPr lang="es-ES" i="1"/>
              <a:t> Los individuos realizan un ranking de las alternativas y dan </a:t>
            </a:r>
            <a:r>
              <a:rPr lang="es-ES" i="1">
                <a:latin typeface="Times New Roman" pitchFamily="18" charset="0"/>
              </a:rPr>
              <a:t>s</a:t>
            </a:r>
            <a:r>
              <a:rPr lang="es-ES" baseline="-25000">
                <a:latin typeface="Times New Roman" pitchFamily="18" charset="0"/>
              </a:rPr>
              <a:t>0</a:t>
            </a:r>
            <a:r>
              <a:rPr lang="es-ES"/>
              <a:t> </a:t>
            </a:r>
            <a:r>
              <a:rPr lang="es-ES" i="1"/>
              <a:t>puntos a la peor para ellos y </a:t>
            </a:r>
            <a:r>
              <a:rPr lang="es-ES" i="1">
                <a:latin typeface="Times New Roman" pitchFamily="18" charset="0"/>
              </a:rPr>
              <a:t>s</a:t>
            </a:r>
            <a:r>
              <a:rPr lang="es-ES" i="1" baseline="-25000">
                <a:latin typeface="Times New Roman" pitchFamily="18" charset="0"/>
              </a:rPr>
              <a:t>m</a:t>
            </a:r>
            <a:r>
              <a:rPr lang="es-ES" i="1"/>
              <a:t> puntos a la mejor. La alternativa con el mayor numero de puntos gana.</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914400" y="398463"/>
            <a:ext cx="7772400" cy="1022350"/>
          </a:xfrm>
        </p:spPr>
        <p:txBody>
          <a:bodyPr/>
          <a:lstStyle/>
          <a:p>
            <a:pPr algn="r" eaLnBrk="1" hangingPunct="1"/>
            <a:r>
              <a:rPr lang="es-ES" sz="2800" b="1" dirty="0" smtClean="0"/>
              <a:t>Regla Pluralista</a:t>
            </a:r>
          </a:p>
        </p:txBody>
      </p:sp>
      <p:sp>
        <p:nvSpPr>
          <p:cNvPr id="24579" name="Rectangle 3"/>
          <p:cNvSpPr>
            <a:spLocks noGrp="1" noChangeArrowheads="1"/>
          </p:cNvSpPr>
          <p:nvPr>
            <p:ph type="body" idx="1"/>
          </p:nvPr>
        </p:nvSpPr>
        <p:spPr>
          <a:xfrm>
            <a:off x="684213" y="1484313"/>
            <a:ext cx="8208962" cy="1150937"/>
          </a:xfrm>
        </p:spPr>
        <p:txBody>
          <a:bodyPr/>
          <a:lstStyle/>
          <a:p>
            <a:pPr eaLnBrk="1" hangingPunct="1">
              <a:lnSpc>
                <a:spcPct val="80000"/>
              </a:lnSpc>
            </a:pPr>
            <a:r>
              <a:rPr lang="es-ES" sz="1900" smtClean="0"/>
              <a:t>Cada individuo da un voto a su alternativa favorita. Gana la alternativa con el mayor numero de votos. </a:t>
            </a:r>
          </a:p>
          <a:p>
            <a:pPr eaLnBrk="1" hangingPunct="1">
              <a:lnSpc>
                <a:spcPct val="80000"/>
              </a:lnSpc>
            </a:pPr>
            <a:r>
              <a:rPr lang="es-ES" sz="1900" smtClean="0"/>
              <a:t>Se pensaría que esta regla respeta la voluntad de la mayoría, ya que si prefiere </a:t>
            </a:r>
            <a:r>
              <a:rPr lang="es-ES" sz="1900" i="1" smtClean="0">
                <a:latin typeface="Times New Roman" pitchFamily="18" charset="0"/>
              </a:rPr>
              <a:t>x</a:t>
            </a:r>
            <a:r>
              <a:rPr lang="es-ES" sz="1900" i="1" smtClean="0"/>
              <a:t> </a:t>
            </a:r>
            <a:r>
              <a:rPr lang="es-ES" sz="1900" smtClean="0"/>
              <a:t>sobre </a:t>
            </a:r>
            <a:r>
              <a:rPr lang="es-ES" sz="1900" i="1" smtClean="0">
                <a:latin typeface="Times New Roman" pitchFamily="18" charset="0"/>
              </a:rPr>
              <a:t>y</a:t>
            </a:r>
            <a:r>
              <a:rPr lang="es-ES" sz="1900" i="1" smtClean="0"/>
              <a:t> </a:t>
            </a:r>
            <a:r>
              <a:rPr lang="es-ES" sz="1900" smtClean="0"/>
              <a:t>ganara </a:t>
            </a:r>
            <a:r>
              <a:rPr lang="es-ES" sz="1900" i="1" smtClean="0">
                <a:latin typeface="Times New Roman" pitchFamily="18" charset="0"/>
              </a:rPr>
              <a:t>x</a:t>
            </a:r>
            <a:r>
              <a:rPr lang="es-ES" sz="1900" smtClean="0"/>
              <a:t>. Esta afirmación es cuestionable.</a:t>
            </a:r>
          </a:p>
        </p:txBody>
      </p:sp>
      <p:sp>
        <p:nvSpPr>
          <p:cNvPr id="24580" name="Rectangle 4"/>
          <p:cNvSpPr>
            <a:spLocks noChangeArrowheads="1"/>
          </p:cNvSpPr>
          <p:nvPr/>
        </p:nvSpPr>
        <p:spPr bwMode="auto">
          <a:xfrm>
            <a:off x="466725" y="5543550"/>
            <a:ext cx="8208963" cy="1241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nSpc>
                <a:spcPct val="80000"/>
              </a:lnSpc>
              <a:spcBef>
                <a:spcPct val="20000"/>
              </a:spcBef>
              <a:buClr>
                <a:schemeClr val="folHlink"/>
              </a:buClr>
              <a:buSzPct val="90000"/>
              <a:buFont typeface="Wingdings" pitchFamily="2" charset="2"/>
              <a:buChar char="n"/>
            </a:pPr>
            <a:r>
              <a:rPr lang="es-ES"/>
              <a:t>Si todo el mundo dice la verdad, gana </a:t>
            </a:r>
            <a:r>
              <a:rPr lang="es-ES" i="1">
                <a:latin typeface="Times New Roman" pitchFamily="18" charset="0"/>
              </a:rPr>
              <a:t>x</a:t>
            </a:r>
            <a:r>
              <a:rPr lang="es-ES"/>
              <a:t>. Si los individuos de tipo </a:t>
            </a:r>
            <a:r>
              <a:rPr lang="es-ES" i="1">
                <a:latin typeface="Times New Roman" pitchFamily="18" charset="0"/>
              </a:rPr>
              <a:t>IV</a:t>
            </a:r>
            <a:r>
              <a:rPr lang="es-ES" i="1"/>
              <a:t> </a:t>
            </a:r>
            <a:r>
              <a:rPr lang="es-ES"/>
              <a:t>con preferencias </a:t>
            </a:r>
            <a:r>
              <a:rPr lang="es-ES" i="1">
                <a:latin typeface="Times New Roman" pitchFamily="18" charset="0"/>
              </a:rPr>
              <a:t>zywx</a:t>
            </a:r>
            <a:r>
              <a:rPr lang="es-ES" i="1"/>
              <a:t> </a:t>
            </a:r>
            <a:r>
              <a:rPr lang="es-ES"/>
              <a:t>dicen que sus preferencias son </a:t>
            </a:r>
            <a:r>
              <a:rPr lang="es-ES" i="1">
                <a:latin typeface="Times New Roman" pitchFamily="18" charset="0"/>
              </a:rPr>
              <a:t>yzwx</a:t>
            </a:r>
            <a:r>
              <a:rPr lang="es-ES" i="1"/>
              <a:t> </a:t>
            </a:r>
            <a:r>
              <a:rPr lang="es-ES"/>
              <a:t>ganarıa </a:t>
            </a:r>
            <a:r>
              <a:rPr lang="es-ES" i="1">
                <a:latin typeface="Times New Roman" pitchFamily="18" charset="0"/>
              </a:rPr>
              <a:t>y</a:t>
            </a:r>
            <a:r>
              <a:rPr lang="es-ES" i="1"/>
              <a:t> </a:t>
            </a:r>
            <a:r>
              <a:rPr lang="es-ES"/>
              <a:t>y estarían mejor.</a:t>
            </a:r>
          </a:p>
          <a:p>
            <a:pPr marL="342900" indent="-342900">
              <a:lnSpc>
                <a:spcPct val="80000"/>
              </a:lnSpc>
              <a:spcBef>
                <a:spcPct val="20000"/>
              </a:spcBef>
              <a:buClr>
                <a:schemeClr val="folHlink"/>
              </a:buClr>
              <a:buSzPct val="90000"/>
              <a:buFont typeface="Wingdings" pitchFamily="2" charset="2"/>
              <a:buChar char="n"/>
            </a:pPr>
            <a:r>
              <a:rPr lang="es-ES"/>
              <a:t>Por lo tanto esta regla: i) No selecciona a un ganador de Condorcet, ii) es manipulable.</a:t>
            </a:r>
          </a:p>
        </p:txBody>
      </p:sp>
      <p:graphicFrame>
        <p:nvGraphicFramePr>
          <p:cNvPr id="60507" name="Group 91"/>
          <p:cNvGraphicFramePr>
            <a:graphicFrameLocks noGrp="1"/>
          </p:cNvGraphicFramePr>
          <p:nvPr/>
        </p:nvGraphicFramePr>
        <p:xfrm>
          <a:off x="1042988" y="2995613"/>
          <a:ext cx="2663825" cy="1752600"/>
        </p:xfrm>
        <a:graphic>
          <a:graphicData uri="http://schemas.openxmlformats.org/drawingml/2006/table">
            <a:tbl>
              <a:tblPr/>
              <a:tblGrid>
                <a:gridCol w="666750"/>
                <a:gridCol w="665162"/>
                <a:gridCol w="666750"/>
                <a:gridCol w="665163"/>
              </a:tblGrid>
              <a:tr h="204788">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ES" sz="1700" b="0" i="0" u="none" strike="noStrike" cap="none" normalizeH="0" baseline="0" smtClean="0">
                          <a:ln>
                            <a:noFill/>
                          </a:ln>
                          <a:solidFill>
                            <a:schemeClr val="tx1"/>
                          </a:solidFill>
                          <a:effectLst/>
                          <a:latin typeface="Arial" charset="0"/>
                        </a:rPr>
                        <a:t>I(3)</a:t>
                      </a:r>
                    </a:p>
                  </a:txBody>
                  <a:tcPr horzOverflow="overflow">
                    <a:lnL cap="flat">
                      <a:noFill/>
                    </a:lnL>
                    <a:lnR>
                      <a:noFill/>
                    </a:lnR>
                    <a:lnT cap="flat">
                      <a:noFill/>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ES" sz="1700" b="0" i="0" u="none" strike="noStrike" cap="none" normalizeH="0" baseline="0" smtClean="0">
                          <a:ln>
                            <a:noFill/>
                          </a:ln>
                          <a:solidFill>
                            <a:schemeClr val="tx1"/>
                          </a:solidFill>
                          <a:effectLst/>
                          <a:latin typeface="Arial" charset="0"/>
                        </a:rPr>
                        <a:t>II(5)</a:t>
                      </a:r>
                    </a:p>
                  </a:txBody>
                  <a:tcPr horzOverflow="overflow">
                    <a:lnL>
                      <a:noFill/>
                    </a:lnL>
                    <a:lnR>
                      <a:noFill/>
                    </a:lnR>
                    <a:lnT cap="flat">
                      <a:noFill/>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ES" sz="1700" b="0" i="0" u="none" strike="noStrike" cap="none" normalizeH="0" baseline="0" smtClean="0">
                          <a:ln>
                            <a:noFill/>
                          </a:ln>
                          <a:solidFill>
                            <a:schemeClr val="tx1"/>
                          </a:solidFill>
                          <a:effectLst/>
                          <a:latin typeface="Arial" charset="0"/>
                        </a:rPr>
                        <a:t>III(7)</a:t>
                      </a:r>
                    </a:p>
                  </a:txBody>
                  <a:tcPr horzOverflow="overflow">
                    <a:lnL>
                      <a:noFill/>
                    </a:lnL>
                    <a:lnR>
                      <a:noFill/>
                    </a:lnR>
                    <a:lnT cap="flat">
                      <a:noFill/>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ES" sz="1700" b="0" i="0" u="none" strike="noStrike" cap="none" normalizeH="0" baseline="0" smtClean="0">
                          <a:ln>
                            <a:noFill/>
                          </a:ln>
                          <a:solidFill>
                            <a:schemeClr val="tx1"/>
                          </a:solidFill>
                          <a:effectLst/>
                          <a:latin typeface="Arial" charset="0"/>
                        </a:rPr>
                        <a:t>IV(6)</a:t>
                      </a:r>
                    </a:p>
                  </a:txBody>
                  <a:tcPr horzOverflow="overflow">
                    <a:lnL>
                      <a:noFill/>
                    </a:lnL>
                    <a:lnR cap="flat">
                      <a:noFill/>
                    </a:lnR>
                    <a:lnT cap="flat">
                      <a:noFill/>
                    </a:lnT>
                    <a:lnB w="19050" cap="flat" cmpd="sng" algn="ctr">
                      <a:solidFill>
                        <a:schemeClr val="tx1"/>
                      </a:solidFill>
                      <a:prstDash val="solid"/>
                      <a:round/>
                      <a:headEnd type="none" w="med" len="med"/>
                      <a:tailEnd type="none" w="med" len="med"/>
                    </a:lnB>
                    <a:lnTlToBr>
                      <a:noFill/>
                    </a:lnTlToBr>
                    <a:lnBlToTr>
                      <a:noFill/>
                    </a:lnBlToTr>
                    <a:noFill/>
                  </a:tcPr>
                </a:tc>
              </a:tr>
              <a:tr h="204788">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ES" sz="1700" b="0" i="1" u="none" strike="noStrike" cap="none" normalizeH="0" baseline="0" smtClean="0">
                          <a:ln>
                            <a:noFill/>
                          </a:ln>
                          <a:solidFill>
                            <a:schemeClr val="tx1"/>
                          </a:solidFill>
                          <a:effectLst/>
                          <a:latin typeface="Times New Roman" pitchFamily="18" charset="0"/>
                        </a:rPr>
                        <a:t>x</a:t>
                      </a:r>
                    </a:p>
                  </a:txBody>
                  <a:tcPr horzOverflow="overflow">
                    <a:lnL cap="flat">
                      <a:noFill/>
                    </a:lnL>
                    <a:lnR>
                      <a:noFill/>
                    </a:lnR>
                    <a:lnT w="1905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ES" sz="1700" b="0" i="1" u="none" strike="noStrike" cap="none" normalizeH="0" baseline="0" smtClean="0">
                          <a:ln>
                            <a:noFill/>
                          </a:ln>
                          <a:solidFill>
                            <a:schemeClr val="tx1"/>
                          </a:solidFill>
                          <a:effectLst/>
                          <a:latin typeface="Times New Roman" pitchFamily="18" charset="0"/>
                        </a:rPr>
                        <a:t>x</a:t>
                      </a:r>
                    </a:p>
                  </a:txBody>
                  <a:tcPr horzOverflow="overflow">
                    <a:lnL>
                      <a:noFill/>
                    </a:lnL>
                    <a:lnR>
                      <a:noFill/>
                    </a:lnR>
                    <a:lnT w="1905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ES" sz="1700" b="0" i="1" u="none" strike="noStrike" cap="none" normalizeH="0" baseline="0" smtClean="0">
                          <a:ln>
                            <a:noFill/>
                          </a:ln>
                          <a:solidFill>
                            <a:schemeClr val="tx1"/>
                          </a:solidFill>
                          <a:effectLst/>
                          <a:latin typeface="Times New Roman" pitchFamily="18" charset="0"/>
                        </a:rPr>
                        <a:t>y</a:t>
                      </a:r>
                    </a:p>
                  </a:txBody>
                  <a:tcPr horzOverflow="overflow">
                    <a:lnL>
                      <a:noFill/>
                    </a:lnL>
                    <a:lnR>
                      <a:noFill/>
                    </a:lnR>
                    <a:lnT w="1905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ES" sz="1700" b="0" i="1" u="none" strike="noStrike" cap="none" normalizeH="0" baseline="0" smtClean="0">
                          <a:ln>
                            <a:noFill/>
                          </a:ln>
                          <a:solidFill>
                            <a:schemeClr val="tx1"/>
                          </a:solidFill>
                          <a:effectLst/>
                          <a:latin typeface="Times New Roman" pitchFamily="18" charset="0"/>
                        </a:rPr>
                        <a:t>z</a:t>
                      </a:r>
                    </a:p>
                  </a:txBody>
                  <a:tcPr horzOverflow="overflow">
                    <a:lnL>
                      <a:noFill/>
                    </a:lnL>
                    <a:lnR cap="flat">
                      <a:noFill/>
                    </a:lnR>
                    <a:lnT w="19050" cap="flat" cmpd="sng" algn="ctr">
                      <a:solidFill>
                        <a:schemeClr val="tx1"/>
                      </a:solidFill>
                      <a:prstDash val="solid"/>
                      <a:round/>
                      <a:headEnd type="none" w="med" len="med"/>
                      <a:tailEnd type="none" w="med" len="med"/>
                    </a:lnT>
                    <a:lnB>
                      <a:noFill/>
                    </a:lnB>
                    <a:lnTlToBr>
                      <a:noFill/>
                    </a:lnTlToBr>
                    <a:lnBlToTr>
                      <a:noFill/>
                    </a:lnBlToTr>
                    <a:noFill/>
                  </a:tcPr>
                </a:tc>
              </a:tr>
              <a:tr h="204788">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ES" sz="1700" b="0" i="1" u="none" strike="noStrike" cap="none" normalizeH="0" baseline="0" smtClean="0">
                          <a:ln>
                            <a:noFill/>
                          </a:ln>
                          <a:solidFill>
                            <a:schemeClr val="tx1"/>
                          </a:solidFill>
                          <a:effectLst/>
                          <a:latin typeface="Times New Roman" pitchFamily="18" charset="0"/>
                        </a:rPr>
                        <a:t>y</a:t>
                      </a: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ES" sz="1700" b="0" i="1" u="none" strike="noStrike" cap="none" normalizeH="0" baseline="0" smtClean="0">
                          <a:ln>
                            <a:noFill/>
                          </a:ln>
                          <a:solidFill>
                            <a:schemeClr val="tx1"/>
                          </a:solidFill>
                          <a:effectLst/>
                          <a:latin typeface="Times New Roman" pitchFamily="18" charset="0"/>
                        </a:rPr>
                        <a:t>z</a:t>
                      </a: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ES" sz="1700" b="0" i="1" u="none" strike="noStrike" cap="none" normalizeH="0" baseline="0" smtClean="0">
                          <a:ln>
                            <a:noFill/>
                          </a:ln>
                          <a:solidFill>
                            <a:schemeClr val="tx1"/>
                          </a:solidFill>
                          <a:effectLst/>
                          <a:latin typeface="Times New Roman" pitchFamily="18" charset="0"/>
                        </a:rPr>
                        <a:t>w</a:t>
                      </a: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ES" sz="1700" b="0" i="1" u="none" strike="noStrike" cap="none" normalizeH="0" baseline="0" smtClean="0">
                          <a:ln>
                            <a:noFill/>
                          </a:ln>
                          <a:solidFill>
                            <a:schemeClr val="tx1"/>
                          </a:solidFill>
                          <a:effectLst/>
                          <a:latin typeface="Times New Roman" pitchFamily="18" charset="0"/>
                        </a:rPr>
                        <a:t>y</a:t>
                      </a:r>
                    </a:p>
                  </a:txBody>
                  <a:tcPr horzOverflow="overflow">
                    <a:lnL>
                      <a:noFill/>
                    </a:lnL>
                    <a:lnR cap="flat">
                      <a:noFill/>
                    </a:lnR>
                    <a:lnT>
                      <a:noFill/>
                    </a:lnT>
                    <a:lnB>
                      <a:noFill/>
                    </a:lnB>
                    <a:lnTlToBr>
                      <a:noFill/>
                    </a:lnTlToBr>
                    <a:lnBlToTr>
                      <a:noFill/>
                    </a:lnBlToTr>
                    <a:noFill/>
                  </a:tcPr>
                </a:tc>
              </a:tr>
              <a:tr h="204788">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ES" sz="1700" b="0" i="1" u="none" strike="noStrike" cap="none" normalizeH="0" baseline="0" smtClean="0">
                          <a:ln>
                            <a:noFill/>
                          </a:ln>
                          <a:solidFill>
                            <a:schemeClr val="tx1"/>
                          </a:solidFill>
                          <a:effectLst/>
                          <a:latin typeface="Times New Roman" pitchFamily="18" charset="0"/>
                        </a:rPr>
                        <a:t>z</a:t>
                      </a: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ES" sz="1700" b="0" i="1" u="none" strike="noStrike" cap="none" normalizeH="0" baseline="0" smtClean="0">
                          <a:ln>
                            <a:noFill/>
                          </a:ln>
                          <a:solidFill>
                            <a:schemeClr val="tx1"/>
                          </a:solidFill>
                          <a:effectLst/>
                          <a:latin typeface="Times New Roman" pitchFamily="18" charset="0"/>
                        </a:rPr>
                        <a:t>y</a:t>
                      </a: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ES" sz="1700" b="0" i="1" u="none" strike="noStrike" cap="none" normalizeH="0" baseline="0" smtClean="0">
                          <a:ln>
                            <a:noFill/>
                          </a:ln>
                          <a:solidFill>
                            <a:schemeClr val="tx1"/>
                          </a:solidFill>
                          <a:effectLst/>
                          <a:latin typeface="Times New Roman" pitchFamily="18" charset="0"/>
                        </a:rPr>
                        <a:t>z</a:t>
                      </a: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ES" sz="1700" b="0" i="1" u="none" strike="noStrike" cap="none" normalizeH="0" baseline="0" smtClean="0">
                          <a:ln>
                            <a:noFill/>
                          </a:ln>
                          <a:solidFill>
                            <a:schemeClr val="tx1"/>
                          </a:solidFill>
                          <a:effectLst/>
                          <a:latin typeface="Times New Roman" pitchFamily="18" charset="0"/>
                        </a:rPr>
                        <a:t>w</a:t>
                      </a:r>
                    </a:p>
                  </a:txBody>
                  <a:tcPr horzOverflow="overflow">
                    <a:lnL>
                      <a:noFill/>
                    </a:lnL>
                    <a:lnR cap="flat">
                      <a:noFill/>
                    </a:lnR>
                    <a:lnT>
                      <a:noFill/>
                    </a:lnT>
                    <a:lnB>
                      <a:noFill/>
                    </a:lnB>
                    <a:lnTlToBr>
                      <a:noFill/>
                    </a:lnTlToBr>
                    <a:lnBlToTr>
                      <a:noFill/>
                    </a:lnBlToTr>
                    <a:noFill/>
                  </a:tcPr>
                </a:tc>
              </a:tr>
              <a:tr h="18732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ES" sz="1700" b="0" i="1" u="none" strike="noStrike" cap="none" normalizeH="0" baseline="0" smtClean="0">
                          <a:ln>
                            <a:noFill/>
                          </a:ln>
                          <a:solidFill>
                            <a:schemeClr val="tx1"/>
                          </a:solidFill>
                          <a:effectLst/>
                          <a:latin typeface="Times New Roman" pitchFamily="18" charset="0"/>
                        </a:rPr>
                        <a:t>w</a:t>
                      </a:r>
                    </a:p>
                  </a:txBody>
                  <a:tcPr horzOverflow="overflow">
                    <a:lnL cap="flat">
                      <a:noFill/>
                    </a:lnL>
                    <a:lnR>
                      <a:noFill/>
                    </a:lnR>
                    <a:lnT>
                      <a:noFill/>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ES" sz="1700" b="0" i="1" u="none" strike="noStrike" cap="none" normalizeH="0" baseline="0" smtClean="0">
                          <a:ln>
                            <a:noFill/>
                          </a:ln>
                          <a:solidFill>
                            <a:schemeClr val="tx1"/>
                          </a:solidFill>
                          <a:effectLst/>
                          <a:latin typeface="Times New Roman" pitchFamily="18" charset="0"/>
                        </a:rPr>
                        <a:t>w</a:t>
                      </a:r>
                    </a:p>
                  </a:txBody>
                  <a:tcPr horzOverflow="overflow">
                    <a:lnL>
                      <a:noFill/>
                    </a:lnL>
                    <a:lnR>
                      <a:noFill/>
                    </a:lnR>
                    <a:lnT>
                      <a:noFill/>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ES" sz="1700" b="0" i="1" u="none" strike="noStrike" cap="none" normalizeH="0" baseline="0" smtClean="0">
                          <a:ln>
                            <a:noFill/>
                          </a:ln>
                          <a:solidFill>
                            <a:schemeClr val="tx1"/>
                          </a:solidFill>
                          <a:effectLst/>
                          <a:latin typeface="Times New Roman" pitchFamily="18" charset="0"/>
                        </a:rPr>
                        <a:t>x</a:t>
                      </a:r>
                    </a:p>
                  </a:txBody>
                  <a:tcPr horzOverflow="overflow">
                    <a:lnL>
                      <a:noFill/>
                    </a:lnL>
                    <a:lnR>
                      <a:noFill/>
                    </a:lnR>
                    <a:lnT>
                      <a:noFill/>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ES" sz="1700" b="0" i="1" u="none" strike="noStrike" cap="none" normalizeH="0" baseline="0" smtClean="0">
                          <a:ln>
                            <a:noFill/>
                          </a:ln>
                          <a:solidFill>
                            <a:schemeClr val="tx1"/>
                          </a:solidFill>
                          <a:effectLst/>
                          <a:latin typeface="Times New Roman" pitchFamily="18" charset="0"/>
                        </a:rPr>
                        <a:t>x</a:t>
                      </a:r>
                    </a:p>
                  </a:txBody>
                  <a:tcPr horzOverflow="overflow">
                    <a:lnL>
                      <a:noFill/>
                    </a:lnL>
                    <a:lnR cap="flat">
                      <a:noFill/>
                    </a:lnR>
                    <a:lnT>
                      <a:noFill/>
                    </a:lnT>
                    <a:lnB w="1905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4604" name="Rectangle 92"/>
          <p:cNvSpPr>
            <a:spLocks noChangeArrowheads="1"/>
          </p:cNvSpPr>
          <p:nvPr/>
        </p:nvSpPr>
        <p:spPr bwMode="auto">
          <a:xfrm>
            <a:off x="4284663" y="2635250"/>
            <a:ext cx="4679950" cy="2808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nSpc>
                <a:spcPct val="80000"/>
              </a:lnSpc>
              <a:spcBef>
                <a:spcPct val="20000"/>
              </a:spcBef>
              <a:buClr>
                <a:schemeClr val="folHlink"/>
              </a:buClr>
              <a:buSzPct val="90000"/>
              <a:buFont typeface="Wingdings" pitchFamily="2" charset="2"/>
              <a:buNone/>
            </a:pPr>
            <a:r>
              <a:rPr lang="es-ES" sz="1600"/>
              <a:t>Puntos: </a:t>
            </a:r>
            <a:r>
              <a:rPr lang="es-ES" sz="1600" b="1" i="1">
                <a:latin typeface="Times New Roman" pitchFamily="18" charset="0"/>
              </a:rPr>
              <a:t>x </a:t>
            </a:r>
            <a:r>
              <a:rPr lang="es-ES" sz="1600" b="1">
                <a:latin typeface="Times New Roman" pitchFamily="18" charset="0"/>
                <a:sym typeface="Symbol" pitchFamily="18" charset="2"/>
              </a:rPr>
              <a:t></a:t>
            </a:r>
            <a:r>
              <a:rPr lang="es-ES" sz="1600" b="1" i="1">
                <a:latin typeface="Times New Roman" pitchFamily="18" charset="0"/>
              </a:rPr>
              <a:t> </a:t>
            </a:r>
            <a:r>
              <a:rPr lang="es-ES" sz="1600" b="1">
                <a:latin typeface="Times New Roman" pitchFamily="18" charset="0"/>
              </a:rPr>
              <a:t>8</a:t>
            </a:r>
            <a:r>
              <a:rPr lang="es-ES" sz="1600">
                <a:latin typeface="Times New Roman" pitchFamily="18" charset="0"/>
              </a:rPr>
              <a:t>, </a:t>
            </a:r>
            <a:r>
              <a:rPr lang="es-ES" sz="1600" i="1">
                <a:latin typeface="Times New Roman" pitchFamily="18" charset="0"/>
              </a:rPr>
              <a:t>y </a:t>
            </a:r>
            <a:r>
              <a:rPr lang="es-ES" sz="1600">
                <a:latin typeface="Times New Roman" pitchFamily="18" charset="0"/>
                <a:sym typeface="Symbol" pitchFamily="18" charset="2"/>
              </a:rPr>
              <a:t></a:t>
            </a:r>
            <a:r>
              <a:rPr lang="es-ES" sz="1600" i="1">
                <a:latin typeface="Times New Roman" pitchFamily="18" charset="0"/>
              </a:rPr>
              <a:t> </a:t>
            </a:r>
            <a:r>
              <a:rPr lang="es-ES" sz="1600">
                <a:latin typeface="Times New Roman" pitchFamily="18" charset="0"/>
              </a:rPr>
              <a:t>7, </a:t>
            </a:r>
            <a:r>
              <a:rPr lang="es-ES" sz="1600" i="1">
                <a:latin typeface="Times New Roman" pitchFamily="18" charset="0"/>
              </a:rPr>
              <a:t>z </a:t>
            </a:r>
            <a:r>
              <a:rPr lang="es-ES" sz="1600">
                <a:latin typeface="Times New Roman" pitchFamily="18" charset="0"/>
                <a:sym typeface="Symbol" pitchFamily="18" charset="2"/>
              </a:rPr>
              <a:t></a:t>
            </a:r>
            <a:r>
              <a:rPr lang="es-ES" sz="1600" i="1">
                <a:latin typeface="Times New Roman" pitchFamily="18" charset="0"/>
              </a:rPr>
              <a:t> </a:t>
            </a:r>
            <a:r>
              <a:rPr lang="es-ES" sz="1600">
                <a:latin typeface="Times New Roman" pitchFamily="18" charset="0"/>
              </a:rPr>
              <a:t>6, </a:t>
            </a:r>
            <a:r>
              <a:rPr lang="es-ES" sz="1600" i="1">
                <a:latin typeface="Times New Roman" pitchFamily="18" charset="0"/>
              </a:rPr>
              <a:t>w </a:t>
            </a:r>
            <a:r>
              <a:rPr lang="es-ES" sz="1600">
                <a:latin typeface="Times New Roman" pitchFamily="18" charset="0"/>
                <a:sym typeface="Symbol" pitchFamily="18" charset="2"/>
              </a:rPr>
              <a:t></a:t>
            </a:r>
            <a:r>
              <a:rPr lang="es-ES" sz="1600" i="1">
                <a:latin typeface="Times New Roman" pitchFamily="18" charset="0"/>
              </a:rPr>
              <a:t> </a:t>
            </a:r>
            <a:r>
              <a:rPr lang="es-ES" sz="1600">
                <a:latin typeface="Times New Roman" pitchFamily="18" charset="0"/>
              </a:rPr>
              <a:t>0.</a:t>
            </a:r>
          </a:p>
          <a:p>
            <a:pPr>
              <a:lnSpc>
                <a:spcPct val="80000"/>
              </a:lnSpc>
              <a:spcBef>
                <a:spcPct val="20000"/>
              </a:spcBef>
              <a:buClr>
                <a:schemeClr val="folHlink"/>
              </a:buClr>
              <a:buSzPct val="90000"/>
              <a:buFont typeface="Wingdings" pitchFamily="2" charset="2"/>
              <a:buNone/>
            </a:pPr>
            <a:r>
              <a:rPr lang="es-ES" sz="1600"/>
              <a:t>La alternativa ganadora es </a:t>
            </a:r>
            <a:r>
              <a:rPr lang="es-ES" sz="1600" i="1"/>
              <a:t>x,</a:t>
            </a:r>
            <a:r>
              <a:rPr lang="es-ES" sz="1600"/>
              <a:t> Pero esta alternativa también es la peor para 13 individuos. Si comparamos las alternativas dos a dos:</a:t>
            </a:r>
          </a:p>
          <a:p>
            <a:pPr>
              <a:lnSpc>
                <a:spcPct val="80000"/>
              </a:lnSpc>
              <a:spcBef>
                <a:spcPct val="20000"/>
              </a:spcBef>
              <a:buClr>
                <a:schemeClr val="folHlink"/>
              </a:buClr>
              <a:buSzPct val="90000"/>
              <a:buFont typeface="Wingdings" pitchFamily="2" charset="2"/>
              <a:buNone/>
            </a:pPr>
            <a:r>
              <a:rPr lang="es-ES" sz="1600"/>
              <a:t>	(</a:t>
            </a:r>
            <a:r>
              <a:rPr lang="es-ES" sz="1600" i="1">
                <a:latin typeface="Times New Roman" pitchFamily="18" charset="0"/>
              </a:rPr>
              <a:t>x; y</a:t>
            </a:r>
            <a:r>
              <a:rPr lang="es-ES" sz="1600">
                <a:latin typeface="Times New Roman" pitchFamily="18" charset="0"/>
              </a:rPr>
              <a:t>) </a:t>
            </a:r>
            <a:r>
              <a:rPr lang="es-ES" sz="1600">
                <a:latin typeface="Times New Roman" pitchFamily="18" charset="0"/>
                <a:sym typeface="Symbol" pitchFamily="18" charset="2"/>
              </a:rPr>
              <a:t></a:t>
            </a:r>
            <a:r>
              <a:rPr lang="es-ES" sz="1600" i="1">
                <a:latin typeface="Times New Roman" pitchFamily="18" charset="0"/>
              </a:rPr>
              <a:t> y</a:t>
            </a:r>
            <a:endParaRPr lang="es-ES" sz="1600">
              <a:latin typeface="Times New Roman" pitchFamily="18" charset="0"/>
            </a:endParaRPr>
          </a:p>
          <a:p>
            <a:pPr>
              <a:lnSpc>
                <a:spcPct val="80000"/>
              </a:lnSpc>
              <a:spcBef>
                <a:spcPct val="20000"/>
              </a:spcBef>
              <a:buClr>
                <a:schemeClr val="folHlink"/>
              </a:buClr>
              <a:buSzPct val="90000"/>
              <a:buFont typeface="Wingdings" pitchFamily="2" charset="2"/>
              <a:buNone/>
            </a:pPr>
            <a:r>
              <a:rPr lang="es-ES" sz="1600">
                <a:latin typeface="Times New Roman" pitchFamily="18" charset="0"/>
              </a:rPr>
              <a:t>	(</a:t>
            </a:r>
            <a:r>
              <a:rPr lang="es-ES" sz="1600" i="1">
                <a:latin typeface="Times New Roman" pitchFamily="18" charset="0"/>
              </a:rPr>
              <a:t>x; z</a:t>
            </a:r>
            <a:r>
              <a:rPr lang="es-ES" sz="1600">
                <a:latin typeface="Times New Roman" pitchFamily="18" charset="0"/>
              </a:rPr>
              <a:t>) </a:t>
            </a:r>
            <a:r>
              <a:rPr lang="es-ES" sz="1600">
                <a:latin typeface="Times New Roman" pitchFamily="18" charset="0"/>
                <a:sym typeface="Symbol" pitchFamily="18" charset="2"/>
              </a:rPr>
              <a:t></a:t>
            </a:r>
            <a:r>
              <a:rPr lang="es-ES" sz="1600" i="1">
                <a:latin typeface="Times New Roman" pitchFamily="18" charset="0"/>
              </a:rPr>
              <a:t> z</a:t>
            </a:r>
            <a:endParaRPr lang="es-ES" sz="1600">
              <a:latin typeface="Times New Roman" pitchFamily="18" charset="0"/>
            </a:endParaRPr>
          </a:p>
          <a:p>
            <a:pPr>
              <a:lnSpc>
                <a:spcPct val="80000"/>
              </a:lnSpc>
              <a:spcBef>
                <a:spcPct val="20000"/>
              </a:spcBef>
              <a:buClr>
                <a:schemeClr val="folHlink"/>
              </a:buClr>
              <a:buSzPct val="90000"/>
              <a:buFont typeface="Wingdings" pitchFamily="2" charset="2"/>
              <a:buNone/>
            </a:pPr>
            <a:r>
              <a:rPr lang="es-ES" sz="1600">
                <a:latin typeface="Times New Roman" pitchFamily="18" charset="0"/>
              </a:rPr>
              <a:t>	(</a:t>
            </a:r>
            <a:r>
              <a:rPr lang="es-ES" sz="1600" i="1">
                <a:latin typeface="Times New Roman" pitchFamily="18" charset="0"/>
              </a:rPr>
              <a:t>x; w</a:t>
            </a:r>
            <a:r>
              <a:rPr lang="es-ES" sz="1600">
                <a:latin typeface="Times New Roman" pitchFamily="18" charset="0"/>
              </a:rPr>
              <a:t>) </a:t>
            </a:r>
            <a:r>
              <a:rPr lang="es-ES" sz="1600">
                <a:latin typeface="Times New Roman" pitchFamily="18" charset="0"/>
                <a:sym typeface="Symbol" pitchFamily="18" charset="2"/>
              </a:rPr>
              <a:t></a:t>
            </a:r>
            <a:r>
              <a:rPr lang="es-ES" sz="1600" i="1">
                <a:latin typeface="Times New Roman" pitchFamily="18" charset="0"/>
              </a:rPr>
              <a:t> w</a:t>
            </a:r>
            <a:endParaRPr lang="es-ES" sz="1600">
              <a:latin typeface="Times New Roman" pitchFamily="18" charset="0"/>
            </a:endParaRPr>
          </a:p>
          <a:p>
            <a:pPr>
              <a:lnSpc>
                <a:spcPct val="80000"/>
              </a:lnSpc>
              <a:spcBef>
                <a:spcPct val="20000"/>
              </a:spcBef>
              <a:buClr>
                <a:schemeClr val="folHlink"/>
              </a:buClr>
              <a:buSzPct val="90000"/>
              <a:buFont typeface="Wingdings" pitchFamily="2" charset="2"/>
              <a:buNone/>
            </a:pPr>
            <a:r>
              <a:rPr lang="es-ES" sz="1600">
                <a:latin typeface="Times New Roman" pitchFamily="18" charset="0"/>
              </a:rPr>
              <a:t>	(</a:t>
            </a:r>
            <a:r>
              <a:rPr lang="es-ES" sz="1600" i="1">
                <a:latin typeface="Times New Roman" pitchFamily="18" charset="0"/>
              </a:rPr>
              <a:t>y; z</a:t>
            </a:r>
            <a:r>
              <a:rPr lang="es-ES" sz="1600">
                <a:latin typeface="Times New Roman" pitchFamily="18" charset="0"/>
              </a:rPr>
              <a:t>) </a:t>
            </a:r>
            <a:r>
              <a:rPr lang="es-ES" sz="1600">
                <a:latin typeface="Times New Roman" pitchFamily="18" charset="0"/>
                <a:sym typeface="Symbol" pitchFamily="18" charset="2"/>
              </a:rPr>
              <a:t></a:t>
            </a:r>
            <a:r>
              <a:rPr lang="es-ES" sz="1600" i="1">
                <a:latin typeface="Times New Roman" pitchFamily="18" charset="0"/>
              </a:rPr>
              <a:t> z</a:t>
            </a:r>
            <a:endParaRPr lang="es-ES" sz="1600">
              <a:latin typeface="Times New Roman" pitchFamily="18" charset="0"/>
            </a:endParaRPr>
          </a:p>
          <a:p>
            <a:pPr>
              <a:lnSpc>
                <a:spcPct val="80000"/>
              </a:lnSpc>
              <a:spcBef>
                <a:spcPct val="20000"/>
              </a:spcBef>
              <a:buClr>
                <a:schemeClr val="folHlink"/>
              </a:buClr>
              <a:buSzPct val="90000"/>
              <a:buFont typeface="Wingdings" pitchFamily="2" charset="2"/>
              <a:buNone/>
            </a:pPr>
            <a:r>
              <a:rPr lang="es-ES" sz="1600">
                <a:latin typeface="Times New Roman" pitchFamily="18" charset="0"/>
              </a:rPr>
              <a:t>	(</a:t>
            </a:r>
            <a:r>
              <a:rPr lang="es-ES" sz="1600" i="1">
                <a:latin typeface="Times New Roman" pitchFamily="18" charset="0"/>
              </a:rPr>
              <a:t>y; w</a:t>
            </a:r>
            <a:r>
              <a:rPr lang="es-ES" sz="1600">
                <a:latin typeface="Times New Roman" pitchFamily="18" charset="0"/>
              </a:rPr>
              <a:t>) </a:t>
            </a:r>
            <a:r>
              <a:rPr lang="es-ES" sz="1600">
                <a:latin typeface="Times New Roman" pitchFamily="18" charset="0"/>
                <a:sym typeface="Symbol" pitchFamily="18" charset="2"/>
              </a:rPr>
              <a:t></a:t>
            </a:r>
            <a:r>
              <a:rPr lang="es-ES" sz="1600" i="1">
                <a:latin typeface="Times New Roman" pitchFamily="18" charset="0"/>
              </a:rPr>
              <a:t> y</a:t>
            </a:r>
            <a:endParaRPr lang="es-ES" sz="1600">
              <a:latin typeface="Times New Roman" pitchFamily="18" charset="0"/>
            </a:endParaRPr>
          </a:p>
          <a:p>
            <a:pPr>
              <a:lnSpc>
                <a:spcPct val="80000"/>
              </a:lnSpc>
              <a:spcBef>
                <a:spcPct val="20000"/>
              </a:spcBef>
              <a:buClr>
                <a:schemeClr val="folHlink"/>
              </a:buClr>
              <a:buSzPct val="90000"/>
              <a:buFont typeface="Wingdings" pitchFamily="2" charset="2"/>
              <a:buNone/>
            </a:pPr>
            <a:r>
              <a:rPr lang="es-ES" sz="1600">
                <a:latin typeface="Times New Roman" pitchFamily="18" charset="0"/>
              </a:rPr>
              <a:t>	(</a:t>
            </a:r>
            <a:r>
              <a:rPr lang="es-ES" sz="1600" i="1">
                <a:latin typeface="Times New Roman" pitchFamily="18" charset="0"/>
              </a:rPr>
              <a:t>z; w</a:t>
            </a:r>
            <a:r>
              <a:rPr lang="es-ES" sz="1600">
                <a:latin typeface="Times New Roman" pitchFamily="18" charset="0"/>
              </a:rPr>
              <a:t>) </a:t>
            </a:r>
            <a:r>
              <a:rPr lang="es-ES" sz="1600">
                <a:latin typeface="Times New Roman" pitchFamily="18" charset="0"/>
                <a:sym typeface="Symbol" pitchFamily="18" charset="2"/>
              </a:rPr>
              <a:t></a:t>
            </a:r>
            <a:r>
              <a:rPr lang="es-ES" sz="1600" i="1">
                <a:latin typeface="Times New Roman" pitchFamily="18" charset="0"/>
              </a:rPr>
              <a:t> z</a:t>
            </a:r>
          </a:p>
          <a:p>
            <a:pPr>
              <a:lnSpc>
                <a:spcPct val="80000"/>
              </a:lnSpc>
              <a:spcBef>
                <a:spcPct val="20000"/>
              </a:spcBef>
              <a:buClr>
                <a:schemeClr val="folHlink"/>
              </a:buClr>
              <a:buSzPct val="90000"/>
              <a:buFont typeface="Wingdings" pitchFamily="2" charset="2"/>
              <a:buNone/>
            </a:pPr>
            <a:r>
              <a:rPr lang="es-ES" sz="1600" i="1"/>
              <a:t>z </a:t>
            </a:r>
            <a:r>
              <a:rPr lang="es-ES" sz="1600"/>
              <a:t>es el ganador de Condorcet pero no es la alternativa que gana con la regla pluralista.</a:t>
            </a:r>
          </a:p>
          <a:p>
            <a:pPr>
              <a:lnSpc>
                <a:spcPct val="80000"/>
              </a:lnSpc>
              <a:spcBef>
                <a:spcPct val="20000"/>
              </a:spcBef>
              <a:buClr>
                <a:schemeClr val="folHlink"/>
              </a:buClr>
              <a:buSzPct val="90000"/>
              <a:buFont typeface="Wingdings" pitchFamily="2" charset="2"/>
              <a:buNone/>
            </a:pPr>
            <a:endParaRPr lang="es-ES" sz="160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algn="r" eaLnBrk="1" hangingPunct="1"/>
            <a:r>
              <a:rPr lang="es-ES" sz="2800" dirty="0" smtClean="0"/>
              <a:t>Regla Pluralista con “</a:t>
            </a:r>
            <a:r>
              <a:rPr lang="es-ES" sz="2800" dirty="0" err="1" smtClean="0"/>
              <a:t>Runoffs</a:t>
            </a:r>
            <a:r>
              <a:rPr lang="es-ES" sz="2800" dirty="0" smtClean="0"/>
              <a:t>” o Método Francés</a:t>
            </a:r>
          </a:p>
        </p:txBody>
      </p:sp>
      <p:sp>
        <p:nvSpPr>
          <p:cNvPr id="25603" name="Rectangle 3"/>
          <p:cNvSpPr>
            <a:spLocks noGrp="1" noChangeArrowheads="1"/>
          </p:cNvSpPr>
          <p:nvPr>
            <p:ph type="body" idx="1"/>
          </p:nvPr>
        </p:nvSpPr>
        <p:spPr>
          <a:xfrm>
            <a:off x="914400" y="1600200"/>
            <a:ext cx="7772400" cy="4997450"/>
          </a:xfrm>
        </p:spPr>
        <p:txBody>
          <a:bodyPr/>
          <a:lstStyle/>
          <a:p>
            <a:pPr eaLnBrk="1" hangingPunct="1">
              <a:lnSpc>
                <a:spcPct val="90000"/>
              </a:lnSpc>
            </a:pPr>
            <a:endParaRPr lang="es-ES" sz="2000" smtClean="0"/>
          </a:p>
          <a:p>
            <a:pPr eaLnBrk="1" hangingPunct="1">
              <a:lnSpc>
                <a:spcPct val="90000"/>
              </a:lnSpc>
            </a:pPr>
            <a:r>
              <a:rPr lang="es-ES" sz="2000" smtClean="0"/>
              <a:t>Cada alternativa recibe un punto (voto) por cada votante que la considera favorita, y cero puntos del resto de votantes. La alternativa ganadora es la que recibe mayor número de puntos.</a:t>
            </a:r>
          </a:p>
          <a:p>
            <a:pPr eaLnBrk="1" hangingPunct="1">
              <a:lnSpc>
                <a:spcPct val="90000"/>
              </a:lnSpc>
            </a:pPr>
            <a:endParaRPr lang="es-ES" sz="2000" smtClean="0"/>
          </a:p>
          <a:p>
            <a:pPr eaLnBrk="1" hangingPunct="1">
              <a:lnSpc>
                <a:spcPct val="90000"/>
              </a:lnSpc>
            </a:pPr>
            <a:r>
              <a:rPr lang="es-ES" sz="2000" smtClean="0"/>
              <a:t>En la primera ronda cada individuo da un voto a una única alternativa. Si existe una alternativa con mayoría estricta, se elige esta. Si no, se realiza una votación por mayoría (un “runoff”) entre las dos alternativas que tienen más votos en la primera vuelta.</a:t>
            </a:r>
          </a:p>
          <a:p>
            <a:pPr eaLnBrk="1" hangingPunct="1">
              <a:lnSpc>
                <a:spcPct val="90000"/>
              </a:lnSpc>
            </a:pPr>
            <a:endParaRPr lang="es-ES" sz="2000" smtClean="0"/>
          </a:p>
          <a:p>
            <a:pPr eaLnBrk="1" hangingPunct="1">
              <a:lnSpc>
                <a:spcPct val="90000"/>
              </a:lnSpc>
            </a:pPr>
            <a:endParaRPr lang="es-ES" sz="2000" smtClean="0"/>
          </a:p>
          <a:p>
            <a:pPr eaLnBrk="1" hangingPunct="1">
              <a:lnSpc>
                <a:spcPct val="90000"/>
              </a:lnSpc>
            </a:pPr>
            <a:r>
              <a:rPr lang="es-ES" sz="2000" smtClean="0"/>
              <a:t>Es el método usado (con ligeras variantes) para elegir diputados, senadores o en las presidenciales de los Estados Unidos de América.</a:t>
            </a:r>
          </a:p>
          <a:p>
            <a:pPr eaLnBrk="1" hangingPunct="1">
              <a:lnSpc>
                <a:spcPct val="90000"/>
              </a:lnSpc>
              <a:buFont typeface="Wingdings" pitchFamily="2" charset="2"/>
              <a:buNone/>
            </a:pPr>
            <a:endParaRPr lang="es-ES" sz="200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algn="r" eaLnBrk="1" hangingPunct="1"/>
            <a:r>
              <a:rPr lang="es-ES" sz="3200" dirty="0" smtClean="0"/>
              <a:t>Regla </a:t>
            </a:r>
            <a:r>
              <a:rPr lang="es-ES" sz="3200" dirty="0" err="1" smtClean="0"/>
              <a:t>AntiPluralista</a:t>
            </a:r>
            <a:endParaRPr lang="es-ES" sz="3200" dirty="0" smtClean="0"/>
          </a:p>
        </p:txBody>
      </p:sp>
      <p:sp>
        <p:nvSpPr>
          <p:cNvPr id="147459" name="Rectangle 3"/>
          <p:cNvSpPr>
            <a:spLocks noGrp="1" noChangeArrowheads="1"/>
          </p:cNvSpPr>
          <p:nvPr>
            <p:ph type="body" idx="1"/>
          </p:nvPr>
        </p:nvSpPr>
        <p:spPr/>
        <p:txBody>
          <a:bodyPr/>
          <a:lstStyle/>
          <a:p>
            <a:pPr eaLnBrk="1" hangingPunct="1">
              <a:defRPr/>
            </a:pPr>
            <a:endParaRPr lang="es-ES" sz="2000" dirty="0" smtClean="0"/>
          </a:p>
          <a:p>
            <a:pPr eaLnBrk="1" hangingPunct="1">
              <a:defRPr/>
            </a:pPr>
            <a:r>
              <a:rPr lang="es-ES" sz="2000" dirty="0" smtClean="0"/>
              <a:t>Otra regla de puntuación es la de </a:t>
            </a:r>
            <a:r>
              <a:rPr lang="es-ES" sz="2000" b="1" dirty="0" err="1" smtClean="0"/>
              <a:t>antipluralidad</a:t>
            </a:r>
            <a:r>
              <a:rPr lang="es-ES" sz="2000" b="1" dirty="0" smtClean="0"/>
              <a:t> </a:t>
            </a:r>
            <a:r>
              <a:rPr lang="es-ES" sz="2000" dirty="0" smtClean="0"/>
              <a:t>(‘</a:t>
            </a:r>
            <a:r>
              <a:rPr lang="es-ES" sz="2000" dirty="0" err="1" smtClean="0"/>
              <a:t>antiplurality</a:t>
            </a:r>
            <a:r>
              <a:rPr lang="es-ES" sz="2000" dirty="0" smtClean="0"/>
              <a:t> rule’), donde (</a:t>
            </a:r>
            <a:r>
              <a:rPr lang="es-ES" sz="2000" i="1" dirty="0" smtClean="0">
                <a:latin typeface="+mj-lt"/>
              </a:rPr>
              <a:t>n</a:t>
            </a:r>
            <a:r>
              <a:rPr lang="es-ES" sz="2000" dirty="0" smtClean="0">
                <a:latin typeface="+mj-lt"/>
              </a:rPr>
              <a:t> &gt; 2</a:t>
            </a:r>
            <a:r>
              <a:rPr lang="es-ES" sz="2000" dirty="0" smtClean="0"/>
              <a:t>)</a:t>
            </a:r>
          </a:p>
          <a:p>
            <a:pPr eaLnBrk="1" hangingPunct="1">
              <a:defRPr/>
            </a:pPr>
            <a:endParaRPr lang="es-ES" sz="2000" dirty="0" smtClean="0"/>
          </a:p>
          <a:p>
            <a:pPr eaLnBrk="1" hangingPunct="1">
              <a:defRPr/>
            </a:pPr>
            <a:r>
              <a:rPr lang="es-ES" sz="2000" dirty="0" smtClean="0"/>
              <a:t>Es decir, la alternativa que </a:t>
            </a:r>
            <a:r>
              <a:rPr lang="es-ES" sz="2000" i="1" dirty="0" smtClean="0"/>
              <a:t>menor </a:t>
            </a:r>
            <a:r>
              <a:rPr lang="es-ES" sz="2000" dirty="0" smtClean="0"/>
              <a:t>número de votantes sitúan en la última posición es la que resulta elegida. </a:t>
            </a:r>
          </a:p>
          <a:p>
            <a:pPr eaLnBrk="1" hangingPunct="1">
              <a:defRPr/>
            </a:pPr>
            <a:endParaRPr lang="es-ES" sz="2000" dirty="0" smtClean="0"/>
          </a:p>
          <a:p>
            <a:pPr eaLnBrk="1" hangingPunct="1">
              <a:defRPr/>
            </a:pPr>
            <a:endParaRPr lang="es-ES" sz="2000" dirty="0" smtClean="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algn="r" eaLnBrk="1" hangingPunct="1"/>
            <a:r>
              <a:rPr lang="es-ES" sz="2800" b="1" dirty="0" smtClean="0"/>
              <a:t>Regla de Borda o Regla del Voto Ponderado</a:t>
            </a:r>
          </a:p>
        </p:txBody>
      </p:sp>
      <p:sp>
        <p:nvSpPr>
          <p:cNvPr id="27651" name="Rectangle 3"/>
          <p:cNvSpPr>
            <a:spLocks noGrp="1" noChangeArrowheads="1"/>
          </p:cNvSpPr>
          <p:nvPr>
            <p:ph type="body" idx="1"/>
          </p:nvPr>
        </p:nvSpPr>
        <p:spPr>
          <a:xfrm>
            <a:off x="684213" y="1600200"/>
            <a:ext cx="8002587" cy="1828800"/>
          </a:xfrm>
        </p:spPr>
        <p:txBody>
          <a:bodyPr/>
          <a:lstStyle/>
          <a:p>
            <a:pPr eaLnBrk="1" hangingPunct="1">
              <a:lnSpc>
                <a:spcPct val="80000"/>
              </a:lnSpc>
            </a:pPr>
            <a:r>
              <a:rPr lang="es-ES" sz="1800" smtClean="0"/>
              <a:t>Cada individuo reporta sus preferencias de arriba a abajo. La mejor alternativa recibe </a:t>
            </a:r>
            <a:r>
              <a:rPr lang="es-ES" sz="1800" i="1" smtClean="0">
                <a:latin typeface="Times New Roman" pitchFamily="18" charset="0"/>
              </a:rPr>
              <a:t>m </a:t>
            </a:r>
            <a:r>
              <a:rPr lang="es-ES" sz="1800" smtClean="0"/>
              <a:t>puntos, la siguiente </a:t>
            </a:r>
            <a:r>
              <a:rPr lang="es-ES" sz="1800" i="1" smtClean="0">
                <a:latin typeface="Times New Roman" pitchFamily="18" charset="0"/>
              </a:rPr>
              <a:t>m - </a:t>
            </a:r>
            <a:r>
              <a:rPr lang="es-ES" sz="1800" smtClean="0">
                <a:latin typeface="Times New Roman" pitchFamily="18" charset="0"/>
              </a:rPr>
              <a:t>1</a:t>
            </a:r>
            <a:r>
              <a:rPr lang="es-ES" sz="1800" smtClean="0"/>
              <a:t>  y así hasta la última que recibe </a:t>
            </a:r>
            <a:r>
              <a:rPr lang="es-ES" sz="1800" smtClean="0">
                <a:latin typeface="Times New Roman" pitchFamily="18" charset="0"/>
              </a:rPr>
              <a:t>1</a:t>
            </a:r>
            <a:r>
              <a:rPr lang="es-ES" sz="1800" smtClean="0"/>
              <a:t> punto. La alternativa con mayor número de puntos gana. </a:t>
            </a:r>
          </a:p>
          <a:p>
            <a:pPr eaLnBrk="1" hangingPunct="1">
              <a:lnSpc>
                <a:spcPct val="80000"/>
              </a:lnSpc>
            </a:pPr>
            <a:endParaRPr lang="es-ES" sz="1800" smtClean="0"/>
          </a:p>
          <a:p>
            <a:pPr eaLnBrk="1" hangingPunct="1">
              <a:lnSpc>
                <a:spcPct val="80000"/>
              </a:lnSpc>
            </a:pPr>
            <a:r>
              <a:rPr lang="es-ES" sz="1800" smtClean="0"/>
              <a:t>En esta regla importan los rankings intermedios y es por esto que no satisface </a:t>
            </a:r>
            <a:r>
              <a:rPr lang="es-ES" sz="1800" smtClean="0">
                <a:latin typeface="Times New Roman" pitchFamily="18" charset="0"/>
              </a:rPr>
              <a:t>IAI</a:t>
            </a:r>
            <a:r>
              <a:rPr lang="es-ES" sz="1800" smtClean="0"/>
              <a:t>. </a:t>
            </a:r>
          </a:p>
        </p:txBody>
      </p:sp>
      <p:sp>
        <p:nvSpPr>
          <p:cNvPr id="27652" name="Rectangle 4"/>
          <p:cNvSpPr>
            <a:spLocks noChangeArrowheads="1"/>
          </p:cNvSpPr>
          <p:nvPr/>
        </p:nvSpPr>
        <p:spPr bwMode="auto">
          <a:xfrm>
            <a:off x="1042988" y="3679825"/>
            <a:ext cx="44640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a:t>Volvamos al ejemplo de la regla pluralista.</a:t>
            </a:r>
          </a:p>
        </p:txBody>
      </p:sp>
      <p:graphicFrame>
        <p:nvGraphicFramePr>
          <p:cNvPr id="62870" name="Group 406"/>
          <p:cNvGraphicFramePr>
            <a:graphicFrameLocks noGrp="1"/>
          </p:cNvGraphicFramePr>
          <p:nvPr/>
        </p:nvGraphicFramePr>
        <p:xfrm>
          <a:off x="1042988" y="4191000"/>
          <a:ext cx="3355975" cy="1545126"/>
        </p:xfrm>
        <a:graphic>
          <a:graphicData uri="http://schemas.openxmlformats.org/drawingml/2006/table">
            <a:tbl>
              <a:tblPr/>
              <a:tblGrid>
                <a:gridCol w="598487"/>
                <a:gridCol w="601663"/>
                <a:gridCol w="673100"/>
                <a:gridCol w="636587"/>
                <a:gridCol w="846138"/>
              </a:tblGrid>
              <a:tr h="298569">
                <a:tc>
                  <a:txBody>
                    <a:bodyPr/>
                    <a:lstStyle/>
                    <a:p>
                      <a:pPr marL="0" marR="0" lvl="0" indent="0" algn="ctr" defTabSz="914400" rtl="0" eaLnBrk="1" fontAlgn="base" latinLnBrk="0" hangingPunct="1">
                        <a:lnSpc>
                          <a:spcPct val="85000"/>
                        </a:lnSpc>
                        <a:spcBef>
                          <a:spcPct val="20000"/>
                        </a:spcBef>
                        <a:spcAft>
                          <a:spcPct val="0"/>
                        </a:spcAft>
                        <a:buClr>
                          <a:schemeClr val="folHlink"/>
                        </a:buClr>
                        <a:buSzPct val="90000"/>
                        <a:buFont typeface="Wingdings" pitchFamily="2" charset="2"/>
                        <a:buNone/>
                        <a:tabLst/>
                      </a:pPr>
                      <a:r>
                        <a:rPr kumimoji="0" lang="es-ES" sz="1600" b="0" i="0" u="none" strike="noStrike" cap="none" normalizeH="0" baseline="0" smtClean="0">
                          <a:ln>
                            <a:noFill/>
                          </a:ln>
                          <a:solidFill>
                            <a:schemeClr val="tx1"/>
                          </a:solidFill>
                          <a:effectLst/>
                          <a:latin typeface="Times New Roman" pitchFamily="18" charset="0"/>
                        </a:rPr>
                        <a:t>I(3)</a:t>
                      </a:r>
                    </a:p>
                  </a:txBody>
                  <a:tcPr marT="45699" marB="45699" horzOverflow="overflow">
                    <a:lnL cap="flat">
                      <a:noFill/>
                    </a:lnL>
                    <a:lnR>
                      <a:noFill/>
                    </a:lnR>
                    <a:lnT cap="fla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5000"/>
                        </a:lnSpc>
                        <a:spcBef>
                          <a:spcPct val="20000"/>
                        </a:spcBef>
                        <a:spcAft>
                          <a:spcPct val="0"/>
                        </a:spcAft>
                        <a:buClr>
                          <a:schemeClr val="folHlink"/>
                        </a:buClr>
                        <a:buSzPct val="90000"/>
                        <a:buFont typeface="Wingdings" pitchFamily="2" charset="2"/>
                        <a:buNone/>
                        <a:tabLst/>
                      </a:pPr>
                      <a:r>
                        <a:rPr kumimoji="0" lang="es-ES" sz="1600" b="0" i="0" u="none" strike="noStrike" cap="none" normalizeH="0" baseline="0" smtClean="0">
                          <a:ln>
                            <a:noFill/>
                          </a:ln>
                          <a:solidFill>
                            <a:schemeClr val="tx1"/>
                          </a:solidFill>
                          <a:effectLst/>
                          <a:latin typeface="Times New Roman" pitchFamily="18" charset="0"/>
                        </a:rPr>
                        <a:t>II(5)</a:t>
                      </a:r>
                    </a:p>
                  </a:txBody>
                  <a:tcPr marT="45699" marB="45699" horzOverflow="overflow">
                    <a:lnL>
                      <a:noFill/>
                    </a:lnL>
                    <a:lnR>
                      <a:noFill/>
                    </a:lnR>
                    <a:lnT cap="fla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5000"/>
                        </a:lnSpc>
                        <a:spcBef>
                          <a:spcPct val="20000"/>
                        </a:spcBef>
                        <a:spcAft>
                          <a:spcPct val="0"/>
                        </a:spcAft>
                        <a:buClr>
                          <a:schemeClr val="folHlink"/>
                        </a:buClr>
                        <a:buSzPct val="90000"/>
                        <a:buFont typeface="Wingdings" pitchFamily="2" charset="2"/>
                        <a:buNone/>
                        <a:tabLst/>
                      </a:pPr>
                      <a:r>
                        <a:rPr kumimoji="0" lang="es-ES" sz="1600" b="0" i="0" u="none" strike="noStrike" cap="none" normalizeH="0" baseline="0" smtClean="0">
                          <a:ln>
                            <a:noFill/>
                          </a:ln>
                          <a:solidFill>
                            <a:schemeClr val="tx1"/>
                          </a:solidFill>
                          <a:effectLst/>
                          <a:latin typeface="Times New Roman" pitchFamily="18" charset="0"/>
                        </a:rPr>
                        <a:t>III(7)</a:t>
                      </a:r>
                    </a:p>
                  </a:txBody>
                  <a:tcPr marT="45699" marB="45699" horzOverflow="overflow">
                    <a:lnL>
                      <a:noFill/>
                    </a:lnL>
                    <a:lnR>
                      <a:noFill/>
                    </a:lnR>
                    <a:lnT cap="fla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5000"/>
                        </a:lnSpc>
                        <a:spcBef>
                          <a:spcPct val="20000"/>
                        </a:spcBef>
                        <a:spcAft>
                          <a:spcPct val="0"/>
                        </a:spcAft>
                        <a:buClr>
                          <a:schemeClr val="folHlink"/>
                        </a:buClr>
                        <a:buSzPct val="90000"/>
                        <a:buFont typeface="Wingdings" pitchFamily="2" charset="2"/>
                        <a:buNone/>
                        <a:tabLst/>
                      </a:pPr>
                      <a:r>
                        <a:rPr kumimoji="0" lang="es-ES" sz="1600" b="0" i="0" u="none" strike="noStrike" cap="none" normalizeH="0" baseline="0" smtClean="0">
                          <a:ln>
                            <a:noFill/>
                          </a:ln>
                          <a:solidFill>
                            <a:schemeClr val="tx1"/>
                          </a:solidFill>
                          <a:effectLst/>
                          <a:latin typeface="Times New Roman" pitchFamily="18" charset="0"/>
                        </a:rPr>
                        <a:t>IV(6)</a:t>
                      </a:r>
                    </a:p>
                  </a:txBody>
                  <a:tcPr marT="45699" marB="45699" horzOverflow="overflow">
                    <a:lnL>
                      <a:noFill/>
                    </a:lnL>
                    <a:lnR>
                      <a:noFill/>
                    </a:lnR>
                    <a:lnT cap="fla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85000"/>
                        </a:lnSpc>
                        <a:spcBef>
                          <a:spcPct val="20000"/>
                        </a:spcBef>
                        <a:spcAft>
                          <a:spcPct val="0"/>
                        </a:spcAft>
                        <a:buClr>
                          <a:schemeClr val="folHlink"/>
                        </a:buClr>
                        <a:buSzPct val="90000"/>
                        <a:buFont typeface="Wingdings" pitchFamily="2" charset="2"/>
                        <a:buNone/>
                        <a:tabLst/>
                      </a:pPr>
                      <a:r>
                        <a:rPr kumimoji="0" lang="es-ES" sz="1600" b="0" i="0" u="none" strike="noStrike" cap="none" normalizeH="0" baseline="0" smtClean="0">
                          <a:ln>
                            <a:noFill/>
                          </a:ln>
                          <a:solidFill>
                            <a:schemeClr val="tx1"/>
                          </a:solidFill>
                          <a:effectLst/>
                          <a:latin typeface="Times New Roman" pitchFamily="18" charset="0"/>
                        </a:rPr>
                        <a:t>Puntos</a:t>
                      </a:r>
                    </a:p>
                  </a:txBody>
                  <a:tcPr marT="45699" marB="45699" horzOverflow="overflow">
                    <a:lnL>
                      <a:noFill/>
                    </a:lnL>
                    <a:lnR cap="flat">
                      <a:noFill/>
                    </a:lnR>
                    <a:lnT cap="flat">
                      <a:noFill/>
                    </a:lnT>
                    <a:lnB w="12700" cap="flat" cmpd="sng" algn="ctr">
                      <a:solidFill>
                        <a:schemeClr val="tx1"/>
                      </a:solidFill>
                      <a:prstDash val="solid"/>
                      <a:round/>
                      <a:headEnd type="none" w="med" len="med"/>
                      <a:tailEnd type="none" w="med" len="med"/>
                    </a:lnB>
                    <a:lnTlToBr>
                      <a:noFill/>
                    </a:lnTlToBr>
                    <a:lnBlToTr>
                      <a:noFill/>
                    </a:lnBlToTr>
                    <a:noFill/>
                  </a:tcPr>
                </a:tc>
              </a:tr>
              <a:tr h="311517">
                <a:tc>
                  <a:txBody>
                    <a:bodyPr/>
                    <a:lstStyle/>
                    <a:p>
                      <a:pPr marL="0" marR="0" lvl="0" indent="0" algn="ctr" defTabSz="914400" rtl="0" eaLnBrk="1" fontAlgn="base" latinLnBrk="0" hangingPunct="1">
                        <a:lnSpc>
                          <a:spcPct val="85000"/>
                        </a:lnSpc>
                        <a:spcBef>
                          <a:spcPct val="20000"/>
                        </a:spcBef>
                        <a:spcAft>
                          <a:spcPct val="0"/>
                        </a:spcAft>
                        <a:buClr>
                          <a:schemeClr val="folHlink"/>
                        </a:buClr>
                        <a:buSzPct val="90000"/>
                        <a:buFont typeface="Wingdings" pitchFamily="2" charset="2"/>
                        <a:buNone/>
                        <a:tabLst/>
                      </a:pPr>
                      <a:r>
                        <a:rPr kumimoji="0" lang="es-ES" sz="1700" b="0" i="1" u="none" strike="noStrike" cap="none" normalizeH="0" baseline="0" smtClean="0">
                          <a:ln>
                            <a:noFill/>
                          </a:ln>
                          <a:solidFill>
                            <a:schemeClr val="tx1"/>
                          </a:solidFill>
                          <a:effectLst/>
                          <a:latin typeface="Times New Roman" pitchFamily="18" charset="0"/>
                        </a:rPr>
                        <a:t>x</a:t>
                      </a:r>
                    </a:p>
                  </a:txBody>
                  <a:tcPr marT="45699" marB="45699" horzOverflow="overflow">
                    <a:lnL cap="flat">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85000"/>
                        </a:lnSpc>
                        <a:spcBef>
                          <a:spcPct val="20000"/>
                        </a:spcBef>
                        <a:spcAft>
                          <a:spcPct val="0"/>
                        </a:spcAft>
                        <a:buClr>
                          <a:schemeClr val="folHlink"/>
                        </a:buClr>
                        <a:buSzPct val="90000"/>
                        <a:buFont typeface="Wingdings" pitchFamily="2" charset="2"/>
                        <a:buNone/>
                        <a:tabLst/>
                      </a:pPr>
                      <a:r>
                        <a:rPr kumimoji="0" lang="es-ES" sz="1700" b="0" i="1" u="none" strike="noStrike" cap="none" normalizeH="0" baseline="0" smtClean="0">
                          <a:ln>
                            <a:noFill/>
                          </a:ln>
                          <a:solidFill>
                            <a:schemeClr val="tx1"/>
                          </a:solidFill>
                          <a:effectLst/>
                          <a:latin typeface="Times New Roman" pitchFamily="18" charset="0"/>
                        </a:rPr>
                        <a:t>x</a:t>
                      </a:r>
                    </a:p>
                  </a:txBody>
                  <a:tcPr marT="45699" marB="45699"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85000"/>
                        </a:lnSpc>
                        <a:spcBef>
                          <a:spcPct val="20000"/>
                        </a:spcBef>
                        <a:spcAft>
                          <a:spcPct val="0"/>
                        </a:spcAft>
                        <a:buClr>
                          <a:schemeClr val="folHlink"/>
                        </a:buClr>
                        <a:buSzPct val="90000"/>
                        <a:buFont typeface="Wingdings" pitchFamily="2" charset="2"/>
                        <a:buNone/>
                        <a:tabLst/>
                      </a:pPr>
                      <a:r>
                        <a:rPr kumimoji="0" lang="es-ES" sz="1700" b="0" i="1" u="none" strike="noStrike" cap="none" normalizeH="0" baseline="0" smtClean="0">
                          <a:ln>
                            <a:noFill/>
                          </a:ln>
                          <a:solidFill>
                            <a:schemeClr val="tx1"/>
                          </a:solidFill>
                          <a:effectLst/>
                          <a:latin typeface="Times New Roman" pitchFamily="18" charset="0"/>
                        </a:rPr>
                        <a:t>y</a:t>
                      </a:r>
                    </a:p>
                  </a:txBody>
                  <a:tcPr marT="45699" marB="45699"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85000"/>
                        </a:lnSpc>
                        <a:spcBef>
                          <a:spcPct val="20000"/>
                        </a:spcBef>
                        <a:spcAft>
                          <a:spcPct val="0"/>
                        </a:spcAft>
                        <a:buClr>
                          <a:schemeClr val="folHlink"/>
                        </a:buClr>
                        <a:buSzPct val="90000"/>
                        <a:buFont typeface="Wingdings" pitchFamily="2" charset="2"/>
                        <a:buNone/>
                        <a:tabLst/>
                      </a:pPr>
                      <a:r>
                        <a:rPr kumimoji="0" lang="es-ES" sz="1700" b="0" i="1" u="none" strike="noStrike" cap="none" normalizeH="0" baseline="0" smtClean="0">
                          <a:ln>
                            <a:noFill/>
                          </a:ln>
                          <a:solidFill>
                            <a:schemeClr val="tx1"/>
                          </a:solidFill>
                          <a:effectLst/>
                          <a:latin typeface="Times New Roman" pitchFamily="18" charset="0"/>
                        </a:rPr>
                        <a:t>z</a:t>
                      </a:r>
                    </a:p>
                  </a:txBody>
                  <a:tcPr marT="45699" marB="45699"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85000"/>
                        </a:lnSpc>
                        <a:spcBef>
                          <a:spcPct val="20000"/>
                        </a:spcBef>
                        <a:spcAft>
                          <a:spcPct val="0"/>
                        </a:spcAft>
                        <a:buClr>
                          <a:schemeClr val="folHlink"/>
                        </a:buClr>
                        <a:buSzPct val="90000"/>
                        <a:buFont typeface="Wingdings" pitchFamily="2" charset="2"/>
                        <a:buNone/>
                        <a:tabLst/>
                      </a:pPr>
                      <a:r>
                        <a:rPr kumimoji="0" lang="es-ES" sz="1600" b="0" i="0" u="none" strike="noStrike" cap="none" normalizeH="0" baseline="0" smtClean="0">
                          <a:ln>
                            <a:noFill/>
                          </a:ln>
                          <a:solidFill>
                            <a:schemeClr val="tx1"/>
                          </a:solidFill>
                          <a:effectLst/>
                          <a:latin typeface="Times New Roman" pitchFamily="18" charset="0"/>
                        </a:rPr>
                        <a:t>4</a:t>
                      </a:r>
                    </a:p>
                  </a:txBody>
                  <a:tcPr marT="45699" marB="45699" horzOverflow="overflow">
                    <a:lnL>
                      <a:noFill/>
                    </a:lnL>
                    <a:lnR cap="flat">
                      <a:noFill/>
                    </a:lnR>
                    <a:lnT w="12700" cap="flat" cmpd="sng" algn="ctr">
                      <a:solidFill>
                        <a:schemeClr val="tx1"/>
                      </a:solidFill>
                      <a:prstDash val="solid"/>
                      <a:round/>
                      <a:headEnd type="none" w="med" len="med"/>
                      <a:tailEnd type="none" w="med" len="med"/>
                    </a:lnT>
                    <a:lnB>
                      <a:noFill/>
                    </a:lnB>
                    <a:lnTlToBr>
                      <a:noFill/>
                    </a:lnTlToBr>
                    <a:lnBlToTr>
                      <a:noFill/>
                    </a:lnBlToTr>
                    <a:noFill/>
                  </a:tcPr>
                </a:tc>
              </a:tr>
              <a:tr h="311517">
                <a:tc>
                  <a:txBody>
                    <a:bodyPr/>
                    <a:lstStyle/>
                    <a:p>
                      <a:pPr marL="0" marR="0" lvl="0" indent="0" algn="ctr" defTabSz="914400" rtl="0" eaLnBrk="1" fontAlgn="base" latinLnBrk="0" hangingPunct="1">
                        <a:lnSpc>
                          <a:spcPct val="85000"/>
                        </a:lnSpc>
                        <a:spcBef>
                          <a:spcPct val="20000"/>
                        </a:spcBef>
                        <a:spcAft>
                          <a:spcPct val="0"/>
                        </a:spcAft>
                        <a:buClr>
                          <a:schemeClr val="folHlink"/>
                        </a:buClr>
                        <a:buSzPct val="90000"/>
                        <a:buFont typeface="Wingdings" pitchFamily="2" charset="2"/>
                        <a:buNone/>
                        <a:tabLst/>
                      </a:pPr>
                      <a:r>
                        <a:rPr kumimoji="0" lang="es-ES" sz="1700" b="0" i="1" u="none" strike="noStrike" cap="none" normalizeH="0" baseline="0" smtClean="0">
                          <a:ln>
                            <a:noFill/>
                          </a:ln>
                          <a:solidFill>
                            <a:schemeClr val="tx1"/>
                          </a:solidFill>
                          <a:effectLst/>
                          <a:latin typeface="Times New Roman" pitchFamily="18" charset="0"/>
                        </a:rPr>
                        <a:t>y</a:t>
                      </a:r>
                    </a:p>
                  </a:txBody>
                  <a:tcPr marT="45699" marB="45699"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85000"/>
                        </a:lnSpc>
                        <a:spcBef>
                          <a:spcPct val="20000"/>
                        </a:spcBef>
                        <a:spcAft>
                          <a:spcPct val="0"/>
                        </a:spcAft>
                        <a:buClr>
                          <a:schemeClr val="folHlink"/>
                        </a:buClr>
                        <a:buSzPct val="90000"/>
                        <a:buFont typeface="Wingdings" pitchFamily="2" charset="2"/>
                        <a:buNone/>
                        <a:tabLst/>
                      </a:pPr>
                      <a:r>
                        <a:rPr kumimoji="0" lang="es-ES" sz="1700" b="0" i="1" u="none" strike="noStrike" cap="none" normalizeH="0" baseline="0" smtClean="0">
                          <a:ln>
                            <a:noFill/>
                          </a:ln>
                          <a:solidFill>
                            <a:schemeClr val="tx1"/>
                          </a:solidFill>
                          <a:effectLst/>
                          <a:latin typeface="Times New Roman" pitchFamily="18" charset="0"/>
                        </a:rPr>
                        <a:t>z</a:t>
                      </a:r>
                    </a:p>
                  </a:txBody>
                  <a:tcPr marT="45699" marB="45699"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85000"/>
                        </a:lnSpc>
                        <a:spcBef>
                          <a:spcPct val="20000"/>
                        </a:spcBef>
                        <a:spcAft>
                          <a:spcPct val="0"/>
                        </a:spcAft>
                        <a:buClr>
                          <a:schemeClr val="folHlink"/>
                        </a:buClr>
                        <a:buSzPct val="90000"/>
                        <a:buFont typeface="Wingdings" pitchFamily="2" charset="2"/>
                        <a:buNone/>
                        <a:tabLst/>
                      </a:pPr>
                      <a:r>
                        <a:rPr kumimoji="0" lang="es-ES" sz="1700" b="0" i="1" u="none" strike="noStrike" cap="none" normalizeH="0" baseline="0" smtClean="0">
                          <a:ln>
                            <a:noFill/>
                          </a:ln>
                          <a:solidFill>
                            <a:schemeClr val="tx1"/>
                          </a:solidFill>
                          <a:effectLst/>
                          <a:latin typeface="Times New Roman" pitchFamily="18" charset="0"/>
                        </a:rPr>
                        <a:t>w</a:t>
                      </a:r>
                    </a:p>
                  </a:txBody>
                  <a:tcPr marT="45699" marB="45699"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85000"/>
                        </a:lnSpc>
                        <a:spcBef>
                          <a:spcPct val="20000"/>
                        </a:spcBef>
                        <a:spcAft>
                          <a:spcPct val="0"/>
                        </a:spcAft>
                        <a:buClr>
                          <a:schemeClr val="folHlink"/>
                        </a:buClr>
                        <a:buSzPct val="90000"/>
                        <a:buFont typeface="Wingdings" pitchFamily="2" charset="2"/>
                        <a:buNone/>
                        <a:tabLst/>
                      </a:pPr>
                      <a:r>
                        <a:rPr kumimoji="0" lang="es-ES" sz="1700" b="0" i="1" u="none" strike="noStrike" cap="none" normalizeH="0" baseline="0" smtClean="0">
                          <a:ln>
                            <a:noFill/>
                          </a:ln>
                          <a:solidFill>
                            <a:schemeClr val="tx1"/>
                          </a:solidFill>
                          <a:effectLst/>
                          <a:latin typeface="Times New Roman" pitchFamily="18" charset="0"/>
                        </a:rPr>
                        <a:t>y</a:t>
                      </a:r>
                    </a:p>
                  </a:txBody>
                  <a:tcPr marT="45699" marB="45699"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85000"/>
                        </a:lnSpc>
                        <a:spcBef>
                          <a:spcPct val="20000"/>
                        </a:spcBef>
                        <a:spcAft>
                          <a:spcPct val="0"/>
                        </a:spcAft>
                        <a:buClr>
                          <a:schemeClr val="folHlink"/>
                        </a:buClr>
                        <a:buSzPct val="90000"/>
                        <a:buFont typeface="Wingdings" pitchFamily="2" charset="2"/>
                        <a:buNone/>
                        <a:tabLst/>
                      </a:pPr>
                      <a:r>
                        <a:rPr kumimoji="0" lang="es-ES" sz="1600" b="0" i="0" u="none" strike="noStrike" cap="none" normalizeH="0" baseline="0" smtClean="0">
                          <a:ln>
                            <a:noFill/>
                          </a:ln>
                          <a:solidFill>
                            <a:schemeClr val="tx1"/>
                          </a:solidFill>
                          <a:effectLst/>
                          <a:latin typeface="Times New Roman" pitchFamily="18" charset="0"/>
                        </a:rPr>
                        <a:t>3</a:t>
                      </a:r>
                    </a:p>
                  </a:txBody>
                  <a:tcPr marT="45699" marB="45699" horzOverflow="overflow">
                    <a:lnL>
                      <a:noFill/>
                    </a:lnL>
                    <a:lnR cap="flat">
                      <a:noFill/>
                    </a:lnR>
                    <a:lnT>
                      <a:noFill/>
                    </a:lnT>
                    <a:lnB>
                      <a:noFill/>
                    </a:lnB>
                    <a:lnTlToBr>
                      <a:noFill/>
                    </a:lnTlToBr>
                    <a:lnBlToTr>
                      <a:noFill/>
                    </a:lnBlToTr>
                    <a:noFill/>
                  </a:tcPr>
                </a:tc>
              </a:tr>
              <a:tr h="311517">
                <a:tc>
                  <a:txBody>
                    <a:bodyPr/>
                    <a:lstStyle/>
                    <a:p>
                      <a:pPr marL="0" marR="0" lvl="0" indent="0" algn="ctr" defTabSz="914400" rtl="0" eaLnBrk="1" fontAlgn="base" latinLnBrk="0" hangingPunct="1">
                        <a:lnSpc>
                          <a:spcPct val="85000"/>
                        </a:lnSpc>
                        <a:spcBef>
                          <a:spcPct val="20000"/>
                        </a:spcBef>
                        <a:spcAft>
                          <a:spcPct val="0"/>
                        </a:spcAft>
                        <a:buClr>
                          <a:schemeClr val="folHlink"/>
                        </a:buClr>
                        <a:buSzPct val="90000"/>
                        <a:buFont typeface="Wingdings" pitchFamily="2" charset="2"/>
                        <a:buNone/>
                        <a:tabLst/>
                      </a:pPr>
                      <a:r>
                        <a:rPr kumimoji="0" lang="es-ES" sz="1700" b="0" i="1" u="none" strike="noStrike" cap="none" normalizeH="0" baseline="0" smtClean="0">
                          <a:ln>
                            <a:noFill/>
                          </a:ln>
                          <a:solidFill>
                            <a:schemeClr val="tx1"/>
                          </a:solidFill>
                          <a:effectLst/>
                          <a:latin typeface="Times New Roman" pitchFamily="18" charset="0"/>
                        </a:rPr>
                        <a:t>z</a:t>
                      </a:r>
                    </a:p>
                  </a:txBody>
                  <a:tcPr marT="45699" marB="45699"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85000"/>
                        </a:lnSpc>
                        <a:spcBef>
                          <a:spcPct val="20000"/>
                        </a:spcBef>
                        <a:spcAft>
                          <a:spcPct val="0"/>
                        </a:spcAft>
                        <a:buClr>
                          <a:schemeClr val="folHlink"/>
                        </a:buClr>
                        <a:buSzPct val="90000"/>
                        <a:buFont typeface="Wingdings" pitchFamily="2" charset="2"/>
                        <a:buNone/>
                        <a:tabLst/>
                      </a:pPr>
                      <a:r>
                        <a:rPr kumimoji="0" lang="es-ES" sz="1700" b="0" i="1" u="none" strike="noStrike" cap="none" normalizeH="0" baseline="0" smtClean="0">
                          <a:ln>
                            <a:noFill/>
                          </a:ln>
                          <a:solidFill>
                            <a:schemeClr val="tx1"/>
                          </a:solidFill>
                          <a:effectLst/>
                          <a:latin typeface="Times New Roman" pitchFamily="18" charset="0"/>
                        </a:rPr>
                        <a:t>y</a:t>
                      </a:r>
                    </a:p>
                  </a:txBody>
                  <a:tcPr marT="45699" marB="45699"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85000"/>
                        </a:lnSpc>
                        <a:spcBef>
                          <a:spcPct val="20000"/>
                        </a:spcBef>
                        <a:spcAft>
                          <a:spcPct val="0"/>
                        </a:spcAft>
                        <a:buClr>
                          <a:schemeClr val="folHlink"/>
                        </a:buClr>
                        <a:buSzPct val="90000"/>
                        <a:buFont typeface="Wingdings" pitchFamily="2" charset="2"/>
                        <a:buNone/>
                        <a:tabLst/>
                      </a:pPr>
                      <a:r>
                        <a:rPr kumimoji="0" lang="es-ES" sz="1700" b="0" i="1" u="none" strike="noStrike" cap="none" normalizeH="0" baseline="0" smtClean="0">
                          <a:ln>
                            <a:noFill/>
                          </a:ln>
                          <a:solidFill>
                            <a:schemeClr val="tx1"/>
                          </a:solidFill>
                          <a:effectLst/>
                          <a:latin typeface="Times New Roman" pitchFamily="18" charset="0"/>
                        </a:rPr>
                        <a:t>z</a:t>
                      </a:r>
                    </a:p>
                  </a:txBody>
                  <a:tcPr marT="45699" marB="45699"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85000"/>
                        </a:lnSpc>
                        <a:spcBef>
                          <a:spcPct val="20000"/>
                        </a:spcBef>
                        <a:spcAft>
                          <a:spcPct val="0"/>
                        </a:spcAft>
                        <a:buClr>
                          <a:schemeClr val="folHlink"/>
                        </a:buClr>
                        <a:buSzPct val="90000"/>
                        <a:buFont typeface="Wingdings" pitchFamily="2" charset="2"/>
                        <a:buNone/>
                        <a:tabLst/>
                      </a:pPr>
                      <a:r>
                        <a:rPr kumimoji="0" lang="es-ES" sz="1700" b="0" i="1" u="none" strike="noStrike" cap="none" normalizeH="0" baseline="0" smtClean="0">
                          <a:ln>
                            <a:noFill/>
                          </a:ln>
                          <a:solidFill>
                            <a:schemeClr val="tx1"/>
                          </a:solidFill>
                          <a:effectLst/>
                          <a:latin typeface="Times New Roman" pitchFamily="18" charset="0"/>
                        </a:rPr>
                        <a:t>w</a:t>
                      </a:r>
                    </a:p>
                  </a:txBody>
                  <a:tcPr marT="45699" marB="45699"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85000"/>
                        </a:lnSpc>
                        <a:spcBef>
                          <a:spcPct val="20000"/>
                        </a:spcBef>
                        <a:spcAft>
                          <a:spcPct val="0"/>
                        </a:spcAft>
                        <a:buClr>
                          <a:schemeClr val="folHlink"/>
                        </a:buClr>
                        <a:buSzPct val="90000"/>
                        <a:buFont typeface="Wingdings" pitchFamily="2" charset="2"/>
                        <a:buNone/>
                        <a:tabLst/>
                      </a:pPr>
                      <a:r>
                        <a:rPr kumimoji="0" lang="es-ES" sz="1600" b="0" i="0" u="none" strike="noStrike" cap="none" normalizeH="0" baseline="0" smtClean="0">
                          <a:ln>
                            <a:noFill/>
                          </a:ln>
                          <a:solidFill>
                            <a:schemeClr val="tx1"/>
                          </a:solidFill>
                          <a:effectLst/>
                          <a:latin typeface="Times New Roman" pitchFamily="18" charset="0"/>
                        </a:rPr>
                        <a:t>2</a:t>
                      </a:r>
                    </a:p>
                  </a:txBody>
                  <a:tcPr marT="45699" marB="45699" horzOverflow="overflow">
                    <a:lnL>
                      <a:noFill/>
                    </a:lnL>
                    <a:lnR cap="flat">
                      <a:noFill/>
                    </a:lnR>
                    <a:lnT>
                      <a:noFill/>
                    </a:lnT>
                    <a:lnB>
                      <a:noFill/>
                    </a:lnB>
                    <a:lnTlToBr>
                      <a:noFill/>
                    </a:lnTlToBr>
                    <a:lnBlToTr>
                      <a:noFill/>
                    </a:lnBlToTr>
                    <a:noFill/>
                  </a:tcPr>
                </a:tc>
              </a:tr>
              <a:tr h="311517">
                <a:tc>
                  <a:txBody>
                    <a:bodyPr/>
                    <a:lstStyle/>
                    <a:p>
                      <a:pPr marL="0" marR="0" lvl="0" indent="0" algn="ctr" defTabSz="914400" rtl="0" eaLnBrk="1" fontAlgn="base" latinLnBrk="0" hangingPunct="1">
                        <a:lnSpc>
                          <a:spcPct val="85000"/>
                        </a:lnSpc>
                        <a:spcBef>
                          <a:spcPct val="20000"/>
                        </a:spcBef>
                        <a:spcAft>
                          <a:spcPct val="0"/>
                        </a:spcAft>
                        <a:buClr>
                          <a:schemeClr val="folHlink"/>
                        </a:buClr>
                        <a:buSzPct val="90000"/>
                        <a:buFont typeface="Wingdings" pitchFamily="2" charset="2"/>
                        <a:buNone/>
                        <a:tabLst/>
                      </a:pPr>
                      <a:r>
                        <a:rPr kumimoji="0" lang="es-ES" sz="1700" b="0" i="1" u="none" strike="noStrike" cap="none" normalizeH="0" baseline="0" smtClean="0">
                          <a:ln>
                            <a:noFill/>
                          </a:ln>
                          <a:solidFill>
                            <a:schemeClr val="tx1"/>
                          </a:solidFill>
                          <a:effectLst/>
                          <a:latin typeface="Times New Roman" pitchFamily="18" charset="0"/>
                        </a:rPr>
                        <a:t>w</a:t>
                      </a:r>
                    </a:p>
                  </a:txBody>
                  <a:tcPr marT="45699" marB="45699" horzOverflow="overflow">
                    <a:lnL cap="flat">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5000"/>
                        </a:lnSpc>
                        <a:spcBef>
                          <a:spcPct val="20000"/>
                        </a:spcBef>
                        <a:spcAft>
                          <a:spcPct val="0"/>
                        </a:spcAft>
                        <a:buClr>
                          <a:schemeClr val="folHlink"/>
                        </a:buClr>
                        <a:buSzPct val="90000"/>
                        <a:buFont typeface="Wingdings" pitchFamily="2" charset="2"/>
                        <a:buNone/>
                        <a:tabLst/>
                      </a:pPr>
                      <a:r>
                        <a:rPr kumimoji="0" lang="es-ES" sz="1700" b="0" i="1" u="none" strike="noStrike" cap="none" normalizeH="0" baseline="0" smtClean="0">
                          <a:ln>
                            <a:noFill/>
                          </a:ln>
                          <a:solidFill>
                            <a:schemeClr val="tx1"/>
                          </a:solidFill>
                          <a:effectLst/>
                          <a:latin typeface="Times New Roman" pitchFamily="18" charset="0"/>
                        </a:rPr>
                        <a:t>w</a:t>
                      </a:r>
                    </a:p>
                  </a:txBody>
                  <a:tcPr marT="45699" marB="45699"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5000"/>
                        </a:lnSpc>
                        <a:spcBef>
                          <a:spcPct val="20000"/>
                        </a:spcBef>
                        <a:spcAft>
                          <a:spcPct val="0"/>
                        </a:spcAft>
                        <a:buClr>
                          <a:schemeClr val="folHlink"/>
                        </a:buClr>
                        <a:buSzPct val="90000"/>
                        <a:buFont typeface="Wingdings" pitchFamily="2" charset="2"/>
                        <a:buNone/>
                        <a:tabLst/>
                      </a:pPr>
                      <a:r>
                        <a:rPr kumimoji="0" lang="es-ES" sz="1700" b="0" i="1" u="none" strike="noStrike" cap="none" normalizeH="0" baseline="0" smtClean="0">
                          <a:ln>
                            <a:noFill/>
                          </a:ln>
                          <a:solidFill>
                            <a:schemeClr val="tx1"/>
                          </a:solidFill>
                          <a:effectLst/>
                          <a:latin typeface="Times New Roman" pitchFamily="18" charset="0"/>
                        </a:rPr>
                        <a:t>x</a:t>
                      </a:r>
                    </a:p>
                  </a:txBody>
                  <a:tcPr marT="45699" marB="45699"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5000"/>
                        </a:lnSpc>
                        <a:spcBef>
                          <a:spcPct val="20000"/>
                        </a:spcBef>
                        <a:spcAft>
                          <a:spcPct val="0"/>
                        </a:spcAft>
                        <a:buClr>
                          <a:schemeClr val="folHlink"/>
                        </a:buClr>
                        <a:buSzPct val="90000"/>
                        <a:buFont typeface="Wingdings" pitchFamily="2" charset="2"/>
                        <a:buNone/>
                        <a:tabLst/>
                      </a:pPr>
                      <a:r>
                        <a:rPr kumimoji="0" lang="es-ES" sz="1700" b="0" i="1" u="none" strike="noStrike" cap="none" normalizeH="0" baseline="0" smtClean="0">
                          <a:ln>
                            <a:noFill/>
                          </a:ln>
                          <a:solidFill>
                            <a:schemeClr val="tx1"/>
                          </a:solidFill>
                          <a:effectLst/>
                          <a:latin typeface="Times New Roman" pitchFamily="18" charset="0"/>
                        </a:rPr>
                        <a:t>x</a:t>
                      </a:r>
                    </a:p>
                  </a:txBody>
                  <a:tcPr marT="45699" marB="45699"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5000"/>
                        </a:lnSpc>
                        <a:spcBef>
                          <a:spcPct val="20000"/>
                        </a:spcBef>
                        <a:spcAft>
                          <a:spcPct val="0"/>
                        </a:spcAft>
                        <a:buClr>
                          <a:schemeClr val="folHlink"/>
                        </a:buClr>
                        <a:buSzPct val="90000"/>
                        <a:buFont typeface="Wingdings" pitchFamily="2" charset="2"/>
                        <a:buNone/>
                        <a:tabLst/>
                      </a:pPr>
                      <a:r>
                        <a:rPr kumimoji="0" lang="es-ES" sz="1600" b="0" i="0" u="none" strike="noStrike" cap="none" normalizeH="0" baseline="0" smtClean="0">
                          <a:ln>
                            <a:noFill/>
                          </a:ln>
                          <a:solidFill>
                            <a:schemeClr val="tx1"/>
                          </a:solidFill>
                          <a:effectLst/>
                          <a:latin typeface="Times New Roman" pitchFamily="18" charset="0"/>
                        </a:rPr>
                        <a:t>1</a:t>
                      </a:r>
                    </a:p>
                  </a:txBody>
                  <a:tcPr marT="45699" marB="45699" horzOverflow="overflow">
                    <a:lnL>
                      <a:noFill/>
                    </a:lnL>
                    <a:lnR cap="flat">
                      <a:noFill/>
                    </a:lnR>
                    <a:lnT>
                      <a:noFill/>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7681" name="Rectangle 407"/>
          <p:cNvSpPr>
            <a:spLocks noChangeArrowheads="1"/>
          </p:cNvSpPr>
          <p:nvPr/>
        </p:nvSpPr>
        <p:spPr bwMode="auto">
          <a:xfrm>
            <a:off x="5146675" y="4302125"/>
            <a:ext cx="2546350" cy="1385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s-ES" sz="1700" i="1">
                <a:latin typeface="Times New Roman" pitchFamily="18" charset="0"/>
              </a:rPr>
              <a:t>x  </a:t>
            </a:r>
            <a:r>
              <a:rPr lang="es-ES" sz="1700">
                <a:latin typeface="Times New Roman" pitchFamily="18" charset="0"/>
                <a:sym typeface="Symbol" pitchFamily="18" charset="2"/>
              </a:rPr>
              <a:t></a:t>
            </a:r>
            <a:r>
              <a:rPr lang="es-ES" sz="1700" i="1">
                <a:latin typeface="Times New Roman" pitchFamily="18" charset="0"/>
              </a:rPr>
              <a:t> </a:t>
            </a:r>
            <a:r>
              <a:rPr lang="es-ES" sz="1700">
                <a:latin typeface="Times New Roman" pitchFamily="18" charset="0"/>
                <a:sym typeface="Symbol" pitchFamily="18" charset="2"/>
              </a:rPr>
              <a:t>12 + 20 + 7 + 6 = 45</a:t>
            </a:r>
          </a:p>
          <a:p>
            <a:r>
              <a:rPr lang="es-ES" sz="1700" b="1" i="1">
                <a:latin typeface="Times New Roman" pitchFamily="18" charset="0"/>
                <a:sym typeface="Symbol" pitchFamily="18" charset="2"/>
              </a:rPr>
              <a:t>y  </a:t>
            </a:r>
            <a:r>
              <a:rPr lang="es-ES" sz="1700" b="1">
                <a:latin typeface="Times New Roman" pitchFamily="18" charset="0"/>
                <a:sym typeface="Symbol" pitchFamily="18" charset="2"/>
              </a:rPr>
              <a:t></a:t>
            </a:r>
            <a:r>
              <a:rPr lang="es-ES" sz="1700" b="1" i="1">
                <a:latin typeface="Times New Roman" pitchFamily="18" charset="0"/>
              </a:rPr>
              <a:t> </a:t>
            </a:r>
            <a:r>
              <a:rPr lang="es-ES" sz="1700" b="1">
                <a:latin typeface="Times New Roman" pitchFamily="18" charset="0"/>
                <a:sym typeface="Symbol" pitchFamily="18" charset="2"/>
              </a:rPr>
              <a:t>9 + 10 + 28 + 18 = 65</a:t>
            </a:r>
          </a:p>
          <a:p>
            <a:r>
              <a:rPr lang="es-ES" sz="1700" i="1">
                <a:latin typeface="Times New Roman" pitchFamily="18" charset="0"/>
                <a:sym typeface="Symbol" pitchFamily="18" charset="2"/>
              </a:rPr>
              <a:t>z  </a:t>
            </a:r>
            <a:r>
              <a:rPr lang="es-ES" sz="1700">
                <a:latin typeface="Times New Roman" pitchFamily="18" charset="0"/>
                <a:sym typeface="Symbol" pitchFamily="18" charset="2"/>
              </a:rPr>
              <a:t></a:t>
            </a:r>
            <a:r>
              <a:rPr lang="es-ES" sz="1700" i="1">
                <a:latin typeface="Times New Roman" pitchFamily="18" charset="0"/>
              </a:rPr>
              <a:t> </a:t>
            </a:r>
            <a:r>
              <a:rPr lang="es-ES" sz="1700">
                <a:latin typeface="Times New Roman" pitchFamily="18" charset="0"/>
                <a:sym typeface="Symbol" pitchFamily="18" charset="2"/>
              </a:rPr>
              <a:t>6 + 15 + 14 + 24 = 59</a:t>
            </a:r>
          </a:p>
          <a:p>
            <a:r>
              <a:rPr lang="es-ES" sz="1700" i="1">
                <a:latin typeface="Times New Roman" pitchFamily="18" charset="0"/>
                <a:sym typeface="Symbol" pitchFamily="18" charset="2"/>
              </a:rPr>
              <a:t>w  </a:t>
            </a:r>
            <a:r>
              <a:rPr lang="es-ES" sz="1700">
                <a:latin typeface="Times New Roman" pitchFamily="18" charset="0"/>
                <a:sym typeface="Symbol" pitchFamily="18" charset="2"/>
              </a:rPr>
              <a:t></a:t>
            </a:r>
            <a:r>
              <a:rPr lang="es-ES" sz="1700" i="1">
                <a:latin typeface="Times New Roman" pitchFamily="18" charset="0"/>
              </a:rPr>
              <a:t> </a:t>
            </a:r>
            <a:r>
              <a:rPr lang="es-ES" sz="1700">
                <a:latin typeface="Times New Roman" pitchFamily="18" charset="0"/>
                <a:sym typeface="Symbol" pitchFamily="18" charset="2"/>
              </a:rPr>
              <a:t>3 + 5 + 21 + 12 = 41</a:t>
            </a:r>
          </a:p>
          <a:p>
            <a:r>
              <a:rPr lang="es-ES" sz="1700" i="1">
                <a:latin typeface="Times New Roman" pitchFamily="18" charset="0"/>
                <a:sym typeface="Symbol" pitchFamily="18" charset="2"/>
              </a:rPr>
              <a:t> </a:t>
            </a:r>
            <a:r>
              <a:rPr lang="es-ES" sz="1700" b="1">
                <a:latin typeface="Times New Roman" pitchFamily="18" charset="0"/>
                <a:sym typeface="Symbol" pitchFamily="18" charset="2"/>
              </a:rPr>
              <a:t>gana </a:t>
            </a:r>
            <a:r>
              <a:rPr lang="es-ES" sz="1700" b="1" i="1">
                <a:latin typeface="Times New Roman" pitchFamily="18" charset="0"/>
                <a:sym typeface="Symbol" pitchFamily="18" charset="2"/>
              </a:rPr>
              <a:t>y</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914400" y="274640"/>
            <a:ext cx="7772400" cy="777875"/>
          </a:xfrm>
          <a:solidFill>
            <a:schemeClr val="accent2">
              <a:lumMod val="20000"/>
              <a:lumOff val="80000"/>
            </a:schemeClr>
          </a:solidFill>
        </p:spPr>
        <p:txBody>
          <a:bodyPr>
            <a:normAutofit/>
          </a:bodyPr>
          <a:lstStyle/>
          <a:p>
            <a:pPr eaLnBrk="1" hangingPunct="1">
              <a:defRPr/>
            </a:pPr>
            <a:r>
              <a:rPr lang="es-MX" sz="2800" b="1" dirty="0" smtClean="0"/>
              <a:t>Guion explicativo</a:t>
            </a:r>
            <a:endParaRPr lang="es-MX" sz="2800" b="1" dirty="0"/>
          </a:p>
        </p:txBody>
      </p:sp>
      <p:sp>
        <p:nvSpPr>
          <p:cNvPr id="2" name="1 Marcador de contenido"/>
          <p:cNvSpPr>
            <a:spLocks noGrp="1"/>
          </p:cNvSpPr>
          <p:nvPr>
            <p:ph sz="quarter" idx="1"/>
          </p:nvPr>
        </p:nvSpPr>
        <p:spPr>
          <a:xfrm>
            <a:off x="611188" y="1447799"/>
            <a:ext cx="8075612" cy="5189483"/>
          </a:xfrm>
        </p:spPr>
        <p:txBody>
          <a:bodyPr>
            <a:noAutofit/>
          </a:bodyPr>
          <a:lstStyle/>
          <a:p>
            <a:pPr marL="0" indent="0" algn="just" eaLnBrk="1" hangingPunct="1">
              <a:spcBef>
                <a:spcPts val="0"/>
              </a:spcBef>
              <a:buFont typeface="Wingdings 2" pitchFamily="18" charset="2"/>
              <a:buNone/>
              <a:defRPr/>
            </a:pPr>
            <a:r>
              <a:rPr lang="es-MX" sz="2000" dirty="0" smtClean="0"/>
              <a:t>Las diapositivas surgen como un elemento de apoyo en la impartición de la unidad de aprendizaje Microeconomía </a:t>
            </a:r>
            <a:r>
              <a:rPr lang="es-MX" sz="2000" dirty="0" smtClean="0"/>
              <a:t>2 </a:t>
            </a:r>
            <a:r>
              <a:rPr lang="es-MX" sz="2000" dirty="0" smtClean="0"/>
              <a:t>del programa de licenciatura en </a:t>
            </a:r>
            <a:r>
              <a:rPr lang="es-MX" sz="2000" dirty="0" smtClean="0"/>
              <a:t>Negocios Internacionales Bilingüe.</a:t>
            </a:r>
            <a:endParaRPr lang="es-MX" sz="2000" dirty="0" smtClean="0"/>
          </a:p>
          <a:p>
            <a:pPr marL="0" indent="0" algn="just" eaLnBrk="1" hangingPunct="1">
              <a:spcBef>
                <a:spcPts val="0"/>
              </a:spcBef>
              <a:buFont typeface="Wingdings 2" pitchFamily="18" charset="2"/>
              <a:buNone/>
              <a:defRPr/>
            </a:pPr>
            <a:r>
              <a:rPr lang="es-MX" sz="2000" dirty="0" smtClean="0"/>
              <a:t>Comprende a la unidad </a:t>
            </a:r>
            <a:r>
              <a:rPr lang="es-MX" sz="2000" dirty="0" smtClean="0"/>
              <a:t>4: Economía del bienestar social,  </a:t>
            </a:r>
            <a:r>
              <a:rPr lang="es-MX" sz="2000" dirty="0" smtClean="0"/>
              <a:t>siendo elaboradas considerando el  contenido del programa de estudios. </a:t>
            </a:r>
          </a:p>
          <a:p>
            <a:pPr algn="just" eaLnBrk="1" hangingPunct="1">
              <a:spcBef>
                <a:spcPts val="0"/>
              </a:spcBef>
              <a:buFont typeface="Wingdings 2" pitchFamily="18" charset="2"/>
              <a:buNone/>
              <a:defRPr/>
            </a:pPr>
            <a:endParaRPr lang="es-MX" sz="2000" dirty="0" smtClean="0"/>
          </a:p>
          <a:p>
            <a:pPr marL="0" indent="0">
              <a:buNone/>
            </a:pPr>
            <a:r>
              <a:rPr lang="es-MX" sz="2000" dirty="0" smtClean="0"/>
              <a:t>El orden que guardan </a:t>
            </a:r>
            <a:r>
              <a:rPr lang="es-MX" sz="2000" dirty="0"/>
              <a:t>d</a:t>
            </a:r>
            <a:r>
              <a:rPr lang="es-MX" sz="2000" dirty="0" smtClean="0"/>
              <a:t>epende de la profundidad del tema, así </a:t>
            </a:r>
            <a:r>
              <a:rPr lang="es-ES" sz="2000" dirty="0"/>
              <a:t>e</a:t>
            </a:r>
            <a:r>
              <a:rPr lang="es-ES" sz="2000" dirty="0" smtClean="0"/>
              <a:t>n </a:t>
            </a:r>
            <a:r>
              <a:rPr lang="es-ES" sz="2000" dirty="0"/>
              <a:t>las </a:t>
            </a:r>
            <a:r>
              <a:rPr lang="es-ES" sz="2000" dirty="0" smtClean="0"/>
              <a:t>diapositiva 6 se incluye la introducción al tema, de la 11 - 17 </a:t>
            </a:r>
            <a:r>
              <a:rPr lang="es-ES" sz="2000" dirty="0"/>
              <a:t>se </a:t>
            </a:r>
            <a:r>
              <a:rPr lang="es-ES" sz="2000" dirty="0" smtClean="0"/>
              <a:t>analizan las axiomas que debe cumplir la elección social.</a:t>
            </a:r>
          </a:p>
          <a:p>
            <a:pPr marL="0" indent="0">
              <a:buNone/>
            </a:pPr>
            <a:endParaRPr lang="es-MX" sz="2000" dirty="0"/>
          </a:p>
          <a:p>
            <a:pPr marL="0" indent="0">
              <a:buNone/>
            </a:pPr>
            <a:r>
              <a:rPr lang="es-ES" sz="2000" dirty="0" smtClean="0"/>
              <a:t>Las 18-20 analizan la funciones de decisión social y los diferentes axiomas que deben cumplir.</a:t>
            </a:r>
            <a:endParaRPr lang="es-MX" sz="2000" dirty="0"/>
          </a:p>
          <a:p>
            <a:pPr marL="0" indent="0">
              <a:buNone/>
            </a:pPr>
            <a:r>
              <a:rPr lang="es-MX" sz="2000" dirty="0" smtClean="0"/>
              <a:t>De la 21 a la 32 se analizan las diferentes reglas de votaciones que se tienen como alternativa para elegir proyectos ganadores y que son una alternativa a las reglas de elección social.</a:t>
            </a:r>
            <a:endParaRPr lang="es-MX" sz="2000" dirty="0"/>
          </a:p>
        </p:txBody>
      </p:sp>
      <p:sp>
        <p:nvSpPr>
          <p:cNvPr id="4" name="3 Marcador de número de diapositiva"/>
          <p:cNvSpPr>
            <a:spLocks noGrp="1"/>
          </p:cNvSpPr>
          <p:nvPr>
            <p:ph type="sldNum" sz="quarter" idx="12"/>
          </p:nvPr>
        </p:nvSpPr>
        <p:spPr/>
        <p:txBody>
          <a:bodyPr/>
          <a:lstStyle/>
          <a:p>
            <a:fld id="{6D22F896-40B5-4ADD-8801-0D06FADFA095}" type="slidenum">
              <a:rPr lang="en-US" smtClean="0"/>
              <a:t>3</a:t>
            </a:fld>
            <a:endParaRPr lang="en-US" dirty="0"/>
          </a:p>
        </p:txBody>
      </p:sp>
    </p:spTree>
    <p:extLst>
      <p:ext uri="{BB962C8B-B14F-4D97-AF65-F5344CB8AC3E}">
        <p14:creationId xmlns:p14="http://schemas.microsoft.com/office/powerpoint/2010/main" val="1572729402"/>
      </p:ext>
    </p:extLst>
  </p:cSld>
  <p:clrMapOvr>
    <a:masterClrMapping/>
  </p:clrMapOvr>
  <p:transition spd="slow"/>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3"/>
          <p:cNvSpPr>
            <a:spLocks noGrp="1" noChangeArrowheads="1"/>
          </p:cNvSpPr>
          <p:nvPr>
            <p:ph type="body" idx="1"/>
          </p:nvPr>
        </p:nvSpPr>
        <p:spPr>
          <a:xfrm>
            <a:off x="755650" y="1557338"/>
            <a:ext cx="8064500" cy="4895850"/>
          </a:xfrm>
        </p:spPr>
        <p:txBody>
          <a:bodyPr/>
          <a:lstStyle/>
          <a:p>
            <a:pPr eaLnBrk="1" hangingPunct="1">
              <a:lnSpc>
                <a:spcPct val="80000"/>
              </a:lnSpc>
              <a:buFont typeface="Wingdings" pitchFamily="2" charset="2"/>
              <a:buNone/>
            </a:pPr>
            <a:r>
              <a:rPr lang="es-ES" sz="1900" smtClean="0"/>
              <a:t>Desventajas:</a:t>
            </a:r>
          </a:p>
          <a:p>
            <a:pPr eaLnBrk="1" hangingPunct="1">
              <a:lnSpc>
                <a:spcPct val="80000"/>
              </a:lnSpc>
            </a:pPr>
            <a:r>
              <a:rPr lang="es-ES" sz="1900" smtClean="0"/>
              <a:t>Es manipulable. Los individuos de tipo </a:t>
            </a:r>
            <a:r>
              <a:rPr lang="es-ES" sz="1900" i="1" smtClean="0">
                <a:latin typeface="Times New Roman" pitchFamily="18" charset="0"/>
              </a:rPr>
              <a:t>IV</a:t>
            </a:r>
            <a:r>
              <a:rPr lang="es-ES" sz="1900" smtClean="0"/>
              <a:t> que prefieren </a:t>
            </a:r>
            <a:r>
              <a:rPr lang="es-ES" sz="1900" i="1" smtClean="0">
                <a:latin typeface="Times New Roman" pitchFamily="18" charset="0"/>
              </a:rPr>
              <a:t>z</a:t>
            </a:r>
            <a:r>
              <a:rPr lang="es-ES" sz="1900" i="1" smtClean="0"/>
              <a:t> </a:t>
            </a:r>
            <a:r>
              <a:rPr lang="es-ES" sz="1900" smtClean="0"/>
              <a:t>si mienten y dicen que sus ranking de preferencias es </a:t>
            </a:r>
            <a:r>
              <a:rPr lang="es-ES" sz="1900" i="1" smtClean="0">
                <a:latin typeface="Times New Roman" pitchFamily="18" charset="0"/>
              </a:rPr>
              <a:t>zwxy</a:t>
            </a:r>
            <a:r>
              <a:rPr lang="es-ES" sz="1900" i="1" smtClean="0"/>
              <a:t> </a:t>
            </a:r>
            <a:r>
              <a:rPr lang="es-ES" sz="1900" smtClean="0"/>
              <a:t>pueden hacer que gane </a:t>
            </a:r>
            <a:r>
              <a:rPr lang="es-ES" sz="1900" i="1" smtClean="0">
                <a:latin typeface="Times New Roman" pitchFamily="18" charset="0"/>
              </a:rPr>
              <a:t>z </a:t>
            </a:r>
            <a:r>
              <a:rPr lang="es-ES" sz="1900" smtClean="0">
                <a:latin typeface="Times New Roman" pitchFamily="18" charset="0"/>
              </a:rPr>
              <a:t>(</a:t>
            </a:r>
            <a:r>
              <a:rPr lang="es-ES" sz="1900" i="1" smtClean="0">
                <a:latin typeface="Times New Roman" pitchFamily="18" charset="0"/>
              </a:rPr>
              <a:t>z </a:t>
            </a:r>
            <a:r>
              <a:rPr lang="es-ES" sz="1900" smtClean="0">
                <a:latin typeface="Times New Roman" pitchFamily="18" charset="0"/>
                <a:sym typeface="Symbol" pitchFamily="18" charset="2"/>
              </a:rPr>
              <a:t></a:t>
            </a:r>
            <a:r>
              <a:rPr lang="es-ES" sz="1900" i="1" smtClean="0">
                <a:latin typeface="Times New Roman" pitchFamily="18" charset="0"/>
              </a:rPr>
              <a:t> </a:t>
            </a:r>
            <a:r>
              <a:rPr lang="es-ES" sz="1900" smtClean="0">
                <a:latin typeface="Times New Roman" pitchFamily="18" charset="0"/>
              </a:rPr>
              <a:t>59 </a:t>
            </a:r>
            <a:r>
              <a:rPr lang="es-ES" sz="1900" i="1" smtClean="0">
                <a:latin typeface="Times New Roman" pitchFamily="18" charset="0"/>
              </a:rPr>
              <a:t>&gt; y </a:t>
            </a:r>
            <a:r>
              <a:rPr lang="es-ES" sz="1900" smtClean="0">
                <a:latin typeface="Times New Roman" pitchFamily="18" charset="0"/>
                <a:sym typeface="Symbol" pitchFamily="18" charset="2"/>
              </a:rPr>
              <a:t></a:t>
            </a:r>
            <a:r>
              <a:rPr lang="es-ES" sz="1900" i="1" smtClean="0">
                <a:latin typeface="Times New Roman" pitchFamily="18" charset="0"/>
              </a:rPr>
              <a:t> </a:t>
            </a:r>
            <a:r>
              <a:rPr lang="es-ES" sz="1900" smtClean="0">
                <a:latin typeface="Times New Roman" pitchFamily="18" charset="0"/>
              </a:rPr>
              <a:t>53)</a:t>
            </a:r>
          </a:p>
          <a:p>
            <a:pPr eaLnBrk="1" hangingPunct="1">
              <a:lnSpc>
                <a:spcPct val="80000"/>
              </a:lnSpc>
              <a:buFont typeface="Wingdings" pitchFamily="2" charset="2"/>
              <a:buNone/>
            </a:pPr>
            <a:endParaRPr lang="es-ES" sz="1800" i="1" smtClean="0"/>
          </a:p>
          <a:p>
            <a:pPr eaLnBrk="1" hangingPunct="1">
              <a:lnSpc>
                <a:spcPct val="80000"/>
              </a:lnSpc>
              <a:buFont typeface="Wingdings" pitchFamily="2" charset="2"/>
              <a:buNone/>
            </a:pPr>
            <a:r>
              <a:rPr lang="es-ES" sz="1800" i="1" smtClean="0"/>
              <a:t>					</a:t>
            </a:r>
            <a:r>
              <a:rPr lang="es-ES" sz="1800" i="1" smtClean="0">
                <a:latin typeface="Times New Roman" pitchFamily="18" charset="0"/>
              </a:rPr>
              <a:t>	x </a:t>
            </a:r>
            <a:r>
              <a:rPr lang="es-ES" sz="1800" smtClean="0">
                <a:latin typeface="Times New Roman" pitchFamily="18" charset="0"/>
                <a:sym typeface="Symbol" pitchFamily="18" charset="2"/>
              </a:rPr>
              <a:t></a:t>
            </a:r>
            <a:r>
              <a:rPr lang="es-ES" sz="1800" i="1" smtClean="0">
                <a:latin typeface="Times New Roman" pitchFamily="18" charset="0"/>
              </a:rPr>
              <a:t> </a:t>
            </a:r>
            <a:r>
              <a:rPr lang="es-ES" sz="1800" smtClean="0">
                <a:latin typeface="Times New Roman" pitchFamily="18" charset="0"/>
              </a:rPr>
              <a:t>12 + 20 + 7 + 12 = 51</a:t>
            </a:r>
            <a:endParaRPr lang="es-ES" sz="1800" i="1" smtClean="0">
              <a:latin typeface="Times New Roman" pitchFamily="18" charset="0"/>
            </a:endParaRPr>
          </a:p>
          <a:p>
            <a:pPr eaLnBrk="1" hangingPunct="1">
              <a:lnSpc>
                <a:spcPct val="80000"/>
              </a:lnSpc>
              <a:buFont typeface="Wingdings" pitchFamily="2" charset="2"/>
              <a:buNone/>
            </a:pPr>
            <a:r>
              <a:rPr lang="es-ES" sz="1800" i="1" smtClean="0">
                <a:latin typeface="Times New Roman" pitchFamily="18" charset="0"/>
              </a:rPr>
              <a:t>						y </a:t>
            </a:r>
            <a:r>
              <a:rPr lang="es-ES" sz="1800" smtClean="0">
                <a:latin typeface="Times New Roman" pitchFamily="18" charset="0"/>
                <a:sym typeface="Symbol" pitchFamily="18" charset="2"/>
              </a:rPr>
              <a:t></a:t>
            </a:r>
            <a:r>
              <a:rPr lang="es-ES" sz="1800" i="1" smtClean="0">
                <a:latin typeface="Times New Roman" pitchFamily="18" charset="0"/>
              </a:rPr>
              <a:t> </a:t>
            </a:r>
            <a:r>
              <a:rPr lang="es-ES" sz="1800" smtClean="0">
                <a:latin typeface="Times New Roman" pitchFamily="18" charset="0"/>
              </a:rPr>
              <a:t>9 + 10 + 28 + 6 = 53</a:t>
            </a:r>
            <a:endParaRPr lang="es-ES" sz="1800" i="1" smtClean="0">
              <a:latin typeface="Times New Roman" pitchFamily="18" charset="0"/>
            </a:endParaRPr>
          </a:p>
          <a:p>
            <a:pPr eaLnBrk="1" hangingPunct="1">
              <a:lnSpc>
                <a:spcPct val="80000"/>
              </a:lnSpc>
              <a:buFont typeface="Wingdings" pitchFamily="2" charset="2"/>
              <a:buNone/>
            </a:pPr>
            <a:r>
              <a:rPr lang="es-ES" sz="1800" i="1" smtClean="0">
                <a:latin typeface="Times New Roman" pitchFamily="18" charset="0"/>
              </a:rPr>
              <a:t>						</a:t>
            </a:r>
            <a:r>
              <a:rPr lang="es-ES" sz="1800" b="1" i="1" smtClean="0">
                <a:latin typeface="Times New Roman" pitchFamily="18" charset="0"/>
              </a:rPr>
              <a:t>z </a:t>
            </a:r>
            <a:r>
              <a:rPr lang="es-ES" sz="1800" b="1" smtClean="0">
                <a:latin typeface="Times New Roman" pitchFamily="18" charset="0"/>
                <a:sym typeface="Symbol" pitchFamily="18" charset="2"/>
              </a:rPr>
              <a:t></a:t>
            </a:r>
            <a:r>
              <a:rPr lang="es-ES" sz="1800" b="1" i="1" smtClean="0">
                <a:latin typeface="Times New Roman" pitchFamily="18" charset="0"/>
              </a:rPr>
              <a:t> </a:t>
            </a:r>
            <a:r>
              <a:rPr lang="es-ES" sz="1800" b="1" smtClean="0">
                <a:latin typeface="Times New Roman" pitchFamily="18" charset="0"/>
              </a:rPr>
              <a:t>6 + 15 + 14 + 24 = 59</a:t>
            </a:r>
            <a:endParaRPr lang="es-ES" sz="1800" b="1" i="1" smtClean="0">
              <a:latin typeface="Times New Roman" pitchFamily="18" charset="0"/>
            </a:endParaRPr>
          </a:p>
          <a:p>
            <a:pPr eaLnBrk="1" hangingPunct="1">
              <a:lnSpc>
                <a:spcPct val="80000"/>
              </a:lnSpc>
              <a:buFont typeface="Wingdings" pitchFamily="2" charset="2"/>
              <a:buNone/>
            </a:pPr>
            <a:r>
              <a:rPr lang="es-ES" sz="1800" i="1" smtClean="0">
                <a:latin typeface="Times New Roman" pitchFamily="18" charset="0"/>
              </a:rPr>
              <a:t>						w </a:t>
            </a:r>
            <a:r>
              <a:rPr lang="es-ES" sz="1800" smtClean="0">
                <a:latin typeface="Times New Roman" pitchFamily="18" charset="0"/>
                <a:sym typeface="Symbol" pitchFamily="18" charset="2"/>
              </a:rPr>
              <a:t></a:t>
            </a:r>
            <a:r>
              <a:rPr lang="es-ES" sz="1800" i="1" smtClean="0">
                <a:latin typeface="Times New Roman" pitchFamily="18" charset="0"/>
              </a:rPr>
              <a:t> </a:t>
            </a:r>
            <a:r>
              <a:rPr lang="es-ES" sz="1800" smtClean="0">
                <a:latin typeface="Times New Roman" pitchFamily="18" charset="0"/>
              </a:rPr>
              <a:t>3 + 5 + 21 + 18 = 47</a:t>
            </a:r>
            <a:endParaRPr lang="es-ES" sz="1800" i="1" smtClean="0">
              <a:latin typeface="Times New Roman" pitchFamily="18" charset="0"/>
            </a:endParaRPr>
          </a:p>
          <a:p>
            <a:pPr eaLnBrk="1" hangingPunct="1">
              <a:lnSpc>
                <a:spcPct val="80000"/>
              </a:lnSpc>
              <a:buFont typeface="Wingdings" pitchFamily="2" charset="2"/>
              <a:buNone/>
            </a:pPr>
            <a:r>
              <a:rPr lang="es-ES" sz="1800" i="1" smtClean="0"/>
              <a:t>							 </a:t>
            </a:r>
            <a:r>
              <a:rPr lang="es-ES" sz="1800" smtClean="0"/>
              <a:t>gana </a:t>
            </a:r>
            <a:r>
              <a:rPr lang="es-ES" sz="1800" i="1" smtClean="0">
                <a:latin typeface="Times New Roman" pitchFamily="18" charset="0"/>
              </a:rPr>
              <a:t>z</a:t>
            </a:r>
            <a:r>
              <a:rPr lang="es-ES" sz="1800" i="1" smtClean="0"/>
              <a:t>	</a:t>
            </a:r>
          </a:p>
          <a:p>
            <a:pPr eaLnBrk="1" hangingPunct="1">
              <a:lnSpc>
                <a:spcPct val="80000"/>
              </a:lnSpc>
            </a:pPr>
            <a:endParaRPr lang="es-ES" sz="1000" smtClean="0"/>
          </a:p>
          <a:p>
            <a:pPr eaLnBrk="1" hangingPunct="1">
              <a:lnSpc>
                <a:spcPct val="80000"/>
              </a:lnSpc>
            </a:pPr>
            <a:r>
              <a:rPr lang="es-ES" sz="1900" smtClean="0"/>
              <a:t>Recordemos que la regla no satisface </a:t>
            </a:r>
            <a:r>
              <a:rPr lang="es-ES" sz="1900" smtClean="0">
                <a:latin typeface="Times New Roman" pitchFamily="18" charset="0"/>
              </a:rPr>
              <a:t>IAI</a:t>
            </a:r>
            <a:r>
              <a:rPr lang="es-ES" sz="1900" smtClean="0"/>
              <a:t>. La regla tiene un cierto componente cardinal (la relación decreciente de puntos) por lo que viola IAI. </a:t>
            </a:r>
          </a:p>
          <a:p>
            <a:pPr eaLnBrk="1" hangingPunct="1">
              <a:lnSpc>
                <a:spcPct val="80000"/>
              </a:lnSpc>
            </a:pPr>
            <a:endParaRPr lang="es-ES" sz="1000" smtClean="0"/>
          </a:p>
          <a:p>
            <a:pPr eaLnBrk="1" hangingPunct="1">
              <a:lnSpc>
                <a:spcPct val="80000"/>
              </a:lnSpc>
              <a:buFont typeface="Wingdings" pitchFamily="2" charset="2"/>
              <a:buNone/>
            </a:pPr>
            <a:r>
              <a:rPr lang="es-ES" sz="1900" smtClean="0"/>
              <a:t>Ventajas:</a:t>
            </a:r>
          </a:p>
          <a:p>
            <a:pPr eaLnBrk="1" hangingPunct="1">
              <a:lnSpc>
                <a:spcPct val="80000"/>
              </a:lnSpc>
            </a:pPr>
            <a:r>
              <a:rPr lang="es-ES" sz="1900" smtClean="0"/>
              <a:t>Es monótona.</a:t>
            </a:r>
          </a:p>
          <a:p>
            <a:pPr eaLnBrk="1" hangingPunct="1">
              <a:lnSpc>
                <a:spcPct val="80000"/>
              </a:lnSpc>
            </a:pPr>
            <a:r>
              <a:rPr lang="es-ES" sz="1900" smtClean="0"/>
              <a:t>El resultado es óptimo. Aunque hay que tener en cuenta que el concepto de “optimalidad” es discutible en reglas que son manipulables. Aquí nos referimos a optimalidad en un sentido ordinal.</a:t>
            </a:r>
          </a:p>
        </p:txBody>
      </p:sp>
      <p:graphicFrame>
        <p:nvGraphicFramePr>
          <p:cNvPr id="63492" name="Group 4"/>
          <p:cNvGraphicFramePr>
            <a:graphicFrameLocks noGrp="1"/>
          </p:cNvGraphicFramePr>
          <p:nvPr/>
        </p:nvGraphicFramePr>
        <p:xfrm>
          <a:off x="1431925" y="2657475"/>
          <a:ext cx="3355975" cy="1545126"/>
        </p:xfrm>
        <a:graphic>
          <a:graphicData uri="http://schemas.openxmlformats.org/drawingml/2006/table">
            <a:tbl>
              <a:tblPr/>
              <a:tblGrid>
                <a:gridCol w="598488"/>
                <a:gridCol w="601662"/>
                <a:gridCol w="673100"/>
                <a:gridCol w="636588"/>
                <a:gridCol w="846137"/>
              </a:tblGrid>
              <a:tr h="298569">
                <a:tc>
                  <a:txBody>
                    <a:bodyPr/>
                    <a:lstStyle/>
                    <a:p>
                      <a:pPr marL="0" marR="0" lvl="0" indent="0" algn="ctr" defTabSz="914400" rtl="0" eaLnBrk="1" fontAlgn="base" latinLnBrk="0" hangingPunct="1">
                        <a:lnSpc>
                          <a:spcPct val="85000"/>
                        </a:lnSpc>
                        <a:spcBef>
                          <a:spcPct val="20000"/>
                        </a:spcBef>
                        <a:spcAft>
                          <a:spcPct val="0"/>
                        </a:spcAft>
                        <a:buClr>
                          <a:schemeClr val="folHlink"/>
                        </a:buClr>
                        <a:buSzPct val="90000"/>
                        <a:buFont typeface="Wingdings" pitchFamily="2" charset="2"/>
                        <a:buNone/>
                        <a:tabLst/>
                      </a:pPr>
                      <a:r>
                        <a:rPr kumimoji="0" lang="es-ES" sz="1600" b="0" i="0" u="none" strike="noStrike" cap="none" normalizeH="0" baseline="0" smtClean="0">
                          <a:ln>
                            <a:noFill/>
                          </a:ln>
                          <a:solidFill>
                            <a:schemeClr val="tx1"/>
                          </a:solidFill>
                          <a:effectLst/>
                          <a:latin typeface="Times New Roman" pitchFamily="18" charset="0"/>
                        </a:rPr>
                        <a:t>I(3)</a:t>
                      </a:r>
                    </a:p>
                  </a:txBody>
                  <a:tcPr marT="45699" marB="45699" horzOverflow="overflow">
                    <a:lnL cap="flat">
                      <a:noFill/>
                    </a:lnL>
                    <a:lnR>
                      <a:noFill/>
                    </a:lnR>
                    <a:lnT cap="fla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5000"/>
                        </a:lnSpc>
                        <a:spcBef>
                          <a:spcPct val="20000"/>
                        </a:spcBef>
                        <a:spcAft>
                          <a:spcPct val="0"/>
                        </a:spcAft>
                        <a:buClr>
                          <a:schemeClr val="folHlink"/>
                        </a:buClr>
                        <a:buSzPct val="90000"/>
                        <a:buFont typeface="Wingdings" pitchFamily="2" charset="2"/>
                        <a:buNone/>
                        <a:tabLst/>
                      </a:pPr>
                      <a:r>
                        <a:rPr kumimoji="0" lang="es-ES" sz="1600" b="0" i="0" u="none" strike="noStrike" cap="none" normalizeH="0" baseline="0" smtClean="0">
                          <a:ln>
                            <a:noFill/>
                          </a:ln>
                          <a:solidFill>
                            <a:schemeClr val="tx1"/>
                          </a:solidFill>
                          <a:effectLst/>
                          <a:latin typeface="Times New Roman" pitchFamily="18" charset="0"/>
                        </a:rPr>
                        <a:t>II(5)</a:t>
                      </a:r>
                    </a:p>
                  </a:txBody>
                  <a:tcPr marT="45699" marB="45699" horzOverflow="overflow">
                    <a:lnL>
                      <a:noFill/>
                    </a:lnL>
                    <a:lnR>
                      <a:noFill/>
                    </a:lnR>
                    <a:lnT cap="fla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5000"/>
                        </a:lnSpc>
                        <a:spcBef>
                          <a:spcPct val="20000"/>
                        </a:spcBef>
                        <a:spcAft>
                          <a:spcPct val="0"/>
                        </a:spcAft>
                        <a:buClr>
                          <a:schemeClr val="folHlink"/>
                        </a:buClr>
                        <a:buSzPct val="90000"/>
                        <a:buFont typeface="Wingdings" pitchFamily="2" charset="2"/>
                        <a:buNone/>
                        <a:tabLst/>
                      </a:pPr>
                      <a:r>
                        <a:rPr kumimoji="0" lang="es-ES" sz="1600" b="0" i="0" u="none" strike="noStrike" cap="none" normalizeH="0" baseline="0" smtClean="0">
                          <a:ln>
                            <a:noFill/>
                          </a:ln>
                          <a:solidFill>
                            <a:schemeClr val="tx1"/>
                          </a:solidFill>
                          <a:effectLst/>
                          <a:latin typeface="Times New Roman" pitchFamily="18" charset="0"/>
                        </a:rPr>
                        <a:t>III(7)</a:t>
                      </a:r>
                    </a:p>
                  </a:txBody>
                  <a:tcPr marT="45699" marB="45699" horzOverflow="overflow">
                    <a:lnL>
                      <a:noFill/>
                    </a:lnL>
                    <a:lnR>
                      <a:noFill/>
                    </a:lnR>
                    <a:lnT cap="fla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5000"/>
                        </a:lnSpc>
                        <a:spcBef>
                          <a:spcPct val="20000"/>
                        </a:spcBef>
                        <a:spcAft>
                          <a:spcPct val="0"/>
                        </a:spcAft>
                        <a:buClr>
                          <a:schemeClr val="folHlink"/>
                        </a:buClr>
                        <a:buSzPct val="90000"/>
                        <a:buFont typeface="Wingdings" pitchFamily="2" charset="2"/>
                        <a:buNone/>
                        <a:tabLst/>
                      </a:pPr>
                      <a:r>
                        <a:rPr kumimoji="0" lang="es-ES" sz="1600" b="0" i="0" u="none" strike="noStrike" cap="none" normalizeH="0" baseline="0" smtClean="0">
                          <a:ln>
                            <a:noFill/>
                          </a:ln>
                          <a:solidFill>
                            <a:schemeClr val="tx1"/>
                          </a:solidFill>
                          <a:effectLst/>
                          <a:latin typeface="Times New Roman" pitchFamily="18" charset="0"/>
                        </a:rPr>
                        <a:t>IV(6)</a:t>
                      </a:r>
                    </a:p>
                  </a:txBody>
                  <a:tcPr marT="45699" marB="45699" horzOverflow="overflow">
                    <a:lnL>
                      <a:noFill/>
                    </a:lnL>
                    <a:lnR>
                      <a:noFill/>
                    </a:lnR>
                    <a:lnT cap="fla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85000"/>
                        </a:lnSpc>
                        <a:spcBef>
                          <a:spcPct val="20000"/>
                        </a:spcBef>
                        <a:spcAft>
                          <a:spcPct val="0"/>
                        </a:spcAft>
                        <a:buClr>
                          <a:schemeClr val="folHlink"/>
                        </a:buClr>
                        <a:buSzPct val="90000"/>
                        <a:buFont typeface="Wingdings" pitchFamily="2" charset="2"/>
                        <a:buNone/>
                        <a:tabLst/>
                      </a:pPr>
                      <a:r>
                        <a:rPr kumimoji="0" lang="es-ES" sz="1600" b="0" i="0" u="none" strike="noStrike" cap="none" normalizeH="0" baseline="0" smtClean="0">
                          <a:ln>
                            <a:noFill/>
                          </a:ln>
                          <a:solidFill>
                            <a:schemeClr val="tx1"/>
                          </a:solidFill>
                          <a:effectLst/>
                          <a:latin typeface="Times New Roman" pitchFamily="18" charset="0"/>
                        </a:rPr>
                        <a:t>Puntos</a:t>
                      </a:r>
                    </a:p>
                  </a:txBody>
                  <a:tcPr marT="45699" marB="45699" horzOverflow="overflow">
                    <a:lnL>
                      <a:noFill/>
                    </a:lnL>
                    <a:lnR cap="flat">
                      <a:noFill/>
                    </a:lnR>
                    <a:lnT cap="flat">
                      <a:noFill/>
                    </a:lnT>
                    <a:lnB w="12700" cap="flat" cmpd="sng" algn="ctr">
                      <a:solidFill>
                        <a:schemeClr val="tx1"/>
                      </a:solidFill>
                      <a:prstDash val="solid"/>
                      <a:round/>
                      <a:headEnd type="none" w="med" len="med"/>
                      <a:tailEnd type="none" w="med" len="med"/>
                    </a:lnB>
                    <a:lnTlToBr>
                      <a:noFill/>
                    </a:lnTlToBr>
                    <a:lnBlToTr>
                      <a:noFill/>
                    </a:lnBlToTr>
                    <a:noFill/>
                  </a:tcPr>
                </a:tc>
              </a:tr>
              <a:tr h="311517">
                <a:tc>
                  <a:txBody>
                    <a:bodyPr/>
                    <a:lstStyle/>
                    <a:p>
                      <a:pPr marL="0" marR="0" lvl="0" indent="0" algn="ctr" defTabSz="914400" rtl="0" eaLnBrk="1" fontAlgn="base" latinLnBrk="0" hangingPunct="1">
                        <a:lnSpc>
                          <a:spcPct val="85000"/>
                        </a:lnSpc>
                        <a:spcBef>
                          <a:spcPct val="20000"/>
                        </a:spcBef>
                        <a:spcAft>
                          <a:spcPct val="0"/>
                        </a:spcAft>
                        <a:buClr>
                          <a:schemeClr val="folHlink"/>
                        </a:buClr>
                        <a:buSzPct val="90000"/>
                        <a:buFont typeface="Wingdings" pitchFamily="2" charset="2"/>
                        <a:buNone/>
                        <a:tabLst/>
                      </a:pPr>
                      <a:r>
                        <a:rPr kumimoji="0" lang="es-ES" sz="1700" b="0" i="1" u="none" strike="noStrike" cap="none" normalizeH="0" baseline="0" smtClean="0">
                          <a:ln>
                            <a:noFill/>
                          </a:ln>
                          <a:solidFill>
                            <a:schemeClr val="tx1"/>
                          </a:solidFill>
                          <a:effectLst/>
                          <a:latin typeface="Times New Roman" pitchFamily="18" charset="0"/>
                        </a:rPr>
                        <a:t>x</a:t>
                      </a:r>
                    </a:p>
                  </a:txBody>
                  <a:tcPr marT="45699" marB="45699" horzOverflow="overflow">
                    <a:lnL cap="flat">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85000"/>
                        </a:lnSpc>
                        <a:spcBef>
                          <a:spcPct val="20000"/>
                        </a:spcBef>
                        <a:spcAft>
                          <a:spcPct val="0"/>
                        </a:spcAft>
                        <a:buClr>
                          <a:schemeClr val="folHlink"/>
                        </a:buClr>
                        <a:buSzPct val="90000"/>
                        <a:buFont typeface="Wingdings" pitchFamily="2" charset="2"/>
                        <a:buNone/>
                        <a:tabLst/>
                      </a:pPr>
                      <a:r>
                        <a:rPr kumimoji="0" lang="es-ES" sz="1700" b="0" i="1" u="none" strike="noStrike" cap="none" normalizeH="0" baseline="0" smtClean="0">
                          <a:ln>
                            <a:noFill/>
                          </a:ln>
                          <a:solidFill>
                            <a:schemeClr val="tx1"/>
                          </a:solidFill>
                          <a:effectLst/>
                          <a:latin typeface="Times New Roman" pitchFamily="18" charset="0"/>
                        </a:rPr>
                        <a:t>x</a:t>
                      </a:r>
                    </a:p>
                  </a:txBody>
                  <a:tcPr marT="45699" marB="45699"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85000"/>
                        </a:lnSpc>
                        <a:spcBef>
                          <a:spcPct val="20000"/>
                        </a:spcBef>
                        <a:spcAft>
                          <a:spcPct val="0"/>
                        </a:spcAft>
                        <a:buClr>
                          <a:schemeClr val="folHlink"/>
                        </a:buClr>
                        <a:buSzPct val="90000"/>
                        <a:buFont typeface="Wingdings" pitchFamily="2" charset="2"/>
                        <a:buNone/>
                        <a:tabLst/>
                      </a:pPr>
                      <a:r>
                        <a:rPr kumimoji="0" lang="es-ES" sz="1700" b="0" i="1" u="none" strike="noStrike" cap="none" normalizeH="0" baseline="0" smtClean="0">
                          <a:ln>
                            <a:noFill/>
                          </a:ln>
                          <a:solidFill>
                            <a:schemeClr val="tx1"/>
                          </a:solidFill>
                          <a:effectLst/>
                          <a:latin typeface="Times New Roman" pitchFamily="18" charset="0"/>
                        </a:rPr>
                        <a:t>y</a:t>
                      </a:r>
                    </a:p>
                  </a:txBody>
                  <a:tcPr marT="45699" marB="45699"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85000"/>
                        </a:lnSpc>
                        <a:spcBef>
                          <a:spcPct val="20000"/>
                        </a:spcBef>
                        <a:spcAft>
                          <a:spcPct val="0"/>
                        </a:spcAft>
                        <a:buClr>
                          <a:schemeClr val="folHlink"/>
                        </a:buClr>
                        <a:buSzPct val="90000"/>
                        <a:buFont typeface="Wingdings" pitchFamily="2" charset="2"/>
                        <a:buNone/>
                        <a:tabLst/>
                      </a:pPr>
                      <a:r>
                        <a:rPr kumimoji="0" lang="es-ES" sz="1700" b="0" i="1" u="none" strike="noStrike" cap="none" normalizeH="0" baseline="0" smtClean="0">
                          <a:ln>
                            <a:noFill/>
                          </a:ln>
                          <a:solidFill>
                            <a:schemeClr val="tx1"/>
                          </a:solidFill>
                          <a:effectLst/>
                          <a:latin typeface="Times New Roman" pitchFamily="18" charset="0"/>
                        </a:rPr>
                        <a:t>z</a:t>
                      </a:r>
                    </a:p>
                  </a:txBody>
                  <a:tcPr marT="45699" marB="45699"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85000"/>
                        </a:lnSpc>
                        <a:spcBef>
                          <a:spcPct val="20000"/>
                        </a:spcBef>
                        <a:spcAft>
                          <a:spcPct val="0"/>
                        </a:spcAft>
                        <a:buClr>
                          <a:schemeClr val="folHlink"/>
                        </a:buClr>
                        <a:buSzPct val="90000"/>
                        <a:buFont typeface="Wingdings" pitchFamily="2" charset="2"/>
                        <a:buNone/>
                        <a:tabLst/>
                      </a:pPr>
                      <a:r>
                        <a:rPr kumimoji="0" lang="es-ES" sz="1600" b="0" i="0" u="none" strike="noStrike" cap="none" normalizeH="0" baseline="0" smtClean="0">
                          <a:ln>
                            <a:noFill/>
                          </a:ln>
                          <a:solidFill>
                            <a:schemeClr val="tx1"/>
                          </a:solidFill>
                          <a:effectLst/>
                          <a:latin typeface="Times New Roman" pitchFamily="18" charset="0"/>
                        </a:rPr>
                        <a:t>4</a:t>
                      </a:r>
                    </a:p>
                  </a:txBody>
                  <a:tcPr marT="45699" marB="45699" horzOverflow="overflow">
                    <a:lnL>
                      <a:noFill/>
                    </a:lnL>
                    <a:lnR cap="flat">
                      <a:noFill/>
                    </a:lnR>
                    <a:lnT w="12700" cap="flat" cmpd="sng" algn="ctr">
                      <a:solidFill>
                        <a:schemeClr val="tx1"/>
                      </a:solidFill>
                      <a:prstDash val="solid"/>
                      <a:round/>
                      <a:headEnd type="none" w="med" len="med"/>
                      <a:tailEnd type="none" w="med" len="med"/>
                    </a:lnT>
                    <a:lnB>
                      <a:noFill/>
                    </a:lnB>
                    <a:lnTlToBr>
                      <a:noFill/>
                    </a:lnTlToBr>
                    <a:lnBlToTr>
                      <a:noFill/>
                    </a:lnBlToTr>
                    <a:noFill/>
                  </a:tcPr>
                </a:tc>
              </a:tr>
              <a:tr h="311517">
                <a:tc>
                  <a:txBody>
                    <a:bodyPr/>
                    <a:lstStyle/>
                    <a:p>
                      <a:pPr marL="0" marR="0" lvl="0" indent="0" algn="ctr" defTabSz="914400" rtl="0" eaLnBrk="1" fontAlgn="base" latinLnBrk="0" hangingPunct="1">
                        <a:lnSpc>
                          <a:spcPct val="85000"/>
                        </a:lnSpc>
                        <a:spcBef>
                          <a:spcPct val="20000"/>
                        </a:spcBef>
                        <a:spcAft>
                          <a:spcPct val="0"/>
                        </a:spcAft>
                        <a:buClr>
                          <a:schemeClr val="folHlink"/>
                        </a:buClr>
                        <a:buSzPct val="90000"/>
                        <a:buFont typeface="Wingdings" pitchFamily="2" charset="2"/>
                        <a:buNone/>
                        <a:tabLst/>
                      </a:pPr>
                      <a:r>
                        <a:rPr kumimoji="0" lang="es-ES" sz="1700" b="0" i="1" u="none" strike="noStrike" cap="none" normalizeH="0" baseline="0" smtClean="0">
                          <a:ln>
                            <a:noFill/>
                          </a:ln>
                          <a:solidFill>
                            <a:schemeClr val="tx1"/>
                          </a:solidFill>
                          <a:effectLst/>
                          <a:latin typeface="Times New Roman" pitchFamily="18" charset="0"/>
                        </a:rPr>
                        <a:t>y</a:t>
                      </a:r>
                    </a:p>
                  </a:txBody>
                  <a:tcPr marT="45699" marB="45699"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85000"/>
                        </a:lnSpc>
                        <a:spcBef>
                          <a:spcPct val="20000"/>
                        </a:spcBef>
                        <a:spcAft>
                          <a:spcPct val="0"/>
                        </a:spcAft>
                        <a:buClr>
                          <a:schemeClr val="folHlink"/>
                        </a:buClr>
                        <a:buSzPct val="90000"/>
                        <a:buFont typeface="Wingdings" pitchFamily="2" charset="2"/>
                        <a:buNone/>
                        <a:tabLst/>
                      </a:pPr>
                      <a:r>
                        <a:rPr kumimoji="0" lang="es-ES" sz="1700" b="0" i="1" u="none" strike="noStrike" cap="none" normalizeH="0" baseline="0" smtClean="0">
                          <a:ln>
                            <a:noFill/>
                          </a:ln>
                          <a:solidFill>
                            <a:schemeClr val="tx1"/>
                          </a:solidFill>
                          <a:effectLst/>
                          <a:latin typeface="Times New Roman" pitchFamily="18" charset="0"/>
                        </a:rPr>
                        <a:t>z</a:t>
                      </a:r>
                    </a:p>
                  </a:txBody>
                  <a:tcPr marT="45699" marB="45699"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85000"/>
                        </a:lnSpc>
                        <a:spcBef>
                          <a:spcPct val="20000"/>
                        </a:spcBef>
                        <a:spcAft>
                          <a:spcPct val="0"/>
                        </a:spcAft>
                        <a:buClr>
                          <a:schemeClr val="folHlink"/>
                        </a:buClr>
                        <a:buSzPct val="90000"/>
                        <a:buFont typeface="Wingdings" pitchFamily="2" charset="2"/>
                        <a:buNone/>
                        <a:tabLst/>
                      </a:pPr>
                      <a:r>
                        <a:rPr kumimoji="0" lang="es-ES" sz="1700" b="0" i="1" u="none" strike="noStrike" cap="none" normalizeH="0" baseline="0" smtClean="0">
                          <a:ln>
                            <a:noFill/>
                          </a:ln>
                          <a:solidFill>
                            <a:schemeClr val="tx1"/>
                          </a:solidFill>
                          <a:effectLst/>
                          <a:latin typeface="Times New Roman" pitchFamily="18" charset="0"/>
                        </a:rPr>
                        <a:t>w</a:t>
                      </a:r>
                    </a:p>
                  </a:txBody>
                  <a:tcPr marT="45699" marB="45699"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85000"/>
                        </a:lnSpc>
                        <a:spcBef>
                          <a:spcPct val="20000"/>
                        </a:spcBef>
                        <a:spcAft>
                          <a:spcPct val="0"/>
                        </a:spcAft>
                        <a:buClr>
                          <a:schemeClr val="folHlink"/>
                        </a:buClr>
                        <a:buSzPct val="90000"/>
                        <a:buFont typeface="Wingdings" pitchFamily="2" charset="2"/>
                        <a:buNone/>
                        <a:tabLst/>
                      </a:pPr>
                      <a:r>
                        <a:rPr kumimoji="0" lang="es-ES" sz="1700" b="0" i="1" u="none" strike="noStrike" cap="none" normalizeH="0" baseline="0" smtClean="0">
                          <a:ln>
                            <a:noFill/>
                          </a:ln>
                          <a:solidFill>
                            <a:schemeClr val="tx1"/>
                          </a:solidFill>
                          <a:effectLst/>
                          <a:latin typeface="Times New Roman" pitchFamily="18" charset="0"/>
                        </a:rPr>
                        <a:t>w</a:t>
                      </a:r>
                    </a:p>
                  </a:txBody>
                  <a:tcPr marT="45699" marB="45699"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85000"/>
                        </a:lnSpc>
                        <a:spcBef>
                          <a:spcPct val="20000"/>
                        </a:spcBef>
                        <a:spcAft>
                          <a:spcPct val="0"/>
                        </a:spcAft>
                        <a:buClr>
                          <a:schemeClr val="folHlink"/>
                        </a:buClr>
                        <a:buSzPct val="90000"/>
                        <a:buFont typeface="Wingdings" pitchFamily="2" charset="2"/>
                        <a:buNone/>
                        <a:tabLst/>
                      </a:pPr>
                      <a:r>
                        <a:rPr kumimoji="0" lang="es-ES" sz="1600" b="0" i="0" u="none" strike="noStrike" cap="none" normalizeH="0" baseline="0" smtClean="0">
                          <a:ln>
                            <a:noFill/>
                          </a:ln>
                          <a:solidFill>
                            <a:schemeClr val="tx1"/>
                          </a:solidFill>
                          <a:effectLst/>
                          <a:latin typeface="Times New Roman" pitchFamily="18" charset="0"/>
                        </a:rPr>
                        <a:t>3</a:t>
                      </a:r>
                    </a:p>
                  </a:txBody>
                  <a:tcPr marT="45699" marB="45699" horzOverflow="overflow">
                    <a:lnL>
                      <a:noFill/>
                    </a:lnL>
                    <a:lnR cap="flat">
                      <a:noFill/>
                    </a:lnR>
                    <a:lnT>
                      <a:noFill/>
                    </a:lnT>
                    <a:lnB>
                      <a:noFill/>
                    </a:lnB>
                    <a:lnTlToBr>
                      <a:noFill/>
                    </a:lnTlToBr>
                    <a:lnBlToTr>
                      <a:noFill/>
                    </a:lnBlToTr>
                    <a:noFill/>
                  </a:tcPr>
                </a:tc>
              </a:tr>
              <a:tr h="311517">
                <a:tc>
                  <a:txBody>
                    <a:bodyPr/>
                    <a:lstStyle/>
                    <a:p>
                      <a:pPr marL="0" marR="0" lvl="0" indent="0" algn="ctr" defTabSz="914400" rtl="0" eaLnBrk="1" fontAlgn="base" latinLnBrk="0" hangingPunct="1">
                        <a:lnSpc>
                          <a:spcPct val="85000"/>
                        </a:lnSpc>
                        <a:spcBef>
                          <a:spcPct val="20000"/>
                        </a:spcBef>
                        <a:spcAft>
                          <a:spcPct val="0"/>
                        </a:spcAft>
                        <a:buClr>
                          <a:schemeClr val="folHlink"/>
                        </a:buClr>
                        <a:buSzPct val="90000"/>
                        <a:buFont typeface="Wingdings" pitchFamily="2" charset="2"/>
                        <a:buNone/>
                        <a:tabLst/>
                      </a:pPr>
                      <a:r>
                        <a:rPr kumimoji="0" lang="es-ES" sz="1700" b="0" i="1" u="none" strike="noStrike" cap="none" normalizeH="0" baseline="0" smtClean="0">
                          <a:ln>
                            <a:noFill/>
                          </a:ln>
                          <a:solidFill>
                            <a:schemeClr val="tx1"/>
                          </a:solidFill>
                          <a:effectLst/>
                          <a:latin typeface="Times New Roman" pitchFamily="18" charset="0"/>
                        </a:rPr>
                        <a:t>z</a:t>
                      </a:r>
                    </a:p>
                  </a:txBody>
                  <a:tcPr marT="45699" marB="45699"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85000"/>
                        </a:lnSpc>
                        <a:spcBef>
                          <a:spcPct val="20000"/>
                        </a:spcBef>
                        <a:spcAft>
                          <a:spcPct val="0"/>
                        </a:spcAft>
                        <a:buClr>
                          <a:schemeClr val="folHlink"/>
                        </a:buClr>
                        <a:buSzPct val="90000"/>
                        <a:buFont typeface="Wingdings" pitchFamily="2" charset="2"/>
                        <a:buNone/>
                        <a:tabLst/>
                      </a:pPr>
                      <a:r>
                        <a:rPr kumimoji="0" lang="es-ES" sz="1700" b="0" i="1" u="none" strike="noStrike" cap="none" normalizeH="0" baseline="0" smtClean="0">
                          <a:ln>
                            <a:noFill/>
                          </a:ln>
                          <a:solidFill>
                            <a:schemeClr val="tx1"/>
                          </a:solidFill>
                          <a:effectLst/>
                          <a:latin typeface="Times New Roman" pitchFamily="18" charset="0"/>
                        </a:rPr>
                        <a:t>y</a:t>
                      </a:r>
                    </a:p>
                  </a:txBody>
                  <a:tcPr marT="45699" marB="45699"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85000"/>
                        </a:lnSpc>
                        <a:spcBef>
                          <a:spcPct val="20000"/>
                        </a:spcBef>
                        <a:spcAft>
                          <a:spcPct val="0"/>
                        </a:spcAft>
                        <a:buClr>
                          <a:schemeClr val="folHlink"/>
                        </a:buClr>
                        <a:buSzPct val="90000"/>
                        <a:buFont typeface="Wingdings" pitchFamily="2" charset="2"/>
                        <a:buNone/>
                        <a:tabLst/>
                      </a:pPr>
                      <a:r>
                        <a:rPr kumimoji="0" lang="es-ES" sz="1700" b="0" i="1" u="none" strike="noStrike" cap="none" normalizeH="0" baseline="0" smtClean="0">
                          <a:ln>
                            <a:noFill/>
                          </a:ln>
                          <a:solidFill>
                            <a:schemeClr val="tx1"/>
                          </a:solidFill>
                          <a:effectLst/>
                          <a:latin typeface="Times New Roman" pitchFamily="18" charset="0"/>
                        </a:rPr>
                        <a:t>z</a:t>
                      </a:r>
                    </a:p>
                  </a:txBody>
                  <a:tcPr marT="45699" marB="45699"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85000"/>
                        </a:lnSpc>
                        <a:spcBef>
                          <a:spcPct val="20000"/>
                        </a:spcBef>
                        <a:spcAft>
                          <a:spcPct val="0"/>
                        </a:spcAft>
                        <a:buClr>
                          <a:schemeClr val="folHlink"/>
                        </a:buClr>
                        <a:buSzPct val="90000"/>
                        <a:buFont typeface="Wingdings" pitchFamily="2" charset="2"/>
                        <a:buNone/>
                        <a:tabLst/>
                      </a:pPr>
                      <a:r>
                        <a:rPr kumimoji="0" lang="es-ES" sz="1700" b="0" i="1" u="none" strike="noStrike" cap="none" normalizeH="0" baseline="0" smtClean="0">
                          <a:ln>
                            <a:noFill/>
                          </a:ln>
                          <a:solidFill>
                            <a:schemeClr val="tx1"/>
                          </a:solidFill>
                          <a:effectLst/>
                          <a:latin typeface="Times New Roman" pitchFamily="18" charset="0"/>
                        </a:rPr>
                        <a:t>x</a:t>
                      </a:r>
                    </a:p>
                  </a:txBody>
                  <a:tcPr marT="45699" marB="45699"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85000"/>
                        </a:lnSpc>
                        <a:spcBef>
                          <a:spcPct val="20000"/>
                        </a:spcBef>
                        <a:spcAft>
                          <a:spcPct val="0"/>
                        </a:spcAft>
                        <a:buClr>
                          <a:schemeClr val="folHlink"/>
                        </a:buClr>
                        <a:buSzPct val="90000"/>
                        <a:buFont typeface="Wingdings" pitchFamily="2" charset="2"/>
                        <a:buNone/>
                        <a:tabLst/>
                      </a:pPr>
                      <a:r>
                        <a:rPr kumimoji="0" lang="es-ES" sz="1600" b="0" i="0" u="none" strike="noStrike" cap="none" normalizeH="0" baseline="0" smtClean="0">
                          <a:ln>
                            <a:noFill/>
                          </a:ln>
                          <a:solidFill>
                            <a:schemeClr val="tx1"/>
                          </a:solidFill>
                          <a:effectLst/>
                          <a:latin typeface="Times New Roman" pitchFamily="18" charset="0"/>
                        </a:rPr>
                        <a:t>2</a:t>
                      </a:r>
                    </a:p>
                  </a:txBody>
                  <a:tcPr marT="45699" marB="45699" horzOverflow="overflow">
                    <a:lnL>
                      <a:noFill/>
                    </a:lnL>
                    <a:lnR cap="flat">
                      <a:noFill/>
                    </a:lnR>
                    <a:lnT>
                      <a:noFill/>
                    </a:lnT>
                    <a:lnB>
                      <a:noFill/>
                    </a:lnB>
                    <a:lnTlToBr>
                      <a:noFill/>
                    </a:lnTlToBr>
                    <a:lnBlToTr>
                      <a:noFill/>
                    </a:lnBlToTr>
                    <a:noFill/>
                  </a:tcPr>
                </a:tc>
              </a:tr>
              <a:tr h="311517">
                <a:tc>
                  <a:txBody>
                    <a:bodyPr/>
                    <a:lstStyle/>
                    <a:p>
                      <a:pPr marL="0" marR="0" lvl="0" indent="0" algn="ctr" defTabSz="914400" rtl="0" eaLnBrk="1" fontAlgn="base" latinLnBrk="0" hangingPunct="1">
                        <a:lnSpc>
                          <a:spcPct val="85000"/>
                        </a:lnSpc>
                        <a:spcBef>
                          <a:spcPct val="20000"/>
                        </a:spcBef>
                        <a:spcAft>
                          <a:spcPct val="0"/>
                        </a:spcAft>
                        <a:buClr>
                          <a:schemeClr val="folHlink"/>
                        </a:buClr>
                        <a:buSzPct val="90000"/>
                        <a:buFont typeface="Wingdings" pitchFamily="2" charset="2"/>
                        <a:buNone/>
                        <a:tabLst/>
                      </a:pPr>
                      <a:r>
                        <a:rPr kumimoji="0" lang="es-ES" sz="1700" b="0" i="1" u="none" strike="noStrike" cap="none" normalizeH="0" baseline="0" smtClean="0">
                          <a:ln>
                            <a:noFill/>
                          </a:ln>
                          <a:solidFill>
                            <a:schemeClr val="tx1"/>
                          </a:solidFill>
                          <a:effectLst/>
                          <a:latin typeface="Times New Roman" pitchFamily="18" charset="0"/>
                        </a:rPr>
                        <a:t>w</a:t>
                      </a:r>
                    </a:p>
                  </a:txBody>
                  <a:tcPr marT="45699" marB="45699" horzOverflow="overflow">
                    <a:lnL cap="flat">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5000"/>
                        </a:lnSpc>
                        <a:spcBef>
                          <a:spcPct val="20000"/>
                        </a:spcBef>
                        <a:spcAft>
                          <a:spcPct val="0"/>
                        </a:spcAft>
                        <a:buClr>
                          <a:schemeClr val="folHlink"/>
                        </a:buClr>
                        <a:buSzPct val="90000"/>
                        <a:buFont typeface="Wingdings" pitchFamily="2" charset="2"/>
                        <a:buNone/>
                        <a:tabLst/>
                      </a:pPr>
                      <a:r>
                        <a:rPr kumimoji="0" lang="es-ES" sz="1700" b="0" i="1" u="none" strike="noStrike" cap="none" normalizeH="0" baseline="0" smtClean="0">
                          <a:ln>
                            <a:noFill/>
                          </a:ln>
                          <a:solidFill>
                            <a:schemeClr val="tx1"/>
                          </a:solidFill>
                          <a:effectLst/>
                          <a:latin typeface="Times New Roman" pitchFamily="18" charset="0"/>
                        </a:rPr>
                        <a:t>w</a:t>
                      </a:r>
                    </a:p>
                  </a:txBody>
                  <a:tcPr marT="45699" marB="45699"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5000"/>
                        </a:lnSpc>
                        <a:spcBef>
                          <a:spcPct val="20000"/>
                        </a:spcBef>
                        <a:spcAft>
                          <a:spcPct val="0"/>
                        </a:spcAft>
                        <a:buClr>
                          <a:schemeClr val="folHlink"/>
                        </a:buClr>
                        <a:buSzPct val="90000"/>
                        <a:buFont typeface="Wingdings" pitchFamily="2" charset="2"/>
                        <a:buNone/>
                        <a:tabLst/>
                      </a:pPr>
                      <a:r>
                        <a:rPr kumimoji="0" lang="es-ES" sz="1700" b="0" i="1" u="none" strike="noStrike" cap="none" normalizeH="0" baseline="0" smtClean="0">
                          <a:ln>
                            <a:noFill/>
                          </a:ln>
                          <a:solidFill>
                            <a:schemeClr val="tx1"/>
                          </a:solidFill>
                          <a:effectLst/>
                          <a:latin typeface="Times New Roman" pitchFamily="18" charset="0"/>
                        </a:rPr>
                        <a:t>x</a:t>
                      </a:r>
                    </a:p>
                  </a:txBody>
                  <a:tcPr marT="45699" marB="45699"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5000"/>
                        </a:lnSpc>
                        <a:spcBef>
                          <a:spcPct val="20000"/>
                        </a:spcBef>
                        <a:spcAft>
                          <a:spcPct val="0"/>
                        </a:spcAft>
                        <a:buClr>
                          <a:schemeClr val="folHlink"/>
                        </a:buClr>
                        <a:buSzPct val="90000"/>
                        <a:buFont typeface="Wingdings" pitchFamily="2" charset="2"/>
                        <a:buNone/>
                        <a:tabLst/>
                      </a:pPr>
                      <a:r>
                        <a:rPr kumimoji="0" lang="es-ES" sz="1700" b="0" i="1" u="none" strike="noStrike" cap="none" normalizeH="0" baseline="0" smtClean="0">
                          <a:ln>
                            <a:noFill/>
                          </a:ln>
                          <a:solidFill>
                            <a:schemeClr val="tx1"/>
                          </a:solidFill>
                          <a:effectLst/>
                          <a:latin typeface="Times New Roman" pitchFamily="18" charset="0"/>
                        </a:rPr>
                        <a:t>y</a:t>
                      </a:r>
                    </a:p>
                  </a:txBody>
                  <a:tcPr marT="45699" marB="45699"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5000"/>
                        </a:lnSpc>
                        <a:spcBef>
                          <a:spcPct val="20000"/>
                        </a:spcBef>
                        <a:spcAft>
                          <a:spcPct val="0"/>
                        </a:spcAft>
                        <a:buClr>
                          <a:schemeClr val="folHlink"/>
                        </a:buClr>
                        <a:buSzPct val="90000"/>
                        <a:buFont typeface="Wingdings" pitchFamily="2" charset="2"/>
                        <a:buNone/>
                        <a:tabLst/>
                      </a:pPr>
                      <a:r>
                        <a:rPr kumimoji="0" lang="es-ES" sz="1600" b="0" i="0" u="none" strike="noStrike" cap="none" normalizeH="0" baseline="0" smtClean="0">
                          <a:ln>
                            <a:noFill/>
                          </a:ln>
                          <a:solidFill>
                            <a:schemeClr val="tx1"/>
                          </a:solidFill>
                          <a:effectLst/>
                          <a:latin typeface="Times New Roman" pitchFamily="18" charset="0"/>
                        </a:rPr>
                        <a:t>1</a:t>
                      </a:r>
                    </a:p>
                  </a:txBody>
                  <a:tcPr marT="45699" marB="45699" horzOverflow="overflow">
                    <a:lnL>
                      <a:noFill/>
                    </a:lnL>
                    <a:lnR cap="flat">
                      <a:noFill/>
                    </a:lnR>
                    <a:lnT>
                      <a:noFill/>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14"/>
          <p:cNvSpPr>
            <a:spLocks noGrp="1" noChangeArrowheads="1"/>
          </p:cNvSpPr>
          <p:nvPr>
            <p:ph type="title"/>
          </p:nvPr>
        </p:nvSpPr>
        <p:spPr/>
        <p:txBody>
          <a:bodyPr/>
          <a:lstStyle/>
          <a:p>
            <a:pPr algn="r" eaLnBrk="1" hangingPunct="1"/>
            <a:r>
              <a:rPr lang="es-ES" sz="2800" dirty="0" smtClean="0"/>
              <a:t>Votación por Mayoría</a:t>
            </a:r>
          </a:p>
        </p:txBody>
      </p:sp>
      <p:sp>
        <p:nvSpPr>
          <p:cNvPr id="29699" name="Rectangle 17"/>
          <p:cNvSpPr>
            <a:spLocks noGrp="1" noChangeArrowheads="1"/>
          </p:cNvSpPr>
          <p:nvPr>
            <p:ph type="body" idx="1"/>
          </p:nvPr>
        </p:nvSpPr>
        <p:spPr>
          <a:xfrm>
            <a:off x="914400" y="1600200"/>
            <a:ext cx="7772400" cy="2044700"/>
          </a:xfrm>
        </p:spPr>
        <p:txBody>
          <a:bodyPr/>
          <a:lstStyle/>
          <a:p>
            <a:pPr eaLnBrk="1" hangingPunct="1"/>
            <a:r>
              <a:rPr lang="es-ES" sz="2000" smtClean="0"/>
              <a:t> 	  en una sociedad con </a:t>
            </a:r>
            <a:r>
              <a:rPr lang="es-ES" sz="2000" i="1" smtClean="0">
                <a:latin typeface="Times New Roman" pitchFamily="18" charset="0"/>
              </a:rPr>
              <a:t>n</a:t>
            </a:r>
            <a:r>
              <a:rPr lang="es-ES" sz="2000" i="1" smtClean="0"/>
              <a:t> </a:t>
            </a:r>
            <a:r>
              <a:rPr lang="es-ES" sz="2000" smtClean="0"/>
              <a:t>individuos, si para al menos individuos </a:t>
            </a:r>
            <a:r>
              <a:rPr lang="es-ES" sz="2000" i="1" smtClean="0"/>
              <a:t>           </a:t>
            </a:r>
            <a:r>
              <a:rPr lang="es-ES" sz="2000" smtClean="0"/>
              <a:t>cuando </a:t>
            </a:r>
            <a:r>
              <a:rPr lang="es-ES" sz="2000" i="1" smtClean="0">
                <a:latin typeface="Times New Roman" pitchFamily="18" charset="0"/>
              </a:rPr>
              <a:t>n</a:t>
            </a:r>
            <a:r>
              <a:rPr lang="es-ES" sz="2000" i="1" smtClean="0"/>
              <a:t> </a:t>
            </a:r>
            <a:r>
              <a:rPr lang="es-ES" sz="2000" smtClean="0"/>
              <a:t>es impar o        cuando </a:t>
            </a:r>
            <a:r>
              <a:rPr lang="es-ES" sz="2000" i="1" smtClean="0">
                <a:latin typeface="Times New Roman" pitchFamily="18" charset="0"/>
              </a:rPr>
              <a:t>n</a:t>
            </a:r>
            <a:r>
              <a:rPr lang="es-ES" sz="2000" i="1" smtClean="0"/>
              <a:t> </a:t>
            </a:r>
            <a:r>
              <a:rPr lang="es-ES" sz="2000" smtClean="0"/>
              <a:t>es par.</a:t>
            </a:r>
          </a:p>
          <a:p>
            <a:pPr eaLnBrk="1" hangingPunct="1"/>
            <a:r>
              <a:rPr lang="es-ES" sz="2000" smtClean="0"/>
              <a:t>Para ver como funciona esta regla, vamos a centrarnos en una decision social unidimensional, por ejemplo el tamaño del presupuesto público, pequeño </a:t>
            </a:r>
            <a:r>
              <a:rPr lang="es-ES" sz="2000" smtClean="0">
                <a:latin typeface="Times New Roman" pitchFamily="18" charset="0"/>
              </a:rPr>
              <a:t>(</a:t>
            </a:r>
            <a:r>
              <a:rPr lang="es-ES" sz="2000" i="1" smtClean="0">
                <a:latin typeface="Times New Roman" pitchFamily="18" charset="0"/>
              </a:rPr>
              <a:t>x</a:t>
            </a:r>
            <a:r>
              <a:rPr lang="es-ES" sz="2000" smtClean="0">
                <a:latin typeface="Times New Roman" pitchFamily="18" charset="0"/>
              </a:rPr>
              <a:t>),</a:t>
            </a:r>
            <a:r>
              <a:rPr lang="es-ES" sz="2000" smtClean="0"/>
              <a:t> mediano </a:t>
            </a:r>
            <a:r>
              <a:rPr lang="es-ES" sz="2000" smtClean="0">
                <a:latin typeface="Times New Roman" pitchFamily="18" charset="0"/>
              </a:rPr>
              <a:t>(</a:t>
            </a:r>
            <a:r>
              <a:rPr lang="es-ES" sz="2000" i="1" smtClean="0">
                <a:latin typeface="Times New Roman" pitchFamily="18" charset="0"/>
              </a:rPr>
              <a:t>y</a:t>
            </a:r>
            <a:r>
              <a:rPr lang="es-ES" sz="2000" smtClean="0">
                <a:latin typeface="Times New Roman" pitchFamily="18" charset="0"/>
              </a:rPr>
              <a:t>)</a:t>
            </a:r>
            <a:r>
              <a:rPr lang="es-ES" sz="2000" smtClean="0"/>
              <a:t> o grande </a:t>
            </a:r>
            <a:r>
              <a:rPr lang="es-ES" sz="2000" smtClean="0">
                <a:latin typeface="Times New Roman" pitchFamily="18" charset="0"/>
              </a:rPr>
              <a:t>(</a:t>
            </a:r>
            <a:r>
              <a:rPr lang="es-ES" sz="2000" i="1" smtClean="0">
                <a:latin typeface="Times New Roman" pitchFamily="18" charset="0"/>
              </a:rPr>
              <a:t>z</a:t>
            </a:r>
            <a:r>
              <a:rPr lang="es-ES" sz="2000" smtClean="0">
                <a:latin typeface="Times New Roman" pitchFamily="18" charset="0"/>
              </a:rPr>
              <a:t>).</a:t>
            </a:r>
            <a:r>
              <a:rPr lang="es-ES" sz="2000" smtClean="0"/>
              <a:t> Hay tres votantes con preferencias:</a:t>
            </a:r>
          </a:p>
        </p:txBody>
      </p:sp>
      <p:sp>
        <p:nvSpPr>
          <p:cNvPr id="29700" name="Rectangle 18"/>
          <p:cNvSpPr>
            <a:spLocks noChangeArrowheads="1"/>
          </p:cNvSpPr>
          <p:nvPr/>
        </p:nvSpPr>
        <p:spPr bwMode="auto">
          <a:xfrm>
            <a:off x="3563938" y="3789363"/>
            <a:ext cx="4537075"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Clr>
                <a:schemeClr val="folHlink"/>
              </a:buClr>
              <a:buSzPct val="90000"/>
              <a:buFont typeface="Wingdings" pitchFamily="2" charset="2"/>
              <a:buChar char="n"/>
            </a:pPr>
            <a:r>
              <a:rPr lang="es-ES" sz="1900">
                <a:latin typeface="Times New Roman" pitchFamily="18" charset="0"/>
              </a:rPr>
              <a:t>(</a:t>
            </a:r>
            <a:r>
              <a:rPr lang="es-ES" sz="1900" i="1">
                <a:latin typeface="Times New Roman" pitchFamily="18" charset="0"/>
              </a:rPr>
              <a:t>x; y</a:t>
            </a:r>
            <a:r>
              <a:rPr lang="es-ES" sz="1900">
                <a:latin typeface="Times New Roman" pitchFamily="18" charset="0"/>
              </a:rPr>
              <a:t>) </a:t>
            </a:r>
            <a:r>
              <a:rPr lang="es-ES" sz="1900">
                <a:latin typeface="Times New Roman" pitchFamily="18" charset="0"/>
                <a:sym typeface="Symbol" pitchFamily="18" charset="2"/>
              </a:rPr>
              <a:t></a:t>
            </a:r>
            <a:r>
              <a:rPr lang="es-ES" sz="1900" i="1">
                <a:latin typeface="Times New Roman" pitchFamily="18" charset="0"/>
              </a:rPr>
              <a:t> y </a:t>
            </a:r>
            <a:r>
              <a:rPr lang="es-ES" sz="1900">
                <a:latin typeface="Times New Roman" pitchFamily="18" charset="0"/>
              </a:rPr>
              <a:t>(</a:t>
            </a:r>
            <a:r>
              <a:rPr lang="es-ES" sz="1900" i="1">
                <a:latin typeface="Times New Roman" pitchFamily="18" charset="0"/>
              </a:rPr>
              <a:t>II; III</a:t>
            </a:r>
            <a:r>
              <a:rPr lang="es-ES" sz="1900">
                <a:latin typeface="Times New Roman" pitchFamily="18" charset="0"/>
              </a:rPr>
              <a:t>)</a:t>
            </a:r>
          </a:p>
          <a:p>
            <a:pPr marL="342900" indent="-342900">
              <a:spcBef>
                <a:spcPct val="20000"/>
              </a:spcBef>
              <a:buClr>
                <a:schemeClr val="folHlink"/>
              </a:buClr>
              <a:buSzPct val="90000"/>
              <a:buFont typeface="Wingdings" pitchFamily="2" charset="2"/>
              <a:buChar char="n"/>
            </a:pPr>
            <a:r>
              <a:rPr lang="es-ES" sz="1900">
                <a:latin typeface="Times New Roman" pitchFamily="18" charset="0"/>
              </a:rPr>
              <a:t>(</a:t>
            </a:r>
            <a:r>
              <a:rPr lang="es-ES" sz="1900" i="1">
                <a:latin typeface="Times New Roman" pitchFamily="18" charset="0"/>
              </a:rPr>
              <a:t>y; z</a:t>
            </a:r>
            <a:r>
              <a:rPr lang="es-ES" sz="1900">
                <a:latin typeface="Times New Roman" pitchFamily="18" charset="0"/>
              </a:rPr>
              <a:t>) </a:t>
            </a:r>
            <a:r>
              <a:rPr lang="es-ES" sz="1900">
                <a:latin typeface="Times New Roman" pitchFamily="18" charset="0"/>
                <a:sym typeface="Symbol" pitchFamily="18" charset="2"/>
              </a:rPr>
              <a:t></a:t>
            </a:r>
            <a:r>
              <a:rPr lang="es-ES" sz="1900" i="1">
                <a:latin typeface="Times New Roman" pitchFamily="18" charset="0"/>
              </a:rPr>
              <a:t> y </a:t>
            </a:r>
            <a:r>
              <a:rPr lang="es-ES" sz="1900">
                <a:latin typeface="Times New Roman" pitchFamily="18" charset="0"/>
              </a:rPr>
              <a:t>(</a:t>
            </a:r>
            <a:r>
              <a:rPr lang="es-ES" sz="1900" i="1">
                <a:latin typeface="Times New Roman" pitchFamily="18" charset="0"/>
              </a:rPr>
              <a:t>I; III</a:t>
            </a:r>
            <a:r>
              <a:rPr lang="es-ES" sz="1900">
                <a:latin typeface="Times New Roman" pitchFamily="18" charset="0"/>
              </a:rPr>
              <a:t>)</a:t>
            </a:r>
          </a:p>
          <a:p>
            <a:pPr marL="342900" indent="-342900">
              <a:spcBef>
                <a:spcPct val="20000"/>
              </a:spcBef>
              <a:buClr>
                <a:schemeClr val="folHlink"/>
              </a:buClr>
              <a:buSzPct val="90000"/>
              <a:buFont typeface="Wingdings" pitchFamily="2" charset="2"/>
              <a:buChar char="n"/>
            </a:pPr>
            <a:r>
              <a:rPr lang="es-ES" sz="1900">
                <a:latin typeface="Times New Roman" pitchFamily="18" charset="0"/>
              </a:rPr>
              <a:t>(</a:t>
            </a:r>
            <a:r>
              <a:rPr lang="es-ES" sz="1900" i="1">
                <a:latin typeface="Times New Roman" pitchFamily="18" charset="0"/>
              </a:rPr>
              <a:t>x; z</a:t>
            </a:r>
            <a:r>
              <a:rPr lang="es-ES" sz="1900">
                <a:latin typeface="Times New Roman" pitchFamily="18" charset="0"/>
              </a:rPr>
              <a:t>) </a:t>
            </a:r>
            <a:r>
              <a:rPr lang="es-ES" sz="1900">
                <a:latin typeface="Times New Roman" pitchFamily="18" charset="0"/>
                <a:sym typeface="Symbol" pitchFamily="18" charset="2"/>
              </a:rPr>
              <a:t></a:t>
            </a:r>
            <a:r>
              <a:rPr lang="es-ES" sz="1900" i="1">
                <a:latin typeface="Times New Roman" pitchFamily="18" charset="0"/>
              </a:rPr>
              <a:t> z </a:t>
            </a:r>
            <a:r>
              <a:rPr lang="es-ES" sz="1900">
                <a:latin typeface="Times New Roman" pitchFamily="18" charset="0"/>
              </a:rPr>
              <a:t>(</a:t>
            </a:r>
            <a:r>
              <a:rPr lang="es-ES" sz="1900" i="1">
                <a:latin typeface="Times New Roman" pitchFamily="18" charset="0"/>
              </a:rPr>
              <a:t>II; III</a:t>
            </a:r>
            <a:r>
              <a:rPr lang="es-ES" sz="1900">
                <a:latin typeface="Times New Roman" pitchFamily="18" charset="0"/>
              </a:rPr>
              <a:t>)  </a:t>
            </a:r>
            <a:r>
              <a:rPr lang="es-ES" sz="1900">
                <a:latin typeface="Times New Roman" pitchFamily="18" charset="0"/>
                <a:sym typeface="Symbol" pitchFamily="18" charset="2"/>
              </a:rPr>
              <a:t></a:t>
            </a:r>
            <a:r>
              <a:rPr lang="es-ES" sz="1900" i="1">
                <a:latin typeface="Times New Roman" pitchFamily="18" charset="0"/>
              </a:rPr>
              <a:t>y &gt; z &gt; x  </a:t>
            </a:r>
            <a:r>
              <a:rPr lang="es-ES" sz="1900">
                <a:latin typeface="Times New Roman" pitchFamily="18" charset="0"/>
                <a:sym typeface="Symbol" pitchFamily="18" charset="2"/>
              </a:rPr>
              <a:t></a:t>
            </a:r>
            <a:r>
              <a:rPr lang="es-ES" sz="1900" i="1">
                <a:latin typeface="Times New Roman" pitchFamily="18" charset="0"/>
              </a:rPr>
              <a:t> y</a:t>
            </a:r>
          </a:p>
        </p:txBody>
      </p:sp>
      <p:sp>
        <p:nvSpPr>
          <p:cNvPr id="29701" name="Rectangle 20"/>
          <p:cNvSpPr>
            <a:spLocks noChangeArrowheads="1"/>
          </p:cNvSpPr>
          <p:nvPr/>
        </p:nvSpPr>
        <p:spPr bwMode="auto">
          <a:xfrm>
            <a:off x="0" y="33147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s-MX"/>
          </a:p>
        </p:txBody>
      </p:sp>
      <p:graphicFrame>
        <p:nvGraphicFramePr>
          <p:cNvPr id="29702" name="Object 19"/>
          <p:cNvGraphicFramePr>
            <a:graphicFrameLocks noChangeAspect="1"/>
          </p:cNvGraphicFramePr>
          <p:nvPr/>
        </p:nvGraphicFramePr>
        <p:xfrm>
          <a:off x="1331913" y="1628775"/>
          <a:ext cx="669925" cy="342900"/>
        </p:xfrm>
        <a:graphic>
          <a:graphicData uri="http://schemas.openxmlformats.org/presentationml/2006/ole">
            <mc:AlternateContent xmlns:mc="http://schemas.openxmlformats.org/markup-compatibility/2006">
              <mc:Choice xmlns:v="urn:schemas-microsoft-com:vml" Requires="v">
                <p:oleObj spid="_x0000_s29747" name="Equation" r:id="rId3" imgW="444307" imgH="228501" progId="Equation.DSMT4">
                  <p:embed/>
                </p:oleObj>
              </mc:Choice>
              <mc:Fallback>
                <p:oleObj name="Equation" r:id="rId3" imgW="444307" imgH="228501" progId="Equation.DSMT4">
                  <p:embed/>
                  <p:pic>
                    <p:nvPicPr>
                      <p:cNvPr id="0" name="Object 1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1913" y="1628775"/>
                        <a:ext cx="669925"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9703" name="Rectangle 22"/>
          <p:cNvSpPr>
            <a:spLocks noChangeArrowheads="1"/>
          </p:cNvSpPr>
          <p:nvPr/>
        </p:nvSpPr>
        <p:spPr bwMode="auto">
          <a:xfrm>
            <a:off x="0" y="32337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s-MX"/>
          </a:p>
        </p:txBody>
      </p:sp>
      <p:graphicFrame>
        <p:nvGraphicFramePr>
          <p:cNvPr id="29704" name="Object 21"/>
          <p:cNvGraphicFramePr>
            <a:graphicFrameLocks noChangeAspect="1"/>
          </p:cNvGraphicFramePr>
          <p:nvPr/>
        </p:nvGraphicFramePr>
        <p:xfrm>
          <a:off x="7885113" y="1557338"/>
          <a:ext cx="763587" cy="590550"/>
        </p:xfrm>
        <a:graphic>
          <a:graphicData uri="http://schemas.openxmlformats.org/presentationml/2006/ole">
            <mc:AlternateContent xmlns:mc="http://schemas.openxmlformats.org/markup-compatibility/2006">
              <mc:Choice xmlns:v="urn:schemas-microsoft-com:vml" Requires="v">
                <p:oleObj spid="_x0000_s29748" name="Equation" r:id="rId5" imgW="507780" imgH="393529" progId="Equation.DSMT4">
                  <p:embed/>
                </p:oleObj>
              </mc:Choice>
              <mc:Fallback>
                <p:oleObj name="Equation" r:id="rId5" imgW="507780" imgH="393529" progId="Equation.DSMT4">
                  <p:embed/>
                  <p:pic>
                    <p:nvPicPr>
                      <p:cNvPr id="0" name="Object 2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885113" y="1557338"/>
                        <a:ext cx="763587" cy="59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9705" name="Rectangle 24"/>
          <p:cNvSpPr>
            <a:spLocks noChangeArrowheads="1"/>
          </p:cNvSpPr>
          <p:nvPr/>
        </p:nvSpPr>
        <p:spPr bwMode="auto">
          <a:xfrm>
            <a:off x="0" y="3309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s-MX"/>
          </a:p>
        </p:txBody>
      </p:sp>
      <p:graphicFrame>
        <p:nvGraphicFramePr>
          <p:cNvPr id="29706" name="Object 23"/>
          <p:cNvGraphicFramePr>
            <a:graphicFrameLocks noChangeAspect="1"/>
          </p:cNvGraphicFramePr>
          <p:nvPr/>
        </p:nvGraphicFramePr>
        <p:xfrm>
          <a:off x="2555875" y="1970088"/>
          <a:ext cx="749300" cy="360362"/>
        </p:xfrm>
        <a:graphic>
          <a:graphicData uri="http://schemas.openxmlformats.org/presentationml/2006/ole">
            <mc:AlternateContent xmlns:mc="http://schemas.openxmlformats.org/markup-compatibility/2006">
              <mc:Choice xmlns:v="urn:schemas-microsoft-com:vml" Requires="v">
                <p:oleObj spid="_x0000_s29749" name="Equation" r:id="rId7" imgW="495085" imgH="241195" progId="Equation.DSMT4">
                  <p:embed/>
                </p:oleObj>
              </mc:Choice>
              <mc:Fallback>
                <p:oleObj name="Equation" r:id="rId7" imgW="495085" imgH="241195" progId="Equation.DSMT4">
                  <p:embed/>
                  <p:pic>
                    <p:nvPicPr>
                      <p:cNvPr id="0" name="Object 2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55875" y="1970088"/>
                        <a:ext cx="7493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9707" name="Rectangle 26"/>
          <p:cNvSpPr>
            <a:spLocks noChangeArrowheads="1"/>
          </p:cNvSpPr>
          <p:nvPr/>
        </p:nvSpPr>
        <p:spPr bwMode="auto">
          <a:xfrm>
            <a:off x="0" y="32337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s-MX"/>
          </a:p>
        </p:txBody>
      </p:sp>
      <p:graphicFrame>
        <p:nvGraphicFramePr>
          <p:cNvPr id="29708" name="Object 25"/>
          <p:cNvGraphicFramePr>
            <a:graphicFrameLocks noChangeAspect="1"/>
          </p:cNvGraphicFramePr>
          <p:nvPr/>
        </p:nvGraphicFramePr>
        <p:xfrm>
          <a:off x="5651500" y="1844675"/>
          <a:ext cx="503238" cy="588963"/>
        </p:xfrm>
        <a:graphic>
          <a:graphicData uri="http://schemas.openxmlformats.org/presentationml/2006/ole">
            <mc:AlternateContent xmlns:mc="http://schemas.openxmlformats.org/markup-compatibility/2006">
              <mc:Choice xmlns:v="urn:schemas-microsoft-com:vml" Requires="v">
                <p:oleObj spid="_x0000_s29750" name="Equation" r:id="rId9" imgW="330057" imgH="393529" progId="Equation.DSMT4">
                  <p:embed/>
                </p:oleObj>
              </mc:Choice>
              <mc:Fallback>
                <p:oleObj name="Equation" r:id="rId9" imgW="330057" imgH="393529" progId="Equation.DSMT4">
                  <p:embed/>
                  <p:pic>
                    <p:nvPicPr>
                      <p:cNvPr id="0" name="Object 2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651500" y="1844675"/>
                        <a:ext cx="503238" cy="58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9709" name="Rectangle 28"/>
          <p:cNvSpPr>
            <a:spLocks noChangeArrowheads="1"/>
          </p:cNvSpPr>
          <p:nvPr/>
        </p:nvSpPr>
        <p:spPr bwMode="auto">
          <a:xfrm>
            <a:off x="0" y="30718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s-MX"/>
          </a:p>
        </p:txBody>
      </p:sp>
      <p:graphicFrame>
        <p:nvGraphicFramePr>
          <p:cNvPr id="29710" name="Object 27"/>
          <p:cNvGraphicFramePr>
            <a:graphicFrameLocks noChangeAspect="1"/>
          </p:cNvGraphicFramePr>
          <p:nvPr/>
        </p:nvGraphicFramePr>
        <p:xfrm>
          <a:off x="2051050" y="3716338"/>
          <a:ext cx="1162050" cy="1001712"/>
        </p:xfrm>
        <a:graphic>
          <a:graphicData uri="http://schemas.openxmlformats.org/presentationml/2006/ole">
            <mc:AlternateContent xmlns:mc="http://schemas.openxmlformats.org/markup-compatibility/2006">
              <mc:Choice xmlns:v="urn:schemas-microsoft-com:vml" Requires="v">
                <p:oleObj spid="_x0000_s29751" name="Equation" r:id="rId11" imgW="825500" imgH="711200" progId="Equation.DSMT4">
                  <p:embed/>
                </p:oleObj>
              </mc:Choice>
              <mc:Fallback>
                <p:oleObj name="Equation" r:id="rId11" imgW="825500" imgH="711200" progId="Equation.DSMT4">
                  <p:embed/>
                  <p:pic>
                    <p:nvPicPr>
                      <p:cNvPr id="0" name="Object 2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051050" y="3716338"/>
                        <a:ext cx="1162050" cy="1001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9711" name="Rectangle 29"/>
          <p:cNvSpPr>
            <a:spLocks noChangeArrowheads="1"/>
          </p:cNvSpPr>
          <p:nvPr/>
        </p:nvSpPr>
        <p:spPr bwMode="auto">
          <a:xfrm>
            <a:off x="684213" y="5197475"/>
            <a:ext cx="8137525" cy="1385888"/>
          </a:xfrm>
          <a:prstGeom prst="rect">
            <a:avLst/>
          </a:prstGeom>
          <a:solidFill>
            <a:schemeClr val="accent1"/>
          </a:solidFill>
          <a:ln>
            <a:noFill/>
          </a:ln>
          <a:effectLst>
            <a:outerShdw dist="107763" dir="8100000" algn="ctr" rotWithShape="0">
              <a:schemeClr val="bg2">
                <a:alpha val="50000"/>
              </a:schemeClr>
            </a:outerShdw>
          </a:effectLst>
          <a:extLst>
            <a:ext uri="{91240B29-F687-4F45-9708-019B960494DF}">
              <a14:hiddenLine xmlns:a14="http://schemas.microsoft.com/office/drawing/2010/main" w="9525">
                <a:solidFill>
                  <a:schemeClr val="tx1"/>
                </a:solidFill>
                <a:miter lim="800000"/>
                <a:headEnd/>
                <a:tailEnd/>
              </a14:hiddenLine>
            </a:ext>
          </a:extLst>
        </p:spPr>
        <p:txBody>
          <a:bodyPr anchor="ctr">
            <a:spAutoFit/>
          </a:bodyPr>
          <a:lstStyle/>
          <a:p>
            <a:pPr algn="ctr"/>
            <a:r>
              <a:rPr lang="es-ES" altLang="ja-JP" sz="1700">
                <a:ea typeface="ＭＳ Ｐゴシック" pitchFamily="34" charset="-128"/>
              </a:rPr>
              <a:t>Para evitar una prolongación indefinida en votaciones hay que evitar que alguien someta a votación una alternativa ya discutida, votada y derrotada, ya que, el resultado de la votación depende del orden en el que se voten las alternativas. Lo que supone que aquel que decide el orden de la votación puede obtener el resultado que él quiera: la agenda es manipulable. </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endParaRPr lang="es-MX" smtClean="0"/>
          </a:p>
        </p:txBody>
      </p:sp>
      <p:sp>
        <p:nvSpPr>
          <p:cNvPr id="30723" name="Rectangle 3"/>
          <p:cNvSpPr>
            <a:spLocks noGrp="1" noChangeArrowheads="1"/>
          </p:cNvSpPr>
          <p:nvPr>
            <p:ph type="body" idx="1"/>
          </p:nvPr>
        </p:nvSpPr>
        <p:spPr/>
        <p:txBody>
          <a:bodyPr/>
          <a:lstStyle/>
          <a:p>
            <a:pPr eaLnBrk="1" hangingPunct="1">
              <a:lnSpc>
                <a:spcPct val="90000"/>
              </a:lnSpc>
            </a:pPr>
            <a:r>
              <a:rPr lang="es-ES" sz="2000" smtClean="0"/>
              <a:t>Supongamos que una regla de votación (la regla de pluralidad) escoge </a:t>
            </a:r>
            <a:r>
              <a:rPr lang="es-ES" sz="2000" i="1" smtClean="0"/>
              <a:t>teóricamente </a:t>
            </a:r>
            <a:r>
              <a:rPr lang="es-ES" sz="2000" smtClean="0"/>
              <a:t>la alternativa W dado cierto listado de preferencias de los votantes. </a:t>
            </a:r>
          </a:p>
          <a:p>
            <a:pPr eaLnBrk="1" hangingPunct="1">
              <a:lnSpc>
                <a:spcPct val="90000"/>
              </a:lnSpc>
            </a:pPr>
            <a:r>
              <a:rPr lang="es-ES" sz="2000" smtClean="0"/>
              <a:t>¿Significa esto que W sería la alternativa elegida en una votación real donde los votantes tuvieran esas preferencias? La respuesta, tal vez sorprendente, es que puede ser que no.</a:t>
            </a:r>
          </a:p>
          <a:p>
            <a:pPr eaLnBrk="1" hangingPunct="1">
              <a:lnSpc>
                <a:spcPct val="90000"/>
              </a:lnSpc>
            </a:pPr>
            <a:endParaRPr lang="es-ES" sz="2000" smtClean="0"/>
          </a:p>
          <a:p>
            <a:pPr eaLnBrk="1" hangingPunct="1">
              <a:lnSpc>
                <a:spcPct val="90000"/>
              </a:lnSpc>
            </a:pPr>
            <a:r>
              <a:rPr lang="es-ES" sz="2000" smtClean="0"/>
              <a:t>La regla de votación dará el mismo resultado en la teoría y en la práctica si todos los votantes siguen al pie de la regla las normas de votación.</a:t>
            </a:r>
          </a:p>
          <a:p>
            <a:pPr eaLnBrk="1" hangingPunct="1">
              <a:lnSpc>
                <a:spcPct val="90000"/>
              </a:lnSpc>
            </a:pPr>
            <a:r>
              <a:rPr lang="es-ES" sz="2000" smtClean="0"/>
              <a:t>El problema es que en una votación real pueden darse situaciones en las que dadas las preferencias de los votantes, éstos tengan incentivos para no seguir tales normas –a esto se le suele llamar ‘mentir’ en el argot técnico.</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algn="r" eaLnBrk="1" hangingPunct="1"/>
            <a:r>
              <a:rPr lang="es-ES" sz="2800" dirty="0" smtClean="0"/>
              <a:t>Funciones de Bienestar Social</a:t>
            </a:r>
          </a:p>
        </p:txBody>
      </p:sp>
      <p:sp>
        <p:nvSpPr>
          <p:cNvPr id="32771" name="Rectangle 3"/>
          <p:cNvSpPr>
            <a:spLocks noGrp="1" noChangeArrowheads="1"/>
          </p:cNvSpPr>
          <p:nvPr>
            <p:ph type="body" idx="1"/>
          </p:nvPr>
        </p:nvSpPr>
        <p:spPr>
          <a:xfrm>
            <a:off x="755650" y="1600200"/>
            <a:ext cx="7931150" cy="2908300"/>
          </a:xfrm>
        </p:spPr>
        <p:txBody>
          <a:bodyPr/>
          <a:lstStyle/>
          <a:p>
            <a:pPr eaLnBrk="1" hangingPunct="1">
              <a:lnSpc>
                <a:spcPct val="80000"/>
              </a:lnSpc>
            </a:pPr>
            <a:r>
              <a:rPr lang="es-ES" sz="1900" smtClean="0"/>
              <a:t>La economía del bienestar se ocupa de la distribución adecuada de recursos  dentro de una economía e intenta determinar si entre todas las distribuciones hay alguna que podemos calificar como óptima.</a:t>
            </a:r>
          </a:p>
          <a:p>
            <a:pPr eaLnBrk="1" hangingPunct="1">
              <a:lnSpc>
                <a:spcPct val="80000"/>
              </a:lnSpc>
            </a:pPr>
            <a:endParaRPr lang="es-ES" sz="1000" smtClean="0"/>
          </a:p>
          <a:p>
            <a:pPr lvl="1" eaLnBrk="1" hangingPunct="1">
              <a:lnSpc>
                <a:spcPct val="80000"/>
              </a:lnSpc>
              <a:buFont typeface="Wingdings" pitchFamily="2" charset="2"/>
              <a:buNone/>
            </a:pPr>
            <a:r>
              <a:rPr lang="es-ES" sz="1900" smtClean="0"/>
              <a:t>La base:</a:t>
            </a:r>
          </a:p>
          <a:p>
            <a:pPr eaLnBrk="1" hangingPunct="1">
              <a:lnSpc>
                <a:spcPct val="80000"/>
              </a:lnSpc>
            </a:pPr>
            <a:r>
              <a:rPr lang="es-ES" sz="1900" smtClean="0"/>
              <a:t>Todo acuerdo entre dos individuos tendría lugar sobre la curva de contrato, ya que es el lugar, en que se encuentran los puntos eficientes.</a:t>
            </a:r>
          </a:p>
          <a:p>
            <a:pPr eaLnBrk="1" hangingPunct="1">
              <a:lnSpc>
                <a:spcPct val="80000"/>
              </a:lnSpc>
            </a:pPr>
            <a:r>
              <a:rPr lang="es-ES" sz="1900" smtClean="0"/>
              <a:t>Todo punto situado fuera de esta curva es ineficiente y mejora mediante un desplazamiento en alguna dirección.</a:t>
            </a:r>
          </a:p>
          <a:p>
            <a:pPr eaLnBrk="1" hangingPunct="1">
              <a:lnSpc>
                <a:spcPct val="80000"/>
              </a:lnSpc>
            </a:pPr>
            <a:endParaRPr lang="es-ES" sz="1900" smtClean="0"/>
          </a:p>
        </p:txBody>
      </p:sp>
      <p:sp>
        <p:nvSpPr>
          <p:cNvPr id="32772" name="Rectangle 4"/>
          <p:cNvSpPr>
            <a:spLocks noChangeArrowheads="1"/>
          </p:cNvSpPr>
          <p:nvPr/>
        </p:nvSpPr>
        <p:spPr bwMode="auto">
          <a:xfrm>
            <a:off x="827088" y="4508500"/>
            <a:ext cx="7931150" cy="504825"/>
          </a:xfrm>
          <a:prstGeom prst="rect">
            <a:avLst/>
          </a:prstGeom>
          <a:solidFill>
            <a:schemeClr val="accent1"/>
          </a:solidFill>
          <a:ln>
            <a:noFill/>
          </a:ln>
          <a:effectLst>
            <a:outerShdw dist="107763" dir="8100000" algn="ctr" rotWithShape="0">
              <a:schemeClr val="bg2">
                <a:alpha val="50000"/>
              </a:schemeClr>
            </a:outerShdw>
          </a:effectLst>
          <a:extLst>
            <a:ext uri="{91240B29-F687-4F45-9708-019B960494DF}">
              <a14:hiddenLine xmlns:a14="http://schemas.microsoft.com/office/drawing/2010/main" w="9525">
                <a:solidFill>
                  <a:schemeClr val="tx1"/>
                </a:solidFill>
                <a:miter lim="800000"/>
                <a:headEnd/>
                <a:tailEnd/>
              </a14:hiddenLine>
            </a:ext>
          </a:extLst>
        </p:spPr>
        <p:txBody>
          <a:bodyPr/>
          <a:lstStyle/>
          <a:p>
            <a:pPr algn="ctr">
              <a:lnSpc>
                <a:spcPct val="80000"/>
              </a:lnSpc>
              <a:spcBef>
                <a:spcPct val="20000"/>
              </a:spcBef>
              <a:buClr>
                <a:schemeClr val="folHlink"/>
              </a:buClr>
              <a:buSzPct val="90000"/>
              <a:buFont typeface="Wingdings" pitchFamily="2" charset="2"/>
              <a:buNone/>
            </a:pPr>
            <a:r>
              <a:rPr lang="es-ES" sz="1900"/>
              <a:t>¿cómo puede elegir la sociedad entre diversas ubicaciones situadas a lo largo de la curva de contrato?</a:t>
            </a:r>
          </a:p>
        </p:txBody>
      </p:sp>
      <p:sp>
        <p:nvSpPr>
          <p:cNvPr id="32773" name="Rectangle 6"/>
          <p:cNvSpPr>
            <a:spLocks noChangeArrowheads="1"/>
          </p:cNvSpPr>
          <p:nvPr/>
        </p:nvSpPr>
        <p:spPr bwMode="auto">
          <a:xfrm>
            <a:off x="827088" y="5373688"/>
            <a:ext cx="7931150" cy="1150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nSpc>
                <a:spcPct val="80000"/>
              </a:lnSpc>
              <a:spcBef>
                <a:spcPct val="20000"/>
              </a:spcBef>
              <a:buClr>
                <a:schemeClr val="folHlink"/>
              </a:buClr>
              <a:buSzPct val="90000"/>
              <a:buFont typeface="Wingdings" pitchFamily="2" charset="2"/>
              <a:buChar char="n"/>
            </a:pPr>
            <a:r>
              <a:rPr lang="es-ES" sz="1900"/>
              <a:t>No existe una respuesta obvia, a menos que puedamos decir algo sobre los méritos relativos de ambos individuos.</a:t>
            </a:r>
          </a:p>
          <a:p>
            <a:pPr marL="342900" indent="-342900">
              <a:lnSpc>
                <a:spcPct val="80000"/>
              </a:lnSpc>
              <a:spcBef>
                <a:spcPct val="20000"/>
              </a:spcBef>
              <a:buClr>
                <a:schemeClr val="folHlink"/>
              </a:buClr>
              <a:buSzPct val="90000"/>
              <a:buFont typeface="Wingdings" pitchFamily="2" charset="2"/>
              <a:buChar char="n"/>
            </a:pPr>
            <a:endParaRPr lang="es-ES" sz="1900"/>
          </a:p>
          <a:p>
            <a:pPr marL="342900" indent="-342900">
              <a:lnSpc>
                <a:spcPct val="80000"/>
              </a:lnSpc>
              <a:spcBef>
                <a:spcPct val="20000"/>
              </a:spcBef>
              <a:buClr>
                <a:schemeClr val="folHlink"/>
              </a:buClr>
              <a:buSzPct val="90000"/>
              <a:buFont typeface="Wingdings" pitchFamily="2" charset="2"/>
              <a:buChar char="n"/>
            </a:pPr>
            <a:r>
              <a:rPr lang="es-ES" sz="1900"/>
              <a:t>El resto es tarea de los políticos</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3"/>
          <p:cNvSpPr>
            <a:spLocks noGrp="1" noChangeArrowheads="1"/>
          </p:cNvSpPr>
          <p:nvPr>
            <p:ph type="body" idx="1"/>
          </p:nvPr>
        </p:nvSpPr>
        <p:spPr>
          <a:xfrm>
            <a:off x="914400" y="1600200"/>
            <a:ext cx="7772400" cy="1036638"/>
          </a:xfrm>
        </p:spPr>
        <p:txBody>
          <a:bodyPr/>
          <a:lstStyle/>
          <a:p>
            <a:pPr eaLnBrk="1" hangingPunct="1"/>
            <a:r>
              <a:rPr lang="es-ES" sz="2000" smtClean="0"/>
              <a:t>La naturaleza del problema de dos individuos es simple: entre ambos agentes hay un conflicto de intereses, ya que cuanto más consiga uno, menos obtendrá el otro.</a:t>
            </a:r>
          </a:p>
        </p:txBody>
      </p:sp>
      <p:sp>
        <p:nvSpPr>
          <p:cNvPr id="33795" name="Rectangle 8"/>
          <p:cNvSpPr>
            <a:spLocks noChangeArrowheads="1"/>
          </p:cNvSpPr>
          <p:nvPr/>
        </p:nvSpPr>
        <p:spPr bwMode="auto">
          <a:xfrm>
            <a:off x="757238" y="3068638"/>
            <a:ext cx="7772400" cy="1239837"/>
          </a:xfrm>
          <a:prstGeom prst="rect">
            <a:avLst/>
          </a:prstGeom>
          <a:solidFill>
            <a:schemeClr val="accent1"/>
          </a:solidFill>
          <a:ln>
            <a:noFill/>
          </a:ln>
          <a:effectLst>
            <a:outerShdw dist="107763" dir="8100000" algn="ctr" rotWithShape="0">
              <a:schemeClr val="bg2">
                <a:alpha val="50000"/>
              </a:schemeClr>
            </a:outerShdw>
          </a:effectLst>
          <a:extLst>
            <a:ext uri="{91240B29-F687-4F45-9708-019B960494DF}">
              <a14:hiddenLine xmlns:a14="http://schemas.microsoft.com/office/drawing/2010/main" w="9525">
                <a:solidFill>
                  <a:schemeClr val="tx1"/>
                </a:solidFill>
                <a:miter lim="800000"/>
                <a:headEnd/>
                <a:tailEnd/>
              </a14:hiddenLine>
            </a:ext>
          </a:extLst>
        </p:spPr>
        <p:txBody>
          <a:bodyPr/>
          <a:lstStyle/>
          <a:p>
            <a:pPr marL="342900" indent="-342900" algn="ctr">
              <a:spcBef>
                <a:spcPct val="20000"/>
              </a:spcBef>
              <a:buClr>
                <a:schemeClr val="folHlink"/>
              </a:buClr>
              <a:buSzPct val="90000"/>
              <a:buFont typeface="Wingdings" pitchFamily="2" charset="2"/>
              <a:buNone/>
            </a:pPr>
            <a:r>
              <a:rPr lang="es-ES"/>
              <a:t>¿Hay alguna forma de derivar a partir de las preferencias de los miembros de la sociedad, un conjunto de preferencias sociales? ¿Podemos de algún modo combinar las preferencias de los individuos para obtener las preferencias del conjunto de la sociedad?</a:t>
            </a:r>
          </a:p>
          <a:p>
            <a:pPr marL="342900" indent="-342900" algn="ctr">
              <a:spcBef>
                <a:spcPct val="20000"/>
              </a:spcBef>
              <a:buClr>
                <a:schemeClr val="folHlink"/>
              </a:buClr>
              <a:buSzPct val="90000"/>
              <a:buFont typeface="Wingdings" pitchFamily="2" charset="2"/>
              <a:buNone/>
            </a:pPr>
            <a:endParaRPr lang="es-ES"/>
          </a:p>
        </p:txBody>
      </p:sp>
      <p:sp>
        <p:nvSpPr>
          <p:cNvPr id="33796" name="Rectangle 9"/>
          <p:cNvSpPr>
            <a:spLocks noChangeArrowheads="1"/>
          </p:cNvSpPr>
          <p:nvPr/>
        </p:nvSpPr>
        <p:spPr bwMode="auto">
          <a:xfrm>
            <a:off x="755650" y="4941888"/>
            <a:ext cx="80645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Clr>
                <a:schemeClr val="folHlink"/>
              </a:buClr>
              <a:buSzPct val="90000"/>
              <a:buFont typeface="Wingdings" pitchFamily="2" charset="2"/>
              <a:buChar char="n"/>
            </a:pPr>
            <a:r>
              <a:rPr lang="es-ES" sz="2000"/>
              <a:t>Es indudable que se puede combinar las preferencias individuales cuando éstas son idénticas para todos los individuos: de ser así, las preferencias de la sociedad deben coincidir con las de cada uno de los individuos</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3"/>
          <p:cNvSpPr>
            <a:spLocks noGrp="1" noChangeArrowheads="1"/>
          </p:cNvSpPr>
          <p:nvPr>
            <p:ph type="body" idx="1"/>
          </p:nvPr>
        </p:nvSpPr>
        <p:spPr>
          <a:xfrm>
            <a:off x="755650" y="1600200"/>
            <a:ext cx="7931150" cy="4997450"/>
          </a:xfrm>
        </p:spPr>
        <p:txBody>
          <a:bodyPr/>
          <a:lstStyle/>
          <a:p>
            <a:pPr eaLnBrk="1" hangingPunct="1">
              <a:lnSpc>
                <a:spcPct val="90000"/>
              </a:lnSpc>
            </a:pPr>
            <a:r>
              <a:rPr lang="es-ES" sz="2000" smtClean="0"/>
              <a:t>Una función de bienestar social es un código de valores que nos dice cómo varía el bienestar social ante cambios en los valores de utilidad de cada individuo que compone la sociedad.</a:t>
            </a:r>
          </a:p>
          <a:p>
            <a:pPr eaLnBrk="1" hangingPunct="1">
              <a:lnSpc>
                <a:spcPct val="90000"/>
              </a:lnSpc>
            </a:pPr>
            <a:endParaRPr lang="es-ES" sz="2000" smtClean="0"/>
          </a:p>
          <a:p>
            <a:pPr eaLnBrk="1" hangingPunct="1">
              <a:lnSpc>
                <a:spcPct val="90000"/>
              </a:lnSpc>
            </a:pPr>
            <a:r>
              <a:rPr lang="es-ES" sz="2000" smtClean="0"/>
              <a:t>Si hay </a:t>
            </a:r>
            <a:r>
              <a:rPr lang="es-ES" sz="2000" i="1" smtClean="0">
                <a:latin typeface="Times New Roman" pitchFamily="18" charset="0"/>
              </a:rPr>
              <a:t>H</a:t>
            </a:r>
            <a:r>
              <a:rPr lang="es-ES" sz="2000" i="1" smtClean="0"/>
              <a:t> </a:t>
            </a:r>
            <a:r>
              <a:rPr lang="es-ES" sz="2000" smtClean="0"/>
              <a:t>miembros en la sociedad, </a:t>
            </a:r>
            <a:r>
              <a:rPr lang="es-ES" sz="2000" i="1" smtClean="0">
                <a:latin typeface="Times New Roman" pitchFamily="18" charset="0"/>
              </a:rPr>
              <a:t>h</a:t>
            </a:r>
            <a:r>
              <a:rPr lang="es-ES" sz="2000" smtClean="0">
                <a:latin typeface="Times New Roman" pitchFamily="18" charset="0"/>
              </a:rPr>
              <a:t> = 1, 2, …, </a:t>
            </a:r>
            <a:r>
              <a:rPr lang="es-ES" sz="2000" i="1" smtClean="0">
                <a:latin typeface="Times New Roman" pitchFamily="18" charset="0"/>
              </a:rPr>
              <a:t>H</a:t>
            </a:r>
            <a:r>
              <a:rPr lang="es-ES" sz="2000" smtClean="0"/>
              <a:t> La función de bienestar social no es sino una forma de combinar las utilidades individuales en un valor de utilidad para la sociedad:</a:t>
            </a:r>
            <a:endParaRPr lang="es-ES" sz="2000" i="1" smtClean="0"/>
          </a:p>
          <a:p>
            <a:pPr algn="ctr" eaLnBrk="1" hangingPunct="1">
              <a:lnSpc>
                <a:spcPct val="90000"/>
              </a:lnSpc>
              <a:buFont typeface="Wingdings" pitchFamily="2" charset="2"/>
              <a:buNone/>
            </a:pPr>
            <a:r>
              <a:rPr lang="es-ES" sz="2000" i="1" smtClean="0">
                <a:latin typeface="Times New Roman" pitchFamily="18" charset="0"/>
              </a:rPr>
              <a:t>W </a:t>
            </a:r>
            <a:r>
              <a:rPr lang="es-ES" sz="2000" smtClean="0">
                <a:latin typeface="Times New Roman" pitchFamily="18" charset="0"/>
              </a:rPr>
              <a:t>= </a:t>
            </a:r>
            <a:r>
              <a:rPr lang="es-ES" sz="2000" i="1" smtClean="0">
                <a:latin typeface="Times New Roman" pitchFamily="18" charset="0"/>
              </a:rPr>
              <a:t>W</a:t>
            </a:r>
            <a:r>
              <a:rPr lang="es-ES" sz="2000" smtClean="0">
                <a:latin typeface="Times New Roman" pitchFamily="18" charset="0"/>
              </a:rPr>
              <a:t>(</a:t>
            </a:r>
            <a:r>
              <a:rPr lang="es-ES" sz="2000" i="1" smtClean="0">
                <a:latin typeface="Times New Roman" pitchFamily="18" charset="0"/>
              </a:rPr>
              <a:t>U</a:t>
            </a:r>
            <a:r>
              <a:rPr lang="es-ES" sz="2000" baseline="30000" smtClean="0">
                <a:latin typeface="Times New Roman" pitchFamily="18" charset="0"/>
              </a:rPr>
              <a:t>1</a:t>
            </a:r>
            <a:r>
              <a:rPr lang="es-ES" sz="2000" smtClean="0">
                <a:latin typeface="Times New Roman" pitchFamily="18" charset="0"/>
              </a:rPr>
              <a:t>,</a:t>
            </a:r>
            <a:r>
              <a:rPr lang="es-ES" sz="2000" i="1" smtClean="0">
                <a:latin typeface="Times New Roman" pitchFamily="18" charset="0"/>
              </a:rPr>
              <a:t>U</a:t>
            </a:r>
            <a:r>
              <a:rPr lang="es-ES" sz="2000" baseline="30000" smtClean="0">
                <a:latin typeface="Times New Roman" pitchFamily="18" charset="0"/>
              </a:rPr>
              <a:t>2,</a:t>
            </a:r>
            <a:r>
              <a:rPr lang="es-ES" sz="2000" i="1" smtClean="0">
                <a:latin typeface="Times New Roman" pitchFamily="18" charset="0"/>
              </a:rPr>
              <a:t>…,U</a:t>
            </a:r>
            <a:r>
              <a:rPr lang="es-ES" sz="2000" i="1" baseline="30000" smtClean="0">
                <a:latin typeface="Times New Roman" pitchFamily="18" charset="0"/>
              </a:rPr>
              <a:t>H</a:t>
            </a:r>
            <a:r>
              <a:rPr lang="es-ES" sz="2000" smtClean="0">
                <a:latin typeface="Times New Roman" pitchFamily="18" charset="0"/>
              </a:rPr>
              <a:t>)</a:t>
            </a:r>
            <a:r>
              <a:rPr lang="es-ES" sz="2000" i="1" smtClean="0">
                <a:latin typeface="Times New Roman" pitchFamily="18" charset="0"/>
              </a:rPr>
              <a:t>;  h </a:t>
            </a:r>
            <a:r>
              <a:rPr lang="es-ES" sz="2000" smtClean="0">
                <a:latin typeface="Times New Roman" pitchFamily="18" charset="0"/>
              </a:rPr>
              <a:t>= 1, …</a:t>
            </a:r>
            <a:r>
              <a:rPr lang="es-ES" sz="2000" i="1" smtClean="0">
                <a:latin typeface="Times New Roman" pitchFamily="18" charset="0"/>
              </a:rPr>
              <a:t>H;</a:t>
            </a:r>
            <a:endParaRPr lang="es-ES" sz="2000" smtClean="0">
              <a:latin typeface="Times New Roman" pitchFamily="18" charset="0"/>
            </a:endParaRPr>
          </a:p>
          <a:p>
            <a:pPr eaLnBrk="1" hangingPunct="1">
              <a:lnSpc>
                <a:spcPct val="90000"/>
              </a:lnSpc>
              <a:buFont typeface="Wingdings" pitchFamily="2" charset="2"/>
              <a:buNone/>
            </a:pPr>
            <a:r>
              <a:rPr lang="es-ES" sz="2000" smtClean="0"/>
              <a:t>    donde </a:t>
            </a:r>
            <a:r>
              <a:rPr lang="es-ES" sz="2000" i="1" smtClean="0">
                <a:latin typeface="Times New Roman" pitchFamily="18" charset="0"/>
              </a:rPr>
              <a:t>U</a:t>
            </a:r>
            <a:r>
              <a:rPr lang="es-ES" sz="2000" i="1" baseline="30000" smtClean="0">
                <a:latin typeface="Times New Roman" pitchFamily="18" charset="0"/>
              </a:rPr>
              <a:t>h</a:t>
            </a:r>
            <a:r>
              <a:rPr lang="es-ES" sz="2000" i="1" smtClean="0"/>
              <a:t> </a:t>
            </a:r>
            <a:r>
              <a:rPr lang="es-ES" sz="2000" smtClean="0"/>
              <a:t>es un índice de utilidad del individuo </a:t>
            </a:r>
            <a:r>
              <a:rPr lang="es-ES" sz="2000" i="1" smtClean="0">
                <a:latin typeface="Times New Roman" pitchFamily="18" charset="0"/>
              </a:rPr>
              <a:t>h.</a:t>
            </a:r>
            <a:endParaRPr lang="es-ES" sz="2000" smtClean="0"/>
          </a:p>
          <a:p>
            <a:pPr eaLnBrk="1" hangingPunct="1">
              <a:lnSpc>
                <a:spcPct val="90000"/>
              </a:lnSpc>
            </a:pPr>
            <a:endParaRPr lang="es-ES" sz="2000" smtClean="0"/>
          </a:p>
          <a:p>
            <a:pPr eaLnBrk="1" hangingPunct="1">
              <a:lnSpc>
                <a:spcPct val="90000"/>
              </a:lnSpc>
            </a:pPr>
            <a:r>
              <a:rPr lang="es-ES" sz="2000" smtClean="0"/>
              <a:t>La función transforma utilidades individuales en una medida de bienestar colectivo.</a:t>
            </a:r>
          </a:p>
          <a:p>
            <a:pPr eaLnBrk="1" hangingPunct="1">
              <a:lnSpc>
                <a:spcPct val="90000"/>
              </a:lnSpc>
            </a:pPr>
            <a:endParaRPr lang="es-ES" sz="2000" smtClean="0"/>
          </a:p>
          <a:p>
            <a:pPr eaLnBrk="1" hangingPunct="1">
              <a:lnSpc>
                <a:spcPct val="90000"/>
              </a:lnSpc>
            </a:pPr>
            <a:r>
              <a:rPr lang="es-ES" sz="2000" smtClean="0"/>
              <a:t>Es necesario que los índices de utilidad de los individuos sean cardinales, no ordinales ya que necesitamos poder realizar comparaciones interpersonales de utilidad. </a:t>
            </a:r>
          </a:p>
        </p:txBody>
      </p:sp>
      <p:sp>
        <p:nvSpPr>
          <p:cNvPr id="34819" name="Rectangle 5"/>
          <p:cNvSpPr>
            <a:spLocks noChangeArrowheads="1"/>
          </p:cNvSpPr>
          <p:nvPr/>
        </p:nvSpPr>
        <p:spPr bwMode="auto">
          <a:xfrm>
            <a:off x="677863" y="476250"/>
            <a:ext cx="7931150"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nSpc>
                <a:spcPct val="80000"/>
              </a:lnSpc>
              <a:spcBef>
                <a:spcPct val="20000"/>
              </a:spcBef>
              <a:buClr>
                <a:schemeClr val="folHlink"/>
              </a:buClr>
              <a:buSzPct val="90000"/>
              <a:buFont typeface="Wingdings" pitchFamily="2" charset="2"/>
              <a:buChar char="n"/>
            </a:pPr>
            <a:r>
              <a:rPr lang="es-ES" sz="2000"/>
              <a:t>Dos autores destacan por su contribuciones en este área, Bergson (1938) y Samuelson (1947).</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3"/>
          <p:cNvSpPr>
            <a:spLocks noGrp="1" noChangeArrowheads="1"/>
          </p:cNvSpPr>
          <p:nvPr>
            <p:ph type="body" idx="1"/>
          </p:nvPr>
        </p:nvSpPr>
        <p:spPr>
          <a:xfrm>
            <a:off x="914400" y="1600200"/>
            <a:ext cx="7772400" cy="4133850"/>
          </a:xfrm>
        </p:spPr>
        <p:txBody>
          <a:bodyPr/>
          <a:lstStyle/>
          <a:p>
            <a:pPr eaLnBrk="1" hangingPunct="1">
              <a:lnSpc>
                <a:spcPct val="80000"/>
              </a:lnSpc>
            </a:pPr>
            <a:r>
              <a:rPr lang="es-ES" sz="2000" smtClean="0"/>
              <a:t>A partir de la función de bienestar social es posible elegir la distribución óptima, que depende en parte de las opciones disponibles para la sociedad.</a:t>
            </a:r>
          </a:p>
          <a:p>
            <a:pPr eaLnBrk="1" hangingPunct="1">
              <a:lnSpc>
                <a:spcPct val="80000"/>
              </a:lnSpc>
            </a:pPr>
            <a:endParaRPr lang="es-ES" sz="2000" smtClean="0"/>
          </a:p>
          <a:p>
            <a:pPr eaLnBrk="1" hangingPunct="1">
              <a:lnSpc>
                <a:spcPct val="80000"/>
              </a:lnSpc>
            </a:pPr>
            <a:r>
              <a:rPr lang="es-ES" sz="2000" smtClean="0"/>
              <a:t>Cualquiera que sea la distribución elegida, estará en la curva de contrato.</a:t>
            </a:r>
          </a:p>
          <a:p>
            <a:pPr eaLnBrk="1" hangingPunct="1">
              <a:lnSpc>
                <a:spcPct val="80000"/>
              </a:lnSpc>
            </a:pPr>
            <a:endParaRPr lang="es-ES" sz="2000" smtClean="0"/>
          </a:p>
          <a:p>
            <a:pPr eaLnBrk="1" hangingPunct="1">
              <a:lnSpc>
                <a:spcPct val="80000"/>
              </a:lnSpc>
            </a:pPr>
            <a:r>
              <a:rPr lang="es-ES" sz="2000" smtClean="0"/>
              <a:t>Conociendo las funciones de utilidad de cada uno de los individuos, podemos calcular los respectivos valores en cada punto de la curva de contrato y a partir de esa información construir la </a:t>
            </a:r>
            <a:r>
              <a:rPr lang="es-ES" sz="2000" i="1" smtClean="0"/>
              <a:t>frontera de posibilidades de la utilidad</a:t>
            </a:r>
            <a:r>
              <a:rPr lang="es-ES" sz="2000" smtClean="0"/>
              <a:t> de la sociedad.</a:t>
            </a:r>
          </a:p>
          <a:p>
            <a:pPr eaLnBrk="1" hangingPunct="1">
              <a:lnSpc>
                <a:spcPct val="80000"/>
              </a:lnSpc>
            </a:pPr>
            <a:endParaRPr lang="es-ES" sz="2000" smtClean="0"/>
          </a:p>
          <a:p>
            <a:pPr eaLnBrk="1" hangingPunct="1">
              <a:lnSpc>
                <a:spcPct val="80000"/>
              </a:lnSpc>
            </a:pPr>
            <a:r>
              <a:rPr lang="es-ES" sz="2000" smtClean="0"/>
              <a:t>Como ejemplo: supongamos que las funciones de utilidad de </a:t>
            </a:r>
            <a:r>
              <a:rPr lang="es-ES" sz="2000" i="1" smtClean="0">
                <a:latin typeface="Times New Roman" pitchFamily="18" charset="0"/>
              </a:rPr>
              <a:t>A</a:t>
            </a:r>
            <a:r>
              <a:rPr lang="es-ES" sz="2000" smtClean="0"/>
              <a:t> y </a:t>
            </a:r>
            <a:r>
              <a:rPr lang="es-ES" sz="2000" i="1" smtClean="0">
                <a:latin typeface="Times New Roman" pitchFamily="18" charset="0"/>
              </a:rPr>
              <a:t>B</a:t>
            </a:r>
            <a:r>
              <a:rPr lang="es-ES" sz="2000" smtClean="0"/>
              <a:t> son las siguientes:</a:t>
            </a:r>
          </a:p>
        </p:txBody>
      </p:sp>
      <p:graphicFrame>
        <p:nvGraphicFramePr>
          <p:cNvPr id="35843" name="Object 4"/>
          <p:cNvGraphicFramePr>
            <a:graphicFrameLocks noChangeAspect="1"/>
          </p:cNvGraphicFramePr>
          <p:nvPr/>
        </p:nvGraphicFramePr>
        <p:xfrm>
          <a:off x="3422650" y="5734050"/>
          <a:ext cx="2439988" cy="762000"/>
        </p:xfrm>
        <a:graphic>
          <a:graphicData uri="http://schemas.openxmlformats.org/presentationml/2006/ole">
            <mc:AlternateContent xmlns:mc="http://schemas.openxmlformats.org/markup-compatibility/2006">
              <mc:Choice xmlns:v="urn:schemas-microsoft-com:vml" Requires="v">
                <p:oleObj spid="_x0000_s35850" name="Equation" r:id="rId3" imgW="1625600" imgH="508000" progId="Equation.DSMT4">
                  <p:embed/>
                </p:oleObj>
              </mc:Choice>
              <mc:Fallback>
                <p:oleObj name="Equation" r:id="rId3" imgW="1625600" imgH="5080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2650" y="5734050"/>
                        <a:ext cx="2439988" cy="76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aphicFrame>
        <p:nvGraphicFramePr>
          <p:cNvPr id="103429" name="Object 5"/>
          <p:cNvGraphicFramePr>
            <a:graphicFrameLocks noGrp="1" noChangeAspect="1"/>
          </p:cNvGraphicFramePr>
          <p:nvPr>
            <p:ph sz="half" idx="1"/>
          </p:nvPr>
        </p:nvGraphicFramePr>
        <p:xfrm>
          <a:off x="915988" y="1600200"/>
          <a:ext cx="3806825" cy="4530725"/>
        </p:xfrm>
        <a:graphic>
          <a:graphicData uri="http://schemas.openxmlformats.org/presentationml/2006/ole">
            <mc:AlternateContent xmlns:mc="http://schemas.openxmlformats.org/markup-compatibility/2006">
              <mc:Choice xmlns:v="urn:schemas-microsoft-com:vml" Requires="v">
                <p:oleObj spid="_x0000_s36880" name="Gráfico" r:id="rId3" imgW="3810000" imgH="4533900" progId="MSGraph.Chart.8">
                  <p:embed followColorScheme="full"/>
                </p:oleObj>
              </mc:Choice>
              <mc:Fallback>
                <p:oleObj name="Gráfico" r:id="rId3" imgW="3810000" imgH="4533900" progId="MSGraph.Chart.8">
                  <p:embed followColorScheme="full"/>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5988" y="1600200"/>
                        <a:ext cx="3806825" cy="4530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103430" name="Object 6"/>
          <p:cNvGraphicFramePr>
            <a:graphicFrameLocks noGrp="1" noChangeAspect="1"/>
          </p:cNvGraphicFramePr>
          <p:nvPr>
            <p:ph sz="half" idx="2"/>
          </p:nvPr>
        </p:nvGraphicFramePr>
        <p:xfrm>
          <a:off x="4878388" y="1600200"/>
          <a:ext cx="3806825" cy="4530725"/>
        </p:xfrm>
        <a:graphic>
          <a:graphicData uri="http://schemas.openxmlformats.org/presentationml/2006/ole">
            <mc:AlternateContent xmlns:mc="http://schemas.openxmlformats.org/markup-compatibility/2006">
              <mc:Choice xmlns:v="urn:schemas-microsoft-com:vml" Requires="v">
                <p:oleObj spid="_x0000_s36881" name="Gráfico" r:id="rId5" imgW="3810000" imgH="4533900" progId="MSGraph.Chart.8">
                  <p:embed followColorScheme="full"/>
                </p:oleObj>
              </mc:Choice>
              <mc:Fallback>
                <p:oleObj name="Gráfico" r:id="rId5" imgW="3810000" imgH="4533900" progId="MSGraph.Chart.8">
                  <p:embed followColorScheme="full"/>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78388" y="1600200"/>
                        <a:ext cx="3806825" cy="4530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103429"/>
                                        </p:tgtEl>
                                        <p:attrNameLst>
                                          <p:attrName>style.visibility</p:attrName>
                                        </p:attrNameLst>
                                      </p:cBhvr>
                                      <p:to>
                                        <p:strVal val="visible"/>
                                      </p:to>
                                    </p:set>
                                    <p:animEffect transition="in" filter="diamond(in)">
                                      <p:cBhvr>
                                        <p:cTn id="7" dur="2000"/>
                                        <p:tgtEl>
                                          <p:spTgt spid="103429"/>
                                        </p:tgtEl>
                                      </p:cBhvr>
                                    </p:animEffect>
                                  </p:childTnLst>
                                </p:cTn>
                              </p:par>
                            </p:childTnLst>
                          </p:cTn>
                        </p:par>
                        <p:par>
                          <p:cTn id="8" fill="hold" nodeType="afterGroup">
                            <p:stCondLst>
                              <p:cond delay="2000"/>
                            </p:stCondLst>
                            <p:childTnLst>
                              <p:par>
                                <p:cTn id="9" presetID="8" presetClass="entr" presetSubtype="16" fill="hold" grpId="0" nodeType="afterEffect">
                                  <p:stCondLst>
                                    <p:cond delay="0"/>
                                  </p:stCondLst>
                                  <p:childTnLst>
                                    <p:set>
                                      <p:cBhvr>
                                        <p:cTn id="10" dur="1" fill="hold">
                                          <p:stCondLst>
                                            <p:cond delay="0"/>
                                          </p:stCondLst>
                                        </p:cTn>
                                        <p:tgtEl>
                                          <p:spTgt spid="103429"/>
                                        </p:tgtEl>
                                        <p:attrNameLst>
                                          <p:attrName>style.visibility</p:attrName>
                                        </p:attrNameLst>
                                      </p:cBhvr>
                                      <p:to>
                                        <p:strVal val="visible"/>
                                      </p:to>
                                    </p:set>
                                    <p:animEffect transition="in" filter="diamond(in)">
                                      <p:cBhvr>
                                        <p:cTn id="11" dur="2000"/>
                                        <p:tgtEl>
                                          <p:spTgt spid="103429"/>
                                        </p:tgtEl>
                                      </p:cBhvr>
                                    </p:animEffect>
                                  </p:childTnLst>
                                </p:cTn>
                              </p:par>
                            </p:childTnLst>
                          </p:cTn>
                        </p:par>
                        <p:par>
                          <p:cTn id="12" fill="hold" nodeType="afterGroup">
                            <p:stCondLst>
                              <p:cond delay="4000"/>
                            </p:stCondLst>
                            <p:childTnLst>
                              <p:par>
                                <p:cTn id="13" presetID="8" presetClass="entr" presetSubtype="16" fill="hold" grpId="0" nodeType="afterEffect">
                                  <p:stCondLst>
                                    <p:cond delay="0"/>
                                  </p:stCondLst>
                                  <p:childTnLst>
                                    <p:set>
                                      <p:cBhvr>
                                        <p:cTn id="14" dur="1" fill="hold">
                                          <p:stCondLst>
                                            <p:cond delay="0"/>
                                          </p:stCondLst>
                                        </p:cTn>
                                        <p:tgtEl>
                                          <p:spTgt spid="103429"/>
                                        </p:tgtEl>
                                        <p:attrNameLst>
                                          <p:attrName>style.visibility</p:attrName>
                                        </p:attrNameLst>
                                      </p:cBhvr>
                                      <p:to>
                                        <p:strVal val="visible"/>
                                      </p:to>
                                    </p:set>
                                    <p:animEffect transition="in" filter="diamond(in)">
                                      <p:cBhvr>
                                        <p:cTn id="15" dur="2000"/>
                                        <p:tgtEl>
                                          <p:spTgt spid="103429"/>
                                        </p:tgtEl>
                                      </p:cBhvr>
                                    </p:animEffect>
                                  </p:childTnLst>
                                </p:cTn>
                              </p:par>
                            </p:childTnLst>
                          </p:cTn>
                        </p:par>
                        <p:par>
                          <p:cTn id="16" fill="hold" nodeType="afterGroup">
                            <p:stCondLst>
                              <p:cond delay="6000"/>
                            </p:stCondLst>
                            <p:childTnLst>
                              <p:par>
                                <p:cTn id="17" presetID="8" presetClass="entr" presetSubtype="16" fill="hold" grpId="0" nodeType="afterEffect">
                                  <p:stCondLst>
                                    <p:cond delay="0"/>
                                  </p:stCondLst>
                                  <p:childTnLst>
                                    <p:set>
                                      <p:cBhvr>
                                        <p:cTn id="18" dur="1" fill="hold">
                                          <p:stCondLst>
                                            <p:cond delay="0"/>
                                          </p:stCondLst>
                                        </p:cTn>
                                        <p:tgtEl>
                                          <p:spTgt spid="103429"/>
                                        </p:tgtEl>
                                        <p:attrNameLst>
                                          <p:attrName>style.visibility</p:attrName>
                                        </p:attrNameLst>
                                      </p:cBhvr>
                                      <p:to>
                                        <p:strVal val="visible"/>
                                      </p:to>
                                    </p:set>
                                    <p:animEffect transition="in" filter="diamond(in)">
                                      <p:cBhvr>
                                        <p:cTn id="19" dur="2000"/>
                                        <p:tgtEl>
                                          <p:spTgt spid="103429"/>
                                        </p:tgtEl>
                                      </p:cBhvr>
                                    </p:animEffect>
                                  </p:childTnLst>
                                </p:cTn>
                              </p:par>
                            </p:childTnLst>
                          </p:cTn>
                        </p:par>
                        <p:par>
                          <p:cTn id="20" fill="hold" nodeType="afterGroup">
                            <p:stCondLst>
                              <p:cond delay="8000"/>
                            </p:stCondLst>
                            <p:childTnLst>
                              <p:par>
                                <p:cTn id="21" presetID="8" presetClass="entr" presetSubtype="16" fill="hold" grpId="0" nodeType="afterEffect">
                                  <p:stCondLst>
                                    <p:cond delay="0"/>
                                  </p:stCondLst>
                                  <p:childTnLst>
                                    <p:set>
                                      <p:cBhvr>
                                        <p:cTn id="22" dur="1" fill="hold">
                                          <p:stCondLst>
                                            <p:cond delay="0"/>
                                          </p:stCondLst>
                                        </p:cTn>
                                        <p:tgtEl>
                                          <p:spTgt spid="103429"/>
                                        </p:tgtEl>
                                        <p:attrNameLst>
                                          <p:attrName>style.visibility</p:attrName>
                                        </p:attrNameLst>
                                      </p:cBhvr>
                                      <p:to>
                                        <p:strVal val="visible"/>
                                      </p:to>
                                    </p:set>
                                    <p:animEffect transition="in" filter="diamond(in)">
                                      <p:cBhvr>
                                        <p:cTn id="23" dur="2000"/>
                                        <p:tgtEl>
                                          <p:spTgt spid="103429"/>
                                        </p:tgtEl>
                                      </p:cBhvr>
                                    </p:animEffect>
                                  </p:childTnLst>
                                </p:cTn>
                              </p:par>
                            </p:childTnLst>
                          </p:cTn>
                        </p:par>
                        <p:par>
                          <p:cTn id="24" fill="hold" nodeType="afterGroup">
                            <p:stCondLst>
                              <p:cond delay="10000"/>
                            </p:stCondLst>
                            <p:childTnLst>
                              <p:par>
                                <p:cTn id="25" presetID="8" presetClass="entr" presetSubtype="16" fill="hold" grpId="0" nodeType="afterEffect">
                                  <p:stCondLst>
                                    <p:cond delay="0"/>
                                  </p:stCondLst>
                                  <p:childTnLst>
                                    <p:set>
                                      <p:cBhvr>
                                        <p:cTn id="26" dur="1" fill="hold">
                                          <p:stCondLst>
                                            <p:cond delay="0"/>
                                          </p:stCondLst>
                                        </p:cTn>
                                        <p:tgtEl>
                                          <p:spTgt spid="103429"/>
                                        </p:tgtEl>
                                        <p:attrNameLst>
                                          <p:attrName>style.visibility</p:attrName>
                                        </p:attrNameLst>
                                      </p:cBhvr>
                                      <p:to>
                                        <p:strVal val="visible"/>
                                      </p:to>
                                    </p:set>
                                    <p:animEffect transition="in" filter="diamond(in)">
                                      <p:cBhvr>
                                        <p:cTn id="27" dur="2000"/>
                                        <p:tgtEl>
                                          <p:spTgt spid="103429"/>
                                        </p:tgtEl>
                                      </p:cBhvr>
                                    </p:animEffect>
                                  </p:childTnLst>
                                </p:cTn>
                              </p:par>
                            </p:childTnLst>
                          </p:cTn>
                        </p:par>
                        <p:par>
                          <p:cTn id="28" fill="hold" nodeType="afterGroup">
                            <p:stCondLst>
                              <p:cond delay="12000"/>
                            </p:stCondLst>
                            <p:childTnLst>
                              <p:par>
                                <p:cTn id="29" presetID="8" presetClass="entr" presetSubtype="16" fill="hold" grpId="0" nodeType="afterEffect">
                                  <p:stCondLst>
                                    <p:cond delay="0"/>
                                  </p:stCondLst>
                                  <p:childTnLst>
                                    <p:set>
                                      <p:cBhvr>
                                        <p:cTn id="30" dur="1" fill="hold">
                                          <p:stCondLst>
                                            <p:cond delay="0"/>
                                          </p:stCondLst>
                                        </p:cTn>
                                        <p:tgtEl>
                                          <p:spTgt spid="103429"/>
                                        </p:tgtEl>
                                        <p:attrNameLst>
                                          <p:attrName>style.visibility</p:attrName>
                                        </p:attrNameLst>
                                      </p:cBhvr>
                                      <p:to>
                                        <p:strVal val="visible"/>
                                      </p:to>
                                    </p:set>
                                    <p:animEffect transition="in" filter="diamond(in)">
                                      <p:cBhvr>
                                        <p:cTn id="31" dur="2000"/>
                                        <p:tgtEl>
                                          <p:spTgt spid="103429"/>
                                        </p:tgtEl>
                                      </p:cBhvr>
                                    </p:animEffect>
                                  </p:childTnLst>
                                </p:cTn>
                              </p:par>
                            </p:childTnLst>
                          </p:cTn>
                        </p:par>
                        <p:par>
                          <p:cTn id="32" fill="hold" nodeType="afterGroup">
                            <p:stCondLst>
                              <p:cond delay="14000"/>
                            </p:stCondLst>
                            <p:childTnLst>
                              <p:par>
                                <p:cTn id="33" presetID="8" presetClass="entr" presetSubtype="16" fill="hold" grpId="0" nodeType="afterEffect">
                                  <p:stCondLst>
                                    <p:cond delay="0"/>
                                  </p:stCondLst>
                                  <p:childTnLst>
                                    <p:set>
                                      <p:cBhvr>
                                        <p:cTn id="34" dur="1" fill="hold">
                                          <p:stCondLst>
                                            <p:cond delay="0"/>
                                          </p:stCondLst>
                                        </p:cTn>
                                        <p:tgtEl>
                                          <p:spTgt spid="103429"/>
                                        </p:tgtEl>
                                        <p:attrNameLst>
                                          <p:attrName>style.visibility</p:attrName>
                                        </p:attrNameLst>
                                      </p:cBhvr>
                                      <p:to>
                                        <p:strVal val="visible"/>
                                      </p:to>
                                    </p:set>
                                    <p:animEffect transition="in" filter="diamond(in)">
                                      <p:cBhvr>
                                        <p:cTn id="35" dur="2000"/>
                                        <p:tgtEl>
                                          <p:spTgt spid="103429"/>
                                        </p:tgtEl>
                                      </p:cBhvr>
                                    </p:animEffect>
                                  </p:childTnLst>
                                </p:cTn>
                              </p:par>
                            </p:childTnLst>
                          </p:cTn>
                        </p:par>
                        <p:par>
                          <p:cTn id="36" fill="hold" nodeType="afterGroup">
                            <p:stCondLst>
                              <p:cond delay="16000"/>
                            </p:stCondLst>
                            <p:childTnLst>
                              <p:par>
                                <p:cTn id="37" presetID="8" presetClass="entr" presetSubtype="16" fill="hold" grpId="0" nodeType="afterEffect">
                                  <p:stCondLst>
                                    <p:cond delay="0"/>
                                  </p:stCondLst>
                                  <p:childTnLst>
                                    <p:set>
                                      <p:cBhvr>
                                        <p:cTn id="38" dur="1" fill="hold">
                                          <p:stCondLst>
                                            <p:cond delay="0"/>
                                          </p:stCondLst>
                                        </p:cTn>
                                        <p:tgtEl>
                                          <p:spTgt spid="103429"/>
                                        </p:tgtEl>
                                        <p:attrNameLst>
                                          <p:attrName>style.visibility</p:attrName>
                                        </p:attrNameLst>
                                      </p:cBhvr>
                                      <p:to>
                                        <p:strVal val="visible"/>
                                      </p:to>
                                    </p:set>
                                    <p:animEffect transition="in" filter="diamond(in)">
                                      <p:cBhvr>
                                        <p:cTn id="39" dur="2000"/>
                                        <p:tgtEl>
                                          <p:spTgt spid="103429"/>
                                        </p:tgtEl>
                                      </p:cBhvr>
                                    </p:animEffect>
                                  </p:childTnLst>
                                </p:cTn>
                              </p:par>
                            </p:childTnLst>
                          </p:cTn>
                        </p:par>
                        <p:par>
                          <p:cTn id="40" fill="hold" nodeType="afterGroup">
                            <p:stCondLst>
                              <p:cond delay="18000"/>
                            </p:stCondLst>
                            <p:childTnLst>
                              <p:par>
                                <p:cTn id="41" presetID="8" presetClass="entr" presetSubtype="16" fill="hold" grpId="0" nodeType="afterEffect">
                                  <p:stCondLst>
                                    <p:cond delay="0"/>
                                  </p:stCondLst>
                                  <p:childTnLst>
                                    <p:set>
                                      <p:cBhvr>
                                        <p:cTn id="42" dur="1" fill="hold">
                                          <p:stCondLst>
                                            <p:cond delay="0"/>
                                          </p:stCondLst>
                                        </p:cTn>
                                        <p:tgtEl>
                                          <p:spTgt spid="103429"/>
                                        </p:tgtEl>
                                        <p:attrNameLst>
                                          <p:attrName>style.visibility</p:attrName>
                                        </p:attrNameLst>
                                      </p:cBhvr>
                                      <p:to>
                                        <p:strVal val="visible"/>
                                      </p:to>
                                    </p:set>
                                    <p:animEffect transition="in" filter="diamond(in)">
                                      <p:cBhvr>
                                        <p:cTn id="43" dur="2000"/>
                                        <p:tgtEl>
                                          <p:spTgt spid="103429"/>
                                        </p:tgtEl>
                                      </p:cBhvr>
                                    </p:animEffect>
                                  </p:childTnLst>
                                </p:cTn>
                              </p:par>
                            </p:childTnLst>
                          </p:cTn>
                        </p:par>
                        <p:par>
                          <p:cTn id="44" fill="hold" nodeType="afterGroup">
                            <p:stCondLst>
                              <p:cond delay="20000"/>
                            </p:stCondLst>
                            <p:childTnLst>
                              <p:par>
                                <p:cTn id="45" presetID="8" presetClass="entr" presetSubtype="16" fill="hold" grpId="0" nodeType="afterEffect">
                                  <p:stCondLst>
                                    <p:cond delay="0"/>
                                  </p:stCondLst>
                                  <p:childTnLst>
                                    <p:set>
                                      <p:cBhvr>
                                        <p:cTn id="46" dur="1" fill="hold">
                                          <p:stCondLst>
                                            <p:cond delay="0"/>
                                          </p:stCondLst>
                                        </p:cTn>
                                        <p:tgtEl>
                                          <p:spTgt spid="103429"/>
                                        </p:tgtEl>
                                        <p:attrNameLst>
                                          <p:attrName>style.visibility</p:attrName>
                                        </p:attrNameLst>
                                      </p:cBhvr>
                                      <p:to>
                                        <p:strVal val="visible"/>
                                      </p:to>
                                    </p:set>
                                    <p:animEffect transition="in" filter="diamond(in)">
                                      <p:cBhvr>
                                        <p:cTn id="47" dur="2000"/>
                                        <p:tgtEl>
                                          <p:spTgt spid="103429"/>
                                        </p:tgtEl>
                                      </p:cBhvr>
                                    </p:animEffect>
                                  </p:childTnLst>
                                </p:cTn>
                              </p:par>
                            </p:childTnLst>
                          </p:cTn>
                        </p:par>
                        <p:par>
                          <p:cTn id="48" fill="hold" nodeType="afterGroup">
                            <p:stCondLst>
                              <p:cond delay="22000"/>
                            </p:stCondLst>
                            <p:childTnLst>
                              <p:par>
                                <p:cTn id="49" presetID="8" presetClass="entr" presetSubtype="16" fill="hold" grpId="0" nodeType="afterEffect">
                                  <p:stCondLst>
                                    <p:cond delay="0"/>
                                  </p:stCondLst>
                                  <p:childTnLst>
                                    <p:set>
                                      <p:cBhvr>
                                        <p:cTn id="50" dur="1" fill="hold">
                                          <p:stCondLst>
                                            <p:cond delay="0"/>
                                          </p:stCondLst>
                                        </p:cTn>
                                        <p:tgtEl>
                                          <p:spTgt spid="103429"/>
                                        </p:tgtEl>
                                        <p:attrNameLst>
                                          <p:attrName>style.visibility</p:attrName>
                                        </p:attrNameLst>
                                      </p:cBhvr>
                                      <p:to>
                                        <p:strVal val="visible"/>
                                      </p:to>
                                    </p:set>
                                    <p:animEffect transition="in" filter="diamond(in)">
                                      <p:cBhvr>
                                        <p:cTn id="51" dur="2000"/>
                                        <p:tgtEl>
                                          <p:spTgt spid="103429"/>
                                        </p:tgtEl>
                                      </p:cBhvr>
                                    </p:animEffect>
                                  </p:childTnLst>
                                </p:cTn>
                              </p:par>
                            </p:childTnLst>
                          </p:cTn>
                        </p:par>
                        <p:par>
                          <p:cTn id="52" fill="hold" nodeType="afterGroup">
                            <p:stCondLst>
                              <p:cond delay="24000"/>
                            </p:stCondLst>
                            <p:childTnLst>
                              <p:par>
                                <p:cTn id="53" presetID="8" presetClass="entr" presetSubtype="16" fill="hold" grpId="0" nodeType="afterEffect">
                                  <p:stCondLst>
                                    <p:cond delay="0"/>
                                  </p:stCondLst>
                                  <p:childTnLst>
                                    <p:set>
                                      <p:cBhvr>
                                        <p:cTn id="54" dur="1" fill="hold">
                                          <p:stCondLst>
                                            <p:cond delay="0"/>
                                          </p:stCondLst>
                                        </p:cTn>
                                        <p:tgtEl>
                                          <p:spTgt spid="103429"/>
                                        </p:tgtEl>
                                        <p:attrNameLst>
                                          <p:attrName>style.visibility</p:attrName>
                                        </p:attrNameLst>
                                      </p:cBhvr>
                                      <p:to>
                                        <p:strVal val="visible"/>
                                      </p:to>
                                    </p:set>
                                    <p:animEffect transition="in" filter="diamond(in)">
                                      <p:cBhvr>
                                        <p:cTn id="55" dur="2000"/>
                                        <p:tgtEl>
                                          <p:spTgt spid="103429"/>
                                        </p:tgtEl>
                                      </p:cBhvr>
                                    </p:animEffect>
                                  </p:childTnLst>
                                </p:cTn>
                              </p:par>
                            </p:childTnLst>
                          </p:cTn>
                        </p:par>
                        <p:par>
                          <p:cTn id="56" fill="hold" nodeType="afterGroup">
                            <p:stCondLst>
                              <p:cond delay="26000"/>
                            </p:stCondLst>
                            <p:childTnLst>
                              <p:par>
                                <p:cTn id="57" presetID="8" presetClass="entr" presetSubtype="16" fill="hold" grpId="0" nodeType="afterEffect">
                                  <p:stCondLst>
                                    <p:cond delay="0"/>
                                  </p:stCondLst>
                                  <p:childTnLst>
                                    <p:set>
                                      <p:cBhvr>
                                        <p:cTn id="58" dur="1" fill="hold">
                                          <p:stCondLst>
                                            <p:cond delay="0"/>
                                          </p:stCondLst>
                                        </p:cTn>
                                        <p:tgtEl>
                                          <p:spTgt spid="103429"/>
                                        </p:tgtEl>
                                        <p:attrNameLst>
                                          <p:attrName>style.visibility</p:attrName>
                                        </p:attrNameLst>
                                      </p:cBhvr>
                                      <p:to>
                                        <p:strVal val="visible"/>
                                      </p:to>
                                    </p:set>
                                    <p:animEffect transition="in" filter="diamond(in)">
                                      <p:cBhvr>
                                        <p:cTn id="59" dur="2000"/>
                                        <p:tgtEl>
                                          <p:spTgt spid="103429"/>
                                        </p:tgtEl>
                                      </p:cBhvr>
                                    </p:animEffect>
                                  </p:childTnLst>
                                </p:cTn>
                              </p:par>
                            </p:childTnLst>
                          </p:cTn>
                        </p:par>
                        <p:par>
                          <p:cTn id="60" fill="hold" nodeType="afterGroup">
                            <p:stCondLst>
                              <p:cond delay="28000"/>
                            </p:stCondLst>
                            <p:childTnLst>
                              <p:par>
                                <p:cTn id="61" presetID="8" presetClass="entr" presetSubtype="16" fill="hold" grpId="0" nodeType="afterEffect">
                                  <p:stCondLst>
                                    <p:cond delay="0"/>
                                  </p:stCondLst>
                                  <p:childTnLst>
                                    <p:set>
                                      <p:cBhvr>
                                        <p:cTn id="62" dur="1" fill="hold">
                                          <p:stCondLst>
                                            <p:cond delay="0"/>
                                          </p:stCondLst>
                                        </p:cTn>
                                        <p:tgtEl>
                                          <p:spTgt spid="103429"/>
                                        </p:tgtEl>
                                        <p:attrNameLst>
                                          <p:attrName>style.visibility</p:attrName>
                                        </p:attrNameLst>
                                      </p:cBhvr>
                                      <p:to>
                                        <p:strVal val="visible"/>
                                      </p:to>
                                    </p:set>
                                    <p:animEffect transition="in" filter="diamond(in)">
                                      <p:cBhvr>
                                        <p:cTn id="63" dur="2000"/>
                                        <p:tgtEl>
                                          <p:spTgt spid="103429"/>
                                        </p:tgtEl>
                                      </p:cBhvr>
                                    </p:animEffect>
                                  </p:childTnLst>
                                </p:cTn>
                              </p:par>
                            </p:childTnLst>
                          </p:cTn>
                        </p:par>
                        <p:par>
                          <p:cTn id="64" fill="hold" nodeType="afterGroup">
                            <p:stCondLst>
                              <p:cond delay="30000"/>
                            </p:stCondLst>
                            <p:childTnLst>
                              <p:par>
                                <p:cTn id="65" presetID="8" presetClass="entr" presetSubtype="16" fill="hold" grpId="0" nodeType="afterEffect">
                                  <p:stCondLst>
                                    <p:cond delay="0"/>
                                  </p:stCondLst>
                                  <p:childTnLst>
                                    <p:set>
                                      <p:cBhvr>
                                        <p:cTn id="66" dur="1" fill="hold">
                                          <p:stCondLst>
                                            <p:cond delay="0"/>
                                          </p:stCondLst>
                                        </p:cTn>
                                        <p:tgtEl>
                                          <p:spTgt spid="103429"/>
                                        </p:tgtEl>
                                        <p:attrNameLst>
                                          <p:attrName>style.visibility</p:attrName>
                                        </p:attrNameLst>
                                      </p:cBhvr>
                                      <p:to>
                                        <p:strVal val="visible"/>
                                      </p:to>
                                    </p:set>
                                    <p:animEffect transition="in" filter="diamond(in)">
                                      <p:cBhvr>
                                        <p:cTn id="67" dur="2000"/>
                                        <p:tgtEl>
                                          <p:spTgt spid="103429"/>
                                        </p:tgtEl>
                                      </p:cBhvr>
                                    </p:animEffect>
                                  </p:childTnLst>
                                </p:cTn>
                              </p:par>
                            </p:childTnLst>
                          </p:cTn>
                        </p:par>
                        <p:par>
                          <p:cTn id="68" fill="hold" nodeType="afterGroup">
                            <p:stCondLst>
                              <p:cond delay="32000"/>
                            </p:stCondLst>
                            <p:childTnLst>
                              <p:par>
                                <p:cTn id="69" presetID="8" presetClass="entr" presetSubtype="16" fill="hold" grpId="0" nodeType="afterEffect">
                                  <p:stCondLst>
                                    <p:cond delay="0"/>
                                  </p:stCondLst>
                                  <p:childTnLst>
                                    <p:set>
                                      <p:cBhvr>
                                        <p:cTn id="70" dur="1" fill="hold">
                                          <p:stCondLst>
                                            <p:cond delay="0"/>
                                          </p:stCondLst>
                                        </p:cTn>
                                        <p:tgtEl>
                                          <p:spTgt spid="103429"/>
                                        </p:tgtEl>
                                        <p:attrNameLst>
                                          <p:attrName>style.visibility</p:attrName>
                                        </p:attrNameLst>
                                      </p:cBhvr>
                                      <p:to>
                                        <p:strVal val="visible"/>
                                      </p:to>
                                    </p:set>
                                    <p:animEffect transition="in" filter="diamond(in)">
                                      <p:cBhvr>
                                        <p:cTn id="71" dur="2000"/>
                                        <p:tgtEl>
                                          <p:spTgt spid="103429"/>
                                        </p:tgtEl>
                                      </p:cBhvr>
                                    </p:animEffect>
                                  </p:childTnLst>
                                </p:cTn>
                              </p:par>
                            </p:childTnLst>
                          </p:cTn>
                        </p:par>
                        <p:par>
                          <p:cTn id="72" fill="hold" nodeType="afterGroup">
                            <p:stCondLst>
                              <p:cond delay="34000"/>
                            </p:stCondLst>
                            <p:childTnLst>
                              <p:par>
                                <p:cTn id="73" presetID="8" presetClass="entr" presetSubtype="16" fill="hold" grpId="0" nodeType="afterEffect">
                                  <p:stCondLst>
                                    <p:cond delay="0"/>
                                  </p:stCondLst>
                                  <p:childTnLst>
                                    <p:set>
                                      <p:cBhvr>
                                        <p:cTn id="74" dur="1" fill="hold">
                                          <p:stCondLst>
                                            <p:cond delay="0"/>
                                          </p:stCondLst>
                                        </p:cTn>
                                        <p:tgtEl>
                                          <p:spTgt spid="103429"/>
                                        </p:tgtEl>
                                        <p:attrNameLst>
                                          <p:attrName>style.visibility</p:attrName>
                                        </p:attrNameLst>
                                      </p:cBhvr>
                                      <p:to>
                                        <p:strVal val="visible"/>
                                      </p:to>
                                    </p:set>
                                    <p:animEffect transition="in" filter="diamond(in)">
                                      <p:cBhvr>
                                        <p:cTn id="75" dur="2000"/>
                                        <p:tgtEl>
                                          <p:spTgt spid="103429"/>
                                        </p:tgtEl>
                                      </p:cBhvr>
                                    </p:animEffect>
                                  </p:childTnLst>
                                </p:cTn>
                              </p:par>
                            </p:childTnLst>
                          </p:cTn>
                        </p:par>
                        <p:par>
                          <p:cTn id="76" fill="hold" nodeType="afterGroup">
                            <p:stCondLst>
                              <p:cond delay="36000"/>
                            </p:stCondLst>
                            <p:childTnLst>
                              <p:par>
                                <p:cTn id="77" presetID="8" presetClass="entr" presetSubtype="16" fill="hold" grpId="0" nodeType="afterEffect">
                                  <p:stCondLst>
                                    <p:cond delay="0"/>
                                  </p:stCondLst>
                                  <p:childTnLst>
                                    <p:set>
                                      <p:cBhvr>
                                        <p:cTn id="78" dur="1" fill="hold">
                                          <p:stCondLst>
                                            <p:cond delay="0"/>
                                          </p:stCondLst>
                                        </p:cTn>
                                        <p:tgtEl>
                                          <p:spTgt spid="103429"/>
                                        </p:tgtEl>
                                        <p:attrNameLst>
                                          <p:attrName>style.visibility</p:attrName>
                                        </p:attrNameLst>
                                      </p:cBhvr>
                                      <p:to>
                                        <p:strVal val="visible"/>
                                      </p:to>
                                    </p:set>
                                    <p:animEffect transition="in" filter="diamond(in)">
                                      <p:cBhvr>
                                        <p:cTn id="79" dur="2000"/>
                                        <p:tgtEl>
                                          <p:spTgt spid="103429"/>
                                        </p:tgtEl>
                                      </p:cBhvr>
                                    </p:animEffect>
                                  </p:childTnLst>
                                </p:cTn>
                              </p:par>
                            </p:childTnLst>
                          </p:cTn>
                        </p:par>
                        <p:par>
                          <p:cTn id="80" fill="hold" nodeType="afterGroup">
                            <p:stCondLst>
                              <p:cond delay="38000"/>
                            </p:stCondLst>
                            <p:childTnLst>
                              <p:par>
                                <p:cTn id="81" presetID="8" presetClass="entr" presetSubtype="16" fill="hold" grpId="0" nodeType="afterEffect">
                                  <p:stCondLst>
                                    <p:cond delay="0"/>
                                  </p:stCondLst>
                                  <p:childTnLst>
                                    <p:set>
                                      <p:cBhvr>
                                        <p:cTn id="82" dur="1" fill="hold">
                                          <p:stCondLst>
                                            <p:cond delay="0"/>
                                          </p:stCondLst>
                                        </p:cTn>
                                        <p:tgtEl>
                                          <p:spTgt spid="103429"/>
                                        </p:tgtEl>
                                        <p:attrNameLst>
                                          <p:attrName>style.visibility</p:attrName>
                                        </p:attrNameLst>
                                      </p:cBhvr>
                                      <p:to>
                                        <p:strVal val="visible"/>
                                      </p:to>
                                    </p:set>
                                    <p:animEffect transition="in" filter="diamond(in)">
                                      <p:cBhvr>
                                        <p:cTn id="83" dur="2000"/>
                                        <p:tgtEl>
                                          <p:spTgt spid="103429"/>
                                        </p:tgtEl>
                                      </p:cBhvr>
                                    </p:animEffect>
                                  </p:childTnLst>
                                </p:cTn>
                              </p:par>
                            </p:childTnLst>
                          </p:cTn>
                        </p:par>
                        <p:par>
                          <p:cTn id="84" fill="hold" nodeType="afterGroup">
                            <p:stCondLst>
                              <p:cond delay="40000"/>
                            </p:stCondLst>
                            <p:childTnLst>
                              <p:par>
                                <p:cTn id="85" presetID="8" presetClass="entr" presetSubtype="16" fill="hold" grpId="0" nodeType="afterEffect">
                                  <p:stCondLst>
                                    <p:cond delay="0"/>
                                  </p:stCondLst>
                                  <p:childTnLst>
                                    <p:set>
                                      <p:cBhvr>
                                        <p:cTn id="86" dur="1" fill="hold">
                                          <p:stCondLst>
                                            <p:cond delay="0"/>
                                          </p:stCondLst>
                                        </p:cTn>
                                        <p:tgtEl>
                                          <p:spTgt spid="103429"/>
                                        </p:tgtEl>
                                        <p:attrNameLst>
                                          <p:attrName>style.visibility</p:attrName>
                                        </p:attrNameLst>
                                      </p:cBhvr>
                                      <p:to>
                                        <p:strVal val="visible"/>
                                      </p:to>
                                    </p:set>
                                    <p:animEffect transition="in" filter="diamond(in)">
                                      <p:cBhvr>
                                        <p:cTn id="87" dur="2000"/>
                                        <p:tgtEl>
                                          <p:spTgt spid="103429"/>
                                        </p:tgtEl>
                                      </p:cBhvr>
                                    </p:animEffect>
                                  </p:childTnLst>
                                </p:cTn>
                              </p:par>
                            </p:childTnLst>
                          </p:cTn>
                        </p:par>
                        <p:par>
                          <p:cTn id="88" fill="hold" nodeType="afterGroup">
                            <p:stCondLst>
                              <p:cond delay="42000"/>
                            </p:stCondLst>
                            <p:childTnLst>
                              <p:par>
                                <p:cTn id="89" presetID="8" presetClass="entr" presetSubtype="16" fill="hold" grpId="0" nodeType="afterEffect">
                                  <p:stCondLst>
                                    <p:cond delay="0"/>
                                  </p:stCondLst>
                                  <p:childTnLst>
                                    <p:set>
                                      <p:cBhvr>
                                        <p:cTn id="90" dur="1" fill="hold">
                                          <p:stCondLst>
                                            <p:cond delay="0"/>
                                          </p:stCondLst>
                                        </p:cTn>
                                        <p:tgtEl>
                                          <p:spTgt spid="103429"/>
                                        </p:tgtEl>
                                        <p:attrNameLst>
                                          <p:attrName>style.visibility</p:attrName>
                                        </p:attrNameLst>
                                      </p:cBhvr>
                                      <p:to>
                                        <p:strVal val="visible"/>
                                      </p:to>
                                    </p:set>
                                    <p:animEffect transition="in" filter="diamond(in)">
                                      <p:cBhvr>
                                        <p:cTn id="91" dur="2000"/>
                                        <p:tgtEl>
                                          <p:spTgt spid="103429"/>
                                        </p:tgtEl>
                                      </p:cBhvr>
                                    </p:animEffect>
                                  </p:childTnLst>
                                </p:cTn>
                              </p:par>
                            </p:childTnLst>
                          </p:cTn>
                        </p:par>
                        <p:par>
                          <p:cTn id="92" fill="hold" nodeType="afterGroup">
                            <p:stCondLst>
                              <p:cond delay="44000"/>
                            </p:stCondLst>
                            <p:childTnLst>
                              <p:par>
                                <p:cTn id="93" presetID="8" presetClass="entr" presetSubtype="16" fill="hold" grpId="0" nodeType="afterEffect">
                                  <p:stCondLst>
                                    <p:cond delay="0"/>
                                  </p:stCondLst>
                                  <p:childTnLst>
                                    <p:set>
                                      <p:cBhvr>
                                        <p:cTn id="94" dur="1" fill="hold">
                                          <p:stCondLst>
                                            <p:cond delay="0"/>
                                          </p:stCondLst>
                                        </p:cTn>
                                        <p:tgtEl>
                                          <p:spTgt spid="103429"/>
                                        </p:tgtEl>
                                        <p:attrNameLst>
                                          <p:attrName>style.visibility</p:attrName>
                                        </p:attrNameLst>
                                      </p:cBhvr>
                                      <p:to>
                                        <p:strVal val="visible"/>
                                      </p:to>
                                    </p:set>
                                    <p:animEffect transition="in" filter="diamond(in)">
                                      <p:cBhvr>
                                        <p:cTn id="95" dur="2000"/>
                                        <p:tgtEl>
                                          <p:spTgt spid="103429"/>
                                        </p:tgtEl>
                                      </p:cBhvr>
                                    </p:animEffect>
                                  </p:childTnLst>
                                </p:cTn>
                              </p:par>
                            </p:childTnLst>
                          </p:cTn>
                        </p:par>
                        <p:par>
                          <p:cTn id="96" fill="hold" nodeType="afterGroup">
                            <p:stCondLst>
                              <p:cond delay="46000"/>
                            </p:stCondLst>
                            <p:childTnLst>
                              <p:par>
                                <p:cTn id="97" presetID="8" presetClass="entr" presetSubtype="16" fill="hold" grpId="0" nodeType="afterEffect">
                                  <p:stCondLst>
                                    <p:cond delay="0"/>
                                  </p:stCondLst>
                                  <p:childTnLst>
                                    <p:set>
                                      <p:cBhvr>
                                        <p:cTn id="98" dur="1" fill="hold">
                                          <p:stCondLst>
                                            <p:cond delay="0"/>
                                          </p:stCondLst>
                                        </p:cTn>
                                        <p:tgtEl>
                                          <p:spTgt spid="103429"/>
                                        </p:tgtEl>
                                        <p:attrNameLst>
                                          <p:attrName>style.visibility</p:attrName>
                                        </p:attrNameLst>
                                      </p:cBhvr>
                                      <p:to>
                                        <p:strVal val="visible"/>
                                      </p:to>
                                    </p:set>
                                    <p:animEffect transition="in" filter="diamond(in)">
                                      <p:cBhvr>
                                        <p:cTn id="99" dur="2000"/>
                                        <p:tgtEl>
                                          <p:spTgt spid="103429"/>
                                        </p:tgtEl>
                                      </p:cBhvr>
                                    </p:animEffect>
                                  </p:childTnLst>
                                </p:cTn>
                              </p:par>
                            </p:childTnLst>
                          </p:cTn>
                        </p:par>
                        <p:par>
                          <p:cTn id="100" fill="hold" nodeType="afterGroup">
                            <p:stCondLst>
                              <p:cond delay="48000"/>
                            </p:stCondLst>
                            <p:childTnLst>
                              <p:par>
                                <p:cTn id="101" presetID="8" presetClass="entr" presetSubtype="16" fill="hold" grpId="0" nodeType="afterEffect">
                                  <p:stCondLst>
                                    <p:cond delay="0"/>
                                  </p:stCondLst>
                                  <p:childTnLst>
                                    <p:set>
                                      <p:cBhvr>
                                        <p:cTn id="102" dur="1" fill="hold">
                                          <p:stCondLst>
                                            <p:cond delay="0"/>
                                          </p:stCondLst>
                                        </p:cTn>
                                        <p:tgtEl>
                                          <p:spTgt spid="103429"/>
                                        </p:tgtEl>
                                        <p:attrNameLst>
                                          <p:attrName>style.visibility</p:attrName>
                                        </p:attrNameLst>
                                      </p:cBhvr>
                                      <p:to>
                                        <p:strVal val="visible"/>
                                      </p:to>
                                    </p:set>
                                    <p:animEffect transition="in" filter="diamond(in)">
                                      <p:cBhvr>
                                        <p:cTn id="103" dur="2000"/>
                                        <p:tgtEl>
                                          <p:spTgt spid="103429"/>
                                        </p:tgtEl>
                                      </p:cBhvr>
                                    </p:animEffect>
                                  </p:childTnLst>
                                </p:cTn>
                              </p:par>
                            </p:childTnLst>
                          </p:cTn>
                        </p:par>
                        <p:par>
                          <p:cTn id="104" fill="hold" nodeType="afterGroup">
                            <p:stCondLst>
                              <p:cond delay="50000"/>
                            </p:stCondLst>
                            <p:childTnLst>
                              <p:par>
                                <p:cTn id="105" presetID="8" presetClass="entr" presetSubtype="16" fill="hold" grpId="0" nodeType="afterEffect">
                                  <p:stCondLst>
                                    <p:cond delay="0"/>
                                  </p:stCondLst>
                                  <p:childTnLst>
                                    <p:set>
                                      <p:cBhvr>
                                        <p:cTn id="106" dur="1" fill="hold">
                                          <p:stCondLst>
                                            <p:cond delay="0"/>
                                          </p:stCondLst>
                                        </p:cTn>
                                        <p:tgtEl>
                                          <p:spTgt spid="103429"/>
                                        </p:tgtEl>
                                        <p:attrNameLst>
                                          <p:attrName>style.visibility</p:attrName>
                                        </p:attrNameLst>
                                      </p:cBhvr>
                                      <p:to>
                                        <p:strVal val="visible"/>
                                      </p:to>
                                    </p:set>
                                    <p:animEffect transition="in" filter="diamond(in)">
                                      <p:cBhvr>
                                        <p:cTn id="107" dur="2000"/>
                                        <p:tgtEl>
                                          <p:spTgt spid="103429"/>
                                        </p:tgtEl>
                                      </p:cBhvr>
                                    </p:animEffect>
                                  </p:childTnLst>
                                </p:cTn>
                              </p:par>
                            </p:childTnLst>
                          </p:cTn>
                        </p:par>
                        <p:par>
                          <p:cTn id="108" fill="hold" nodeType="afterGroup">
                            <p:stCondLst>
                              <p:cond delay="52000"/>
                            </p:stCondLst>
                            <p:childTnLst>
                              <p:par>
                                <p:cTn id="109" presetID="8" presetClass="entr" presetSubtype="16" fill="hold" grpId="0" nodeType="afterEffect">
                                  <p:stCondLst>
                                    <p:cond delay="0"/>
                                  </p:stCondLst>
                                  <p:childTnLst>
                                    <p:set>
                                      <p:cBhvr>
                                        <p:cTn id="110" dur="1" fill="hold">
                                          <p:stCondLst>
                                            <p:cond delay="0"/>
                                          </p:stCondLst>
                                        </p:cTn>
                                        <p:tgtEl>
                                          <p:spTgt spid="103429"/>
                                        </p:tgtEl>
                                        <p:attrNameLst>
                                          <p:attrName>style.visibility</p:attrName>
                                        </p:attrNameLst>
                                      </p:cBhvr>
                                      <p:to>
                                        <p:strVal val="visible"/>
                                      </p:to>
                                    </p:set>
                                    <p:animEffect transition="in" filter="diamond(in)">
                                      <p:cBhvr>
                                        <p:cTn id="111" dur="2000"/>
                                        <p:tgtEl>
                                          <p:spTgt spid="103429"/>
                                        </p:tgtEl>
                                      </p:cBhvr>
                                    </p:animEffect>
                                  </p:childTnLst>
                                </p:cTn>
                              </p:par>
                            </p:childTnLst>
                          </p:cTn>
                        </p:par>
                        <p:par>
                          <p:cTn id="112" fill="hold" nodeType="afterGroup">
                            <p:stCondLst>
                              <p:cond delay="54000"/>
                            </p:stCondLst>
                            <p:childTnLst>
                              <p:par>
                                <p:cTn id="113" presetID="8" presetClass="entr" presetSubtype="16" fill="hold" grpId="0" nodeType="afterEffect">
                                  <p:stCondLst>
                                    <p:cond delay="0"/>
                                  </p:stCondLst>
                                  <p:childTnLst>
                                    <p:set>
                                      <p:cBhvr>
                                        <p:cTn id="114" dur="1" fill="hold">
                                          <p:stCondLst>
                                            <p:cond delay="0"/>
                                          </p:stCondLst>
                                        </p:cTn>
                                        <p:tgtEl>
                                          <p:spTgt spid="103429"/>
                                        </p:tgtEl>
                                        <p:attrNameLst>
                                          <p:attrName>style.visibility</p:attrName>
                                        </p:attrNameLst>
                                      </p:cBhvr>
                                      <p:to>
                                        <p:strVal val="visible"/>
                                      </p:to>
                                    </p:set>
                                    <p:animEffect transition="in" filter="diamond(in)">
                                      <p:cBhvr>
                                        <p:cTn id="115" dur="2000"/>
                                        <p:tgtEl>
                                          <p:spTgt spid="103429"/>
                                        </p:tgtEl>
                                      </p:cBhvr>
                                    </p:animEffect>
                                  </p:childTnLst>
                                </p:cTn>
                              </p:par>
                            </p:childTnLst>
                          </p:cTn>
                        </p:par>
                        <p:par>
                          <p:cTn id="116" fill="hold" nodeType="afterGroup">
                            <p:stCondLst>
                              <p:cond delay="56000"/>
                            </p:stCondLst>
                            <p:childTnLst>
                              <p:par>
                                <p:cTn id="117" presetID="8" presetClass="entr" presetSubtype="16" fill="hold" grpId="0" nodeType="afterEffect">
                                  <p:stCondLst>
                                    <p:cond delay="0"/>
                                  </p:stCondLst>
                                  <p:childTnLst>
                                    <p:set>
                                      <p:cBhvr>
                                        <p:cTn id="118" dur="1" fill="hold">
                                          <p:stCondLst>
                                            <p:cond delay="0"/>
                                          </p:stCondLst>
                                        </p:cTn>
                                        <p:tgtEl>
                                          <p:spTgt spid="103429"/>
                                        </p:tgtEl>
                                        <p:attrNameLst>
                                          <p:attrName>style.visibility</p:attrName>
                                        </p:attrNameLst>
                                      </p:cBhvr>
                                      <p:to>
                                        <p:strVal val="visible"/>
                                      </p:to>
                                    </p:set>
                                    <p:animEffect transition="in" filter="diamond(in)">
                                      <p:cBhvr>
                                        <p:cTn id="119" dur="2000"/>
                                        <p:tgtEl>
                                          <p:spTgt spid="103429"/>
                                        </p:tgtEl>
                                      </p:cBhvr>
                                    </p:animEffect>
                                  </p:childTnLst>
                                </p:cTn>
                              </p:par>
                            </p:childTnLst>
                          </p:cTn>
                        </p:par>
                        <p:par>
                          <p:cTn id="120" fill="hold" nodeType="afterGroup">
                            <p:stCondLst>
                              <p:cond delay="58000"/>
                            </p:stCondLst>
                            <p:childTnLst>
                              <p:par>
                                <p:cTn id="121" presetID="8" presetClass="entr" presetSubtype="16" fill="hold" grpId="0" nodeType="afterEffect">
                                  <p:stCondLst>
                                    <p:cond delay="0"/>
                                  </p:stCondLst>
                                  <p:childTnLst>
                                    <p:set>
                                      <p:cBhvr>
                                        <p:cTn id="122" dur="1" fill="hold">
                                          <p:stCondLst>
                                            <p:cond delay="0"/>
                                          </p:stCondLst>
                                        </p:cTn>
                                        <p:tgtEl>
                                          <p:spTgt spid="103429"/>
                                        </p:tgtEl>
                                        <p:attrNameLst>
                                          <p:attrName>style.visibility</p:attrName>
                                        </p:attrNameLst>
                                      </p:cBhvr>
                                      <p:to>
                                        <p:strVal val="visible"/>
                                      </p:to>
                                    </p:set>
                                    <p:animEffect transition="in" filter="diamond(in)">
                                      <p:cBhvr>
                                        <p:cTn id="123" dur="2000"/>
                                        <p:tgtEl>
                                          <p:spTgt spid="103429"/>
                                        </p:tgtEl>
                                      </p:cBhvr>
                                    </p:animEffect>
                                  </p:childTnLst>
                                </p:cTn>
                              </p:par>
                            </p:childTnLst>
                          </p:cTn>
                        </p:par>
                        <p:par>
                          <p:cTn id="124" fill="hold" nodeType="afterGroup">
                            <p:stCondLst>
                              <p:cond delay="60000"/>
                            </p:stCondLst>
                            <p:childTnLst>
                              <p:par>
                                <p:cTn id="125" presetID="8" presetClass="entr" presetSubtype="16" fill="hold" grpId="0" nodeType="afterEffect">
                                  <p:stCondLst>
                                    <p:cond delay="0"/>
                                  </p:stCondLst>
                                  <p:childTnLst>
                                    <p:set>
                                      <p:cBhvr>
                                        <p:cTn id="126" dur="1" fill="hold">
                                          <p:stCondLst>
                                            <p:cond delay="0"/>
                                          </p:stCondLst>
                                        </p:cTn>
                                        <p:tgtEl>
                                          <p:spTgt spid="103429"/>
                                        </p:tgtEl>
                                        <p:attrNameLst>
                                          <p:attrName>style.visibility</p:attrName>
                                        </p:attrNameLst>
                                      </p:cBhvr>
                                      <p:to>
                                        <p:strVal val="visible"/>
                                      </p:to>
                                    </p:set>
                                    <p:animEffect transition="in" filter="diamond(in)">
                                      <p:cBhvr>
                                        <p:cTn id="127" dur="2000"/>
                                        <p:tgtEl>
                                          <p:spTgt spid="103429"/>
                                        </p:tgtEl>
                                      </p:cBhvr>
                                    </p:animEffect>
                                  </p:childTnLst>
                                </p:cTn>
                              </p:par>
                            </p:childTnLst>
                          </p:cTn>
                        </p:par>
                        <p:par>
                          <p:cTn id="128" fill="hold" nodeType="afterGroup">
                            <p:stCondLst>
                              <p:cond delay="62000"/>
                            </p:stCondLst>
                            <p:childTnLst>
                              <p:par>
                                <p:cTn id="129" presetID="8" presetClass="entr" presetSubtype="16" fill="hold" grpId="0" nodeType="afterEffect">
                                  <p:stCondLst>
                                    <p:cond delay="0"/>
                                  </p:stCondLst>
                                  <p:childTnLst>
                                    <p:set>
                                      <p:cBhvr>
                                        <p:cTn id="130" dur="1" fill="hold">
                                          <p:stCondLst>
                                            <p:cond delay="0"/>
                                          </p:stCondLst>
                                        </p:cTn>
                                        <p:tgtEl>
                                          <p:spTgt spid="103429"/>
                                        </p:tgtEl>
                                        <p:attrNameLst>
                                          <p:attrName>style.visibility</p:attrName>
                                        </p:attrNameLst>
                                      </p:cBhvr>
                                      <p:to>
                                        <p:strVal val="visible"/>
                                      </p:to>
                                    </p:set>
                                    <p:animEffect transition="in" filter="diamond(in)">
                                      <p:cBhvr>
                                        <p:cTn id="131" dur="2000"/>
                                        <p:tgtEl>
                                          <p:spTgt spid="103429"/>
                                        </p:tgtEl>
                                      </p:cBhvr>
                                    </p:animEffect>
                                  </p:childTnLst>
                                </p:cTn>
                              </p:par>
                            </p:childTnLst>
                          </p:cTn>
                        </p:par>
                        <p:par>
                          <p:cTn id="132" fill="hold" nodeType="afterGroup">
                            <p:stCondLst>
                              <p:cond delay="64000"/>
                            </p:stCondLst>
                            <p:childTnLst>
                              <p:par>
                                <p:cTn id="133" presetID="8" presetClass="entr" presetSubtype="16" fill="hold" grpId="0" nodeType="afterEffect">
                                  <p:stCondLst>
                                    <p:cond delay="0"/>
                                  </p:stCondLst>
                                  <p:childTnLst>
                                    <p:set>
                                      <p:cBhvr>
                                        <p:cTn id="134" dur="1" fill="hold">
                                          <p:stCondLst>
                                            <p:cond delay="0"/>
                                          </p:stCondLst>
                                        </p:cTn>
                                        <p:tgtEl>
                                          <p:spTgt spid="103429"/>
                                        </p:tgtEl>
                                        <p:attrNameLst>
                                          <p:attrName>style.visibility</p:attrName>
                                        </p:attrNameLst>
                                      </p:cBhvr>
                                      <p:to>
                                        <p:strVal val="visible"/>
                                      </p:to>
                                    </p:set>
                                    <p:animEffect transition="in" filter="diamond(in)">
                                      <p:cBhvr>
                                        <p:cTn id="135" dur="2000"/>
                                        <p:tgtEl>
                                          <p:spTgt spid="103429"/>
                                        </p:tgtEl>
                                      </p:cBhvr>
                                    </p:animEffect>
                                  </p:childTnLst>
                                </p:cTn>
                              </p:par>
                            </p:childTnLst>
                          </p:cTn>
                        </p:par>
                        <p:par>
                          <p:cTn id="136" fill="hold" nodeType="afterGroup">
                            <p:stCondLst>
                              <p:cond delay="66000"/>
                            </p:stCondLst>
                            <p:childTnLst>
                              <p:par>
                                <p:cTn id="137" presetID="8" presetClass="entr" presetSubtype="16" fill="hold" grpId="0" nodeType="afterEffect">
                                  <p:stCondLst>
                                    <p:cond delay="0"/>
                                  </p:stCondLst>
                                  <p:childTnLst>
                                    <p:set>
                                      <p:cBhvr>
                                        <p:cTn id="138" dur="1" fill="hold">
                                          <p:stCondLst>
                                            <p:cond delay="0"/>
                                          </p:stCondLst>
                                        </p:cTn>
                                        <p:tgtEl>
                                          <p:spTgt spid="103429"/>
                                        </p:tgtEl>
                                        <p:attrNameLst>
                                          <p:attrName>style.visibility</p:attrName>
                                        </p:attrNameLst>
                                      </p:cBhvr>
                                      <p:to>
                                        <p:strVal val="visible"/>
                                      </p:to>
                                    </p:set>
                                    <p:animEffect transition="in" filter="diamond(in)">
                                      <p:cBhvr>
                                        <p:cTn id="139" dur="2000"/>
                                        <p:tgtEl>
                                          <p:spTgt spid="103429"/>
                                        </p:tgtEl>
                                      </p:cBhvr>
                                    </p:animEffect>
                                  </p:childTnLst>
                                </p:cTn>
                              </p:par>
                            </p:childTnLst>
                          </p:cTn>
                        </p:par>
                        <p:par>
                          <p:cTn id="140" fill="hold" nodeType="afterGroup">
                            <p:stCondLst>
                              <p:cond delay="68000"/>
                            </p:stCondLst>
                            <p:childTnLst>
                              <p:par>
                                <p:cTn id="141" presetID="8" presetClass="entr" presetSubtype="16" fill="hold" grpId="0" nodeType="afterEffect">
                                  <p:stCondLst>
                                    <p:cond delay="0"/>
                                  </p:stCondLst>
                                  <p:childTnLst>
                                    <p:set>
                                      <p:cBhvr>
                                        <p:cTn id="142" dur="1" fill="hold">
                                          <p:stCondLst>
                                            <p:cond delay="0"/>
                                          </p:stCondLst>
                                        </p:cTn>
                                        <p:tgtEl>
                                          <p:spTgt spid="103429"/>
                                        </p:tgtEl>
                                        <p:attrNameLst>
                                          <p:attrName>style.visibility</p:attrName>
                                        </p:attrNameLst>
                                      </p:cBhvr>
                                      <p:to>
                                        <p:strVal val="visible"/>
                                      </p:to>
                                    </p:set>
                                    <p:animEffect transition="in" filter="diamond(in)">
                                      <p:cBhvr>
                                        <p:cTn id="143" dur="2000"/>
                                        <p:tgtEl>
                                          <p:spTgt spid="103429"/>
                                        </p:tgtEl>
                                      </p:cBhvr>
                                    </p:animEffect>
                                  </p:childTnLst>
                                </p:cTn>
                              </p:par>
                            </p:childTnLst>
                          </p:cTn>
                        </p:par>
                        <p:par>
                          <p:cTn id="144" fill="hold" nodeType="afterGroup">
                            <p:stCondLst>
                              <p:cond delay="70000"/>
                            </p:stCondLst>
                            <p:childTnLst>
                              <p:par>
                                <p:cTn id="145" presetID="8" presetClass="entr" presetSubtype="16" fill="hold" grpId="0" nodeType="afterEffect">
                                  <p:stCondLst>
                                    <p:cond delay="0"/>
                                  </p:stCondLst>
                                  <p:childTnLst>
                                    <p:set>
                                      <p:cBhvr>
                                        <p:cTn id="146" dur="1" fill="hold">
                                          <p:stCondLst>
                                            <p:cond delay="0"/>
                                          </p:stCondLst>
                                        </p:cTn>
                                        <p:tgtEl>
                                          <p:spTgt spid="103429"/>
                                        </p:tgtEl>
                                        <p:attrNameLst>
                                          <p:attrName>style.visibility</p:attrName>
                                        </p:attrNameLst>
                                      </p:cBhvr>
                                      <p:to>
                                        <p:strVal val="visible"/>
                                      </p:to>
                                    </p:set>
                                    <p:animEffect transition="in" filter="diamond(in)">
                                      <p:cBhvr>
                                        <p:cTn id="147" dur="2000"/>
                                        <p:tgtEl>
                                          <p:spTgt spid="103429"/>
                                        </p:tgtEl>
                                      </p:cBhvr>
                                    </p:animEffect>
                                  </p:childTnLst>
                                </p:cTn>
                              </p:par>
                            </p:childTnLst>
                          </p:cTn>
                        </p:par>
                        <p:par>
                          <p:cTn id="148" fill="hold" nodeType="afterGroup">
                            <p:stCondLst>
                              <p:cond delay="72000"/>
                            </p:stCondLst>
                            <p:childTnLst>
                              <p:par>
                                <p:cTn id="149" presetID="8" presetClass="entr" presetSubtype="16" fill="hold" grpId="0" nodeType="afterEffect">
                                  <p:stCondLst>
                                    <p:cond delay="0"/>
                                  </p:stCondLst>
                                  <p:childTnLst>
                                    <p:set>
                                      <p:cBhvr>
                                        <p:cTn id="150" dur="1" fill="hold">
                                          <p:stCondLst>
                                            <p:cond delay="0"/>
                                          </p:stCondLst>
                                        </p:cTn>
                                        <p:tgtEl>
                                          <p:spTgt spid="103429"/>
                                        </p:tgtEl>
                                        <p:attrNameLst>
                                          <p:attrName>style.visibility</p:attrName>
                                        </p:attrNameLst>
                                      </p:cBhvr>
                                      <p:to>
                                        <p:strVal val="visible"/>
                                      </p:to>
                                    </p:set>
                                    <p:animEffect transition="in" filter="diamond(in)">
                                      <p:cBhvr>
                                        <p:cTn id="151" dur="2000"/>
                                        <p:tgtEl>
                                          <p:spTgt spid="103429"/>
                                        </p:tgtEl>
                                      </p:cBhvr>
                                    </p:animEffect>
                                  </p:childTnLst>
                                </p:cTn>
                              </p:par>
                            </p:childTnLst>
                          </p:cTn>
                        </p:par>
                        <p:par>
                          <p:cTn id="152" fill="hold" nodeType="afterGroup">
                            <p:stCondLst>
                              <p:cond delay="74000"/>
                            </p:stCondLst>
                            <p:childTnLst>
                              <p:par>
                                <p:cTn id="153" presetID="8" presetClass="entr" presetSubtype="16" fill="hold" grpId="0" nodeType="afterEffect">
                                  <p:stCondLst>
                                    <p:cond delay="0"/>
                                  </p:stCondLst>
                                  <p:childTnLst>
                                    <p:set>
                                      <p:cBhvr>
                                        <p:cTn id="154" dur="1" fill="hold">
                                          <p:stCondLst>
                                            <p:cond delay="0"/>
                                          </p:stCondLst>
                                        </p:cTn>
                                        <p:tgtEl>
                                          <p:spTgt spid="103429"/>
                                        </p:tgtEl>
                                        <p:attrNameLst>
                                          <p:attrName>style.visibility</p:attrName>
                                        </p:attrNameLst>
                                      </p:cBhvr>
                                      <p:to>
                                        <p:strVal val="visible"/>
                                      </p:to>
                                    </p:set>
                                    <p:animEffect transition="in" filter="diamond(in)">
                                      <p:cBhvr>
                                        <p:cTn id="155" dur="2000"/>
                                        <p:tgtEl>
                                          <p:spTgt spid="103429"/>
                                        </p:tgtEl>
                                      </p:cBhvr>
                                    </p:animEffect>
                                  </p:childTnLst>
                                </p:cTn>
                              </p:par>
                            </p:childTnLst>
                          </p:cTn>
                        </p:par>
                        <p:par>
                          <p:cTn id="156" fill="hold" nodeType="afterGroup">
                            <p:stCondLst>
                              <p:cond delay="76000"/>
                            </p:stCondLst>
                            <p:childTnLst>
                              <p:par>
                                <p:cTn id="157" presetID="8" presetClass="entr" presetSubtype="16" fill="hold" grpId="0" nodeType="afterEffect">
                                  <p:stCondLst>
                                    <p:cond delay="0"/>
                                  </p:stCondLst>
                                  <p:childTnLst>
                                    <p:set>
                                      <p:cBhvr>
                                        <p:cTn id="158" dur="1" fill="hold">
                                          <p:stCondLst>
                                            <p:cond delay="0"/>
                                          </p:stCondLst>
                                        </p:cTn>
                                        <p:tgtEl>
                                          <p:spTgt spid="103429"/>
                                        </p:tgtEl>
                                        <p:attrNameLst>
                                          <p:attrName>style.visibility</p:attrName>
                                        </p:attrNameLst>
                                      </p:cBhvr>
                                      <p:to>
                                        <p:strVal val="visible"/>
                                      </p:to>
                                    </p:set>
                                    <p:animEffect transition="in" filter="diamond(in)">
                                      <p:cBhvr>
                                        <p:cTn id="159" dur="2000"/>
                                        <p:tgtEl>
                                          <p:spTgt spid="103429"/>
                                        </p:tgtEl>
                                      </p:cBhvr>
                                    </p:animEffect>
                                  </p:childTnLst>
                                </p:cTn>
                              </p:par>
                            </p:childTnLst>
                          </p:cTn>
                        </p:par>
                        <p:par>
                          <p:cTn id="160" fill="hold" nodeType="afterGroup">
                            <p:stCondLst>
                              <p:cond delay="78000"/>
                            </p:stCondLst>
                            <p:childTnLst>
                              <p:par>
                                <p:cTn id="161" presetID="8" presetClass="entr" presetSubtype="16" fill="hold" grpId="0" nodeType="afterEffect">
                                  <p:stCondLst>
                                    <p:cond delay="0"/>
                                  </p:stCondLst>
                                  <p:childTnLst>
                                    <p:set>
                                      <p:cBhvr>
                                        <p:cTn id="162" dur="1" fill="hold">
                                          <p:stCondLst>
                                            <p:cond delay="0"/>
                                          </p:stCondLst>
                                        </p:cTn>
                                        <p:tgtEl>
                                          <p:spTgt spid="103429"/>
                                        </p:tgtEl>
                                        <p:attrNameLst>
                                          <p:attrName>style.visibility</p:attrName>
                                        </p:attrNameLst>
                                      </p:cBhvr>
                                      <p:to>
                                        <p:strVal val="visible"/>
                                      </p:to>
                                    </p:set>
                                    <p:animEffect transition="in" filter="diamond(in)">
                                      <p:cBhvr>
                                        <p:cTn id="163" dur="2000"/>
                                        <p:tgtEl>
                                          <p:spTgt spid="103429"/>
                                        </p:tgtEl>
                                      </p:cBhvr>
                                    </p:animEffect>
                                  </p:childTnLst>
                                </p:cTn>
                              </p:par>
                            </p:childTnLst>
                          </p:cTn>
                        </p:par>
                        <p:par>
                          <p:cTn id="164" fill="hold" nodeType="afterGroup">
                            <p:stCondLst>
                              <p:cond delay="80000"/>
                            </p:stCondLst>
                            <p:childTnLst>
                              <p:par>
                                <p:cTn id="165" presetID="8" presetClass="entr" presetSubtype="16" fill="hold" grpId="0" nodeType="afterEffect">
                                  <p:stCondLst>
                                    <p:cond delay="0"/>
                                  </p:stCondLst>
                                  <p:childTnLst>
                                    <p:set>
                                      <p:cBhvr>
                                        <p:cTn id="166" dur="1" fill="hold">
                                          <p:stCondLst>
                                            <p:cond delay="0"/>
                                          </p:stCondLst>
                                        </p:cTn>
                                        <p:tgtEl>
                                          <p:spTgt spid="103429"/>
                                        </p:tgtEl>
                                        <p:attrNameLst>
                                          <p:attrName>style.visibility</p:attrName>
                                        </p:attrNameLst>
                                      </p:cBhvr>
                                      <p:to>
                                        <p:strVal val="visible"/>
                                      </p:to>
                                    </p:set>
                                    <p:animEffect transition="in" filter="diamond(in)">
                                      <p:cBhvr>
                                        <p:cTn id="167" dur="2000"/>
                                        <p:tgtEl>
                                          <p:spTgt spid="103429"/>
                                        </p:tgtEl>
                                      </p:cBhvr>
                                    </p:animEffect>
                                  </p:childTnLst>
                                </p:cTn>
                              </p:par>
                            </p:childTnLst>
                          </p:cTn>
                        </p:par>
                        <p:par>
                          <p:cTn id="168" fill="hold" nodeType="afterGroup">
                            <p:stCondLst>
                              <p:cond delay="82000"/>
                            </p:stCondLst>
                            <p:childTnLst>
                              <p:par>
                                <p:cTn id="169" presetID="8" presetClass="entr" presetSubtype="16" fill="hold" grpId="0" nodeType="afterEffect">
                                  <p:stCondLst>
                                    <p:cond delay="0"/>
                                  </p:stCondLst>
                                  <p:childTnLst>
                                    <p:set>
                                      <p:cBhvr>
                                        <p:cTn id="170" dur="1" fill="hold">
                                          <p:stCondLst>
                                            <p:cond delay="0"/>
                                          </p:stCondLst>
                                        </p:cTn>
                                        <p:tgtEl>
                                          <p:spTgt spid="103429"/>
                                        </p:tgtEl>
                                        <p:attrNameLst>
                                          <p:attrName>style.visibility</p:attrName>
                                        </p:attrNameLst>
                                      </p:cBhvr>
                                      <p:to>
                                        <p:strVal val="visible"/>
                                      </p:to>
                                    </p:set>
                                    <p:animEffect transition="in" filter="diamond(in)">
                                      <p:cBhvr>
                                        <p:cTn id="171" dur="2000"/>
                                        <p:tgtEl>
                                          <p:spTgt spid="103429"/>
                                        </p:tgtEl>
                                      </p:cBhvr>
                                    </p:animEffect>
                                  </p:childTnLst>
                                </p:cTn>
                              </p:par>
                            </p:childTnLst>
                          </p:cTn>
                        </p:par>
                        <p:par>
                          <p:cTn id="172" fill="hold" nodeType="afterGroup">
                            <p:stCondLst>
                              <p:cond delay="84000"/>
                            </p:stCondLst>
                            <p:childTnLst>
                              <p:par>
                                <p:cTn id="173" presetID="8" presetClass="entr" presetSubtype="16" fill="hold" grpId="0" nodeType="afterEffect">
                                  <p:stCondLst>
                                    <p:cond delay="0"/>
                                  </p:stCondLst>
                                  <p:childTnLst>
                                    <p:set>
                                      <p:cBhvr>
                                        <p:cTn id="174" dur="1" fill="hold">
                                          <p:stCondLst>
                                            <p:cond delay="0"/>
                                          </p:stCondLst>
                                        </p:cTn>
                                        <p:tgtEl>
                                          <p:spTgt spid="103429"/>
                                        </p:tgtEl>
                                        <p:attrNameLst>
                                          <p:attrName>style.visibility</p:attrName>
                                        </p:attrNameLst>
                                      </p:cBhvr>
                                      <p:to>
                                        <p:strVal val="visible"/>
                                      </p:to>
                                    </p:set>
                                    <p:animEffect transition="in" filter="diamond(in)">
                                      <p:cBhvr>
                                        <p:cTn id="175" dur="2000"/>
                                        <p:tgtEl>
                                          <p:spTgt spid="103429"/>
                                        </p:tgtEl>
                                      </p:cBhvr>
                                    </p:animEffect>
                                  </p:childTnLst>
                                </p:cTn>
                              </p:par>
                              <p:par>
                                <p:cTn id="176" presetID="8" presetClass="entr" presetSubtype="16" fill="hold" grpId="0" nodeType="withEffect">
                                  <p:stCondLst>
                                    <p:cond delay="0"/>
                                  </p:stCondLst>
                                  <p:childTnLst>
                                    <p:set>
                                      <p:cBhvr>
                                        <p:cTn id="177" dur="1" fill="hold">
                                          <p:stCondLst>
                                            <p:cond delay="0"/>
                                          </p:stCondLst>
                                        </p:cTn>
                                        <p:tgtEl>
                                          <p:spTgt spid="103430"/>
                                        </p:tgtEl>
                                        <p:attrNameLst>
                                          <p:attrName>style.visibility</p:attrName>
                                        </p:attrNameLst>
                                      </p:cBhvr>
                                      <p:to>
                                        <p:strVal val="visible"/>
                                      </p:to>
                                    </p:set>
                                    <p:animEffect transition="in" filter="diamond(in)">
                                      <p:cBhvr>
                                        <p:cTn id="178" dur="2000"/>
                                        <p:tgtEl>
                                          <p:spTgt spid="1034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103429" grpId="0" bld="series"/>
      <p:bldOleChart spid="103430" grpId="0" bld="series" animBg="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algn="r" eaLnBrk="1" hangingPunct="1"/>
            <a:r>
              <a:rPr lang="es-ES" sz="3200" smtClean="0"/>
              <a:t>En conclusión</a:t>
            </a:r>
          </a:p>
        </p:txBody>
      </p:sp>
      <p:sp>
        <p:nvSpPr>
          <p:cNvPr id="37891" name="Rectangle 3"/>
          <p:cNvSpPr>
            <a:spLocks noGrp="1" noChangeArrowheads="1"/>
          </p:cNvSpPr>
          <p:nvPr>
            <p:ph type="body" idx="1"/>
          </p:nvPr>
        </p:nvSpPr>
        <p:spPr>
          <a:xfrm>
            <a:off x="914400" y="1600200"/>
            <a:ext cx="7772400" cy="4060825"/>
          </a:xfrm>
        </p:spPr>
        <p:txBody>
          <a:bodyPr/>
          <a:lstStyle/>
          <a:p>
            <a:pPr eaLnBrk="1" hangingPunct="1">
              <a:lnSpc>
                <a:spcPct val="90000"/>
              </a:lnSpc>
            </a:pPr>
            <a:r>
              <a:rPr lang="es-ES" sz="1900" smtClean="0"/>
              <a:t>Funciones de utilidad ordinal son suficientes como argumentos de las funciones de bienestar social para derivar las condiciones para alcanzar un óptimo de Pareto.</a:t>
            </a:r>
          </a:p>
          <a:p>
            <a:pPr eaLnBrk="1" hangingPunct="1">
              <a:lnSpc>
                <a:spcPct val="90000"/>
              </a:lnSpc>
            </a:pPr>
            <a:endParaRPr lang="es-ES" sz="1000" smtClean="0"/>
          </a:p>
          <a:p>
            <a:pPr eaLnBrk="1" hangingPunct="1">
              <a:lnSpc>
                <a:spcPct val="90000"/>
              </a:lnSpc>
            </a:pPr>
            <a:r>
              <a:rPr lang="es-ES" sz="1900" smtClean="0"/>
              <a:t>Funciones de utilidad cardinal (comparables interpersonalmente) son necesarias para elegir el mejor punto de entre el conjunto de puntos óptimos de Pareto.</a:t>
            </a:r>
          </a:p>
          <a:p>
            <a:pPr eaLnBrk="1" hangingPunct="1">
              <a:lnSpc>
                <a:spcPct val="90000"/>
              </a:lnSpc>
            </a:pPr>
            <a:endParaRPr lang="es-ES" sz="1000" smtClean="0"/>
          </a:p>
          <a:p>
            <a:pPr eaLnBrk="1" hangingPunct="1">
              <a:lnSpc>
                <a:spcPct val="90000"/>
              </a:lnSpc>
            </a:pPr>
            <a:r>
              <a:rPr lang="es-ES" sz="1900" smtClean="0"/>
              <a:t>La función social de bienestar es una función ordinal.</a:t>
            </a:r>
          </a:p>
          <a:p>
            <a:pPr eaLnBrk="1" hangingPunct="1">
              <a:lnSpc>
                <a:spcPct val="90000"/>
              </a:lnSpc>
            </a:pPr>
            <a:endParaRPr lang="es-ES" sz="1000" smtClean="0"/>
          </a:p>
          <a:p>
            <a:pPr eaLnBrk="1" hangingPunct="1">
              <a:lnSpc>
                <a:spcPct val="90000"/>
              </a:lnSpc>
            </a:pPr>
            <a:r>
              <a:rPr lang="es-ES" sz="1900" smtClean="0"/>
              <a:t>La función de bienestar social establece un orden completo de todas las posibles asignaciones de recursos sociales. </a:t>
            </a:r>
          </a:p>
          <a:p>
            <a:pPr eaLnBrk="1" hangingPunct="1">
              <a:lnSpc>
                <a:spcPct val="90000"/>
              </a:lnSpc>
            </a:pPr>
            <a:endParaRPr lang="es-ES" sz="1000" smtClean="0"/>
          </a:p>
          <a:p>
            <a:pPr eaLnBrk="1" hangingPunct="1">
              <a:lnSpc>
                <a:spcPct val="90000"/>
              </a:lnSpc>
            </a:pPr>
            <a:r>
              <a:rPr lang="es-ES" sz="1900" smtClean="0"/>
              <a:t>Si hay dos individuos en la sociedad, </a:t>
            </a:r>
            <a:r>
              <a:rPr lang="es-ES" sz="1900" i="1" smtClean="0">
                <a:latin typeface="Times New Roman" pitchFamily="18" charset="0"/>
              </a:rPr>
              <a:t>A </a:t>
            </a:r>
            <a:r>
              <a:rPr lang="es-ES" sz="1900" smtClean="0">
                <a:latin typeface="Times New Roman" pitchFamily="18" charset="0"/>
              </a:rPr>
              <a:t>y </a:t>
            </a:r>
            <a:r>
              <a:rPr lang="es-ES" sz="1900" i="1" smtClean="0">
                <a:latin typeface="Times New Roman" pitchFamily="18" charset="0"/>
              </a:rPr>
              <a:t>B</a:t>
            </a:r>
            <a:r>
              <a:rPr lang="es-ES" sz="1900" smtClean="0">
                <a:latin typeface="Times New Roman" pitchFamily="18" charset="0"/>
              </a:rPr>
              <a:t>, </a:t>
            </a:r>
            <a:r>
              <a:rPr lang="es-ES" sz="1900" i="1" smtClean="0">
                <a:latin typeface="Times New Roman" pitchFamily="18" charset="0"/>
              </a:rPr>
              <a:t>W </a:t>
            </a:r>
            <a:r>
              <a:rPr lang="es-ES" sz="1900" smtClean="0">
                <a:latin typeface="Times New Roman" pitchFamily="18" charset="0"/>
              </a:rPr>
              <a:t>= </a:t>
            </a:r>
            <a:r>
              <a:rPr lang="es-ES" sz="1900" i="1" smtClean="0">
                <a:latin typeface="Times New Roman" pitchFamily="18" charset="0"/>
              </a:rPr>
              <a:t>W</a:t>
            </a:r>
            <a:r>
              <a:rPr lang="es-ES" sz="1900" smtClean="0">
                <a:latin typeface="Times New Roman" pitchFamily="18" charset="0"/>
              </a:rPr>
              <a:t>(</a:t>
            </a:r>
            <a:r>
              <a:rPr lang="es-ES" sz="1900" i="1" smtClean="0">
                <a:latin typeface="Times New Roman" pitchFamily="18" charset="0"/>
              </a:rPr>
              <a:t>U</a:t>
            </a:r>
            <a:r>
              <a:rPr lang="es-ES" sz="1900" i="1" baseline="30000" smtClean="0">
                <a:latin typeface="Times New Roman" pitchFamily="18" charset="0"/>
              </a:rPr>
              <a:t>A, </a:t>
            </a:r>
            <a:r>
              <a:rPr lang="es-ES" sz="1900" i="1" smtClean="0">
                <a:latin typeface="Times New Roman" pitchFamily="18" charset="0"/>
              </a:rPr>
              <a:t>U</a:t>
            </a:r>
            <a:r>
              <a:rPr lang="es-ES" sz="1900" i="1" baseline="30000" smtClean="0">
                <a:latin typeface="Times New Roman" pitchFamily="18" charset="0"/>
              </a:rPr>
              <a:t>B</a:t>
            </a:r>
            <a:r>
              <a:rPr lang="es-ES" sz="1900" smtClean="0">
                <a:latin typeface="Times New Roman" pitchFamily="18" charset="0"/>
              </a:rPr>
              <a:t>).</a:t>
            </a:r>
            <a:r>
              <a:rPr lang="es-ES" sz="1900" smtClean="0"/>
              <a:t> Las curvas de indiferencia social se calculan derivando totalmente </a:t>
            </a:r>
            <a:r>
              <a:rPr lang="es-ES" sz="1900" i="1" smtClean="0">
                <a:latin typeface="Times New Roman" pitchFamily="18" charset="0"/>
              </a:rPr>
              <a:t>W</a:t>
            </a:r>
          </a:p>
        </p:txBody>
      </p:sp>
      <p:sp>
        <p:nvSpPr>
          <p:cNvPr id="37892" name="Rectangle 5"/>
          <p:cNvSpPr>
            <a:spLocks noChangeArrowheads="1"/>
          </p:cNvSpPr>
          <p:nvPr/>
        </p:nvSpPr>
        <p:spPr bwMode="auto">
          <a:xfrm>
            <a:off x="0" y="32337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s-MX"/>
          </a:p>
        </p:txBody>
      </p:sp>
      <p:graphicFrame>
        <p:nvGraphicFramePr>
          <p:cNvPr id="37893" name="Object 4"/>
          <p:cNvGraphicFramePr>
            <a:graphicFrameLocks noChangeAspect="1"/>
          </p:cNvGraphicFramePr>
          <p:nvPr/>
        </p:nvGraphicFramePr>
        <p:xfrm>
          <a:off x="3203575" y="5734050"/>
          <a:ext cx="3051175" cy="590550"/>
        </p:xfrm>
        <a:graphic>
          <a:graphicData uri="http://schemas.openxmlformats.org/presentationml/2006/ole">
            <mc:AlternateContent xmlns:mc="http://schemas.openxmlformats.org/markup-compatibility/2006">
              <mc:Choice xmlns:v="urn:schemas-microsoft-com:vml" Requires="v">
                <p:oleObj spid="_x0000_s37900" name="Equation" r:id="rId3" imgW="2019300" imgH="393700" progId="Equation.DSMT4">
                  <p:embed/>
                </p:oleObj>
              </mc:Choice>
              <mc:Fallback>
                <p:oleObj name="Equation" r:id="rId3" imgW="2019300" imgH="3937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3575" y="5734050"/>
                        <a:ext cx="3051175" cy="59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endParaRPr lang="es-MX" smtClean="0"/>
          </a:p>
        </p:txBody>
      </p:sp>
      <p:sp>
        <p:nvSpPr>
          <p:cNvPr id="38915" name="Rectangle 3"/>
          <p:cNvSpPr>
            <a:spLocks noGrp="1" noChangeArrowheads="1"/>
          </p:cNvSpPr>
          <p:nvPr>
            <p:ph type="body" idx="1"/>
          </p:nvPr>
        </p:nvSpPr>
        <p:spPr>
          <a:xfrm>
            <a:off x="914400" y="1600200"/>
            <a:ext cx="7772400" cy="676275"/>
          </a:xfrm>
        </p:spPr>
        <p:txBody>
          <a:bodyPr/>
          <a:lstStyle/>
          <a:p>
            <a:pPr eaLnBrk="1" hangingPunct="1">
              <a:lnSpc>
                <a:spcPct val="80000"/>
              </a:lnSpc>
            </a:pPr>
            <a:r>
              <a:rPr lang="es-ES" sz="2000" smtClean="0"/>
              <a:t>Asumiendo que la función </a:t>
            </a:r>
            <a:r>
              <a:rPr lang="es-ES" altLang="ja-JP" sz="2000" smtClean="0">
                <a:ea typeface="ＭＳ Ｐゴシック" pitchFamily="34" charset="-128"/>
              </a:rPr>
              <a:t>de bienestar social es cóncava. </a:t>
            </a:r>
            <a:endParaRPr lang="es-ES" sz="2000" smtClean="0"/>
          </a:p>
        </p:txBody>
      </p:sp>
      <p:sp>
        <p:nvSpPr>
          <p:cNvPr id="38916" name="AutoShape 5"/>
          <p:cNvSpPr>
            <a:spLocks noChangeAspect="1" noChangeArrowheads="1" noTextEdit="1"/>
          </p:cNvSpPr>
          <p:nvPr/>
        </p:nvSpPr>
        <p:spPr bwMode="auto">
          <a:xfrm>
            <a:off x="2987675" y="2276475"/>
            <a:ext cx="3800475" cy="321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pic>
        <p:nvPicPr>
          <p:cNvPr id="38917" name="Picture 6"/>
          <p:cNvPicPr>
            <a:picLocks noChangeAspect="1" noChangeArrowheads="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2987675" y="2276475"/>
            <a:ext cx="3810000" cy="322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8" name="Rectangle 7"/>
          <p:cNvSpPr>
            <a:spLocks noChangeArrowheads="1"/>
          </p:cNvSpPr>
          <p:nvPr/>
        </p:nvSpPr>
        <p:spPr bwMode="auto">
          <a:xfrm>
            <a:off x="900113" y="5805488"/>
            <a:ext cx="7772400" cy="86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nSpc>
                <a:spcPct val="90000"/>
              </a:lnSpc>
              <a:spcBef>
                <a:spcPct val="20000"/>
              </a:spcBef>
              <a:buClr>
                <a:schemeClr val="folHlink"/>
              </a:buClr>
              <a:buSzPct val="90000"/>
              <a:buFont typeface="Wingdings" pitchFamily="2" charset="2"/>
              <a:buChar char="n"/>
            </a:pPr>
            <a:r>
              <a:rPr lang="es-ES" altLang="ja-JP" sz="2000">
                <a:ea typeface="ＭＳ Ｐゴシック" pitchFamily="34" charset="-128"/>
              </a:rPr>
              <a:t>Esta función es el equivalente a nivel social de las funciones de utilidad individuales. La forma concreta de la función de bienestar social recogerá el código de valores colectivos.</a:t>
            </a:r>
            <a:endParaRPr lang="es-ES" sz="200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938048" y="1772816"/>
            <a:ext cx="7772400" cy="4754108"/>
          </a:xfrm>
        </p:spPr>
        <p:txBody>
          <a:bodyPr>
            <a:noAutofit/>
          </a:bodyPr>
          <a:lstStyle/>
          <a:p>
            <a:pPr marL="0" indent="0">
              <a:buNone/>
            </a:pPr>
            <a:r>
              <a:rPr lang="es-MX" sz="2000" dirty="0" smtClean="0"/>
              <a:t>Indicándose algunos ejemplos de las situaciones en las cuales se aplica cada una de las reglas.</a:t>
            </a:r>
          </a:p>
          <a:p>
            <a:pPr marL="0" indent="0">
              <a:buNone/>
            </a:pPr>
            <a:endParaRPr lang="es-MX" sz="2000" b="1" dirty="0"/>
          </a:p>
          <a:p>
            <a:pPr marL="0" indent="0">
              <a:buNone/>
            </a:pPr>
            <a:r>
              <a:rPr lang="es-MX" sz="2000" dirty="0" smtClean="0"/>
              <a:t>De </a:t>
            </a:r>
            <a:r>
              <a:rPr lang="es-MX" sz="2000" dirty="0"/>
              <a:t>la diapositiva 33 a la </a:t>
            </a:r>
            <a:r>
              <a:rPr lang="es-MX" sz="2000" dirty="0" smtClean="0"/>
              <a:t>41 </a:t>
            </a:r>
            <a:r>
              <a:rPr lang="es-MX" sz="2000" dirty="0"/>
              <a:t>se analiza lo referente </a:t>
            </a:r>
            <a:r>
              <a:rPr lang="es-MX" sz="2000" dirty="0" smtClean="0"/>
              <a:t>a las Funciones de Bienestar social, los elementos mínimos que deben cumplir y la forma en como a poya a la medición del bienestar social de la sociedad.</a:t>
            </a:r>
            <a:endParaRPr lang="es-MX" sz="2000" dirty="0"/>
          </a:p>
          <a:p>
            <a:pPr marL="0" indent="0" algn="just" eaLnBrk="1" hangingPunct="1">
              <a:spcBef>
                <a:spcPts val="0"/>
              </a:spcBef>
              <a:buNone/>
              <a:defRPr/>
            </a:pPr>
            <a:endParaRPr lang="es-MX" sz="2000" dirty="0" smtClean="0"/>
          </a:p>
          <a:p>
            <a:pPr marL="0" indent="0" algn="just" eaLnBrk="1" hangingPunct="1">
              <a:spcBef>
                <a:spcPts val="0"/>
              </a:spcBef>
              <a:buNone/>
              <a:defRPr/>
            </a:pPr>
            <a:r>
              <a:rPr lang="es-MX" sz="2000" dirty="0" smtClean="0"/>
              <a:t>La diapositiva 42 nos muestra la bibliografía utilizada no solo para la presentación, sino para todo el curso. </a:t>
            </a:r>
            <a:endParaRPr lang="es-MX" sz="2000" dirty="0"/>
          </a:p>
          <a:p>
            <a:pPr algn="just" eaLnBrk="1" hangingPunct="1">
              <a:spcBef>
                <a:spcPts val="0"/>
              </a:spcBef>
              <a:buFont typeface="Wingdings 2" pitchFamily="18" charset="2"/>
              <a:buNone/>
              <a:defRPr/>
            </a:pPr>
            <a:r>
              <a:rPr lang="es-MX" sz="2000" dirty="0"/>
              <a:t> </a:t>
            </a:r>
          </a:p>
          <a:p>
            <a:pPr eaLnBrk="1" hangingPunct="1">
              <a:defRPr/>
            </a:pPr>
            <a:endParaRPr lang="es-MX" sz="2000" dirty="0"/>
          </a:p>
        </p:txBody>
      </p:sp>
      <p:sp>
        <p:nvSpPr>
          <p:cNvPr id="2" name="1 Marcador de número de diapositiva"/>
          <p:cNvSpPr>
            <a:spLocks noGrp="1"/>
          </p:cNvSpPr>
          <p:nvPr>
            <p:ph type="sldNum" sz="quarter" idx="12"/>
          </p:nvPr>
        </p:nvSpPr>
        <p:spPr/>
        <p:txBody>
          <a:bodyPr/>
          <a:lstStyle/>
          <a:p>
            <a:fld id="{6D22F896-40B5-4ADD-8801-0D06FADFA095}" type="slidenum">
              <a:rPr lang="en-US" smtClean="0"/>
              <a:t>4</a:t>
            </a:fld>
            <a:endParaRPr lang="en-US" dirty="0"/>
          </a:p>
        </p:txBody>
      </p:sp>
    </p:spTree>
    <p:extLst>
      <p:ext uri="{BB962C8B-B14F-4D97-AF65-F5344CB8AC3E}">
        <p14:creationId xmlns:p14="http://schemas.microsoft.com/office/powerpoint/2010/main" val="282958922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es-ES" sz="2400" smtClean="0"/>
              <a:t>Requisitos mínimos a cumplir por las funciones de bienestar:</a:t>
            </a:r>
          </a:p>
        </p:txBody>
      </p:sp>
      <p:sp>
        <p:nvSpPr>
          <p:cNvPr id="39939" name="Rectangle 3"/>
          <p:cNvSpPr>
            <a:spLocks noGrp="1" noChangeArrowheads="1"/>
          </p:cNvSpPr>
          <p:nvPr>
            <p:ph type="body" idx="1"/>
          </p:nvPr>
        </p:nvSpPr>
        <p:spPr/>
        <p:txBody>
          <a:bodyPr/>
          <a:lstStyle/>
          <a:p>
            <a:pPr marL="533400" indent="-533400" eaLnBrk="1" hangingPunct="1">
              <a:buFont typeface="Wingdings" pitchFamily="2" charset="2"/>
              <a:buAutoNum type="arabicPeriod"/>
            </a:pPr>
            <a:r>
              <a:rPr lang="es-ES" sz="2000" i="1" smtClean="0"/>
              <a:t>Individualismo</a:t>
            </a:r>
            <a:r>
              <a:rPr lang="es-ES" sz="2000" smtClean="0"/>
              <a:t>. Si mejora la utilidad del individuo </a:t>
            </a:r>
            <a:r>
              <a:rPr lang="es-ES" sz="2000" i="1" smtClean="0">
                <a:latin typeface="Times New Roman" pitchFamily="18" charset="0"/>
              </a:rPr>
              <a:t>h</a:t>
            </a:r>
            <a:r>
              <a:rPr lang="es-ES" sz="2000" i="1" smtClean="0"/>
              <a:t> </a:t>
            </a:r>
            <a:r>
              <a:rPr lang="es-ES" sz="2000" smtClean="0"/>
              <a:t>sin empeorar la de ningún otro individuo, entonces el bienestar social aumenta:</a:t>
            </a:r>
          </a:p>
          <a:p>
            <a:pPr marL="533400" indent="-533400" eaLnBrk="1" hangingPunct="1">
              <a:buFont typeface="Wingdings" pitchFamily="2" charset="2"/>
              <a:buAutoNum type="arabicPeriod"/>
            </a:pPr>
            <a:endParaRPr lang="es-ES" sz="2000" i="1" smtClean="0"/>
          </a:p>
          <a:p>
            <a:pPr marL="533400" indent="-533400" eaLnBrk="1" hangingPunct="1">
              <a:buFont typeface="Wingdings" pitchFamily="2" charset="2"/>
              <a:buAutoNum type="arabicPeriod"/>
            </a:pPr>
            <a:r>
              <a:rPr lang="es-ES" sz="2000" i="1" smtClean="0"/>
              <a:t>Anonimato</a:t>
            </a:r>
            <a:r>
              <a:rPr lang="es-ES" sz="2000" smtClean="0"/>
              <a:t>. El bienestar social debe depender de la estructura de la distribución de las utilidades pero no de qué persona en concreto disfruta de cada nivel de utilidad.</a:t>
            </a:r>
          </a:p>
          <a:p>
            <a:pPr marL="533400" indent="-533400" eaLnBrk="1" hangingPunct="1">
              <a:buFont typeface="Wingdings" pitchFamily="2" charset="2"/>
              <a:buAutoNum type="arabicPeriod"/>
            </a:pPr>
            <a:endParaRPr lang="es-ES" sz="2000" smtClean="0"/>
          </a:p>
          <a:p>
            <a:pPr marL="533400" indent="-533400" eaLnBrk="1" hangingPunct="1">
              <a:buFont typeface="Wingdings" pitchFamily="2" charset="2"/>
              <a:buAutoNum type="arabicPeriod"/>
            </a:pPr>
            <a:r>
              <a:rPr lang="es-ES" sz="1900" i="1" smtClean="0"/>
              <a:t>Aversión a la desigualdad</a:t>
            </a:r>
            <a:r>
              <a:rPr lang="es-ES" sz="1900" smtClean="0"/>
              <a:t>. Dadas dos distribuciones entre las cuales la sociedad está indiferente, cualquier combinación lineal de ellas debe ser al menos tan preferida como las anteriores. Esto quiere decir que las distribuciones igualitarias son preferibles a las no igualitarias.</a:t>
            </a:r>
          </a:p>
          <a:p>
            <a:pPr marL="533400" indent="-533400" eaLnBrk="1" hangingPunct="1"/>
            <a:endParaRPr lang="es-ES" sz="2000" smtClean="0"/>
          </a:p>
        </p:txBody>
      </p:sp>
      <p:sp>
        <p:nvSpPr>
          <p:cNvPr id="39940" name="Rectangle 5"/>
          <p:cNvSpPr>
            <a:spLocks noChangeArrowheads="1"/>
          </p:cNvSpPr>
          <p:nvPr/>
        </p:nvSpPr>
        <p:spPr bwMode="auto">
          <a:xfrm>
            <a:off x="0" y="32337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s-MX"/>
          </a:p>
        </p:txBody>
      </p:sp>
      <p:graphicFrame>
        <p:nvGraphicFramePr>
          <p:cNvPr id="39941" name="Object 4"/>
          <p:cNvGraphicFramePr>
            <a:graphicFrameLocks noChangeAspect="1"/>
          </p:cNvGraphicFramePr>
          <p:nvPr/>
        </p:nvGraphicFramePr>
        <p:xfrm>
          <a:off x="3851275" y="2420938"/>
          <a:ext cx="1223963" cy="590550"/>
        </p:xfrm>
        <a:graphic>
          <a:graphicData uri="http://schemas.openxmlformats.org/presentationml/2006/ole">
            <mc:AlternateContent xmlns:mc="http://schemas.openxmlformats.org/markup-compatibility/2006">
              <mc:Choice xmlns:v="urn:schemas-microsoft-com:vml" Requires="v">
                <p:oleObj spid="_x0000_s39956" name="Equation" r:id="rId3" imgW="812447" imgH="393529" progId="Equation.DSMT4">
                  <p:embed/>
                </p:oleObj>
              </mc:Choice>
              <mc:Fallback>
                <p:oleObj name="Equation" r:id="rId3" imgW="812447" imgH="393529"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51275" y="2420938"/>
                        <a:ext cx="1223963" cy="59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9942"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s-MX"/>
          </a:p>
        </p:txBody>
      </p:sp>
      <p:graphicFrame>
        <p:nvGraphicFramePr>
          <p:cNvPr id="39943" name="Object 6"/>
          <p:cNvGraphicFramePr>
            <a:graphicFrameLocks noChangeAspect="1"/>
          </p:cNvGraphicFramePr>
          <p:nvPr/>
        </p:nvGraphicFramePr>
        <p:xfrm>
          <a:off x="3922713" y="3933825"/>
          <a:ext cx="1298575" cy="381000"/>
        </p:xfrm>
        <a:graphic>
          <a:graphicData uri="http://schemas.openxmlformats.org/presentationml/2006/ole">
            <mc:AlternateContent xmlns:mc="http://schemas.openxmlformats.org/markup-compatibility/2006">
              <mc:Choice xmlns:v="urn:schemas-microsoft-com:vml" Requires="v">
                <p:oleObj spid="_x0000_s39957" name="Equation" r:id="rId5" imgW="875920" imgH="253890" progId="Equation.DSMT4">
                  <p:embed/>
                </p:oleObj>
              </mc:Choice>
              <mc:Fallback>
                <p:oleObj name="Equation" r:id="rId5" imgW="875920" imgH="253890"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22713" y="3933825"/>
                        <a:ext cx="129857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3"/>
          <p:cNvSpPr>
            <a:spLocks noGrp="1" noChangeArrowheads="1"/>
          </p:cNvSpPr>
          <p:nvPr>
            <p:ph type="body" idx="1"/>
          </p:nvPr>
        </p:nvSpPr>
        <p:spPr/>
        <p:txBody>
          <a:bodyPr/>
          <a:lstStyle/>
          <a:p>
            <a:pPr eaLnBrk="1" hangingPunct="1"/>
            <a:r>
              <a:rPr lang="es-ES" sz="2000" smtClean="0"/>
              <a:t>Las distintas </a:t>
            </a:r>
            <a:r>
              <a:rPr lang="es-ES" sz="2000" i="1" smtClean="0">
                <a:latin typeface="Times New Roman" pitchFamily="18" charset="0"/>
              </a:rPr>
              <a:t>FBS</a:t>
            </a:r>
            <a:r>
              <a:rPr lang="es-ES" sz="2000" smtClean="0"/>
              <a:t> se pueden clasificar según la aversión a la desigualdad de las mismas.</a:t>
            </a:r>
          </a:p>
          <a:p>
            <a:pPr eaLnBrk="1" hangingPunct="1"/>
            <a:endParaRPr lang="es-ES" smtClean="0"/>
          </a:p>
          <a:p>
            <a:pPr eaLnBrk="1" hangingPunct="1"/>
            <a:r>
              <a:rPr lang="es-ES" sz="2000" smtClean="0"/>
              <a:t>Dada </a:t>
            </a:r>
            <a:r>
              <a:rPr lang="es-ES" sz="2000" i="1" smtClean="0">
                <a:latin typeface="Times New Roman" pitchFamily="18" charset="0"/>
              </a:rPr>
              <a:t>W</a:t>
            </a:r>
            <a:r>
              <a:rPr lang="es-ES" sz="2000" smtClean="0"/>
              <a:t>, si la sociedad tiene dos individuos, </a:t>
            </a:r>
            <a:r>
              <a:rPr lang="es-ES" sz="2000" i="1" smtClean="0">
                <a:latin typeface="Times New Roman" pitchFamily="18" charset="0"/>
              </a:rPr>
              <a:t>A</a:t>
            </a:r>
            <a:r>
              <a:rPr lang="es-ES" sz="2000" i="1" smtClean="0"/>
              <a:t> </a:t>
            </a:r>
            <a:r>
              <a:rPr lang="es-ES" sz="2000" smtClean="0"/>
              <a:t>y </a:t>
            </a:r>
            <a:r>
              <a:rPr lang="es-ES" sz="2000" i="1" smtClean="0">
                <a:latin typeface="Times New Roman" pitchFamily="18" charset="0"/>
              </a:rPr>
              <a:t>B</a:t>
            </a:r>
            <a:r>
              <a:rPr lang="es-ES" sz="2000" smtClean="0"/>
              <a:t>, para calcular el óptimo social resolvemos:</a:t>
            </a:r>
          </a:p>
          <a:p>
            <a:pPr eaLnBrk="1" hangingPunct="1"/>
            <a:endParaRPr lang="pt-BR" sz="2000" smtClean="0"/>
          </a:p>
          <a:p>
            <a:pPr algn="ctr" eaLnBrk="1" hangingPunct="1">
              <a:buFont typeface="Wingdings" pitchFamily="2" charset="2"/>
              <a:buNone/>
            </a:pPr>
            <a:r>
              <a:rPr lang="pt-BR" sz="2000" smtClean="0">
                <a:latin typeface="Times New Roman" pitchFamily="18" charset="0"/>
              </a:rPr>
              <a:t>Max </a:t>
            </a:r>
            <a:r>
              <a:rPr lang="pt-BR" sz="2000" i="1" smtClean="0">
                <a:latin typeface="Times New Roman" pitchFamily="18" charset="0"/>
              </a:rPr>
              <a:t>W</a:t>
            </a:r>
            <a:r>
              <a:rPr lang="pt-BR" sz="2000" smtClean="0">
                <a:latin typeface="Times New Roman" pitchFamily="18" charset="0"/>
              </a:rPr>
              <a:t>(</a:t>
            </a:r>
            <a:r>
              <a:rPr lang="pt-BR" sz="2000" i="1" smtClean="0">
                <a:latin typeface="Times New Roman" pitchFamily="18" charset="0"/>
              </a:rPr>
              <a:t>U</a:t>
            </a:r>
            <a:r>
              <a:rPr lang="pt-BR" sz="2000" i="1" baseline="30000" smtClean="0">
                <a:latin typeface="Times New Roman" pitchFamily="18" charset="0"/>
              </a:rPr>
              <a:t>A</a:t>
            </a:r>
            <a:r>
              <a:rPr lang="pt-BR" sz="2000" i="1" smtClean="0">
                <a:latin typeface="Times New Roman" pitchFamily="18" charset="0"/>
              </a:rPr>
              <a:t>, U</a:t>
            </a:r>
            <a:r>
              <a:rPr lang="pt-BR" sz="2000" i="1" baseline="30000" smtClean="0">
                <a:latin typeface="Times New Roman" pitchFamily="18" charset="0"/>
              </a:rPr>
              <a:t>B</a:t>
            </a:r>
            <a:r>
              <a:rPr lang="pt-BR" sz="2000" smtClean="0">
                <a:latin typeface="Times New Roman" pitchFamily="18" charset="0"/>
              </a:rPr>
              <a:t>)</a:t>
            </a:r>
            <a:r>
              <a:rPr lang="pt-BR" sz="2000" i="1" smtClean="0">
                <a:latin typeface="Times New Roman" pitchFamily="18" charset="0"/>
              </a:rPr>
              <a:t> t.q. U</a:t>
            </a:r>
            <a:r>
              <a:rPr lang="pt-BR" sz="2000" i="1" baseline="30000" smtClean="0">
                <a:latin typeface="Times New Roman" pitchFamily="18" charset="0"/>
              </a:rPr>
              <a:t>A</a:t>
            </a:r>
            <a:r>
              <a:rPr lang="pt-BR" sz="2000" i="1" smtClean="0">
                <a:latin typeface="Times New Roman" pitchFamily="18" charset="0"/>
              </a:rPr>
              <a:t> = G</a:t>
            </a:r>
            <a:r>
              <a:rPr lang="pt-BR" sz="2000" smtClean="0">
                <a:latin typeface="Times New Roman" pitchFamily="18" charset="0"/>
              </a:rPr>
              <a:t>(</a:t>
            </a:r>
            <a:r>
              <a:rPr lang="pt-BR" sz="2000" i="1" smtClean="0">
                <a:latin typeface="Times New Roman" pitchFamily="18" charset="0"/>
              </a:rPr>
              <a:t>U</a:t>
            </a:r>
            <a:r>
              <a:rPr lang="pt-BR" sz="2000" i="1" baseline="30000" smtClean="0">
                <a:latin typeface="Times New Roman" pitchFamily="18" charset="0"/>
              </a:rPr>
              <a:t>B</a:t>
            </a:r>
            <a:r>
              <a:rPr lang="pt-BR" sz="2000" smtClean="0">
                <a:latin typeface="Times New Roman" pitchFamily="18" charset="0"/>
              </a:rPr>
              <a:t>)</a:t>
            </a:r>
            <a:endParaRPr lang="pt-BR" sz="2000" i="1" smtClean="0">
              <a:latin typeface="Times New Roman" pitchFamily="18" charset="0"/>
            </a:endParaRPr>
          </a:p>
          <a:p>
            <a:pPr algn="ctr" eaLnBrk="1" hangingPunct="1">
              <a:buFont typeface="Wingdings" pitchFamily="2" charset="2"/>
              <a:buNone/>
            </a:pPr>
            <a:endParaRPr lang="es-ES" sz="2000" smtClean="0">
              <a:latin typeface="Times New Roman" pitchFamily="18" charset="0"/>
            </a:endParaRPr>
          </a:p>
          <a:p>
            <a:pPr eaLnBrk="1" hangingPunct="1"/>
            <a:r>
              <a:rPr lang="es-ES" sz="2000" smtClean="0"/>
              <a:t>donde </a:t>
            </a:r>
            <a:r>
              <a:rPr lang="es-ES" sz="2000" i="1" smtClean="0">
                <a:latin typeface="Times New Roman" pitchFamily="18" charset="0"/>
              </a:rPr>
              <a:t>G</a:t>
            </a:r>
            <a:r>
              <a:rPr lang="es-ES" sz="2000" i="1" smtClean="0"/>
              <a:t> </a:t>
            </a:r>
            <a:r>
              <a:rPr lang="es-ES" sz="2000" smtClean="0"/>
              <a:t>es la frontera de posibilidades de utilidad </a:t>
            </a:r>
            <a:r>
              <a:rPr lang="es-ES" sz="2000" smtClean="0">
                <a:latin typeface="Times New Roman" pitchFamily="18" charset="0"/>
              </a:rPr>
              <a:t>(</a:t>
            </a:r>
            <a:r>
              <a:rPr lang="es-ES" sz="2000" i="1" smtClean="0">
                <a:latin typeface="Times New Roman" pitchFamily="18" charset="0"/>
              </a:rPr>
              <a:t>FPU</a:t>
            </a:r>
            <a:r>
              <a:rPr lang="es-ES" sz="2000" smtClean="0">
                <a:latin typeface="Times New Roman" pitchFamily="18" charset="0"/>
              </a:rPr>
              <a:t>).</a:t>
            </a:r>
          </a:p>
          <a:p>
            <a:pPr eaLnBrk="1" hangingPunct="1"/>
            <a:endParaRPr lang="es-ES" sz="2000" smtClean="0">
              <a:latin typeface="Times New Roman" pitchFamily="18" charset="0"/>
            </a:endParaRPr>
          </a:p>
          <a:p>
            <a:pPr eaLnBrk="1" hangingPunct="1"/>
            <a:r>
              <a:rPr lang="es-ES" sz="2000" smtClean="0"/>
              <a:t>Del conjunto de </a:t>
            </a:r>
            <a:r>
              <a:rPr lang="es-ES" sz="2000" i="1" smtClean="0">
                <a:latin typeface="Times New Roman" pitchFamily="18" charset="0"/>
              </a:rPr>
              <a:t>FBS</a:t>
            </a:r>
            <a:r>
              <a:rPr lang="es-ES" sz="2000" smtClean="0"/>
              <a:t> veremos dos extremos en el grado de Aversión a la desigualdad.</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14400" y="274638"/>
            <a:ext cx="7772400" cy="623996"/>
          </a:xfrm>
        </p:spPr>
        <p:txBody>
          <a:bodyPr>
            <a:normAutofit/>
          </a:bodyPr>
          <a:lstStyle/>
          <a:p>
            <a:r>
              <a:rPr lang="es-MX" sz="2800" b="1" dirty="0" smtClean="0"/>
              <a:t>Bibliografía</a:t>
            </a:r>
            <a:endParaRPr lang="es-MX" sz="2800" b="1" dirty="0"/>
          </a:p>
        </p:txBody>
      </p:sp>
      <p:sp>
        <p:nvSpPr>
          <p:cNvPr id="3" name="2 Marcador de contenido"/>
          <p:cNvSpPr>
            <a:spLocks noGrp="1"/>
          </p:cNvSpPr>
          <p:nvPr>
            <p:ph sz="quarter" idx="1"/>
          </p:nvPr>
        </p:nvSpPr>
        <p:spPr>
          <a:xfrm>
            <a:off x="914400" y="1695416"/>
            <a:ext cx="7772400" cy="5045952"/>
          </a:xfrm>
        </p:spPr>
        <p:txBody>
          <a:bodyPr>
            <a:noAutofit/>
          </a:bodyPr>
          <a:lstStyle/>
          <a:p>
            <a:pPr lvl="0">
              <a:spcBef>
                <a:spcPts val="0"/>
              </a:spcBef>
            </a:pPr>
            <a:r>
              <a:rPr lang="es-ES" sz="1800" dirty="0"/>
              <a:t>Aguado, F. J. (2012). </a:t>
            </a:r>
            <a:r>
              <a:rPr lang="es-ES" sz="1800" i="1" dirty="0"/>
              <a:t>Curso fundamental de microeconomía.</a:t>
            </a:r>
            <a:r>
              <a:rPr lang="es-ES" sz="1800" dirty="0"/>
              <a:t> Madrid, España, Delta publicaciones.</a:t>
            </a:r>
            <a:endParaRPr lang="es-MX" sz="1800" dirty="0"/>
          </a:p>
          <a:p>
            <a:pPr lvl="0">
              <a:spcBef>
                <a:spcPts val="0"/>
              </a:spcBef>
            </a:pPr>
            <a:r>
              <a:rPr lang="es-MX" sz="1800" dirty="0" err="1" smtClean="0"/>
              <a:t>Corchuela</a:t>
            </a:r>
            <a:r>
              <a:rPr lang="es-MX" sz="1800" dirty="0" smtClean="0"/>
              <a:t> </a:t>
            </a:r>
            <a:r>
              <a:rPr lang="es-MX" sz="1800" dirty="0"/>
              <a:t>M. B. y Quiroga R. A. (2014). Lecciones de Microeconomía, producción, costes y mercado. Pirámide, España.</a:t>
            </a:r>
          </a:p>
          <a:p>
            <a:pPr lvl="0">
              <a:spcBef>
                <a:spcPts val="0"/>
              </a:spcBef>
            </a:pPr>
            <a:r>
              <a:rPr lang="es-ES" sz="1800" dirty="0" err="1"/>
              <a:t>Corchuelo</a:t>
            </a:r>
            <a:r>
              <a:rPr lang="es-ES" sz="1800" dirty="0"/>
              <a:t>, M. A.; </a:t>
            </a:r>
            <a:r>
              <a:rPr lang="es-ES" sz="1800" dirty="0" err="1"/>
              <a:t>Eguía</a:t>
            </a:r>
            <a:r>
              <a:rPr lang="es-ES" sz="1800" dirty="0"/>
              <a:t>, P. B.; Valor, S. M. T. (2012). </a:t>
            </a:r>
            <a:r>
              <a:rPr lang="es-ES" sz="1800" i="1" dirty="0"/>
              <a:t>Curso práctico de microeconomía.</a:t>
            </a:r>
            <a:r>
              <a:rPr lang="es-ES" sz="1800" dirty="0"/>
              <a:t> Madrid, España, Delta publicaciones.</a:t>
            </a:r>
            <a:endParaRPr lang="es-MX" sz="1800" dirty="0"/>
          </a:p>
          <a:p>
            <a:pPr lvl="0">
              <a:spcBef>
                <a:spcPts val="0"/>
              </a:spcBef>
            </a:pPr>
            <a:r>
              <a:rPr lang="es-MX" sz="1800" dirty="0" smtClean="0"/>
              <a:t>Frank</a:t>
            </a:r>
            <a:r>
              <a:rPr lang="es-MX" sz="1800" dirty="0"/>
              <a:t>, R. H. (2009). </a:t>
            </a:r>
            <a:r>
              <a:rPr lang="es-MX" sz="1800" i="1" dirty="0"/>
              <a:t>Microeconomía intermedia.</a:t>
            </a:r>
            <a:r>
              <a:rPr lang="es-MX" sz="1800" dirty="0"/>
              <a:t> México, Mc Graw Hill.</a:t>
            </a:r>
          </a:p>
          <a:p>
            <a:pPr lvl="0">
              <a:spcBef>
                <a:spcPts val="0"/>
              </a:spcBef>
            </a:pPr>
            <a:r>
              <a:rPr lang="es-MX" sz="1800" dirty="0" err="1"/>
              <a:t>Gravelle</a:t>
            </a:r>
            <a:r>
              <a:rPr lang="es-MX" sz="1800" dirty="0"/>
              <a:t>, H. y </a:t>
            </a:r>
            <a:r>
              <a:rPr lang="es-MX" sz="1800" dirty="0" err="1"/>
              <a:t>Rees</a:t>
            </a:r>
            <a:r>
              <a:rPr lang="es-MX" sz="1800" dirty="0"/>
              <a:t> R. (2006). </a:t>
            </a:r>
            <a:r>
              <a:rPr lang="es-MX" sz="1800" i="1" dirty="0"/>
              <a:t>Microeconomía.</a:t>
            </a:r>
            <a:r>
              <a:rPr lang="es-MX" sz="1800" dirty="0"/>
              <a:t> Madrid, España, Pearson, Prentice Hall.</a:t>
            </a:r>
          </a:p>
          <a:p>
            <a:pPr lvl="0">
              <a:spcBef>
                <a:spcPts val="0"/>
              </a:spcBef>
            </a:pPr>
            <a:r>
              <a:rPr lang="es-ES" sz="1800" dirty="0" err="1" smtClean="0"/>
              <a:t>Nicholson</a:t>
            </a:r>
            <a:r>
              <a:rPr lang="es-ES" sz="1800" dirty="0" smtClean="0"/>
              <a:t> </a:t>
            </a:r>
            <a:r>
              <a:rPr lang="es-ES" sz="1800" dirty="0"/>
              <a:t>W. (2008), Teoría microeconómica, Thompson editores, México, D.F. </a:t>
            </a:r>
            <a:endParaRPr lang="es-MX" sz="1800" dirty="0"/>
          </a:p>
          <a:p>
            <a:pPr lvl="0">
              <a:spcBef>
                <a:spcPts val="0"/>
              </a:spcBef>
            </a:pPr>
            <a:r>
              <a:rPr lang="es-ES" sz="1800" dirty="0" err="1" smtClean="0"/>
              <a:t>Stiglitz</a:t>
            </a:r>
            <a:r>
              <a:rPr lang="es-ES" sz="1800" dirty="0"/>
              <a:t>, J. E. y Walsh, C. E. (2011). </a:t>
            </a:r>
            <a:r>
              <a:rPr lang="es-ES" sz="1800" i="1" dirty="0"/>
              <a:t>Microeconomía.</a:t>
            </a:r>
            <a:r>
              <a:rPr lang="es-ES" sz="1800" dirty="0"/>
              <a:t> Madrid, España, Ariel.</a:t>
            </a:r>
            <a:endParaRPr lang="es-MX" sz="1800" dirty="0"/>
          </a:p>
          <a:p>
            <a:pPr lvl="0">
              <a:spcBef>
                <a:spcPts val="0"/>
              </a:spcBef>
            </a:pPr>
            <a:r>
              <a:rPr lang="es-ES" sz="1800" dirty="0"/>
              <a:t>Uriarte, V. C. (2013). </a:t>
            </a:r>
            <a:r>
              <a:rPr lang="es-ES" sz="1800" i="1" dirty="0"/>
              <a:t>Teoría del equilibrio general.</a:t>
            </a:r>
            <a:r>
              <a:rPr lang="es-ES" sz="1800" dirty="0"/>
              <a:t> México, Trillas.</a:t>
            </a:r>
            <a:endParaRPr lang="es-MX" sz="1800" dirty="0"/>
          </a:p>
          <a:p>
            <a:pPr lvl="0">
              <a:spcBef>
                <a:spcPts val="0"/>
              </a:spcBef>
            </a:pPr>
            <a:r>
              <a:rPr lang="es-ES" sz="1800" dirty="0" err="1"/>
              <a:t>Varian</a:t>
            </a:r>
            <a:r>
              <a:rPr lang="es-ES" sz="1800" dirty="0"/>
              <a:t>, H. </a:t>
            </a:r>
            <a:r>
              <a:rPr lang="es-ES" sz="1800" dirty="0" smtClean="0"/>
              <a:t>(2012) </a:t>
            </a:r>
            <a:r>
              <a:rPr lang="es-ES" sz="1800" dirty="0"/>
              <a:t>Análisis Microeconómico. Ed. Antoni Bosch, Barcelona.</a:t>
            </a:r>
            <a:endParaRPr lang="es-MX" sz="1800" dirty="0"/>
          </a:p>
          <a:p>
            <a:pPr>
              <a:spcBef>
                <a:spcPts val="0"/>
              </a:spcBef>
            </a:pPr>
            <a:r>
              <a:rPr lang="es-ES" sz="1800" dirty="0"/>
              <a:t>Villar (1999). </a:t>
            </a:r>
            <a:r>
              <a:rPr lang="es-ES" sz="1800" i="1" dirty="0"/>
              <a:t>Lecciones de microeconomía.</a:t>
            </a:r>
            <a:r>
              <a:rPr lang="es-ES" sz="1800" dirty="0"/>
              <a:t> España, Antoni Bosch editor.</a:t>
            </a:r>
            <a:endParaRPr lang="es-MX" sz="1800" dirty="0"/>
          </a:p>
        </p:txBody>
      </p:sp>
      <p:sp>
        <p:nvSpPr>
          <p:cNvPr id="4" name="3 Marcador de número de diapositiva"/>
          <p:cNvSpPr>
            <a:spLocks noGrp="1"/>
          </p:cNvSpPr>
          <p:nvPr>
            <p:ph type="sldNum" sz="quarter" idx="12"/>
          </p:nvPr>
        </p:nvSpPr>
        <p:spPr/>
        <p:txBody>
          <a:bodyPr/>
          <a:lstStyle/>
          <a:p>
            <a:fld id="{6D22F896-40B5-4ADD-8801-0D06FADFA095}" type="slidenum">
              <a:rPr lang="en-US" smtClean="0"/>
              <a:t>42</a:t>
            </a:fld>
            <a:endParaRPr lang="en-US" dirty="0"/>
          </a:p>
        </p:txBody>
      </p:sp>
    </p:spTree>
    <p:extLst>
      <p:ext uri="{BB962C8B-B14F-4D97-AF65-F5344CB8AC3E}">
        <p14:creationId xmlns:p14="http://schemas.microsoft.com/office/powerpoint/2010/main" val="39603638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14400" y="274639"/>
            <a:ext cx="7772400" cy="750121"/>
          </a:xfrm>
          <a:solidFill>
            <a:schemeClr val="accent2">
              <a:lumMod val="20000"/>
              <a:lumOff val="80000"/>
            </a:schemeClr>
          </a:solidFill>
        </p:spPr>
        <p:txBody>
          <a:bodyPr anchor="ctr"/>
          <a:lstStyle/>
          <a:p>
            <a:r>
              <a:rPr lang="es-MX" b="1" dirty="0" smtClean="0"/>
              <a:t>Índice</a:t>
            </a:r>
            <a:endParaRPr lang="es-MX" b="1" dirty="0"/>
          </a:p>
        </p:txBody>
      </p:sp>
      <p:graphicFrame>
        <p:nvGraphicFramePr>
          <p:cNvPr id="4" name="3 Marcador de contenido"/>
          <p:cNvGraphicFramePr>
            <a:graphicFrameLocks noGrp="1"/>
          </p:cNvGraphicFramePr>
          <p:nvPr>
            <p:ph sz="quarter" idx="1"/>
            <p:extLst>
              <p:ext uri="{D42A27DB-BD31-4B8C-83A1-F6EECF244321}">
                <p14:modId xmlns:p14="http://schemas.microsoft.com/office/powerpoint/2010/main" val="2407286926"/>
              </p:ext>
            </p:extLst>
          </p:nvPr>
        </p:nvGraphicFramePr>
        <p:xfrm>
          <a:off x="1062463" y="1052736"/>
          <a:ext cx="7397969" cy="5674360"/>
        </p:xfrm>
        <a:graphic>
          <a:graphicData uri="http://schemas.openxmlformats.org/drawingml/2006/table">
            <a:tbl>
              <a:tblPr firstRow="1" bandRow="1">
                <a:tableStyleId>{5C22544A-7EE6-4342-B048-85BDC9FD1C3A}</a:tableStyleId>
              </a:tblPr>
              <a:tblGrid>
                <a:gridCol w="6636413"/>
                <a:gridCol w="761556"/>
              </a:tblGrid>
              <a:tr h="370840">
                <a:tc>
                  <a:txBody>
                    <a:bodyPr/>
                    <a:lstStyle/>
                    <a:p>
                      <a:endParaRPr lang="es-MX" dirty="0"/>
                    </a:p>
                  </a:txBody>
                  <a:tcPr marL="68580" marR="68580">
                    <a:noFill/>
                  </a:tcPr>
                </a:tc>
                <a:tc>
                  <a:txBody>
                    <a:bodyPr/>
                    <a:lstStyle/>
                    <a:p>
                      <a:r>
                        <a:rPr lang="es-MX" dirty="0" smtClean="0">
                          <a:solidFill>
                            <a:schemeClr val="tx1"/>
                          </a:solidFill>
                        </a:rPr>
                        <a:t>No.</a:t>
                      </a:r>
                      <a:endParaRPr lang="es-MX" dirty="0">
                        <a:solidFill>
                          <a:schemeClr val="tx1"/>
                        </a:solidFill>
                      </a:endParaRPr>
                    </a:p>
                  </a:txBody>
                  <a:tcPr marL="68580" marR="68580">
                    <a:noFill/>
                  </a:tcPr>
                </a:tc>
              </a:tr>
              <a:tr h="370840">
                <a:tc>
                  <a:txBody>
                    <a:bodyPr/>
                    <a:lstStyle/>
                    <a:p>
                      <a:endParaRPr kumimoji="0" lang="es-MX" sz="1800" kern="1200" dirty="0" smtClean="0">
                        <a:solidFill>
                          <a:schemeClr val="dk1"/>
                        </a:solidFill>
                        <a:effectLst/>
                        <a:latin typeface="+mn-lt"/>
                        <a:ea typeface="+mn-ea"/>
                        <a:cs typeface="+mn-cs"/>
                      </a:endParaRPr>
                    </a:p>
                    <a:p>
                      <a:r>
                        <a:rPr kumimoji="0" lang="es-MX" sz="1800" kern="1200" dirty="0" smtClean="0">
                          <a:solidFill>
                            <a:schemeClr val="dk1"/>
                          </a:solidFill>
                          <a:effectLst/>
                          <a:latin typeface="+mn-lt"/>
                          <a:ea typeface="+mn-ea"/>
                          <a:cs typeface="+mn-cs"/>
                        </a:rPr>
                        <a:t>INTRODUCCIÓN</a:t>
                      </a:r>
                    </a:p>
                    <a:p>
                      <a:r>
                        <a:rPr kumimoji="0" lang="es-MX" sz="1800" kern="1200" dirty="0" smtClean="0">
                          <a:solidFill>
                            <a:schemeClr val="dk1"/>
                          </a:solidFill>
                          <a:effectLst/>
                          <a:latin typeface="+mn-lt"/>
                          <a:ea typeface="+mn-ea"/>
                          <a:cs typeface="+mn-cs"/>
                        </a:rPr>
                        <a:t>La</a:t>
                      </a:r>
                      <a:r>
                        <a:rPr kumimoji="0" lang="es-MX" sz="1800" kern="1200" baseline="0" dirty="0" smtClean="0">
                          <a:solidFill>
                            <a:schemeClr val="dk1"/>
                          </a:solidFill>
                          <a:effectLst/>
                          <a:latin typeface="+mn-lt"/>
                          <a:ea typeface="+mn-ea"/>
                          <a:cs typeface="+mn-cs"/>
                        </a:rPr>
                        <a:t> teoría de la elección colectiva</a:t>
                      </a:r>
                      <a:endParaRPr kumimoji="0" lang="es-MX" sz="1800" kern="1200" dirty="0" smtClean="0">
                        <a:solidFill>
                          <a:schemeClr val="dk1"/>
                        </a:solidFill>
                        <a:effectLst/>
                        <a:latin typeface="+mn-lt"/>
                        <a:ea typeface="+mn-ea"/>
                        <a:cs typeface="+mn-cs"/>
                      </a:endParaRPr>
                    </a:p>
                    <a:p>
                      <a:r>
                        <a:rPr lang="es-ES" altLang="ja-JP" sz="1800" dirty="0" smtClean="0">
                          <a:ea typeface="ＭＳ Ｐゴシック" pitchFamily="34" charset="-128"/>
                        </a:rPr>
                        <a:t>Elección Social. El Teorema de Imposibilidad de </a:t>
                      </a:r>
                      <a:r>
                        <a:rPr lang="es-ES" altLang="ja-JP" sz="1800" dirty="0" err="1" smtClean="0">
                          <a:ea typeface="ＭＳ Ｐゴシック" pitchFamily="34" charset="-128"/>
                        </a:rPr>
                        <a:t>Arrow</a:t>
                      </a:r>
                      <a:endParaRPr kumimoji="0" lang="es-MX" sz="1800" kern="1200" dirty="0" smtClean="0">
                        <a:solidFill>
                          <a:schemeClr val="dk1"/>
                        </a:solidFill>
                        <a:effectLst/>
                        <a:latin typeface="+mn-lt"/>
                        <a:ea typeface="+mn-ea"/>
                        <a:cs typeface="+mn-cs"/>
                      </a:endParaRPr>
                    </a:p>
                    <a:p>
                      <a:r>
                        <a:rPr lang="es-ES" sz="1800" dirty="0" smtClean="0"/>
                        <a:t>Implicaciones del Teorema de </a:t>
                      </a:r>
                      <a:r>
                        <a:rPr lang="es-ES" sz="1800" dirty="0" err="1" smtClean="0"/>
                        <a:t>Arrow</a:t>
                      </a:r>
                      <a:r>
                        <a:rPr lang="es-ES" sz="1800" dirty="0" smtClean="0"/>
                        <a:t> para la Economía del Bienestar</a:t>
                      </a:r>
                      <a:endParaRPr kumimoji="0" lang="es-MX" sz="1800" kern="1200" dirty="0" smtClean="0">
                        <a:solidFill>
                          <a:schemeClr val="dk1"/>
                        </a:solidFill>
                        <a:effectLst/>
                        <a:latin typeface="+mn-lt"/>
                        <a:ea typeface="+mn-ea"/>
                        <a:cs typeface="+mn-cs"/>
                      </a:endParaRPr>
                    </a:p>
                    <a:p>
                      <a:r>
                        <a:rPr lang="es-ES" sz="1800" dirty="0" smtClean="0"/>
                        <a:t>Funciones de Decisión social</a:t>
                      </a:r>
                      <a:endParaRPr kumimoji="0" lang="es-MX" sz="1800" kern="1200" dirty="0" smtClean="0">
                        <a:solidFill>
                          <a:schemeClr val="dk1"/>
                        </a:solidFill>
                        <a:effectLst/>
                        <a:latin typeface="+mn-lt"/>
                        <a:ea typeface="+mn-ea"/>
                        <a:cs typeface="+mn-cs"/>
                      </a:endParaRPr>
                    </a:p>
                    <a:p>
                      <a:r>
                        <a:rPr lang="es-ES" sz="1800" dirty="0" smtClean="0"/>
                        <a:t>Axiomas</a:t>
                      </a:r>
                      <a:endParaRPr kumimoji="0" lang="es-MX" sz="1800" kern="1200" dirty="0" smtClean="0">
                        <a:solidFill>
                          <a:schemeClr val="dk1"/>
                        </a:solidFill>
                        <a:effectLst/>
                        <a:latin typeface="+mn-lt"/>
                        <a:ea typeface="+mn-ea"/>
                        <a:cs typeface="+mn-cs"/>
                      </a:endParaRPr>
                    </a:p>
                    <a:p>
                      <a:r>
                        <a:rPr lang="es-ES" sz="1800" dirty="0" smtClean="0"/>
                        <a:t>Teorema de Imposibilidad de </a:t>
                      </a:r>
                      <a:r>
                        <a:rPr lang="es-ES" sz="1800" dirty="0" err="1" smtClean="0"/>
                        <a:t>Gibbard-Satterthwaite</a:t>
                      </a:r>
                      <a:endParaRPr kumimoji="0" lang="es-MX" sz="1800" kern="1200" dirty="0" smtClean="0">
                        <a:solidFill>
                          <a:schemeClr val="dk1"/>
                        </a:solidFill>
                        <a:effectLst/>
                        <a:latin typeface="+mn-lt"/>
                        <a:ea typeface="+mn-ea"/>
                        <a:cs typeface="+mn-cs"/>
                      </a:endParaRPr>
                    </a:p>
                    <a:p>
                      <a:r>
                        <a:rPr lang="es-ES" sz="1800" dirty="0" smtClean="0"/>
                        <a:t>Reglas de Decisión Social: Reglas de votación</a:t>
                      </a:r>
                      <a:endParaRPr kumimoji="0" lang="es-MX" sz="1800" kern="1200" dirty="0" smtClean="0">
                        <a:solidFill>
                          <a:schemeClr val="dk1"/>
                        </a:solidFill>
                        <a:effectLst/>
                        <a:latin typeface="+mn-lt"/>
                        <a:ea typeface="+mn-ea"/>
                        <a:cs typeface="+mn-cs"/>
                      </a:endParaRPr>
                    </a:p>
                    <a:p>
                      <a:r>
                        <a:rPr lang="es-ES" sz="1800" dirty="0" smtClean="0"/>
                        <a:t>Ciclos de votación por mayoría</a:t>
                      </a:r>
                      <a:endParaRPr kumimoji="0" lang="es-MX" sz="1800" kern="1200" dirty="0" smtClean="0">
                        <a:solidFill>
                          <a:schemeClr val="dk1"/>
                        </a:solidFill>
                        <a:effectLst/>
                        <a:latin typeface="+mn-lt"/>
                        <a:ea typeface="+mn-ea"/>
                        <a:cs typeface="+mn-cs"/>
                      </a:endParaRPr>
                    </a:p>
                    <a:p>
                      <a:r>
                        <a:rPr lang="es-ES" sz="1800" dirty="0" smtClean="0"/>
                        <a:t>Reglas de Votación por Puntos</a:t>
                      </a:r>
                      <a:endParaRPr kumimoji="0" lang="es-MX" sz="1800" kern="1200" dirty="0" smtClean="0">
                        <a:solidFill>
                          <a:schemeClr val="dk1"/>
                        </a:solidFill>
                        <a:effectLst/>
                        <a:latin typeface="+mn-lt"/>
                        <a:ea typeface="+mn-ea"/>
                        <a:cs typeface="+mn-cs"/>
                      </a:endParaRPr>
                    </a:p>
                    <a:p>
                      <a:r>
                        <a:rPr lang="es-ES" sz="1800" b="0" dirty="0" smtClean="0"/>
                        <a:t>Regla Pluralista</a:t>
                      </a:r>
                      <a:endParaRPr kumimoji="0" lang="es-MX" sz="1800" b="0" kern="1200" dirty="0" smtClean="0">
                        <a:solidFill>
                          <a:schemeClr val="dk1"/>
                        </a:solidFill>
                        <a:effectLst/>
                        <a:latin typeface="+mn-lt"/>
                        <a:ea typeface="+mn-ea"/>
                        <a:cs typeface="+mn-cs"/>
                      </a:endParaRPr>
                    </a:p>
                    <a:p>
                      <a:r>
                        <a:rPr lang="es-ES" sz="1800" dirty="0" smtClean="0"/>
                        <a:t>Regla Pluralista con “</a:t>
                      </a:r>
                      <a:r>
                        <a:rPr lang="es-ES" sz="1800" dirty="0" err="1" smtClean="0"/>
                        <a:t>Runoffs</a:t>
                      </a:r>
                      <a:r>
                        <a:rPr lang="es-ES" sz="1800" dirty="0" smtClean="0"/>
                        <a:t>” o Método Francés</a:t>
                      </a:r>
                      <a:endParaRPr kumimoji="0" lang="es-MX" sz="1800" kern="1200" dirty="0" smtClean="0">
                        <a:solidFill>
                          <a:schemeClr val="dk1"/>
                        </a:solidFill>
                        <a:effectLst/>
                        <a:latin typeface="+mn-lt"/>
                        <a:ea typeface="+mn-ea"/>
                        <a:cs typeface="+mn-cs"/>
                      </a:endParaRPr>
                    </a:p>
                    <a:p>
                      <a:r>
                        <a:rPr lang="es-ES" sz="1800" dirty="0" smtClean="0"/>
                        <a:t>Regla </a:t>
                      </a:r>
                      <a:r>
                        <a:rPr lang="es-ES" sz="1800" dirty="0" err="1" smtClean="0"/>
                        <a:t>AntiPluralista</a:t>
                      </a:r>
                      <a:endParaRPr kumimoji="0" lang="es-MX" sz="1800" kern="1200" dirty="0" smtClean="0">
                        <a:solidFill>
                          <a:schemeClr val="dk1"/>
                        </a:solidFill>
                        <a:effectLst/>
                        <a:latin typeface="+mn-lt"/>
                        <a:ea typeface="+mn-ea"/>
                        <a:cs typeface="+mn-cs"/>
                      </a:endParaRPr>
                    </a:p>
                    <a:p>
                      <a:r>
                        <a:rPr lang="es-ES" sz="1800" b="0" dirty="0" smtClean="0"/>
                        <a:t>Regla de Borda o Regla del Voto Ponderado</a:t>
                      </a:r>
                      <a:endParaRPr kumimoji="0" lang="es-MX" sz="1800" b="0" kern="1200" dirty="0" smtClean="0">
                        <a:solidFill>
                          <a:schemeClr val="dk1"/>
                        </a:solidFill>
                        <a:effectLst/>
                        <a:latin typeface="+mn-lt"/>
                        <a:ea typeface="+mn-ea"/>
                        <a:cs typeface="+mn-cs"/>
                      </a:endParaRPr>
                    </a:p>
                    <a:p>
                      <a:r>
                        <a:rPr lang="es-ES" sz="1800" dirty="0" smtClean="0"/>
                        <a:t>Votación por Mayoría</a:t>
                      </a:r>
                      <a:endParaRPr kumimoji="0" lang="es-MX" sz="1800" kern="1200" dirty="0" smtClean="0">
                        <a:solidFill>
                          <a:schemeClr val="dk1"/>
                        </a:solidFill>
                        <a:effectLst/>
                        <a:latin typeface="+mn-lt"/>
                        <a:ea typeface="+mn-ea"/>
                        <a:cs typeface="+mn-cs"/>
                      </a:endParaRPr>
                    </a:p>
                    <a:p>
                      <a:r>
                        <a:rPr lang="es-ES" sz="1800" dirty="0" smtClean="0"/>
                        <a:t>Funciones de Bienestar Social</a:t>
                      </a:r>
                      <a:endParaRPr kumimoji="0" lang="es-MX" sz="1800" kern="1200" dirty="0" smtClean="0">
                        <a:solidFill>
                          <a:schemeClr val="dk1"/>
                        </a:solidFill>
                        <a:effectLst/>
                        <a:latin typeface="+mn-lt"/>
                        <a:ea typeface="+mn-ea"/>
                        <a:cs typeface="+mn-cs"/>
                      </a:endParaRPr>
                    </a:p>
                    <a:p>
                      <a:r>
                        <a:rPr kumimoji="0" lang="es-MX" sz="1800" kern="1200" dirty="0" smtClean="0">
                          <a:solidFill>
                            <a:schemeClr val="dk1"/>
                          </a:solidFill>
                          <a:effectLst/>
                          <a:latin typeface="+mn-lt"/>
                          <a:ea typeface="+mn-ea"/>
                          <a:cs typeface="+mn-cs"/>
                        </a:rPr>
                        <a:t>Bibliografía</a:t>
                      </a:r>
                      <a:endParaRPr lang="es-MX" dirty="0"/>
                    </a:p>
                  </a:txBody>
                  <a:tcPr marL="68580" marR="68580">
                    <a:noFill/>
                  </a:tcPr>
                </a:tc>
                <a:tc>
                  <a:txBody>
                    <a:bodyPr/>
                    <a:lstStyle/>
                    <a:p>
                      <a:endParaRPr lang="es-MX" dirty="0" smtClean="0">
                        <a:solidFill>
                          <a:schemeClr val="tx1"/>
                        </a:solidFill>
                      </a:endParaRPr>
                    </a:p>
                    <a:p>
                      <a:r>
                        <a:rPr lang="es-MX" dirty="0" smtClean="0">
                          <a:solidFill>
                            <a:schemeClr val="tx1"/>
                          </a:solidFill>
                        </a:rPr>
                        <a:t>6</a:t>
                      </a:r>
                      <a:endParaRPr lang="es-MX" dirty="0" smtClean="0">
                        <a:solidFill>
                          <a:schemeClr val="tx1"/>
                        </a:solidFill>
                      </a:endParaRPr>
                    </a:p>
                    <a:p>
                      <a:r>
                        <a:rPr lang="es-MX" dirty="0" smtClean="0">
                          <a:solidFill>
                            <a:schemeClr val="tx1"/>
                          </a:solidFill>
                        </a:rPr>
                        <a:t>9</a:t>
                      </a:r>
                      <a:endParaRPr lang="es-MX" dirty="0" smtClean="0">
                        <a:solidFill>
                          <a:schemeClr val="tx1"/>
                        </a:solidFill>
                      </a:endParaRPr>
                    </a:p>
                    <a:p>
                      <a:r>
                        <a:rPr lang="es-MX" dirty="0" smtClean="0">
                          <a:solidFill>
                            <a:schemeClr val="tx1"/>
                          </a:solidFill>
                        </a:rPr>
                        <a:t>11</a:t>
                      </a:r>
                    </a:p>
                    <a:p>
                      <a:r>
                        <a:rPr lang="es-MX" dirty="0" smtClean="0">
                          <a:solidFill>
                            <a:schemeClr val="tx1"/>
                          </a:solidFill>
                        </a:rPr>
                        <a:t>16</a:t>
                      </a:r>
                      <a:endParaRPr lang="es-MX" dirty="0" smtClean="0">
                        <a:solidFill>
                          <a:schemeClr val="tx1"/>
                        </a:solidFill>
                      </a:endParaRPr>
                    </a:p>
                    <a:p>
                      <a:endParaRPr lang="es-MX" dirty="0" smtClean="0">
                        <a:solidFill>
                          <a:schemeClr val="tx1"/>
                        </a:solidFill>
                      </a:endParaRPr>
                    </a:p>
                    <a:p>
                      <a:r>
                        <a:rPr lang="es-MX" dirty="0" smtClean="0">
                          <a:solidFill>
                            <a:schemeClr val="tx1"/>
                          </a:solidFill>
                        </a:rPr>
                        <a:t>18</a:t>
                      </a:r>
                      <a:endParaRPr lang="es-MX" dirty="0" smtClean="0">
                        <a:solidFill>
                          <a:schemeClr val="tx1"/>
                        </a:solidFill>
                      </a:endParaRPr>
                    </a:p>
                    <a:p>
                      <a:r>
                        <a:rPr lang="es-MX" dirty="0" smtClean="0">
                          <a:solidFill>
                            <a:schemeClr val="tx1"/>
                          </a:solidFill>
                        </a:rPr>
                        <a:t>19</a:t>
                      </a:r>
                    </a:p>
                    <a:p>
                      <a:r>
                        <a:rPr lang="es-MX" dirty="0" smtClean="0">
                          <a:solidFill>
                            <a:schemeClr val="tx1"/>
                          </a:solidFill>
                        </a:rPr>
                        <a:t>20</a:t>
                      </a:r>
                    </a:p>
                    <a:p>
                      <a:r>
                        <a:rPr lang="es-MX" dirty="0" smtClean="0">
                          <a:solidFill>
                            <a:schemeClr val="tx1"/>
                          </a:solidFill>
                        </a:rPr>
                        <a:t>21</a:t>
                      </a:r>
                    </a:p>
                    <a:p>
                      <a:r>
                        <a:rPr lang="es-MX" dirty="0" smtClean="0">
                          <a:solidFill>
                            <a:schemeClr val="tx1"/>
                          </a:solidFill>
                        </a:rPr>
                        <a:t>24</a:t>
                      </a:r>
                      <a:endParaRPr lang="es-MX" dirty="0" smtClean="0">
                        <a:solidFill>
                          <a:schemeClr val="tx1"/>
                        </a:solidFill>
                      </a:endParaRPr>
                    </a:p>
                    <a:p>
                      <a:r>
                        <a:rPr lang="es-MX" dirty="0" smtClean="0">
                          <a:solidFill>
                            <a:schemeClr val="tx1"/>
                          </a:solidFill>
                        </a:rPr>
                        <a:t>25</a:t>
                      </a:r>
                      <a:endParaRPr lang="es-MX" dirty="0" smtClean="0">
                        <a:solidFill>
                          <a:schemeClr val="tx1"/>
                        </a:solidFill>
                      </a:endParaRPr>
                    </a:p>
                    <a:p>
                      <a:r>
                        <a:rPr lang="es-MX" dirty="0" smtClean="0">
                          <a:solidFill>
                            <a:schemeClr val="tx1"/>
                          </a:solidFill>
                        </a:rPr>
                        <a:t>26</a:t>
                      </a:r>
                    </a:p>
                    <a:p>
                      <a:r>
                        <a:rPr lang="es-MX" dirty="0" smtClean="0">
                          <a:solidFill>
                            <a:schemeClr val="tx1"/>
                          </a:solidFill>
                        </a:rPr>
                        <a:t>27</a:t>
                      </a:r>
                    </a:p>
                    <a:p>
                      <a:r>
                        <a:rPr lang="es-MX" dirty="0" smtClean="0">
                          <a:solidFill>
                            <a:schemeClr val="tx1"/>
                          </a:solidFill>
                        </a:rPr>
                        <a:t>28</a:t>
                      </a:r>
                      <a:endParaRPr lang="es-MX" dirty="0" smtClean="0">
                        <a:solidFill>
                          <a:schemeClr val="tx1"/>
                        </a:solidFill>
                      </a:endParaRPr>
                    </a:p>
                    <a:p>
                      <a:r>
                        <a:rPr lang="es-MX" dirty="0" smtClean="0">
                          <a:solidFill>
                            <a:schemeClr val="tx1"/>
                          </a:solidFill>
                        </a:rPr>
                        <a:t>29</a:t>
                      </a:r>
                      <a:endParaRPr lang="es-MX" dirty="0" smtClean="0">
                        <a:solidFill>
                          <a:schemeClr val="tx1"/>
                        </a:solidFill>
                      </a:endParaRPr>
                    </a:p>
                    <a:p>
                      <a:r>
                        <a:rPr lang="es-MX" dirty="0" smtClean="0">
                          <a:solidFill>
                            <a:schemeClr val="tx1"/>
                          </a:solidFill>
                        </a:rPr>
                        <a:t>30</a:t>
                      </a:r>
                      <a:endParaRPr lang="es-MX" dirty="0" smtClean="0">
                        <a:solidFill>
                          <a:schemeClr val="tx1"/>
                        </a:solidFill>
                      </a:endParaRPr>
                    </a:p>
                    <a:p>
                      <a:r>
                        <a:rPr lang="es-MX" dirty="0" smtClean="0">
                          <a:solidFill>
                            <a:schemeClr val="tx1"/>
                          </a:solidFill>
                        </a:rPr>
                        <a:t>32</a:t>
                      </a:r>
                    </a:p>
                    <a:p>
                      <a:r>
                        <a:rPr lang="es-MX" dirty="0" smtClean="0">
                          <a:solidFill>
                            <a:schemeClr val="tx1"/>
                          </a:solidFill>
                        </a:rPr>
                        <a:t>42</a:t>
                      </a:r>
                      <a:endParaRPr lang="es-MX" dirty="0">
                        <a:solidFill>
                          <a:schemeClr val="tx1"/>
                        </a:solidFill>
                      </a:endParaRPr>
                    </a:p>
                  </a:txBody>
                  <a:tcPr marL="68580" marR="68580">
                    <a:noFill/>
                  </a:tcPr>
                </a:tc>
              </a:tr>
            </a:tbl>
          </a:graphicData>
        </a:graphic>
      </p:graphicFrame>
      <p:sp>
        <p:nvSpPr>
          <p:cNvPr id="5" name="4 Marcador de número de diapositiva"/>
          <p:cNvSpPr>
            <a:spLocks noGrp="1"/>
          </p:cNvSpPr>
          <p:nvPr>
            <p:ph type="sldNum" sz="quarter" idx="12"/>
          </p:nvPr>
        </p:nvSpPr>
        <p:spPr/>
        <p:txBody>
          <a:bodyPr/>
          <a:lstStyle/>
          <a:p>
            <a:fld id="{6D22F896-40B5-4ADD-8801-0D06FADFA095}" type="slidenum">
              <a:rPr lang="en-US" smtClean="0"/>
              <a:t>5</a:t>
            </a:fld>
            <a:endParaRPr lang="en-US" dirty="0"/>
          </a:p>
        </p:txBody>
      </p:sp>
    </p:spTree>
    <p:extLst>
      <p:ext uri="{BB962C8B-B14F-4D97-AF65-F5344CB8AC3E}">
        <p14:creationId xmlns:p14="http://schemas.microsoft.com/office/powerpoint/2010/main" val="24520319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
          <p:cNvSpPr>
            <a:spLocks noGrp="1" noChangeArrowheads="1"/>
          </p:cNvSpPr>
          <p:nvPr>
            <p:ph type="body" idx="1"/>
          </p:nvPr>
        </p:nvSpPr>
        <p:spPr>
          <a:xfrm>
            <a:off x="901700" y="1766888"/>
            <a:ext cx="7772400" cy="2405062"/>
          </a:xfrm>
        </p:spPr>
        <p:txBody>
          <a:bodyPr/>
          <a:lstStyle/>
          <a:p>
            <a:pPr eaLnBrk="1" hangingPunct="1"/>
            <a:r>
              <a:rPr lang="es-ES" sz="2000" dirty="0" smtClean="0"/>
              <a:t>Economía del bienestar es la </a:t>
            </a:r>
            <a:r>
              <a:rPr lang="es-ES" sz="2000" dirty="0" err="1" smtClean="0"/>
              <a:t>subdisciplina</a:t>
            </a:r>
            <a:r>
              <a:rPr lang="es-ES" sz="2000" dirty="0" smtClean="0"/>
              <a:t> en economía que pretende identificar objetivamente cuándo una solución de mercado es mejor que otra.</a:t>
            </a:r>
          </a:p>
          <a:p>
            <a:pPr eaLnBrk="1" hangingPunct="1"/>
            <a:r>
              <a:rPr lang="es-ES" sz="2000" dirty="0" smtClean="0"/>
              <a:t>Sin fallas de mercado las soluciones de mercado son socialmente óptimas.</a:t>
            </a:r>
          </a:p>
          <a:p>
            <a:pPr eaLnBrk="1" hangingPunct="1"/>
            <a:r>
              <a:rPr lang="es-ES" sz="2000" dirty="0" smtClean="0"/>
              <a:t>Sin intervención, las soluciones de mercado son socialmente óptimas, aunque no necesariamente equitativas.</a:t>
            </a:r>
          </a:p>
        </p:txBody>
      </p:sp>
      <p:sp>
        <p:nvSpPr>
          <p:cNvPr id="4099" name="Rectangle 4"/>
          <p:cNvSpPr>
            <a:spLocks noChangeArrowheads="1"/>
          </p:cNvSpPr>
          <p:nvPr/>
        </p:nvSpPr>
        <p:spPr bwMode="auto">
          <a:xfrm>
            <a:off x="900113" y="4149725"/>
            <a:ext cx="7772400" cy="935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Clr>
                <a:schemeClr val="folHlink"/>
              </a:buClr>
              <a:buSzPct val="90000"/>
              <a:buFont typeface="Wingdings" pitchFamily="2" charset="2"/>
              <a:buChar char="n"/>
            </a:pPr>
            <a:endParaRPr lang="es-MX" sz="2000"/>
          </a:p>
        </p:txBody>
      </p:sp>
      <p:pic>
        <p:nvPicPr>
          <p:cNvPr id="4100" name="Picture 6" descr="Resultado de imagen para economia del bienesta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05150" y="4292600"/>
            <a:ext cx="3362325" cy="2366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3"/>
          <p:cNvSpPr txBox="1">
            <a:spLocks noChangeArrowheads="1"/>
          </p:cNvSpPr>
          <p:nvPr/>
        </p:nvSpPr>
        <p:spPr bwMode="auto">
          <a:xfrm>
            <a:off x="757238" y="332656"/>
            <a:ext cx="7772400" cy="720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folHlink"/>
              </a:buClr>
              <a:buSzPct val="90000"/>
              <a:buFont typeface="Wingdings" pitchFamily="2" charset="2"/>
              <a:buChar char="n"/>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SzPct val="75000"/>
              <a:buFont typeface="Wingdings" pitchFamily="2" charset="2"/>
              <a:buChar char="n"/>
              <a:defRPr sz="2600">
                <a:solidFill>
                  <a:schemeClr val="tx1"/>
                </a:solidFill>
                <a:latin typeface="+mn-lt"/>
              </a:defRPr>
            </a:lvl2pPr>
            <a:lvl3pPr marL="1143000" indent="-228600" algn="l" rtl="0" eaLnBrk="0" fontAlgn="base" hangingPunct="0">
              <a:spcBef>
                <a:spcPct val="20000"/>
              </a:spcBef>
              <a:spcAft>
                <a:spcPct val="0"/>
              </a:spcAft>
              <a:buClr>
                <a:schemeClr val="folHlink"/>
              </a:buClr>
              <a:buSzPct val="55000"/>
              <a:buFont typeface="Wingdings" pitchFamily="2" charset="2"/>
              <a:buChar char="n"/>
              <a:defRPr sz="2300">
                <a:solidFill>
                  <a:schemeClr val="tx1"/>
                </a:solidFill>
                <a:latin typeface="+mn-lt"/>
              </a:defRPr>
            </a:lvl3pPr>
            <a:lvl4pPr marL="1600200" indent="-228600" algn="l" rtl="0" eaLnBrk="0" fontAlgn="base" hangingPunct="0">
              <a:spcBef>
                <a:spcPct val="20000"/>
              </a:spcBef>
              <a:spcAft>
                <a:spcPct val="0"/>
              </a:spcAft>
              <a:buClr>
                <a:schemeClr val="accent1"/>
              </a:buClr>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9pPr>
          </a:lstStyle>
          <a:p>
            <a:pPr marL="0" indent="0" eaLnBrk="1" hangingPunct="1">
              <a:buNone/>
            </a:pPr>
            <a:r>
              <a:rPr lang="es-ES" dirty="0" smtClean="0"/>
              <a:t>INTRODUCCIÓN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type="body" idx="1"/>
          </p:nvPr>
        </p:nvSpPr>
        <p:spPr>
          <a:xfrm>
            <a:off x="755650" y="1600200"/>
            <a:ext cx="7931150" cy="4530725"/>
          </a:xfrm>
        </p:spPr>
        <p:txBody>
          <a:bodyPr/>
          <a:lstStyle/>
          <a:p>
            <a:pPr marL="457200" indent="-457200" eaLnBrk="1" hangingPunct="1">
              <a:lnSpc>
                <a:spcPct val="80000"/>
              </a:lnSpc>
            </a:pPr>
            <a:r>
              <a:rPr lang="es-ES" sz="2000" smtClean="0"/>
              <a:t>Un sistema económico ideal es aquel que hace máximo el bienestar social, para lo cual deben darse dos circunstancias:</a:t>
            </a:r>
          </a:p>
          <a:p>
            <a:pPr marL="457200" indent="-457200" eaLnBrk="1" hangingPunct="1">
              <a:lnSpc>
                <a:spcPct val="80000"/>
              </a:lnSpc>
            </a:pPr>
            <a:endParaRPr lang="es-ES" sz="2000" smtClean="0"/>
          </a:p>
          <a:p>
            <a:pPr marL="457200" indent="-457200" eaLnBrk="1" hangingPunct="1">
              <a:lnSpc>
                <a:spcPct val="80000"/>
              </a:lnSpc>
              <a:buFont typeface="Wingdings" pitchFamily="2" charset="2"/>
              <a:buNone/>
            </a:pPr>
            <a:r>
              <a:rPr lang="es-ES" sz="2000" smtClean="0">
                <a:latin typeface="Times New Roman" pitchFamily="18" charset="0"/>
              </a:rPr>
              <a:t>1.</a:t>
            </a:r>
            <a:r>
              <a:rPr lang="es-ES" sz="2000" i="1" smtClean="0"/>
              <a:t>   </a:t>
            </a:r>
            <a:r>
              <a:rPr lang="es-ES" sz="2000" b="1" i="1" smtClean="0"/>
              <a:t>Eficiencia</a:t>
            </a:r>
            <a:r>
              <a:rPr lang="es-ES" sz="2000" i="1" smtClean="0"/>
              <a:t>. </a:t>
            </a:r>
            <a:r>
              <a:rPr lang="es-ES" sz="2000" smtClean="0"/>
              <a:t>No se desperdician los recursos limitados de los agentes económicos. No es posible reasignar los recursos de manera que algún individuo mejore sin que ninguno de los demás empeore (eficiencia en el sentido de </a:t>
            </a:r>
            <a:r>
              <a:rPr lang="es-ES" sz="2000" i="1" smtClean="0"/>
              <a:t>Pareto</a:t>
            </a:r>
            <a:r>
              <a:rPr lang="es-ES" sz="2000" smtClean="0"/>
              <a:t>).</a:t>
            </a:r>
          </a:p>
          <a:p>
            <a:pPr marL="457200" indent="-457200" eaLnBrk="1" hangingPunct="1">
              <a:lnSpc>
                <a:spcPct val="80000"/>
              </a:lnSpc>
            </a:pPr>
            <a:endParaRPr lang="es-ES" sz="2000" smtClean="0"/>
          </a:p>
          <a:p>
            <a:pPr marL="457200" indent="-457200" eaLnBrk="1" hangingPunct="1">
              <a:lnSpc>
                <a:spcPct val="80000"/>
              </a:lnSpc>
              <a:buFont typeface="Wingdings" pitchFamily="2" charset="2"/>
              <a:buNone/>
            </a:pPr>
            <a:r>
              <a:rPr lang="es-ES" sz="2000" smtClean="0">
                <a:latin typeface="Times New Roman" pitchFamily="18" charset="0"/>
              </a:rPr>
              <a:t>2.</a:t>
            </a:r>
            <a:r>
              <a:rPr lang="es-ES" sz="2000" smtClean="0"/>
              <a:t>   </a:t>
            </a:r>
            <a:r>
              <a:rPr lang="es-ES" sz="2000" b="1" i="1" smtClean="0"/>
              <a:t>Equidad</a:t>
            </a:r>
            <a:r>
              <a:rPr lang="es-ES" sz="2000" i="1" smtClean="0"/>
              <a:t>. </a:t>
            </a:r>
            <a:r>
              <a:rPr lang="es-ES" sz="2000" smtClean="0"/>
              <a:t>No es posible redistribuir el bienestar individual sin que el bienestar colectivo </a:t>
            </a:r>
            <a:r>
              <a:rPr lang="es-ES" altLang="ja-JP" sz="2000" smtClean="0">
                <a:ea typeface="ＭＳ Ｐゴシック" pitchFamily="34" charset="-128"/>
              </a:rPr>
              <a:t>disminuya. </a:t>
            </a:r>
          </a:p>
          <a:p>
            <a:pPr marL="457200" indent="-457200" eaLnBrk="1" hangingPunct="1">
              <a:lnSpc>
                <a:spcPct val="80000"/>
              </a:lnSpc>
            </a:pPr>
            <a:endParaRPr lang="es-ES" altLang="ja-JP" sz="2000" smtClean="0">
              <a:ea typeface="ＭＳ Ｐゴシック" pitchFamily="34" charset="-128"/>
            </a:endParaRPr>
          </a:p>
          <a:p>
            <a:pPr marL="457200" indent="-457200" eaLnBrk="1" hangingPunct="1">
              <a:lnSpc>
                <a:spcPct val="80000"/>
              </a:lnSpc>
            </a:pPr>
            <a:r>
              <a:rPr lang="es-ES" altLang="ja-JP" sz="2000" smtClean="0">
                <a:ea typeface="ＭＳ Ｐゴシック" pitchFamily="34" charset="-128"/>
              </a:rPr>
              <a:t>Bajo ciertas condiciones (competencia perfecta, rivalidad y exclusión, información perfecta, mercados completos), una economía de mercado regida por un mecanismo de precios competitivos genera asignaciones eficientes. Este resultado se formaliza en los </a:t>
            </a:r>
            <a:r>
              <a:rPr lang="es-ES" altLang="ja-JP" sz="2000" i="1" smtClean="0">
                <a:ea typeface="ＭＳ Ｐゴシック" pitchFamily="34" charset="-128"/>
              </a:rPr>
              <a:t>Teoremas del Bienestar</a:t>
            </a:r>
            <a:r>
              <a:rPr lang="es-ES" altLang="ja-JP" sz="2000" smtClean="0">
                <a:ea typeface="ＭＳ Ｐゴシック" pitchFamily="34" charset="-128"/>
              </a:rPr>
              <a:t>. </a:t>
            </a:r>
            <a:endParaRPr lang="es-ES" sz="200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endParaRPr lang="es-MX" smtClean="0"/>
          </a:p>
        </p:txBody>
      </p:sp>
      <p:sp>
        <p:nvSpPr>
          <p:cNvPr id="6147" name="Rectangle 3"/>
          <p:cNvSpPr>
            <a:spLocks noGrp="1" noChangeArrowheads="1"/>
          </p:cNvSpPr>
          <p:nvPr>
            <p:ph type="body" idx="1"/>
          </p:nvPr>
        </p:nvSpPr>
        <p:spPr>
          <a:xfrm>
            <a:off x="914400" y="1635125"/>
            <a:ext cx="7772400" cy="4098925"/>
          </a:xfrm>
        </p:spPr>
        <p:txBody>
          <a:bodyPr/>
          <a:lstStyle/>
          <a:p>
            <a:pPr eaLnBrk="1" hangingPunct="1">
              <a:lnSpc>
                <a:spcPct val="80000"/>
              </a:lnSpc>
            </a:pPr>
            <a:r>
              <a:rPr lang="es-ES" altLang="ja-JP" sz="2000" smtClean="0">
                <a:ea typeface="ＭＳ Ｐゴシック" pitchFamily="34" charset="-128"/>
              </a:rPr>
              <a:t>Los </a:t>
            </a:r>
            <a:r>
              <a:rPr lang="es-ES" altLang="ja-JP" sz="2000" i="1" smtClean="0">
                <a:ea typeface="ＭＳ Ｐゴシック" pitchFamily="34" charset="-128"/>
              </a:rPr>
              <a:t>fallos de mercado</a:t>
            </a:r>
            <a:r>
              <a:rPr lang="es-ES" altLang="ja-JP" sz="2000" smtClean="0">
                <a:ea typeface="ＭＳ Ｐゴシック" pitchFamily="34" charset="-128"/>
              </a:rPr>
              <a:t>, esto es, los problemas de ineficiencia causados por el incumplimiento de una o varias de las condiciones anteriores, ofrecen una justificación para la intervención pública </a:t>
            </a:r>
          </a:p>
          <a:p>
            <a:pPr eaLnBrk="1" hangingPunct="1">
              <a:lnSpc>
                <a:spcPct val="80000"/>
              </a:lnSpc>
            </a:pPr>
            <a:endParaRPr lang="es-ES" altLang="ja-JP" sz="1000" smtClean="0">
              <a:ea typeface="ＭＳ Ｐゴシック" pitchFamily="34" charset="-128"/>
            </a:endParaRPr>
          </a:p>
          <a:p>
            <a:pPr eaLnBrk="1" hangingPunct="1">
              <a:lnSpc>
                <a:spcPct val="80000"/>
              </a:lnSpc>
            </a:pPr>
            <a:r>
              <a:rPr lang="es-ES" altLang="ja-JP" sz="2000" smtClean="0">
                <a:ea typeface="ＭＳ Ｐゴシック" pitchFamily="34" charset="-128"/>
              </a:rPr>
              <a:t>La eficiencia no toma en cuenta aspectos redistributivos, así que la equidad distributiva ofrece otra justificación de la intervención pública. </a:t>
            </a:r>
          </a:p>
          <a:p>
            <a:pPr eaLnBrk="1" hangingPunct="1">
              <a:lnSpc>
                <a:spcPct val="80000"/>
              </a:lnSpc>
            </a:pPr>
            <a:endParaRPr lang="es-ES" altLang="ja-JP" sz="1200" smtClean="0">
              <a:ea typeface="ＭＳ Ｐゴシック" pitchFamily="34" charset="-128"/>
            </a:endParaRPr>
          </a:p>
          <a:p>
            <a:pPr eaLnBrk="1" hangingPunct="1">
              <a:lnSpc>
                <a:spcPct val="80000"/>
              </a:lnSpc>
            </a:pPr>
            <a:r>
              <a:rPr lang="es-ES" altLang="ja-JP" sz="2000" smtClean="0">
                <a:ea typeface="ＭＳ Ｐゴシック" pitchFamily="34" charset="-128"/>
              </a:rPr>
              <a:t>El sector público es un agente económico creado por los individuos para proveer bienes y servicios que el mercado no puede proveer eficiente o equitativamente.</a:t>
            </a:r>
          </a:p>
          <a:p>
            <a:pPr eaLnBrk="1" hangingPunct="1">
              <a:lnSpc>
                <a:spcPct val="80000"/>
              </a:lnSpc>
            </a:pPr>
            <a:endParaRPr lang="es-ES" altLang="ja-JP" sz="1200" smtClean="0">
              <a:ea typeface="ＭＳ Ｐゴシック" pitchFamily="34" charset="-128"/>
            </a:endParaRPr>
          </a:p>
          <a:p>
            <a:pPr eaLnBrk="1" hangingPunct="1">
              <a:lnSpc>
                <a:spcPct val="80000"/>
              </a:lnSpc>
            </a:pPr>
            <a:r>
              <a:rPr lang="es-ES" altLang="ja-JP" sz="2000" smtClean="0">
                <a:ea typeface="ＭＳ Ｐゴシック" pitchFamily="34" charset="-128"/>
              </a:rPr>
              <a:t>El sector público no tiene intereses propios y se limita a proveer estos bienes y servicios siguiendo las preferencias individuales de los ciudadanos a los que representa. </a:t>
            </a:r>
            <a:endParaRPr lang="es-ES" altLang="ja-JP" sz="1200" smtClean="0">
              <a:ea typeface="ＭＳ Ｐゴシック" pitchFamily="34" charset="-128"/>
            </a:endParaRPr>
          </a:p>
        </p:txBody>
      </p:sp>
      <p:sp>
        <p:nvSpPr>
          <p:cNvPr id="6148" name="Rectangle 4"/>
          <p:cNvSpPr>
            <a:spLocks noChangeArrowheads="1"/>
          </p:cNvSpPr>
          <p:nvPr/>
        </p:nvSpPr>
        <p:spPr bwMode="auto">
          <a:xfrm>
            <a:off x="893763" y="5876925"/>
            <a:ext cx="7346950" cy="311150"/>
          </a:xfrm>
          <a:prstGeom prst="rect">
            <a:avLst/>
          </a:prstGeom>
          <a:solidFill>
            <a:schemeClr val="accent1"/>
          </a:solidFill>
          <a:ln>
            <a:noFill/>
          </a:ln>
          <a:effectLst>
            <a:outerShdw dist="107763" dir="2700000" algn="ctr" rotWithShape="0">
              <a:schemeClr val="bg2">
                <a:alpha val="50000"/>
              </a:schemeClr>
            </a:outerShdw>
          </a:effectLst>
          <a:extLs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ctr">
              <a:lnSpc>
                <a:spcPct val="80000"/>
              </a:lnSpc>
              <a:spcBef>
                <a:spcPct val="20000"/>
              </a:spcBef>
              <a:buClr>
                <a:schemeClr val="folHlink"/>
              </a:buClr>
              <a:buSzPct val="90000"/>
              <a:buFont typeface="Wingdings" pitchFamily="2" charset="2"/>
              <a:buNone/>
            </a:pPr>
            <a:r>
              <a:rPr lang="es-ES" altLang="ja-JP">
                <a:ea typeface="ＭＳ Ｐゴシック" pitchFamily="34" charset="-128"/>
              </a:rPr>
              <a:t>El sector público debe agregar las preferencias de individuos dispares.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a:spLocks noGrp="1" noChangeArrowheads="1"/>
          </p:cNvSpPr>
          <p:nvPr>
            <p:ph type="body" idx="1"/>
          </p:nvPr>
        </p:nvSpPr>
        <p:spPr>
          <a:xfrm>
            <a:off x="755650" y="1600200"/>
            <a:ext cx="7993063" cy="3844925"/>
          </a:xfrm>
        </p:spPr>
        <p:txBody>
          <a:bodyPr/>
          <a:lstStyle/>
          <a:p>
            <a:pPr marL="457200" indent="-457200" eaLnBrk="1" hangingPunct="1">
              <a:lnSpc>
                <a:spcPct val="90000"/>
              </a:lnSpc>
            </a:pPr>
            <a:r>
              <a:rPr lang="es-ES" altLang="ja-JP" sz="2000" b="1" i="1" dirty="0" smtClean="0">
                <a:latin typeface="Times New Roman" pitchFamily="18" charset="0"/>
                <a:ea typeface="ＭＳ Ｐゴシック" pitchFamily="34" charset="-128"/>
              </a:rPr>
              <a:t>La Teoría de la Elección Colectiva</a:t>
            </a:r>
            <a:r>
              <a:rPr lang="es-ES" altLang="ja-JP" sz="2000" i="1" dirty="0" smtClean="0">
                <a:ea typeface="ＭＳ Ｐゴシック" pitchFamily="34" charset="-128"/>
              </a:rPr>
              <a:t> </a:t>
            </a:r>
            <a:r>
              <a:rPr lang="es-ES" altLang="ja-JP" sz="2000" dirty="0" smtClean="0">
                <a:ea typeface="ＭＳ Ｐゴシック" pitchFamily="34" charset="-128"/>
              </a:rPr>
              <a:t>analiza los distintos sistemas de agregación de preferencias individuales y las propiedades de estos.</a:t>
            </a:r>
          </a:p>
          <a:p>
            <a:pPr marL="457200" indent="-457200" eaLnBrk="1" hangingPunct="1">
              <a:lnSpc>
                <a:spcPct val="90000"/>
              </a:lnSpc>
            </a:pPr>
            <a:endParaRPr lang="es-ES" altLang="ja-JP" sz="2000" dirty="0" smtClean="0">
              <a:ea typeface="ＭＳ Ｐゴシック" pitchFamily="34" charset="-128"/>
            </a:endParaRPr>
          </a:p>
          <a:p>
            <a:pPr marL="876300" lvl="1" indent="-419100" eaLnBrk="1" hangingPunct="1">
              <a:lnSpc>
                <a:spcPct val="90000"/>
              </a:lnSpc>
              <a:buFont typeface="Wingdings" pitchFamily="2" charset="2"/>
              <a:buAutoNum type="arabicPeriod"/>
            </a:pPr>
            <a:r>
              <a:rPr lang="es-ES" sz="2000" dirty="0" smtClean="0"/>
              <a:t>Las reglas de elección colectiva basadas exclusivamente en el orden de las preferencias se denominan </a:t>
            </a:r>
            <a:r>
              <a:rPr lang="es-ES" sz="2000" i="1" dirty="0" smtClean="0"/>
              <a:t>funciones de elección social </a:t>
            </a:r>
            <a:r>
              <a:rPr lang="es-ES" sz="2000" dirty="0" smtClean="0">
                <a:latin typeface="Times New Roman" pitchFamily="18" charset="0"/>
              </a:rPr>
              <a:t>(</a:t>
            </a:r>
            <a:r>
              <a:rPr lang="es-ES" sz="2000" i="1" dirty="0" smtClean="0">
                <a:latin typeface="Times New Roman" pitchFamily="18" charset="0"/>
              </a:rPr>
              <a:t>FES</a:t>
            </a:r>
            <a:r>
              <a:rPr lang="es-ES" sz="2000" dirty="0" smtClean="0">
                <a:latin typeface="Times New Roman" pitchFamily="18" charset="0"/>
              </a:rPr>
              <a:t>).</a:t>
            </a:r>
            <a:r>
              <a:rPr lang="es-ES" sz="2000" dirty="0" smtClean="0"/>
              <a:t> </a:t>
            </a:r>
          </a:p>
          <a:p>
            <a:pPr marL="876300" lvl="1" indent="-419100" eaLnBrk="1" hangingPunct="1">
              <a:lnSpc>
                <a:spcPct val="90000"/>
              </a:lnSpc>
              <a:buFont typeface="Wingdings" pitchFamily="2" charset="2"/>
              <a:buNone/>
            </a:pPr>
            <a:r>
              <a:rPr lang="es-ES" sz="2000" dirty="0" smtClean="0"/>
              <a:t>	En una votación cada individuo expresa la alternativa que prefiere y eso es lo único que cuenta. </a:t>
            </a:r>
          </a:p>
          <a:p>
            <a:pPr marL="876300" lvl="1" indent="-419100" eaLnBrk="1" hangingPunct="1">
              <a:lnSpc>
                <a:spcPct val="90000"/>
              </a:lnSpc>
              <a:buFont typeface="Wingdings" pitchFamily="2" charset="2"/>
              <a:buNone/>
            </a:pPr>
            <a:r>
              <a:rPr lang="es-ES" sz="2000" dirty="0" smtClean="0"/>
              <a:t>	Si tenemos </a:t>
            </a:r>
            <a:r>
              <a:rPr lang="es-ES" sz="2000" i="1" dirty="0" smtClean="0">
                <a:latin typeface="Times New Roman" pitchFamily="18" charset="0"/>
              </a:rPr>
              <a:t>n</a:t>
            </a:r>
            <a:r>
              <a:rPr lang="es-ES" sz="2000" i="1" dirty="0" smtClean="0"/>
              <a:t> </a:t>
            </a:r>
            <a:r>
              <a:rPr lang="es-ES" sz="2000" dirty="0" smtClean="0"/>
              <a:t>individuos en la sociedad y la relación de preferencias del individuo </a:t>
            </a:r>
            <a:r>
              <a:rPr lang="es-ES" sz="2000" i="1" dirty="0" smtClean="0">
                <a:latin typeface="Times New Roman" pitchFamily="18" charset="0"/>
              </a:rPr>
              <a:t>j</a:t>
            </a:r>
            <a:r>
              <a:rPr lang="es-ES" sz="2000" i="1" dirty="0" smtClean="0"/>
              <a:t> </a:t>
            </a:r>
            <a:r>
              <a:rPr lang="es-ES" sz="2000" dirty="0" smtClean="0"/>
              <a:t>es   </a:t>
            </a:r>
            <a:r>
              <a:rPr lang="es-ES" sz="2000" i="1" dirty="0" smtClean="0"/>
              <a:t> </a:t>
            </a:r>
            <a:r>
              <a:rPr lang="es-ES" sz="2000" dirty="0" smtClean="0"/>
              <a:t>, una regla de elección colectiva es un criterio que agrega las preferencias individuales en unas preferencias globales     que determinan las elecciones colectivas.</a:t>
            </a:r>
          </a:p>
        </p:txBody>
      </p:sp>
      <p:graphicFrame>
        <p:nvGraphicFramePr>
          <p:cNvPr id="7171" name="Object 4"/>
          <p:cNvGraphicFramePr>
            <a:graphicFrameLocks noChangeAspect="1"/>
          </p:cNvGraphicFramePr>
          <p:nvPr/>
        </p:nvGraphicFramePr>
        <p:xfrm>
          <a:off x="5116513" y="4581525"/>
          <a:ext cx="247650" cy="295275"/>
        </p:xfrm>
        <a:graphic>
          <a:graphicData uri="http://schemas.openxmlformats.org/presentationml/2006/ole">
            <mc:AlternateContent xmlns:mc="http://schemas.openxmlformats.org/markup-compatibility/2006">
              <mc:Choice xmlns:v="urn:schemas-microsoft-com:vml" Requires="v">
                <p:oleObj spid="_x0000_s7195" name="Equation" r:id="rId3" imgW="190500" imgH="228600" progId="Equation.DSMT4">
                  <p:embed/>
                </p:oleObj>
              </mc:Choice>
              <mc:Fallback>
                <p:oleObj name="Equation" r:id="rId3" imgW="190500" imgH="2286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16513" y="4581525"/>
                        <a:ext cx="247650" cy="295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172" name="Object 5"/>
          <p:cNvGraphicFramePr>
            <a:graphicFrameLocks noChangeAspect="1"/>
          </p:cNvGraphicFramePr>
          <p:nvPr/>
        </p:nvGraphicFramePr>
        <p:xfrm>
          <a:off x="6621463" y="5214938"/>
          <a:ext cx="182562" cy="230187"/>
        </p:xfrm>
        <a:graphic>
          <a:graphicData uri="http://schemas.openxmlformats.org/presentationml/2006/ole">
            <mc:AlternateContent xmlns:mc="http://schemas.openxmlformats.org/markup-compatibility/2006">
              <mc:Choice xmlns:v="urn:schemas-microsoft-com:vml" Requires="v">
                <p:oleObj spid="_x0000_s7196" name="Equation" r:id="rId5" imgW="139579" imgH="177646" progId="Equation.DSMT4">
                  <p:embed/>
                </p:oleObj>
              </mc:Choice>
              <mc:Fallback>
                <p:oleObj name="Equation" r:id="rId5" imgW="139579" imgH="177646" progId="Equation.DSMT4">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621463" y="5214938"/>
                        <a:ext cx="182562" cy="230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173" name="Object 6"/>
          <p:cNvGraphicFramePr>
            <a:graphicFrameLocks noChangeAspect="1"/>
          </p:cNvGraphicFramePr>
          <p:nvPr/>
        </p:nvGraphicFramePr>
        <p:xfrm>
          <a:off x="4125913" y="5876925"/>
          <a:ext cx="1781175" cy="420688"/>
        </p:xfrm>
        <a:graphic>
          <a:graphicData uri="http://schemas.openxmlformats.org/presentationml/2006/ole">
            <mc:AlternateContent xmlns:mc="http://schemas.openxmlformats.org/markup-compatibility/2006">
              <mc:Choice xmlns:v="urn:schemas-microsoft-com:vml" Requires="v">
                <p:oleObj spid="_x0000_s7197" name="Equation" r:id="rId7" imgW="1180588" imgH="279279" progId="Equation.DSMT4">
                  <p:embed/>
                </p:oleObj>
              </mc:Choice>
              <mc:Fallback>
                <p:oleObj name="Equation" r:id="rId7" imgW="1180588" imgH="279279" progId="Equation.DSMT4">
                  <p:embed/>
                  <p:pic>
                    <p:nvPicPr>
                      <p:cNvPr id="0"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25913" y="5876925"/>
                        <a:ext cx="1781175" cy="4206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1 Rectángulo"/>
          <p:cNvSpPr/>
          <p:nvPr/>
        </p:nvSpPr>
        <p:spPr>
          <a:xfrm>
            <a:off x="1043608" y="620688"/>
            <a:ext cx="4735399" cy="461665"/>
          </a:xfrm>
          <a:prstGeom prst="rect">
            <a:avLst/>
          </a:prstGeom>
        </p:spPr>
        <p:txBody>
          <a:bodyPr wrap="none">
            <a:spAutoFit/>
          </a:bodyPr>
          <a:lstStyle/>
          <a:p>
            <a:r>
              <a:rPr lang="es-ES" altLang="ja-JP" sz="2400" b="1" dirty="0" smtClean="0">
                <a:latin typeface="Times New Roman" pitchFamily="18" charset="0"/>
                <a:ea typeface="ＭＳ Ｐゴシック" pitchFamily="34" charset="-128"/>
              </a:rPr>
              <a:t>La Teoría de la Elección Colectiva</a:t>
            </a:r>
            <a:r>
              <a:rPr lang="es-ES" altLang="ja-JP" sz="2400" dirty="0" smtClean="0">
                <a:ea typeface="ＭＳ Ｐゴシック" pitchFamily="34" charset="-128"/>
              </a:rPr>
              <a:t> </a:t>
            </a:r>
            <a:endParaRPr lang="es-MX" sz="2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apas">
  <a:themeElements>
    <a:clrScheme name="Capa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fontScheme name="Capas">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1800" b="0" i="0" u="none" strike="noStrike" cap="none" normalizeH="0" baseline="0" smtClean="0">
            <a:ln>
              <a:noFill/>
            </a:ln>
            <a:solidFill>
              <a:schemeClr val="tx1"/>
            </a:solidFill>
            <a:effectLst/>
            <a:latin typeface="Arial" charset="0"/>
          </a:defRPr>
        </a:defPPr>
      </a:lstStyle>
    </a:lnDef>
  </a:objectDefaults>
  <a:extraClrSchemeLst>
    <a:extraClrScheme>
      <a:clrScheme name="Capas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Capas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Capas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Capas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Capas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Capa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Capas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Capas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Capas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Capas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Layers</Template>
  <TotalTime>2445</TotalTime>
  <Words>4216</Words>
  <Application>Microsoft Office PowerPoint</Application>
  <PresentationFormat>Presentación en pantalla (4:3)</PresentationFormat>
  <Paragraphs>437</Paragraphs>
  <Slides>42</Slides>
  <Notes>0</Notes>
  <HiddenSlides>0</HiddenSlides>
  <MMClips>0</MMClips>
  <ScaleCrop>false</ScaleCrop>
  <HeadingPairs>
    <vt:vector size="8" baseType="variant">
      <vt:variant>
        <vt:lpstr>Fuentes usadas</vt:lpstr>
      </vt:variant>
      <vt:variant>
        <vt:i4>8</vt:i4>
      </vt:variant>
      <vt:variant>
        <vt:lpstr>Tema</vt:lpstr>
      </vt:variant>
      <vt:variant>
        <vt:i4>1</vt:i4>
      </vt:variant>
      <vt:variant>
        <vt:lpstr>Servidores OLE incrustados</vt:lpstr>
      </vt:variant>
      <vt:variant>
        <vt:i4>2</vt:i4>
      </vt:variant>
      <vt:variant>
        <vt:lpstr>Títulos de diapositiva</vt:lpstr>
      </vt:variant>
      <vt:variant>
        <vt:i4>42</vt:i4>
      </vt:variant>
    </vt:vector>
  </HeadingPairs>
  <TitlesOfParts>
    <vt:vector size="53" baseType="lpstr">
      <vt:lpstr>ＭＳ Ｐゴシック</vt:lpstr>
      <vt:lpstr>Arial</vt:lpstr>
      <vt:lpstr>Lucida Sans Unicode</vt:lpstr>
      <vt:lpstr>MS Mincho</vt:lpstr>
      <vt:lpstr>Symbol</vt:lpstr>
      <vt:lpstr>Times New Roman</vt:lpstr>
      <vt:lpstr>Wingdings</vt:lpstr>
      <vt:lpstr>Wingdings 2</vt:lpstr>
      <vt:lpstr>Capas</vt:lpstr>
      <vt:lpstr>Equation</vt:lpstr>
      <vt:lpstr>Gráfico</vt:lpstr>
      <vt:lpstr>Presentación de PowerPoint</vt:lpstr>
      <vt:lpstr>Presentación de PowerPoint</vt:lpstr>
      <vt:lpstr>Guion explicativo</vt:lpstr>
      <vt:lpstr>Presentación de PowerPoint</vt:lpstr>
      <vt:lpstr>Índice</vt:lpstr>
      <vt:lpstr>Presentación de PowerPoint</vt:lpstr>
      <vt:lpstr>Presentación de PowerPoint</vt:lpstr>
      <vt:lpstr>Presentación de PowerPoint</vt:lpstr>
      <vt:lpstr>Presentación de PowerPoint</vt:lpstr>
      <vt:lpstr>Presentación de PowerPoint</vt:lpstr>
      <vt:lpstr>Elección Social. El Teorema de Imposibilidad de Arrow </vt:lpstr>
      <vt:lpstr>Presentación de PowerPoint</vt:lpstr>
      <vt:lpstr>Presentación de PowerPoint</vt:lpstr>
      <vt:lpstr>Presentación de PowerPoint</vt:lpstr>
      <vt:lpstr>Presentación de PowerPoint</vt:lpstr>
      <vt:lpstr>Implicaciones del Teorema de Arrow para la Economía del Bienestar</vt:lpstr>
      <vt:lpstr>Presentación de PowerPoint</vt:lpstr>
      <vt:lpstr>Funciones de Decisión social</vt:lpstr>
      <vt:lpstr>Axiomas</vt:lpstr>
      <vt:lpstr>Teorema de Imposibilidad de Gibbard-Satterthwaite</vt:lpstr>
      <vt:lpstr>Reglas de Decisión Social: Reglas de votación</vt:lpstr>
      <vt:lpstr>Presentación de PowerPoint</vt:lpstr>
      <vt:lpstr>Presentación de PowerPoint</vt:lpstr>
      <vt:lpstr>Ciclos de votación por mayoría</vt:lpstr>
      <vt:lpstr>Reglas de Votación por Puntos</vt:lpstr>
      <vt:lpstr>Regla Pluralista</vt:lpstr>
      <vt:lpstr>Regla Pluralista con “Runoffs” o Método Francés</vt:lpstr>
      <vt:lpstr>Regla AntiPluralista</vt:lpstr>
      <vt:lpstr>Regla de Borda o Regla del Voto Ponderado</vt:lpstr>
      <vt:lpstr>Presentación de PowerPoint</vt:lpstr>
      <vt:lpstr>Votación por Mayoría</vt:lpstr>
      <vt:lpstr>Presentación de PowerPoint</vt:lpstr>
      <vt:lpstr>Funciones de Bienestar Social</vt:lpstr>
      <vt:lpstr>Presentación de PowerPoint</vt:lpstr>
      <vt:lpstr>Presentación de PowerPoint</vt:lpstr>
      <vt:lpstr>Presentación de PowerPoint</vt:lpstr>
      <vt:lpstr>Presentación de PowerPoint</vt:lpstr>
      <vt:lpstr>En conclusión</vt:lpstr>
      <vt:lpstr>Presentación de PowerPoint</vt:lpstr>
      <vt:lpstr>Requisitos mínimos a cumplir por las funciones de bienestar:</vt:lpstr>
      <vt:lpstr>Presentación de PowerPoint</vt:lpstr>
      <vt:lpstr>Bibliografía</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FALLOS DEL MERCADO</dc:title>
  <dc:creator>usuario</dc:creator>
  <cp:lastModifiedBy>BIBLIOTECA18</cp:lastModifiedBy>
  <cp:revision>134</cp:revision>
  <cp:lastPrinted>2017-10-18T20:21:20Z</cp:lastPrinted>
  <dcterms:created xsi:type="dcterms:W3CDTF">2007-04-23T15:43:15Z</dcterms:created>
  <dcterms:modified xsi:type="dcterms:W3CDTF">2017-10-18T20:45:17Z</dcterms:modified>
</cp:coreProperties>
</file>