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2" r:id="rId1"/>
  </p:sldMasterIdLst>
  <p:notesMasterIdLst>
    <p:notesMasterId r:id="rId65"/>
  </p:notesMasterIdLst>
  <p:handoutMasterIdLst>
    <p:handoutMasterId r:id="rId66"/>
  </p:handoutMasterIdLst>
  <p:sldIdLst>
    <p:sldId id="256" r:id="rId2"/>
    <p:sldId id="460" r:id="rId3"/>
    <p:sldId id="463" r:id="rId4"/>
    <p:sldId id="464" r:id="rId5"/>
    <p:sldId id="465" r:id="rId6"/>
    <p:sldId id="461" r:id="rId7"/>
    <p:sldId id="462" r:id="rId8"/>
    <p:sldId id="455" r:id="rId9"/>
    <p:sldId id="370" r:id="rId10"/>
    <p:sldId id="453" r:id="rId11"/>
    <p:sldId id="373" r:id="rId12"/>
    <p:sldId id="442" r:id="rId13"/>
    <p:sldId id="260" r:id="rId14"/>
    <p:sldId id="457" r:id="rId15"/>
    <p:sldId id="264" r:id="rId16"/>
    <p:sldId id="443" r:id="rId17"/>
    <p:sldId id="445" r:id="rId18"/>
    <p:sldId id="446" r:id="rId19"/>
    <p:sldId id="273" r:id="rId20"/>
    <p:sldId id="274" r:id="rId21"/>
    <p:sldId id="275" r:id="rId22"/>
    <p:sldId id="282" r:id="rId23"/>
    <p:sldId id="283" r:id="rId24"/>
    <p:sldId id="390" r:id="rId25"/>
    <p:sldId id="284" r:id="rId26"/>
    <p:sldId id="391" r:id="rId27"/>
    <p:sldId id="286" r:id="rId28"/>
    <p:sldId id="287" r:id="rId29"/>
    <p:sldId id="392" r:id="rId30"/>
    <p:sldId id="289" r:id="rId31"/>
    <p:sldId id="393" r:id="rId32"/>
    <p:sldId id="290" r:id="rId33"/>
    <p:sldId id="376" r:id="rId34"/>
    <p:sldId id="398" r:id="rId35"/>
    <p:sldId id="378" r:id="rId36"/>
    <p:sldId id="447" r:id="rId37"/>
    <p:sldId id="454" r:id="rId38"/>
    <p:sldId id="385" r:id="rId39"/>
    <p:sldId id="403" r:id="rId40"/>
    <p:sldId id="405" r:id="rId41"/>
    <p:sldId id="292" r:id="rId42"/>
    <p:sldId id="294" r:id="rId43"/>
    <p:sldId id="293" r:id="rId44"/>
    <p:sldId id="295" r:id="rId45"/>
    <p:sldId id="296" r:id="rId46"/>
    <p:sldId id="297" r:id="rId47"/>
    <p:sldId id="388" r:id="rId48"/>
    <p:sldId id="299" r:id="rId49"/>
    <p:sldId id="301" r:id="rId50"/>
    <p:sldId id="303" r:id="rId51"/>
    <p:sldId id="399" r:id="rId52"/>
    <p:sldId id="400" r:id="rId53"/>
    <p:sldId id="406" r:id="rId54"/>
    <p:sldId id="307" r:id="rId55"/>
    <p:sldId id="308" r:id="rId56"/>
    <p:sldId id="413" r:id="rId57"/>
    <p:sldId id="309" r:id="rId58"/>
    <p:sldId id="414" r:id="rId59"/>
    <p:sldId id="312" r:id="rId60"/>
    <p:sldId id="415" r:id="rId61"/>
    <p:sldId id="416" r:id="rId62"/>
    <p:sldId id="420" r:id="rId63"/>
    <p:sldId id="459" r:id="rId64"/>
  </p:sldIdLst>
  <p:sldSz cx="12192000" cy="6858000"/>
  <p:notesSz cx="6858000" cy="9947275"/>
  <p:defaultTextStyle>
    <a:defPPr>
      <a:defRPr lang="es-ES"/>
    </a:defPPr>
    <a:lvl1pPr algn="l" rtl="0" eaLnBrk="0" fontAlgn="base" hangingPunct="0">
      <a:spcBef>
        <a:spcPct val="0"/>
      </a:spcBef>
      <a:spcAft>
        <a:spcPct val="0"/>
      </a:spcAft>
      <a:defRPr sz="2000" b="1" kern="1200">
        <a:solidFill>
          <a:schemeClr val="tx1"/>
        </a:solidFill>
        <a:latin typeface="Arial" pitchFamily="34" charset="0"/>
        <a:ea typeface="+mn-ea"/>
        <a:cs typeface="+mn-cs"/>
      </a:defRPr>
    </a:lvl1pPr>
    <a:lvl2pPr marL="457200" algn="l" rtl="0" eaLnBrk="0" fontAlgn="base" hangingPunct="0">
      <a:spcBef>
        <a:spcPct val="0"/>
      </a:spcBef>
      <a:spcAft>
        <a:spcPct val="0"/>
      </a:spcAft>
      <a:defRPr sz="2000" b="1"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000" b="1"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000" b="1"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000" b="1" kern="1200">
        <a:solidFill>
          <a:schemeClr val="tx1"/>
        </a:solidFill>
        <a:latin typeface="Arial" pitchFamily="34" charset="0"/>
        <a:ea typeface="+mn-ea"/>
        <a:cs typeface="+mn-cs"/>
      </a:defRPr>
    </a:lvl5pPr>
    <a:lvl6pPr marL="2286000" algn="l" defTabSz="914400" rtl="0" eaLnBrk="1" latinLnBrk="0" hangingPunct="1">
      <a:defRPr sz="2000" b="1" kern="1200">
        <a:solidFill>
          <a:schemeClr val="tx1"/>
        </a:solidFill>
        <a:latin typeface="Arial" pitchFamily="34" charset="0"/>
        <a:ea typeface="+mn-ea"/>
        <a:cs typeface="+mn-cs"/>
      </a:defRPr>
    </a:lvl6pPr>
    <a:lvl7pPr marL="2743200" algn="l" defTabSz="914400" rtl="0" eaLnBrk="1" latinLnBrk="0" hangingPunct="1">
      <a:defRPr sz="2000" b="1" kern="1200">
        <a:solidFill>
          <a:schemeClr val="tx1"/>
        </a:solidFill>
        <a:latin typeface="Arial" pitchFamily="34" charset="0"/>
        <a:ea typeface="+mn-ea"/>
        <a:cs typeface="+mn-cs"/>
      </a:defRPr>
    </a:lvl7pPr>
    <a:lvl8pPr marL="3200400" algn="l" defTabSz="914400" rtl="0" eaLnBrk="1" latinLnBrk="0" hangingPunct="1">
      <a:defRPr sz="2000" b="1" kern="1200">
        <a:solidFill>
          <a:schemeClr val="tx1"/>
        </a:solidFill>
        <a:latin typeface="Arial" pitchFamily="34" charset="0"/>
        <a:ea typeface="+mn-ea"/>
        <a:cs typeface="+mn-cs"/>
      </a:defRPr>
    </a:lvl8pPr>
    <a:lvl9pPr marL="3657600" algn="l" defTabSz="914400" rtl="0" eaLnBrk="1" latinLnBrk="0" hangingPunct="1">
      <a:defRPr sz="2000" b="1" kern="1200">
        <a:solidFill>
          <a:schemeClr val="tx1"/>
        </a:solidFill>
        <a:latin typeface="Arial" pitchFamily="34" charset="0"/>
        <a:ea typeface="+mn-ea"/>
        <a:cs typeface="+mn-cs"/>
      </a:defRPr>
    </a:lvl9pPr>
  </p:defaultTextStyle>
  <p:extLst>
    <p:ext uri="{EFAFB233-063F-42B5-8137-9DF3F51BA10A}">
      <p15:sldGuideLst xmlns="" xmlns:p15="http://schemas.microsoft.com/office/powerpoint/2012/main">
        <p15:guide id="1" orient="horz" pos="2387">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5E22"/>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956" autoAdjust="0"/>
    <p:restoredTop sz="94660"/>
  </p:normalViewPr>
  <p:slideViewPr>
    <p:cSldViewPr showGuides="1">
      <p:cViewPr varScale="1">
        <p:scale>
          <a:sx n="70" d="100"/>
          <a:sy n="70" d="100"/>
        </p:scale>
        <p:origin x="-1026" y="-96"/>
      </p:cViewPr>
      <p:guideLst>
        <p:guide orient="horz" pos="2387"/>
        <p:guide pos="3840"/>
      </p:guideLst>
    </p:cSldViewPr>
  </p:slideViewPr>
  <p:notesTextViewPr>
    <p:cViewPr>
      <p:scale>
        <a:sx n="100" d="100"/>
        <a:sy n="100" d="100"/>
      </p:scale>
      <p:origin x="0" y="0"/>
    </p:cViewPr>
  </p:notesTextViewPr>
  <p:sorterViewPr>
    <p:cViewPr>
      <p:scale>
        <a:sx n="66" d="100"/>
        <a:sy n="66" d="100"/>
      </p:scale>
      <p:origin x="0" y="831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3.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 Id="rId4" Type="http://schemas.openxmlformats.org/officeDocument/2006/relationships/image" Target="../media/image32.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image" Target="../media/image36.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image" Target="../media/image38.png"/></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 Id="rId5" Type="http://schemas.openxmlformats.org/officeDocument/2006/relationships/image" Target="../media/image43.wmf"/><Relationship Id="rId4" Type="http://schemas.openxmlformats.org/officeDocument/2006/relationships/image" Target="../media/image37.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png"/></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7.png"/></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8.png"/></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1.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8178" name="Rectangle 2"/>
          <p:cNvSpPr>
            <a:spLocks noGrp="1" noChangeArrowheads="1"/>
          </p:cNvSpPr>
          <p:nvPr>
            <p:ph type="hdr" sz="quarter"/>
          </p:nvPr>
        </p:nvSpPr>
        <p:spPr bwMode="auto">
          <a:xfrm>
            <a:off x="0" y="0"/>
            <a:ext cx="2971800" cy="49736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latin typeface="Arial" charset="0"/>
              </a:defRPr>
            </a:lvl1pPr>
          </a:lstStyle>
          <a:p>
            <a:pPr>
              <a:defRPr/>
            </a:pPr>
            <a:endParaRPr lang="es-ES"/>
          </a:p>
        </p:txBody>
      </p:sp>
      <p:sp>
        <p:nvSpPr>
          <p:cNvPr id="178179" name="Rectangle 3"/>
          <p:cNvSpPr>
            <a:spLocks noGrp="1" noChangeArrowheads="1"/>
          </p:cNvSpPr>
          <p:nvPr>
            <p:ph type="dt" sz="quarter" idx="1"/>
          </p:nvPr>
        </p:nvSpPr>
        <p:spPr bwMode="auto">
          <a:xfrm>
            <a:off x="3884613" y="0"/>
            <a:ext cx="2971800" cy="49736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latin typeface="Arial" charset="0"/>
              </a:defRPr>
            </a:lvl1pPr>
          </a:lstStyle>
          <a:p>
            <a:pPr>
              <a:defRPr/>
            </a:pPr>
            <a:endParaRPr lang="es-ES"/>
          </a:p>
        </p:txBody>
      </p:sp>
      <p:sp>
        <p:nvSpPr>
          <p:cNvPr id="178180" name="Rectangle 4"/>
          <p:cNvSpPr>
            <a:spLocks noGrp="1" noChangeArrowheads="1"/>
          </p:cNvSpPr>
          <p:nvPr>
            <p:ph type="ftr" sz="quarter" idx="2"/>
          </p:nvPr>
        </p:nvSpPr>
        <p:spPr bwMode="auto">
          <a:xfrm>
            <a:off x="0" y="9448185"/>
            <a:ext cx="2971800" cy="49736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b="0">
                <a:latin typeface="Arial" charset="0"/>
              </a:defRPr>
            </a:lvl1pPr>
          </a:lstStyle>
          <a:p>
            <a:pPr>
              <a:defRPr/>
            </a:pPr>
            <a:endParaRPr lang="es-ES"/>
          </a:p>
        </p:txBody>
      </p:sp>
      <p:sp>
        <p:nvSpPr>
          <p:cNvPr id="178181" name="Rectangle 5"/>
          <p:cNvSpPr>
            <a:spLocks noGrp="1" noChangeArrowheads="1"/>
          </p:cNvSpPr>
          <p:nvPr>
            <p:ph type="sldNum" sz="quarter" idx="3"/>
          </p:nvPr>
        </p:nvSpPr>
        <p:spPr bwMode="auto">
          <a:xfrm>
            <a:off x="3884613" y="9448185"/>
            <a:ext cx="2971800" cy="49736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a:lvl1pPr>
          </a:lstStyle>
          <a:p>
            <a:fld id="{7025AB81-2CD7-4FC4-BAC1-16D22ED08986}" type="slidenum">
              <a:rPr lang="es-ES" altLang="es-MX"/>
              <a:pPr/>
              <a:t>‹Nº›</a:t>
            </a:fld>
            <a:endParaRPr lang="es-ES" altLang="es-MX"/>
          </a:p>
        </p:txBody>
      </p:sp>
    </p:spTree>
    <p:extLst>
      <p:ext uri="{BB962C8B-B14F-4D97-AF65-F5344CB8AC3E}">
        <p14:creationId xmlns:p14="http://schemas.microsoft.com/office/powerpoint/2010/main" val="27640015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9736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latin typeface="Arial" charset="0"/>
              </a:defRPr>
            </a:lvl1pPr>
          </a:lstStyle>
          <a:p>
            <a:pPr>
              <a:defRPr/>
            </a:pPr>
            <a:endParaRPr lang="es-ES"/>
          </a:p>
        </p:txBody>
      </p:sp>
      <p:sp>
        <p:nvSpPr>
          <p:cNvPr id="4099" name="Rectangle 3"/>
          <p:cNvSpPr>
            <a:spLocks noGrp="1" noChangeArrowheads="1"/>
          </p:cNvSpPr>
          <p:nvPr>
            <p:ph type="dt" idx="1"/>
          </p:nvPr>
        </p:nvSpPr>
        <p:spPr bwMode="auto">
          <a:xfrm>
            <a:off x="3884613" y="0"/>
            <a:ext cx="2971800" cy="49736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latin typeface="Arial" charset="0"/>
              </a:defRPr>
            </a:lvl1pPr>
          </a:lstStyle>
          <a:p>
            <a:pPr>
              <a:defRPr/>
            </a:pPr>
            <a:endParaRPr lang="es-ES"/>
          </a:p>
        </p:txBody>
      </p:sp>
      <p:sp>
        <p:nvSpPr>
          <p:cNvPr id="2052" name="Rectangle 4"/>
          <p:cNvSpPr>
            <a:spLocks noGrp="1" noRot="1" noChangeAspect="1" noChangeArrowheads="1" noTextEdit="1"/>
          </p:cNvSpPr>
          <p:nvPr>
            <p:ph type="sldImg" idx="2"/>
          </p:nvPr>
        </p:nvSpPr>
        <p:spPr bwMode="auto">
          <a:xfrm>
            <a:off x="114300" y="746125"/>
            <a:ext cx="6629400" cy="3730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685800" y="4724956"/>
            <a:ext cx="5486400" cy="44762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4102" name="Rectangle 6"/>
          <p:cNvSpPr>
            <a:spLocks noGrp="1" noChangeArrowheads="1"/>
          </p:cNvSpPr>
          <p:nvPr>
            <p:ph type="ftr" sz="quarter" idx="4"/>
          </p:nvPr>
        </p:nvSpPr>
        <p:spPr bwMode="auto">
          <a:xfrm>
            <a:off x="0" y="9448185"/>
            <a:ext cx="2971800" cy="49736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b="0">
                <a:latin typeface="Arial" charset="0"/>
              </a:defRPr>
            </a:lvl1pPr>
          </a:lstStyle>
          <a:p>
            <a:pPr>
              <a:defRPr/>
            </a:pPr>
            <a:endParaRPr lang="es-ES"/>
          </a:p>
        </p:txBody>
      </p:sp>
      <p:sp>
        <p:nvSpPr>
          <p:cNvPr id="4103" name="Rectangle 7"/>
          <p:cNvSpPr>
            <a:spLocks noGrp="1" noChangeArrowheads="1"/>
          </p:cNvSpPr>
          <p:nvPr>
            <p:ph type="sldNum" sz="quarter" idx="5"/>
          </p:nvPr>
        </p:nvSpPr>
        <p:spPr bwMode="auto">
          <a:xfrm>
            <a:off x="3884613" y="9448185"/>
            <a:ext cx="2971800" cy="49736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a:lvl1pPr>
          </a:lstStyle>
          <a:p>
            <a:fld id="{3421A0C4-6341-42C6-9425-DD7A3D7FC634}" type="slidenum">
              <a:rPr lang="es-ES" altLang="es-MX"/>
              <a:pPr/>
              <a:t>‹Nº›</a:t>
            </a:fld>
            <a:endParaRPr lang="es-ES" altLang="es-MX"/>
          </a:p>
        </p:txBody>
      </p:sp>
    </p:spTree>
    <p:extLst>
      <p:ext uri="{BB962C8B-B14F-4D97-AF65-F5344CB8AC3E}">
        <p14:creationId xmlns:p14="http://schemas.microsoft.com/office/powerpoint/2010/main" val="31824444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5D7F70A0-DE2A-4D02-9F93-28FA7ABB5EA8}" type="slidenum">
              <a:rPr lang="es-ES" altLang="es-MX" sz="1200" b="0"/>
              <a:pPr/>
              <a:t>13</a:t>
            </a:fld>
            <a:endParaRPr lang="es-ES" altLang="es-MX" sz="1200" b="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40595849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A43D48BF-B034-40F0-9A6A-054ED0AD0924}" type="slidenum">
              <a:rPr lang="es-ES" altLang="es-MX" sz="1200" b="0"/>
              <a:pPr/>
              <a:t>28</a:t>
            </a:fld>
            <a:endParaRPr lang="es-ES" altLang="es-MX" sz="1200" b="0"/>
          </a:p>
        </p:txBody>
      </p:sp>
      <p:sp>
        <p:nvSpPr>
          <p:cNvPr id="35843"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35844"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r"/>
            <a:r>
              <a:rPr lang="en-US" altLang="es-MX" sz="1200" b="0">
                <a:latin typeface="Times New Roman" pitchFamily="18" charset="0"/>
              </a:rPr>
              <a:t>32</a:t>
            </a:r>
          </a:p>
        </p:txBody>
      </p:sp>
      <p:sp>
        <p:nvSpPr>
          <p:cNvPr id="35845"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35846"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35847" name="Rectangle 6"/>
          <p:cNvSpPr>
            <a:spLocks noGrp="1" noRot="1" noChangeAspect="1" noChangeArrowheads="1" noTextEdit="1"/>
          </p:cNvSpPr>
          <p:nvPr>
            <p:ph type="sldImg"/>
          </p:nvPr>
        </p:nvSpPr>
        <p:spPr>
          <a:xfrm>
            <a:off x="127000" y="752475"/>
            <a:ext cx="6604000" cy="3714750"/>
          </a:xfrm>
          <a:ln w="12700" cap="flat"/>
        </p:spPr>
      </p:sp>
      <p:sp>
        <p:nvSpPr>
          <p:cNvPr id="35848"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23427477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608CD725-12A5-4DC5-AB3E-EF48F05AB241}" type="slidenum">
              <a:rPr lang="es-ES" altLang="es-MX" sz="1200" b="0"/>
              <a:pPr/>
              <a:t>30</a:t>
            </a:fld>
            <a:endParaRPr lang="es-ES" altLang="es-MX" sz="1200" b="0"/>
          </a:p>
        </p:txBody>
      </p:sp>
      <p:sp>
        <p:nvSpPr>
          <p:cNvPr id="38915"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38916"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r"/>
            <a:r>
              <a:rPr lang="en-US" altLang="es-MX" sz="1200" b="0">
                <a:latin typeface="Times New Roman" pitchFamily="18" charset="0"/>
              </a:rPr>
              <a:t>26</a:t>
            </a:r>
          </a:p>
        </p:txBody>
      </p:sp>
      <p:sp>
        <p:nvSpPr>
          <p:cNvPr id="38917"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38918"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38919" name="Rectangle 6"/>
          <p:cNvSpPr>
            <a:spLocks noGrp="1" noRot="1" noChangeAspect="1" noChangeArrowheads="1" noTextEdit="1"/>
          </p:cNvSpPr>
          <p:nvPr>
            <p:ph type="sldImg"/>
          </p:nvPr>
        </p:nvSpPr>
        <p:spPr>
          <a:xfrm>
            <a:off x="127000" y="752475"/>
            <a:ext cx="6604000" cy="3714750"/>
          </a:xfrm>
          <a:ln w="12700" cap="flat"/>
        </p:spPr>
      </p:sp>
      <p:sp>
        <p:nvSpPr>
          <p:cNvPr id="38920"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18408788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EAB236A5-21DC-4CBD-9ECE-55DC0AAF26E8}" type="slidenum">
              <a:rPr lang="es-ES" altLang="es-MX" sz="1200" b="0"/>
              <a:pPr/>
              <a:t>32</a:t>
            </a:fld>
            <a:endParaRPr lang="es-ES" altLang="es-MX" sz="1200" b="0"/>
          </a:p>
        </p:txBody>
      </p:sp>
      <p:sp>
        <p:nvSpPr>
          <p:cNvPr id="41987"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41988"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r"/>
            <a:r>
              <a:rPr lang="en-US" altLang="es-MX" sz="1200" b="0">
                <a:latin typeface="Times New Roman" pitchFamily="18" charset="0"/>
              </a:rPr>
              <a:t>38</a:t>
            </a:r>
          </a:p>
        </p:txBody>
      </p:sp>
      <p:sp>
        <p:nvSpPr>
          <p:cNvPr id="41989"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41990"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41991" name="Rectangle 6"/>
          <p:cNvSpPr>
            <a:spLocks noGrp="1" noRot="1" noChangeAspect="1" noChangeArrowheads="1" noTextEdit="1"/>
          </p:cNvSpPr>
          <p:nvPr>
            <p:ph type="sldImg"/>
          </p:nvPr>
        </p:nvSpPr>
        <p:spPr>
          <a:xfrm>
            <a:off x="127000" y="752475"/>
            <a:ext cx="6604000" cy="3714750"/>
          </a:xfrm>
          <a:ln w="12700" cap="flat"/>
        </p:spPr>
      </p:sp>
      <p:sp>
        <p:nvSpPr>
          <p:cNvPr id="41992"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28208861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A2D42C4E-3A43-42D9-ACB2-4C2BE4DD4654}" type="slidenum">
              <a:rPr lang="es-ES" altLang="es-MX" sz="1200" b="0"/>
              <a:pPr/>
              <a:t>35</a:t>
            </a:fld>
            <a:endParaRPr lang="es-ES" altLang="es-MX" sz="1200" b="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1964916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81770D47-FF9B-45E0-8659-F96A94DF66C5}" type="slidenum">
              <a:rPr lang="es-ES" altLang="es-MX" sz="1200" b="0"/>
              <a:pPr/>
              <a:t>37</a:t>
            </a:fld>
            <a:endParaRPr lang="es-ES" altLang="es-MX" sz="1200" b="0"/>
          </a:p>
        </p:txBody>
      </p:sp>
      <p:sp>
        <p:nvSpPr>
          <p:cNvPr id="49155"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49156"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r"/>
            <a:r>
              <a:rPr lang="en-US" altLang="es-MX" sz="1200" b="0">
                <a:latin typeface="Times New Roman" pitchFamily="18" charset="0"/>
              </a:rPr>
              <a:t>54</a:t>
            </a:r>
          </a:p>
        </p:txBody>
      </p:sp>
      <p:sp>
        <p:nvSpPr>
          <p:cNvPr id="49157"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49158"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49159" name="Rectangle 6"/>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49160" name="Rectangle 7"/>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r"/>
            <a:r>
              <a:rPr lang="en-US" altLang="es-MX" sz="1200" b="0">
                <a:latin typeface="Times New Roman" pitchFamily="18" charset="0"/>
              </a:rPr>
              <a:t>42</a:t>
            </a:r>
          </a:p>
        </p:txBody>
      </p:sp>
      <p:sp>
        <p:nvSpPr>
          <p:cNvPr id="49161" name="Rectangle 8"/>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49162" name="Rectangle 9"/>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49163" name="Rectangle 10"/>
          <p:cNvSpPr>
            <a:spLocks noGrp="1" noRot="1" noChangeAspect="1" noChangeArrowheads="1" noTextEdit="1"/>
          </p:cNvSpPr>
          <p:nvPr>
            <p:ph type="sldImg"/>
          </p:nvPr>
        </p:nvSpPr>
        <p:spPr>
          <a:xfrm>
            <a:off x="127000" y="752475"/>
            <a:ext cx="6604000" cy="3714750"/>
          </a:xfrm>
          <a:ln w="12700" cap="flat"/>
        </p:spPr>
      </p:sp>
      <p:sp>
        <p:nvSpPr>
          <p:cNvPr id="49164" name="Rectangle 11"/>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n-US" altLang="es-MX" smtClean="0">
              <a:latin typeface="Arial" pitchFamily="34" charset="0"/>
            </a:endParaRPr>
          </a:p>
          <a:p>
            <a:pPr eaLnBrk="1" hangingPunct="1"/>
            <a:endParaRPr lang="en-US" altLang="es-MX" smtClean="0">
              <a:latin typeface="Arial" pitchFamily="34" charset="0"/>
            </a:endParaRPr>
          </a:p>
        </p:txBody>
      </p:sp>
      <p:sp>
        <p:nvSpPr>
          <p:cNvPr id="49165" name="Rectangle 12"/>
          <p:cNvSpPr>
            <a:spLocks noChangeArrowheads="1"/>
          </p:cNvSpPr>
          <p:nvPr/>
        </p:nvSpPr>
        <p:spPr bwMode="auto">
          <a:xfrm>
            <a:off x="1065214" y="4892471"/>
            <a:ext cx="5030787" cy="4474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Tree>
    <p:extLst>
      <p:ext uri="{BB962C8B-B14F-4D97-AF65-F5344CB8AC3E}">
        <p14:creationId xmlns:p14="http://schemas.microsoft.com/office/powerpoint/2010/main" val="13731330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193DD52F-7D51-48FA-A9FA-5F6350C008E5}" type="slidenum">
              <a:rPr lang="es-ES" altLang="es-MX" sz="1200" b="0"/>
              <a:pPr/>
              <a:t>41</a:t>
            </a:fld>
            <a:endParaRPr lang="es-ES" altLang="es-MX" sz="1200" b="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16251724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B97D2B8D-07BB-40A0-811A-233B12820CD7}" type="slidenum">
              <a:rPr lang="es-ES" altLang="es-MX" sz="1200" b="0"/>
              <a:pPr/>
              <a:t>42</a:t>
            </a:fld>
            <a:endParaRPr lang="es-ES" altLang="es-MX" sz="1200" b="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29238131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6EF5D948-1986-41EB-80EB-ACF164442970}" type="slidenum">
              <a:rPr lang="es-ES" altLang="es-MX" sz="1200" b="0"/>
              <a:pPr/>
              <a:t>43</a:t>
            </a:fld>
            <a:endParaRPr lang="es-ES" altLang="es-MX" sz="1200" b="0"/>
          </a:p>
        </p:txBody>
      </p:sp>
      <p:sp>
        <p:nvSpPr>
          <p:cNvPr id="58371"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58372"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r"/>
            <a:r>
              <a:rPr lang="en-US" altLang="es-MX" sz="1200" b="0">
                <a:latin typeface="Times New Roman" pitchFamily="18" charset="0"/>
              </a:rPr>
              <a:t>50</a:t>
            </a:r>
          </a:p>
        </p:txBody>
      </p:sp>
      <p:sp>
        <p:nvSpPr>
          <p:cNvPr id="58373"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58374"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58375" name="Rectangle 6"/>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58376" name="Rectangle 7"/>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r"/>
            <a:r>
              <a:rPr lang="en-US" altLang="es-MX" sz="1200" b="0">
                <a:latin typeface="Times New Roman" pitchFamily="18" charset="0"/>
              </a:rPr>
              <a:t>12</a:t>
            </a:r>
          </a:p>
        </p:txBody>
      </p:sp>
      <p:sp>
        <p:nvSpPr>
          <p:cNvPr id="58377" name="Rectangle 8"/>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58378" name="Rectangle 9"/>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58379" name="Rectangle 10"/>
          <p:cNvSpPr>
            <a:spLocks noGrp="1" noRot="1" noChangeAspect="1" noChangeArrowheads="1" noTextEdit="1"/>
          </p:cNvSpPr>
          <p:nvPr>
            <p:ph type="sldImg"/>
          </p:nvPr>
        </p:nvSpPr>
        <p:spPr>
          <a:xfrm>
            <a:off x="127000" y="752475"/>
            <a:ext cx="6604000" cy="3714750"/>
          </a:xfrm>
          <a:ln w="12700" cap="flat"/>
        </p:spPr>
      </p:sp>
      <p:sp>
        <p:nvSpPr>
          <p:cNvPr id="58380" name="Rectangle 11"/>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23289140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A9DDB3E0-7D5B-4564-B5DA-633BE4D6BF30}" type="slidenum">
              <a:rPr lang="es-ES" altLang="es-MX" sz="1200" b="0"/>
              <a:pPr/>
              <a:t>44</a:t>
            </a:fld>
            <a:endParaRPr lang="es-ES" altLang="es-MX" sz="1200" b="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9274590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4CEE226F-11E9-48AB-8280-88BC6E250C54}" type="slidenum">
              <a:rPr lang="es-ES" altLang="es-MX" sz="1200" b="0"/>
              <a:pPr/>
              <a:t>45</a:t>
            </a:fld>
            <a:endParaRPr lang="es-ES" altLang="es-MX" sz="1200" b="0"/>
          </a:p>
        </p:txBody>
      </p:sp>
      <p:sp>
        <p:nvSpPr>
          <p:cNvPr id="62467"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62468"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r"/>
            <a:r>
              <a:rPr lang="en-US" altLang="es-MX" sz="1200" b="0">
                <a:latin typeface="Times New Roman" pitchFamily="18" charset="0"/>
              </a:rPr>
              <a:t>54</a:t>
            </a:r>
          </a:p>
        </p:txBody>
      </p:sp>
      <p:sp>
        <p:nvSpPr>
          <p:cNvPr id="62469"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62470"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62471" name="Rectangle 6"/>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62472" name="Rectangle 7"/>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r"/>
            <a:r>
              <a:rPr lang="en-US" altLang="es-MX" sz="1200" b="0">
                <a:latin typeface="Times New Roman" pitchFamily="18" charset="0"/>
              </a:rPr>
              <a:t>42</a:t>
            </a:r>
          </a:p>
        </p:txBody>
      </p:sp>
      <p:sp>
        <p:nvSpPr>
          <p:cNvPr id="62473" name="Rectangle 8"/>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62474" name="Rectangle 9"/>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62475" name="Rectangle 10"/>
          <p:cNvSpPr>
            <a:spLocks noGrp="1" noRot="1" noChangeAspect="1" noChangeArrowheads="1" noTextEdit="1"/>
          </p:cNvSpPr>
          <p:nvPr>
            <p:ph type="sldImg"/>
          </p:nvPr>
        </p:nvSpPr>
        <p:spPr>
          <a:xfrm>
            <a:off x="127000" y="752475"/>
            <a:ext cx="6604000" cy="3714750"/>
          </a:xfrm>
          <a:ln w="12700" cap="flat"/>
        </p:spPr>
      </p:sp>
      <p:sp>
        <p:nvSpPr>
          <p:cNvPr id="62476" name="Rectangle 11"/>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n-US" altLang="es-MX" smtClean="0">
              <a:latin typeface="Arial" pitchFamily="34" charset="0"/>
            </a:endParaRPr>
          </a:p>
          <a:p>
            <a:pPr eaLnBrk="1" hangingPunct="1"/>
            <a:endParaRPr lang="en-US" altLang="es-MX" smtClean="0">
              <a:latin typeface="Arial" pitchFamily="34" charset="0"/>
            </a:endParaRPr>
          </a:p>
        </p:txBody>
      </p:sp>
      <p:sp>
        <p:nvSpPr>
          <p:cNvPr id="62477" name="Rectangle 12"/>
          <p:cNvSpPr>
            <a:spLocks noChangeArrowheads="1"/>
          </p:cNvSpPr>
          <p:nvPr/>
        </p:nvSpPr>
        <p:spPr bwMode="auto">
          <a:xfrm>
            <a:off x="1065214" y="4892471"/>
            <a:ext cx="5030787" cy="4474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Tree>
    <p:extLst>
      <p:ext uri="{BB962C8B-B14F-4D97-AF65-F5344CB8AC3E}">
        <p14:creationId xmlns:p14="http://schemas.microsoft.com/office/powerpoint/2010/main" val="29523764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60D880F5-1C4D-4931-86A7-A3D91F3C05DD}" type="slidenum">
              <a:rPr lang="es-ES" altLang="es-MX" sz="1200" b="0"/>
              <a:pPr/>
              <a:t>15</a:t>
            </a:fld>
            <a:endParaRPr lang="es-ES" altLang="es-MX" sz="1200" b="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25060982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5566FFD2-64DE-4C31-B1D8-751DA9EE58EA}" type="slidenum">
              <a:rPr lang="es-ES" altLang="es-MX" sz="1200" b="0"/>
              <a:pPr/>
              <a:t>46</a:t>
            </a:fld>
            <a:endParaRPr lang="es-ES" altLang="es-MX" sz="1200" b="0"/>
          </a:p>
        </p:txBody>
      </p:sp>
      <p:sp>
        <p:nvSpPr>
          <p:cNvPr id="64515"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64516"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r"/>
            <a:r>
              <a:rPr lang="en-US" altLang="es-MX" sz="1200" b="0">
                <a:latin typeface="Times New Roman" pitchFamily="18" charset="0"/>
              </a:rPr>
              <a:t>61</a:t>
            </a:r>
          </a:p>
        </p:txBody>
      </p:sp>
      <p:sp>
        <p:nvSpPr>
          <p:cNvPr id="64517"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64518"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64519" name="Rectangle 6"/>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64520" name="Rectangle 7"/>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r"/>
            <a:r>
              <a:rPr lang="en-US" altLang="es-MX" sz="1200" b="0">
                <a:latin typeface="Times New Roman" pitchFamily="18" charset="0"/>
              </a:rPr>
              <a:t>42</a:t>
            </a:r>
          </a:p>
        </p:txBody>
      </p:sp>
      <p:sp>
        <p:nvSpPr>
          <p:cNvPr id="64521" name="Rectangle 8"/>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64522" name="Rectangle 9"/>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64523" name="Rectangle 10"/>
          <p:cNvSpPr>
            <a:spLocks noGrp="1" noRot="1" noChangeAspect="1" noChangeArrowheads="1" noTextEdit="1"/>
          </p:cNvSpPr>
          <p:nvPr>
            <p:ph type="sldImg"/>
          </p:nvPr>
        </p:nvSpPr>
        <p:spPr>
          <a:xfrm>
            <a:off x="127000" y="752475"/>
            <a:ext cx="6604000" cy="3714750"/>
          </a:xfrm>
          <a:ln w="12700" cap="flat"/>
        </p:spPr>
      </p:sp>
      <p:sp>
        <p:nvSpPr>
          <p:cNvPr id="64524" name="Rectangle 11"/>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25831417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FDAB027F-9C9F-4E33-8142-067AFCCA432A}" type="slidenum">
              <a:rPr lang="es-ES" altLang="es-MX" sz="1200" b="0"/>
              <a:pPr/>
              <a:t>48</a:t>
            </a:fld>
            <a:endParaRPr lang="es-ES" altLang="es-MX" sz="1200" b="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23420739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E7165650-EF53-4E3F-A0EB-B8A22CF16F6A}" type="slidenum">
              <a:rPr lang="es-ES" altLang="es-MX" sz="1200" b="0"/>
              <a:pPr/>
              <a:t>49</a:t>
            </a:fld>
            <a:endParaRPr lang="es-ES" altLang="es-MX" sz="1200" b="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14419763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0AD542E5-4D54-4028-80EA-0E78CB80E6ED}" type="slidenum">
              <a:rPr lang="es-ES" altLang="es-MX" sz="1200" b="0"/>
              <a:pPr/>
              <a:t>50</a:t>
            </a:fld>
            <a:endParaRPr lang="es-ES" altLang="es-MX" sz="1200" b="0"/>
          </a:p>
        </p:txBody>
      </p:sp>
      <p:sp>
        <p:nvSpPr>
          <p:cNvPr id="71683"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71684"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r"/>
            <a:r>
              <a:rPr lang="en-US" altLang="es-MX" sz="1200" b="0">
                <a:latin typeface="Times New Roman" pitchFamily="18" charset="0"/>
              </a:rPr>
              <a:t>76</a:t>
            </a:r>
          </a:p>
        </p:txBody>
      </p:sp>
      <p:sp>
        <p:nvSpPr>
          <p:cNvPr id="71685"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71686"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71687" name="Rectangle 6"/>
          <p:cNvSpPr>
            <a:spLocks noGrp="1" noRot="1" noChangeAspect="1" noChangeArrowheads="1" noTextEdit="1"/>
          </p:cNvSpPr>
          <p:nvPr>
            <p:ph type="sldImg"/>
          </p:nvPr>
        </p:nvSpPr>
        <p:spPr>
          <a:xfrm>
            <a:off x="127000" y="752475"/>
            <a:ext cx="6604000" cy="3714750"/>
          </a:xfrm>
          <a:ln w="12700" cap="flat"/>
        </p:spPr>
      </p:sp>
      <p:sp>
        <p:nvSpPr>
          <p:cNvPr id="71688"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13249995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849942BC-EB48-41F8-BAD7-C3DADC6FE999}" type="slidenum">
              <a:rPr lang="es-ES" altLang="es-MX" sz="1200" b="0"/>
              <a:pPr/>
              <a:t>54</a:t>
            </a:fld>
            <a:endParaRPr lang="es-ES" altLang="es-MX" sz="1200" b="0"/>
          </a:p>
        </p:txBody>
      </p:sp>
      <p:sp>
        <p:nvSpPr>
          <p:cNvPr id="76803"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76804"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r"/>
            <a:r>
              <a:rPr lang="en-US" altLang="es-MX" sz="1200" b="0">
                <a:latin typeface="Times New Roman" pitchFamily="18" charset="0"/>
              </a:rPr>
              <a:t>4</a:t>
            </a:r>
          </a:p>
        </p:txBody>
      </p:sp>
      <p:sp>
        <p:nvSpPr>
          <p:cNvPr id="76805"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76806"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76807" name="Rectangle 6"/>
          <p:cNvSpPr>
            <a:spLocks noGrp="1" noRot="1" noChangeAspect="1" noChangeArrowheads="1" noTextEdit="1"/>
          </p:cNvSpPr>
          <p:nvPr>
            <p:ph type="sldImg"/>
          </p:nvPr>
        </p:nvSpPr>
        <p:spPr>
          <a:xfrm>
            <a:off x="127000" y="752475"/>
            <a:ext cx="6604000" cy="3714750"/>
          </a:xfrm>
          <a:ln w="12700" cap="flat"/>
        </p:spPr>
      </p:sp>
      <p:sp>
        <p:nvSpPr>
          <p:cNvPr id="76808"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23064941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4A60574C-3EF7-465D-9CF5-D5328B2727D0}" type="slidenum">
              <a:rPr lang="es-ES" altLang="es-MX" sz="1200" b="0"/>
              <a:pPr/>
              <a:t>55</a:t>
            </a:fld>
            <a:endParaRPr lang="es-ES" altLang="es-MX" sz="1200" b="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6250685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CB4F8293-1D11-474D-9983-4E698263C11A}" type="slidenum">
              <a:rPr lang="es-ES" altLang="es-MX" sz="1200" b="0"/>
              <a:pPr/>
              <a:t>57</a:t>
            </a:fld>
            <a:endParaRPr lang="es-ES" altLang="es-MX" sz="1200" b="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25026701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1F183818-03D8-4626-AD2C-5D867179617B}" type="slidenum">
              <a:rPr lang="es-ES" altLang="es-MX" sz="1200" b="0"/>
              <a:pPr/>
              <a:t>59</a:t>
            </a:fld>
            <a:endParaRPr lang="es-ES" altLang="es-MX" sz="1200" b="0"/>
          </a:p>
        </p:txBody>
      </p:sp>
      <p:sp>
        <p:nvSpPr>
          <p:cNvPr id="84995"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84996"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r"/>
            <a:r>
              <a:rPr lang="en-US" altLang="es-MX" sz="1200" b="0">
                <a:latin typeface="Times New Roman" pitchFamily="18" charset="0"/>
              </a:rPr>
              <a:t>4</a:t>
            </a:r>
          </a:p>
        </p:txBody>
      </p:sp>
      <p:sp>
        <p:nvSpPr>
          <p:cNvPr id="84997"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84998"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84999" name="Rectangle 6"/>
          <p:cNvSpPr>
            <a:spLocks noGrp="1" noRot="1" noChangeAspect="1" noChangeArrowheads="1" noTextEdit="1"/>
          </p:cNvSpPr>
          <p:nvPr>
            <p:ph type="sldImg"/>
          </p:nvPr>
        </p:nvSpPr>
        <p:spPr>
          <a:xfrm>
            <a:off x="127000" y="752475"/>
            <a:ext cx="6604000" cy="3714750"/>
          </a:xfrm>
          <a:ln w="12700" cap="flat"/>
        </p:spPr>
      </p:sp>
      <p:sp>
        <p:nvSpPr>
          <p:cNvPr id="85000"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42668505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8596B8F1-6728-4B7D-B4C8-5397FFEC2956}" type="slidenum">
              <a:rPr lang="es-ES" altLang="es-MX" sz="1200" b="0"/>
              <a:pPr/>
              <a:t>19</a:t>
            </a:fld>
            <a:endParaRPr lang="es-ES" altLang="es-MX" sz="1200" b="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39360193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66CCBF29-EC54-4A82-BF87-053EB6D872E1}" type="slidenum">
              <a:rPr lang="es-ES" altLang="es-MX" sz="1200" b="0"/>
              <a:pPr/>
              <a:t>20</a:t>
            </a:fld>
            <a:endParaRPr lang="es-ES" altLang="es-MX" sz="1200" b="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27281103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DFD670D0-FA84-44D2-901B-721C248AD259}" type="slidenum">
              <a:rPr lang="es-ES" altLang="es-MX" sz="1200" b="0"/>
              <a:pPr/>
              <a:t>21</a:t>
            </a:fld>
            <a:endParaRPr lang="es-ES" altLang="es-MX" sz="1200" b="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39058779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8EAD7F04-2363-41D7-B8BD-0C09CEF16BB3}" type="slidenum">
              <a:rPr lang="es-ES" altLang="es-MX" sz="1200" b="0"/>
              <a:pPr/>
              <a:t>22</a:t>
            </a:fld>
            <a:endParaRPr lang="es-ES" altLang="es-MX" sz="1200" b="0"/>
          </a:p>
        </p:txBody>
      </p:sp>
      <p:sp>
        <p:nvSpPr>
          <p:cNvPr id="25603"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25604"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r"/>
            <a:r>
              <a:rPr lang="en-US" altLang="es-MX" sz="1200" b="0">
                <a:latin typeface="Times New Roman" pitchFamily="18" charset="0"/>
              </a:rPr>
              <a:t>12</a:t>
            </a:r>
          </a:p>
        </p:txBody>
      </p:sp>
      <p:sp>
        <p:nvSpPr>
          <p:cNvPr id="25605"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25606"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25607" name="Rectangle 6"/>
          <p:cNvSpPr>
            <a:spLocks noGrp="1" noRot="1" noChangeAspect="1" noChangeArrowheads="1" noTextEdit="1"/>
          </p:cNvSpPr>
          <p:nvPr>
            <p:ph type="sldImg"/>
          </p:nvPr>
        </p:nvSpPr>
        <p:spPr>
          <a:xfrm>
            <a:off x="127000" y="752475"/>
            <a:ext cx="6604000" cy="3714750"/>
          </a:xfrm>
          <a:ln w="12700" cap="flat"/>
        </p:spPr>
      </p:sp>
      <p:sp>
        <p:nvSpPr>
          <p:cNvPr id="25608"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31723175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6019BE7D-44B1-4737-A502-C333C06C60D2}" type="slidenum">
              <a:rPr lang="es-ES" altLang="es-MX" sz="1200" b="0"/>
              <a:pPr/>
              <a:t>23</a:t>
            </a:fld>
            <a:endParaRPr lang="es-ES" altLang="es-MX" sz="1200" b="0"/>
          </a:p>
        </p:txBody>
      </p:sp>
      <p:sp>
        <p:nvSpPr>
          <p:cNvPr id="27651"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27652"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r"/>
            <a:r>
              <a:rPr lang="en-US" altLang="es-MX" sz="1200" b="0">
                <a:latin typeface="Times New Roman" pitchFamily="18" charset="0"/>
              </a:rPr>
              <a:t>15</a:t>
            </a:r>
          </a:p>
        </p:txBody>
      </p:sp>
      <p:sp>
        <p:nvSpPr>
          <p:cNvPr id="27653"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27654"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27655" name="Rectangle 6"/>
          <p:cNvSpPr>
            <a:spLocks noGrp="1" noRot="1" noChangeAspect="1" noChangeArrowheads="1" noTextEdit="1"/>
          </p:cNvSpPr>
          <p:nvPr>
            <p:ph type="sldImg"/>
          </p:nvPr>
        </p:nvSpPr>
        <p:spPr>
          <a:xfrm>
            <a:off x="127000" y="752475"/>
            <a:ext cx="6604000" cy="3714750"/>
          </a:xfrm>
          <a:ln w="12700" cap="flat"/>
        </p:spPr>
      </p:sp>
      <p:sp>
        <p:nvSpPr>
          <p:cNvPr id="27656"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4388200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FD828066-BCE0-40D4-89D5-67EF196024E0}" type="slidenum">
              <a:rPr lang="es-ES" altLang="es-MX" sz="1200" b="0"/>
              <a:pPr/>
              <a:t>25</a:t>
            </a:fld>
            <a:endParaRPr lang="es-ES" altLang="es-MX" sz="1200" b="0"/>
          </a:p>
        </p:txBody>
      </p:sp>
      <p:sp>
        <p:nvSpPr>
          <p:cNvPr id="30723" name="Rectangle 2"/>
          <p:cNvSpPr>
            <a:spLocks noChangeArrowheads="1"/>
          </p:cNvSpPr>
          <p:nvPr/>
        </p:nvSpPr>
        <p:spPr bwMode="auto">
          <a:xfrm>
            <a:off x="388620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30724" name="Rectangle 3"/>
          <p:cNvSpPr>
            <a:spLocks noChangeArrowheads="1"/>
          </p:cNvSpPr>
          <p:nvPr/>
        </p:nvSpPr>
        <p:spPr bwMode="auto">
          <a:xfrm>
            <a:off x="388620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r"/>
            <a:r>
              <a:rPr lang="en-US" altLang="es-MX" sz="1200" b="0">
                <a:latin typeface="Times New Roman" pitchFamily="18" charset="0"/>
              </a:rPr>
              <a:t>17</a:t>
            </a:r>
          </a:p>
        </p:txBody>
      </p:sp>
      <p:sp>
        <p:nvSpPr>
          <p:cNvPr id="30725" name="Rectangle 4"/>
          <p:cNvSpPr>
            <a:spLocks noChangeArrowheads="1"/>
          </p:cNvSpPr>
          <p:nvPr/>
        </p:nvSpPr>
        <p:spPr bwMode="auto">
          <a:xfrm>
            <a:off x="0" y="9451639"/>
            <a:ext cx="2971800" cy="49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30726" name="Rectangle 5"/>
          <p:cNvSpPr>
            <a:spLocks noChangeArrowheads="1"/>
          </p:cNvSpPr>
          <p:nvPr/>
        </p:nvSpPr>
        <p:spPr bwMode="auto">
          <a:xfrm>
            <a:off x="0" y="1"/>
            <a:ext cx="2971800" cy="49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30727" name="Rectangle 6"/>
          <p:cNvSpPr>
            <a:spLocks noGrp="1" noRot="1" noChangeAspect="1" noChangeArrowheads="1" noTextEdit="1"/>
          </p:cNvSpPr>
          <p:nvPr>
            <p:ph type="sldImg"/>
          </p:nvPr>
        </p:nvSpPr>
        <p:spPr>
          <a:xfrm>
            <a:off x="127000" y="752475"/>
            <a:ext cx="6604000" cy="3714750"/>
          </a:xfrm>
          <a:ln w="12700" cap="flat"/>
        </p:spPr>
      </p:sp>
      <p:sp>
        <p:nvSpPr>
          <p:cNvPr id="30728" name="Rectangle 7"/>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10636749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fld id="{0F0F735D-5E54-4FC8-A835-866954D3A2EA}" type="slidenum">
              <a:rPr lang="es-ES" altLang="es-MX" sz="1200" b="0"/>
              <a:pPr/>
              <a:t>27</a:t>
            </a:fld>
            <a:endParaRPr lang="es-ES" altLang="es-MX" sz="1200" b="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xfrm>
            <a:off x="914400" y="4724956"/>
            <a:ext cx="5029200" cy="44762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itchFamily="34" charset="0"/>
            </a:endParaRPr>
          </a:p>
        </p:txBody>
      </p:sp>
    </p:spTree>
    <p:extLst>
      <p:ext uri="{BB962C8B-B14F-4D97-AF65-F5344CB8AC3E}">
        <p14:creationId xmlns:p14="http://schemas.microsoft.com/office/powerpoint/2010/main" val="2926774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lvl1pPr>
              <a:defRPr/>
            </a:lvl1pPr>
          </a:lstStyle>
          <a:p>
            <a:pPr>
              <a:defRPr/>
            </a:pPr>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fld id="{69D3B2F0-66E5-4B9A-B2A5-9D7063BBBC53}" type="slidenum">
              <a:rPr lang="es-ES" altLang="es-MX"/>
              <a:pPr/>
              <a:t>‹Nº›</a:t>
            </a:fld>
            <a:endParaRPr lang="es-ES" altLang="es-MX"/>
          </a:p>
        </p:txBody>
      </p:sp>
    </p:spTree>
    <p:extLst>
      <p:ext uri="{BB962C8B-B14F-4D97-AF65-F5344CB8AC3E}">
        <p14:creationId xmlns:p14="http://schemas.microsoft.com/office/powerpoint/2010/main" val="141909871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lvl1pPr>
              <a:defRPr/>
            </a:lvl1pPr>
          </a:lstStyle>
          <a:p>
            <a:pPr>
              <a:defRPr/>
            </a:pPr>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fld id="{761E5B9B-8568-48C5-9C7E-87B0B94591ED}" type="slidenum">
              <a:rPr lang="es-ES" altLang="es-MX"/>
              <a:pPr/>
              <a:t>‹Nº›</a:t>
            </a:fld>
            <a:endParaRPr lang="es-ES" altLang="es-MX"/>
          </a:p>
        </p:txBody>
      </p:sp>
    </p:spTree>
    <p:extLst>
      <p:ext uri="{BB962C8B-B14F-4D97-AF65-F5344CB8AC3E}">
        <p14:creationId xmlns:p14="http://schemas.microsoft.com/office/powerpoint/2010/main" val="2526568434"/>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lvl1pPr>
              <a:defRPr/>
            </a:lvl1pPr>
          </a:lstStyle>
          <a:p>
            <a:pPr>
              <a:defRPr/>
            </a:pPr>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fld id="{EFCFAD28-12A0-4013-A885-DBF608F2E396}" type="slidenum">
              <a:rPr lang="es-ES" altLang="es-MX"/>
              <a:pPr/>
              <a:t>‹Nº›</a:t>
            </a:fld>
            <a:endParaRPr lang="es-ES" altLang="es-MX"/>
          </a:p>
        </p:txBody>
      </p:sp>
    </p:spTree>
    <p:extLst>
      <p:ext uri="{BB962C8B-B14F-4D97-AF65-F5344CB8AC3E}">
        <p14:creationId xmlns:p14="http://schemas.microsoft.com/office/powerpoint/2010/main" val="1254581458"/>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77813"/>
            <a:ext cx="103632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1219200" y="1600201"/>
            <a:ext cx="508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6502400" y="1600201"/>
            <a:ext cx="508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3"/>
          <p:cNvSpPr>
            <a:spLocks noGrp="1"/>
          </p:cNvSpPr>
          <p:nvPr>
            <p:ph type="dt" sz="half" idx="10"/>
          </p:nvPr>
        </p:nvSpPr>
        <p:spPr/>
        <p:txBody>
          <a:bodyPr/>
          <a:lstStyle>
            <a:lvl1pPr>
              <a:defRPr/>
            </a:lvl1pPr>
          </a:lstStyle>
          <a:p>
            <a:pPr>
              <a:defRPr/>
            </a:pPr>
            <a:endParaRPr lang="es-ES"/>
          </a:p>
        </p:txBody>
      </p:sp>
      <p:sp>
        <p:nvSpPr>
          <p:cNvPr id="6" name="Marcador de pie de página 4"/>
          <p:cNvSpPr>
            <a:spLocks noGrp="1"/>
          </p:cNvSpPr>
          <p:nvPr>
            <p:ph type="ftr" sz="quarter" idx="11"/>
          </p:nvPr>
        </p:nvSpPr>
        <p:spPr/>
        <p:txBody>
          <a:bodyPr/>
          <a:lstStyle>
            <a:lvl1pPr>
              <a:defRPr/>
            </a:lvl1pPr>
          </a:lstStyle>
          <a:p>
            <a:pPr>
              <a:defRPr/>
            </a:pPr>
            <a:endParaRPr lang="es-ES"/>
          </a:p>
        </p:txBody>
      </p:sp>
      <p:sp>
        <p:nvSpPr>
          <p:cNvPr id="7" name="Marcador de número de diapositiva 5"/>
          <p:cNvSpPr>
            <a:spLocks noGrp="1"/>
          </p:cNvSpPr>
          <p:nvPr>
            <p:ph type="sldNum" sz="quarter" idx="12"/>
          </p:nvPr>
        </p:nvSpPr>
        <p:spPr/>
        <p:txBody>
          <a:bodyPr/>
          <a:lstStyle>
            <a:lvl1pPr>
              <a:defRPr/>
            </a:lvl1pPr>
          </a:lstStyle>
          <a:p>
            <a:fld id="{5D2FF78E-D62A-4728-9145-AAD38757F0A1}" type="slidenum">
              <a:rPr lang="es-ES" altLang="es-MX"/>
              <a:pPr/>
              <a:t>‹Nº›</a:t>
            </a:fld>
            <a:endParaRPr lang="es-ES" altLang="es-MX"/>
          </a:p>
        </p:txBody>
      </p:sp>
    </p:spTree>
    <p:extLst>
      <p:ext uri="{BB962C8B-B14F-4D97-AF65-F5344CB8AC3E}">
        <p14:creationId xmlns:p14="http://schemas.microsoft.com/office/powerpoint/2010/main" val="3078198398"/>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lvl1pPr>
              <a:defRPr/>
            </a:lvl1pPr>
          </a:lstStyle>
          <a:p>
            <a:pPr>
              <a:defRPr/>
            </a:pPr>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fld id="{2CCC5859-6DF1-4531-BD28-270003B64C68}" type="slidenum">
              <a:rPr lang="es-ES" altLang="es-MX"/>
              <a:pPr/>
              <a:t>‹Nº›</a:t>
            </a:fld>
            <a:endParaRPr lang="es-ES" altLang="es-MX"/>
          </a:p>
        </p:txBody>
      </p:sp>
    </p:spTree>
    <p:extLst>
      <p:ext uri="{BB962C8B-B14F-4D97-AF65-F5344CB8AC3E}">
        <p14:creationId xmlns:p14="http://schemas.microsoft.com/office/powerpoint/2010/main" val="2373772782"/>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lvl1pPr>
              <a:defRPr/>
            </a:lvl1pPr>
          </a:lstStyle>
          <a:p>
            <a:pPr>
              <a:defRPr/>
            </a:pPr>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fld id="{8F01AB19-9AE8-4221-B7D2-1495842C685D}" type="slidenum">
              <a:rPr lang="es-ES" altLang="es-MX"/>
              <a:pPr/>
              <a:t>‹Nº›</a:t>
            </a:fld>
            <a:endParaRPr lang="es-ES" altLang="es-MX"/>
          </a:p>
        </p:txBody>
      </p:sp>
    </p:spTree>
    <p:extLst>
      <p:ext uri="{BB962C8B-B14F-4D97-AF65-F5344CB8AC3E}">
        <p14:creationId xmlns:p14="http://schemas.microsoft.com/office/powerpoint/2010/main" val="3141114764"/>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3"/>
          <p:cNvSpPr>
            <a:spLocks noGrp="1"/>
          </p:cNvSpPr>
          <p:nvPr>
            <p:ph type="dt" sz="half" idx="10"/>
          </p:nvPr>
        </p:nvSpPr>
        <p:spPr/>
        <p:txBody>
          <a:bodyPr/>
          <a:lstStyle>
            <a:lvl1pPr>
              <a:defRPr/>
            </a:lvl1pPr>
          </a:lstStyle>
          <a:p>
            <a:pPr>
              <a:defRPr/>
            </a:pPr>
            <a:endParaRPr lang="es-ES"/>
          </a:p>
        </p:txBody>
      </p:sp>
      <p:sp>
        <p:nvSpPr>
          <p:cNvPr id="6" name="Marcador de pie de página 4"/>
          <p:cNvSpPr>
            <a:spLocks noGrp="1"/>
          </p:cNvSpPr>
          <p:nvPr>
            <p:ph type="ftr" sz="quarter" idx="11"/>
          </p:nvPr>
        </p:nvSpPr>
        <p:spPr/>
        <p:txBody>
          <a:bodyPr/>
          <a:lstStyle>
            <a:lvl1pPr>
              <a:defRPr/>
            </a:lvl1pPr>
          </a:lstStyle>
          <a:p>
            <a:pPr>
              <a:defRPr/>
            </a:pPr>
            <a:endParaRPr lang="es-ES"/>
          </a:p>
        </p:txBody>
      </p:sp>
      <p:sp>
        <p:nvSpPr>
          <p:cNvPr id="7" name="Marcador de número de diapositiva 5"/>
          <p:cNvSpPr>
            <a:spLocks noGrp="1"/>
          </p:cNvSpPr>
          <p:nvPr>
            <p:ph type="sldNum" sz="quarter" idx="12"/>
          </p:nvPr>
        </p:nvSpPr>
        <p:spPr/>
        <p:txBody>
          <a:bodyPr/>
          <a:lstStyle>
            <a:lvl1pPr>
              <a:defRPr/>
            </a:lvl1pPr>
          </a:lstStyle>
          <a:p>
            <a:fld id="{C0E4E000-034B-4277-832E-07988BF90EE3}" type="slidenum">
              <a:rPr lang="es-ES" altLang="es-MX"/>
              <a:pPr/>
              <a:t>‹Nº›</a:t>
            </a:fld>
            <a:endParaRPr lang="es-ES" altLang="es-MX"/>
          </a:p>
        </p:txBody>
      </p:sp>
    </p:spTree>
    <p:extLst>
      <p:ext uri="{BB962C8B-B14F-4D97-AF65-F5344CB8AC3E}">
        <p14:creationId xmlns:p14="http://schemas.microsoft.com/office/powerpoint/2010/main" val="1314228448"/>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3"/>
          <p:cNvSpPr>
            <a:spLocks noGrp="1"/>
          </p:cNvSpPr>
          <p:nvPr>
            <p:ph type="dt" sz="half" idx="10"/>
          </p:nvPr>
        </p:nvSpPr>
        <p:spPr/>
        <p:txBody>
          <a:bodyPr/>
          <a:lstStyle>
            <a:lvl1pPr>
              <a:defRPr/>
            </a:lvl1pPr>
          </a:lstStyle>
          <a:p>
            <a:pPr>
              <a:defRPr/>
            </a:pPr>
            <a:endParaRPr lang="es-ES"/>
          </a:p>
        </p:txBody>
      </p:sp>
      <p:sp>
        <p:nvSpPr>
          <p:cNvPr id="8" name="Marcador de pie de página 4"/>
          <p:cNvSpPr>
            <a:spLocks noGrp="1"/>
          </p:cNvSpPr>
          <p:nvPr>
            <p:ph type="ftr" sz="quarter" idx="11"/>
          </p:nvPr>
        </p:nvSpPr>
        <p:spPr/>
        <p:txBody>
          <a:bodyPr/>
          <a:lstStyle>
            <a:lvl1pPr>
              <a:defRPr/>
            </a:lvl1pPr>
          </a:lstStyle>
          <a:p>
            <a:pPr>
              <a:defRPr/>
            </a:pPr>
            <a:endParaRPr lang="es-ES"/>
          </a:p>
        </p:txBody>
      </p:sp>
      <p:sp>
        <p:nvSpPr>
          <p:cNvPr id="9" name="Marcador de número de diapositiva 5"/>
          <p:cNvSpPr>
            <a:spLocks noGrp="1"/>
          </p:cNvSpPr>
          <p:nvPr>
            <p:ph type="sldNum" sz="quarter" idx="12"/>
          </p:nvPr>
        </p:nvSpPr>
        <p:spPr/>
        <p:txBody>
          <a:bodyPr/>
          <a:lstStyle>
            <a:lvl1pPr>
              <a:defRPr/>
            </a:lvl1pPr>
          </a:lstStyle>
          <a:p>
            <a:fld id="{0CD99F44-1779-4550-BB46-A7908573740D}" type="slidenum">
              <a:rPr lang="es-ES" altLang="es-MX"/>
              <a:pPr/>
              <a:t>‹Nº›</a:t>
            </a:fld>
            <a:endParaRPr lang="es-ES" altLang="es-MX"/>
          </a:p>
        </p:txBody>
      </p:sp>
    </p:spTree>
    <p:extLst>
      <p:ext uri="{BB962C8B-B14F-4D97-AF65-F5344CB8AC3E}">
        <p14:creationId xmlns:p14="http://schemas.microsoft.com/office/powerpoint/2010/main" val="1502493602"/>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3"/>
          <p:cNvSpPr>
            <a:spLocks noGrp="1"/>
          </p:cNvSpPr>
          <p:nvPr>
            <p:ph type="dt" sz="half" idx="10"/>
          </p:nvPr>
        </p:nvSpPr>
        <p:spPr/>
        <p:txBody>
          <a:bodyPr/>
          <a:lstStyle>
            <a:lvl1pPr>
              <a:defRPr/>
            </a:lvl1pPr>
          </a:lstStyle>
          <a:p>
            <a:pPr>
              <a:defRPr/>
            </a:pPr>
            <a:endParaRPr lang="es-ES"/>
          </a:p>
        </p:txBody>
      </p:sp>
      <p:sp>
        <p:nvSpPr>
          <p:cNvPr id="4" name="Marcador de pie de página 4"/>
          <p:cNvSpPr>
            <a:spLocks noGrp="1"/>
          </p:cNvSpPr>
          <p:nvPr>
            <p:ph type="ftr" sz="quarter" idx="11"/>
          </p:nvPr>
        </p:nvSpPr>
        <p:spPr/>
        <p:txBody>
          <a:bodyPr/>
          <a:lstStyle>
            <a:lvl1pPr>
              <a:defRPr/>
            </a:lvl1pPr>
          </a:lstStyle>
          <a:p>
            <a:pPr>
              <a:defRPr/>
            </a:pPr>
            <a:endParaRPr lang="es-ES"/>
          </a:p>
        </p:txBody>
      </p:sp>
      <p:sp>
        <p:nvSpPr>
          <p:cNvPr id="5" name="Marcador de número de diapositiva 5"/>
          <p:cNvSpPr>
            <a:spLocks noGrp="1"/>
          </p:cNvSpPr>
          <p:nvPr>
            <p:ph type="sldNum" sz="quarter" idx="12"/>
          </p:nvPr>
        </p:nvSpPr>
        <p:spPr/>
        <p:txBody>
          <a:bodyPr/>
          <a:lstStyle>
            <a:lvl1pPr>
              <a:defRPr/>
            </a:lvl1pPr>
          </a:lstStyle>
          <a:p>
            <a:fld id="{9AA95DC9-F399-4ABA-9A7F-BB9B0A6A92B7}" type="slidenum">
              <a:rPr lang="es-ES" altLang="es-MX"/>
              <a:pPr/>
              <a:t>‹Nº›</a:t>
            </a:fld>
            <a:endParaRPr lang="es-ES" altLang="es-MX"/>
          </a:p>
        </p:txBody>
      </p:sp>
    </p:spTree>
    <p:extLst>
      <p:ext uri="{BB962C8B-B14F-4D97-AF65-F5344CB8AC3E}">
        <p14:creationId xmlns:p14="http://schemas.microsoft.com/office/powerpoint/2010/main" val="783397831"/>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3"/>
          <p:cNvSpPr>
            <a:spLocks noGrp="1"/>
          </p:cNvSpPr>
          <p:nvPr>
            <p:ph type="dt" sz="half" idx="10"/>
          </p:nvPr>
        </p:nvSpPr>
        <p:spPr/>
        <p:txBody>
          <a:bodyPr/>
          <a:lstStyle>
            <a:lvl1pPr>
              <a:defRPr/>
            </a:lvl1pPr>
          </a:lstStyle>
          <a:p>
            <a:pPr>
              <a:defRPr/>
            </a:pPr>
            <a:endParaRPr lang="es-ES"/>
          </a:p>
        </p:txBody>
      </p:sp>
      <p:sp>
        <p:nvSpPr>
          <p:cNvPr id="3" name="Marcador de pie de página 4"/>
          <p:cNvSpPr>
            <a:spLocks noGrp="1"/>
          </p:cNvSpPr>
          <p:nvPr>
            <p:ph type="ftr" sz="quarter" idx="11"/>
          </p:nvPr>
        </p:nvSpPr>
        <p:spPr/>
        <p:txBody>
          <a:bodyPr/>
          <a:lstStyle>
            <a:lvl1pPr>
              <a:defRPr/>
            </a:lvl1pPr>
          </a:lstStyle>
          <a:p>
            <a:pPr>
              <a:defRPr/>
            </a:pPr>
            <a:endParaRPr lang="es-ES"/>
          </a:p>
        </p:txBody>
      </p:sp>
      <p:sp>
        <p:nvSpPr>
          <p:cNvPr id="4" name="Marcador de número de diapositiva 5"/>
          <p:cNvSpPr>
            <a:spLocks noGrp="1"/>
          </p:cNvSpPr>
          <p:nvPr>
            <p:ph type="sldNum" sz="quarter" idx="12"/>
          </p:nvPr>
        </p:nvSpPr>
        <p:spPr/>
        <p:txBody>
          <a:bodyPr/>
          <a:lstStyle>
            <a:lvl1pPr>
              <a:defRPr/>
            </a:lvl1pPr>
          </a:lstStyle>
          <a:p>
            <a:fld id="{16FA68AC-5A22-4440-AED7-D39740AB2EDB}" type="slidenum">
              <a:rPr lang="es-ES" altLang="es-MX"/>
              <a:pPr/>
              <a:t>‹Nº›</a:t>
            </a:fld>
            <a:endParaRPr lang="es-ES" altLang="es-MX"/>
          </a:p>
        </p:txBody>
      </p:sp>
    </p:spTree>
    <p:extLst>
      <p:ext uri="{BB962C8B-B14F-4D97-AF65-F5344CB8AC3E}">
        <p14:creationId xmlns:p14="http://schemas.microsoft.com/office/powerpoint/2010/main" val="148779331"/>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3"/>
          <p:cNvSpPr>
            <a:spLocks noGrp="1"/>
          </p:cNvSpPr>
          <p:nvPr>
            <p:ph type="dt" sz="half" idx="10"/>
          </p:nvPr>
        </p:nvSpPr>
        <p:spPr/>
        <p:txBody>
          <a:bodyPr/>
          <a:lstStyle>
            <a:lvl1pPr>
              <a:defRPr/>
            </a:lvl1pPr>
          </a:lstStyle>
          <a:p>
            <a:pPr>
              <a:defRPr/>
            </a:pPr>
            <a:endParaRPr lang="es-ES"/>
          </a:p>
        </p:txBody>
      </p:sp>
      <p:sp>
        <p:nvSpPr>
          <p:cNvPr id="6" name="Marcador de pie de página 4"/>
          <p:cNvSpPr>
            <a:spLocks noGrp="1"/>
          </p:cNvSpPr>
          <p:nvPr>
            <p:ph type="ftr" sz="quarter" idx="11"/>
          </p:nvPr>
        </p:nvSpPr>
        <p:spPr/>
        <p:txBody>
          <a:bodyPr/>
          <a:lstStyle>
            <a:lvl1pPr>
              <a:defRPr/>
            </a:lvl1pPr>
          </a:lstStyle>
          <a:p>
            <a:pPr>
              <a:defRPr/>
            </a:pPr>
            <a:endParaRPr lang="es-ES"/>
          </a:p>
        </p:txBody>
      </p:sp>
      <p:sp>
        <p:nvSpPr>
          <p:cNvPr id="7" name="Marcador de número de diapositiva 5"/>
          <p:cNvSpPr>
            <a:spLocks noGrp="1"/>
          </p:cNvSpPr>
          <p:nvPr>
            <p:ph type="sldNum" sz="quarter" idx="12"/>
          </p:nvPr>
        </p:nvSpPr>
        <p:spPr/>
        <p:txBody>
          <a:bodyPr/>
          <a:lstStyle>
            <a:lvl1pPr>
              <a:defRPr/>
            </a:lvl1pPr>
          </a:lstStyle>
          <a:p>
            <a:fld id="{9667DDB7-7A03-4F8C-954B-B09324A33A7F}" type="slidenum">
              <a:rPr lang="es-ES" altLang="es-MX"/>
              <a:pPr/>
              <a:t>‹Nº›</a:t>
            </a:fld>
            <a:endParaRPr lang="es-ES" altLang="es-MX"/>
          </a:p>
        </p:txBody>
      </p:sp>
    </p:spTree>
    <p:extLst>
      <p:ext uri="{BB962C8B-B14F-4D97-AF65-F5344CB8AC3E}">
        <p14:creationId xmlns:p14="http://schemas.microsoft.com/office/powerpoint/2010/main" val="2485344592"/>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3"/>
          <p:cNvSpPr>
            <a:spLocks noGrp="1"/>
          </p:cNvSpPr>
          <p:nvPr>
            <p:ph type="dt" sz="half" idx="10"/>
          </p:nvPr>
        </p:nvSpPr>
        <p:spPr/>
        <p:txBody>
          <a:bodyPr/>
          <a:lstStyle>
            <a:lvl1pPr>
              <a:defRPr/>
            </a:lvl1pPr>
          </a:lstStyle>
          <a:p>
            <a:pPr>
              <a:defRPr/>
            </a:pPr>
            <a:endParaRPr lang="es-ES"/>
          </a:p>
        </p:txBody>
      </p:sp>
      <p:sp>
        <p:nvSpPr>
          <p:cNvPr id="6" name="Marcador de pie de página 4"/>
          <p:cNvSpPr>
            <a:spLocks noGrp="1"/>
          </p:cNvSpPr>
          <p:nvPr>
            <p:ph type="ftr" sz="quarter" idx="11"/>
          </p:nvPr>
        </p:nvSpPr>
        <p:spPr/>
        <p:txBody>
          <a:bodyPr/>
          <a:lstStyle>
            <a:lvl1pPr>
              <a:defRPr/>
            </a:lvl1pPr>
          </a:lstStyle>
          <a:p>
            <a:pPr>
              <a:defRPr/>
            </a:pPr>
            <a:endParaRPr lang="es-ES"/>
          </a:p>
        </p:txBody>
      </p:sp>
      <p:sp>
        <p:nvSpPr>
          <p:cNvPr id="7" name="Marcador de número de diapositiva 5"/>
          <p:cNvSpPr>
            <a:spLocks noGrp="1"/>
          </p:cNvSpPr>
          <p:nvPr>
            <p:ph type="sldNum" sz="quarter" idx="12"/>
          </p:nvPr>
        </p:nvSpPr>
        <p:spPr/>
        <p:txBody>
          <a:bodyPr/>
          <a:lstStyle>
            <a:lvl1pPr>
              <a:defRPr/>
            </a:lvl1pPr>
          </a:lstStyle>
          <a:p>
            <a:fld id="{03F1B137-97FF-4A2C-BED6-38C288A78387}" type="slidenum">
              <a:rPr lang="es-ES" altLang="es-MX"/>
              <a:pPr/>
              <a:t>‹Nº›</a:t>
            </a:fld>
            <a:endParaRPr lang="es-ES" altLang="es-MX"/>
          </a:p>
        </p:txBody>
      </p:sp>
    </p:spTree>
    <p:extLst>
      <p:ext uri="{BB962C8B-B14F-4D97-AF65-F5344CB8AC3E}">
        <p14:creationId xmlns:p14="http://schemas.microsoft.com/office/powerpoint/2010/main" val="186926052"/>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Marcador de título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smtClean="0"/>
              <a:t>Haga clic para modificar el estilo de título del patrón</a:t>
            </a:r>
            <a:endParaRPr lang="es-MX" altLang="es-MX" smtClean="0"/>
          </a:p>
        </p:txBody>
      </p:sp>
      <p:sp>
        <p:nvSpPr>
          <p:cNvPr id="1027" name="Marcador de texto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s-MX" altLang="es-MX" smtClean="0"/>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hangingPunct="1">
              <a:defRPr sz="1200">
                <a:solidFill>
                  <a:schemeClr val="tx1">
                    <a:tint val="75000"/>
                  </a:schemeClr>
                </a:solidFill>
              </a:defRPr>
            </a:lvl1pPr>
          </a:lstStyle>
          <a:p>
            <a:pPr>
              <a:defRPr/>
            </a:pPr>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hangingPunct="1">
              <a:defRPr sz="1200">
                <a:solidFill>
                  <a:schemeClr val="tx1">
                    <a:tint val="75000"/>
                  </a:schemeClr>
                </a:solidFill>
              </a:defRPr>
            </a:lvl1pPr>
          </a:lstStyle>
          <a:p>
            <a:pPr>
              <a:defRPr/>
            </a:pPr>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C14C78D6-B6EC-471C-B3DA-0769EB1A3BD5}" type="slidenum">
              <a:rPr lang="es-ES" altLang="es-MX"/>
              <a:pPr/>
              <a:t>‹Nº›</a:t>
            </a:fld>
            <a:endParaRPr lang="es-ES" altLang="es-MX"/>
          </a:p>
        </p:txBody>
      </p:sp>
    </p:spTree>
  </p:cSld>
  <p:clrMap bg1="lt1" tx1="dk1" bg2="lt2" tx2="dk2" accent1="accent1" accent2="accent2" accent3="accent3" accent4="accent4" accent5="accent5" accent6="accent6" hlink="hlink" folHlink="folHlink"/>
  <p:sldLayoutIdLst>
    <p:sldLayoutId id="2147484053" r:id="rId1"/>
    <p:sldLayoutId id="2147484054" r:id="rId2"/>
    <p:sldLayoutId id="2147484055" r:id="rId3"/>
    <p:sldLayoutId id="2147484056" r:id="rId4"/>
    <p:sldLayoutId id="2147484057" r:id="rId5"/>
    <p:sldLayoutId id="2147484058" r:id="rId6"/>
    <p:sldLayoutId id="2147484059" r:id="rId7"/>
    <p:sldLayoutId id="2147484060" r:id="rId8"/>
    <p:sldLayoutId id="2147484061" r:id="rId9"/>
    <p:sldLayoutId id="2147484062" r:id="rId10"/>
    <p:sldLayoutId id="2147484063" r:id="rId11"/>
    <p:sldLayoutId id="2147484064" r:id="rId12"/>
  </p:sldLayoutIdLst>
  <p:transition spd="slow">
    <p:push dir="u"/>
  </p:transition>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2.bin"/><Relationship Id="rId4" Type="http://schemas.openxmlformats.org/officeDocument/2006/relationships/image" Target="../media/image4.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8.wmf"/><Relationship Id="rId5" Type="http://schemas.openxmlformats.org/officeDocument/2006/relationships/oleObject" Target="../embeddings/oleObject5.bin"/><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oleObject" Target="../embeddings/oleObject6.bin"/><Relationship Id="rId7" Type="http://schemas.openxmlformats.org/officeDocument/2006/relationships/oleObject" Target="../embeddings/oleObject8.bin"/><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9.wmf"/><Relationship Id="rId5" Type="http://schemas.openxmlformats.org/officeDocument/2006/relationships/oleObject" Target="../embeddings/oleObject7.bin"/><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3.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0.bin"/><Relationship Id="rId5" Type="http://schemas.openxmlformats.org/officeDocument/2006/relationships/image" Target="../media/image12.wmf"/><Relationship Id="rId4" Type="http://schemas.openxmlformats.org/officeDocument/2006/relationships/oleObject" Target="../embeddings/oleObject9.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vmlDrawing" Target="../drawings/vmlDrawing5.vml"/><Relationship Id="rId5" Type="http://schemas.openxmlformats.org/officeDocument/2006/relationships/image" Target="../media/image17.wmf"/><Relationship Id="rId4" Type="http://schemas.openxmlformats.org/officeDocument/2006/relationships/oleObject" Target="../embeddings/oleObject11.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20.wmf"/><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oleObject" Target="../embeddings/oleObject14.bin"/><Relationship Id="rId5" Type="http://schemas.openxmlformats.org/officeDocument/2006/relationships/image" Target="../media/image19.wmf"/><Relationship Id="rId4" Type="http://schemas.openxmlformats.org/officeDocument/2006/relationships/oleObject" Target="../embeddings/oleObject13.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image" Target="../media/image21.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23.png"/></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25.wmf"/><Relationship Id="rId4" Type="http://schemas.openxmlformats.org/officeDocument/2006/relationships/oleObject" Target="../embeddings/oleObject18.bin"/></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27.wmf"/><Relationship Id="rId5" Type="http://schemas.openxmlformats.org/officeDocument/2006/relationships/oleObject" Target="../embeddings/oleObject20.bin"/><Relationship Id="rId4" Type="http://schemas.openxmlformats.org/officeDocument/2006/relationships/image" Target="../media/image26.wmf"/></Relationships>
</file>

<file path=ppt/slides/_rels/slide39.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oleObject" Target="../embeddings/oleObject22.bin"/><Relationship Id="rId7" Type="http://schemas.openxmlformats.org/officeDocument/2006/relationships/oleObject" Target="../embeddings/oleObject24.bin"/><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image" Target="../media/image30.wmf"/><Relationship Id="rId5" Type="http://schemas.openxmlformats.org/officeDocument/2006/relationships/oleObject" Target="../embeddings/oleObject23.bin"/><Relationship Id="rId10" Type="http://schemas.openxmlformats.org/officeDocument/2006/relationships/image" Target="../media/image32.wmf"/><Relationship Id="rId4" Type="http://schemas.openxmlformats.org/officeDocument/2006/relationships/image" Target="../media/image29.wmf"/><Relationship Id="rId9" Type="http://schemas.openxmlformats.org/officeDocument/2006/relationships/oleObject" Target="../embeddings/oleObject25.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slideLayout" Target="../slideLayouts/slideLayout7.xml"/><Relationship Id="rId1" Type="http://schemas.openxmlformats.org/officeDocument/2006/relationships/vmlDrawing" Target="../drawings/vmlDrawing14.vml"/><Relationship Id="rId5" Type="http://schemas.openxmlformats.org/officeDocument/2006/relationships/image" Target="../media/image33.wmf"/><Relationship Id="rId4" Type="http://schemas.openxmlformats.org/officeDocument/2006/relationships/oleObject" Target="../embeddings/oleObject26.bin"/></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35.wmf"/><Relationship Id="rId4" Type="http://schemas.openxmlformats.org/officeDocument/2006/relationships/oleObject" Target="../embeddings/oleObject27.bin"/></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image" Target="../media/image37.png"/><Relationship Id="rId5" Type="http://schemas.openxmlformats.org/officeDocument/2006/relationships/oleObject" Target="../embeddings/oleObject29.bin"/><Relationship Id="rId4" Type="http://schemas.openxmlformats.org/officeDocument/2006/relationships/image" Target="../media/image36.wmf"/></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image" Target="../media/image39.png"/><Relationship Id="rId5" Type="http://schemas.openxmlformats.org/officeDocument/2006/relationships/oleObject" Target="../embeddings/oleObject31.bin"/><Relationship Id="rId4" Type="http://schemas.openxmlformats.org/officeDocument/2006/relationships/image" Target="../media/image38.png"/></Relationships>
</file>

<file path=ppt/slides/_rels/slide53.x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oleObject" Target="../embeddings/oleObject32.bin"/><Relationship Id="rId7" Type="http://schemas.openxmlformats.org/officeDocument/2006/relationships/oleObject" Target="../embeddings/oleObject34.bin"/><Relationship Id="rId12" Type="http://schemas.openxmlformats.org/officeDocument/2006/relationships/image" Target="../media/image43.wmf"/><Relationship Id="rId2" Type="http://schemas.openxmlformats.org/officeDocument/2006/relationships/slideLayout" Target="../slideLayouts/slideLayout7.xml"/><Relationship Id="rId1" Type="http://schemas.openxmlformats.org/officeDocument/2006/relationships/vmlDrawing" Target="../drawings/vmlDrawing18.vml"/><Relationship Id="rId6" Type="http://schemas.openxmlformats.org/officeDocument/2006/relationships/image" Target="../media/image41.wmf"/><Relationship Id="rId11" Type="http://schemas.openxmlformats.org/officeDocument/2006/relationships/oleObject" Target="../embeddings/oleObject36.bin"/><Relationship Id="rId5" Type="http://schemas.openxmlformats.org/officeDocument/2006/relationships/oleObject" Target="../embeddings/oleObject33.bin"/><Relationship Id="rId10" Type="http://schemas.openxmlformats.org/officeDocument/2006/relationships/image" Target="../media/image37.png"/><Relationship Id="rId4" Type="http://schemas.openxmlformats.org/officeDocument/2006/relationships/image" Target="../media/image40.wmf"/><Relationship Id="rId9" Type="http://schemas.openxmlformats.org/officeDocument/2006/relationships/oleObject" Target="../embeddings/oleObject35.bin"/></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F7FAFD"/>
            </a:gs>
            <a:gs pos="33000">
              <a:srgbClr val="F7FAFD"/>
            </a:gs>
            <a:gs pos="74001">
              <a:srgbClr val="B5D2EC"/>
            </a:gs>
            <a:gs pos="83000">
              <a:srgbClr val="B5D2EC"/>
            </a:gs>
            <a:gs pos="100000">
              <a:srgbClr val="CEE1F2"/>
            </a:gs>
          </a:gsLst>
          <a:lin ang="5400000" scaled="1"/>
        </a:gradFill>
        <a:effectLst/>
      </p:bgPr>
    </p:bg>
    <p:spTree>
      <p:nvGrpSpPr>
        <p:cNvPr id="1" name=""/>
        <p:cNvGrpSpPr/>
        <p:nvPr/>
      </p:nvGrpSpPr>
      <p:grpSpPr>
        <a:xfrm>
          <a:off x="0" y="0"/>
          <a:ext cx="0" cy="0"/>
          <a:chOff x="0" y="0"/>
          <a:chExt cx="0" cy="0"/>
        </a:xfrm>
      </p:grpSpPr>
      <p:sp>
        <p:nvSpPr>
          <p:cNvPr id="25603" name="Rectangle 7"/>
          <p:cNvSpPr>
            <a:spLocks noChangeArrowheads="1"/>
          </p:cNvSpPr>
          <p:nvPr/>
        </p:nvSpPr>
        <p:spPr bwMode="auto">
          <a:xfrm>
            <a:off x="3133121" y="5122441"/>
            <a:ext cx="6110968" cy="523220"/>
          </a:xfrm>
          <a:prstGeom prst="rect">
            <a:avLst/>
          </a:prstGeom>
          <a:noFill/>
          <a:ln w="9525">
            <a:noFill/>
            <a:miter lim="800000"/>
            <a:headEnd/>
            <a:tailEnd/>
          </a:ln>
        </p:spPr>
        <p:txBody>
          <a:bodyPr wrap="none">
            <a:spAutoFit/>
          </a:bodyPr>
          <a:lstStyle/>
          <a:p>
            <a:pPr eaLnBrk="1" hangingPunct="1">
              <a:spcBef>
                <a:spcPct val="20000"/>
              </a:spcBef>
              <a:defRPr/>
            </a:pPr>
            <a:r>
              <a:rPr lang="es-ES" sz="2800" dirty="0">
                <a:solidFill>
                  <a:schemeClr val="accent3">
                    <a:lumMod val="50000"/>
                  </a:schemeClr>
                </a:solidFill>
                <a:effectLst>
                  <a:outerShdw blurRad="38100" dist="38100" dir="2700000" algn="tl">
                    <a:srgbClr val="000000">
                      <a:alpha val="43137"/>
                    </a:srgbClr>
                  </a:outerShdw>
                </a:effectLst>
              </a:rPr>
              <a:t>M. En E . Juvenal ROJAS MERCED</a:t>
            </a:r>
          </a:p>
        </p:txBody>
      </p:sp>
      <p:sp>
        <p:nvSpPr>
          <p:cNvPr id="5" name="Rectangle 7"/>
          <p:cNvSpPr>
            <a:spLocks noChangeArrowheads="1"/>
          </p:cNvSpPr>
          <p:nvPr/>
        </p:nvSpPr>
        <p:spPr bwMode="auto">
          <a:xfrm>
            <a:off x="8181976" y="6073353"/>
            <a:ext cx="3573414" cy="307777"/>
          </a:xfrm>
          <a:prstGeom prst="rect">
            <a:avLst/>
          </a:prstGeom>
          <a:noFill/>
          <a:ln w="9525">
            <a:noFill/>
            <a:miter lim="800000"/>
            <a:headEnd/>
            <a:tailEnd/>
          </a:ln>
        </p:spPr>
        <p:txBody>
          <a:bodyPr wrap="none">
            <a:spAutoFit/>
          </a:bodyPr>
          <a:lstStyle/>
          <a:p>
            <a:pPr eaLnBrk="1" hangingPunct="1">
              <a:spcBef>
                <a:spcPct val="20000"/>
              </a:spcBef>
              <a:defRPr/>
            </a:pPr>
            <a:r>
              <a:rPr lang="es-ES" sz="1400" dirty="0">
                <a:solidFill>
                  <a:schemeClr val="accent3">
                    <a:lumMod val="50000"/>
                  </a:schemeClr>
                </a:solidFill>
                <a:effectLst>
                  <a:outerShdw blurRad="38100" dist="38100" dir="2700000" algn="tl">
                    <a:srgbClr val="000000">
                      <a:alpha val="43137"/>
                    </a:srgbClr>
                  </a:outerShdw>
                </a:effectLst>
              </a:rPr>
              <a:t>Facultad de Economía. </a:t>
            </a:r>
            <a:r>
              <a:rPr lang="es-ES" sz="1400" dirty="0" smtClean="0">
                <a:solidFill>
                  <a:schemeClr val="accent3">
                    <a:lumMod val="50000"/>
                  </a:schemeClr>
                </a:solidFill>
                <a:effectLst>
                  <a:outerShdw blurRad="38100" dist="38100" dir="2700000" algn="tl">
                    <a:srgbClr val="000000">
                      <a:alpha val="43137"/>
                    </a:srgbClr>
                  </a:outerShdw>
                </a:effectLst>
              </a:rPr>
              <a:t>Octubre de </a:t>
            </a:r>
            <a:r>
              <a:rPr lang="es-ES" sz="1400" dirty="0">
                <a:solidFill>
                  <a:schemeClr val="accent3">
                    <a:lumMod val="50000"/>
                  </a:schemeClr>
                </a:solidFill>
                <a:effectLst>
                  <a:outerShdw blurRad="38100" dist="38100" dir="2700000" algn="tl">
                    <a:srgbClr val="000000">
                      <a:alpha val="43137"/>
                    </a:srgbClr>
                  </a:outerShdw>
                </a:effectLst>
              </a:rPr>
              <a:t>2017</a:t>
            </a:r>
          </a:p>
        </p:txBody>
      </p:sp>
      <p:pic>
        <p:nvPicPr>
          <p:cNvPr id="6" name="Picture 5"/>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1801" y="78551"/>
            <a:ext cx="1609725" cy="139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3"/>
          <p:cNvSpPr txBox="1">
            <a:spLocks noChangeArrowheads="1"/>
          </p:cNvSpPr>
          <p:nvPr/>
        </p:nvSpPr>
        <p:spPr>
          <a:xfrm>
            <a:off x="2116139" y="463460"/>
            <a:ext cx="8144933" cy="1008063"/>
          </a:xfrm>
          <a:prstGeom prst="rect">
            <a:avLst/>
          </a:prstGeom>
        </p:spPr>
        <p:txBody>
          <a:bodyPr>
            <a:noAutofit/>
          </a:bodyPr>
          <a:lstStyle>
            <a:lvl1pPr marL="0" indent="0" algn="ctr" rtl="0" eaLnBrk="1" latinLnBrk="0" hangingPunct="1">
              <a:spcBef>
                <a:spcPts val="580"/>
              </a:spcBef>
              <a:buClr>
                <a:schemeClr val="accent1"/>
              </a:buClr>
              <a:buSzPct val="85000"/>
              <a:buFont typeface="Wingdings 2"/>
              <a:buNone/>
              <a:defRPr kumimoji="0" sz="2600" kern="1200">
                <a:solidFill>
                  <a:schemeClr val="tx2"/>
                </a:solidFill>
                <a:latin typeface="+mn-lt"/>
                <a:ea typeface="+mn-ea"/>
                <a:cs typeface="+mn-cs"/>
              </a:defRPr>
            </a:lvl1pPr>
            <a:lvl2pPr marL="457200" indent="0" algn="ctr" rtl="0" eaLnBrk="1" latinLnBrk="0" hangingPunct="1">
              <a:spcBef>
                <a:spcPts val="370"/>
              </a:spcBef>
              <a:buClr>
                <a:schemeClr val="accent2"/>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ts val="370"/>
              </a:spcBef>
              <a:buClr>
                <a:schemeClr val="accent1">
                  <a:tint val="60000"/>
                </a:schemeClr>
              </a:buClr>
              <a:buSzPct val="85000"/>
              <a:buFont typeface="Wingdings 2"/>
              <a:buNone/>
              <a:defRPr kumimoji="0" sz="2000" kern="1200">
                <a:solidFill>
                  <a:schemeClr val="tx1"/>
                </a:solidFill>
                <a:latin typeface="+mn-lt"/>
                <a:ea typeface="+mn-ea"/>
                <a:cs typeface="+mn-cs"/>
              </a:defRPr>
            </a:lvl3pPr>
            <a:lvl4pPr marL="1371600" indent="0" algn="ctr" rtl="0" eaLnBrk="1" latinLnBrk="0" hangingPunct="1">
              <a:spcBef>
                <a:spcPts val="370"/>
              </a:spcBef>
              <a:buClr>
                <a:schemeClr val="accent3"/>
              </a:buClr>
              <a:buSzPct val="80000"/>
              <a:buFont typeface="Wingdings 2"/>
              <a:buNone/>
              <a:defRPr kumimoji="0" sz="2000" kern="1200">
                <a:solidFill>
                  <a:schemeClr val="tx1"/>
                </a:solidFill>
                <a:latin typeface="+mn-lt"/>
                <a:ea typeface="+mn-ea"/>
                <a:cs typeface="+mn-cs"/>
              </a:defRPr>
            </a:lvl4pPr>
            <a:lvl5pPr marL="1828800" indent="0" algn="ctr" rtl="0" eaLnBrk="1" latinLnBrk="0" hangingPunct="1">
              <a:spcBef>
                <a:spcPts val="370"/>
              </a:spcBef>
              <a:buClr>
                <a:schemeClr val="accent3"/>
              </a:buClr>
              <a:buFontTx/>
              <a:buNone/>
              <a:defRPr kumimoji="0" sz="2000" kern="1200">
                <a:solidFill>
                  <a:schemeClr val="tx1"/>
                </a:solidFill>
                <a:latin typeface="+mn-lt"/>
                <a:ea typeface="+mn-ea"/>
                <a:cs typeface="+mn-cs"/>
              </a:defRPr>
            </a:lvl5pPr>
            <a:lvl6pPr marL="2286000" indent="0" algn="ctr" rtl="0" eaLnBrk="1" latinLnBrk="0" hangingPunct="1">
              <a:spcBef>
                <a:spcPts val="370"/>
              </a:spcBef>
              <a:buClr>
                <a:schemeClr val="accent3"/>
              </a:buClr>
              <a:buNone/>
              <a:defRPr kumimoji="0" sz="1800" kern="1200" baseline="0">
                <a:solidFill>
                  <a:schemeClr val="tx1"/>
                </a:solidFill>
                <a:latin typeface="+mn-lt"/>
                <a:ea typeface="+mn-ea"/>
                <a:cs typeface="+mn-cs"/>
              </a:defRPr>
            </a:lvl6pPr>
            <a:lvl7pPr marL="2743200" indent="0" algn="ctr" rtl="0" eaLnBrk="1" latinLnBrk="0" hangingPunct="1">
              <a:spcBef>
                <a:spcPts val="370"/>
              </a:spcBef>
              <a:buClr>
                <a:schemeClr val="accent2"/>
              </a:buClr>
              <a:buNone/>
              <a:defRPr kumimoji="0" sz="1800" kern="1200">
                <a:solidFill>
                  <a:schemeClr val="tx1"/>
                </a:solidFill>
                <a:latin typeface="+mn-lt"/>
                <a:ea typeface="+mn-ea"/>
                <a:cs typeface="+mn-cs"/>
              </a:defRPr>
            </a:lvl7pPr>
            <a:lvl8pPr marL="3200400" indent="0" algn="ctr" rtl="0" eaLnBrk="1" latinLnBrk="0" hangingPunct="1">
              <a:spcBef>
                <a:spcPts val="370"/>
              </a:spcBef>
              <a:buClr>
                <a:schemeClr val="accent1">
                  <a:tint val="60000"/>
                </a:schemeClr>
              </a:buClr>
              <a:buNone/>
              <a:defRPr kumimoji="0" sz="1800" kern="1200">
                <a:solidFill>
                  <a:schemeClr val="tx1"/>
                </a:solidFill>
                <a:latin typeface="+mn-lt"/>
                <a:ea typeface="+mn-ea"/>
                <a:cs typeface="+mn-cs"/>
              </a:defRPr>
            </a:lvl8pPr>
            <a:lvl9pPr marL="3657600" indent="0" algn="ctr" rtl="0" eaLnBrk="1" latinLnBrk="0" hangingPunct="1">
              <a:spcBef>
                <a:spcPts val="370"/>
              </a:spcBef>
              <a:buClr>
                <a:schemeClr val="accent2">
                  <a:tint val="60000"/>
                </a:schemeClr>
              </a:buClr>
              <a:buNone/>
              <a:defRPr kumimoji="0" sz="1800" kern="1200">
                <a:solidFill>
                  <a:schemeClr val="tx1"/>
                </a:solidFill>
                <a:latin typeface="+mn-lt"/>
                <a:ea typeface="+mn-ea"/>
                <a:cs typeface="+mn-cs"/>
              </a:defRPr>
            </a:lvl9pPr>
          </a:lstStyle>
          <a:p>
            <a:pPr fontAlgn="auto">
              <a:spcAft>
                <a:spcPts val="0"/>
              </a:spcAft>
              <a:defRPr/>
            </a:pPr>
            <a:r>
              <a:rPr lang="es-MX" altLang="es-MX" sz="3200" b="1" dirty="0" smtClean="0">
                <a:solidFill>
                  <a:schemeClr val="accent1">
                    <a:lumMod val="75000"/>
                  </a:schemeClr>
                </a:solidFill>
              </a:rPr>
              <a:t>Universidad Autónoma del Estado de México</a:t>
            </a:r>
          </a:p>
          <a:p>
            <a:pPr fontAlgn="auto">
              <a:spcAft>
                <a:spcPts val="0"/>
              </a:spcAft>
              <a:defRPr/>
            </a:pPr>
            <a:r>
              <a:rPr lang="es-MX" altLang="es-MX" sz="3200" b="1" dirty="0" smtClean="0">
                <a:solidFill>
                  <a:schemeClr val="accent1">
                    <a:lumMod val="75000"/>
                  </a:schemeClr>
                </a:solidFill>
              </a:rPr>
              <a:t>Facultad de Economía</a:t>
            </a:r>
            <a:endParaRPr lang="es-MX" altLang="es-MX" sz="3200" b="1" dirty="0">
              <a:solidFill>
                <a:schemeClr val="accent1">
                  <a:lumMod val="75000"/>
                </a:schemeClr>
              </a:solidFill>
            </a:endParaRPr>
          </a:p>
          <a:p>
            <a:pPr fontAlgn="auto">
              <a:spcAft>
                <a:spcPts val="0"/>
              </a:spcAft>
              <a:defRPr/>
            </a:pPr>
            <a:endParaRPr lang="es-ES" altLang="es-MX" sz="3200" b="1" dirty="0" smtClean="0">
              <a:solidFill>
                <a:schemeClr val="accent1">
                  <a:lumMod val="75000"/>
                </a:schemeClr>
              </a:solidFill>
            </a:endParaRPr>
          </a:p>
        </p:txBody>
      </p:sp>
      <p:pic>
        <p:nvPicPr>
          <p:cNvPr id="8" name="Picture 2" descr="http://www.labsag.co.uk/es/wp-content/uploads/2012/08/uaem-feconomia-mx.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433051" y="149988"/>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3"/>
          <p:cNvSpPr txBox="1">
            <a:spLocks noChangeArrowheads="1"/>
          </p:cNvSpPr>
          <p:nvPr/>
        </p:nvSpPr>
        <p:spPr bwMode="auto">
          <a:xfrm>
            <a:off x="1823047" y="2132856"/>
            <a:ext cx="8534400" cy="878466"/>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noAutofit/>
          </a:bodyPr>
          <a:lstStyle>
            <a:lvl1pPr marL="0" indent="0" algn="ctr" rtl="0" eaLnBrk="0" fontAlgn="base" hangingPunct="0">
              <a:lnSpc>
                <a:spcPct val="90000"/>
              </a:lnSpc>
              <a:spcBef>
                <a:spcPts val="1000"/>
              </a:spcBef>
              <a:spcAft>
                <a:spcPct val="0"/>
              </a:spcAft>
              <a:buFont typeface="Arial" pitchFamily="34" charset="0"/>
              <a:buNone/>
              <a:defRPr sz="2400" kern="1200">
                <a:solidFill>
                  <a:schemeClr val="tx1"/>
                </a:solidFill>
                <a:latin typeface="+mn-lt"/>
                <a:ea typeface="+mn-ea"/>
                <a:cs typeface="+mn-cs"/>
              </a:defRPr>
            </a:lvl1pPr>
            <a:lvl2pPr marL="457200" indent="0" algn="ctr" rtl="0" eaLnBrk="0" fontAlgn="base" hangingPunct="0">
              <a:lnSpc>
                <a:spcPct val="90000"/>
              </a:lnSpc>
              <a:spcBef>
                <a:spcPts val="500"/>
              </a:spcBef>
              <a:spcAft>
                <a:spcPct val="0"/>
              </a:spcAft>
              <a:buFont typeface="Arial" pitchFamily="34" charset="0"/>
              <a:buNone/>
              <a:defRPr sz="2000" kern="1200">
                <a:solidFill>
                  <a:schemeClr val="tx1"/>
                </a:solidFill>
                <a:latin typeface="+mn-lt"/>
                <a:ea typeface="+mn-ea"/>
                <a:cs typeface="+mn-cs"/>
              </a:defRPr>
            </a:lvl2pPr>
            <a:lvl3pPr marL="914400" indent="0" algn="ctr" rtl="0" eaLnBrk="0" fontAlgn="base" hangingPunct="0">
              <a:lnSpc>
                <a:spcPct val="90000"/>
              </a:lnSpc>
              <a:spcBef>
                <a:spcPts val="500"/>
              </a:spcBef>
              <a:spcAft>
                <a:spcPct val="0"/>
              </a:spcAft>
              <a:buFont typeface="Arial" pitchFamily="34" charset="0"/>
              <a:buNone/>
              <a:defRPr sz="1800" kern="1200">
                <a:solidFill>
                  <a:schemeClr val="tx1"/>
                </a:solidFill>
                <a:latin typeface="+mn-lt"/>
                <a:ea typeface="+mn-ea"/>
                <a:cs typeface="+mn-cs"/>
              </a:defRPr>
            </a:lvl3pPr>
            <a:lvl4pPr marL="1371600" indent="0" algn="ctr" rtl="0" eaLnBrk="0" fontAlgn="base" hangingPunct="0">
              <a:lnSpc>
                <a:spcPct val="90000"/>
              </a:lnSpc>
              <a:spcBef>
                <a:spcPts val="500"/>
              </a:spcBef>
              <a:spcAft>
                <a:spcPct val="0"/>
              </a:spcAft>
              <a:buFont typeface="Arial" pitchFamily="34" charset="0"/>
              <a:buNone/>
              <a:defRPr sz="1600" kern="1200">
                <a:solidFill>
                  <a:schemeClr val="tx1"/>
                </a:solidFill>
                <a:latin typeface="+mn-lt"/>
                <a:ea typeface="+mn-ea"/>
                <a:cs typeface="+mn-cs"/>
              </a:defRPr>
            </a:lvl4pPr>
            <a:lvl5pPr marL="1828800" indent="0" algn="ctr" rtl="0" eaLnBrk="0" fontAlgn="base" hangingPunct="0">
              <a:lnSpc>
                <a:spcPct val="90000"/>
              </a:lnSpc>
              <a:spcBef>
                <a:spcPts val="500"/>
              </a:spcBef>
              <a:spcAft>
                <a:spcPct val="0"/>
              </a:spcAft>
              <a:buFont typeface="Arial"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eaLnBrk="1" hangingPunct="1">
              <a:spcBef>
                <a:spcPts val="0"/>
              </a:spcBef>
            </a:pPr>
            <a:r>
              <a:rPr lang="es-MX" altLang="es-MX" sz="2800" dirty="0" smtClean="0"/>
              <a:t>UNIDAD 1: </a:t>
            </a:r>
            <a:r>
              <a:rPr lang="es-MX" sz="2800" dirty="0"/>
              <a:t>Equilibrio del </a:t>
            </a:r>
            <a:r>
              <a:rPr lang="es-MX" sz="2800" dirty="0" smtClean="0"/>
              <a:t>Mercado</a:t>
            </a:r>
          </a:p>
          <a:p>
            <a:pPr eaLnBrk="1" hangingPunct="1">
              <a:spcBef>
                <a:spcPts val="0"/>
              </a:spcBef>
            </a:pPr>
            <a:r>
              <a:rPr lang="es-MX" sz="2800"/>
              <a:t>Tema </a:t>
            </a:r>
            <a:r>
              <a:rPr lang="es-MX" sz="2800" smtClean="0"/>
              <a:t>1.1  </a:t>
            </a:r>
            <a:r>
              <a:rPr lang="es-MX" sz="2800" dirty="0"/>
              <a:t>Equilibrio del consumidor  </a:t>
            </a:r>
            <a:endParaRPr lang="es-ES" altLang="es-MX" sz="2800" dirty="0"/>
          </a:p>
        </p:txBody>
      </p:sp>
      <p:sp>
        <p:nvSpPr>
          <p:cNvPr id="11" name="Rectangle 2"/>
          <p:cNvSpPr>
            <a:spLocks noGrp="1" noChangeArrowheads="1"/>
          </p:cNvSpPr>
          <p:nvPr>
            <p:ph type="ctrTitle"/>
          </p:nvPr>
        </p:nvSpPr>
        <p:spPr>
          <a:xfrm>
            <a:off x="1573213" y="3777567"/>
            <a:ext cx="9230784" cy="1004887"/>
          </a:xfrm>
        </p:spPr>
        <p:txBody>
          <a:bodyPr>
            <a:noAutofit/>
          </a:bodyPr>
          <a:lstStyle/>
          <a:p>
            <a:pPr eaLnBrk="1" fontAlgn="auto" hangingPunct="1">
              <a:spcAft>
                <a:spcPts val="0"/>
              </a:spcAft>
              <a:defRPr/>
            </a:pPr>
            <a:r>
              <a:rPr lang="es-MX" altLang="es-MX" sz="2800" b="1" dirty="0" smtClean="0">
                <a:solidFill>
                  <a:schemeClr val="accent1">
                    <a:lumMod val="75000"/>
                  </a:schemeClr>
                </a:solidFill>
                <a:effectLst>
                  <a:outerShdw blurRad="38100" dist="38100" dir="2700000" algn="tl">
                    <a:srgbClr val="000000">
                      <a:alpha val="43137"/>
                    </a:srgbClr>
                  </a:outerShdw>
                </a:effectLst>
              </a:rPr>
              <a:t>Unidad de aprendizaje: MICROECONOMIA </a:t>
            </a:r>
            <a:r>
              <a:rPr lang="es-MX" altLang="es-MX" sz="2800" b="1" dirty="0">
                <a:solidFill>
                  <a:schemeClr val="accent1">
                    <a:lumMod val="75000"/>
                  </a:schemeClr>
                </a:solidFill>
                <a:effectLst>
                  <a:outerShdw blurRad="38100" dist="38100" dir="2700000" algn="tl">
                    <a:srgbClr val="000000">
                      <a:alpha val="43137"/>
                    </a:srgbClr>
                  </a:outerShdw>
                </a:effectLst>
              </a:rPr>
              <a:t>2</a:t>
            </a:r>
            <a:r>
              <a:rPr lang="es-MX" altLang="es-MX" sz="2800" b="1" dirty="0" smtClean="0">
                <a:solidFill>
                  <a:schemeClr val="accent1">
                    <a:lumMod val="75000"/>
                  </a:schemeClr>
                </a:solidFill>
                <a:effectLst>
                  <a:outerShdw blurRad="38100" dist="38100" dir="2700000" algn="tl">
                    <a:srgbClr val="000000">
                      <a:alpha val="43137"/>
                    </a:srgbClr>
                  </a:outerShdw>
                </a:effectLst>
              </a:rPr>
              <a:t/>
            </a:r>
            <a:br>
              <a:rPr lang="es-MX" altLang="es-MX" sz="2800" b="1" dirty="0" smtClean="0">
                <a:solidFill>
                  <a:schemeClr val="accent1">
                    <a:lumMod val="75000"/>
                  </a:schemeClr>
                </a:solidFill>
                <a:effectLst>
                  <a:outerShdw blurRad="38100" dist="38100" dir="2700000" algn="tl">
                    <a:srgbClr val="000000">
                      <a:alpha val="43137"/>
                    </a:srgbClr>
                  </a:outerShdw>
                </a:effectLst>
              </a:rPr>
            </a:br>
            <a:r>
              <a:rPr lang="es-MX" altLang="es-MX" sz="2800" b="1" dirty="0" smtClean="0">
                <a:solidFill>
                  <a:schemeClr val="accent1">
                    <a:lumMod val="75000"/>
                  </a:schemeClr>
                </a:solidFill>
                <a:effectLst>
                  <a:outerShdw blurRad="38100" dist="38100" dir="2700000" algn="tl">
                    <a:srgbClr val="000000">
                      <a:alpha val="43137"/>
                    </a:srgbClr>
                  </a:outerShdw>
                </a:effectLst>
              </a:rPr>
              <a:t>Licenciatura en Negocios Internacionales Bilingüe</a:t>
            </a:r>
            <a:br>
              <a:rPr lang="es-MX" altLang="es-MX" sz="2800" b="1" dirty="0" smtClean="0">
                <a:solidFill>
                  <a:schemeClr val="accent1">
                    <a:lumMod val="75000"/>
                  </a:schemeClr>
                </a:solidFill>
                <a:effectLst>
                  <a:outerShdw blurRad="38100" dist="38100" dir="2700000" algn="tl">
                    <a:srgbClr val="000000">
                      <a:alpha val="43137"/>
                    </a:srgbClr>
                  </a:outerShdw>
                </a:effectLst>
              </a:rPr>
            </a:br>
            <a:r>
              <a:rPr lang="es-MX" altLang="es-MX" sz="2800" b="1" dirty="0" smtClean="0">
                <a:solidFill>
                  <a:schemeClr val="accent1">
                    <a:lumMod val="75000"/>
                  </a:schemeClr>
                </a:solidFill>
                <a:effectLst>
                  <a:outerShdw blurRad="38100" dist="38100" dir="2700000" algn="tl">
                    <a:srgbClr val="000000">
                      <a:alpha val="43137"/>
                    </a:srgbClr>
                  </a:outerShdw>
                </a:effectLst>
              </a:rPr>
              <a:t>Tercer semestre</a:t>
            </a:r>
            <a:endParaRPr lang="es-ES" altLang="es-MX" sz="2800" b="1" dirty="0" smtClean="0">
              <a:solidFill>
                <a:schemeClr val="accent1">
                  <a:lumMod val="75000"/>
                </a:schemeClr>
              </a:solidFill>
              <a:effectLst>
                <a:outerShdw blurRad="38100" dist="38100" dir="2700000" algn="tl">
                  <a:srgbClr val="000000">
                    <a:alpha val="43137"/>
                  </a:srgbClr>
                </a:outerShdw>
              </a:effectLst>
            </a:endParaRPr>
          </a:p>
        </p:txBody>
      </p:sp>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2 Marcador de contenido"/>
          <p:cNvSpPr>
            <a:spLocks noGrp="1"/>
          </p:cNvSpPr>
          <p:nvPr>
            <p:ph idx="1"/>
          </p:nvPr>
        </p:nvSpPr>
        <p:spPr>
          <a:xfrm>
            <a:off x="407988" y="476250"/>
            <a:ext cx="11160125" cy="2357438"/>
          </a:xfrm>
        </p:spPr>
        <p:txBody>
          <a:bodyPr/>
          <a:lstStyle/>
          <a:p>
            <a:pPr marL="365125" indent="-282575" eaLnBrk="1" hangingPunct="1">
              <a:buFont typeface="Wingdings 2" pitchFamily="18" charset="2"/>
              <a:buChar char=""/>
            </a:pPr>
            <a:r>
              <a:rPr lang="es-ES" altLang="es-MX" sz="2400" smtClean="0">
                <a:latin typeface="Arial" pitchFamily="34" charset="0"/>
              </a:rPr>
              <a:t>El conjunto de elección se limita al ortante positivo en un espacio</a:t>
            </a:r>
            <a:r>
              <a:rPr lang="es-ES" altLang="es-MX" sz="2400" smtClean="0">
                <a:latin typeface="Times New Roman" pitchFamily="18" charset="0"/>
                <a:cs typeface="Times New Roman" pitchFamily="18" charset="0"/>
              </a:rPr>
              <a:t> n-dimensional</a:t>
            </a:r>
            <a:r>
              <a:rPr lang="es-ES" altLang="es-MX" sz="2400" smtClean="0">
                <a:latin typeface="Arial" pitchFamily="34" charset="0"/>
              </a:rPr>
              <a:t>.</a:t>
            </a:r>
          </a:p>
          <a:p>
            <a:pPr marL="365125" indent="-282575" eaLnBrk="1" hangingPunct="1">
              <a:buFont typeface="Wingdings 2" pitchFamily="18" charset="2"/>
              <a:buChar char=""/>
            </a:pPr>
            <a:endParaRPr lang="es-ES" altLang="es-MX" sz="2400" smtClean="0"/>
          </a:p>
          <a:p>
            <a:pPr marL="365125" indent="-282575" eaLnBrk="1" hangingPunct="1">
              <a:buFont typeface="Wingdings 2" pitchFamily="18" charset="2"/>
              <a:buChar char=""/>
            </a:pPr>
            <a:endParaRPr lang="es-ES" altLang="es-MX" sz="2400" smtClean="0"/>
          </a:p>
          <a:p>
            <a:pPr marL="365125" indent="-282575" eaLnBrk="1" hangingPunct="1">
              <a:buFont typeface="Wingdings 2" pitchFamily="18" charset="2"/>
              <a:buChar char=""/>
            </a:pPr>
            <a:r>
              <a:rPr lang="es-ES" altLang="es-MX" sz="2400" smtClean="0">
                <a:latin typeface="Arial" pitchFamily="34" charset="0"/>
              </a:rPr>
              <a:t>Cada elemento del conjunto de elección es un paquete de cantidades de los n bienes</a:t>
            </a:r>
          </a:p>
          <a:p>
            <a:pPr marL="365125" indent="-282575" eaLnBrk="1" hangingPunct="1">
              <a:buFont typeface="Wingdings 2" pitchFamily="18" charset="2"/>
              <a:buChar char=""/>
            </a:pPr>
            <a:endParaRPr lang="es-MX" altLang="es-MX" sz="2400" smtClean="0">
              <a:latin typeface="Arial" pitchFamily="34" charset="0"/>
            </a:endParaRPr>
          </a:p>
        </p:txBody>
      </p:sp>
      <p:graphicFrame>
        <p:nvGraphicFramePr>
          <p:cNvPr id="7171" name="Object 3"/>
          <p:cNvGraphicFramePr>
            <a:graphicFrameLocks noChangeAspect="1"/>
          </p:cNvGraphicFramePr>
          <p:nvPr/>
        </p:nvGraphicFramePr>
        <p:xfrm>
          <a:off x="3336925" y="2933700"/>
          <a:ext cx="2041525" cy="601663"/>
        </p:xfrm>
        <a:graphic>
          <a:graphicData uri="http://schemas.openxmlformats.org/presentationml/2006/ole">
            <mc:AlternateContent xmlns:mc="http://schemas.openxmlformats.org/markup-compatibility/2006">
              <mc:Choice xmlns:v="urn:schemas-microsoft-com:vml" Requires="v">
                <p:oleObj spid="_x0000_s7201" name="Equation" r:id="rId3" imgW="863225" imgH="253890" progId="Equation.DSMT4">
                  <p:embed/>
                </p:oleObj>
              </mc:Choice>
              <mc:Fallback>
                <p:oleObj name="Equation" r:id="rId3" imgW="863225" imgH="253890" progId="Equation.DSMT4">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6925" y="2933700"/>
                        <a:ext cx="2041525"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172" name="Object 19"/>
          <p:cNvGraphicFramePr>
            <a:graphicFrameLocks noChangeAspect="1"/>
          </p:cNvGraphicFramePr>
          <p:nvPr/>
        </p:nvGraphicFramePr>
        <p:xfrm>
          <a:off x="3043238" y="1349375"/>
          <a:ext cx="2359025" cy="490538"/>
        </p:xfrm>
        <a:graphic>
          <a:graphicData uri="http://schemas.openxmlformats.org/presentationml/2006/ole">
            <mc:AlternateContent xmlns:mc="http://schemas.openxmlformats.org/markup-compatibility/2006">
              <mc:Choice xmlns:v="urn:schemas-microsoft-com:vml" Requires="v">
                <p:oleObj spid="_x0000_s7202" name="Ecuación" r:id="rId5" imgW="1104900" imgH="228600" progId="Equation.3">
                  <p:embed/>
                </p:oleObj>
              </mc:Choice>
              <mc:Fallback>
                <p:oleObj name="Ecuación" r:id="rId5" imgW="1104900" imgH="228600" progId="Equation.3">
                  <p:embed/>
                  <p:pic>
                    <p:nvPicPr>
                      <p:cNvPr id="0" name="Object 1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3238" y="1349375"/>
                        <a:ext cx="2359025"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173" name="Object 4"/>
          <p:cNvGraphicFramePr>
            <a:graphicFrameLocks noChangeAspect="1"/>
          </p:cNvGraphicFramePr>
          <p:nvPr/>
        </p:nvGraphicFramePr>
        <p:xfrm>
          <a:off x="839788" y="4552950"/>
          <a:ext cx="1084262" cy="544513"/>
        </p:xfrm>
        <a:graphic>
          <a:graphicData uri="http://schemas.openxmlformats.org/presentationml/2006/ole">
            <mc:AlternateContent xmlns:mc="http://schemas.openxmlformats.org/markup-compatibility/2006">
              <mc:Choice xmlns:v="urn:schemas-microsoft-com:vml" Requires="v">
                <p:oleObj spid="_x0000_s7203" name="Ecuación" r:id="rId7" imgW="457200" imgH="228600" progId="Equation.3">
                  <p:embed/>
                </p:oleObj>
              </mc:Choice>
              <mc:Fallback>
                <p:oleObj name="Ecuación" r:id="rId7" imgW="457200" imgH="228600"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9788" y="4552950"/>
                        <a:ext cx="1084262"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2 Marcador de contenido"/>
          <p:cNvSpPr txBox="1">
            <a:spLocks/>
          </p:cNvSpPr>
          <p:nvPr/>
        </p:nvSpPr>
        <p:spPr bwMode="auto">
          <a:xfrm>
            <a:off x="766763" y="3675063"/>
            <a:ext cx="7629525" cy="542925"/>
          </a:xfrm>
          <a:prstGeom prst="rect">
            <a:avLst/>
          </a:prstGeom>
          <a:noFill/>
          <a:ln w="9525">
            <a:noFill/>
            <a:miter lim="800000"/>
            <a:headEnd/>
            <a:tailEnd/>
          </a:ln>
        </p:spPr>
        <p:txBody>
          <a:bodyPr/>
          <a:lstStyle/>
          <a:p>
            <a:pPr>
              <a:spcBef>
                <a:spcPct val="20000"/>
              </a:spcBef>
              <a:buClr>
                <a:schemeClr val="folHlink"/>
              </a:buClr>
              <a:buSzPct val="90000"/>
              <a:defRPr/>
            </a:pPr>
            <a:r>
              <a:rPr lang="es-ES" sz="2400" b="0" i="1" kern="0" dirty="0">
                <a:latin typeface="Times New Roman" panose="02020603050405020304" pitchFamily="18" charset="0"/>
                <a:cs typeface="Times New Roman" panose="02020603050405020304" pitchFamily="18" charset="0"/>
              </a:rPr>
              <a:t>x</a:t>
            </a:r>
            <a:r>
              <a:rPr lang="es-ES" sz="2400" b="0" i="1" kern="0" baseline="-25000" dirty="0">
                <a:latin typeface="Times New Roman" panose="02020603050405020304" pitchFamily="18" charset="0"/>
                <a:cs typeface="Times New Roman" panose="02020603050405020304" pitchFamily="18" charset="0"/>
              </a:rPr>
              <a:t>i</a:t>
            </a:r>
            <a:r>
              <a:rPr lang="es-ES" sz="2400" b="0" kern="0" dirty="0">
                <a:latin typeface="+mn-lt"/>
              </a:rPr>
              <a:t>: </a:t>
            </a:r>
            <a:r>
              <a:rPr lang="es-ES" sz="2400" b="0" dirty="0">
                <a:latin typeface="Arial" charset="0"/>
              </a:rPr>
              <a:t>número de unidades del bien </a:t>
            </a:r>
            <a:r>
              <a:rPr lang="es-ES" sz="2400" b="0" i="1" kern="0" dirty="0">
                <a:latin typeface="Times New Roman" panose="02020603050405020304" pitchFamily="18" charset="0"/>
                <a:cs typeface="Times New Roman" panose="02020603050405020304" pitchFamily="18" charset="0"/>
              </a:rPr>
              <a:t>i</a:t>
            </a:r>
            <a:endParaRPr lang="es-MX" sz="2400" b="0" i="1" kern="0" dirty="0">
              <a:latin typeface="Times New Roman" panose="02020603050405020304" pitchFamily="18" charset="0"/>
              <a:cs typeface="Times New Roman" panose="02020603050405020304" pitchFamily="18" charset="0"/>
            </a:endParaRPr>
          </a:p>
        </p:txBody>
      </p:sp>
      <p:sp>
        <p:nvSpPr>
          <p:cNvPr id="8" name="2 Marcador de contenido"/>
          <p:cNvSpPr txBox="1">
            <a:spLocks/>
          </p:cNvSpPr>
          <p:nvPr/>
        </p:nvSpPr>
        <p:spPr bwMode="auto">
          <a:xfrm>
            <a:off x="2136775" y="4508500"/>
            <a:ext cx="5486400" cy="542925"/>
          </a:xfrm>
          <a:prstGeom prst="rect">
            <a:avLst/>
          </a:prstGeom>
          <a:noFill/>
          <a:ln w="9525">
            <a:noFill/>
            <a:miter lim="800000"/>
            <a:headEnd/>
            <a:tailEnd/>
          </a:ln>
        </p:spPr>
        <p:txBody>
          <a:bodyPr/>
          <a:lstStyle/>
          <a:p>
            <a:pPr>
              <a:spcBef>
                <a:spcPct val="20000"/>
              </a:spcBef>
              <a:buClr>
                <a:schemeClr val="folHlink"/>
              </a:buClr>
              <a:buSzPct val="90000"/>
              <a:defRPr/>
            </a:pPr>
            <a:r>
              <a:rPr lang="es-ES" sz="2400" b="0" kern="0" dirty="0">
                <a:latin typeface="+mn-lt"/>
              </a:rPr>
              <a:t>(Es decir  </a:t>
            </a:r>
            <a:r>
              <a:rPr lang="es-ES" sz="2800" b="0" i="1" kern="0" dirty="0">
                <a:latin typeface="Times New Roman" panose="02020603050405020304" pitchFamily="18" charset="0"/>
                <a:cs typeface="Times New Roman" panose="02020603050405020304" pitchFamily="18" charset="0"/>
              </a:rPr>
              <a:t>x</a:t>
            </a:r>
            <a:r>
              <a:rPr lang="es-ES" sz="2800" b="0" i="1" kern="0" baseline="-25000" dirty="0">
                <a:latin typeface="Times New Roman" panose="02020603050405020304" pitchFamily="18" charset="0"/>
                <a:cs typeface="Times New Roman" panose="02020603050405020304" pitchFamily="18" charset="0"/>
              </a:rPr>
              <a:t>i</a:t>
            </a:r>
            <a:r>
              <a:rPr lang="es-ES" sz="2800" b="0" kern="0" dirty="0">
                <a:latin typeface="Times New Roman" panose="02020603050405020304" pitchFamily="18" charset="0"/>
                <a:cs typeface="Times New Roman" panose="02020603050405020304" pitchFamily="18" charset="0"/>
              </a:rPr>
              <a:t> ≥ 0</a:t>
            </a:r>
            <a:r>
              <a:rPr lang="es-ES" sz="2400" b="0" kern="0" dirty="0">
                <a:latin typeface="+mn-lt"/>
              </a:rPr>
              <a:t>)</a:t>
            </a:r>
            <a:endParaRPr lang="es-MX" sz="2400" b="0" i="1" kern="0" dirty="0">
              <a:latin typeface="+mj-lt"/>
            </a:endParaRPr>
          </a:p>
        </p:txBody>
      </p:sp>
      <p:sp>
        <p:nvSpPr>
          <p:cNvPr id="9" name="2 Marcador de contenido"/>
          <p:cNvSpPr txBox="1">
            <a:spLocks/>
          </p:cNvSpPr>
          <p:nvPr/>
        </p:nvSpPr>
        <p:spPr bwMode="auto">
          <a:xfrm>
            <a:off x="550863" y="5310188"/>
            <a:ext cx="10801350" cy="1214437"/>
          </a:xfrm>
          <a:prstGeom prst="rect">
            <a:avLst/>
          </a:prstGeom>
          <a:noFill/>
          <a:ln w="9525">
            <a:noFill/>
            <a:miter lim="800000"/>
            <a:headEnd/>
            <a:tailEnd/>
          </a:ln>
        </p:spPr>
        <p:txBody>
          <a:bodyPr/>
          <a:lstStyle/>
          <a:p>
            <a:pPr eaLnBrk="1" hangingPunct="1">
              <a:defRPr/>
            </a:pPr>
            <a:r>
              <a:rPr lang="es-MX" sz="2400" b="0" dirty="0">
                <a:latin typeface="Arial" charset="0"/>
              </a:rPr>
              <a:t>Tomamos </a:t>
            </a:r>
            <a:r>
              <a:rPr lang="es-MX" sz="2400" dirty="0">
                <a:latin typeface="Times New Roman" panose="02020603050405020304" pitchFamily="18" charset="0"/>
                <a:cs typeface="Times New Roman" panose="02020603050405020304" pitchFamily="18" charset="0"/>
              </a:rPr>
              <a:t>x</a:t>
            </a:r>
            <a:r>
              <a:rPr lang="es-MX" sz="2400" b="0" dirty="0">
                <a:latin typeface="Times New Roman" panose="02020603050405020304" pitchFamily="18" charset="0"/>
                <a:cs typeface="Times New Roman" panose="02020603050405020304" pitchFamily="18" charset="0"/>
              </a:rPr>
              <a:t> = (</a:t>
            </a:r>
            <a:r>
              <a:rPr lang="es-MX" sz="2400" b="0" i="1" dirty="0">
                <a:latin typeface="Times New Roman" panose="02020603050405020304" pitchFamily="18" charset="0"/>
                <a:cs typeface="Times New Roman" panose="02020603050405020304" pitchFamily="18" charset="0"/>
              </a:rPr>
              <a:t>x</a:t>
            </a:r>
            <a:r>
              <a:rPr lang="es-MX" sz="2400" b="0" baseline="-25000" dirty="0">
                <a:latin typeface="Times New Roman" panose="02020603050405020304" pitchFamily="18" charset="0"/>
                <a:cs typeface="Times New Roman" panose="02020603050405020304" pitchFamily="18" charset="0"/>
              </a:rPr>
              <a:t>1</a:t>
            </a:r>
            <a:r>
              <a:rPr lang="es-MX" sz="2400" b="0" i="1" dirty="0">
                <a:latin typeface="Times New Roman" panose="02020603050405020304" pitchFamily="18" charset="0"/>
                <a:cs typeface="Times New Roman" panose="02020603050405020304" pitchFamily="18" charset="0"/>
              </a:rPr>
              <a:t>,x</a:t>
            </a:r>
            <a:r>
              <a:rPr lang="es-MX" sz="2400" b="0" baseline="-25000" dirty="0">
                <a:latin typeface="Times New Roman" panose="02020603050405020304" pitchFamily="18" charset="0"/>
                <a:cs typeface="Times New Roman" panose="02020603050405020304" pitchFamily="18" charset="0"/>
              </a:rPr>
              <a:t>2</a:t>
            </a:r>
            <a:r>
              <a:rPr lang="es-MX" sz="2400" b="0" i="1" dirty="0">
                <a:latin typeface="Times New Roman" panose="02020603050405020304" pitchFamily="18" charset="0"/>
                <a:cs typeface="Times New Roman" panose="02020603050405020304" pitchFamily="18" charset="0"/>
              </a:rPr>
              <a:t>, …</a:t>
            </a:r>
            <a:r>
              <a:rPr lang="es-MX" sz="2400" b="0" i="1" dirty="0" err="1">
                <a:latin typeface="Times New Roman" panose="02020603050405020304" pitchFamily="18" charset="0"/>
                <a:cs typeface="Times New Roman" panose="02020603050405020304" pitchFamily="18" charset="0"/>
              </a:rPr>
              <a:t>x</a:t>
            </a:r>
            <a:r>
              <a:rPr lang="es-MX" sz="2400" b="0" i="1" baseline="-25000" dirty="0" err="1">
                <a:latin typeface="Times New Roman" panose="02020603050405020304" pitchFamily="18" charset="0"/>
                <a:cs typeface="Times New Roman" panose="02020603050405020304" pitchFamily="18" charset="0"/>
              </a:rPr>
              <a:t>n</a:t>
            </a:r>
            <a:r>
              <a:rPr lang="es-MX" sz="2400" b="0" dirty="0">
                <a:latin typeface="Times New Roman" panose="02020603050405020304" pitchFamily="18" charset="0"/>
                <a:cs typeface="Times New Roman" panose="02020603050405020304" pitchFamily="18" charset="0"/>
              </a:rPr>
              <a:t>)</a:t>
            </a:r>
            <a:r>
              <a:rPr lang="es-MX" sz="2400" b="0" i="1" dirty="0">
                <a:latin typeface="Times New Roman" panose="02020603050405020304" pitchFamily="18" charset="0"/>
                <a:cs typeface="Times New Roman" panose="02020603050405020304" pitchFamily="18" charset="0"/>
              </a:rPr>
              <a:t> </a:t>
            </a:r>
            <a:r>
              <a:rPr lang="es-MX" sz="2800" b="0" dirty="0">
                <a:latin typeface="Arial" charset="0"/>
                <a:sym typeface="Symbol"/>
              </a:rPr>
              <a:t></a:t>
            </a:r>
            <a:r>
              <a:rPr lang="es-MX" sz="2400" b="0" dirty="0">
                <a:latin typeface="Arial" charset="0"/>
              </a:rPr>
              <a:t> </a:t>
            </a:r>
            <a:r>
              <a:rPr lang="es-MX" sz="2400" i="1" dirty="0">
                <a:latin typeface="Times New Roman" panose="02020603050405020304" pitchFamily="18" charset="0"/>
                <a:cs typeface="Times New Roman" panose="02020603050405020304" pitchFamily="18" charset="0"/>
              </a:rPr>
              <a:t>X</a:t>
            </a:r>
            <a:r>
              <a:rPr lang="es-MX" sz="2400" b="0" i="1" dirty="0">
                <a:latin typeface="Arial" charset="0"/>
              </a:rPr>
              <a:t> como la cesta de consumo </a:t>
            </a:r>
            <a:r>
              <a:rPr lang="es-MX" sz="2400" b="0" dirty="0">
                <a:latin typeface="Arial" charset="0"/>
              </a:rPr>
              <a:t>(o plan de consumo).</a:t>
            </a:r>
          </a:p>
          <a:p>
            <a:pPr eaLnBrk="1" hangingPunct="1">
              <a:defRPr/>
            </a:pPr>
            <a:r>
              <a:rPr lang="es-MX" sz="2400" b="0" dirty="0">
                <a:latin typeface="Arial" charset="0"/>
              </a:rPr>
              <a:t>Supuesto: cada bien puede medirse en unidades infinitamente divisibles.</a:t>
            </a:r>
            <a:endParaRPr lang="es-MX" sz="2400" b="0" kern="0" dirty="0">
              <a:latin typeface="+mn-lt"/>
            </a:endParaRPr>
          </a:p>
        </p:txBody>
      </p:sp>
    </p:spTree>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idx="1"/>
          </p:nvPr>
        </p:nvSpPr>
        <p:spPr>
          <a:xfrm>
            <a:off x="695325" y="404813"/>
            <a:ext cx="10872788" cy="965200"/>
          </a:xfrm>
        </p:spPr>
        <p:txBody>
          <a:bodyPr/>
          <a:lstStyle/>
          <a:p>
            <a:pPr eaLnBrk="1" hangingPunct="1"/>
            <a:r>
              <a:rPr lang="es-ES" altLang="es-MX" sz="2400" smtClean="0"/>
              <a:t>Simplificando el análisis a dos bienes </a:t>
            </a:r>
            <a:r>
              <a:rPr lang="es-ES" altLang="es-MX" sz="2400" i="1" smtClean="0">
                <a:latin typeface="Times New Roman" pitchFamily="18" charset="0"/>
                <a:cs typeface="Times New Roman" pitchFamily="18" charset="0"/>
              </a:rPr>
              <a:t>x, y </a:t>
            </a:r>
            <a:r>
              <a:rPr lang="es-ES" altLang="es-MX" sz="2400" smtClean="0"/>
              <a:t>en la economía, el conjunto de elección está formado por el cuadrante positivo de </a:t>
            </a:r>
            <a:r>
              <a:rPr lang="es-ES" altLang="es-MX" sz="2000" i="1" smtClean="0">
                <a:latin typeface="Times New Roman" pitchFamily="18" charset="0"/>
                <a:cs typeface="Times New Roman" pitchFamily="18" charset="0"/>
              </a:rPr>
              <a:t>R</a:t>
            </a:r>
            <a:r>
              <a:rPr lang="es-ES" altLang="es-MX" sz="2400" baseline="30000" smtClean="0">
                <a:latin typeface="Times New Roman" pitchFamily="18" charset="0"/>
              </a:rPr>
              <a:t>2</a:t>
            </a:r>
            <a:r>
              <a:rPr lang="es-ES" altLang="es-MX" sz="2400" smtClean="0"/>
              <a:t>.</a:t>
            </a:r>
          </a:p>
        </p:txBody>
      </p:sp>
      <p:graphicFrame>
        <p:nvGraphicFramePr>
          <p:cNvPr id="8195" name="Object 3"/>
          <p:cNvGraphicFramePr>
            <a:graphicFrameLocks noChangeAspect="1"/>
          </p:cNvGraphicFramePr>
          <p:nvPr/>
        </p:nvGraphicFramePr>
        <p:xfrm>
          <a:off x="4187825" y="1484313"/>
          <a:ext cx="3816350" cy="3398837"/>
        </p:xfrm>
        <a:graphic>
          <a:graphicData uri="http://schemas.openxmlformats.org/presentationml/2006/ole">
            <mc:AlternateContent xmlns:mc="http://schemas.openxmlformats.org/markup-compatibility/2006">
              <mc:Choice xmlns:v="urn:schemas-microsoft-com:vml" Requires="v">
                <p:oleObj spid="_x0000_s8214" name="Imagen de mapa de bits" r:id="rId3" imgW="3476190" imgH="3095238" progId="Paint.Picture">
                  <p:embed/>
                </p:oleObj>
              </mc:Choice>
              <mc:Fallback>
                <p:oleObj name="Imagen de mapa de bits" r:id="rId3" imgW="3476190" imgH="3095238" progId="Paint.Picture">
                  <p:embed/>
                  <p:pic>
                    <p:nvPicPr>
                      <p:cNvPr id="0" name="Object 3"/>
                      <p:cNvPicPr>
                        <a:picLocks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4187825" y="1484313"/>
                        <a:ext cx="3816350" cy="339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196" name="Rectangle 4"/>
          <p:cNvSpPr>
            <a:spLocks noChangeArrowheads="1"/>
          </p:cNvSpPr>
          <p:nvPr/>
        </p:nvSpPr>
        <p:spPr bwMode="auto">
          <a:xfrm>
            <a:off x="695325" y="5084763"/>
            <a:ext cx="10656888"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1" hangingPunct="1">
              <a:spcBef>
                <a:spcPct val="20000"/>
              </a:spcBef>
              <a:buClr>
                <a:schemeClr val="folHlink"/>
              </a:buClr>
              <a:buSzPct val="90000"/>
              <a:buFont typeface="Wingdings" pitchFamily="2" charset="2"/>
              <a:buChar char="n"/>
            </a:pPr>
            <a:r>
              <a:rPr lang="es-ES" altLang="es-MX" sz="1900" b="0"/>
              <a:t>Conjunto de todas las cestas de bienes sobre las que el consumidor efectúa su elección.</a:t>
            </a:r>
          </a:p>
          <a:p>
            <a:pPr marL="342900" indent="-342900" eaLnBrk="1" hangingPunct="1">
              <a:spcBef>
                <a:spcPct val="20000"/>
              </a:spcBef>
              <a:buClr>
                <a:schemeClr val="folHlink"/>
              </a:buClr>
              <a:buSzPct val="90000"/>
              <a:buFont typeface="Wingdings" pitchFamily="2" charset="2"/>
              <a:buChar char="n"/>
            </a:pPr>
            <a:r>
              <a:rPr lang="es-ES" altLang="es-MX" sz="1900" b="0"/>
              <a:t>Una cesta de consumo o bienes</a:t>
            </a:r>
            <a:r>
              <a:rPr lang="es-ES" altLang="es-MX" sz="1900" b="0" i="1"/>
              <a:t> </a:t>
            </a:r>
            <a:r>
              <a:rPr lang="es-ES" altLang="es-MX" sz="1900" b="0">
                <a:latin typeface="Times New Roman" pitchFamily="18" charset="0"/>
              </a:rPr>
              <a:t>(</a:t>
            </a:r>
            <a:r>
              <a:rPr lang="es-ES" altLang="es-MX" sz="1900">
                <a:latin typeface="Times New Roman" pitchFamily="18" charset="0"/>
              </a:rPr>
              <a:t>x</a:t>
            </a:r>
            <a:r>
              <a:rPr lang="es-ES" altLang="es-MX" sz="1900" b="0">
                <a:latin typeface="Times New Roman" pitchFamily="18" charset="0"/>
              </a:rPr>
              <a:t>)</a:t>
            </a:r>
            <a:r>
              <a:rPr lang="es-ES" altLang="es-MX" sz="1900" b="0" i="1"/>
              <a:t> </a:t>
            </a:r>
            <a:r>
              <a:rPr lang="es-ES" altLang="es-MX" sz="1900" b="0"/>
              <a:t>es un</a:t>
            </a:r>
            <a:r>
              <a:rPr lang="es-ES" altLang="es-MX" sz="1900" b="0" i="1"/>
              <a:t> </a:t>
            </a:r>
            <a:r>
              <a:rPr lang="es-ES" altLang="es-MX" sz="1900" b="0"/>
              <a:t>vector</a:t>
            </a:r>
            <a:r>
              <a:rPr lang="es-ES" altLang="es-MX" sz="1900" b="0" i="1"/>
              <a:t> n-dimensional, </a:t>
            </a:r>
            <a:r>
              <a:rPr lang="es-ES" altLang="es-MX" sz="1900" b="0"/>
              <a:t>en donde cada componente denota, de forma ordenada, la cantidad consumida del bien correspondiente.</a:t>
            </a:r>
          </a:p>
        </p:txBody>
      </p:sp>
      <p:graphicFrame>
        <p:nvGraphicFramePr>
          <p:cNvPr id="8197" name="Object 19"/>
          <p:cNvGraphicFramePr>
            <a:graphicFrameLocks noChangeAspect="1"/>
          </p:cNvGraphicFramePr>
          <p:nvPr/>
        </p:nvGraphicFramePr>
        <p:xfrm>
          <a:off x="4583113" y="6237288"/>
          <a:ext cx="3654425" cy="481012"/>
        </p:xfrm>
        <a:graphic>
          <a:graphicData uri="http://schemas.openxmlformats.org/presentationml/2006/ole">
            <mc:AlternateContent xmlns:mc="http://schemas.openxmlformats.org/markup-compatibility/2006">
              <mc:Choice xmlns:v="urn:schemas-microsoft-com:vml" Requires="v">
                <p:oleObj spid="_x0000_s8215" name="Ecuación" r:id="rId5" imgW="1841500" imgH="241300" progId="Equation.3">
                  <p:embed/>
                </p:oleObj>
              </mc:Choice>
              <mc:Fallback>
                <p:oleObj name="Ecuación" r:id="rId5" imgW="1841500" imgH="241300" progId="Equation.3">
                  <p:embed/>
                  <p:pic>
                    <p:nvPicPr>
                      <p:cNvPr id="0" name="Object 1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83113" y="6237288"/>
                        <a:ext cx="3654425"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a:xfrm>
            <a:off x="911225" y="600075"/>
            <a:ext cx="9299575" cy="630238"/>
          </a:xfrm>
        </p:spPr>
        <p:txBody>
          <a:bodyPr/>
          <a:lstStyle/>
          <a:p>
            <a:pPr eaLnBrk="1" hangingPunct="1"/>
            <a:r>
              <a:rPr lang="es-ES" altLang="es-MX" sz="2400" smtClean="0">
                <a:latin typeface="Arial Unicode MS" pitchFamily="34" charset="-128"/>
                <a:ea typeface="Arial Unicode MS" pitchFamily="34" charset="-128"/>
                <a:cs typeface="Arial Unicode MS" pitchFamily="34" charset="-128"/>
              </a:rPr>
              <a:t>Conjunto de elección o conjunto factible de consumo</a:t>
            </a:r>
            <a:br>
              <a:rPr lang="es-ES" altLang="es-MX" sz="2400" smtClean="0">
                <a:latin typeface="Arial Unicode MS" pitchFamily="34" charset="-128"/>
                <a:ea typeface="Arial Unicode MS" pitchFamily="34" charset="-128"/>
                <a:cs typeface="Arial Unicode MS" pitchFamily="34" charset="-128"/>
              </a:rPr>
            </a:br>
            <a:r>
              <a:rPr lang="es-ES" altLang="es-MX" sz="2400" smtClean="0">
                <a:latin typeface="Arial Unicode MS" pitchFamily="34" charset="-128"/>
                <a:ea typeface="Arial Unicode MS" pitchFamily="34" charset="-128"/>
                <a:cs typeface="Arial Unicode MS" pitchFamily="34" charset="-128"/>
              </a:rPr>
              <a:t/>
            </a:r>
            <a:br>
              <a:rPr lang="es-ES" altLang="es-MX" sz="2400" smtClean="0">
                <a:latin typeface="Arial Unicode MS" pitchFamily="34" charset="-128"/>
                <a:ea typeface="Arial Unicode MS" pitchFamily="34" charset="-128"/>
                <a:cs typeface="Arial Unicode MS" pitchFamily="34" charset="-128"/>
              </a:rPr>
            </a:br>
            <a:r>
              <a:rPr lang="es-ES" altLang="es-MX" sz="2400" b="1" smtClean="0">
                <a:latin typeface="Arial Unicode MS" pitchFamily="34" charset="-128"/>
                <a:ea typeface="Arial Unicode MS" pitchFamily="34" charset="-128"/>
                <a:cs typeface="Arial Unicode MS" pitchFamily="34" charset="-128"/>
              </a:rPr>
              <a:t>Propiedades (mínimas) del conjunto de elección</a:t>
            </a:r>
            <a:r>
              <a:rPr lang="es-ES" altLang="es-MX" sz="2400" smtClean="0">
                <a:latin typeface="Arial Unicode MS" pitchFamily="34" charset="-128"/>
                <a:ea typeface="Arial Unicode MS" pitchFamily="34" charset="-128"/>
                <a:cs typeface="Arial Unicode MS" pitchFamily="34" charset="-128"/>
              </a:rPr>
              <a:t>.</a:t>
            </a:r>
          </a:p>
        </p:txBody>
      </p:sp>
      <p:sp>
        <p:nvSpPr>
          <p:cNvPr id="9219" name="Rectangle 5"/>
          <p:cNvSpPr>
            <a:spLocks noGrp="1" noChangeArrowheads="1"/>
          </p:cNvSpPr>
          <p:nvPr>
            <p:ph sz="half" idx="1"/>
          </p:nvPr>
        </p:nvSpPr>
        <p:spPr>
          <a:xfrm>
            <a:off x="655638" y="1941513"/>
            <a:ext cx="5829300" cy="4298950"/>
          </a:xfrm>
        </p:spPr>
        <p:txBody>
          <a:bodyPr/>
          <a:lstStyle/>
          <a:p>
            <a:pPr eaLnBrk="1" hangingPunct="1"/>
            <a:r>
              <a:rPr lang="es-ES" altLang="es-MX" sz="2400" smtClean="0"/>
              <a:t>Se trata de un conjunto </a:t>
            </a:r>
            <a:r>
              <a:rPr lang="es-ES" altLang="es-MX" sz="2400" b="1" smtClean="0"/>
              <a:t>no vacío</a:t>
            </a:r>
            <a:r>
              <a:rPr lang="es-ES" altLang="es-MX" sz="2400" smtClean="0"/>
              <a:t>. </a:t>
            </a:r>
          </a:p>
          <a:p>
            <a:pPr eaLnBrk="1" hangingPunct="1"/>
            <a:r>
              <a:rPr lang="es-ES" altLang="es-MX" sz="2400" b="1" smtClean="0"/>
              <a:t>Es cerrado</a:t>
            </a:r>
            <a:r>
              <a:rPr lang="es-ES" altLang="es-MX" sz="2400" smtClean="0"/>
              <a:t>. </a:t>
            </a:r>
            <a:r>
              <a:rPr lang="es-MX" altLang="es-MX" sz="2400" smtClean="0"/>
              <a:t>(es decir, </a:t>
            </a:r>
            <a:r>
              <a:rPr lang="es-MX" altLang="es-MX" sz="2400" b="1" smtClean="0">
                <a:latin typeface="Times New Roman" pitchFamily="18" charset="0"/>
                <a:cs typeface="Times New Roman" pitchFamily="18" charset="0"/>
              </a:rPr>
              <a:t>X</a:t>
            </a:r>
            <a:r>
              <a:rPr lang="es-MX" altLang="es-MX" sz="2400" i="1" smtClean="0"/>
              <a:t> </a:t>
            </a:r>
            <a:r>
              <a:rPr lang="es-MX" altLang="es-MX" sz="2400" smtClean="0"/>
              <a:t>incluye su frontera, por lo que su complemento es abierto)</a:t>
            </a:r>
            <a:endParaRPr lang="es-ES" altLang="es-MX" sz="2400" smtClean="0"/>
          </a:p>
          <a:p>
            <a:pPr eaLnBrk="1" hangingPunct="1"/>
            <a:r>
              <a:rPr lang="es-ES" altLang="es-MX" sz="2400" smtClean="0"/>
              <a:t>El conjunto </a:t>
            </a:r>
            <a:r>
              <a:rPr lang="es-ES" altLang="es-MX" sz="2400" b="1" smtClean="0"/>
              <a:t>tiene una cota inferior</a:t>
            </a:r>
            <a:r>
              <a:rPr lang="es-ES" altLang="es-MX" sz="2400" smtClean="0"/>
              <a:t> en la cesta nula, </a:t>
            </a:r>
            <a:br>
              <a:rPr lang="es-ES" altLang="es-MX" sz="2400" smtClean="0"/>
            </a:br>
            <a:r>
              <a:rPr lang="es-ES" altLang="es-MX" sz="2400" smtClean="0">
                <a:latin typeface="Times New Roman" pitchFamily="18" charset="0"/>
              </a:rPr>
              <a:t>0 </a:t>
            </a:r>
            <a:r>
              <a:rPr lang="es-ES" altLang="es-MX" sz="2400" smtClean="0">
                <a:latin typeface="Times New Roman" pitchFamily="18" charset="0"/>
                <a:sym typeface="Symbol" pitchFamily="18" charset="2"/>
              </a:rPr>
              <a:t> </a:t>
            </a:r>
            <a:r>
              <a:rPr lang="es-ES" altLang="es-MX" sz="2400" i="1" smtClean="0">
                <a:latin typeface="Times New Roman" pitchFamily="18" charset="0"/>
                <a:sym typeface="Symbol" pitchFamily="18" charset="2"/>
              </a:rPr>
              <a:t>S, </a:t>
            </a:r>
            <a:r>
              <a:rPr lang="es-ES" altLang="es-MX" sz="2400" smtClean="0">
                <a:latin typeface="Times New Roman" pitchFamily="18" charset="0"/>
              </a:rPr>
              <a:t>0 </a:t>
            </a:r>
            <a:r>
              <a:rPr lang="es-ES" altLang="es-MX" sz="2400" smtClean="0">
                <a:latin typeface="Times New Roman" pitchFamily="18" charset="0"/>
                <a:sym typeface="Symbol" pitchFamily="18" charset="2"/>
              </a:rPr>
              <a:t> </a:t>
            </a:r>
            <a:r>
              <a:rPr lang="es-ES" altLang="es-MX" sz="2400" b="1" smtClean="0">
                <a:latin typeface="Times New Roman" pitchFamily="18" charset="0"/>
                <a:sym typeface="Symbol" pitchFamily="18" charset="2"/>
              </a:rPr>
              <a:t>X</a:t>
            </a:r>
            <a:r>
              <a:rPr lang="es-ES" altLang="es-MX" sz="2400" i="1" smtClean="0">
                <a:latin typeface="Times New Roman" pitchFamily="18" charset="0"/>
                <a:sym typeface="Symbol" pitchFamily="18" charset="2"/>
              </a:rPr>
              <a:t> </a:t>
            </a:r>
          </a:p>
          <a:p>
            <a:pPr eaLnBrk="1" hangingPunct="1"/>
            <a:r>
              <a:rPr lang="es-ES" altLang="es-MX" sz="2400" b="1" smtClean="0">
                <a:sym typeface="Symbol" pitchFamily="18" charset="2"/>
              </a:rPr>
              <a:t>Es convexo</a:t>
            </a:r>
            <a:r>
              <a:rPr lang="es-ES" altLang="es-MX" sz="2400" smtClean="0">
                <a:sym typeface="Symbol" pitchFamily="18" charset="2"/>
              </a:rPr>
              <a:t>. Dadas dos cestas factibles cualesquiera sus medias ponderadas también son factibles. Este supuesto implica la perfecta divisibilidad de bienes o mercancías.</a:t>
            </a:r>
          </a:p>
        </p:txBody>
      </p:sp>
      <p:graphicFrame>
        <p:nvGraphicFramePr>
          <p:cNvPr id="9220" name="Object 7"/>
          <p:cNvGraphicFramePr>
            <a:graphicFrameLocks noGrp="1" noChangeAspect="1"/>
          </p:cNvGraphicFramePr>
          <p:nvPr>
            <p:ph sz="half" idx="2"/>
          </p:nvPr>
        </p:nvGraphicFramePr>
        <p:xfrm>
          <a:off x="7138988" y="2168525"/>
          <a:ext cx="4318000" cy="3844925"/>
        </p:xfrm>
        <a:graphic>
          <a:graphicData uri="http://schemas.openxmlformats.org/presentationml/2006/ole">
            <mc:AlternateContent xmlns:mc="http://schemas.openxmlformats.org/markup-compatibility/2006">
              <mc:Choice xmlns:v="urn:schemas-microsoft-com:vml" Requires="v">
                <p:oleObj spid="_x0000_s9247" name="Imagen de mapa de bits" r:id="rId3" imgW="3476190" imgH="3095238" progId="Paint.Picture">
                  <p:embed/>
                </p:oleObj>
              </mc:Choice>
              <mc:Fallback>
                <p:oleObj name="Imagen de mapa de bits" r:id="rId3" imgW="3476190" imgH="3095238" progId="Paint.Picture">
                  <p:embed/>
                  <p:pic>
                    <p:nvPicPr>
                      <p:cNvPr id="0" name="Object 7"/>
                      <p:cNvPicPr>
                        <a:picLocks noGrp="1"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7138988" y="2168525"/>
                        <a:ext cx="4318000" cy="384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1" name="Object 6"/>
          <p:cNvGraphicFramePr>
            <a:graphicFrameLocks noChangeAspect="1"/>
          </p:cNvGraphicFramePr>
          <p:nvPr/>
        </p:nvGraphicFramePr>
        <p:xfrm>
          <a:off x="5159375" y="1971675"/>
          <a:ext cx="1557338" cy="395288"/>
        </p:xfrm>
        <a:graphic>
          <a:graphicData uri="http://schemas.openxmlformats.org/presentationml/2006/ole">
            <mc:AlternateContent xmlns:mc="http://schemas.openxmlformats.org/markup-compatibility/2006">
              <mc:Choice xmlns:v="urn:schemas-microsoft-com:vml" Requires="v">
                <p:oleObj spid="_x0000_s9248" name="Ecuación" r:id="rId5" imgW="901309" imgH="228501" progId="Equation.3">
                  <p:embed/>
                </p:oleObj>
              </mc:Choice>
              <mc:Fallback>
                <p:oleObj name="Ecuación" r:id="rId5" imgW="901309" imgH="228501"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59375" y="1971675"/>
                        <a:ext cx="1557338"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2" name="Object 8"/>
          <p:cNvGraphicFramePr>
            <a:graphicFrameLocks noChangeAspect="1"/>
          </p:cNvGraphicFramePr>
          <p:nvPr/>
        </p:nvGraphicFramePr>
        <p:xfrm>
          <a:off x="8328025" y="371475"/>
          <a:ext cx="936625" cy="457200"/>
        </p:xfrm>
        <a:graphic>
          <a:graphicData uri="http://schemas.openxmlformats.org/presentationml/2006/ole">
            <mc:AlternateContent xmlns:mc="http://schemas.openxmlformats.org/markup-compatibility/2006">
              <mc:Choice xmlns:v="urn:schemas-microsoft-com:vml" Requires="v">
                <p:oleObj spid="_x0000_s9249" name="Ecuación" r:id="rId7" imgW="469900" imgH="228600" progId="Equation.3">
                  <p:embed/>
                </p:oleObj>
              </mc:Choice>
              <mc:Fallback>
                <p:oleObj name="Ecuación" r:id="rId7" imgW="469900" imgH="22860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28025" y="371475"/>
                        <a:ext cx="9366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rtlCol="0">
            <a:normAutofit/>
          </a:bodyPr>
          <a:lstStyle/>
          <a:p>
            <a:pPr algn="r" eaLnBrk="1" fontAlgn="auto" hangingPunct="1">
              <a:spcAft>
                <a:spcPts val="0"/>
              </a:spcAft>
              <a:defRPr/>
            </a:pPr>
            <a:r>
              <a:rPr lang="es-MX" sz="2800" b="1" dirty="0">
                <a:solidFill>
                  <a:srgbClr val="C00000"/>
                </a:solidFill>
                <a:effectLst>
                  <a:outerShdw blurRad="38100" dist="38100" dir="2700000" algn="tl">
                    <a:srgbClr val="000000">
                      <a:alpha val="43137"/>
                    </a:srgbClr>
                  </a:outerShdw>
                </a:effectLst>
              </a:rPr>
              <a:t>OPTIMIZACIÓN Y EQUILIBRIO</a:t>
            </a:r>
          </a:p>
        </p:txBody>
      </p:sp>
      <p:sp>
        <p:nvSpPr>
          <p:cNvPr id="52227" name="Rectangle 3"/>
          <p:cNvSpPr>
            <a:spLocks noGrp="1" noChangeArrowheads="1"/>
          </p:cNvSpPr>
          <p:nvPr>
            <p:ph idx="1"/>
          </p:nvPr>
        </p:nvSpPr>
        <p:spPr>
          <a:xfrm>
            <a:off x="407988" y="1785938"/>
            <a:ext cx="10801350" cy="4357687"/>
          </a:xfrm>
        </p:spPr>
        <p:txBody>
          <a:bodyPr rtlCol="0">
            <a:normAutofit/>
          </a:bodyPr>
          <a:lstStyle/>
          <a:p>
            <a:pPr marL="609600" indent="-609600" eaLnBrk="1" fontAlgn="auto" hangingPunct="1">
              <a:spcAft>
                <a:spcPts val="0"/>
              </a:spcAft>
              <a:buFont typeface="Arial" pitchFamily="34" charset="0"/>
              <a:buNone/>
              <a:defRPr/>
            </a:pPr>
            <a:r>
              <a:rPr lang="es-MX" sz="2400" dirty="0"/>
              <a:t>      El modelo de elección del consumidor se basa en dos principios:</a:t>
            </a:r>
          </a:p>
          <a:p>
            <a:pPr marL="609600" indent="-609600" eaLnBrk="1" fontAlgn="auto" hangingPunct="1">
              <a:spcAft>
                <a:spcPts val="0"/>
              </a:spcAft>
              <a:buFont typeface="Arial" pitchFamily="34" charset="0"/>
              <a:buNone/>
              <a:defRPr/>
            </a:pPr>
            <a:endParaRPr lang="es-MX" sz="2400" dirty="0"/>
          </a:p>
          <a:p>
            <a:pPr marL="609600" indent="-609600" eaLnBrk="1" fontAlgn="auto" hangingPunct="1">
              <a:spcAft>
                <a:spcPts val="0"/>
              </a:spcAft>
              <a:buFontTx/>
              <a:buAutoNum type="arabicPeriod"/>
              <a:defRPr/>
            </a:pPr>
            <a:r>
              <a:rPr lang="es-MX" sz="2400" b="1" i="1" dirty="0"/>
              <a:t>Principio de optimización:</a:t>
            </a:r>
            <a:r>
              <a:rPr lang="es-MX" sz="2400" dirty="0"/>
              <a:t> Lo mejor y que este a su alcance</a:t>
            </a:r>
          </a:p>
          <a:p>
            <a:pPr marL="609600" indent="-609600" algn="just" eaLnBrk="1" fontAlgn="auto" hangingPunct="1">
              <a:spcAft>
                <a:spcPts val="0"/>
              </a:spcAft>
              <a:buFontTx/>
              <a:buAutoNum type="arabicPeriod"/>
              <a:defRPr/>
            </a:pPr>
            <a:r>
              <a:rPr lang="es-MX" sz="2400" b="1" i="1" dirty="0"/>
              <a:t>Principio de equilibrio:</a:t>
            </a:r>
            <a:r>
              <a:rPr lang="es-MX" sz="2400" dirty="0"/>
              <a:t> Los precios se ajustan hasta alcanzar el equilibrio</a:t>
            </a:r>
          </a:p>
          <a:p>
            <a:pPr marL="609600" indent="-609600" algn="just" eaLnBrk="1" fontAlgn="auto" hangingPunct="1">
              <a:spcAft>
                <a:spcPts val="0"/>
              </a:spcAft>
              <a:buFontTx/>
              <a:buAutoNum type="arabicPeriod"/>
              <a:defRPr/>
            </a:pPr>
            <a:endParaRPr lang="es-MX" sz="2400" dirty="0"/>
          </a:p>
          <a:p>
            <a:pPr marL="365760" indent="-283464" eaLnBrk="1" fontAlgn="auto" hangingPunct="1">
              <a:spcAft>
                <a:spcPts val="0"/>
              </a:spcAft>
              <a:buSzPct val="60000"/>
              <a:buFont typeface="Wingdings" pitchFamily="2" charset="2"/>
              <a:buChar char="q"/>
              <a:defRPr/>
            </a:pPr>
            <a:r>
              <a:rPr lang="es-ES" sz="2400" b="1" dirty="0"/>
              <a:t>Consumidor : </a:t>
            </a:r>
            <a:r>
              <a:rPr lang="es-ES" sz="2400" dirty="0"/>
              <a:t>Recursos limitados en relación con deseos. Escasez de tiempo y dinero para consumir.</a:t>
            </a:r>
          </a:p>
          <a:p>
            <a:pPr marL="365760" indent="-283464" eaLnBrk="1" fontAlgn="auto" hangingPunct="1">
              <a:spcAft>
                <a:spcPts val="0"/>
              </a:spcAft>
              <a:buSzPct val="60000"/>
              <a:buFont typeface="Wingdings" pitchFamily="2" charset="2"/>
              <a:buChar char="q"/>
              <a:defRPr/>
            </a:pPr>
            <a:endParaRPr lang="es-ES" sz="2400" dirty="0"/>
          </a:p>
          <a:p>
            <a:pPr marL="365760" indent="-283464" eaLnBrk="1" fontAlgn="auto" hangingPunct="1">
              <a:spcAft>
                <a:spcPts val="0"/>
              </a:spcAft>
              <a:buSzPct val="60000"/>
              <a:buFont typeface="Wingdings" pitchFamily="2" charset="2"/>
              <a:buChar char="q"/>
              <a:defRPr/>
            </a:pPr>
            <a:r>
              <a:rPr lang="es-ES" sz="2400" dirty="0"/>
              <a:t>Supuesto básico: </a:t>
            </a:r>
            <a:r>
              <a:rPr lang="es-ES" sz="2400" dirty="0">
                <a:sym typeface="Wingdings" pitchFamily="2" charset="2"/>
              </a:rPr>
              <a:t> </a:t>
            </a:r>
            <a:r>
              <a:rPr lang="es-ES" sz="2400" b="1" dirty="0"/>
              <a:t>Consumidor racional</a:t>
            </a:r>
            <a:r>
              <a:rPr lang="es-ES" sz="2400" dirty="0"/>
              <a:t>. Elección mejor cesta bienes que se puede adquirir.</a:t>
            </a:r>
          </a:p>
          <a:p>
            <a:pPr marL="609600" indent="-609600" algn="just" eaLnBrk="1" fontAlgn="auto" hangingPunct="1">
              <a:spcAft>
                <a:spcPts val="0"/>
              </a:spcAft>
              <a:buFontTx/>
              <a:buAutoNum type="arabicPeriod"/>
              <a:defRPr/>
            </a:pPr>
            <a:endParaRPr lang="es-MX" sz="2400" dirty="0"/>
          </a:p>
        </p:txBody>
      </p:sp>
    </p:spTree>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Grp="1" noChangeArrowheads="1"/>
          </p:cNvSpPr>
          <p:nvPr>
            <p:ph idx="1"/>
          </p:nvPr>
        </p:nvSpPr>
        <p:spPr>
          <a:xfrm>
            <a:off x="263525" y="1341438"/>
            <a:ext cx="6911975" cy="2087562"/>
          </a:xfrm>
        </p:spPr>
        <p:txBody>
          <a:bodyPr>
            <a:noAutofit/>
          </a:bodyPr>
          <a:lstStyle/>
          <a:p>
            <a:pPr marL="0" indent="0" eaLnBrk="1" fontAlgn="auto" hangingPunct="1">
              <a:spcAft>
                <a:spcPts val="0"/>
              </a:spcAft>
              <a:buFont typeface="Arial" pitchFamily="34" charset="0"/>
              <a:buNone/>
              <a:defRPr/>
            </a:pPr>
            <a:r>
              <a:rPr lang="es-ES" sz="2400" dirty="0"/>
              <a:t>El conjunto de elección muestra a todas las posibles canastas de bienes que podrían existir. </a:t>
            </a:r>
          </a:p>
          <a:p>
            <a:pPr marL="82296" indent="0" eaLnBrk="1" fontAlgn="auto" hangingPunct="1">
              <a:spcAft>
                <a:spcPts val="0"/>
              </a:spcAft>
              <a:buFont typeface="Arial" pitchFamily="34" charset="0"/>
              <a:buNone/>
              <a:defRPr/>
            </a:pPr>
            <a:r>
              <a:rPr lang="es-MX" sz="2400" dirty="0" smtClean="0"/>
              <a:t>El </a:t>
            </a:r>
            <a:r>
              <a:rPr lang="es-MX" sz="2400" dirty="0"/>
              <a:t>consumidor tiene preferencias sobre las cestas de consumo en </a:t>
            </a:r>
            <a:r>
              <a:rPr lang="es-MX" sz="24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X</a:t>
            </a:r>
            <a:r>
              <a:rPr lang="es-MX" sz="2400" i="1" dirty="0">
                <a:effectLst>
                  <a:outerShdw blurRad="38100" dist="38100" dir="2700000" algn="tl">
                    <a:srgbClr val="000000">
                      <a:alpha val="43137"/>
                    </a:srgbClr>
                  </a:outerShdw>
                </a:effectLst>
              </a:rPr>
              <a:t>,</a:t>
            </a:r>
            <a:r>
              <a:rPr lang="es-MX" sz="2400" dirty="0"/>
              <a:t> de manera que puede comparar y ordenar los diversos bienes de la economía</a:t>
            </a:r>
            <a:r>
              <a:rPr lang="es-MX" sz="2400" dirty="0" smtClean="0"/>
              <a:t>.</a:t>
            </a:r>
            <a:endParaRPr lang="es-MX" sz="2400" dirty="0"/>
          </a:p>
        </p:txBody>
      </p:sp>
      <p:sp>
        <p:nvSpPr>
          <p:cNvPr id="3" name="2 Rectángulo"/>
          <p:cNvSpPr/>
          <p:nvPr/>
        </p:nvSpPr>
        <p:spPr>
          <a:xfrm>
            <a:off x="2782888" y="520700"/>
            <a:ext cx="7058025" cy="425450"/>
          </a:xfrm>
          <a:prstGeom prst="rect">
            <a:avLst/>
          </a:prstGeom>
        </p:spPr>
        <p:txBody>
          <a:bodyPr>
            <a:spAutoFit/>
          </a:bodyPr>
          <a:lstStyle/>
          <a:p>
            <a:pPr marL="381000" indent="-381000" algn="ctr" eaLnBrk="1" hangingPunct="1">
              <a:lnSpc>
                <a:spcPct val="90000"/>
              </a:lnSpc>
              <a:spcBef>
                <a:spcPct val="20000"/>
              </a:spcBef>
              <a:buClr>
                <a:srgbClr val="B2B2B2"/>
              </a:buClr>
              <a:buSzPct val="90000"/>
              <a:defRPr/>
            </a:pPr>
            <a:r>
              <a:rPr lang="es-ES" sz="2400" b="0" kern="0" dirty="0">
                <a:solidFill>
                  <a:srgbClr val="000000"/>
                </a:solidFill>
                <a:effectLst>
                  <a:outerShdw blurRad="38100" dist="38100" dir="2700000" algn="tl">
                    <a:srgbClr val="000000">
                      <a:alpha val="43137"/>
                    </a:srgbClr>
                  </a:outerShdw>
                </a:effectLst>
                <a:latin typeface="Arial"/>
              </a:rPr>
              <a:t>LAS PREFERENCIAS DEL CONSUMIDOR</a:t>
            </a:r>
          </a:p>
        </p:txBody>
      </p:sp>
      <p:pic>
        <p:nvPicPr>
          <p:cNvPr id="12292"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535863" y="1714500"/>
            <a:ext cx="4359275" cy="386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txBox="1">
            <a:spLocks noChangeArrowheads="1"/>
          </p:cNvSpPr>
          <p:nvPr/>
        </p:nvSpPr>
        <p:spPr>
          <a:xfrm>
            <a:off x="334963" y="3467100"/>
            <a:ext cx="6985000" cy="284162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80000"/>
              </a:lnSpc>
              <a:spcAft>
                <a:spcPts val="0"/>
              </a:spcAft>
              <a:buFont typeface="Arial" panose="020B0604020202020204" pitchFamily="34" charset="0"/>
              <a:buNone/>
              <a:defRPr/>
            </a:pPr>
            <a:r>
              <a:rPr lang="es-MX" sz="2400" b="0" dirty="0" smtClean="0"/>
              <a:t>Dadas dos cestas de consumo </a:t>
            </a:r>
            <a:r>
              <a:rPr lang="es-MX" sz="2400" b="0" dirty="0" smtClean="0">
                <a:latin typeface="Times New Roman" pitchFamily="18" charset="0"/>
              </a:rPr>
              <a:t>x</a:t>
            </a:r>
            <a:r>
              <a:rPr lang="es-MX" sz="2400" b="0" i="1" dirty="0" smtClean="0">
                <a:latin typeface="Times New Roman" pitchFamily="18" charset="0"/>
              </a:rPr>
              <a:t> = </a:t>
            </a:r>
            <a:r>
              <a:rPr lang="es-MX" sz="2400" b="0" dirty="0" smtClean="0">
                <a:latin typeface="Times New Roman" pitchFamily="18" charset="0"/>
              </a:rPr>
              <a:t>(</a:t>
            </a:r>
            <a:r>
              <a:rPr lang="es-MX" sz="2400" b="0" i="1" dirty="0" smtClean="0">
                <a:latin typeface="Times New Roman" pitchFamily="18" charset="0"/>
              </a:rPr>
              <a:t>x</a:t>
            </a:r>
            <a:r>
              <a:rPr lang="es-MX" sz="2400" b="0" baseline="-25000" dirty="0" smtClean="0">
                <a:latin typeface="Times New Roman" pitchFamily="18" charset="0"/>
              </a:rPr>
              <a:t>1</a:t>
            </a:r>
            <a:r>
              <a:rPr lang="es-MX" sz="2400" b="0" i="1" dirty="0" smtClean="0">
                <a:latin typeface="Times New Roman" pitchFamily="18" charset="0"/>
              </a:rPr>
              <a:t>,x</a:t>
            </a:r>
            <a:r>
              <a:rPr lang="es-MX" sz="2400" b="0" baseline="-25000" dirty="0" smtClean="0">
                <a:latin typeface="Times New Roman" pitchFamily="18" charset="0"/>
              </a:rPr>
              <a:t>2</a:t>
            </a:r>
            <a:r>
              <a:rPr lang="es-MX" sz="2400" b="0" dirty="0" smtClean="0">
                <a:latin typeface="Times New Roman" pitchFamily="18" charset="0"/>
              </a:rPr>
              <a:t>)</a:t>
            </a:r>
            <a:r>
              <a:rPr lang="es-MX" sz="2400" b="0" dirty="0" smtClean="0"/>
              <a:t>  e </a:t>
            </a:r>
            <a:r>
              <a:rPr lang="es-MX" sz="2400" b="0" dirty="0" smtClean="0">
                <a:latin typeface="Times New Roman" pitchFamily="18" charset="0"/>
              </a:rPr>
              <a:t>y</a:t>
            </a:r>
            <a:r>
              <a:rPr lang="es-MX" sz="2400" b="0" i="1" dirty="0" smtClean="0">
                <a:latin typeface="Times New Roman" pitchFamily="18" charset="0"/>
              </a:rPr>
              <a:t> = </a:t>
            </a:r>
            <a:r>
              <a:rPr lang="es-MX" sz="2400" b="0" dirty="0" smtClean="0">
                <a:latin typeface="Times New Roman" pitchFamily="18" charset="0"/>
              </a:rPr>
              <a:t>(</a:t>
            </a:r>
            <a:r>
              <a:rPr lang="es-MX" sz="2400" b="0" i="1" dirty="0" smtClean="0">
                <a:latin typeface="Times New Roman" pitchFamily="18" charset="0"/>
              </a:rPr>
              <a:t>y</a:t>
            </a:r>
            <a:r>
              <a:rPr lang="es-MX" sz="2400" b="0" baseline="-25000" dirty="0" smtClean="0">
                <a:latin typeface="Times New Roman" pitchFamily="18" charset="0"/>
              </a:rPr>
              <a:t>1</a:t>
            </a:r>
            <a:r>
              <a:rPr lang="es-MX" sz="2400" b="0" i="1" dirty="0" smtClean="0">
                <a:latin typeface="Times New Roman" pitchFamily="18" charset="0"/>
              </a:rPr>
              <a:t>,y</a:t>
            </a:r>
            <a:r>
              <a:rPr lang="es-MX" sz="2400" b="0" baseline="-25000" dirty="0" smtClean="0">
                <a:latin typeface="Times New Roman" pitchFamily="18" charset="0"/>
              </a:rPr>
              <a:t>2</a:t>
            </a:r>
            <a:r>
              <a:rPr lang="es-MX" sz="2400" b="0" dirty="0" smtClean="0">
                <a:latin typeface="Times New Roman" pitchFamily="18" charset="0"/>
              </a:rPr>
              <a:t>)</a:t>
            </a:r>
            <a:r>
              <a:rPr lang="es-MX" sz="2400" b="0" dirty="0" smtClean="0"/>
              <a:t> el consumidor puede ordenarlas según su atractivo.</a:t>
            </a:r>
          </a:p>
          <a:p>
            <a:pPr marL="0" indent="0" fontAlgn="auto">
              <a:lnSpc>
                <a:spcPct val="80000"/>
              </a:lnSpc>
              <a:spcAft>
                <a:spcPts val="0"/>
              </a:spcAft>
              <a:buFont typeface="Arial" panose="020B0604020202020204" pitchFamily="34" charset="0"/>
              <a:buNone/>
              <a:defRPr/>
            </a:pPr>
            <a:r>
              <a:rPr lang="es-MX" sz="2400" b="0" dirty="0" smtClean="0"/>
              <a:t>Para realizar una comparaciones se establecen relaciones binarias del siguiente tipo:</a:t>
            </a:r>
          </a:p>
          <a:p>
            <a:pPr marL="457200" indent="-457200" fontAlgn="auto">
              <a:lnSpc>
                <a:spcPct val="80000"/>
              </a:lnSpc>
              <a:spcAft>
                <a:spcPts val="0"/>
              </a:spcAft>
              <a:buFontTx/>
              <a:buAutoNum type="arabicPeriod"/>
              <a:defRPr/>
            </a:pPr>
            <a:r>
              <a:rPr lang="es-MX" sz="1800" b="0" dirty="0" smtClean="0"/>
              <a:t> Preferencia estricta: </a:t>
            </a:r>
            <a:r>
              <a:rPr lang="es-MX" sz="1800" b="0" dirty="0" smtClean="0">
                <a:latin typeface="Times New Roman" pitchFamily="18" charset="0"/>
              </a:rPr>
              <a:t>x</a:t>
            </a:r>
            <a:r>
              <a:rPr lang="es-MX" sz="1800" b="0" i="1" dirty="0" smtClean="0">
                <a:latin typeface="Times New Roman" pitchFamily="18" charset="0"/>
              </a:rPr>
              <a:t> </a:t>
            </a:r>
            <a:r>
              <a:rPr lang="es-ES_tradnl" sz="1800" b="0" dirty="0" smtClean="0">
                <a:latin typeface="Lucida Sans Unicode" pitchFamily="34" charset="0"/>
              </a:rPr>
              <a:t>≻</a:t>
            </a:r>
            <a:r>
              <a:rPr lang="es-ES_tradnl" sz="1800" b="0" dirty="0" smtClean="0"/>
              <a:t> </a:t>
            </a:r>
            <a:r>
              <a:rPr lang="es-MX" sz="1800" b="0" dirty="0" smtClean="0">
                <a:latin typeface="Times New Roman" pitchFamily="18" charset="0"/>
              </a:rPr>
              <a:t>y</a:t>
            </a:r>
            <a:r>
              <a:rPr lang="es-ES_tradnl" sz="1800" b="0" dirty="0" smtClean="0"/>
              <a:t> </a:t>
            </a:r>
            <a:endParaRPr lang="es-MX" sz="1800" b="0" i="1" dirty="0" smtClean="0">
              <a:latin typeface="Times New Roman" pitchFamily="18" charset="0"/>
            </a:endParaRPr>
          </a:p>
          <a:p>
            <a:pPr marL="457200" indent="-457200" fontAlgn="auto">
              <a:lnSpc>
                <a:spcPct val="80000"/>
              </a:lnSpc>
              <a:spcAft>
                <a:spcPts val="0"/>
              </a:spcAft>
              <a:buFontTx/>
              <a:buAutoNum type="arabicPeriod"/>
              <a:defRPr/>
            </a:pPr>
            <a:r>
              <a:rPr lang="es-MX" sz="1800" b="0" dirty="0" smtClean="0"/>
              <a:t> Preferencia débil: </a:t>
            </a:r>
            <a:r>
              <a:rPr lang="es-MX" sz="1800" b="0" dirty="0" smtClean="0">
                <a:latin typeface="Times New Roman" pitchFamily="18" charset="0"/>
              </a:rPr>
              <a:t>x</a:t>
            </a:r>
            <a:r>
              <a:rPr lang="es-MX" sz="1800" b="0" i="1" dirty="0" smtClean="0">
                <a:latin typeface="Times New Roman" pitchFamily="18" charset="0"/>
              </a:rPr>
              <a:t> </a:t>
            </a:r>
            <a:r>
              <a:rPr lang="es-ES_tradnl" sz="1800" b="0" dirty="0" smtClean="0">
                <a:latin typeface="Lucida Sans Unicode" pitchFamily="34" charset="0"/>
              </a:rPr>
              <a:t>≽</a:t>
            </a:r>
            <a:r>
              <a:rPr lang="es-MX" sz="1800" b="0" dirty="0" smtClean="0"/>
              <a:t> </a:t>
            </a:r>
            <a:r>
              <a:rPr lang="es-MX" sz="1800" b="0" dirty="0" smtClean="0">
                <a:latin typeface="Times New Roman" pitchFamily="18" charset="0"/>
              </a:rPr>
              <a:t>y</a:t>
            </a:r>
            <a:endParaRPr lang="es-MX" sz="1800" b="0" i="1" dirty="0" smtClean="0">
              <a:latin typeface="Times New Roman" pitchFamily="18" charset="0"/>
            </a:endParaRPr>
          </a:p>
          <a:p>
            <a:pPr marL="457200" indent="-457200" fontAlgn="auto">
              <a:lnSpc>
                <a:spcPct val="80000"/>
              </a:lnSpc>
              <a:spcAft>
                <a:spcPts val="0"/>
              </a:spcAft>
              <a:buFontTx/>
              <a:buAutoNum type="arabicPeriod"/>
              <a:defRPr/>
            </a:pPr>
            <a:r>
              <a:rPr lang="es-MX" sz="1800" b="0" dirty="0" smtClean="0"/>
              <a:t> Indiferencia: </a:t>
            </a:r>
            <a:r>
              <a:rPr lang="es-MX" sz="1800" b="0" dirty="0" smtClean="0">
                <a:latin typeface="Times New Roman" pitchFamily="18" charset="0"/>
              </a:rPr>
              <a:t>x</a:t>
            </a:r>
            <a:r>
              <a:rPr lang="es-MX" sz="1800" b="0" i="1" dirty="0" smtClean="0">
                <a:latin typeface="Times New Roman" pitchFamily="18" charset="0"/>
              </a:rPr>
              <a:t> </a:t>
            </a:r>
            <a:r>
              <a:rPr lang="es-MX" sz="1800" b="0" i="1" dirty="0" smtClean="0">
                <a:latin typeface="Times New Roman" pitchFamily="18" charset="0"/>
                <a:cs typeface="Times New Roman" pitchFamily="18" charset="0"/>
                <a:sym typeface="Symbol" pitchFamily="18" charset="2"/>
              </a:rPr>
              <a:t></a:t>
            </a:r>
            <a:r>
              <a:rPr lang="es-MX" sz="1800" b="0" i="1" dirty="0" smtClean="0">
                <a:latin typeface="Times New Roman" pitchFamily="18" charset="0"/>
              </a:rPr>
              <a:t> </a:t>
            </a:r>
            <a:r>
              <a:rPr lang="es-MX" sz="1800" b="0" dirty="0" smtClean="0">
                <a:latin typeface="Times New Roman" pitchFamily="18" charset="0"/>
              </a:rPr>
              <a:t>y</a:t>
            </a:r>
            <a:endParaRPr lang="es-MX" sz="1800" b="0" i="1" dirty="0" smtClean="0">
              <a:latin typeface="Times New Roman" pitchFamily="18" charset="0"/>
            </a:endParaRPr>
          </a:p>
          <a:p>
            <a:pPr marL="457200" indent="-457200" fontAlgn="auto">
              <a:lnSpc>
                <a:spcPct val="80000"/>
              </a:lnSpc>
              <a:spcAft>
                <a:spcPts val="0"/>
              </a:spcAft>
              <a:buFont typeface="Arial" panose="020B0604020202020204" pitchFamily="34" charset="0"/>
              <a:buNone/>
              <a:defRPr/>
            </a:pPr>
            <a:r>
              <a:rPr lang="es-ES_tradnl" sz="1800" b="0" dirty="0" smtClean="0">
                <a:latin typeface="Lucida Sans Unicode" pitchFamily="34" charset="0"/>
              </a:rPr>
              <a:t>≽ </a:t>
            </a:r>
            <a:r>
              <a:rPr lang="es-MX" sz="1800" b="0" dirty="0" smtClean="0">
                <a:latin typeface="CMR10"/>
                <a:ea typeface="Calibri"/>
                <a:cs typeface="CMR10"/>
              </a:rPr>
              <a:t>relación binaria</a:t>
            </a:r>
            <a:endParaRPr lang="es-MX" sz="1800" b="0" dirty="0" smtClean="0"/>
          </a:p>
          <a:p>
            <a:pPr marL="457200" indent="-457200" fontAlgn="auto">
              <a:lnSpc>
                <a:spcPct val="80000"/>
              </a:lnSpc>
              <a:spcAft>
                <a:spcPts val="0"/>
              </a:spcAft>
              <a:buFont typeface="Arial" panose="020B0604020202020204" pitchFamily="34" charset="0"/>
              <a:buNone/>
              <a:defRPr/>
            </a:pPr>
            <a:endParaRPr lang="es-MX" sz="1800" b="0" i="1" dirty="0">
              <a:latin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5" name="Rectangle 2"/>
          <p:cNvSpPr>
            <a:spLocks noGrp="1" noChangeArrowheads="1"/>
          </p:cNvSpPr>
          <p:nvPr>
            <p:ph type="title"/>
          </p:nvPr>
        </p:nvSpPr>
        <p:spPr>
          <a:xfrm>
            <a:off x="2438400" y="260350"/>
            <a:ext cx="7772400" cy="762000"/>
          </a:xfrm>
        </p:spPr>
        <p:txBody>
          <a:bodyPr rtlCol="0">
            <a:normAutofit/>
          </a:bodyPr>
          <a:lstStyle/>
          <a:p>
            <a:pPr algn="r" eaLnBrk="1" fontAlgn="auto" hangingPunct="1">
              <a:spcAft>
                <a:spcPts val="0"/>
              </a:spcAft>
              <a:defRPr/>
            </a:pPr>
            <a:r>
              <a:rPr lang="es-MX" sz="2400" b="1" dirty="0">
                <a:solidFill>
                  <a:srgbClr val="C00000"/>
                </a:solidFill>
                <a:effectLst>
                  <a:outerShdw blurRad="38100" dist="38100" dir="2700000" algn="tl">
                    <a:srgbClr val="000000">
                      <a:alpha val="43137"/>
                    </a:srgbClr>
                  </a:outerShdw>
                </a:effectLst>
              </a:rPr>
              <a:t>AXIOMAS DE LA ELECCIÓN RACIONAL</a:t>
            </a:r>
            <a:endParaRPr lang="es-ES" sz="2400" b="1" dirty="0">
              <a:solidFill>
                <a:srgbClr val="C00000"/>
              </a:solidFill>
              <a:effectLst>
                <a:outerShdw blurRad="38100" dist="38100" dir="2700000" algn="tl">
                  <a:srgbClr val="000000">
                    <a:alpha val="43137"/>
                  </a:srgbClr>
                </a:outerShdw>
              </a:effectLst>
            </a:endParaRPr>
          </a:p>
        </p:txBody>
      </p:sp>
      <p:sp>
        <p:nvSpPr>
          <p:cNvPr id="22531" name="Rectangle 3"/>
          <p:cNvSpPr>
            <a:spLocks noGrp="1" noChangeArrowheads="1"/>
          </p:cNvSpPr>
          <p:nvPr>
            <p:ph idx="1"/>
          </p:nvPr>
        </p:nvSpPr>
        <p:spPr>
          <a:xfrm>
            <a:off x="695325" y="1200150"/>
            <a:ext cx="10514013" cy="2044700"/>
          </a:xfrm>
        </p:spPr>
        <p:txBody>
          <a:bodyPr rtlCol="0">
            <a:normAutofit fontScale="92500" lnSpcReduction="20000"/>
          </a:bodyPr>
          <a:lstStyle/>
          <a:p>
            <a:pPr marL="381000" indent="-381000" eaLnBrk="1" fontAlgn="auto" hangingPunct="1">
              <a:spcAft>
                <a:spcPts val="0"/>
              </a:spcAft>
              <a:buFont typeface="Arial" pitchFamily="34" charset="0"/>
              <a:buNone/>
              <a:defRPr/>
            </a:pPr>
            <a:r>
              <a:rPr lang="es-MX" altLang="es-MX" sz="2400" b="1" dirty="0" smtClean="0"/>
              <a:t>Axiomas de Orden:</a:t>
            </a:r>
          </a:p>
          <a:p>
            <a:pPr marL="381000" indent="-381000" eaLnBrk="1" fontAlgn="auto" hangingPunct="1">
              <a:spcAft>
                <a:spcPts val="0"/>
              </a:spcAft>
              <a:buSzPct val="50000"/>
              <a:buFont typeface="Wingdings" panose="05000000000000000000" pitchFamily="2" charset="2"/>
              <a:buChar char="q"/>
              <a:defRPr/>
            </a:pPr>
            <a:r>
              <a:rPr lang="es-MX" altLang="es-MX" sz="2400" b="1" i="1" dirty="0" smtClean="0"/>
              <a:t>Completitud:</a:t>
            </a:r>
            <a:r>
              <a:rPr lang="es-MX" altLang="es-MX" sz="2400" dirty="0" smtClean="0"/>
              <a:t> Si </a:t>
            </a:r>
            <a:r>
              <a:rPr lang="es-MX" altLang="es-MX" sz="2400" i="1" dirty="0" smtClean="0">
                <a:latin typeface="Times New Roman" panose="02020603050405020304" pitchFamily="18" charset="0"/>
              </a:rPr>
              <a:t>A</a:t>
            </a:r>
            <a:r>
              <a:rPr lang="es-MX" altLang="es-MX" sz="2400" dirty="0" smtClean="0"/>
              <a:t> y </a:t>
            </a:r>
            <a:r>
              <a:rPr lang="es-MX" altLang="es-MX" sz="2400" i="1" dirty="0" smtClean="0">
                <a:latin typeface="Times New Roman" panose="02020603050405020304" pitchFamily="18" charset="0"/>
              </a:rPr>
              <a:t>B</a:t>
            </a:r>
            <a:r>
              <a:rPr lang="es-MX" altLang="es-MX" sz="2400" dirty="0" smtClean="0"/>
              <a:t> son cestas de consumo, se tienen tres situaciones posibles, </a:t>
            </a:r>
          </a:p>
          <a:p>
            <a:pPr marL="381000" indent="-381000" algn="ctr" eaLnBrk="1" fontAlgn="auto" hangingPunct="1">
              <a:spcAft>
                <a:spcPts val="0"/>
              </a:spcAft>
              <a:buFont typeface="Arial" pitchFamily="34" charset="0"/>
              <a:buNone/>
              <a:defRPr/>
            </a:pPr>
            <a:r>
              <a:rPr lang="es-MX" altLang="es-MX" sz="2400" i="1" dirty="0" smtClean="0">
                <a:latin typeface="Times New Roman" panose="02020603050405020304" pitchFamily="18" charset="0"/>
              </a:rPr>
              <a:t>A </a:t>
            </a:r>
            <a:r>
              <a:rPr lang="es-ES_tradnl" altLang="es-MX" sz="2400" dirty="0" smtClean="0">
                <a:latin typeface="Lucida Sans Unicode" panose="020B0602030504020204" pitchFamily="34" charset="0"/>
              </a:rPr>
              <a:t>≻</a:t>
            </a:r>
            <a:r>
              <a:rPr lang="es-ES_tradnl" altLang="es-MX" sz="2400" dirty="0" smtClean="0"/>
              <a:t> </a:t>
            </a:r>
            <a:r>
              <a:rPr lang="es-MX" altLang="es-MX" sz="2400" i="1" dirty="0" smtClean="0">
                <a:latin typeface="Times New Roman" panose="02020603050405020304" pitchFamily="18" charset="0"/>
              </a:rPr>
              <a:t>B,   A </a:t>
            </a:r>
            <a:r>
              <a:rPr lang="es-ES_tradnl" altLang="es-MX" sz="2400" i="1" dirty="0" smtClean="0">
                <a:latin typeface="Lucida Sans Unicode" panose="020B0602030504020204" pitchFamily="34" charset="0"/>
              </a:rPr>
              <a:t>≽</a:t>
            </a:r>
            <a:r>
              <a:rPr lang="es-MX" altLang="es-MX" sz="2400" dirty="0" smtClean="0">
                <a:latin typeface="Lucida Sans Unicode" panose="020B0602030504020204" pitchFamily="34" charset="0"/>
              </a:rPr>
              <a:t> </a:t>
            </a:r>
            <a:r>
              <a:rPr lang="es-MX" altLang="es-MX" sz="2400" i="1" dirty="0" smtClean="0">
                <a:latin typeface="Times New Roman" panose="02020603050405020304" pitchFamily="18" charset="0"/>
              </a:rPr>
              <a:t> B,   A </a:t>
            </a:r>
            <a:r>
              <a:rPr lang="es-MX" altLang="es-MX" sz="2400" i="1" dirty="0" smtClean="0">
                <a:latin typeface="Times New Roman" panose="02020603050405020304" pitchFamily="18" charset="0"/>
                <a:cs typeface="Times New Roman" panose="02020603050405020304" pitchFamily="18" charset="0"/>
                <a:sym typeface="Symbol" panose="05050102010706020507" pitchFamily="18" charset="2"/>
              </a:rPr>
              <a:t></a:t>
            </a:r>
            <a:r>
              <a:rPr lang="es-MX" altLang="es-MX" sz="2400" i="1" dirty="0" smtClean="0">
                <a:latin typeface="Times New Roman" panose="02020603050405020304" pitchFamily="18" charset="0"/>
              </a:rPr>
              <a:t>  B </a:t>
            </a:r>
            <a:endParaRPr lang="es-MX" altLang="es-MX" sz="2400" i="1" dirty="0" smtClean="0">
              <a:latin typeface="Lucida Sans Unicode" panose="020B0602030504020204" pitchFamily="34" charset="0"/>
            </a:endParaRPr>
          </a:p>
          <a:p>
            <a:pPr marL="381000" indent="-381000" eaLnBrk="1" fontAlgn="auto" hangingPunct="1">
              <a:spcAft>
                <a:spcPts val="0"/>
              </a:spcAft>
              <a:buFont typeface="Arial" pitchFamily="34" charset="0"/>
              <a:buNone/>
              <a:defRPr/>
            </a:pPr>
            <a:r>
              <a:rPr lang="es-MX" altLang="es-MX" sz="2400" dirty="0" smtClean="0"/>
              <a:t>     Cualquier par de cestas de elección puede ser comparada de alguna de las formas mencionadas. No es posible que exista alguna canasta del conjunto que no pueda ser comparada con otra.</a:t>
            </a:r>
          </a:p>
        </p:txBody>
      </p:sp>
      <p:sp>
        <p:nvSpPr>
          <p:cNvPr id="22532" name="Rectangle 5"/>
          <p:cNvSpPr>
            <a:spLocks noChangeArrowheads="1"/>
          </p:cNvSpPr>
          <p:nvPr/>
        </p:nvSpPr>
        <p:spPr bwMode="auto">
          <a:xfrm>
            <a:off x="677863" y="3422650"/>
            <a:ext cx="103536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81000" indent="-381000" eaLnBrk="0" hangingPunct="0">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742950" indent="-285750" eaLnBrk="0" hangingPunct="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eaLnBrk="0" hangingPunct="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eaLnBrk="0" hangingPunct="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eaLnBrk="0" hangingPunct="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eaLnBrk="1" hangingPunct="1">
              <a:lnSpc>
                <a:spcPct val="90000"/>
              </a:lnSpc>
              <a:spcBef>
                <a:spcPct val="20000"/>
              </a:spcBef>
              <a:buClr>
                <a:schemeClr val="folHlink"/>
              </a:buClr>
              <a:buSzPct val="50000"/>
              <a:buFont typeface="Wingdings" panose="05000000000000000000" pitchFamily="2" charset="2"/>
              <a:buChar char="q"/>
              <a:defRPr/>
            </a:pPr>
            <a:r>
              <a:rPr lang="es-MX" altLang="es-MX" sz="2400" i="1" dirty="0" smtClean="0">
                <a:latin typeface="+mn-lt"/>
              </a:rPr>
              <a:t>Transitividad</a:t>
            </a:r>
            <a:r>
              <a:rPr lang="es-MX" altLang="es-MX" sz="2400" i="1" dirty="0" smtClean="0">
                <a:latin typeface="Arial" panose="020B0604020202020204" pitchFamily="34" charset="0"/>
              </a:rPr>
              <a:t>:</a:t>
            </a:r>
          </a:p>
        </p:txBody>
      </p:sp>
      <p:sp>
        <p:nvSpPr>
          <p:cNvPr id="22533" name="Rectangle 10"/>
          <p:cNvSpPr>
            <a:spLocks noChangeArrowheads="1"/>
          </p:cNvSpPr>
          <p:nvPr/>
        </p:nvSpPr>
        <p:spPr bwMode="auto">
          <a:xfrm>
            <a:off x="679450" y="4286250"/>
            <a:ext cx="10272713"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81000" indent="-381000" eaLnBrk="0" hangingPunct="0">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742950" indent="-285750" eaLnBrk="0" hangingPunct="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eaLnBrk="0" hangingPunct="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eaLnBrk="0" hangingPunct="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eaLnBrk="0" hangingPunct="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eaLnBrk="1" hangingPunct="1">
              <a:lnSpc>
                <a:spcPct val="90000"/>
              </a:lnSpc>
              <a:spcBef>
                <a:spcPct val="20000"/>
              </a:spcBef>
              <a:buClr>
                <a:schemeClr val="folHlink"/>
              </a:buClr>
              <a:buSzPct val="50000"/>
              <a:buFont typeface="Wingdings" panose="05000000000000000000" pitchFamily="2" charset="2"/>
              <a:buChar char="q"/>
              <a:defRPr/>
            </a:pPr>
            <a:r>
              <a:rPr lang="es-MX" altLang="es-MX" sz="2200" i="1" dirty="0" smtClean="0">
                <a:latin typeface="+mn-lt"/>
              </a:rPr>
              <a:t>Reflexiva</a:t>
            </a:r>
            <a:r>
              <a:rPr lang="es-MX" altLang="es-MX" sz="2200" dirty="0" smtClean="0">
                <a:latin typeface="+mn-lt"/>
              </a:rPr>
              <a:t>: </a:t>
            </a:r>
            <a:r>
              <a:rPr lang="es-MX" altLang="es-MX" sz="2200" b="0" dirty="0" smtClean="0">
                <a:latin typeface="+mn-lt"/>
              </a:rPr>
              <a:t>Cualquier cesta es al menos tan buena como ella misma</a:t>
            </a:r>
          </a:p>
        </p:txBody>
      </p:sp>
      <p:sp>
        <p:nvSpPr>
          <p:cNvPr id="13318" name="17 Rectángulo"/>
          <p:cNvSpPr>
            <a:spLocks noChangeArrowheads="1"/>
          </p:cNvSpPr>
          <p:nvPr/>
        </p:nvSpPr>
        <p:spPr bwMode="auto">
          <a:xfrm>
            <a:off x="4052888" y="3478213"/>
            <a:ext cx="4254500" cy="34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90000"/>
              </a:lnSpc>
              <a:spcBef>
                <a:spcPct val="20000"/>
              </a:spcBef>
              <a:buClr>
                <a:schemeClr val="folHlink"/>
              </a:buClr>
              <a:buSzPct val="50000"/>
            </a:pPr>
            <a:r>
              <a:rPr lang="es-MX" altLang="es-MX" sz="1800" b="0">
                <a:latin typeface="Times New Roman" pitchFamily="18" charset="0"/>
                <a:sym typeface="Symbol" pitchFamily="18" charset="2"/>
              </a:rPr>
              <a:t></a:t>
            </a:r>
            <a:r>
              <a:rPr lang="es-MX" altLang="es-MX" sz="1800" b="0" i="1">
                <a:latin typeface="Times New Roman" pitchFamily="18" charset="0"/>
                <a:sym typeface="Symbol" pitchFamily="18" charset="2"/>
              </a:rPr>
              <a:t>A,B,C</a:t>
            </a:r>
            <a:r>
              <a:rPr lang="es-MX" altLang="es-MX" sz="1800" b="0">
                <a:latin typeface="Times New Roman" pitchFamily="18" charset="0"/>
                <a:sym typeface="Symbol" pitchFamily="18" charset="2"/>
              </a:rPr>
              <a:t>  </a:t>
            </a:r>
            <a:r>
              <a:rPr lang="es-MX" altLang="es-MX" sz="1800" b="0" i="1">
                <a:latin typeface="Times New Roman" pitchFamily="18" charset="0"/>
                <a:sym typeface="Symbol" pitchFamily="18" charset="2"/>
              </a:rPr>
              <a:t>S</a:t>
            </a:r>
            <a:r>
              <a:rPr lang="es-MX" altLang="es-MX" sz="1800" b="0">
                <a:latin typeface="Times New Roman" pitchFamily="18" charset="0"/>
                <a:sym typeface="Symbol" pitchFamily="18" charset="2"/>
              </a:rPr>
              <a:t>: (</a:t>
            </a:r>
            <a:r>
              <a:rPr lang="es-MX" altLang="es-MX" sz="1800" b="0" i="1">
                <a:latin typeface="Times New Roman" pitchFamily="18" charset="0"/>
                <a:sym typeface="Symbol" pitchFamily="18" charset="2"/>
              </a:rPr>
              <a:t>A</a:t>
            </a:r>
            <a:r>
              <a:rPr lang="es-ES_tradnl" altLang="es-MX" sz="1800" b="0">
                <a:latin typeface="Lucida Sans Unicode" pitchFamily="34" charset="0"/>
              </a:rPr>
              <a:t>≽</a:t>
            </a:r>
            <a:r>
              <a:rPr lang="es-ES_tradnl" altLang="es-MX" sz="1800" b="0" i="1">
                <a:latin typeface="Lucida Sans Unicode" pitchFamily="34" charset="0"/>
              </a:rPr>
              <a:t> </a:t>
            </a:r>
            <a:r>
              <a:rPr lang="es-ES_tradnl" altLang="es-MX" sz="1800" b="0" i="1">
                <a:latin typeface="Times New Roman" pitchFamily="18" charset="0"/>
              </a:rPr>
              <a:t>B</a:t>
            </a:r>
            <a:r>
              <a:rPr lang="es-ES_tradnl" altLang="es-MX" sz="1800" b="0">
                <a:latin typeface="Times New Roman" pitchFamily="18" charset="0"/>
                <a:cs typeface="Times New Roman" pitchFamily="18" charset="0"/>
              </a:rPr>
              <a:t>) ˄ </a:t>
            </a:r>
            <a:r>
              <a:rPr lang="es-MX" altLang="es-MX" sz="1800" b="0">
                <a:latin typeface="Times New Roman" pitchFamily="18" charset="0"/>
                <a:cs typeface="Times New Roman" pitchFamily="18" charset="0"/>
                <a:sym typeface="Symbol" pitchFamily="18" charset="2"/>
              </a:rPr>
              <a:t>(</a:t>
            </a:r>
            <a:r>
              <a:rPr lang="es-MX" altLang="es-MX" sz="1800" b="0" i="1">
                <a:latin typeface="Times New Roman" pitchFamily="18" charset="0"/>
                <a:cs typeface="Times New Roman" pitchFamily="18" charset="0"/>
                <a:sym typeface="Symbol" pitchFamily="18" charset="2"/>
              </a:rPr>
              <a:t>B </a:t>
            </a:r>
            <a:r>
              <a:rPr lang="es-ES_tradnl" altLang="es-MX" sz="1800" b="0">
                <a:latin typeface="Times New Roman" pitchFamily="18" charset="0"/>
                <a:cs typeface="Times New Roman" pitchFamily="18" charset="0"/>
              </a:rPr>
              <a:t>≽ </a:t>
            </a:r>
            <a:r>
              <a:rPr lang="es-ES_tradnl" altLang="es-MX" sz="1800" b="0" i="1">
                <a:latin typeface="Times New Roman" pitchFamily="18" charset="0"/>
                <a:cs typeface="Times New Roman" pitchFamily="18" charset="0"/>
              </a:rPr>
              <a:t>C</a:t>
            </a:r>
            <a:r>
              <a:rPr lang="es-ES_tradnl" altLang="es-MX" sz="1800" b="0">
                <a:latin typeface="Times New Roman" pitchFamily="18" charset="0"/>
                <a:cs typeface="Times New Roman" pitchFamily="18" charset="0"/>
              </a:rPr>
              <a:t>) </a:t>
            </a:r>
            <a:r>
              <a:rPr lang="es-ES_tradnl" altLang="es-MX" sz="1800" b="0">
                <a:latin typeface="Times New Roman" pitchFamily="18" charset="0"/>
                <a:cs typeface="Times New Roman" pitchFamily="18" charset="0"/>
                <a:sym typeface="Symbol" pitchFamily="18" charset="2"/>
              </a:rPr>
              <a:t> (</a:t>
            </a:r>
            <a:r>
              <a:rPr lang="es-MX" altLang="es-MX" sz="1800" b="0" i="1">
                <a:latin typeface="Times New Roman" pitchFamily="18" charset="0"/>
              </a:rPr>
              <a:t>A </a:t>
            </a:r>
            <a:r>
              <a:rPr lang="es-ES_tradnl" altLang="es-MX" sz="1800" b="0">
                <a:latin typeface="Lucida Sans Unicode" pitchFamily="34" charset="0"/>
              </a:rPr>
              <a:t>≽</a:t>
            </a:r>
            <a:r>
              <a:rPr lang="es-ES_tradnl" altLang="es-MX" sz="1800" b="0"/>
              <a:t> </a:t>
            </a:r>
            <a:r>
              <a:rPr lang="es-ES_tradnl" altLang="es-MX" sz="1800" b="0" i="1">
                <a:latin typeface="Times New Roman" pitchFamily="18" charset="0"/>
                <a:cs typeface="Times New Roman" pitchFamily="18" charset="0"/>
              </a:rPr>
              <a:t>C</a:t>
            </a:r>
            <a:r>
              <a:rPr lang="es-MX" altLang="es-MX" sz="1800" b="0">
                <a:latin typeface="Times New Roman" pitchFamily="18" charset="0"/>
              </a:rPr>
              <a:t>)</a:t>
            </a:r>
            <a:endParaRPr lang="es-MX" altLang="es-MX" sz="1800" b="0">
              <a:latin typeface="Times New Roman" pitchFamily="18" charset="0"/>
              <a:cs typeface="Times New Roman" pitchFamily="18" charset="0"/>
            </a:endParaRPr>
          </a:p>
        </p:txBody>
      </p:sp>
      <p:sp>
        <p:nvSpPr>
          <p:cNvPr id="13319" name="19 Rectángulo"/>
          <p:cNvSpPr>
            <a:spLocks noChangeArrowheads="1"/>
          </p:cNvSpPr>
          <p:nvPr/>
        </p:nvSpPr>
        <p:spPr bwMode="auto">
          <a:xfrm>
            <a:off x="4079875" y="4787900"/>
            <a:ext cx="29130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90000"/>
              </a:lnSpc>
              <a:spcBef>
                <a:spcPct val="20000"/>
              </a:spcBef>
              <a:buClr>
                <a:schemeClr val="folHlink"/>
              </a:buClr>
              <a:buSzPct val="50000"/>
            </a:pPr>
            <a:r>
              <a:rPr lang="es-MX" altLang="es-MX" b="0">
                <a:latin typeface="Times New Roman" pitchFamily="18" charset="0"/>
                <a:sym typeface="Symbol" pitchFamily="18" charset="2"/>
              </a:rPr>
              <a:t></a:t>
            </a:r>
            <a:r>
              <a:rPr lang="es-MX" altLang="es-MX" b="0" i="1">
                <a:latin typeface="Times New Roman" pitchFamily="18" charset="0"/>
              </a:rPr>
              <a:t>A</a:t>
            </a:r>
            <a:r>
              <a:rPr lang="es-MX" altLang="es-MX" b="0">
                <a:latin typeface="Times New Roman" pitchFamily="18" charset="0"/>
                <a:sym typeface="Symbol" pitchFamily="18" charset="2"/>
              </a:rPr>
              <a:t></a:t>
            </a:r>
            <a:r>
              <a:rPr lang="es-MX" altLang="es-MX" b="0" i="1">
                <a:latin typeface="Times New Roman" pitchFamily="18" charset="0"/>
                <a:sym typeface="Symbol" pitchFamily="18" charset="2"/>
              </a:rPr>
              <a:t>S: </a:t>
            </a:r>
            <a:r>
              <a:rPr lang="es-MX" altLang="es-MX" b="0">
                <a:latin typeface="Times New Roman" pitchFamily="18" charset="0"/>
                <a:sym typeface="Symbol" pitchFamily="18" charset="2"/>
              </a:rPr>
              <a:t>(</a:t>
            </a:r>
            <a:r>
              <a:rPr lang="es-MX" altLang="es-MX" b="0" i="1">
                <a:latin typeface="Times New Roman" pitchFamily="18" charset="0"/>
                <a:sym typeface="Symbol" pitchFamily="18" charset="2"/>
              </a:rPr>
              <a:t>A</a:t>
            </a:r>
            <a:r>
              <a:rPr lang="es-ES_tradnl" altLang="es-MX" b="0">
                <a:latin typeface="Lucida Sans Unicode" pitchFamily="34" charset="0"/>
              </a:rPr>
              <a:t>≽</a:t>
            </a:r>
            <a:r>
              <a:rPr lang="es-ES_tradnl" altLang="es-MX" b="0" i="1">
                <a:latin typeface="Lucida Sans Unicode" pitchFamily="34" charset="0"/>
              </a:rPr>
              <a:t> </a:t>
            </a:r>
            <a:r>
              <a:rPr lang="es-ES_tradnl" altLang="es-MX" b="0" i="1">
                <a:latin typeface="Times New Roman" pitchFamily="18" charset="0"/>
              </a:rPr>
              <a:t>A</a:t>
            </a:r>
            <a:r>
              <a:rPr lang="es-ES_tradnl" altLang="es-MX" b="0">
                <a:latin typeface="Times New Roman" pitchFamily="18" charset="0"/>
                <a:cs typeface="Times New Roman" pitchFamily="18" charset="0"/>
              </a:rPr>
              <a:t>) </a:t>
            </a:r>
            <a:r>
              <a:rPr lang="es-ES_tradnl" altLang="es-MX" b="0">
                <a:latin typeface="Times New Roman" pitchFamily="18" charset="0"/>
                <a:cs typeface="Times New Roman" pitchFamily="18" charset="0"/>
                <a:sym typeface="Symbol" pitchFamily="18" charset="2"/>
              </a:rPr>
              <a:t></a:t>
            </a:r>
            <a:r>
              <a:rPr lang="es-ES_tradnl" altLang="es-MX" b="0">
                <a:latin typeface="Times New Roman" pitchFamily="18" charset="0"/>
                <a:cs typeface="Times New Roman" pitchFamily="18" charset="0"/>
              </a:rPr>
              <a:t> </a:t>
            </a:r>
            <a:r>
              <a:rPr lang="es-MX" altLang="es-MX" b="0">
                <a:latin typeface="Times New Roman" pitchFamily="18" charset="0"/>
                <a:cs typeface="Times New Roman" pitchFamily="18" charset="0"/>
                <a:sym typeface="Symbol" pitchFamily="18" charset="2"/>
              </a:rPr>
              <a:t>(</a:t>
            </a:r>
            <a:r>
              <a:rPr lang="es-MX" altLang="es-MX" b="0" i="1">
                <a:latin typeface="Times New Roman" pitchFamily="18" charset="0"/>
                <a:cs typeface="Times New Roman" pitchFamily="18" charset="0"/>
                <a:sym typeface="Symbol" pitchFamily="18" charset="2"/>
              </a:rPr>
              <a:t>A</a:t>
            </a:r>
            <a:r>
              <a:rPr lang="es-ES_tradnl" altLang="es-MX" b="0" i="1">
                <a:latin typeface="Lucida Sans Unicode" pitchFamily="34" charset="0"/>
                <a:cs typeface="Lucida Sans Unicode" pitchFamily="34" charset="0"/>
              </a:rPr>
              <a:t>∼</a:t>
            </a:r>
            <a:r>
              <a:rPr lang="es-ES_tradnl" altLang="es-MX" b="0" i="1">
                <a:latin typeface="Times New Roman" pitchFamily="18" charset="0"/>
                <a:cs typeface="Times New Roman" pitchFamily="18" charset="0"/>
              </a:rPr>
              <a:t> A</a:t>
            </a:r>
            <a:r>
              <a:rPr lang="es-ES_tradnl" altLang="es-MX" b="0">
                <a:latin typeface="Times New Roman" pitchFamily="18" charset="0"/>
                <a:cs typeface="Times New Roman" pitchFamily="18" charset="0"/>
              </a:rPr>
              <a:t>)</a:t>
            </a:r>
            <a:endParaRPr lang="es-MX" altLang="es-MX" b="0">
              <a:latin typeface="Times New Roman" pitchFamily="18" charset="0"/>
              <a:cs typeface="Times New Roman" pitchFamily="18" charset="0"/>
            </a:endParaRPr>
          </a:p>
        </p:txBody>
      </p:sp>
      <p:sp>
        <p:nvSpPr>
          <p:cNvPr id="13320" name="Rectangle 3"/>
          <p:cNvSpPr txBox="1">
            <a:spLocks noChangeArrowheads="1"/>
          </p:cNvSpPr>
          <p:nvPr/>
        </p:nvSpPr>
        <p:spPr bwMode="auto">
          <a:xfrm>
            <a:off x="982663" y="5805488"/>
            <a:ext cx="10226675"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ctr" eaLnBrk="1" hangingPunct="1">
              <a:lnSpc>
                <a:spcPct val="90000"/>
              </a:lnSpc>
              <a:spcBef>
                <a:spcPts val="1000"/>
              </a:spcBef>
              <a:buFont typeface="Arial" pitchFamily="34" charset="0"/>
              <a:buNone/>
            </a:pPr>
            <a:r>
              <a:rPr lang="es-ES" altLang="es-MX" sz="2000" b="0"/>
              <a:t>El cumplimiento de los tres axiomas de orden convierte a la relación de indiferencia en una relación de orden débil. </a:t>
            </a:r>
          </a:p>
        </p:txBody>
      </p:sp>
    </p:spTree>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695325" y="639763"/>
            <a:ext cx="10514013" cy="584200"/>
          </a:xfrm>
        </p:spPr>
        <p:txBody>
          <a:bodyPr rtlCol="0">
            <a:normAutofit/>
          </a:bodyPr>
          <a:lstStyle/>
          <a:p>
            <a:pPr eaLnBrk="1" fontAlgn="auto" hangingPunct="1">
              <a:spcAft>
                <a:spcPts val="0"/>
              </a:spcAft>
              <a:defRPr/>
            </a:pPr>
            <a:r>
              <a:rPr lang="es-ES" sz="2400" b="1" dirty="0">
                <a:solidFill>
                  <a:srgbClr val="C00000"/>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Axiomas de regularidad</a:t>
            </a:r>
          </a:p>
        </p:txBody>
      </p:sp>
      <p:sp>
        <p:nvSpPr>
          <p:cNvPr id="15363" name="Rectangle 3"/>
          <p:cNvSpPr>
            <a:spLocks noGrp="1" noChangeArrowheads="1"/>
          </p:cNvSpPr>
          <p:nvPr>
            <p:ph idx="1"/>
          </p:nvPr>
        </p:nvSpPr>
        <p:spPr>
          <a:xfrm>
            <a:off x="695325" y="1600200"/>
            <a:ext cx="10514013" cy="2260600"/>
          </a:xfrm>
        </p:spPr>
        <p:txBody>
          <a:bodyPr/>
          <a:lstStyle/>
          <a:p>
            <a:pPr marL="361950" indent="-361950" eaLnBrk="1" hangingPunct="1"/>
            <a:r>
              <a:rPr lang="es-ES" altLang="es-MX" sz="2400" b="1" i="1" smtClean="0"/>
              <a:t>Continuidad:</a:t>
            </a:r>
            <a:r>
              <a:rPr lang="es-ES" altLang="es-MX" sz="2400" smtClean="0"/>
              <a:t> Capacidad del consumidor de encontrar una compensación exacta a un cambio en la cesta que altere su satisfacción.</a:t>
            </a:r>
          </a:p>
          <a:p>
            <a:pPr marL="361950" indent="-361950" eaLnBrk="1" hangingPunct="1"/>
            <a:endParaRPr lang="es-ES" altLang="es-MX" sz="2400" smtClean="0"/>
          </a:p>
          <a:p>
            <a:pPr marL="361950" indent="-361950" eaLnBrk="1" hangingPunct="1">
              <a:buFont typeface="Arial" pitchFamily="34" charset="0"/>
              <a:buNone/>
            </a:pPr>
            <a:r>
              <a:rPr lang="es-ES" altLang="es-MX" sz="2400" smtClean="0"/>
              <a:t>	Dada una sucesión convergente de cestas </a:t>
            </a:r>
            <a:r>
              <a:rPr lang="es-ES" altLang="es-MX" sz="2400" smtClean="0">
                <a:latin typeface="Times New Roman" pitchFamily="18" charset="0"/>
              </a:rPr>
              <a:t>(</a:t>
            </a:r>
            <a:r>
              <a:rPr lang="es-ES" altLang="es-MX" sz="2400" i="1" smtClean="0">
                <a:latin typeface="Times New Roman" pitchFamily="18" charset="0"/>
              </a:rPr>
              <a:t>A</a:t>
            </a:r>
            <a:r>
              <a:rPr lang="es-ES" altLang="es-MX" sz="2400" smtClean="0">
                <a:latin typeface="Times New Roman" pitchFamily="18" charset="0"/>
              </a:rPr>
              <a:t>)</a:t>
            </a:r>
            <a:r>
              <a:rPr lang="es-ES" altLang="es-MX" sz="2400" baseline="-25000" smtClean="0">
                <a:latin typeface="Times New Roman" pitchFamily="18" charset="0"/>
              </a:rPr>
              <a:t>i</a:t>
            </a:r>
            <a:r>
              <a:rPr lang="es-ES" altLang="es-MX" sz="2400" smtClean="0"/>
              <a:t> todas ellas al menos tan preferida que otra cesta </a:t>
            </a:r>
            <a:r>
              <a:rPr lang="es-ES" altLang="es-MX" sz="2400" i="1" smtClean="0">
                <a:latin typeface="Times New Roman" pitchFamily="18" charset="0"/>
              </a:rPr>
              <a:t>B</a:t>
            </a:r>
            <a:r>
              <a:rPr lang="es-ES" altLang="es-MX" sz="2400" smtClean="0"/>
              <a:t>, su limite </a:t>
            </a:r>
            <a:r>
              <a:rPr lang="es-ES" altLang="es-MX" sz="2400" i="1" smtClean="0">
                <a:latin typeface="Times New Roman" pitchFamily="18" charset="0"/>
              </a:rPr>
              <a:t>A</a:t>
            </a:r>
            <a:r>
              <a:rPr lang="es-ES" altLang="es-MX" sz="2400" baseline="30000" smtClean="0">
                <a:latin typeface="Times New Roman" pitchFamily="18" charset="0"/>
              </a:rPr>
              <a:t>0</a:t>
            </a:r>
            <a:r>
              <a:rPr lang="es-ES" altLang="es-MX" sz="2400" smtClean="0"/>
              <a:t>, será al menos tan preferido a </a:t>
            </a:r>
            <a:r>
              <a:rPr lang="es-ES" altLang="es-MX" sz="2400" i="1" smtClean="0">
                <a:latin typeface="Times New Roman" pitchFamily="18" charset="0"/>
              </a:rPr>
              <a:t>B</a:t>
            </a:r>
            <a:endParaRPr lang="es-ES" altLang="es-MX" sz="2400" smtClean="0"/>
          </a:p>
        </p:txBody>
      </p:sp>
      <p:sp>
        <p:nvSpPr>
          <p:cNvPr id="24580" name="Rectangle 6"/>
          <p:cNvSpPr>
            <a:spLocks noChangeArrowheads="1"/>
          </p:cNvSpPr>
          <p:nvPr/>
        </p:nvSpPr>
        <p:spPr bwMode="auto">
          <a:xfrm>
            <a:off x="752475" y="4652963"/>
            <a:ext cx="10514013"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61950" indent="-361950" eaLnBrk="0" hangingPunct="0">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742950" indent="-285750" eaLnBrk="0" hangingPunct="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eaLnBrk="0" hangingPunct="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eaLnBrk="0" hangingPunct="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eaLnBrk="0" hangingPunct="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eaLnBrk="1" hangingPunct="1">
              <a:lnSpc>
                <a:spcPct val="90000"/>
              </a:lnSpc>
              <a:spcBef>
                <a:spcPct val="20000"/>
              </a:spcBef>
              <a:buClr>
                <a:schemeClr val="folHlink"/>
              </a:buClr>
              <a:buSzPct val="90000"/>
              <a:buFont typeface="Wingdings" panose="05000000000000000000" pitchFamily="2" charset="2"/>
              <a:buChar char="n"/>
              <a:defRPr/>
            </a:pPr>
            <a:r>
              <a:rPr lang="es-ES" altLang="es-MX" sz="2400" b="0" dirty="0" smtClean="0">
                <a:latin typeface="+mn-lt"/>
              </a:rPr>
              <a:t>Los conjuntos de contorno superior o inferior son conjuntos cerrados, estos, incorporar a su frontera.</a:t>
            </a:r>
          </a:p>
          <a:p>
            <a:pPr eaLnBrk="1" hangingPunct="1">
              <a:lnSpc>
                <a:spcPct val="90000"/>
              </a:lnSpc>
              <a:spcBef>
                <a:spcPct val="20000"/>
              </a:spcBef>
              <a:buClr>
                <a:schemeClr val="folHlink"/>
              </a:buClr>
              <a:buSzPct val="90000"/>
              <a:buFont typeface="Wingdings" panose="05000000000000000000" pitchFamily="2" charset="2"/>
              <a:buChar char="n"/>
              <a:defRPr/>
            </a:pPr>
            <a:endParaRPr lang="es-ES" altLang="es-MX" sz="2400" b="0" dirty="0" smtClean="0">
              <a:latin typeface="+mn-lt"/>
            </a:endParaRPr>
          </a:p>
          <a:p>
            <a:pPr eaLnBrk="1" hangingPunct="1">
              <a:lnSpc>
                <a:spcPct val="90000"/>
              </a:lnSpc>
              <a:spcBef>
                <a:spcPct val="20000"/>
              </a:spcBef>
              <a:buClr>
                <a:schemeClr val="folHlink"/>
              </a:buClr>
              <a:buSzPct val="90000"/>
              <a:buFont typeface="Wingdings" panose="05000000000000000000" pitchFamily="2" charset="2"/>
              <a:buChar char="n"/>
              <a:defRPr/>
            </a:pPr>
            <a:r>
              <a:rPr lang="es-ES" altLang="es-MX" sz="2400" b="0" dirty="0" smtClean="0">
                <a:latin typeface="+mn-lt"/>
              </a:rPr>
              <a:t>Las clases de indiferencia no se pueden romper, son superficies continuas.</a:t>
            </a:r>
          </a:p>
        </p:txBody>
      </p:sp>
      <p:sp>
        <p:nvSpPr>
          <p:cNvPr id="15365" name="16 Rectángulo"/>
          <p:cNvSpPr>
            <a:spLocks noChangeArrowheads="1"/>
          </p:cNvSpPr>
          <p:nvPr/>
        </p:nvSpPr>
        <p:spPr bwMode="auto">
          <a:xfrm>
            <a:off x="3486150" y="4011613"/>
            <a:ext cx="5429250"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90000"/>
              </a:lnSpc>
              <a:spcBef>
                <a:spcPct val="20000"/>
              </a:spcBef>
              <a:buClr>
                <a:schemeClr val="folHlink"/>
              </a:buClr>
              <a:buSzPct val="50000"/>
            </a:pPr>
            <a:r>
              <a:rPr lang="es-MX" altLang="es-MX" b="0">
                <a:latin typeface="Times New Roman" pitchFamily="18" charset="0"/>
                <a:sym typeface="Symbol" pitchFamily="18" charset="2"/>
              </a:rPr>
              <a:t>Si (</a:t>
            </a:r>
            <a:r>
              <a:rPr lang="es-MX" altLang="es-MX" b="0" i="1">
                <a:latin typeface="Times New Roman" pitchFamily="18" charset="0"/>
                <a:sym typeface="Symbol" pitchFamily="18" charset="2"/>
              </a:rPr>
              <a:t>A</a:t>
            </a:r>
            <a:r>
              <a:rPr lang="es-MX" altLang="es-MX" b="0">
                <a:latin typeface="Times New Roman" pitchFamily="18" charset="0"/>
                <a:sym typeface="Symbol" pitchFamily="18" charset="2"/>
              </a:rPr>
              <a:t>)</a:t>
            </a:r>
            <a:r>
              <a:rPr lang="es-MX" altLang="es-MX" b="0" i="1" baseline="-25000">
                <a:latin typeface="Times New Roman" pitchFamily="18" charset="0"/>
                <a:sym typeface="Symbol" pitchFamily="18" charset="2"/>
              </a:rPr>
              <a:t>i </a:t>
            </a:r>
            <a:r>
              <a:rPr lang="es-ES_tradnl" altLang="es-MX" b="0">
                <a:latin typeface="Lucida Sans Unicode" pitchFamily="34" charset="0"/>
              </a:rPr>
              <a:t>≽</a:t>
            </a:r>
            <a:r>
              <a:rPr lang="es-ES_tradnl" altLang="es-MX" b="0" i="1">
                <a:latin typeface="Lucida Sans Unicode" pitchFamily="34" charset="0"/>
              </a:rPr>
              <a:t> </a:t>
            </a:r>
            <a:r>
              <a:rPr lang="es-ES_tradnl" altLang="es-MX" b="0" i="1">
                <a:latin typeface="Times New Roman" pitchFamily="18" charset="0"/>
                <a:cs typeface="Times New Roman" pitchFamily="18" charset="0"/>
              </a:rPr>
              <a:t>B</a:t>
            </a:r>
            <a:r>
              <a:rPr lang="es-ES_tradnl" altLang="es-MX" b="0">
                <a:latin typeface="Times New Roman" pitchFamily="18" charset="0"/>
                <a:cs typeface="Times New Roman" pitchFamily="18" charset="0"/>
              </a:rPr>
              <a:t>  y </a:t>
            </a:r>
            <a:r>
              <a:rPr lang="es-MX" altLang="es-MX" b="0">
                <a:latin typeface="Times New Roman" pitchFamily="18" charset="0"/>
                <a:sym typeface="Symbol" pitchFamily="18" charset="2"/>
              </a:rPr>
              <a:t>(</a:t>
            </a:r>
            <a:r>
              <a:rPr lang="es-MX" altLang="es-MX" b="0" i="1">
                <a:latin typeface="Times New Roman" pitchFamily="18" charset="0"/>
                <a:sym typeface="Symbol" pitchFamily="18" charset="2"/>
              </a:rPr>
              <a:t>A</a:t>
            </a:r>
            <a:r>
              <a:rPr lang="es-MX" altLang="es-MX" b="0">
                <a:latin typeface="Times New Roman" pitchFamily="18" charset="0"/>
                <a:sym typeface="Symbol" pitchFamily="18" charset="2"/>
              </a:rPr>
              <a:t>)</a:t>
            </a:r>
            <a:r>
              <a:rPr lang="es-MX" altLang="es-MX" b="0" i="1" baseline="-25000">
                <a:latin typeface="Times New Roman" pitchFamily="18" charset="0"/>
                <a:sym typeface="Symbol" pitchFamily="18" charset="2"/>
              </a:rPr>
              <a:t>i   </a:t>
            </a:r>
            <a:r>
              <a:rPr lang="es-MX" altLang="es-MX" b="0">
                <a:latin typeface="Times New Roman" pitchFamily="18" charset="0"/>
                <a:sym typeface="Symbol" pitchFamily="18" charset="2"/>
              </a:rPr>
              <a:t> </a:t>
            </a:r>
            <a:r>
              <a:rPr lang="es-MX" altLang="es-MX" b="0" i="1">
                <a:latin typeface="Times New Roman" pitchFamily="18" charset="0"/>
                <a:sym typeface="Symbol" pitchFamily="18" charset="2"/>
              </a:rPr>
              <a:t>A</a:t>
            </a:r>
            <a:r>
              <a:rPr lang="es-MX" altLang="es-MX" b="0" baseline="30000">
                <a:latin typeface="Times New Roman" pitchFamily="18" charset="0"/>
                <a:sym typeface="Symbol" pitchFamily="18" charset="2"/>
              </a:rPr>
              <a:t>0</a:t>
            </a:r>
            <a:r>
              <a:rPr lang="es-MX" altLang="es-MX" b="0" i="1">
                <a:latin typeface="Times New Roman" pitchFamily="18" charset="0"/>
                <a:sym typeface="Symbol" pitchFamily="18" charset="2"/>
              </a:rPr>
              <a:t> </a:t>
            </a:r>
            <a:r>
              <a:rPr lang="es-MX" altLang="es-MX" b="0">
                <a:latin typeface="Times New Roman" pitchFamily="18" charset="0"/>
                <a:sym typeface="Symbol" pitchFamily="18" charset="2"/>
              </a:rPr>
              <a:t> </a:t>
            </a:r>
            <a:r>
              <a:rPr lang="es-MX" altLang="es-MX" b="0" i="1">
                <a:latin typeface="Times New Roman" pitchFamily="18" charset="0"/>
                <a:sym typeface="Symbol" pitchFamily="18" charset="2"/>
              </a:rPr>
              <a:t>A</a:t>
            </a:r>
            <a:r>
              <a:rPr lang="es-MX" altLang="es-MX" b="0" baseline="30000">
                <a:latin typeface="Times New Roman" pitchFamily="18" charset="0"/>
                <a:sym typeface="Symbol" pitchFamily="18" charset="2"/>
              </a:rPr>
              <a:t>0 </a:t>
            </a:r>
            <a:r>
              <a:rPr lang="es-ES_tradnl" altLang="es-MX" b="0">
                <a:latin typeface="Times New Roman" pitchFamily="18" charset="0"/>
                <a:cs typeface="Times New Roman" pitchFamily="18" charset="0"/>
              </a:rPr>
              <a:t>≽ </a:t>
            </a:r>
            <a:r>
              <a:rPr lang="es-MX" altLang="es-MX" b="0" i="1">
                <a:latin typeface="Times New Roman" pitchFamily="18" charset="0"/>
              </a:rPr>
              <a:t>B</a:t>
            </a:r>
            <a:endParaRPr lang="es-MX" altLang="es-MX" b="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2"/>
          <p:cNvSpPr>
            <a:spLocks noGrp="1" noChangeArrowheads="1"/>
          </p:cNvSpPr>
          <p:nvPr>
            <p:ph type="title"/>
          </p:nvPr>
        </p:nvSpPr>
        <p:spPr>
          <a:xfrm>
            <a:off x="854075" y="681038"/>
            <a:ext cx="10140950" cy="512762"/>
          </a:xfrm>
        </p:spPr>
        <p:txBody>
          <a:bodyPr rtlCol="0">
            <a:normAutofit/>
          </a:bodyPr>
          <a:lstStyle/>
          <a:p>
            <a:pPr eaLnBrk="1" fontAlgn="auto" hangingPunct="1">
              <a:spcAft>
                <a:spcPts val="0"/>
              </a:spcAft>
              <a:defRPr/>
            </a:pPr>
            <a:r>
              <a:rPr lang="es-ES" sz="2400" b="1" dirty="0">
                <a:solidFill>
                  <a:srgbClr val="C00000"/>
                </a:solidFill>
                <a:effectLst>
                  <a:outerShdw blurRad="38100" dist="38100" dir="2700000" algn="tl">
                    <a:srgbClr val="000000">
                      <a:alpha val="43137"/>
                    </a:srgbClr>
                  </a:outerShdw>
                </a:effectLst>
                <a:latin typeface="Arial" panose="020B0604020202020204" pitchFamily="34" charset="0"/>
                <a:ea typeface="Arial Unicode MS" pitchFamily="34" charset="-128"/>
                <a:cs typeface="Arial" panose="020B0604020202020204" pitchFamily="34" charset="0"/>
              </a:rPr>
              <a:t>Axiomas de deseabilidad</a:t>
            </a:r>
          </a:p>
        </p:txBody>
      </p:sp>
      <p:sp>
        <p:nvSpPr>
          <p:cNvPr id="16387" name="Rectangle 3"/>
          <p:cNvSpPr>
            <a:spLocks noGrp="1" noChangeArrowheads="1"/>
          </p:cNvSpPr>
          <p:nvPr>
            <p:ph idx="1"/>
          </p:nvPr>
        </p:nvSpPr>
        <p:spPr>
          <a:xfrm>
            <a:off x="712788" y="3429000"/>
            <a:ext cx="10423525" cy="1008063"/>
          </a:xfrm>
        </p:spPr>
        <p:txBody>
          <a:bodyPr/>
          <a:lstStyle/>
          <a:p>
            <a:pPr marL="342900" indent="-342900" eaLnBrk="1" hangingPunct="1">
              <a:buClr>
                <a:schemeClr val="accent2"/>
              </a:buClr>
              <a:buSzPct val="85000"/>
              <a:buFont typeface="Arial" pitchFamily="34" charset="0"/>
              <a:buBlip>
                <a:blip r:embed="rId3"/>
              </a:buBlip>
            </a:pPr>
            <a:r>
              <a:rPr lang="es-MX" altLang="es-MX" sz="2000" b="1" smtClean="0">
                <a:latin typeface="Arial" pitchFamily="34" charset="0"/>
              </a:rPr>
              <a:t>Insaciabilidad local: </a:t>
            </a:r>
            <a:r>
              <a:rPr lang="es-MX" altLang="es-MX" sz="2000" smtClean="0">
                <a:latin typeface="Arial" pitchFamily="34" charset="0"/>
              </a:rPr>
              <a:t>El axioma exige que dada una cesta cualquiera exista, al menos, una cesta mejor y que, además, se encuentre en sus proximidades</a:t>
            </a:r>
            <a:r>
              <a:rPr lang="es-MX" altLang="es-MX" sz="2000" smtClean="0"/>
              <a:t>.</a:t>
            </a:r>
            <a:endParaRPr lang="es-ES" altLang="es-MX" smtClean="0"/>
          </a:p>
        </p:txBody>
      </p:sp>
      <p:sp>
        <p:nvSpPr>
          <p:cNvPr id="16388" name="Rectangle 4"/>
          <p:cNvSpPr>
            <a:spLocks noChangeArrowheads="1"/>
          </p:cNvSpPr>
          <p:nvPr/>
        </p:nvSpPr>
        <p:spPr bwMode="auto">
          <a:xfrm>
            <a:off x="695325" y="1557338"/>
            <a:ext cx="10256838"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61950" indent="-361950" eaLnBrk="1" hangingPunct="1">
              <a:spcBef>
                <a:spcPct val="20000"/>
              </a:spcBef>
              <a:buClr>
                <a:schemeClr val="folHlink"/>
              </a:buClr>
              <a:buSzPct val="80000"/>
              <a:buFont typeface="Wingdings" pitchFamily="2" charset="2"/>
              <a:buChar char="n"/>
            </a:pPr>
            <a:r>
              <a:rPr lang="es-ES" altLang="es-MX" i="1"/>
              <a:t>No saturación (o insaciabilidad global):</a:t>
            </a:r>
            <a:r>
              <a:rPr lang="es-ES" altLang="es-MX" b="0" i="1">
                <a:latin typeface="Times New Roman" pitchFamily="18" charset="0"/>
              </a:rPr>
              <a:t> </a:t>
            </a:r>
            <a:r>
              <a:rPr lang="es-ES" altLang="es-MX" b="0"/>
              <a:t>Siempre es posible encontrar una combinación alternativa de bienes que permite al consumidor obtener una mayor satisfacción que derivada en la situación actual.</a:t>
            </a:r>
          </a:p>
        </p:txBody>
      </p:sp>
      <p:graphicFrame>
        <p:nvGraphicFramePr>
          <p:cNvPr id="16389" name="Object 5"/>
          <p:cNvGraphicFramePr>
            <a:graphicFrameLocks noChangeAspect="1"/>
          </p:cNvGraphicFramePr>
          <p:nvPr/>
        </p:nvGraphicFramePr>
        <p:xfrm>
          <a:off x="3719513" y="2736850"/>
          <a:ext cx="3668712" cy="342900"/>
        </p:xfrm>
        <a:graphic>
          <a:graphicData uri="http://schemas.openxmlformats.org/presentationml/2006/ole">
            <mc:AlternateContent xmlns:mc="http://schemas.openxmlformats.org/markup-compatibility/2006">
              <mc:Choice xmlns:v="urn:schemas-microsoft-com:vml" Requires="v">
                <p:oleObj spid="_x0000_s16410" name="Equation" r:id="rId4" imgW="1459866" imgH="177723" progId="Equation.DSMT4">
                  <p:embed/>
                </p:oleObj>
              </mc:Choice>
              <mc:Fallback>
                <p:oleObj name="Equation" r:id="rId4" imgW="1459866" imgH="177723"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19513" y="2736850"/>
                        <a:ext cx="366871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390" name="Rectangle 7"/>
          <p:cNvSpPr>
            <a:spLocks noChangeArrowheads="1"/>
          </p:cNvSpPr>
          <p:nvPr/>
        </p:nvSpPr>
        <p:spPr bwMode="auto">
          <a:xfrm>
            <a:off x="669925" y="4652963"/>
            <a:ext cx="10396538"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61950" indent="-361950" eaLnBrk="1" hangingPunct="1">
              <a:spcBef>
                <a:spcPct val="20000"/>
              </a:spcBef>
              <a:buClr>
                <a:schemeClr val="folHlink"/>
              </a:buClr>
              <a:buSzPct val="80000"/>
              <a:buFont typeface="Wingdings" pitchFamily="2" charset="2"/>
              <a:buChar char="n"/>
            </a:pPr>
            <a:r>
              <a:rPr lang="es-MX" altLang="es-MX" i="1"/>
              <a:t>Estricta monotonía: </a:t>
            </a:r>
            <a:r>
              <a:rPr lang="es-MX" altLang="es-MX" b="0"/>
              <a:t>El axioma pone de manifiesto la preferencia del consumidor por la cantidad, así preferirá aquella que cuente con una mayor cantidad de al menos de uno de los bienes.</a:t>
            </a:r>
            <a:endParaRPr lang="es-ES" altLang="es-MX" sz="2800" b="0"/>
          </a:p>
        </p:txBody>
      </p:sp>
      <p:graphicFrame>
        <p:nvGraphicFramePr>
          <p:cNvPr id="16391" name="Object 8"/>
          <p:cNvGraphicFramePr>
            <a:graphicFrameLocks noChangeAspect="1"/>
          </p:cNvGraphicFramePr>
          <p:nvPr/>
        </p:nvGraphicFramePr>
        <p:xfrm>
          <a:off x="3730625" y="5876925"/>
          <a:ext cx="3903663" cy="360363"/>
        </p:xfrm>
        <a:graphic>
          <a:graphicData uri="http://schemas.openxmlformats.org/presentationml/2006/ole">
            <mc:AlternateContent xmlns:mc="http://schemas.openxmlformats.org/markup-compatibility/2006">
              <mc:Choice xmlns:v="urn:schemas-microsoft-com:vml" Requires="v">
                <p:oleObj spid="_x0000_s16411" name="Equation" r:id="rId6" imgW="1688367" imgH="203112" progId="Equation.DSMT4">
                  <p:embed/>
                </p:oleObj>
              </mc:Choice>
              <mc:Fallback>
                <p:oleObj name="Equation" r:id="rId6" imgW="1688367" imgH="203112"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30625" y="5876925"/>
                        <a:ext cx="390366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idx="1"/>
          </p:nvPr>
        </p:nvSpPr>
        <p:spPr>
          <a:xfrm>
            <a:off x="623888" y="909638"/>
            <a:ext cx="9793287" cy="719137"/>
          </a:xfrm>
        </p:spPr>
        <p:txBody>
          <a:bodyPr rtlCol="0">
            <a:normAutofit/>
          </a:bodyPr>
          <a:lstStyle/>
          <a:p>
            <a:pPr marL="82550" indent="0" eaLnBrk="1" fontAlgn="auto" hangingPunct="1">
              <a:spcAft>
                <a:spcPts val="0"/>
              </a:spcAft>
              <a:buFont typeface="Arial" pitchFamily="34" charset="0"/>
              <a:buNone/>
              <a:defRPr/>
            </a:pPr>
            <a:r>
              <a:rPr lang="es-ES" altLang="es-MX" b="1" dirty="0" smtClean="0">
                <a:solidFill>
                  <a:srgbClr val="C00000"/>
                </a:solidFill>
                <a:effectLst>
                  <a:outerShdw blurRad="38100" dist="38100" dir="2700000" algn="tl">
                    <a:srgbClr val="000000">
                      <a:alpha val="43137"/>
                    </a:srgbClr>
                  </a:outerShdw>
                </a:effectLst>
              </a:rPr>
              <a:t>Axiomas de convexidad</a:t>
            </a:r>
          </a:p>
        </p:txBody>
      </p:sp>
      <p:sp>
        <p:nvSpPr>
          <p:cNvPr id="17411" name="Rectangle 4"/>
          <p:cNvSpPr>
            <a:spLocks noChangeArrowheads="1"/>
          </p:cNvSpPr>
          <p:nvPr/>
        </p:nvSpPr>
        <p:spPr bwMode="auto">
          <a:xfrm>
            <a:off x="623888" y="1773238"/>
            <a:ext cx="9793287"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1" hangingPunct="1">
              <a:spcBef>
                <a:spcPct val="20000"/>
              </a:spcBef>
              <a:buClr>
                <a:schemeClr val="folHlink"/>
              </a:buClr>
              <a:buSzPct val="90000"/>
              <a:buFont typeface="Wingdings" pitchFamily="2" charset="2"/>
              <a:buChar char="n"/>
            </a:pPr>
            <a:r>
              <a:rPr lang="es-ES" altLang="es-MX" b="0"/>
              <a:t>Pone de manifiesto que los consumidores aprecian mas las cestas promediadas de bienes que aquellas otras compuestas por combinaciones extremas de los mismos .</a:t>
            </a:r>
          </a:p>
          <a:p>
            <a:pPr marL="342900" indent="-342900" eaLnBrk="1" hangingPunct="1">
              <a:spcBef>
                <a:spcPct val="20000"/>
              </a:spcBef>
              <a:buClr>
                <a:schemeClr val="folHlink"/>
              </a:buClr>
              <a:buSzPct val="90000"/>
              <a:buFont typeface="Wingdings" pitchFamily="2" charset="2"/>
              <a:buChar char="n"/>
            </a:pPr>
            <a:endParaRPr lang="es-ES" altLang="es-MX" b="0"/>
          </a:p>
        </p:txBody>
      </p:sp>
    </p:spTree>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094413" y="1341438"/>
            <a:ext cx="5827712" cy="1143000"/>
          </a:xfrm>
        </p:spPr>
        <p:txBody>
          <a:bodyPr rtlCol="0">
            <a:normAutofit/>
          </a:bodyPr>
          <a:lstStyle/>
          <a:p>
            <a:pPr algn="ctr" eaLnBrk="1" fontAlgn="auto" hangingPunct="1">
              <a:spcAft>
                <a:spcPts val="0"/>
              </a:spcAft>
              <a:defRPr/>
            </a:pPr>
            <a:r>
              <a:rPr lang="es-MX" sz="6000" dirty="0">
                <a:solidFill>
                  <a:schemeClr val="tx2">
                    <a:satMod val="130000"/>
                  </a:schemeClr>
                </a:solidFill>
                <a:latin typeface="Harrington" panose="04040505050A02020702" pitchFamily="82" charset="0"/>
              </a:rPr>
              <a:t>LA UTILIDAD</a:t>
            </a:r>
            <a:endParaRPr lang="es-ES" sz="6000" dirty="0">
              <a:solidFill>
                <a:schemeClr val="tx2">
                  <a:satMod val="130000"/>
                </a:schemeClr>
              </a:solidFill>
              <a:latin typeface="Harrington" panose="04040505050A02020702" pitchFamily="82" charset="0"/>
            </a:endParaRPr>
          </a:p>
        </p:txBody>
      </p:sp>
      <p:pic>
        <p:nvPicPr>
          <p:cNvPr id="18435" name="Imagen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19963" y="3101975"/>
            <a:ext cx="289560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Imagen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63525" y="692150"/>
            <a:ext cx="5256213" cy="520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
          </p:nvPr>
        </p:nvSpPr>
        <p:spPr>
          <a:xfrm>
            <a:off x="762000" y="714376"/>
            <a:ext cx="10972800" cy="5738813"/>
          </a:xfrm>
          <a:solidFill>
            <a:schemeClr val="accent2">
              <a:lumMod val="20000"/>
              <a:lumOff val="80000"/>
            </a:schemeClr>
          </a:solidFill>
        </p:spPr>
        <p:txBody>
          <a:bodyPr>
            <a:noAutofit/>
          </a:bodyPr>
          <a:lstStyle/>
          <a:p>
            <a:pPr algn="ctr" eaLnBrk="1" hangingPunct="1">
              <a:spcBef>
                <a:spcPts val="0"/>
              </a:spcBef>
              <a:buFont typeface="Wingdings 2" pitchFamily="18" charset="2"/>
              <a:buNone/>
              <a:defRPr/>
            </a:pPr>
            <a:endParaRPr lang="es-MX" sz="2400" dirty="0" smtClean="0"/>
          </a:p>
          <a:p>
            <a:pPr algn="ctr" eaLnBrk="1" hangingPunct="1">
              <a:spcBef>
                <a:spcPts val="0"/>
              </a:spcBef>
              <a:buFont typeface="Wingdings 2" pitchFamily="18" charset="2"/>
              <a:buNone/>
              <a:defRPr/>
            </a:pPr>
            <a:r>
              <a:rPr lang="es-MX" sz="2400" dirty="0" smtClean="0"/>
              <a:t>UNIVERSIDAD AUTÓNOMA DEL ESTADO DE MÉXICO</a:t>
            </a:r>
          </a:p>
          <a:p>
            <a:pPr algn="ctr" eaLnBrk="1" hangingPunct="1">
              <a:spcBef>
                <a:spcPts val="0"/>
              </a:spcBef>
              <a:buFont typeface="Wingdings 2" pitchFamily="18" charset="2"/>
              <a:buNone/>
              <a:defRPr/>
            </a:pPr>
            <a:r>
              <a:rPr lang="es-MX" sz="2400" dirty="0" smtClean="0"/>
              <a:t>FACULTAD DE ECONOMÍA </a:t>
            </a:r>
          </a:p>
          <a:p>
            <a:pPr algn="ctr" eaLnBrk="1" hangingPunct="1">
              <a:spcBef>
                <a:spcPts val="0"/>
              </a:spcBef>
              <a:buFont typeface="Wingdings 2" pitchFamily="18" charset="2"/>
              <a:buNone/>
              <a:defRPr/>
            </a:pPr>
            <a:endParaRPr lang="es-MX" sz="2400" dirty="0" smtClean="0"/>
          </a:p>
          <a:p>
            <a:pPr algn="ctr" eaLnBrk="1" hangingPunct="1">
              <a:spcBef>
                <a:spcPts val="0"/>
              </a:spcBef>
              <a:buFont typeface="Wingdings 2" pitchFamily="18" charset="2"/>
              <a:buNone/>
              <a:defRPr/>
            </a:pPr>
            <a:r>
              <a:rPr lang="es-MX" sz="1800" b="1" dirty="0" smtClean="0"/>
              <a:t>DIAPOSITIVAS DE  LA UNIDAD</a:t>
            </a:r>
            <a:r>
              <a:rPr lang="es-MX" sz="1800" dirty="0" smtClean="0"/>
              <a:t> 1</a:t>
            </a:r>
            <a:r>
              <a:rPr lang="es-MX" sz="1800" b="1" dirty="0" smtClean="0"/>
              <a:t>: EQUILIBRIO DEL MERCADO</a:t>
            </a:r>
          </a:p>
          <a:p>
            <a:pPr algn="ctr" eaLnBrk="1" hangingPunct="1">
              <a:spcBef>
                <a:spcPts val="0"/>
              </a:spcBef>
              <a:buFont typeface="Wingdings 2" pitchFamily="18" charset="2"/>
              <a:buNone/>
              <a:defRPr/>
            </a:pPr>
            <a:r>
              <a:rPr lang="es-MX" sz="1800" b="1" dirty="0" smtClean="0"/>
              <a:t>TEMA 1. EQUILIBRIO DEL CONSUMIDOR</a:t>
            </a:r>
          </a:p>
          <a:p>
            <a:pPr algn="ctr" eaLnBrk="1" hangingPunct="1">
              <a:spcBef>
                <a:spcPts val="0"/>
              </a:spcBef>
              <a:buFont typeface="Wingdings 2" pitchFamily="18" charset="2"/>
              <a:buNone/>
              <a:defRPr/>
            </a:pPr>
            <a:endParaRPr lang="es-MX" sz="1800" dirty="0" smtClean="0"/>
          </a:p>
          <a:p>
            <a:pPr algn="ctr" eaLnBrk="1" hangingPunct="1">
              <a:spcBef>
                <a:spcPts val="0"/>
              </a:spcBef>
              <a:buFont typeface="Wingdings 2" pitchFamily="18" charset="2"/>
              <a:buNone/>
              <a:defRPr/>
            </a:pPr>
            <a:r>
              <a:rPr lang="es-MX" sz="1800" b="1" dirty="0" smtClean="0"/>
              <a:t>PROGRAMA EDUCATIVO</a:t>
            </a:r>
            <a:r>
              <a:rPr lang="es-MX" sz="1800" dirty="0" smtClean="0"/>
              <a:t>: LICENCIATURA EN NEGOCIOS INTERNACIONALES BILINGÜE</a:t>
            </a:r>
          </a:p>
          <a:p>
            <a:pPr algn="ctr" eaLnBrk="1" hangingPunct="1">
              <a:spcBef>
                <a:spcPts val="0"/>
              </a:spcBef>
              <a:buFont typeface="Wingdings 2" pitchFamily="18" charset="2"/>
              <a:buNone/>
              <a:defRPr/>
            </a:pPr>
            <a:r>
              <a:rPr lang="es-MX" sz="1800" b="1" dirty="0" smtClean="0"/>
              <a:t>UNIDAD DE APRENDIZAJE</a:t>
            </a:r>
            <a:r>
              <a:rPr lang="es-MX" sz="1800" dirty="0" smtClean="0"/>
              <a:t>: MICROECONOMÍA </a:t>
            </a:r>
            <a:r>
              <a:rPr lang="es-MX" sz="1800" dirty="0"/>
              <a:t>2</a:t>
            </a:r>
            <a:endParaRPr lang="es-MX" sz="1800" dirty="0" smtClean="0"/>
          </a:p>
          <a:p>
            <a:pPr algn="ctr" eaLnBrk="1" hangingPunct="1">
              <a:spcBef>
                <a:spcPts val="0"/>
              </a:spcBef>
              <a:buFont typeface="Wingdings 2" pitchFamily="18" charset="2"/>
              <a:buNone/>
              <a:defRPr/>
            </a:pPr>
            <a:r>
              <a:rPr lang="es-MX" sz="1800" dirty="0" smtClean="0"/>
              <a:t> </a:t>
            </a:r>
          </a:p>
          <a:p>
            <a:pPr algn="ctr" eaLnBrk="1" hangingPunct="1">
              <a:spcBef>
                <a:spcPts val="0"/>
              </a:spcBef>
              <a:buFont typeface="Wingdings 2" pitchFamily="18" charset="2"/>
              <a:buNone/>
              <a:defRPr/>
            </a:pPr>
            <a:r>
              <a:rPr lang="es-MX" sz="1800" b="1" dirty="0" smtClean="0"/>
              <a:t>HORAS TEORÍA</a:t>
            </a:r>
            <a:r>
              <a:rPr lang="es-MX" sz="1800" dirty="0" smtClean="0"/>
              <a:t>: 4</a:t>
            </a:r>
          </a:p>
          <a:p>
            <a:pPr algn="ctr" eaLnBrk="1" hangingPunct="1">
              <a:spcBef>
                <a:spcPts val="0"/>
              </a:spcBef>
              <a:buFont typeface="Wingdings 2" pitchFamily="18" charset="2"/>
              <a:buNone/>
              <a:defRPr/>
            </a:pPr>
            <a:r>
              <a:rPr lang="es-MX" sz="1800" b="1" dirty="0" smtClean="0"/>
              <a:t>HORAS PRÁCTICAS</a:t>
            </a:r>
            <a:r>
              <a:rPr lang="es-MX" sz="1800" dirty="0" smtClean="0"/>
              <a:t>: 2</a:t>
            </a:r>
          </a:p>
          <a:p>
            <a:pPr algn="ctr" eaLnBrk="1" hangingPunct="1">
              <a:spcBef>
                <a:spcPts val="0"/>
              </a:spcBef>
              <a:buFont typeface="Wingdings 2" pitchFamily="18" charset="2"/>
              <a:buNone/>
              <a:defRPr/>
            </a:pPr>
            <a:r>
              <a:rPr lang="es-MX" sz="1800" b="1" dirty="0" smtClean="0"/>
              <a:t>TOTAL DE HORAS</a:t>
            </a:r>
            <a:r>
              <a:rPr lang="es-MX" sz="1800" dirty="0" smtClean="0"/>
              <a:t>: 6</a:t>
            </a:r>
          </a:p>
          <a:p>
            <a:pPr algn="ctr" eaLnBrk="1" hangingPunct="1">
              <a:spcBef>
                <a:spcPts val="0"/>
              </a:spcBef>
              <a:buFont typeface="Wingdings 2" pitchFamily="18" charset="2"/>
              <a:buNone/>
              <a:defRPr/>
            </a:pPr>
            <a:r>
              <a:rPr lang="es-MX" sz="1800" b="1" dirty="0" smtClean="0"/>
              <a:t>CRÉDITOS</a:t>
            </a:r>
            <a:r>
              <a:rPr lang="es-MX" sz="1800" dirty="0" smtClean="0"/>
              <a:t> : 10</a:t>
            </a:r>
          </a:p>
          <a:p>
            <a:pPr algn="ctr" eaLnBrk="1" hangingPunct="1">
              <a:spcBef>
                <a:spcPts val="0"/>
              </a:spcBef>
              <a:buFont typeface="Wingdings 2" pitchFamily="18" charset="2"/>
              <a:buNone/>
              <a:defRPr/>
            </a:pPr>
            <a:endParaRPr lang="es-MX" sz="1800" dirty="0" smtClean="0"/>
          </a:p>
          <a:p>
            <a:pPr algn="ctr" eaLnBrk="1" hangingPunct="1">
              <a:spcBef>
                <a:spcPts val="0"/>
              </a:spcBef>
              <a:buFont typeface="Wingdings 2" pitchFamily="18" charset="2"/>
              <a:buNone/>
              <a:defRPr/>
            </a:pPr>
            <a:r>
              <a:rPr lang="es-MX" sz="1800" dirty="0" smtClean="0"/>
              <a:t>CURSO OBLIGATORIO</a:t>
            </a:r>
          </a:p>
          <a:p>
            <a:pPr algn="ctr" eaLnBrk="1" hangingPunct="1">
              <a:spcBef>
                <a:spcPts val="0"/>
              </a:spcBef>
              <a:buFont typeface="Wingdings 2" pitchFamily="18" charset="2"/>
              <a:buNone/>
              <a:defRPr/>
            </a:pPr>
            <a:r>
              <a:rPr lang="es-MX" sz="1800" b="1" dirty="0" smtClean="0"/>
              <a:t>JUVENAL ROJAS MERCED</a:t>
            </a:r>
          </a:p>
          <a:p>
            <a:pPr algn="ctr" eaLnBrk="1" hangingPunct="1">
              <a:spcBef>
                <a:spcPts val="0"/>
              </a:spcBef>
              <a:buFont typeface="Wingdings 2" pitchFamily="18" charset="2"/>
              <a:buNone/>
              <a:defRPr/>
            </a:pPr>
            <a:endParaRPr lang="es-MX" sz="1800" b="1" dirty="0" smtClean="0"/>
          </a:p>
          <a:p>
            <a:pPr algn="ctr" eaLnBrk="1" hangingPunct="1">
              <a:spcBef>
                <a:spcPts val="0"/>
              </a:spcBef>
              <a:buFont typeface="Wingdings 2" pitchFamily="18" charset="2"/>
              <a:buNone/>
              <a:defRPr/>
            </a:pPr>
            <a:r>
              <a:rPr lang="es-MX" sz="1800" b="1" dirty="0" smtClean="0"/>
              <a:t>OCTUBRE DE 2017</a:t>
            </a:r>
            <a:endParaRPr lang="es-MX" sz="2800" b="1" dirty="0"/>
          </a:p>
        </p:txBody>
      </p:sp>
      <p:sp>
        <p:nvSpPr>
          <p:cNvPr id="3" name="2 Marcador de número de diapositiva"/>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3069891083"/>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1427" name="Rectangle 3"/>
          <p:cNvSpPr>
            <a:spLocks noGrp="1" noChangeArrowheads="1"/>
          </p:cNvSpPr>
          <p:nvPr>
            <p:ph idx="1"/>
          </p:nvPr>
        </p:nvSpPr>
        <p:spPr>
          <a:xfrm>
            <a:off x="792163" y="3862388"/>
            <a:ext cx="10488612" cy="2232025"/>
          </a:xfrm>
        </p:spPr>
        <p:txBody>
          <a:bodyPr rtlCol="0">
            <a:normAutofit lnSpcReduction="10000"/>
          </a:bodyPr>
          <a:lstStyle/>
          <a:p>
            <a:pPr marL="0" indent="0" algn="just" eaLnBrk="1" fontAlgn="auto" hangingPunct="1">
              <a:lnSpc>
                <a:spcPct val="80000"/>
              </a:lnSpc>
              <a:spcAft>
                <a:spcPts val="0"/>
              </a:spcAft>
              <a:buFont typeface="Arial" pitchFamily="34" charset="0"/>
              <a:buNone/>
              <a:defRPr/>
            </a:pPr>
            <a:r>
              <a:rPr lang="es-ES_tradnl" altLang="es-MX" sz="2000" dirty="0" smtClean="0">
                <a:latin typeface="Arial" panose="020B0604020202020204" pitchFamily="34" charset="0"/>
                <a:cs typeface="Arial" panose="020B0604020202020204" pitchFamily="34" charset="0"/>
              </a:rPr>
              <a:t>2. Enfoque cardinal</a:t>
            </a:r>
            <a:r>
              <a:rPr lang="es-ES" altLang="es-MX" sz="2000" dirty="0" smtClean="0">
                <a:latin typeface="Arial" panose="020B0604020202020204" pitchFamily="34" charset="0"/>
                <a:cs typeface="Arial" panose="020B0604020202020204" pitchFamily="34" charset="0"/>
              </a:rPr>
              <a:t>: </a:t>
            </a:r>
            <a:r>
              <a:rPr lang="es-ES" altLang="es-MX" sz="2000" dirty="0" err="1" smtClean="0">
                <a:latin typeface="Arial" panose="020B0604020202020204" pitchFamily="34" charset="0"/>
                <a:cs typeface="Arial" panose="020B0604020202020204" pitchFamily="34" charset="0"/>
              </a:rPr>
              <a:t>marginalistas</a:t>
            </a:r>
            <a:r>
              <a:rPr lang="es-ES" altLang="es-MX" sz="2000" dirty="0" smtClean="0">
                <a:latin typeface="Arial" panose="020B0604020202020204" pitchFamily="34" charset="0"/>
                <a:cs typeface="Arial" panose="020B0604020202020204" pitchFamily="34" charset="0"/>
              </a:rPr>
              <a:t>.</a:t>
            </a:r>
          </a:p>
          <a:p>
            <a:pPr marL="298450" lvl="1" indent="0" algn="just" eaLnBrk="1" fontAlgn="auto" hangingPunct="1">
              <a:lnSpc>
                <a:spcPct val="80000"/>
              </a:lnSpc>
              <a:spcAft>
                <a:spcPts val="0"/>
              </a:spcAft>
              <a:buFont typeface="Arial" pitchFamily="34" charset="0"/>
              <a:buNone/>
              <a:defRPr/>
            </a:pPr>
            <a:r>
              <a:rPr lang="es-ES" altLang="es-MX" sz="2000" dirty="0" smtClean="0">
                <a:latin typeface="Arial" panose="020B0604020202020204" pitchFamily="34" charset="0"/>
                <a:cs typeface="Arial" panose="020B0604020202020204" pitchFamily="34" charset="0"/>
              </a:rPr>
              <a:t>La utilidad es medible y comparable cardinalmente: la utilidad transmite información cuantitativa.</a:t>
            </a:r>
          </a:p>
          <a:p>
            <a:pPr marL="298450" lvl="1" indent="0" algn="just" eaLnBrk="1" fontAlgn="auto" hangingPunct="1">
              <a:lnSpc>
                <a:spcPct val="80000"/>
              </a:lnSpc>
              <a:spcAft>
                <a:spcPts val="0"/>
              </a:spcAft>
              <a:buFont typeface="Arial" pitchFamily="34" charset="0"/>
              <a:buNone/>
              <a:defRPr/>
            </a:pPr>
            <a:endParaRPr lang="es-ES_tradnl" altLang="es-MX" sz="2000" dirty="0" smtClean="0">
              <a:solidFill>
                <a:srgbClr val="663300"/>
              </a:solidFill>
              <a:latin typeface="Arial" panose="020B0604020202020204" pitchFamily="34" charset="0"/>
              <a:cs typeface="Arial" panose="020B0604020202020204" pitchFamily="34" charset="0"/>
              <a:sym typeface="Wingdings" panose="05000000000000000000" pitchFamily="2" charset="2"/>
            </a:endParaRPr>
          </a:p>
          <a:p>
            <a:pPr marL="298450" lvl="1" indent="0" algn="just" eaLnBrk="1" fontAlgn="auto" hangingPunct="1">
              <a:lnSpc>
                <a:spcPct val="80000"/>
              </a:lnSpc>
              <a:spcAft>
                <a:spcPts val="0"/>
              </a:spcAft>
              <a:buFont typeface="Arial" pitchFamily="34" charset="0"/>
              <a:buNone/>
              <a:defRPr/>
            </a:pPr>
            <a:r>
              <a:rPr lang="es-ES_tradnl" altLang="es-MX" sz="2000" dirty="0" smtClean="0">
                <a:latin typeface="Arial" panose="020B0604020202020204" pitchFamily="34" charset="0"/>
                <a:cs typeface="Arial" panose="020B0604020202020204" pitchFamily="34" charset="0"/>
                <a:sym typeface="Wingdings" panose="05000000000000000000" pitchFamily="2" charset="2"/>
              </a:rPr>
              <a:t>Mide la utilidad que reporta cada bien, asignando unidades de utilidad. La magnitud es relevante</a:t>
            </a:r>
            <a:endParaRPr lang="es-ES" altLang="es-MX" sz="2000" dirty="0" smtClean="0">
              <a:latin typeface="Arial" panose="020B0604020202020204" pitchFamily="34" charset="0"/>
              <a:cs typeface="Arial" panose="020B0604020202020204" pitchFamily="34" charset="0"/>
            </a:endParaRPr>
          </a:p>
          <a:p>
            <a:pPr marL="298450" lvl="1" indent="0" algn="just" eaLnBrk="1" fontAlgn="auto" hangingPunct="1">
              <a:lnSpc>
                <a:spcPct val="80000"/>
              </a:lnSpc>
              <a:spcAft>
                <a:spcPts val="0"/>
              </a:spcAft>
              <a:buFont typeface="Arial" pitchFamily="34" charset="0"/>
              <a:buNone/>
              <a:defRPr/>
            </a:pPr>
            <a:endParaRPr lang="es-ES" altLang="es-MX" sz="1900" dirty="0" smtClean="0"/>
          </a:p>
          <a:p>
            <a:pPr marL="298450" lvl="1" indent="0" algn="just" eaLnBrk="1" fontAlgn="auto" hangingPunct="1">
              <a:lnSpc>
                <a:spcPct val="80000"/>
              </a:lnSpc>
              <a:spcAft>
                <a:spcPts val="0"/>
              </a:spcAft>
              <a:buFont typeface="Arial" pitchFamily="34" charset="0"/>
              <a:buNone/>
              <a:defRPr/>
            </a:pPr>
            <a:r>
              <a:rPr lang="es-ES" altLang="es-MX" dirty="0" smtClean="0"/>
              <a:t>Si </a:t>
            </a:r>
            <a:r>
              <a:rPr lang="es-ES" altLang="es-MX" i="1" dirty="0" smtClean="0">
                <a:latin typeface="Times New Roman" panose="02020603050405020304" pitchFamily="18" charset="0"/>
              </a:rPr>
              <a:t>u</a:t>
            </a:r>
            <a:r>
              <a:rPr lang="es-ES" altLang="es-MX" dirty="0" smtClean="0">
                <a:latin typeface="Times New Roman" panose="02020603050405020304" pitchFamily="18" charset="0"/>
              </a:rPr>
              <a:t>(</a:t>
            </a:r>
            <a:r>
              <a:rPr lang="es-ES" altLang="es-MX" b="1" dirty="0" smtClean="0">
                <a:latin typeface="Times New Roman" panose="02020603050405020304" pitchFamily="18" charset="0"/>
              </a:rPr>
              <a:t>x</a:t>
            </a:r>
            <a:r>
              <a:rPr lang="es-ES" altLang="es-MX" dirty="0" smtClean="0">
                <a:latin typeface="Times New Roman" panose="02020603050405020304" pitchFamily="18" charset="0"/>
              </a:rPr>
              <a:t>) = 2</a:t>
            </a:r>
            <a:r>
              <a:rPr lang="es-ES" altLang="es-MX" i="1" dirty="0" smtClean="0">
                <a:latin typeface="Times New Roman" panose="02020603050405020304" pitchFamily="18" charset="0"/>
              </a:rPr>
              <a:t>u</a:t>
            </a:r>
            <a:r>
              <a:rPr lang="es-ES" altLang="es-MX" dirty="0" smtClean="0">
                <a:latin typeface="Times New Roman" panose="02020603050405020304" pitchFamily="18" charset="0"/>
              </a:rPr>
              <a:t>(</a:t>
            </a:r>
            <a:r>
              <a:rPr lang="es-ES" altLang="es-MX" b="1" dirty="0" smtClean="0">
                <a:latin typeface="Times New Roman" panose="02020603050405020304" pitchFamily="18" charset="0"/>
              </a:rPr>
              <a:t>x</a:t>
            </a:r>
            <a:r>
              <a:rPr lang="en-GB" altLang="es-MX" b="1" dirty="0" smtClean="0">
                <a:latin typeface="Times New Roman" panose="02020603050405020304" pitchFamily="18" charset="0"/>
                <a:cs typeface="Times New Roman" panose="02020603050405020304" pitchFamily="18" charset="0"/>
              </a:rPr>
              <a:t>'</a:t>
            </a:r>
            <a:r>
              <a:rPr lang="es-ES" altLang="es-MX" dirty="0" smtClean="0">
                <a:latin typeface="Times New Roman" panose="02020603050405020304" pitchFamily="18" charset="0"/>
              </a:rPr>
              <a:t>),</a:t>
            </a:r>
            <a:r>
              <a:rPr lang="es-ES" altLang="es-MX" dirty="0" smtClean="0"/>
              <a:t>  </a:t>
            </a:r>
            <a:r>
              <a:rPr lang="es-ES" altLang="es-MX" b="1" dirty="0" smtClean="0">
                <a:latin typeface="Times New Roman" panose="02020603050405020304" pitchFamily="18" charset="0"/>
              </a:rPr>
              <a:t>x</a:t>
            </a:r>
            <a:r>
              <a:rPr lang="es-ES" altLang="es-MX" dirty="0" smtClean="0"/>
              <a:t> es preferido el doble que </a:t>
            </a:r>
            <a:r>
              <a:rPr lang="es-ES" altLang="es-MX" b="1" dirty="0" smtClean="0">
                <a:latin typeface="Times New Roman" panose="02020603050405020304" pitchFamily="18" charset="0"/>
              </a:rPr>
              <a:t>x</a:t>
            </a:r>
            <a:r>
              <a:rPr lang="en-GB" altLang="es-MX" b="1" dirty="0" smtClean="0">
                <a:cs typeface="Times New Roman" panose="02020603050405020304" pitchFamily="18" charset="0"/>
              </a:rPr>
              <a:t>'</a:t>
            </a:r>
            <a:endParaRPr lang="es-ES_tradnl" altLang="es-MX" b="1" dirty="0" smtClean="0">
              <a:cs typeface="Times New Roman" panose="02020603050405020304" pitchFamily="18" charset="0"/>
            </a:endParaRPr>
          </a:p>
        </p:txBody>
      </p:sp>
      <p:sp>
        <p:nvSpPr>
          <p:cNvPr id="231428" name="Rectangle 4"/>
          <p:cNvSpPr>
            <a:spLocks noChangeArrowheads="1"/>
          </p:cNvSpPr>
          <p:nvPr/>
        </p:nvSpPr>
        <p:spPr bwMode="auto">
          <a:xfrm>
            <a:off x="695325" y="1179513"/>
            <a:ext cx="10585450" cy="248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77685" tIns="106611" rIns="145379" bIns="106611" anchor="ctr">
            <a:spAutoFit/>
          </a:bodyPr>
          <a:lstStyle>
            <a:lvl1pPr eaLnBrk="0" hangingPunct="0">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263525" eaLnBrk="0" hangingPunct="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eaLnBrk="0" hangingPunct="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eaLnBrk="0" hangingPunct="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eaLnBrk="0" hangingPunct="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algn="just">
              <a:spcBef>
                <a:spcPct val="0"/>
              </a:spcBef>
              <a:buClrTx/>
              <a:buSzTx/>
              <a:buFontTx/>
              <a:buNone/>
              <a:defRPr/>
            </a:pPr>
            <a:r>
              <a:rPr lang="es-ES" altLang="es-MX" sz="2400" b="0" dirty="0" smtClean="0">
                <a:latin typeface="Arial" panose="020B0604020202020204" pitchFamily="34" charset="0"/>
              </a:rPr>
              <a:t>1. </a:t>
            </a:r>
            <a:r>
              <a:rPr lang="es-ES" altLang="es-MX" sz="2000" b="0" dirty="0" smtClean="0">
                <a:latin typeface="Arial" panose="020B0604020202020204" pitchFamily="34" charset="0"/>
              </a:rPr>
              <a:t>Enfoque ordinal: </a:t>
            </a:r>
            <a:r>
              <a:rPr lang="es-ES" altLang="es-MX" sz="2000" b="0" dirty="0" err="1" smtClean="0">
                <a:latin typeface="Arial" panose="020B0604020202020204" pitchFamily="34" charset="0"/>
              </a:rPr>
              <a:t>Hicks</a:t>
            </a:r>
            <a:endParaRPr lang="es-ES" altLang="es-MX" sz="2000" b="0" dirty="0" smtClean="0">
              <a:latin typeface="Arial" panose="020B0604020202020204" pitchFamily="34" charset="0"/>
            </a:endParaRPr>
          </a:p>
          <a:p>
            <a:pPr lvl="1" algn="just">
              <a:spcBef>
                <a:spcPct val="0"/>
              </a:spcBef>
              <a:buClrTx/>
              <a:buFontTx/>
              <a:buNone/>
              <a:defRPr/>
            </a:pPr>
            <a:r>
              <a:rPr lang="es-ES" altLang="es-MX" sz="2000" b="0" dirty="0" smtClean="0">
                <a:latin typeface="Arial" panose="020B0604020202020204" pitchFamily="34" charset="0"/>
              </a:rPr>
              <a:t>La utilidad es medible pero comparable ordinalmente: la utilidad sólo transmite información cualitativa.</a:t>
            </a:r>
          </a:p>
          <a:p>
            <a:pPr lvl="1" algn="just">
              <a:spcBef>
                <a:spcPct val="0"/>
              </a:spcBef>
              <a:buClrTx/>
              <a:buFontTx/>
              <a:buNone/>
              <a:defRPr/>
            </a:pPr>
            <a:r>
              <a:rPr lang="es-ES" altLang="es-MX" sz="1050" b="0" dirty="0" smtClean="0">
                <a:latin typeface="Arial" panose="020B0604020202020204" pitchFamily="34" charset="0"/>
              </a:rPr>
              <a:t> </a:t>
            </a:r>
          </a:p>
          <a:p>
            <a:pPr lvl="1" algn="just">
              <a:spcBef>
                <a:spcPct val="0"/>
              </a:spcBef>
              <a:buClrTx/>
              <a:buFontTx/>
              <a:buNone/>
              <a:defRPr/>
            </a:pPr>
            <a:r>
              <a:rPr lang="es-ES" altLang="es-MX" sz="2000" b="0" dirty="0" smtClean="0">
                <a:latin typeface="Arial" panose="020B0604020202020204" pitchFamily="34" charset="0"/>
              </a:rPr>
              <a:t>Si </a:t>
            </a:r>
            <a:r>
              <a:rPr lang="es-ES" altLang="es-MX" sz="2000" b="0" i="1" dirty="0" smtClean="0">
                <a:latin typeface="Times New Roman" panose="02020603050405020304" pitchFamily="18" charset="0"/>
              </a:rPr>
              <a:t>u</a:t>
            </a:r>
            <a:r>
              <a:rPr lang="es-ES" altLang="es-MX" sz="2000" b="0" dirty="0" smtClean="0">
                <a:latin typeface="Times New Roman" panose="02020603050405020304" pitchFamily="18" charset="0"/>
              </a:rPr>
              <a:t>(</a:t>
            </a:r>
            <a:r>
              <a:rPr lang="es-ES" altLang="es-MX" sz="2000" dirty="0" smtClean="0">
                <a:latin typeface="Times New Roman" panose="02020603050405020304" pitchFamily="18" charset="0"/>
              </a:rPr>
              <a:t>x</a:t>
            </a:r>
            <a:r>
              <a:rPr lang="es-ES" altLang="es-MX" sz="2000" b="0" dirty="0" smtClean="0">
                <a:latin typeface="Times New Roman" panose="02020603050405020304" pitchFamily="18" charset="0"/>
              </a:rPr>
              <a:t>)</a:t>
            </a:r>
            <a:r>
              <a:rPr lang="es-ES" altLang="es-MX" sz="2000" b="0" i="1" dirty="0" smtClean="0">
                <a:latin typeface="Times New Roman" panose="02020603050405020304" pitchFamily="18" charset="0"/>
              </a:rPr>
              <a:t> &gt; u</a:t>
            </a:r>
            <a:r>
              <a:rPr lang="es-ES" altLang="es-MX" sz="2000" b="0" dirty="0" smtClean="0">
                <a:latin typeface="Times New Roman" panose="02020603050405020304" pitchFamily="18" charset="0"/>
              </a:rPr>
              <a:t>(</a:t>
            </a:r>
            <a:r>
              <a:rPr lang="es-ES" altLang="es-MX" sz="2000" dirty="0" smtClean="0">
                <a:latin typeface="Times New Roman" panose="02020603050405020304" pitchFamily="18" charset="0"/>
              </a:rPr>
              <a:t>x</a:t>
            </a:r>
            <a:r>
              <a:rPr lang="en-GB" altLang="es-MX" sz="2000" dirty="0" smtClean="0">
                <a:latin typeface="Times New Roman" panose="02020603050405020304" pitchFamily="18" charset="0"/>
                <a:cs typeface="Times New Roman" panose="02020603050405020304" pitchFamily="18" charset="0"/>
              </a:rPr>
              <a:t>'</a:t>
            </a:r>
            <a:r>
              <a:rPr lang="es-ES" altLang="es-MX" sz="2000" b="0" dirty="0" smtClean="0">
                <a:latin typeface="Times New Roman" panose="02020603050405020304" pitchFamily="18" charset="0"/>
              </a:rPr>
              <a:t>)</a:t>
            </a:r>
            <a:r>
              <a:rPr lang="es-ES" altLang="es-MX" sz="2000" b="0" dirty="0" smtClean="0">
                <a:latin typeface="Arial" panose="020B0604020202020204" pitchFamily="34" charset="0"/>
              </a:rPr>
              <a:t> sólo quiere decir que </a:t>
            </a:r>
            <a:r>
              <a:rPr lang="es-ES" altLang="es-MX" sz="2000" dirty="0" smtClean="0">
                <a:latin typeface="Times New Roman" panose="02020603050405020304" pitchFamily="18" charset="0"/>
              </a:rPr>
              <a:t>x</a:t>
            </a:r>
            <a:r>
              <a:rPr lang="es-ES" altLang="es-MX" sz="2000" b="0" dirty="0" smtClean="0">
                <a:latin typeface="Arial" panose="020B0604020202020204" pitchFamily="34" charset="0"/>
              </a:rPr>
              <a:t> es preferido a </a:t>
            </a:r>
            <a:r>
              <a:rPr lang="es-ES" altLang="es-MX" sz="2000" dirty="0" smtClean="0">
                <a:latin typeface="Times New Roman" panose="02020603050405020304" pitchFamily="18" charset="0"/>
              </a:rPr>
              <a:t>x</a:t>
            </a:r>
            <a:r>
              <a:rPr lang="en-GB" altLang="es-MX" sz="2000" dirty="0" smtClean="0">
                <a:latin typeface="Times New Roman" panose="02020603050405020304" pitchFamily="18" charset="0"/>
                <a:cs typeface="Times New Roman" panose="02020603050405020304" pitchFamily="18" charset="0"/>
              </a:rPr>
              <a:t>'</a:t>
            </a:r>
            <a:r>
              <a:rPr lang="es-ES" altLang="es-MX" sz="2000" b="0" dirty="0" smtClean="0">
                <a:latin typeface="Arial" panose="020B0604020202020204" pitchFamily="34" charset="0"/>
              </a:rPr>
              <a:t>, pero no dice nada sobre cuánto más preferido</a:t>
            </a:r>
            <a:r>
              <a:rPr lang="es-ES" altLang="es-MX" sz="2400" b="0" dirty="0" smtClean="0">
                <a:latin typeface="Arial" panose="020B0604020202020204" pitchFamily="34" charset="0"/>
              </a:rPr>
              <a:t>  </a:t>
            </a:r>
          </a:p>
          <a:p>
            <a:pPr lvl="1" algn="just">
              <a:spcBef>
                <a:spcPct val="0"/>
              </a:spcBef>
              <a:buClrTx/>
              <a:buFontTx/>
              <a:buNone/>
              <a:defRPr/>
            </a:pPr>
            <a:endParaRPr lang="es-ES" altLang="es-MX" sz="1050" b="0" dirty="0" smtClean="0">
              <a:latin typeface="Arial" panose="020B0604020202020204" pitchFamily="34" charset="0"/>
            </a:endParaRPr>
          </a:p>
          <a:p>
            <a:pPr lvl="1" algn="just">
              <a:spcBef>
                <a:spcPct val="0"/>
              </a:spcBef>
              <a:buClrTx/>
              <a:buFontTx/>
              <a:buNone/>
              <a:defRPr/>
            </a:pPr>
            <a:r>
              <a:rPr lang="es-ES" altLang="es-MX" sz="2000" b="0" dirty="0" smtClean="0">
                <a:latin typeface="Arial" panose="020B0604020202020204" pitchFamily="34" charset="0"/>
              </a:rPr>
              <a:t>Es un enfoque más general. Lo relevante es el orden no el grado.</a:t>
            </a:r>
          </a:p>
        </p:txBody>
      </p:sp>
    </p:spTree>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2438400" y="277813"/>
            <a:ext cx="7543800" cy="1143000"/>
          </a:xfrm>
        </p:spPr>
        <p:txBody>
          <a:bodyPr/>
          <a:lstStyle/>
          <a:p>
            <a:pPr algn="r" eaLnBrk="1" hangingPunct="1"/>
            <a:r>
              <a:rPr lang="es-ES" altLang="es-MX" sz="3400" dirty="0" smtClean="0"/>
              <a:t> </a:t>
            </a:r>
            <a:r>
              <a:rPr lang="es-ES" altLang="es-MX" sz="2500" dirty="0" smtClean="0"/>
              <a:t>ENFOQUE ORDINAL</a:t>
            </a:r>
            <a:endParaRPr lang="es-ES_tradnl" altLang="es-MX" sz="2500" dirty="0" smtClean="0"/>
          </a:p>
        </p:txBody>
      </p:sp>
      <p:sp>
        <p:nvSpPr>
          <p:cNvPr id="22531" name="Rectangle 3"/>
          <p:cNvSpPr>
            <a:spLocks noGrp="1" noChangeArrowheads="1"/>
          </p:cNvSpPr>
          <p:nvPr>
            <p:ph idx="1"/>
          </p:nvPr>
        </p:nvSpPr>
        <p:spPr>
          <a:xfrm>
            <a:off x="479425" y="1600200"/>
            <a:ext cx="10512425" cy="2044700"/>
          </a:xfrm>
        </p:spPr>
        <p:txBody>
          <a:bodyPr/>
          <a:lstStyle/>
          <a:p>
            <a:pPr algn="just" eaLnBrk="1" hangingPunct="1">
              <a:buFont typeface="Wingdings" pitchFamily="2" charset="2"/>
              <a:buNone/>
            </a:pPr>
            <a:r>
              <a:rPr lang="es-ES_tradnl" altLang="es-MX" sz="2400" smtClean="0"/>
              <a:t>Establecemos un orden de preferencias que nos clasifique de mejor a peor las cestas de consumo (que no dependa de la escala de medida). </a:t>
            </a:r>
          </a:p>
          <a:p>
            <a:pPr algn="just" eaLnBrk="1" hangingPunct="1">
              <a:buFont typeface="Wingdings" pitchFamily="2" charset="2"/>
              <a:buNone/>
            </a:pPr>
            <a:r>
              <a:rPr lang="es-ES_tradnl" altLang="es-MX" sz="2400" smtClean="0"/>
              <a:t>(1) Enfoque axiomático: </a:t>
            </a:r>
          </a:p>
          <a:p>
            <a:pPr algn="just" eaLnBrk="1" hangingPunct="1">
              <a:buFont typeface="Wingdings" pitchFamily="2" charset="2"/>
              <a:buNone/>
            </a:pPr>
            <a:r>
              <a:rPr lang="es-ES_tradnl" altLang="es-MX" sz="2400" smtClean="0"/>
              <a:t>	Partimos de unos axiomas y el orden de preferencias se establece mediante un mapa de curvas de indiferencia, Hicks 1939</a:t>
            </a:r>
          </a:p>
        </p:txBody>
      </p:sp>
      <p:sp>
        <p:nvSpPr>
          <p:cNvPr id="22532" name="Rectangle 4"/>
          <p:cNvSpPr>
            <a:spLocks noChangeArrowheads="1"/>
          </p:cNvSpPr>
          <p:nvPr/>
        </p:nvSpPr>
        <p:spPr bwMode="auto">
          <a:xfrm>
            <a:off x="479425" y="3706813"/>
            <a:ext cx="10512425"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77685" tIns="106611" rIns="145379" bIns="106611" anchor="ctr">
            <a:spAutoFit/>
          </a:bodyPr>
          <a:lstStyle/>
          <a:p>
            <a:pPr algn="just"/>
            <a:r>
              <a:rPr lang="es-ES_tradnl" altLang="es-MX" sz="2400" b="0"/>
              <a:t>(2) Enfoque de la preferencia revelada, Samuelson 1947</a:t>
            </a:r>
          </a:p>
          <a:p>
            <a:pPr algn="just"/>
            <a:endParaRPr lang="es-ES_tradnl" altLang="es-MX" sz="2400" b="0"/>
          </a:p>
          <a:p>
            <a:pPr lvl="1" algn="just"/>
            <a:r>
              <a:rPr lang="es-ES_tradnl" altLang="es-MX" sz="2400" b="0"/>
              <a:t>Sólo podemos tener en cuenta situaciones observadas para establecer el orden de preferencias</a:t>
            </a:r>
            <a:r>
              <a:rPr lang="es-ES" altLang="es-MX" sz="2400" b="0"/>
              <a:t> </a:t>
            </a:r>
            <a:endParaRPr lang="es-ES_tradnl" altLang="es-MX" sz="2400" b="0"/>
          </a:p>
        </p:txBody>
      </p:sp>
    </p:spTree>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4" name="Rectangle 4"/>
          <p:cNvSpPr>
            <a:spLocks noGrp="1" noChangeArrowheads="1"/>
          </p:cNvSpPr>
          <p:nvPr>
            <p:ph type="title"/>
          </p:nvPr>
        </p:nvSpPr>
        <p:spPr>
          <a:xfrm>
            <a:off x="1928813" y="203200"/>
            <a:ext cx="8332787" cy="781050"/>
          </a:xfrm>
        </p:spPr>
        <p:txBody>
          <a:bodyPr lIns="90488" tIns="44450" rIns="90488" bIns="44450" rtlCol="0" anchor="b">
            <a:normAutofit/>
          </a:bodyPr>
          <a:lstStyle/>
          <a:p>
            <a:pPr algn="r" eaLnBrk="1" fontAlgn="auto" hangingPunct="1">
              <a:spcAft>
                <a:spcPts val="0"/>
              </a:spcAft>
              <a:defRPr/>
            </a:pPr>
            <a:r>
              <a:rPr lang="en-US" sz="2500" b="1" dirty="0">
                <a:solidFill>
                  <a:srgbClr val="C00000"/>
                </a:solidFill>
                <a:effectLst>
                  <a:outerShdw blurRad="38100" dist="38100" dir="2700000" algn="tl">
                    <a:srgbClr val="000000">
                      <a:alpha val="43137"/>
                    </a:srgbClr>
                  </a:outerShdw>
                </a:effectLst>
              </a:rPr>
              <a:t>LAS PREFERENCIAS DE LOS CONSUMIDORES</a:t>
            </a:r>
          </a:p>
        </p:txBody>
      </p:sp>
      <p:sp>
        <p:nvSpPr>
          <p:cNvPr id="24579" name="Rectangle 2"/>
          <p:cNvSpPr>
            <a:spLocks noGrp="1" noChangeArrowheads="1"/>
          </p:cNvSpPr>
          <p:nvPr>
            <p:ph idx="1"/>
          </p:nvPr>
        </p:nvSpPr>
        <p:spPr>
          <a:xfrm>
            <a:off x="2597150" y="2332038"/>
            <a:ext cx="8001000" cy="4419600"/>
          </a:xfrm>
        </p:spPr>
        <p:txBody>
          <a:bodyPr lIns="90488" tIns="44450" rIns="90488" bIns="44450"/>
          <a:lstStyle/>
          <a:p>
            <a:pPr marL="0" indent="0" eaLnBrk="1" hangingPunct="1">
              <a:spcBef>
                <a:spcPct val="70000"/>
              </a:spcBef>
              <a:buFont typeface="Arial" pitchFamily="34" charset="0"/>
              <a:buNone/>
              <a:tabLst>
                <a:tab pos="1443038" algn="l"/>
                <a:tab pos="3665538" algn="l"/>
                <a:tab pos="5830888" algn="l"/>
              </a:tabLst>
            </a:pPr>
            <a:r>
              <a:rPr lang="en-US" altLang="es-MX" smtClean="0"/>
              <a:t>	</a:t>
            </a:r>
            <a:r>
              <a:rPr lang="en-US" altLang="es-MX" sz="2400" smtClean="0"/>
              <a:t>B	20	30</a:t>
            </a:r>
          </a:p>
          <a:p>
            <a:pPr marL="0" indent="0" eaLnBrk="1" hangingPunct="1">
              <a:spcBef>
                <a:spcPct val="70000"/>
              </a:spcBef>
              <a:buFont typeface="Arial" pitchFamily="34" charset="0"/>
              <a:buNone/>
              <a:tabLst>
                <a:tab pos="1443038" algn="l"/>
                <a:tab pos="3665538" algn="l"/>
                <a:tab pos="5830888" algn="l"/>
              </a:tabLst>
            </a:pPr>
            <a:r>
              <a:rPr lang="en-US" altLang="es-MX" sz="2400" smtClean="0"/>
              <a:t>	C	10	50</a:t>
            </a:r>
          </a:p>
          <a:p>
            <a:pPr marL="0" indent="0" eaLnBrk="1" hangingPunct="1">
              <a:spcBef>
                <a:spcPct val="70000"/>
              </a:spcBef>
              <a:buFont typeface="Arial" pitchFamily="34" charset="0"/>
              <a:buNone/>
              <a:tabLst>
                <a:tab pos="1443038" algn="l"/>
                <a:tab pos="3665538" algn="l"/>
                <a:tab pos="5830888" algn="l"/>
              </a:tabLst>
            </a:pPr>
            <a:r>
              <a:rPr lang="en-US" altLang="es-MX" sz="2400" smtClean="0"/>
              <a:t>	D	40	20</a:t>
            </a:r>
          </a:p>
          <a:p>
            <a:pPr marL="0" indent="0" eaLnBrk="1" hangingPunct="1">
              <a:spcBef>
                <a:spcPct val="70000"/>
              </a:spcBef>
              <a:buFont typeface="Arial" pitchFamily="34" charset="0"/>
              <a:buNone/>
              <a:tabLst>
                <a:tab pos="1443038" algn="l"/>
                <a:tab pos="3665538" algn="l"/>
                <a:tab pos="5830888" algn="l"/>
              </a:tabLst>
            </a:pPr>
            <a:r>
              <a:rPr lang="en-US" altLang="es-MX" sz="2400" smtClean="0"/>
              <a:t>	E	30	40</a:t>
            </a:r>
          </a:p>
          <a:p>
            <a:pPr marL="0" indent="0" eaLnBrk="1" hangingPunct="1">
              <a:spcBef>
                <a:spcPct val="70000"/>
              </a:spcBef>
              <a:buFont typeface="Arial" pitchFamily="34" charset="0"/>
              <a:buNone/>
              <a:tabLst>
                <a:tab pos="1443038" algn="l"/>
                <a:tab pos="3665538" algn="l"/>
                <a:tab pos="5830888" algn="l"/>
              </a:tabLst>
            </a:pPr>
            <a:r>
              <a:rPr lang="en-US" altLang="es-MX" sz="2400" smtClean="0"/>
              <a:t>	F	10	20</a:t>
            </a:r>
          </a:p>
          <a:p>
            <a:pPr marL="0" indent="0" eaLnBrk="1" hangingPunct="1">
              <a:spcBef>
                <a:spcPct val="70000"/>
              </a:spcBef>
              <a:buFont typeface="Arial" pitchFamily="34" charset="0"/>
              <a:buNone/>
              <a:tabLst>
                <a:tab pos="1443038" algn="l"/>
                <a:tab pos="3665538" algn="l"/>
                <a:tab pos="5830888" algn="l"/>
              </a:tabLst>
            </a:pPr>
            <a:r>
              <a:rPr lang="en-US" altLang="es-MX" sz="2400" smtClean="0"/>
              <a:t>	G	10	40	</a:t>
            </a:r>
          </a:p>
        </p:txBody>
      </p:sp>
      <p:sp>
        <p:nvSpPr>
          <p:cNvPr id="24580" name="Rectangle 3"/>
          <p:cNvSpPr>
            <a:spLocks noChangeArrowheads="1"/>
          </p:cNvSpPr>
          <p:nvPr/>
        </p:nvSpPr>
        <p:spPr bwMode="auto">
          <a:xfrm>
            <a:off x="2135188" y="1557338"/>
            <a:ext cx="8843962"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tabLst>
                <a:tab pos="2000250" algn="ctr"/>
                <a:tab pos="4286250" algn="ctr"/>
                <a:tab pos="6457950" algn="ctr"/>
              </a:tabLst>
            </a:pPr>
            <a:r>
              <a:rPr lang="en-US" altLang="es-MX"/>
              <a:t>        </a:t>
            </a:r>
            <a:r>
              <a:rPr lang="en-US" altLang="es-MX" b="0"/>
              <a:t>Cesta de consumo   Unidades de alimentos	  Unidades de vestido</a:t>
            </a:r>
          </a:p>
          <a:p>
            <a:pPr algn="just">
              <a:tabLst>
                <a:tab pos="2000250" algn="ctr"/>
                <a:tab pos="4286250" algn="ctr"/>
                <a:tab pos="6457950" algn="ctr"/>
              </a:tabLst>
            </a:pPr>
            <a:r>
              <a:rPr lang="en-US" altLang="es-MX" b="0"/>
              <a:t>		                            Bien </a:t>
            </a:r>
            <a:r>
              <a:rPr lang="en-US" altLang="es-MX" b="0" i="1">
                <a:latin typeface="Times New Roman" pitchFamily="18" charset="0"/>
                <a:cs typeface="Times New Roman" pitchFamily="18" charset="0"/>
              </a:rPr>
              <a:t>X</a:t>
            </a:r>
            <a:r>
              <a:rPr lang="en-US" altLang="es-MX" b="0"/>
              <a:t>                     Bien </a:t>
            </a:r>
            <a:r>
              <a:rPr lang="en-US" altLang="es-MX" b="0" i="1">
                <a:latin typeface="Times New Roman" pitchFamily="18" charset="0"/>
                <a:cs typeface="Times New Roman" pitchFamily="18" charset="0"/>
              </a:rPr>
              <a:t>Y</a:t>
            </a:r>
            <a:endParaRPr lang="en-US" altLang="es-MX" sz="2400" b="0" i="1">
              <a:latin typeface="Times New Roman" pitchFamily="18" charset="0"/>
              <a:cs typeface="Times New Roman" pitchFamily="18" charset="0"/>
            </a:endParaRPr>
          </a:p>
        </p:txBody>
      </p:sp>
      <p:sp>
        <p:nvSpPr>
          <p:cNvPr id="24581" name="Line 5"/>
          <p:cNvSpPr>
            <a:spLocks noChangeShapeType="1"/>
          </p:cNvSpPr>
          <p:nvPr/>
        </p:nvSpPr>
        <p:spPr bwMode="auto">
          <a:xfrm>
            <a:off x="2662238" y="2349500"/>
            <a:ext cx="7848600" cy="0"/>
          </a:xfrm>
          <a:prstGeom prst="line">
            <a:avLst/>
          </a:prstGeom>
          <a:noFill/>
          <a:ln w="57150" cmpd="thickThin">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24582" name="Line 6"/>
          <p:cNvSpPr>
            <a:spLocks noChangeShapeType="1"/>
          </p:cNvSpPr>
          <p:nvPr/>
        </p:nvSpPr>
        <p:spPr bwMode="auto">
          <a:xfrm>
            <a:off x="2662238" y="5949950"/>
            <a:ext cx="7848600" cy="0"/>
          </a:xfrm>
          <a:prstGeom prst="line">
            <a:avLst/>
          </a:prstGeom>
          <a:noFill/>
          <a:ln w="57150" cmpd="thickThin">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24583" name="Line 5"/>
          <p:cNvSpPr>
            <a:spLocks noChangeShapeType="1"/>
          </p:cNvSpPr>
          <p:nvPr/>
        </p:nvSpPr>
        <p:spPr bwMode="auto">
          <a:xfrm>
            <a:off x="2633663" y="1412875"/>
            <a:ext cx="7848600" cy="0"/>
          </a:xfrm>
          <a:prstGeom prst="line">
            <a:avLst/>
          </a:prstGeom>
          <a:noFill/>
          <a:ln w="57150" cmpd="thickThin">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Tree>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a:xfrm>
            <a:off x="2011363" y="261938"/>
            <a:ext cx="8335962" cy="781050"/>
          </a:xfrm>
        </p:spPr>
        <p:txBody>
          <a:bodyPr lIns="90488" tIns="44450" rIns="90488" bIns="44450" rtlCol="0" anchor="b">
            <a:normAutofit/>
          </a:bodyPr>
          <a:lstStyle/>
          <a:p>
            <a:pPr algn="r" eaLnBrk="1" fontAlgn="auto" hangingPunct="1">
              <a:spcAft>
                <a:spcPts val="0"/>
              </a:spcAft>
              <a:defRPr/>
            </a:pPr>
            <a:r>
              <a:rPr lang="es-ES_tradnl" sz="2500" b="1" dirty="0" smtClean="0">
                <a:solidFill>
                  <a:srgbClr val="C00000"/>
                </a:solidFill>
                <a:effectLst>
                  <a:outerShdw blurRad="38100" dist="38100" dir="2700000" algn="tl">
                    <a:srgbClr val="000000">
                      <a:alpha val="43137"/>
                    </a:srgbClr>
                  </a:outerShdw>
                </a:effectLst>
              </a:rPr>
              <a:t>LA CURVA DE INDIFERENCIA</a:t>
            </a:r>
            <a:endParaRPr lang="es-ES_tradnl" sz="2500" b="1" dirty="0">
              <a:solidFill>
                <a:srgbClr val="C00000"/>
              </a:solidFill>
              <a:effectLst>
                <a:outerShdw blurRad="38100" dist="38100" dir="2700000" algn="tl">
                  <a:srgbClr val="000000">
                    <a:alpha val="43137"/>
                  </a:srgbClr>
                </a:outerShdw>
              </a:effectLst>
            </a:endParaRPr>
          </a:p>
        </p:txBody>
      </p:sp>
      <p:grpSp>
        <p:nvGrpSpPr>
          <p:cNvPr id="26627" name="Group 3"/>
          <p:cNvGrpSpPr>
            <a:grpSpLocks/>
          </p:cNvGrpSpPr>
          <p:nvPr/>
        </p:nvGrpSpPr>
        <p:grpSpPr bwMode="auto">
          <a:xfrm>
            <a:off x="192088" y="1268413"/>
            <a:ext cx="10440987" cy="5435600"/>
            <a:chOff x="178" y="959"/>
            <a:chExt cx="6577" cy="3424"/>
          </a:xfrm>
        </p:grpSpPr>
        <p:sp>
          <p:nvSpPr>
            <p:cNvPr id="26629" name="Arc 4" descr="Diagonal hacia abajo clara"/>
            <p:cNvSpPr>
              <a:spLocks/>
            </p:cNvSpPr>
            <p:nvPr/>
          </p:nvSpPr>
          <p:spPr bwMode="auto">
            <a:xfrm rot="10297361">
              <a:off x="1893" y="1221"/>
              <a:ext cx="1758" cy="2285"/>
            </a:xfrm>
            <a:custGeom>
              <a:avLst/>
              <a:gdLst>
                <a:gd name="T0" fmla="*/ 0 w 21600"/>
                <a:gd name="T1" fmla="*/ 0 h 21094"/>
                <a:gd name="T2" fmla="*/ 0 w 21600"/>
                <a:gd name="T3" fmla="*/ 0 h 21094"/>
                <a:gd name="T4" fmla="*/ 0 w 21600"/>
                <a:gd name="T5" fmla="*/ 0 h 21094"/>
                <a:gd name="T6" fmla="*/ 0 60000 65536"/>
                <a:gd name="T7" fmla="*/ 0 60000 65536"/>
                <a:gd name="T8" fmla="*/ 0 60000 65536"/>
                <a:gd name="T9" fmla="*/ 0 w 21600"/>
                <a:gd name="T10" fmla="*/ 0 h 21094"/>
                <a:gd name="T11" fmla="*/ 21600 w 21600"/>
                <a:gd name="T12" fmla="*/ 21094 h 21094"/>
              </a:gdLst>
              <a:ahLst/>
              <a:cxnLst>
                <a:cxn ang="T6">
                  <a:pos x="T0" y="T1"/>
                </a:cxn>
                <a:cxn ang="T7">
                  <a:pos x="T2" y="T3"/>
                </a:cxn>
                <a:cxn ang="T8">
                  <a:pos x="T4" y="T5"/>
                </a:cxn>
              </a:cxnLst>
              <a:rect l="T9" t="T10" r="T11" b="T12"/>
              <a:pathLst>
                <a:path w="21600" h="21094" fill="none" extrusionOk="0">
                  <a:moveTo>
                    <a:pt x="4648" y="0"/>
                  </a:moveTo>
                  <a:cubicBezTo>
                    <a:pt x="14549" y="2182"/>
                    <a:pt x="21600" y="10956"/>
                    <a:pt x="21600" y="21094"/>
                  </a:cubicBezTo>
                </a:path>
                <a:path w="21600" h="21094" stroke="0" extrusionOk="0">
                  <a:moveTo>
                    <a:pt x="4648" y="0"/>
                  </a:moveTo>
                  <a:cubicBezTo>
                    <a:pt x="14549" y="2182"/>
                    <a:pt x="21600" y="10956"/>
                    <a:pt x="21600" y="21094"/>
                  </a:cubicBezTo>
                  <a:lnTo>
                    <a:pt x="0" y="21094"/>
                  </a:lnTo>
                  <a:lnTo>
                    <a:pt x="4648" y="0"/>
                  </a:lnTo>
                  <a:close/>
                </a:path>
              </a:pathLst>
            </a:custGeom>
            <a:pattFill prst="ltDnDiag">
              <a:fgClr>
                <a:schemeClr val="folHlink"/>
              </a:fgClr>
              <a:bgClr>
                <a:srgbClr val="FFFFFF"/>
              </a:bgClr>
            </a:pattFill>
            <a:ln w="9525">
              <a:solidFill>
                <a:schemeClr val="tx1"/>
              </a:solidFill>
              <a:round/>
              <a:headEnd/>
              <a:tailEnd/>
            </a:ln>
          </p:spPr>
          <p:txBody>
            <a:bodyPr wrap="none" anchor="ctr"/>
            <a:lstStyle/>
            <a:p>
              <a:endParaRPr lang="es-MX"/>
            </a:p>
          </p:txBody>
        </p:sp>
        <p:sp>
          <p:nvSpPr>
            <p:cNvPr id="26630" name="Rectangle 5"/>
            <p:cNvSpPr>
              <a:spLocks noChangeArrowheads="1"/>
            </p:cNvSpPr>
            <p:nvPr/>
          </p:nvSpPr>
          <p:spPr bwMode="auto">
            <a:xfrm>
              <a:off x="178" y="4095"/>
              <a:ext cx="120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26631" name="Rectangle 6"/>
            <p:cNvSpPr>
              <a:spLocks noChangeArrowheads="1"/>
            </p:cNvSpPr>
            <p:nvPr/>
          </p:nvSpPr>
          <p:spPr bwMode="auto">
            <a:xfrm>
              <a:off x="922" y="959"/>
              <a:ext cx="208" cy="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r"/>
              <a:endParaRPr lang="es-ES_tradnl" altLang="es-MX" sz="1600">
                <a:latin typeface="Times New Roman" pitchFamily="18" charset="0"/>
              </a:endParaRPr>
            </a:p>
            <a:p>
              <a:pPr algn="r"/>
              <a:r>
                <a:rPr lang="es-ES_tradnl" altLang="es-MX" sz="1600">
                  <a:latin typeface="Times New Roman" pitchFamily="18" charset="0"/>
                </a:rPr>
                <a:t>Y</a:t>
              </a:r>
            </a:p>
          </p:txBody>
        </p:sp>
        <p:sp>
          <p:nvSpPr>
            <p:cNvPr id="26632" name="Rectangle 7"/>
            <p:cNvSpPr>
              <a:spLocks noChangeArrowheads="1"/>
            </p:cNvSpPr>
            <p:nvPr/>
          </p:nvSpPr>
          <p:spPr bwMode="auto">
            <a:xfrm>
              <a:off x="1101" y="2595"/>
              <a:ext cx="1152" cy="1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algn="ctr"/>
              <a:endParaRPr lang="es-ES_tradnl" altLang="es-MX" sz="1600" b="0"/>
            </a:p>
            <a:p>
              <a:pPr algn="ctr"/>
              <a:endParaRPr lang="es-ES_tradnl" altLang="es-MX" sz="1600" b="0"/>
            </a:p>
            <a:p>
              <a:pPr algn="ctr"/>
              <a:endParaRPr lang="es-ES_tradnl" altLang="es-MX" sz="1600" b="0"/>
            </a:p>
            <a:p>
              <a:pPr algn="ctr"/>
              <a:endParaRPr lang="es-ES_tradnl" altLang="es-MX" sz="1600" b="0"/>
            </a:p>
            <a:p>
              <a:pPr algn="ctr"/>
              <a:endParaRPr lang="es-ES_tradnl" altLang="es-MX" sz="1600" b="0"/>
            </a:p>
            <a:p>
              <a:pPr algn="ctr"/>
              <a:endParaRPr lang="es-ES_tradnl" altLang="es-MX" sz="1600" b="0"/>
            </a:p>
            <a:p>
              <a:pPr algn="ctr"/>
              <a:endParaRPr lang="es-ES_tradnl" altLang="es-MX" sz="1600" b="0"/>
            </a:p>
            <a:p>
              <a:pPr algn="ctr"/>
              <a:endParaRPr lang="es-ES_tradnl" altLang="es-MX" sz="1600" b="0"/>
            </a:p>
            <a:p>
              <a:pPr algn="ctr"/>
              <a:endParaRPr lang="es-ES_tradnl" altLang="es-MX" sz="1600" b="0"/>
            </a:p>
          </p:txBody>
        </p:sp>
        <p:sp>
          <p:nvSpPr>
            <p:cNvPr id="26633" name="Rectangle 8"/>
            <p:cNvSpPr>
              <a:spLocks noChangeArrowheads="1"/>
            </p:cNvSpPr>
            <p:nvPr/>
          </p:nvSpPr>
          <p:spPr bwMode="auto">
            <a:xfrm>
              <a:off x="1762" y="4095"/>
              <a:ext cx="18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26634" name="Rectangle 9"/>
            <p:cNvSpPr>
              <a:spLocks noChangeArrowheads="1"/>
            </p:cNvSpPr>
            <p:nvPr/>
          </p:nvSpPr>
          <p:spPr bwMode="auto">
            <a:xfrm>
              <a:off x="1666" y="4087"/>
              <a:ext cx="18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26635" name="Line 10"/>
            <p:cNvSpPr>
              <a:spLocks noChangeShapeType="1"/>
            </p:cNvSpPr>
            <p:nvPr/>
          </p:nvSpPr>
          <p:spPr bwMode="auto">
            <a:xfrm>
              <a:off x="1090" y="1303"/>
              <a:ext cx="0" cy="2636"/>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6636" name="Line 11"/>
            <p:cNvSpPr>
              <a:spLocks noChangeShapeType="1"/>
            </p:cNvSpPr>
            <p:nvPr/>
          </p:nvSpPr>
          <p:spPr bwMode="auto">
            <a:xfrm>
              <a:off x="1082" y="3937"/>
              <a:ext cx="317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6637" name="Rectangle 12"/>
            <p:cNvSpPr>
              <a:spLocks noChangeArrowheads="1"/>
            </p:cNvSpPr>
            <p:nvPr/>
          </p:nvSpPr>
          <p:spPr bwMode="auto">
            <a:xfrm>
              <a:off x="4306" y="3795"/>
              <a:ext cx="22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latin typeface="Times New Roman" pitchFamily="18" charset="0"/>
                </a:rPr>
                <a:t>X</a:t>
              </a:r>
            </a:p>
          </p:txBody>
        </p:sp>
        <p:sp>
          <p:nvSpPr>
            <p:cNvPr id="26638" name="Rectangle 13"/>
            <p:cNvSpPr>
              <a:spLocks noChangeArrowheads="1"/>
            </p:cNvSpPr>
            <p:nvPr/>
          </p:nvSpPr>
          <p:spPr bwMode="auto">
            <a:xfrm>
              <a:off x="798" y="3407"/>
              <a:ext cx="25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a:t>10</a:t>
              </a:r>
            </a:p>
          </p:txBody>
        </p:sp>
        <p:sp>
          <p:nvSpPr>
            <p:cNvPr id="26639" name="Rectangle 14"/>
            <p:cNvSpPr>
              <a:spLocks noChangeArrowheads="1"/>
            </p:cNvSpPr>
            <p:nvPr/>
          </p:nvSpPr>
          <p:spPr bwMode="auto">
            <a:xfrm>
              <a:off x="798" y="2931"/>
              <a:ext cx="25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a:t>20</a:t>
              </a:r>
            </a:p>
          </p:txBody>
        </p:sp>
        <p:sp>
          <p:nvSpPr>
            <p:cNvPr id="26640" name="Rectangle 15"/>
            <p:cNvSpPr>
              <a:spLocks noChangeArrowheads="1"/>
            </p:cNvSpPr>
            <p:nvPr/>
          </p:nvSpPr>
          <p:spPr bwMode="auto">
            <a:xfrm>
              <a:off x="514" y="2451"/>
              <a:ext cx="57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r>
                <a:rPr lang="es-ES_tradnl" altLang="es-MX" sz="1600">
                  <a:latin typeface="Times New Roman" pitchFamily="18" charset="0"/>
                </a:rPr>
                <a:t>Y*</a:t>
              </a:r>
              <a:r>
                <a:rPr lang="es-ES_tradnl" altLang="es-MX" sz="1600"/>
                <a:t>  30</a:t>
              </a:r>
            </a:p>
          </p:txBody>
        </p:sp>
        <p:sp>
          <p:nvSpPr>
            <p:cNvPr id="26641" name="Rectangle 16"/>
            <p:cNvSpPr>
              <a:spLocks noChangeArrowheads="1"/>
            </p:cNvSpPr>
            <p:nvPr/>
          </p:nvSpPr>
          <p:spPr bwMode="auto">
            <a:xfrm>
              <a:off x="798" y="1980"/>
              <a:ext cx="25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a:t>40</a:t>
              </a:r>
            </a:p>
          </p:txBody>
        </p:sp>
        <p:sp>
          <p:nvSpPr>
            <p:cNvPr id="26642" name="Rectangle 17"/>
            <p:cNvSpPr>
              <a:spLocks noChangeArrowheads="1"/>
            </p:cNvSpPr>
            <p:nvPr/>
          </p:nvSpPr>
          <p:spPr bwMode="auto">
            <a:xfrm>
              <a:off x="1471" y="3926"/>
              <a:ext cx="25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a:t>10</a:t>
              </a:r>
            </a:p>
          </p:txBody>
        </p:sp>
        <p:sp>
          <p:nvSpPr>
            <p:cNvPr id="26643" name="Rectangle 18"/>
            <p:cNvSpPr>
              <a:spLocks noChangeArrowheads="1"/>
            </p:cNvSpPr>
            <p:nvPr/>
          </p:nvSpPr>
          <p:spPr bwMode="auto">
            <a:xfrm>
              <a:off x="2095" y="3926"/>
              <a:ext cx="313" cy="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t>20</a:t>
              </a:r>
            </a:p>
            <a:p>
              <a:r>
                <a:rPr lang="es-ES_tradnl" altLang="es-MX">
                  <a:latin typeface="Times New Roman" pitchFamily="18" charset="0"/>
                </a:rPr>
                <a:t>X*</a:t>
              </a:r>
            </a:p>
          </p:txBody>
        </p:sp>
        <p:sp>
          <p:nvSpPr>
            <p:cNvPr id="26644" name="Rectangle 19"/>
            <p:cNvSpPr>
              <a:spLocks noChangeArrowheads="1"/>
            </p:cNvSpPr>
            <p:nvPr/>
          </p:nvSpPr>
          <p:spPr bwMode="auto">
            <a:xfrm>
              <a:off x="2719" y="3926"/>
              <a:ext cx="25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a:t>30</a:t>
              </a:r>
            </a:p>
          </p:txBody>
        </p:sp>
        <p:sp>
          <p:nvSpPr>
            <p:cNvPr id="26645" name="Rectangle 20"/>
            <p:cNvSpPr>
              <a:spLocks noChangeArrowheads="1"/>
            </p:cNvSpPr>
            <p:nvPr/>
          </p:nvSpPr>
          <p:spPr bwMode="auto">
            <a:xfrm>
              <a:off x="3343" y="3926"/>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t>40</a:t>
              </a:r>
            </a:p>
          </p:txBody>
        </p:sp>
        <p:sp>
          <p:nvSpPr>
            <p:cNvPr id="26646" name="Rectangle 21"/>
            <p:cNvSpPr>
              <a:spLocks noChangeArrowheads="1"/>
            </p:cNvSpPr>
            <p:nvPr/>
          </p:nvSpPr>
          <p:spPr bwMode="auto">
            <a:xfrm>
              <a:off x="798" y="1505"/>
              <a:ext cx="25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a:t>50</a:t>
              </a:r>
            </a:p>
          </p:txBody>
        </p:sp>
        <p:sp>
          <p:nvSpPr>
            <p:cNvPr id="26647" name="Oval 22"/>
            <p:cNvSpPr>
              <a:spLocks noChangeArrowheads="1"/>
            </p:cNvSpPr>
            <p:nvPr/>
          </p:nvSpPr>
          <p:spPr bwMode="auto">
            <a:xfrm>
              <a:off x="2194" y="2547"/>
              <a:ext cx="96" cy="96"/>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p>
          </p:txBody>
        </p:sp>
        <p:sp>
          <p:nvSpPr>
            <p:cNvPr id="26648" name="Rectangle 23"/>
            <p:cNvSpPr>
              <a:spLocks noChangeArrowheads="1"/>
            </p:cNvSpPr>
            <p:nvPr/>
          </p:nvSpPr>
          <p:spPr bwMode="auto">
            <a:xfrm>
              <a:off x="1954" y="2607"/>
              <a:ext cx="20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i="1"/>
                <a:t>C</a:t>
              </a:r>
            </a:p>
          </p:txBody>
        </p:sp>
        <p:sp>
          <p:nvSpPr>
            <p:cNvPr id="26649" name="Line 24"/>
            <p:cNvSpPr>
              <a:spLocks noChangeShapeType="1"/>
            </p:cNvSpPr>
            <p:nvPr/>
          </p:nvSpPr>
          <p:spPr bwMode="auto">
            <a:xfrm>
              <a:off x="2242" y="2643"/>
              <a:ext cx="0" cy="1296"/>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26650" name="Line 25"/>
            <p:cNvSpPr>
              <a:spLocks noChangeShapeType="1"/>
            </p:cNvSpPr>
            <p:nvPr/>
          </p:nvSpPr>
          <p:spPr bwMode="auto">
            <a:xfrm>
              <a:off x="1090" y="2595"/>
              <a:ext cx="1152" cy="0"/>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26651" name="Text Box 26"/>
            <p:cNvSpPr txBox="1">
              <a:spLocks noChangeArrowheads="1"/>
            </p:cNvSpPr>
            <p:nvPr/>
          </p:nvSpPr>
          <p:spPr bwMode="auto">
            <a:xfrm>
              <a:off x="2338" y="1935"/>
              <a:ext cx="1008"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ctr" eaLnBrk="1" hangingPunct="1">
                <a:spcBef>
                  <a:spcPct val="50000"/>
                </a:spcBef>
              </a:pPr>
              <a:r>
                <a:rPr lang="es-ES_tradnl" altLang="es-MX" sz="1600" i="1">
                  <a:latin typeface="Times New Roman" pitchFamily="18" charset="0"/>
                </a:rPr>
                <a:t>Se prefiere a X*,Y*</a:t>
              </a:r>
            </a:p>
          </p:txBody>
        </p:sp>
        <p:sp>
          <p:nvSpPr>
            <p:cNvPr id="26652" name="Text Box 27"/>
            <p:cNvSpPr txBox="1">
              <a:spLocks noChangeArrowheads="1"/>
            </p:cNvSpPr>
            <p:nvPr/>
          </p:nvSpPr>
          <p:spPr bwMode="auto">
            <a:xfrm>
              <a:off x="1186" y="3123"/>
              <a:ext cx="1008" cy="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ctr" eaLnBrk="1" hangingPunct="1">
                <a:spcBef>
                  <a:spcPct val="50000"/>
                </a:spcBef>
              </a:pPr>
              <a:r>
                <a:rPr lang="es-ES_tradnl" altLang="es-MX" sz="1600" i="1">
                  <a:latin typeface="Times New Roman" pitchFamily="18" charset="0"/>
                </a:rPr>
                <a:t>Peor que </a:t>
              </a:r>
            </a:p>
            <a:p>
              <a:pPr algn="ctr" eaLnBrk="1" hangingPunct="1">
                <a:spcBef>
                  <a:spcPct val="50000"/>
                </a:spcBef>
              </a:pPr>
              <a:r>
                <a:rPr lang="es-ES_tradnl" altLang="es-MX" sz="1600" i="1">
                  <a:latin typeface="Times New Roman" pitchFamily="18" charset="0"/>
                </a:rPr>
                <a:t>X*.Y*</a:t>
              </a:r>
            </a:p>
          </p:txBody>
        </p:sp>
        <p:sp>
          <p:nvSpPr>
            <p:cNvPr id="26653" name="Rectangle 28"/>
            <p:cNvSpPr>
              <a:spLocks noChangeArrowheads="1"/>
            </p:cNvSpPr>
            <p:nvPr/>
          </p:nvSpPr>
          <p:spPr bwMode="auto">
            <a:xfrm>
              <a:off x="3634" y="1215"/>
              <a:ext cx="3121" cy="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r>
                <a:rPr lang="es-ES_tradnl" altLang="es-MX" sz="1600"/>
                <a:t>La curva de indiferencia representa todas las combinaciones posibles de </a:t>
              </a:r>
              <a:r>
                <a:rPr lang="es-ES_tradnl" altLang="es-MX" sz="1600" i="1">
                  <a:latin typeface="Times New Roman" pitchFamily="18" charset="0"/>
                </a:rPr>
                <a:t>X</a:t>
              </a:r>
              <a:r>
                <a:rPr lang="es-ES_tradnl" altLang="es-MX" sz="1600"/>
                <a:t> e </a:t>
              </a:r>
              <a:r>
                <a:rPr lang="es-ES_tradnl" altLang="es-MX" sz="1600" i="1">
                  <a:latin typeface="Times New Roman" pitchFamily="18" charset="0"/>
                </a:rPr>
                <a:t>Y</a:t>
              </a:r>
              <a:r>
                <a:rPr lang="es-ES_tradnl" altLang="es-MX" sz="1600"/>
                <a:t>  que reportan el mismo nivel de bienestar a una persona</a:t>
              </a:r>
              <a:endParaRPr lang="es-ES_tradnl" altLang="es-MX" sz="1400" i="1"/>
            </a:p>
          </p:txBody>
        </p:sp>
        <p:sp>
          <p:nvSpPr>
            <p:cNvPr id="26654" name="Text Box 29"/>
            <p:cNvSpPr txBox="1">
              <a:spLocks noChangeArrowheads="1"/>
            </p:cNvSpPr>
            <p:nvPr/>
          </p:nvSpPr>
          <p:spPr bwMode="auto">
            <a:xfrm>
              <a:off x="3682" y="2655"/>
              <a:ext cx="3073"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eaLnBrk="1" hangingPunct="1">
                <a:spcBef>
                  <a:spcPct val="50000"/>
                </a:spcBef>
              </a:pPr>
              <a:r>
                <a:rPr lang="es-MX" altLang="es-MX" sz="1600">
                  <a:latin typeface="Arial" pitchFamily="34" charset="0"/>
                </a:rPr>
                <a:t>Muestra un conjunto de cestas de consumo entre las que el individuo es indiferente, ya que le reportan el mismo nivel de utilidad</a:t>
              </a:r>
              <a:endParaRPr lang="es-ES" altLang="es-MX" sz="1600">
                <a:latin typeface="Arial" pitchFamily="34" charset="0"/>
              </a:endParaRPr>
            </a:p>
          </p:txBody>
        </p:sp>
      </p:grpSp>
      <p:graphicFrame>
        <p:nvGraphicFramePr>
          <p:cNvPr id="26628" name="1 Objeto"/>
          <p:cNvGraphicFramePr>
            <a:graphicFrameLocks noChangeAspect="1"/>
          </p:cNvGraphicFramePr>
          <p:nvPr/>
        </p:nvGraphicFramePr>
        <p:xfrm>
          <a:off x="6383338" y="3225800"/>
          <a:ext cx="3016250" cy="360363"/>
        </p:xfrm>
        <a:graphic>
          <a:graphicData uri="http://schemas.openxmlformats.org/presentationml/2006/ole">
            <mc:AlternateContent xmlns:mc="http://schemas.openxmlformats.org/markup-compatibility/2006">
              <mc:Choice xmlns:v="urn:schemas-microsoft-com:vml" Requires="v">
                <p:oleObj spid="_x0000_s26664" name="Ecuación" r:id="rId4" imgW="1917700" imgH="228600" progId="Equation.3">
                  <p:embed/>
                </p:oleObj>
              </mc:Choice>
              <mc:Fallback>
                <p:oleObj name="Ecuación" r:id="rId4" imgW="1917700" imgH="228600" progId="Equation.3">
                  <p:embed/>
                  <p:pic>
                    <p:nvPicPr>
                      <p:cNvPr id="0" name="1 Objet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83338" y="3225800"/>
                        <a:ext cx="30162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3"/>
          <p:cNvSpPr>
            <a:spLocks noChangeArrowheads="1"/>
          </p:cNvSpPr>
          <p:nvPr/>
        </p:nvSpPr>
        <p:spPr bwMode="auto">
          <a:xfrm>
            <a:off x="152400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28675" name="Text Box 6"/>
          <p:cNvSpPr txBox="1">
            <a:spLocks noChangeArrowheads="1"/>
          </p:cNvSpPr>
          <p:nvPr/>
        </p:nvSpPr>
        <p:spPr bwMode="auto">
          <a:xfrm>
            <a:off x="1444625" y="877888"/>
            <a:ext cx="98313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3141663" algn="l"/>
              </a:tabLst>
              <a:defRPr sz="2800">
                <a:solidFill>
                  <a:schemeClr val="tx1"/>
                </a:solidFill>
                <a:latin typeface="Calibri" pitchFamily="34" charset="0"/>
              </a:defRPr>
            </a:lvl1pPr>
            <a:lvl2pPr marL="742950" indent="-285750">
              <a:tabLst>
                <a:tab pos="3141663" algn="l"/>
              </a:tabLst>
              <a:defRPr sz="2400">
                <a:solidFill>
                  <a:schemeClr val="tx1"/>
                </a:solidFill>
                <a:latin typeface="Calibri" pitchFamily="34" charset="0"/>
              </a:defRPr>
            </a:lvl2pPr>
            <a:lvl3pPr>
              <a:tabLst>
                <a:tab pos="3141663" algn="l"/>
              </a:tabLst>
              <a:defRPr sz="2000">
                <a:solidFill>
                  <a:schemeClr val="tx1"/>
                </a:solidFill>
                <a:latin typeface="Calibri" pitchFamily="34" charset="0"/>
              </a:defRPr>
            </a:lvl3pPr>
            <a:lvl4pPr>
              <a:tabLst>
                <a:tab pos="3141663" algn="l"/>
              </a:tabLst>
              <a:defRPr>
                <a:solidFill>
                  <a:schemeClr val="tx1"/>
                </a:solidFill>
                <a:latin typeface="Calibri" pitchFamily="34" charset="0"/>
              </a:defRPr>
            </a:lvl4pPr>
            <a:lvl5pPr>
              <a:tabLst>
                <a:tab pos="3141663" algn="l"/>
              </a:tabLst>
              <a:defRPr>
                <a:solidFill>
                  <a:schemeClr val="tx1"/>
                </a:solidFill>
                <a:latin typeface="Calibri" pitchFamily="34" charset="0"/>
              </a:defRPr>
            </a:lvl5pPr>
            <a:lvl6pPr eaLnBrk="0" fontAlgn="base" hangingPunct="0">
              <a:spcAft>
                <a:spcPct val="0"/>
              </a:spcAft>
              <a:tabLst>
                <a:tab pos="3141663" algn="l"/>
              </a:tabLst>
              <a:defRPr>
                <a:solidFill>
                  <a:schemeClr val="tx1"/>
                </a:solidFill>
                <a:latin typeface="Calibri" pitchFamily="34" charset="0"/>
              </a:defRPr>
            </a:lvl6pPr>
            <a:lvl7pPr eaLnBrk="0" fontAlgn="base" hangingPunct="0">
              <a:spcAft>
                <a:spcPct val="0"/>
              </a:spcAft>
              <a:tabLst>
                <a:tab pos="3141663" algn="l"/>
              </a:tabLst>
              <a:defRPr>
                <a:solidFill>
                  <a:schemeClr val="tx1"/>
                </a:solidFill>
                <a:latin typeface="Calibri" pitchFamily="34" charset="0"/>
              </a:defRPr>
            </a:lvl7pPr>
            <a:lvl8pPr eaLnBrk="0" fontAlgn="base" hangingPunct="0">
              <a:spcAft>
                <a:spcPct val="0"/>
              </a:spcAft>
              <a:tabLst>
                <a:tab pos="3141663" algn="l"/>
              </a:tabLst>
              <a:defRPr>
                <a:solidFill>
                  <a:schemeClr val="tx1"/>
                </a:solidFill>
                <a:latin typeface="Calibri" pitchFamily="34" charset="0"/>
              </a:defRPr>
            </a:lvl8pPr>
            <a:lvl9pPr eaLnBrk="0" fontAlgn="base" hangingPunct="0">
              <a:spcAft>
                <a:spcPct val="0"/>
              </a:spcAft>
              <a:tabLst>
                <a:tab pos="3141663" algn="l"/>
              </a:tabLst>
              <a:defRPr>
                <a:solidFill>
                  <a:schemeClr val="tx1"/>
                </a:solidFill>
                <a:latin typeface="Calibri" pitchFamily="34" charset="0"/>
              </a:defRPr>
            </a:lvl9pPr>
          </a:lstStyle>
          <a:p>
            <a:pPr eaLnBrk="1" hangingPunct="1">
              <a:lnSpc>
                <a:spcPct val="120000"/>
              </a:lnSpc>
              <a:spcBef>
                <a:spcPct val="20000"/>
              </a:spcBef>
            </a:pPr>
            <a:r>
              <a:rPr lang="es-ES" altLang="es-MX" sz="2000">
                <a:latin typeface="Arial" pitchFamily="34" charset="0"/>
              </a:rPr>
              <a:t>Curvas de indiferencia</a:t>
            </a:r>
            <a:r>
              <a:rPr lang="es-ES" altLang="es-MX" sz="2000" b="0">
                <a:latin typeface="Arial" pitchFamily="34" charset="0"/>
              </a:rPr>
              <a:t>:</a:t>
            </a:r>
            <a:r>
              <a:rPr lang="es-ES" altLang="es-MX" sz="2000" b="0">
                <a:latin typeface="Arial" pitchFamily="34" charset="0"/>
                <a:sym typeface="Wingdings" pitchFamily="2" charset="2"/>
              </a:rPr>
              <a:t> Combinación de bienes que proporcionan la misma utilidad a una persona. Cestas indiferentes.</a:t>
            </a:r>
            <a:endParaRPr lang="es-ES" altLang="es-MX" sz="2000" b="0">
              <a:latin typeface="Arial" pitchFamily="34" charset="0"/>
            </a:endParaRPr>
          </a:p>
        </p:txBody>
      </p:sp>
      <p:sp>
        <p:nvSpPr>
          <p:cNvPr id="28676" name="Rectangle 8"/>
          <p:cNvSpPr>
            <a:spLocks noChangeArrowheads="1"/>
          </p:cNvSpPr>
          <p:nvPr/>
        </p:nvSpPr>
        <p:spPr bwMode="auto">
          <a:xfrm>
            <a:off x="192088"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28677" name="Text Box 10"/>
          <p:cNvSpPr txBox="1">
            <a:spLocks noChangeArrowheads="1"/>
          </p:cNvSpPr>
          <p:nvPr/>
        </p:nvSpPr>
        <p:spPr bwMode="auto">
          <a:xfrm>
            <a:off x="5483225" y="2870200"/>
            <a:ext cx="25923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eaLnBrk="1" hangingPunct="1">
              <a:spcBef>
                <a:spcPct val="50000"/>
              </a:spcBef>
            </a:pPr>
            <a:r>
              <a:rPr lang="es-ES" altLang="es-MX" sz="2000" b="0" i="1">
                <a:solidFill>
                  <a:srgbClr val="663300"/>
                </a:solidFill>
                <a:latin typeface="Times New Roman" pitchFamily="18" charset="0"/>
              </a:rPr>
              <a:t>a </a:t>
            </a:r>
            <a:r>
              <a:rPr lang="es-ES" altLang="es-MX" sz="2000" b="0">
                <a:latin typeface="Arial" pitchFamily="34" charset="0"/>
              </a:rPr>
              <a:t>≽</a:t>
            </a:r>
            <a:r>
              <a:rPr lang="es-ES" altLang="es-MX" sz="2000" b="0" i="1">
                <a:solidFill>
                  <a:srgbClr val="663300"/>
                </a:solidFill>
                <a:latin typeface="Times New Roman" pitchFamily="18" charset="0"/>
                <a:cs typeface="Arial" pitchFamily="34" charset="0"/>
              </a:rPr>
              <a:t> b y b </a:t>
            </a:r>
            <a:r>
              <a:rPr lang="es-ES" altLang="es-MX" sz="2000" b="0">
                <a:latin typeface="Arial" pitchFamily="34" charset="0"/>
              </a:rPr>
              <a:t>≽ </a:t>
            </a:r>
            <a:r>
              <a:rPr lang="es-ES" altLang="es-MX" sz="2000" b="0" i="1">
                <a:solidFill>
                  <a:srgbClr val="663300"/>
                </a:solidFill>
                <a:latin typeface="Times New Roman" pitchFamily="18" charset="0"/>
                <a:cs typeface="Arial" pitchFamily="34" charset="0"/>
              </a:rPr>
              <a:t>a </a:t>
            </a:r>
            <a:r>
              <a:rPr lang="es-ES" altLang="es-MX" sz="2000" b="0" i="1">
                <a:solidFill>
                  <a:srgbClr val="663300"/>
                </a:solidFill>
                <a:latin typeface="Times New Roman" pitchFamily="18" charset="0"/>
                <a:cs typeface="Arial" pitchFamily="34" charset="0"/>
                <a:sym typeface="Symbol" pitchFamily="18" charset="2"/>
              </a:rPr>
              <a:t></a:t>
            </a:r>
            <a:r>
              <a:rPr lang="es-ES" altLang="es-MX" sz="2000" b="0" i="1">
                <a:solidFill>
                  <a:srgbClr val="663300"/>
                </a:solidFill>
                <a:latin typeface="Times New Roman" pitchFamily="18" charset="0"/>
                <a:cs typeface="Arial" pitchFamily="34" charset="0"/>
                <a:sym typeface="Wingdings" pitchFamily="2" charset="2"/>
              </a:rPr>
              <a:t> a </a:t>
            </a:r>
            <a:r>
              <a:rPr lang="en-US" altLang="es-MX" sz="2000" b="0" i="1">
                <a:solidFill>
                  <a:srgbClr val="663300"/>
                </a:solidFill>
                <a:latin typeface="Times New Roman" pitchFamily="18" charset="0"/>
                <a:cs typeface="Arial" pitchFamily="34" charset="0"/>
              </a:rPr>
              <a:t>~ b</a:t>
            </a:r>
          </a:p>
        </p:txBody>
      </p:sp>
      <p:sp>
        <p:nvSpPr>
          <p:cNvPr id="28678" name="Text Box 11"/>
          <p:cNvSpPr txBox="1">
            <a:spLocks noChangeArrowheads="1"/>
          </p:cNvSpPr>
          <p:nvPr/>
        </p:nvSpPr>
        <p:spPr bwMode="auto">
          <a:xfrm>
            <a:off x="5916613" y="3932238"/>
            <a:ext cx="536416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3141663" algn="l"/>
              </a:tabLst>
              <a:defRPr sz="2800">
                <a:solidFill>
                  <a:schemeClr val="tx1"/>
                </a:solidFill>
                <a:latin typeface="Calibri" pitchFamily="34" charset="0"/>
              </a:defRPr>
            </a:lvl1pPr>
            <a:lvl2pPr marL="742950" indent="-285750">
              <a:tabLst>
                <a:tab pos="3141663" algn="l"/>
              </a:tabLst>
              <a:defRPr sz="2400">
                <a:solidFill>
                  <a:schemeClr val="tx1"/>
                </a:solidFill>
                <a:latin typeface="Calibri" pitchFamily="34" charset="0"/>
              </a:defRPr>
            </a:lvl2pPr>
            <a:lvl3pPr>
              <a:tabLst>
                <a:tab pos="3141663" algn="l"/>
              </a:tabLst>
              <a:defRPr sz="2000">
                <a:solidFill>
                  <a:schemeClr val="tx1"/>
                </a:solidFill>
                <a:latin typeface="Calibri" pitchFamily="34" charset="0"/>
              </a:defRPr>
            </a:lvl3pPr>
            <a:lvl4pPr>
              <a:tabLst>
                <a:tab pos="3141663" algn="l"/>
              </a:tabLst>
              <a:defRPr>
                <a:solidFill>
                  <a:schemeClr val="tx1"/>
                </a:solidFill>
                <a:latin typeface="Calibri" pitchFamily="34" charset="0"/>
              </a:defRPr>
            </a:lvl4pPr>
            <a:lvl5pPr>
              <a:tabLst>
                <a:tab pos="3141663" algn="l"/>
              </a:tabLst>
              <a:defRPr>
                <a:solidFill>
                  <a:schemeClr val="tx1"/>
                </a:solidFill>
                <a:latin typeface="Calibri" pitchFamily="34" charset="0"/>
              </a:defRPr>
            </a:lvl5pPr>
            <a:lvl6pPr eaLnBrk="0" fontAlgn="base" hangingPunct="0">
              <a:spcAft>
                <a:spcPct val="0"/>
              </a:spcAft>
              <a:tabLst>
                <a:tab pos="3141663" algn="l"/>
              </a:tabLst>
              <a:defRPr>
                <a:solidFill>
                  <a:schemeClr val="tx1"/>
                </a:solidFill>
                <a:latin typeface="Calibri" pitchFamily="34" charset="0"/>
              </a:defRPr>
            </a:lvl6pPr>
            <a:lvl7pPr eaLnBrk="0" fontAlgn="base" hangingPunct="0">
              <a:spcAft>
                <a:spcPct val="0"/>
              </a:spcAft>
              <a:tabLst>
                <a:tab pos="3141663" algn="l"/>
              </a:tabLst>
              <a:defRPr>
                <a:solidFill>
                  <a:schemeClr val="tx1"/>
                </a:solidFill>
                <a:latin typeface="Calibri" pitchFamily="34" charset="0"/>
              </a:defRPr>
            </a:lvl7pPr>
            <a:lvl8pPr eaLnBrk="0" fontAlgn="base" hangingPunct="0">
              <a:spcAft>
                <a:spcPct val="0"/>
              </a:spcAft>
              <a:tabLst>
                <a:tab pos="3141663" algn="l"/>
              </a:tabLst>
              <a:defRPr>
                <a:solidFill>
                  <a:schemeClr val="tx1"/>
                </a:solidFill>
                <a:latin typeface="Calibri" pitchFamily="34" charset="0"/>
              </a:defRPr>
            </a:lvl8pPr>
            <a:lvl9pPr eaLnBrk="0" fontAlgn="base" hangingPunct="0">
              <a:spcAft>
                <a:spcPct val="0"/>
              </a:spcAft>
              <a:tabLst>
                <a:tab pos="3141663" algn="l"/>
              </a:tabLst>
              <a:defRPr>
                <a:solidFill>
                  <a:schemeClr val="tx1"/>
                </a:solidFill>
                <a:latin typeface="Calibri" pitchFamily="34" charset="0"/>
              </a:defRPr>
            </a:lvl9pPr>
          </a:lstStyle>
          <a:p>
            <a:pPr eaLnBrk="1" hangingPunct="1">
              <a:lnSpc>
                <a:spcPct val="120000"/>
              </a:lnSpc>
              <a:spcBef>
                <a:spcPct val="20000"/>
              </a:spcBef>
            </a:pPr>
            <a:r>
              <a:rPr lang="es-ES" altLang="es-MX" sz="1800">
                <a:latin typeface="Arial" pitchFamily="34" charset="0"/>
              </a:rPr>
              <a:t>Conjunto preferido débilmente </a:t>
            </a:r>
            <a:r>
              <a:rPr lang="es-ES" altLang="es-MX" sz="1800" b="0">
                <a:latin typeface="Arial" pitchFamily="34" charset="0"/>
                <a:sym typeface="Wingdings" pitchFamily="2" charset="2"/>
              </a:rPr>
              <a:t>combinaciones superiores</a:t>
            </a:r>
          </a:p>
          <a:p>
            <a:pPr eaLnBrk="1" hangingPunct="1">
              <a:lnSpc>
                <a:spcPct val="120000"/>
              </a:lnSpc>
              <a:spcBef>
                <a:spcPct val="20000"/>
              </a:spcBef>
            </a:pPr>
            <a:r>
              <a:rPr lang="es-ES" altLang="es-MX" sz="1800" b="0">
                <a:latin typeface="Arial" pitchFamily="34" charset="0"/>
                <a:sym typeface="Wingdings" pitchFamily="2" charset="2"/>
              </a:rPr>
              <a:t>A partir de cualquier cesta de consumo se puede trazar una curva de indiferencia</a:t>
            </a:r>
            <a:endParaRPr lang="es-ES" altLang="es-MX" sz="1800" b="0">
              <a:latin typeface="Arial" pitchFamily="34" charset="0"/>
            </a:endParaRPr>
          </a:p>
        </p:txBody>
      </p:sp>
      <p:graphicFrame>
        <p:nvGraphicFramePr>
          <p:cNvPr id="28679" name="Object 12"/>
          <p:cNvGraphicFramePr>
            <a:graphicFrameLocks noChangeAspect="1"/>
          </p:cNvGraphicFramePr>
          <p:nvPr/>
        </p:nvGraphicFramePr>
        <p:xfrm>
          <a:off x="1293813" y="2347913"/>
          <a:ext cx="4333875" cy="3771900"/>
        </p:xfrm>
        <a:graphic>
          <a:graphicData uri="http://schemas.openxmlformats.org/presentationml/2006/ole">
            <mc:AlternateContent xmlns:mc="http://schemas.openxmlformats.org/markup-compatibility/2006">
              <mc:Choice xmlns:v="urn:schemas-microsoft-com:vml" Requires="v">
                <p:oleObj spid="_x0000_s28688" name="Imagen de mapa de bits" r:id="rId3" imgW="4334480" imgH="3772427" progId="Paint.Picture">
                  <p:embed/>
                </p:oleObj>
              </mc:Choice>
              <mc:Fallback>
                <p:oleObj name="Imagen de mapa de bits" r:id="rId3" imgW="4334480" imgH="3772427" progId="Paint.Picture">
                  <p:embed/>
                  <p:pic>
                    <p:nvPicPr>
                      <p:cNvPr id="0" name="Object 12"/>
                      <p:cNvPicPr>
                        <a:picLocks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1293813" y="2347913"/>
                        <a:ext cx="4333875" cy="377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3351213" y="333375"/>
            <a:ext cx="67056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r" eaLnBrk="1" hangingPunct="1">
              <a:spcBef>
                <a:spcPct val="50000"/>
              </a:spcBef>
            </a:pPr>
            <a:r>
              <a:rPr lang="es-MX" altLang="es-MX" dirty="0">
                <a:latin typeface="Times New Roman" pitchFamily="18" charset="0"/>
              </a:rPr>
              <a:t>PREFERENCIAS REGULARES</a:t>
            </a:r>
            <a:endParaRPr lang="es-ES" altLang="es-MX" dirty="0">
              <a:latin typeface="Times New Roman" pitchFamily="18" charset="0"/>
            </a:endParaRPr>
          </a:p>
        </p:txBody>
      </p:sp>
      <p:grpSp>
        <p:nvGrpSpPr>
          <p:cNvPr id="29699" name="Group 48"/>
          <p:cNvGrpSpPr>
            <a:grpSpLocks/>
          </p:cNvGrpSpPr>
          <p:nvPr/>
        </p:nvGrpSpPr>
        <p:grpSpPr bwMode="auto">
          <a:xfrm>
            <a:off x="3343275" y="1341438"/>
            <a:ext cx="6315075" cy="5065712"/>
            <a:chOff x="1146" y="969"/>
            <a:chExt cx="3978" cy="3191"/>
          </a:xfrm>
        </p:grpSpPr>
        <p:sp>
          <p:nvSpPr>
            <p:cNvPr id="29700" name="Line 7"/>
            <p:cNvSpPr>
              <a:spLocks noChangeShapeType="1"/>
            </p:cNvSpPr>
            <p:nvPr/>
          </p:nvSpPr>
          <p:spPr bwMode="auto">
            <a:xfrm>
              <a:off x="1474" y="2545"/>
              <a:ext cx="1740" cy="0"/>
            </a:xfrm>
            <a:prstGeom prst="line">
              <a:avLst/>
            </a:prstGeom>
            <a:noFill/>
            <a:ln w="25400">
              <a:solidFill>
                <a:srgbClr val="0000FF"/>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9701" name="Line 8"/>
            <p:cNvSpPr>
              <a:spLocks noChangeShapeType="1"/>
            </p:cNvSpPr>
            <p:nvPr/>
          </p:nvSpPr>
          <p:spPr bwMode="auto">
            <a:xfrm flipH="1">
              <a:off x="2616" y="2185"/>
              <a:ext cx="11" cy="1808"/>
            </a:xfrm>
            <a:prstGeom prst="line">
              <a:avLst/>
            </a:prstGeom>
            <a:noFill/>
            <a:ln w="25400">
              <a:solidFill>
                <a:srgbClr val="0000FF"/>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9702" name="Line 9"/>
            <p:cNvSpPr>
              <a:spLocks noChangeShapeType="1"/>
            </p:cNvSpPr>
            <p:nvPr/>
          </p:nvSpPr>
          <p:spPr bwMode="auto">
            <a:xfrm>
              <a:off x="1474" y="1657"/>
              <a:ext cx="508"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9703" name="Line 10"/>
            <p:cNvSpPr>
              <a:spLocks noChangeShapeType="1"/>
            </p:cNvSpPr>
            <p:nvPr/>
          </p:nvSpPr>
          <p:spPr bwMode="auto">
            <a:xfrm>
              <a:off x="1474" y="2137"/>
              <a:ext cx="1708"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9704" name="Line 11"/>
            <p:cNvSpPr>
              <a:spLocks noChangeShapeType="1"/>
            </p:cNvSpPr>
            <p:nvPr/>
          </p:nvSpPr>
          <p:spPr bwMode="auto">
            <a:xfrm>
              <a:off x="1474" y="3097"/>
              <a:ext cx="2284"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9705" name="Line 12"/>
            <p:cNvSpPr>
              <a:spLocks noChangeShapeType="1"/>
            </p:cNvSpPr>
            <p:nvPr/>
          </p:nvSpPr>
          <p:spPr bwMode="auto">
            <a:xfrm>
              <a:off x="2014" y="1693"/>
              <a:ext cx="0" cy="2284"/>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9706" name="Line 13"/>
            <p:cNvSpPr>
              <a:spLocks noChangeShapeType="1"/>
            </p:cNvSpPr>
            <p:nvPr/>
          </p:nvSpPr>
          <p:spPr bwMode="auto">
            <a:xfrm>
              <a:off x="3214" y="2221"/>
              <a:ext cx="0" cy="1756"/>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9707" name="Line 14"/>
            <p:cNvSpPr>
              <a:spLocks noChangeShapeType="1"/>
            </p:cNvSpPr>
            <p:nvPr/>
          </p:nvSpPr>
          <p:spPr bwMode="auto">
            <a:xfrm>
              <a:off x="3838" y="3133"/>
              <a:ext cx="0" cy="844"/>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9708" name="Line 15"/>
            <p:cNvSpPr>
              <a:spLocks noChangeShapeType="1"/>
            </p:cNvSpPr>
            <p:nvPr/>
          </p:nvSpPr>
          <p:spPr bwMode="auto">
            <a:xfrm>
              <a:off x="1438" y="1325"/>
              <a:ext cx="0" cy="2636"/>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9709" name="Line 16"/>
            <p:cNvSpPr>
              <a:spLocks noChangeShapeType="1"/>
            </p:cNvSpPr>
            <p:nvPr/>
          </p:nvSpPr>
          <p:spPr bwMode="auto">
            <a:xfrm>
              <a:off x="1434" y="3953"/>
              <a:ext cx="3077" cy="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9710" name="Rectangle 17"/>
            <p:cNvSpPr>
              <a:spLocks noChangeArrowheads="1"/>
            </p:cNvSpPr>
            <p:nvPr/>
          </p:nvSpPr>
          <p:spPr bwMode="auto">
            <a:xfrm>
              <a:off x="1146" y="3429"/>
              <a:ext cx="25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a:t>10</a:t>
              </a:r>
            </a:p>
          </p:txBody>
        </p:sp>
        <p:sp>
          <p:nvSpPr>
            <p:cNvPr id="29711" name="Rectangle 18"/>
            <p:cNvSpPr>
              <a:spLocks noChangeArrowheads="1"/>
            </p:cNvSpPr>
            <p:nvPr/>
          </p:nvSpPr>
          <p:spPr bwMode="auto">
            <a:xfrm>
              <a:off x="1146" y="2953"/>
              <a:ext cx="25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a:t>20</a:t>
              </a:r>
            </a:p>
          </p:txBody>
        </p:sp>
        <p:sp>
          <p:nvSpPr>
            <p:cNvPr id="29712" name="Rectangle 19"/>
            <p:cNvSpPr>
              <a:spLocks noChangeArrowheads="1"/>
            </p:cNvSpPr>
            <p:nvPr/>
          </p:nvSpPr>
          <p:spPr bwMode="auto">
            <a:xfrm>
              <a:off x="1146" y="2409"/>
              <a:ext cx="25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a:t>30</a:t>
              </a:r>
            </a:p>
          </p:txBody>
        </p:sp>
        <p:sp>
          <p:nvSpPr>
            <p:cNvPr id="29713" name="Rectangle 20"/>
            <p:cNvSpPr>
              <a:spLocks noChangeArrowheads="1"/>
            </p:cNvSpPr>
            <p:nvPr/>
          </p:nvSpPr>
          <p:spPr bwMode="auto">
            <a:xfrm>
              <a:off x="1146" y="2002"/>
              <a:ext cx="25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a:t>40</a:t>
              </a:r>
            </a:p>
          </p:txBody>
        </p:sp>
        <p:sp>
          <p:nvSpPr>
            <p:cNvPr id="29714" name="Rectangle 21"/>
            <p:cNvSpPr>
              <a:spLocks noChangeArrowheads="1"/>
            </p:cNvSpPr>
            <p:nvPr/>
          </p:nvSpPr>
          <p:spPr bwMode="auto">
            <a:xfrm>
              <a:off x="1818" y="3948"/>
              <a:ext cx="25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a:t>10</a:t>
              </a:r>
            </a:p>
          </p:txBody>
        </p:sp>
        <p:sp>
          <p:nvSpPr>
            <p:cNvPr id="29715" name="Rectangle 22"/>
            <p:cNvSpPr>
              <a:spLocks noChangeArrowheads="1"/>
            </p:cNvSpPr>
            <p:nvPr/>
          </p:nvSpPr>
          <p:spPr bwMode="auto">
            <a:xfrm>
              <a:off x="2442" y="3948"/>
              <a:ext cx="25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a:t>20</a:t>
              </a:r>
            </a:p>
          </p:txBody>
        </p:sp>
        <p:sp>
          <p:nvSpPr>
            <p:cNvPr id="29716" name="Rectangle 23"/>
            <p:cNvSpPr>
              <a:spLocks noChangeArrowheads="1"/>
            </p:cNvSpPr>
            <p:nvPr/>
          </p:nvSpPr>
          <p:spPr bwMode="auto">
            <a:xfrm>
              <a:off x="3066" y="3948"/>
              <a:ext cx="25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a:t>30</a:t>
              </a:r>
            </a:p>
          </p:txBody>
        </p:sp>
        <p:sp>
          <p:nvSpPr>
            <p:cNvPr id="29717" name="Rectangle 24"/>
            <p:cNvSpPr>
              <a:spLocks noChangeArrowheads="1"/>
            </p:cNvSpPr>
            <p:nvPr/>
          </p:nvSpPr>
          <p:spPr bwMode="auto">
            <a:xfrm>
              <a:off x="3690" y="3948"/>
              <a:ext cx="25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a:t>40</a:t>
              </a:r>
            </a:p>
          </p:txBody>
        </p:sp>
        <p:sp>
          <p:nvSpPr>
            <p:cNvPr id="29718" name="Rectangle 25"/>
            <p:cNvSpPr>
              <a:spLocks noChangeArrowheads="1"/>
            </p:cNvSpPr>
            <p:nvPr/>
          </p:nvSpPr>
          <p:spPr bwMode="auto">
            <a:xfrm>
              <a:off x="1298" y="969"/>
              <a:ext cx="180" cy="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r"/>
              <a:endParaRPr lang="es-ES_tradnl" altLang="es-MX" sz="1600"/>
            </a:p>
            <a:p>
              <a:pPr algn="r"/>
              <a:r>
                <a:rPr lang="es-ES_tradnl" altLang="es-MX" sz="1600">
                  <a:latin typeface="Times New Roman" pitchFamily="18" charset="0"/>
                </a:rPr>
                <a:t>y</a:t>
              </a:r>
            </a:p>
          </p:txBody>
        </p:sp>
        <p:sp>
          <p:nvSpPr>
            <p:cNvPr id="29719" name="Rectangle 26"/>
            <p:cNvSpPr>
              <a:spLocks noChangeArrowheads="1"/>
            </p:cNvSpPr>
            <p:nvPr/>
          </p:nvSpPr>
          <p:spPr bwMode="auto">
            <a:xfrm>
              <a:off x="1146" y="1527"/>
              <a:ext cx="25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a:t>50</a:t>
              </a:r>
            </a:p>
          </p:txBody>
        </p:sp>
        <p:sp>
          <p:nvSpPr>
            <p:cNvPr id="29720" name="Rectangle 27"/>
            <p:cNvSpPr>
              <a:spLocks noChangeArrowheads="1"/>
            </p:cNvSpPr>
            <p:nvPr/>
          </p:nvSpPr>
          <p:spPr bwMode="auto">
            <a:xfrm>
              <a:off x="4415" y="2908"/>
              <a:ext cx="25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i="1"/>
                <a:t>U</a:t>
              </a:r>
              <a:r>
                <a:rPr lang="es-ES_tradnl" altLang="es-MX" sz="1600" i="1" baseline="-25000"/>
                <a:t>1</a:t>
              </a:r>
            </a:p>
          </p:txBody>
        </p:sp>
        <p:sp>
          <p:nvSpPr>
            <p:cNvPr id="29721" name="Oval 28"/>
            <p:cNvSpPr>
              <a:spLocks noChangeArrowheads="1"/>
            </p:cNvSpPr>
            <p:nvPr/>
          </p:nvSpPr>
          <p:spPr bwMode="auto">
            <a:xfrm>
              <a:off x="1966" y="3049"/>
              <a:ext cx="96" cy="96"/>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p>
          </p:txBody>
        </p:sp>
        <p:sp>
          <p:nvSpPr>
            <p:cNvPr id="29722" name="Oval 29"/>
            <p:cNvSpPr>
              <a:spLocks noChangeArrowheads="1"/>
            </p:cNvSpPr>
            <p:nvPr/>
          </p:nvSpPr>
          <p:spPr bwMode="auto">
            <a:xfrm>
              <a:off x="1955" y="2073"/>
              <a:ext cx="96" cy="96"/>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p>
          </p:txBody>
        </p:sp>
        <p:sp>
          <p:nvSpPr>
            <p:cNvPr id="29723" name="Oval 30"/>
            <p:cNvSpPr>
              <a:spLocks noChangeArrowheads="1"/>
            </p:cNvSpPr>
            <p:nvPr/>
          </p:nvSpPr>
          <p:spPr bwMode="auto">
            <a:xfrm>
              <a:off x="1970" y="1623"/>
              <a:ext cx="96" cy="96"/>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p>
          </p:txBody>
        </p:sp>
        <p:sp>
          <p:nvSpPr>
            <p:cNvPr id="29724" name="Oval 31"/>
            <p:cNvSpPr>
              <a:spLocks noChangeArrowheads="1"/>
            </p:cNvSpPr>
            <p:nvPr/>
          </p:nvSpPr>
          <p:spPr bwMode="auto">
            <a:xfrm>
              <a:off x="2565" y="2494"/>
              <a:ext cx="96" cy="96"/>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p>
          </p:txBody>
        </p:sp>
        <p:sp>
          <p:nvSpPr>
            <p:cNvPr id="29725" name="Oval 32"/>
            <p:cNvSpPr>
              <a:spLocks noChangeArrowheads="1"/>
            </p:cNvSpPr>
            <p:nvPr/>
          </p:nvSpPr>
          <p:spPr bwMode="auto">
            <a:xfrm>
              <a:off x="3166" y="2089"/>
              <a:ext cx="96" cy="96"/>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p>
          </p:txBody>
        </p:sp>
        <p:sp>
          <p:nvSpPr>
            <p:cNvPr id="29726" name="Oval 33"/>
            <p:cNvSpPr>
              <a:spLocks noChangeArrowheads="1"/>
            </p:cNvSpPr>
            <p:nvPr/>
          </p:nvSpPr>
          <p:spPr bwMode="auto">
            <a:xfrm>
              <a:off x="3790" y="3021"/>
              <a:ext cx="96" cy="96"/>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p>
          </p:txBody>
        </p:sp>
        <p:sp>
          <p:nvSpPr>
            <p:cNvPr id="29727" name="Rectangle 34"/>
            <p:cNvSpPr>
              <a:spLocks noChangeArrowheads="1"/>
            </p:cNvSpPr>
            <p:nvPr/>
          </p:nvSpPr>
          <p:spPr bwMode="auto">
            <a:xfrm>
              <a:off x="2058" y="3094"/>
              <a:ext cx="19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i="1"/>
                <a:t>F</a:t>
              </a:r>
            </a:p>
          </p:txBody>
        </p:sp>
        <p:sp>
          <p:nvSpPr>
            <p:cNvPr id="29728" name="Rectangle 35"/>
            <p:cNvSpPr>
              <a:spLocks noChangeArrowheads="1"/>
            </p:cNvSpPr>
            <p:nvPr/>
          </p:nvSpPr>
          <p:spPr bwMode="auto">
            <a:xfrm>
              <a:off x="3587" y="3129"/>
              <a:ext cx="20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i="1"/>
                <a:t>D</a:t>
              </a:r>
            </a:p>
          </p:txBody>
        </p:sp>
        <p:sp>
          <p:nvSpPr>
            <p:cNvPr id="29729" name="Rectangle 36"/>
            <p:cNvSpPr>
              <a:spLocks noChangeArrowheads="1"/>
            </p:cNvSpPr>
            <p:nvPr/>
          </p:nvSpPr>
          <p:spPr bwMode="auto">
            <a:xfrm>
              <a:off x="2613" y="2318"/>
              <a:ext cx="20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i="1"/>
                <a:t>C</a:t>
              </a:r>
            </a:p>
          </p:txBody>
        </p:sp>
        <p:sp>
          <p:nvSpPr>
            <p:cNvPr id="29730" name="Rectangle 37"/>
            <p:cNvSpPr>
              <a:spLocks noChangeArrowheads="1"/>
            </p:cNvSpPr>
            <p:nvPr/>
          </p:nvSpPr>
          <p:spPr bwMode="auto">
            <a:xfrm>
              <a:off x="3011" y="2169"/>
              <a:ext cx="201"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i="1"/>
                <a:t>E</a:t>
              </a:r>
            </a:p>
          </p:txBody>
        </p:sp>
        <p:sp>
          <p:nvSpPr>
            <p:cNvPr id="29731" name="Rectangle 38"/>
            <p:cNvSpPr>
              <a:spLocks noChangeArrowheads="1"/>
            </p:cNvSpPr>
            <p:nvPr/>
          </p:nvSpPr>
          <p:spPr bwMode="auto">
            <a:xfrm>
              <a:off x="1722" y="1846"/>
              <a:ext cx="216"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i="1"/>
                <a:t>G</a:t>
              </a:r>
            </a:p>
          </p:txBody>
        </p:sp>
        <p:sp>
          <p:nvSpPr>
            <p:cNvPr id="29732" name="Rectangle 39"/>
            <p:cNvSpPr>
              <a:spLocks noChangeArrowheads="1"/>
            </p:cNvSpPr>
            <p:nvPr/>
          </p:nvSpPr>
          <p:spPr bwMode="auto">
            <a:xfrm>
              <a:off x="2058" y="1510"/>
              <a:ext cx="20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i="1"/>
                <a:t>B</a:t>
              </a:r>
            </a:p>
          </p:txBody>
        </p:sp>
        <p:sp>
          <p:nvSpPr>
            <p:cNvPr id="29733" name="Rectangle 40"/>
            <p:cNvSpPr>
              <a:spLocks noChangeArrowheads="1"/>
            </p:cNvSpPr>
            <p:nvPr/>
          </p:nvSpPr>
          <p:spPr bwMode="auto">
            <a:xfrm>
              <a:off x="4499" y="3801"/>
              <a:ext cx="18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a:latin typeface="Times New Roman" pitchFamily="18" charset="0"/>
                </a:rPr>
                <a:t>x</a:t>
              </a:r>
            </a:p>
          </p:txBody>
        </p:sp>
        <p:sp>
          <p:nvSpPr>
            <p:cNvPr id="29734" name="AutoShape 41"/>
            <p:cNvSpPr>
              <a:spLocks noChangeArrowheads="1"/>
            </p:cNvSpPr>
            <p:nvPr/>
          </p:nvSpPr>
          <p:spPr bwMode="auto">
            <a:xfrm rot="2553139">
              <a:off x="3283" y="1865"/>
              <a:ext cx="240" cy="960"/>
            </a:xfrm>
            <a:prstGeom prst="upArrow">
              <a:avLst>
                <a:gd name="adj1" fmla="val 50000"/>
                <a:gd name="adj2" fmla="val 100000"/>
              </a:avLst>
            </a:prstGeom>
            <a:solidFill>
              <a:schemeClr val="accent1"/>
            </a:solidFill>
            <a:ln w="9525">
              <a:solidFill>
                <a:schemeClr val="tx1"/>
              </a:solidFill>
              <a:miter lim="800000"/>
              <a:headEnd/>
              <a:tailEnd/>
            </a:ln>
          </p:spPr>
          <p:txBody>
            <a:bodyPr wrap="none" anchor="ctr"/>
            <a:lstStyle/>
            <a:p>
              <a:pPr eaLnBrk="1" hangingPunct="1"/>
              <a:endParaRPr lang="es-MX" altLang="es-MX"/>
            </a:p>
          </p:txBody>
        </p:sp>
        <p:sp>
          <p:nvSpPr>
            <p:cNvPr id="29735" name="AutoShape 42"/>
            <p:cNvSpPr>
              <a:spLocks noChangeArrowheads="1"/>
            </p:cNvSpPr>
            <p:nvPr/>
          </p:nvSpPr>
          <p:spPr bwMode="auto">
            <a:xfrm rot="-2474249">
              <a:off x="2304" y="2953"/>
              <a:ext cx="720" cy="288"/>
            </a:xfrm>
            <a:prstGeom prst="leftArrow">
              <a:avLst>
                <a:gd name="adj1" fmla="val 50000"/>
                <a:gd name="adj2" fmla="val 62500"/>
              </a:avLst>
            </a:prstGeom>
            <a:solidFill>
              <a:schemeClr val="accent1"/>
            </a:solidFill>
            <a:ln w="9525">
              <a:solidFill>
                <a:schemeClr val="tx1"/>
              </a:solidFill>
              <a:miter lim="800000"/>
              <a:headEnd/>
              <a:tailEnd/>
            </a:ln>
          </p:spPr>
          <p:txBody>
            <a:bodyPr wrap="none" anchor="ctr"/>
            <a:lstStyle/>
            <a:p>
              <a:pPr eaLnBrk="1" hangingPunct="1"/>
              <a:endParaRPr lang="es-MX" altLang="es-MX"/>
            </a:p>
          </p:txBody>
        </p:sp>
        <p:sp>
          <p:nvSpPr>
            <p:cNvPr id="29736" name="Text Box 43"/>
            <p:cNvSpPr txBox="1">
              <a:spLocks noChangeArrowheads="1"/>
            </p:cNvSpPr>
            <p:nvPr/>
          </p:nvSpPr>
          <p:spPr bwMode="auto">
            <a:xfrm>
              <a:off x="3770" y="1811"/>
              <a:ext cx="1257"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ctr" eaLnBrk="1" hangingPunct="1"/>
              <a:r>
                <a:rPr lang="es-MX" altLang="es-MX" sz="1600" b="0">
                  <a:latin typeface="Times New Roman" pitchFamily="18" charset="0"/>
                </a:rPr>
                <a:t>Mejores cestas</a:t>
              </a:r>
            </a:p>
          </p:txBody>
        </p:sp>
        <p:sp>
          <p:nvSpPr>
            <p:cNvPr id="29737" name="Text Box 44"/>
            <p:cNvSpPr txBox="1">
              <a:spLocks noChangeArrowheads="1"/>
            </p:cNvSpPr>
            <p:nvPr/>
          </p:nvSpPr>
          <p:spPr bwMode="auto">
            <a:xfrm>
              <a:off x="2099" y="3465"/>
              <a:ext cx="872" cy="2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eaLnBrk="1" hangingPunct="1">
                <a:spcBef>
                  <a:spcPct val="50000"/>
                </a:spcBef>
              </a:pPr>
              <a:r>
                <a:rPr lang="es-MX" altLang="es-MX" sz="1600" b="0">
                  <a:latin typeface="Times New Roman" pitchFamily="18" charset="0"/>
                </a:rPr>
                <a:t>Peores cestas</a:t>
              </a:r>
            </a:p>
          </p:txBody>
        </p:sp>
        <p:sp>
          <p:nvSpPr>
            <p:cNvPr id="29738" name="Arc 45"/>
            <p:cNvSpPr>
              <a:spLocks/>
            </p:cNvSpPr>
            <p:nvPr/>
          </p:nvSpPr>
          <p:spPr bwMode="auto">
            <a:xfrm rot="10595496">
              <a:off x="1985" y="1094"/>
              <a:ext cx="2400" cy="2086"/>
            </a:xfrm>
            <a:custGeom>
              <a:avLst/>
              <a:gdLst>
                <a:gd name="T0" fmla="*/ 0 w 21562"/>
                <a:gd name="T1" fmla="*/ 0 h 21600"/>
                <a:gd name="T2" fmla="*/ 0 w 21562"/>
                <a:gd name="T3" fmla="*/ 0 h 21600"/>
                <a:gd name="T4" fmla="*/ 0 w 21562"/>
                <a:gd name="T5" fmla="*/ 0 h 21600"/>
                <a:gd name="T6" fmla="*/ 0 60000 65536"/>
                <a:gd name="T7" fmla="*/ 0 60000 65536"/>
                <a:gd name="T8" fmla="*/ 0 60000 65536"/>
                <a:gd name="T9" fmla="*/ 0 w 21562"/>
                <a:gd name="T10" fmla="*/ 0 h 21600"/>
                <a:gd name="T11" fmla="*/ 21562 w 21562"/>
                <a:gd name="T12" fmla="*/ 21600 h 21600"/>
              </a:gdLst>
              <a:ahLst/>
              <a:cxnLst>
                <a:cxn ang="T6">
                  <a:pos x="T0" y="T1"/>
                </a:cxn>
                <a:cxn ang="T7">
                  <a:pos x="T2" y="T3"/>
                </a:cxn>
                <a:cxn ang="T8">
                  <a:pos x="T4" y="T5"/>
                </a:cxn>
              </a:cxnLst>
              <a:rect l="T9" t="T10" r="T11" b="T12"/>
              <a:pathLst>
                <a:path w="21562" h="21600" fill="none" extrusionOk="0">
                  <a:moveTo>
                    <a:pt x="136" y="0"/>
                  </a:moveTo>
                  <a:cubicBezTo>
                    <a:pt x="11518" y="72"/>
                    <a:pt x="20891" y="8964"/>
                    <a:pt x="21562" y="20325"/>
                  </a:cubicBezTo>
                </a:path>
                <a:path w="21562" h="21600" stroke="0" extrusionOk="0">
                  <a:moveTo>
                    <a:pt x="136" y="0"/>
                  </a:moveTo>
                  <a:cubicBezTo>
                    <a:pt x="11518" y="72"/>
                    <a:pt x="20891" y="8964"/>
                    <a:pt x="21562" y="20325"/>
                  </a:cubicBezTo>
                  <a:lnTo>
                    <a:pt x="0" y="21600"/>
                  </a:lnTo>
                  <a:lnTo>
                    <a:pt x="136" y="0"/>
                  </a:lnTo>
                  <a:close/>
                </a:path>
              </a:pathLst>
            </a:custGeom>
            <a:noFill/>
            <a:ln w="508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p>
          </p:txBody>
        </p:sp>
        <p:graphicFrame>
          <p:nvGraphicFramePr>
            <p:cNvPr id="29739" name="Object 46"/>
            <p:cNvGraphicFramePr>
              <a:graphicFrameLocks noChangeAspect="1"/>
            </p:cNvGraphicFramePr>
            <p:nvPr/>
          </p:nvGraphicFramePr>
          <p:xfrm>
            <a:off x="3503" y="1570"/>
            <a:ext cx="1621" cy="231"/>
          </p:xfrm>
          <a:graphic>
            <a:graphicData uri="http://schemas.openxmlformats.org/presentationml/2006/ole">
              <mc:AlternateContent xmlns:mc="http://schemas.openxmlformats.org/markup-compatibility/2006">
                <mc:Choice xmlns:v="urn:schemas-microsoft-com:vml" Requires="v">
                  <p:oleObj spid="_x0000_s29759" name="Equation" r:id="rId4" imgW="2133600" imgH="304800" progId="Equation.DSMT4">
                    <p:embed/>
                  </p:oleObj>
                </mc:Choice>
                <mc:Fallback>
                  <p:oleObj name="Equation" r:id="rId4" imgW="2133600" imgH="304800" progId="Equation.DSMT4">
                    <p:embed/>
                    <p:pic>
                      <p:nvPicPr>
                        <p:cNvPr id="0" name="Object 4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3" y="1570"/>
                          <a:ext cx="1621"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740" name="Object 47"/>
            <p:cNvGraphicFramePr>
              <a:graphicFrameLocks noChangeAspect="1"/>
            </p:cNvGraphicFramePr>
            <p:nvPr/>
          </p:nvGraphicFramePr>
          <p:xfrm>
            <a:off x="1791" y="3657"/>
            <a:ext cx="1611" cy="231"/>
          </p:xfrm>
          <a:graphic>
            <a:graphicData uri="http://schemas.openxmlformats.org/presentationml/2006/ole">
              <mc:AlternateContent xmlns:mc="http://schemas.openxmlformats.org/markup-compatibility/2006">
                <mc:Choice xmlns:v="urn:schemas-microsoft-com:vml" Requires="v">
                  <p:oleObj spid="_x0000_s29760" name="Equation" r:id="rId6" imgW="2120900" imgH="304800" progId="Equation.DSMT4">
                    <p:embed/>
                  </p:oleObj>
                </mc:Choice>
                <mc:Fallback>
                  <p:oleObj name="Equation" r:id="rId6" imgW="2120900" imgH="304800" progId="Equation.DSMT4">
                    <p:embed/>
                    <p:pic>
                      <p:nvPicPr>
                        <p:cNvPr id="0" name="Object 4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91" y="3657"/>
                          <a:ext cx="1611" cy="231"/>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Tree>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Text Box 6"/>
          <p:cNvSpPr txBox="1">
            <a:spLocks noChangeArrowheads="1"/>
          </p:cNvSpPr>
          <p:nvPr/>
        </p:nvSpPr>
        <p:spPr bwMode="auto">
          <a:xfrm>
            <a:off x="263525" y="476250"/>
            <a:ext cx="113776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3141663" algn="l"/>
              </a:tabLst>
              <a:defRPr sz="2800">
                <a:solidFill>
                  <a:schemeClr val="tx1"/>
                </a:solidFill>
                <a:latin typeface="Calibri" pitchFamily="34" charset="0"/>
              </a:defRPr>
            </a:lvl1pPr>
            <a:lvl2pPr marL="742950" indent="-285750">
              <a:tabLst>
                <a:tab pos="3141663" algn="l"/>
              </a:tabLst>
              <a:defRPr sz="2400">
                <a:solidFill>
                  <a:schemeClr val="tx1"/>
                </a:solidFill>
                <a:latin typeface="Calibri" pitchFamily="34" charset="0"/>
              </a:defRPr>
            </a:lvl2pPr>
            <a:lvl3pPr>
              <a:tabLst>
                <a:tab pos="3141663" algn="l"/>
              </a:tabLst>
              <a:defRPr sz="2000">
                <a:solidFill>
                  <a:schemeClr val="tx1"/>
                </a:solidFill>
                <a:latin typeface="Calibri" pitchFamily="34" charset="0"/>
              </a:defRPr>
            </a:lvl3pPr>
            <a:lvl4pPr>
              <a:tabLst>
                <a:tab pos="3141663" algn="l"/>
              </a:tabLst>
              <a:defRPr>
                <a:solidFill>
                  <a:schemeClr val="tx1"/>
                </a:solidFill>
                <a:latin typeface="Calibri" pitchFamily="34" charset="0"/>
              </a:defRPr>
            </a:lvl4pPr>
            <a:lvl5pPr>
              <a:tabLst>
                <a:tab pos="3141663" algn="l"/>
              </a:tabLst>
              <a:defRPr>
                <a:solidFill>
                  <a:schemeClr val="tx1"/>
                </a:solidFill>
                <a:latin typeface="Calibri" pitchFamily="34" charset="0"/>
              </a:defRPr>
            </a:lvl5pPr>
            <a:lvl6pPr eaLnBrk="0" fontAlgn="base" hangingPunct="0">
              <a:spcAft>
                <a:spcPct val="0"/>
              </a:spcAft>
              <a:tabLst>
                <a:tab pos="3141663" algn="l"/>
              </a:tabLst>
              <a:defRPr>
                <a:solidFill>
                  <a:schemeClr val="tx1"/>
                </a:solidFill>
                <a:latin typeface="Calibri" pitchFamily="34" charset="0"/>
              </a:defRPr>
            </a:lvl6pPr>
            <a:lvl7pPr eaLnBrk="0" fontAlgn="base" hangingPunct="0">
              <a:spcAft>
                <a:spcPct val="0"/>
              </a:spcAft>
              <a:tabLst>
                <a:tab pos="3141663" algn="l"/>
              </a:tabLst>
              <a:defRPr>
                <a:solidFill>
                  <a:schemeClr val="tx1"/>
                </a:solidFill>
                <a:latin typeface="Calibri" pitchFamily="34" charset="0"/>
              </a:defRPr>
            </a:lvl7pPr>
            <a:lvl8pPr eaLnBrk="0" fontAlgn="base" hangingPunct="0">
              <a:spcAft>
                <a:spcPct val="0"/>
              </a:spcAft>
              <a:tabLst>
                <a:tab pos="3141663" algn="l"/>
              </a:tabLst>
              <a:defRPr>
                <a:solidFill>
                  <a:schemeClr val="tx1"/>
                </a:solidFill>
                <a:latin typeface="Calibri" pitchFamily="34" charset="0"/>
              </a:defRPr>
            </a:lvl8pPr>
            <a:lvl9pPr eaLnBrk="0" fontAlgn="base" hangingPunct="0">
              <a:spcAft>
                <a:spcPct val="0"/>
              </a:spcAft>
              <a:tabLst>
                <a:tab pos="3141663" algn="l"/>
              </a:tabLst>
              <a:defRPr>
                <a:solidFill>
                  <a:schemeClr val="tx1"/>
                </a:solidFill>
                <a:latin typeface="Calibri" pitchFamily="34" charset="0"/>
              </a:defRPr>
            </a:lvl9pPr>
          </a:lstStyle>
          <a:p>
            <a:pPr eaLnBrk="1" hangingPunct="1">
              <a:lnSpc>
                <a:spcPct val="120000"/>
              </a:lnSpc>
              <a:spcBef>
                <a:spcPct val="20000"/>
              </a:spcBef>
            </a:pPr>
            <a:r>
              <a:rPr lang="es-ES" altLang="es-MX" sz="2000">
                <a:solidFill>
                  <a:srgbClr val="A50021"/>
                </a:solidFill>
                <a:latin typeface="Arial" pitchFamily="34" charset="0"/>
              </a:rPr>
              <a:t>Mapa de curvas de indiferencia</a:t>
            </a:r>
            <a:r>
              <a:rPr lang="es-ES" altLang="es-MX" sz="2000" b="0">
                <a:solidFill>
                  <a:srgbClr val="663300"/>
                </a:solidFill>
                <a:latin typeface="Arial" pitchFamily="34" charset="0"/>
              </a:rPr>
              <a:t>: </a:t>
            </a:r>
            <a:r>
              <a:rPr lang="es-ES" altLang="es-MX" sz="2000" b="0">
                <a:solidFill>
                  <a:srgbClr val="663300"/>
                </a:solidFill>
                <a:latin typeface="Arial" pitchFamily="34" charset="0"/>
                <a:sym typeface="Wingdings" pitchFamily="2" charset="2"/>
              </a:rPr>
              <a:t>Utilidad que una persona obtiene de todas sus opciones de consumo.</a:t>
            </a:r>
            <a:endParaRPr lang="es-ES" altLang="es-MX" sz="2000" b="0">
              <a:solidFill>
                <a:srgbClr val="663300"/>
              </a:solidFill>
              <a:latin typeface="Arial" pitchFamily="34" charset="0"/>
            </a:endParaRPr>
          </a:p>
        </p:txBody>
      </p:sp>
      <p:sp>
        <p:nvSpPr>
          <p:cNvPr id="31747" name="Rectangle 7"/>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31748" name="Rectangle 8"/>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graphicFrame>
        <p:nvGraphicFramePr>
          <p:cNvPr id="31749" name="Object 10"/>
          <p:cNvGraphicFramePr>
            <a:graphicFrameLocks noChangeAspect="1"/>
          </p:cNvGraphicFramePr>
          <p:nvPr/>
        </p:nvGraphicFramePr>
        <p:xfrm>
          <a:off x="407988" y="1844675"/>
          <a:ext cx="5311775" cy="4816475"/>
        </p:xfrm>
        <a:graphic>
          <a:graphicData uri="http://schemas.openxmlformats.org/presentationml/2006/ole">
            <mc:AlternateContent xmlns:mc="http://schemas.openxmlformats.org/markup-compatibility/2006">
              <mc:Choice xmlns:v="urn:schemas-microsoft-com:vml" Requires="v">
                <p:oleObj spid="_x0000_s31807" name="Imagen de mapa de bits" r:id="rId3" imgW="4590476" imgH="4161905" progId="Paint.Picture">
                  <p:embed/>
                </p:oleObj>
              </mc:Choice>
              <mc:Fallback>
                <p:oleObj name="Imagen de mapa de bits" r:id="rId3" imgW="4590476" imgH="4161905" progId="Paint.Picture">
                  <p:embed/>
                  <p:pic>
                    <p:nvPicPr>
                      <p:cNvPr id="0" name="Object 10"/>
                      <p:cNvPicPr>
                        <a:picLocks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407988" y="1844675"/>
                        <a:ext cx="5311775" cy="481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31750" name="Group 2"/>
          <p:cNvGrpSpPr>
            <a:grpSpLocks/>
          </p:cNvGrpSpPr>
          <p:nvPr/>
        </p:nvGrpSpPr>
        <p:grpSpPr bwMode="auto">
          <a:xfrm>
            <a:off x="4519613" y="1504950"/>
            <a:ext cx="7134225" cy="5495925"/>
            <a:chOff x="336" y="719"/>
            <a:chExt cx="4494" cy="3505"/>
          </a:xfrm>
        </p:grpSpPr>
        <p:sp>
          <p:nvSpPr>
            <p:cNvPr id="31751" name="Rectangle 3"/>
            <p:cNvSpPr>
              <a:spLocks noChangeArrowheads="1"/>
            </p:cNvSpPr>
            <p:nvPr/>
          </p:nvSpPr>
          <p:spPr bwMode="auto">
            <a:xfrm>
              <a:off x="480" y="3936"/>
              <a:ext cx="120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latin typeface="Times New Roman" pitchFamily="18" charset="0"/>
                <a:cs typeface="Times New Roman" pitchFamily="18" charset="0"/>
              </a:endParaRPr>
            </a:p>
          </p:txBody>
        </p:sp>
        <p:sp>
          <p:nvSpPr>
            <p:cNvPr id="31752" name="Rectangle 4"/>
            <p:cNvSpPr>
              <a:spLocks noChangeArrowheads="1"/>
            </p:cNvSpPr>
            <p:nvPr/>
          </p:nvSpPr>
          <p:spPr bwMode="auto">
            <a:xfrm>
              <a:off x="2064" y="3936"/>
              <a:ext cx="18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latin typeface="Times New Roman" pitchFamily="18" charset="0"/>
                <a:cs typeface="Times New Roman" pitchFamily="18" charset="0"/>
              </a:endParaRPr>
            </a:p>
          </p:txBody>
        </p:sp>
        <p:sp>
          <p:nvSpPr>
            <p:cNvPr id="31753" name="Oval 5"/>
            <p:cNvSpPr>
              <a:spLocks noChangeArrowheads="1"/>
            </p:cNvSpPr>
            <p:nvPr/>
          </p:nvSpPr>
          <p:spPr bwMode="auto">
            <a:xfrm>
              <a:off x="3288" y="3249"/>
              <a:ext cx="96" cy="96"/>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latin typeface="Times New Roman" pitchFamily="18" charset="0"/>
                <a:cs typeface="Times New Roman" pitchFamily="18" charset="0"/>
              </a:endParaRPr>
            </a:p>
          </p:txBody>
        </p:sp>
        <p:sp>
          <p:nvSpPr>
            <p:cNvPr id="31754" name="Oval 6"/>
            <p:cNvSpPr>
              <a:spLocks noChangeArrowheads="1"/>
            </p:cNvSpPr>
            <p:nvPr/>
          </p:nvSpPr>
          <p:spPr bwMode="auto">
            <a:xfrm>
              <a:off x="1741" y="1152"/>
              <a:ext cx="96" cy="96"/>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latin typeface="Times New Roman" pitchFamily="18" charset="0"/>
                <a:cs typeface="Times New Roman" pitchFamily="18" charset="0"/>
              </a:endParaRPr>
            </a:p>
          </p:txBody>
        </p:sp>
        <p:sp>
          <p:nvSpPr>
            <p:cNvPr id="31755" name="Oval 7"/>
            <p:cNvSpPr>
              <a:spLocks noChangeArrowheads="1"/>
            </p:cNvSpPr>
            <p:nvPr/>
          </p:nvSpPr>
          <p:spPr bwMode="auto">
            <a:xfrm>
              <a:off x="2064" y="2160"/>
              <a:ext cx="96" cy="96"/>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latin typeface="Times New Roman" pitchFamily="18" charset="0"/>
                <a:cs typeface="Times New Roman" pitchFamily="18" charset="0"/>
              </a:endParaRPr>
            </a:p>
          </p:txBody>
        </p:sp>
        <p:sp>
          <p:nvSpPr>
            <p:cNvPr id="31756" name="Oval 8"/>
            <p:cNvSpPr>
              <a:spLocks noChangeArrowheads="1"/>
            </p:cNvSpPr>
            <p:nvPr/>
          </p:nvSpPr>
          <p:spPr bwMode="auto">
            <a:xfrm>
              <a:off x="2512" y="2784"/>
              <a:ext cx="96" cy="96"/>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latin typeface="Times New Roman" pitchFamily="18" charset="0"/>
                <a:cs typeface="Times New Roman" pitchFamily="18" charset="0"/>
              </a:endParaRPr>
            </a:p>
          </p:txBody>
        </p:sp>
        <p:sp>
          <p:nvSpPr>
            <p:cNvPr id="31757" name="Rectangle 9"/>
            <p:cNvSpPr>
              <a:spLocks noChangeArrowheads="1"/>
            </p:cNvSpPr>
            <p:nvPr/>
          </p:nvSpPr>
          <p:spPr bwMode="auto">
            <a:xfrm>
              <a:off x="1786" y="983"/>
              <a:ext cx="223"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i="1">
                  <a:latin typeface="Times New Roman" pitchFamily="18" charset="0"/>
                  <a:cs typeface="Times New Roman" pitchFamily="18" charset="0"/>
                </a:rPr>
                <a:t>C</a:t>
              </a:r>
            </a:p>
          </p:txBody>
        </p:sp>
        <p:sp>
          <p:nvSpPr>
            <p:cNvPr id="31758" name="Rectangle 10"/>
            <p:cNvSpPr>
              <a:spLocks noChangeArrowheads="1"/>
            </p:cNvSpPr>
            <p:nvPr/>
          </p:nvSpPr>
          <p:spPr bwMode="auto">
            <a:xfrm>
              <a:off x="2228" y="2061"/>
              <a:ext cx="223"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i="1">
                  <a:latin typeface="Times New Roman" pitchFamily="18" charset="0"/>
                  <a:cs typeface="Times New Roman" pitchFamily="18" charset="0"/>
                </a:rPr>
                <a:t>B</a:t>
              </a:r>
            </a:p>
          </p:txBody>
        </p:sp>
        <p:sp>
          <p:nvSpPr>
            <p:cNvPr id="31759" name="Rectangle 11"/>
            <p:cNvSpPr>
              <a:spLocks noChangeArrowheads="1"/>
            </p:cNvSpPr>
            <p:nvPr/>
          </p:nvSpPr>
          <p:spPr bwMode="auto">
            <a:xfrm>
              <a:off x="2516" y="2541"/>
              <a:ext cx="232"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i="1">
                  <a:latin typeface="Times New Roman" pitchFamily="18" charset="0"/>
                  <a:cs typeface="Times New Roman" pitchFamily="18" charset="0"/>
                </a:rPr>
                <a:t>D</a:t>
              </a:r>
            </a:p>
          </p:txBody>
        </p:sp>
        <p:sp>
          <p:nvSpPr>
            <p:cNvPr id="31760" name="Rectangle 12"/>
            <p:cNvSpPr>
              <a:spLocks noChangeArrowheads="1"/>
            </p:cNvSpPr>
            <p:nvPr/>
          </p:nvSpPr>
          <p:spPr bwMode="auto">
            <a:xfrm>
              <a:off x="2949" y="2877"/>
              <a:ext cx="223"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i="1">
                  <a:latin typeface="Times New Roman" pitchFamily="18" charset="0"/>
                  <a:cs typeface="Times New Roman" pitchFamily="18" charset="0"/>
                </a:rPr>
                <a:t>E</a:t>
              </a:r>
            </a:p>
          </p:txBody>
        </p:sp>
        <p:sp>
          <p:nvSpPr>
            <p:cNvPr id="31761" name="Rectangle 13"/>
            <p:cNvSpPr>
              <a:spLocks noChangeArrowheads="1"/>
            </p:cNvSpPr>
            <p:nvPr/>
          </p:nvSpPr>
          <p:spPr bwMode="auto">
            <a:xfrm>
              <a:off x="3333" y="3021"/>
              <a:ext cx="232"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i="1">
                  <a:latin typeface="Times New Roman" pitchFamily="18" charset="0"/>
                  <a:cs typeface="Times New Roman" pitchFamily="18" charset="0"/>
                </a:rPr>
                <a:t>G</a:t>
              </a:r>
            </a:p>
          </p:txBody>
        </p:sp>
        <p:sp>
          <p:nvSpPr>
            <p:cNvPr id="31762" name="Rectangle 14"/>
            <p:cNvSpPr>
              <a:spLocks noChangeArrowheads="1"/>
            </p:cNvSpPr>
            <p:nvPr/>
          </p:nvSpPr>
          <p:spPr bwMode="auto">
            <a:xfrm>
              <a:off x="2744" y="3110"/>
              <a:ext cx="236"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latin typeface="Times New Roman" pitchFamily="18" charset="0"/>
                  <a:cs typeface="Times New Roman" pitchFamily="18" charset="0"/>
                </a:rPr>
                <a:t>-1</a:t>
              </a:r>
            </a:p>
          </p:txBody>
        </p:sp>
        <p:sp>
          <p:nvSpPr>
            <p:cNvPr id="31763" name="Line 15"/>
            <p:cNvSpPr>
              <a:spLocks noChangeShapeType="1"/>
            </p:cNvSpPr>
            <p:nvPr/>
          </p:nvSpPr>
          <p:spPr bwMode="auto">
            <a:xfrm>
              <a:off x="1754" y="1258"/>
              <a:ext cx="0" cy="892"/>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1764" name="Line 16"/>
            <p:cNvSpPr>
              <a:spLocks noChangeShapeType="1"/>
            </p:cNvSpPr>
            <p:nvPr/>
          </p:nvSpPr>
          <p:spPr bwMode="auto">
            <a:xfrm flipH="1">
              <a:off x="1774" y="2182"/>
              <a:ext cx="408"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1765" name="Line 17"/>
            <p:cNvSpPr>
              <a:spLocks noChangeShapeType="1"/>
            </p:cNvSpPr>
            <p:nvPr/>
          </p:nvSpPr>
          <p:spPr bwMode="auto">
            <a:xfrm>
              <a:off x="2109" y="2218"/>
              <a:ext cx="0" cy="556"/>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1766" name="Line 18"/>
            <p:cNvSpPr>
              <a:spLocks noChangeShapeType="1"/>
            </p:cNvSpPr>
            <p:nvPr/>
          </p:nvSpPr>
          <p:spPr bwMode="auto">
            <a:xfrm flipH="1">
              <a:off x="2170" y="2806"/>
              <a:ext cx="396"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1767" name="Rectangle 19"/>
            <p:cNvSpPr>
              <a:spLocks noChangeArrowheads="1"/>
            </p:cNvSpPr>
            <p:nvPr/>
          </p:nvSpPr>
          <p:spPr bwMode="auto">
            <a:xfrm>
              <a:off x="1513" y="1660"/>
              <a:ext cx="236"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latin typeface="Times New Roman" pitchFamily="18" charset="0"/>
                  <a:cs typeface="Times New Roman" pitchFamily="18" charset="0"/>
                </a:rPr>
                <a:t>-6</a:t>
              </a:r>
            </a:p>
          </p:txBody>
        </p:sp>
        <p:sp>
          <p:nvSpPr>
            <p:cNvPr id="31768" name="Rectangle 20"/>
            <p:cNvSpPr>
              <a:spLocks noChangeArrowheads="1"/>
            </p:cNvSpPr>
            <p:nvPr/>
          </p:nvSpPr>
          <p:spPr bwMode="auto">
            <a:xfrm>
              <a:off x="1859" y="2179"/>
              <a:ext cx="188"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latin typeface="Times New Roman" pitchFamily="18" charset="0"/>
                  <a:cs typeface="Times New Roman" pitchFamily="18" charset="0"/>
                </a:rPr>
                <a:t>1</a:t>
              </a:r>
            </a:p>
          </p:txBody>
        </p:sp>
        <p:sp>
          <p:nvSpPr>
            <p:cNvPr id="31769" name="Rectangle 21"/>
            <p:cNvSpPr>
              <a:spLocks noChangeArrowheads="1"/>
            </p:cNvSpPr>
            <p:nvPr/>
          </p:nvSpPr>
          <p:spPr bwMode="auto">
            <a:xfrm>
              <a:off x="2291" y="2755"/>
              <a:ext cx="188"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latin typeface="Times New Roman" pitchFamily="18" charset="0"/>
                  <a:cs typeface="Times New Roman" pitchFamily="18" charset="0"/>
                </a:rPr>
                <a:t>1</a:t>
              </a:r>
            </a:p>
          </p:txBody>
        </p:sp>
        <p:sp>
          <p:nvSpPr>
            <p:cNvPr id="31770" name="Rectangle 22"/>
            <p:cNvSpPr>
              <a:spLocks noChangeArrowheads="1"/>
            </p:cNvSpPr>
            <p:nvPr/>
          </p:nvSpPr>
          <p:spPr bwMode="auto">
            <a:xfrm>
              <a:off x="1837" y="2371"/>
              <a:ext cx="236"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latin typeface="Times New Roman" pitchFamily="18" charset="0"/>
                  <a:cs typeface="Times New Roman" pitchFamily="18" charset="0"/>
                </a:rPr>
                <a:t>-4</a:t>
              </a:r>
            </a:p>
          </p:txBody>
        </p:sp>
        <p:sp>
          <p:nvSpPr>
            <p:cNvPr id="31771" name="Rectangle 23"/>
            <p:cNvSpPr>
              <a:spLocks noChangeArrowheads="1"/>
            </p:cNvSpPr>
            <p:nvPr/>
          </p:nvSpPr>
          <p:spPr bwMode="auto">
            <a:xfrm>
              <a:off x="2339" y="2899"/>
              <a:ext cx="236"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latin typeface="Times New Roman" pitchFamily="18" charset="0"/>
                  <a:cs typeface="Times New Roman" pitchFamily="18" charset="0"/>
                </a:rPr>
                <a:t>-2</a:t>
              </a:r>
            </a:p>
          </p:txBody>
        </p:sp>
        <p:sp>
          <p:nvSpPr>
            <p:cNvPr id="31772" name="Line 24"/>
            <p:cNvSpPr>
              <a:spLocks noChangeShapeType="1"/>
            </p:cNvSpPr>
            <p:nvPr/>
          </p:nvSpPr>
          <p:spPr bwMode="auto">
            <a:xfrm flipH="1">
              <a:off x="2578" y="3142"/>
              <a:ext cx="420"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1773" name="Line 25"/>
            <p:cNvSpPr>
              <a:spLocks noChangeShapeType="1"/>
            </p:cNvSpPr>
            <p:nvPr/>
          </p:nvSpPr>
          <p:spPr bwMode="auto">
            <a:xfrm>
              <a:off x="3014" y="3226"/>
              <a:ext cx="0" cy="28"/>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1774" name="Rectangle 26"/>
            <p:cNvSpPr>
              <a:spLocks noChangeArrowheads="1"/>
            </p:cNvSpPr>
            <p:nvPr/>
          </p:nvSpPr>
          <p:spPr bwMode="auto">
            <a:xfrm>
              <a:off x="2627" y="3091"/>
              <a:ext cx="188"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latin typeface="Times New Roman" pitchFamily="18" charset="0"/>
                  <a:cs typeface="Times New Roman" pitchFamily="18" charset="0"/>
                </a:rPr>
                <a:t>1</a:t>
              </a:r>
            </a:p>
          </p:txBody>
        </p:sp>
        <p:sp>
          <p:nvSpPr>
            <p:cNvPr id="31775" name="Oval 27"/>
            <p:cNvSpPr>
              <a:spLocks noChangeArrowheads="1"/>
            </p:cNvSpPr>
            <p:nvPr/>
          </p:nvSpPr>
          <p:spPr bwMode="auto">
            <a:xfrm>
              <a:off x="2966" y="3094"/>
              <a:ext cx="96" cy="96"/>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latin typeface="Times New Roman" pitchFamily="18" charset="0"/>
                <a:cs typeface="Times New Roman" pitchFamily="18" charset="0"/>
              </a:endParaRPr>
            </a:p>
          </p:txBody>
        </p:sp>
        <p:sp>
          <p:nvSpPr>
            <p:cNvPr id="31776" name="Line 28"/>
            <p:cNvSpPr>
              <a:spLocks noChangeShapeType="1"/>
            </p:cNvSpPr>
            <p:nvPr/>
          </p:nvSpPr>
          <p:spPr bwMode="auto">
            <a:xfrm>
              <a:off x="2582" y="2890"/>
              <a:ext cx="0" cy="22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1777" name="Line 29"/>
            <p:cNvSpPr>
              <a:spLocks noChangeShapeType="1"/>
            </p:cNvSpPr>
            <p:nvPr/>
          </p:nvSpPr>
          <p:spPr bwMode="auto">
            <a:xfrm flipH="1">
              <a:off x="2986" y="3286"/>
              <a:ext cx="397"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1778" name="Rectangle 30"/>
            <p:cNvSpPr>
              <a:spLocks noChangeArrowheads="1"/>
            </p:cNvSpPr>
            <p:nvPr/>
          </p:nvSpPr>
          <p:spPr bwMode="auto">
            <a:xfrm>
              <a:off x="3059" y="3283"/>
              <a:ext cx="188"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latin typeface="Times New Roman" pitchFamily="18" charset="0"/>
                  <a:cs typeface="Times New Roman" pitchFamily="18" charset="0"/>
                </a:rPr>
                <a:t>1</a:t>
              </a:r>
            </a:p>
          </p:txBody>
        </p:sp>
        <p:sp>
          <p:nvSpPr>
            <p:cNvPr id="31779" name="Text Box 31"/>
            <p:cNvSpPr txBox="1">
              <a:spLocks noChangeArrowheads="1"/>
            </p:cNvSpPr>
            <p:nvPr/>
          </p:nvSpPr>
          <p:spPr bwMode="auto">
            <a:xfrm>
              <a:off x="2524" y="981"/>
              <a:ext cx="2023" cy="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r>
                <a:rPr lang="es-ES_tradnl" altLang="es-MX" sz="1800" b="0">
                  <a:latin typeface="Times New Roman" pitchFamily="18" charset="0"/>
                  <a:cs typeface="Times New Roman" pitchFamily="18" charset="0"/>
                </a:rPr>
                <a:t>la cantidad de</a:t>
              </a:r>
            </a:p>
            <a:p>
              <a:r>
                <a:rPr lang="es-ES_tradnl" altLang="es-MX" sz="1800" b="0">
                  <a:latin typeface="Times New Roman" pitchFamily="18" charset="0"/>
                  <a:cs typeface="Times New Roman" pitchFamily="18" charset="0"/>
                </a:rPr>
                <a:t>vestido a la que se renuncia por  </a:t>
              </a:r>
            </a:p>
            <a:p>
              <a:r>
                <a:rPr lang="es-ES_tradnl" altLang="es-MX" sz="1800" b="0">
                  <a:latin typeface="Times New Roman" pitchFamily="18" charset="0"/>
                  <a:cs typeface="Times New Roman" pitchFamily="18" charset="0"/>
                </a:rPr>
                <a:t>una unidad de alimentos</a:t>
              </a:r>
            </a:p>
            <a:p>
              <a:r>
                <a:rPr lang="es-ES_tradnl" altLang="es-MX" sz="1800" b="0">
                  <a:latin typeface="Times New Roman" pitchFamily="18" charset="0"/>
                  <a:cs typeface="Times New Roman" pitchFamily="18" charset="0"/>
                </a:rPr>
                <a:t>disminuye de 6 a 1.</a:t>
              </a:r>
            </a:p>
          </p:txBody>
        </p:sp>
        <p:sp>
          <p:nvSpPr>
            <p:cNvPr id="31780" name="Line 32"/>
            <p:cNvSpPr>
              <a:spLocks noChangeShapeType="1"/>
            </p:cNvSpPr>
            <p:nvPr/>
          </p:nvSpPr>
          <p:spPr bwMode="auto">
            <a:xfrm>
              <a:off x="1392" y="1108"/>
              <a:ext cx="0" cy="2636"/>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1781" name="Line 33"/>
            <p:cNvSpPr>
              <a:spLocks noChangeShapeType="1"/>
            </p:cNvSpPr>
            <p:nvPr/>
          </p:nvSpPr>
          <p:spPr bwMode="auto">
            <a:xfrm>
              <a:off x="1401" y="3736"/>
              <a:ext cx="2644"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1782" name="Rectangle 34"/>
            <p:cNvSpPr>
              <a:spLocks noChangeArrowheads="1"/>
            </p:cNvSpPr>
            <p:nvPr/>
          </p:nvSpPr>
          <p:spPr bwMode="auto">
            <a:xfrm>
              <a:off x="2051" y="3695"/>
              <a:ext cx="196"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2</a:t>
              </a:r>
            </a:p>
          </p:txBody>
        </p:sp>
        <p:sp>
          <p:nvSpPr>
            <p:cNvPr id="31783" name="Rectangle 35"/>
            <p:cNvSpPr>
              <a:spLocks noChangeArrowheads="1"/>
            </p:cNvSpPr>
            <p:nvPr/>
          </p:nvSpPr>
          <p:spPr bwMode="auto">
            <a:xfrm>
              <a:off x="2454" y="3695"/>
              <a:ext cx="196"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3</a:t>
              </a:r>
            </a:p>
          </p:txBody>
        </p:sp>
        <p:sp>
          <p:nvSpPr>
            <p:cNvPr id="31784" name="Rectangle 36"/>
            <p:cNvSpPr>
              <a:spLocks noChangeArrowheads="1"/>
            </p:cNvSpPr>
            <p:nvPr/>
          </p:nvSpPr>
          <p:spPr bwMode="auto">
            <a:xfrm>
              <a:off x="2857" y="3695"/>
              <a:ext cx="196"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4</a:t>
              </a:r>
            </a:p>
          </p:txBody>
        </p:sp>
        <p:sp>
          <p:nvSpPr>
            <p:cNvPr id="31785" name="Rectangle 37"/>
            <p:cNvSpPr>
              <a:spLocks noChangeArrowheads="1"/>
            </p:cNvSpPr>
            <p:nvPr/>
          </p:nvSpPr>
          <p:spPr bwMode="auto">
            <a:xfrm>
              <a:off x="3262" y="3695"/>
              <a:ext cx="196"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5</a:t>
              </a:r>
            </a:p>
          </p:txBody>
        </p:sp>
        <p:sp>
          <p:nvSpPr>
            <p:cNvPr id="31786" name="Rectangle 38"/>
            <p:cNvSpPr>
              <a:spLocks noChangeArrowheads="1"/>
            </p:cNvSpPr>
            <p:nvPr/>
          </p:nvSpPr>
          <p:spPr bwMode="auto">
            <a:xfrm>
              <a:off x="1648" y="3695"/>
              <a:ext cx="196"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1</a:t>
              </a:r>
            </a:p>
          </p:txBody>
        </p:sp>
        <p:sp>
          <p:nvSpPr>
            <p:cNvPr id="31787" name="Rectangle 39"/>
            <p:cNvSpPr>
              <a:spLocks noChangeArrowheads="1"/>
            </p:cNvSpPr>
            <p:nvPr/>
          </p:nvSpPr>
          <p:spPr bwMode="auto">
            <a:xfrm>
              <a:off x="1197" y="3357"/>
              <a:ext cx="196"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2</a:t>
              </a:r>
            </a:p>
          </p:txBody>
        </p:sp>
        <p:sp>
          <p:nvSpPr>
            <p:cNvPr id="31788" name="Rectangle 40"/>
            <p:cNvSpPr>
              <a:spLocks noChangeArrowheads="1"/>
            </p:cNvSpPr>
            <p:nvPr/>
          </p:nvSpPr>
          <p:spPr bwMode="auto">
            <a:xfrm>
              <a:off x="1197" y="3030"/>
              <a:ext cx="196"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4</a:t>
              </a:r>
            </a:p>
          </p:txBody>
        </p:sp>
        <p:sp>
          <p:nvSpPr>
            <p:cNvPr id="31789" name="Rectangle 41"/>
            <p:cNvSpPr>
              <a:spLocks noChangeArrowheads="1"/>
            </p:cNvSpPr>
            <p:nvPr/>
          </p:nvSpPr>
          <p:spPr bwMode="auto">
            <a:xfrm>
              <a:off x="1197" y="2703"/>
              <a:ext cx="196"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6</a:t>
              </a:r>
            </a:p>
          </p:txBody>
        </p:sp>
        <p:sp>
          <p:nvSpPr>
            <p:cNvPr id="31790" name="Rectangle 42"/>
            <p:cNvSpPr>
              <a:spLocks noChangeArrowheads="1"/>
            </p:cNvSpPr>
            <p:nvPr/>
          </p:nvSpPr>
          <p:spPr bwMode="auto">
            <a:xfrm>
              <a:off x="1197" y="2376"/>
              <a:ext cx="196"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8</a:t>
              </a:r>
            </a:p>
          </p:txBody>
        </p:sp>
        <p:sp>
          <p:nvSpPr>
            <p:cNvPr id="31791" name="Rectangle 43"/>
            <p:cNvSpPr>
              <a:spLocks noChangeArrowheads="1"/>
            </p:cNvSpPr>
            <p:nvPr/>
          </p:nvSpPr>
          <p:spPr bwMode="auto">
            <a:xfrm>
              <a:off x="1101" y="2048"/>
              <a:ext cx="277"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10</a:t>
              </a:r>
            </a:p>
          </p:txBody>
        </p:sp>
        <p:sp>
          <p:nvSpPr>
            <p:cNvPr id="31792" name="Rectangle 44"/>
            <p:cNvSpPr>
              <a:spLocks noChangeArrowheads="1"/>
            </p:cNvSpPr>
            <p:nvPr/>
          </p:nvSpPr>
          <p:spPr bwMode="auto">
            <a:xfrm>
              <a:off x="1101" y="1721"/>
              <a:ext cx="277"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12</a:t>
              </a:r>
            </a:p>
          </p:txBody>
        </p:sp>
        <p:sp>
          <p:nvSpPr>
            <p:cNvPr id="31793" name="Rectangle 45"/>
            <p:cNvSpPr>
              <a:spLocks noChangeArrowheads="1"/>
            </p:cNvSpPr>
            <p:nvPr/>
          </p:nvSpPr>
          <p:spPr bwMode="auto">
            <a:xfrm>
              <a:off x="1101" y="1394"/>
              <a:ext cx="277"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14</a:t>
              </a:r>
            </a:p>
          </p:txBody>
        </p:sp>
        <p:sp>
          <p:nvSpPr>
            <p:cNvPr id="31794" name="Rectangle 46"/>
            <p:cNvSpPr>
              <a:spLocks noChangeArrowheads="1"/>
            </p:cNvSpPr>
            <p:nvPr/>
          </p:nvSpPr>
          <p:spPr bwMode="auto">
            <a:xfrm>
              <a:off x="1101" y="1067"/>
              <a:ext cx="277"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16</a:t>
              </a:r>
            </a:p>
          </p:txBody>
        </p:sp>
        <p:sp>
          <p:nvSpPr>
            <p:cNvPr id="31795" name="Text Box 47"/>
            <p:cNvSpPr txBox="1">
              <a:spLocks noChangeArrowheads="1"/>
            </p:cNvSpPr>
            <p:nvPr/>
          </p:nvSpPr>
          <p:spPr bwMode="auto">
            <a:xfrm>
              <a:off x="2949" y="2049"/>
              <a:ext cx="1881" cy="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r>
                <a:rPr lang="es-ES_tradnl" altLang="es-MX" sz="1800" b="0">
                  <a:solidFill>
                    <a:srgbClr val="FF3300"/>
                  </a:solidFill>
                  <a:latin typeface="Times New Roman" pitchFamily="18" charset="0"/>
                  <a:cs typeface="Times New Roman" pitchFamily="18" charset="0"/>
                </a:rPr>
                <a:t>Pregunta</a:t>
              </a:r>
              <a:r>
                <a:rPr lang="es-ES_tradnl" altLang="es-MX" sz="1800" b="0">
                  <a:latin typeface="Times New Roman" pitchFamily="18" charset="0"/>
                  <a:cs typeface="Times New Roman" pitchFamily="18" charset="0"/>
                </a:rPr>
                <a:t>: ¿se mantiene</a:t>
              </a:r>
            </a:p>
            <a:p>
              <a:r>
                <a:rPr lang="es-ES_tradnl" altLang="es-MX" sz="1800" b="0">
                  <a:latin typeface="Times New Roman" pitchFamily="18" charset="0"/>
                  <a:cs typeface="Times New Roman" pitchFamily="18" charset="0"/>
                </a:rPr>
                <a:t>esta relación si se renuncia</a:t>
              </a:r>
            </a:p>
            <a:p>
              <a:r>
                <a:rPr lang="es-ES_tradnl" altLang="es-MX" sz="1800" b="0">
                  <a:latin typeface="Times New Roman" pitchFamily="18" charset="0"/>
                  <a:cs typeface="Times New Roman" pitchFamily="18" charset="0"/>
                </a:rPr>
                <a:t>a los alimentos por el vestido?</a:t>
              </a:r>
            </a:p>
          </p:txBody>
        </p:sp>
        <p:sp>
          <p:nvSpPr>
            <p:cNvPr id="31796" name="Rectangle 48"/>
            <p:cNvSpPr>
              <a:spLocks noChangeArrowheads="1"/>
            </p:cNvSpPr>
            <p:nvPr/>
          </p:nvSpPr>
          <p:spPr bwMode="auto">
            <a:xfrm>
              <a:off x="336" y="1040"/>
              <a:ext cx="827"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r"/>
              <a:r>
                <a:rPr lang="es-ES_tradnl" altLang="es-MX" sz="1800" i="1">
                  <a:latin typeface="Times New Roman" pitchFamily="18" charset="0"/>
                  <a:cs typeface="Times New Roman" pitchFamily="18" charset="0"/>
                </a:rPr>
                <a:t>Y</a:t>
              </a:r>
            </a:p>
          </p:txBody>
        </p:sp>
        <p:sp>
          <p:nvSpPr>
            <p:cNvPr id="31797" name="Rectangle 49"/>
            <p:cNvSpPr>
              <a:spLocks noChangeArrowheads="1"/>
            </p:cNvSpPr>
            <p:nvPr/>
          </p:nvSpPr>
          <p:spPr bwMode="auto">
            <a:xfrm>
              <a:off x="4173" y="3596"/>
              <a:ext cx="212"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i="1">
                  <a:latin typeface="Times New Roman" pitchFamily="18" charset="0"/>
                  <a:cs typeface="Times New Roman" pitchFamily="18" charset="0"/>
                </a:rPr>
                <a:t>X</a:t>
              </a:r>
            </a:p>
          </p:txBody>
        </p:sp>
        <p:sp>
          <p:nvSpPr>
            <p:cNvPr id="31798" name="Arc 50"/>
            <p:cNvSpPr>
              <a:spLocks/>
            </p:cNvSpPr>
            <p:nvPr/>
          </p:nvSpPr>
          <p:spPr bwMode="auto">
            <a:xfrm rot="10286901">
              <a:off x="1927" y="719"/>
              <a:ext cx="1758" cy="2686"/>
            </a:xfrm>
            <a:custGeom>
              <a:avLst/>
              <a:gdLst>
                <a:gd name="T0" fmla="*/ 0 w 21600"/>
                <a:gd name="T1" fmla="*/ 0 h 24792"/>
                <a:gd name="T2" fmla="*/ 0 w 21600"/>
                <a:gd name="T3" fmla="*/ 0 h 24792"/>
                <a:gd name="T4" fmla="*/ 0 w 21600"/>
                <a:gd name="T5" fmla="*/ 0 h 24792"/>
                <a:gd name="T6" fmla="*/ 0 60000 65536"/>
                <a:gd name="T7" fmla="*/ 0 60000 65536"/>
                <a:gd name="T8" fmla="*/ 0 60000 65536"/>
                <a:gd name="T9" fmla="*/ 0 w 21600"/>
                <a:gd name="T10" fmla="*/ 0 h 24792"/>
                <a:gd name="T11" fmla="*/ 21600 w 21600"/>
                <a:gd name="T12" fmla="*/ 24792 h 24792"/>
              </a:gdLst>
              <a:ahLst/>
              <a:cxnLst>
                <a:cxn ang="T6">
                  <a:pos x="T0" y="T1"/>
                </a:cxn>
                <a:cxn ang="T7">
                  <a:pos x="T2" y="T3"/>
                </a:cxn>
                <a:cxn ang="T8">
                  <a:pos x="T4" y="T5"/>
                </a:cxn>
              </a:cxnLst>
              <a:rect l="T9" t="T10" r="T11" b="T12"/>
              <a:pathLst>
                <a:path w="21600" h="24792" fill="none" extrusionOk="0">
                  <a:moveTo>
                    <a:pt x="4648" y="0"/>
                  </a:moveTo>
                  <a:cubicBezTo>
                    <a:pt x="14549" y="2182"/>
                    <a:pt x="21600" y="10956"/>
                    <a:pt x="21600" y="21094"/>
                  </a:cubicBezTo>
                  <a:cubicBezTo>
                    <a:pt x="21600" y="22333"/>
                    <a:pt x="21493" y="23570"/>
                    <a:pt x="21281" y="24792"/>
                  </a:cubicBezTo>
                </a:path>
                <a:path w="21600" h="24792" stroke="0" extrusionOk="0">
                  <a:moveTo>
                    <a:pt x="4648" y="0"/>
                  </a:moveTo>
                  <a:cubicBezTo>
                    <a:pt x="14549" y="2182"/>
                    <a:pt x="21600" y="10956"/>
                    <a:pt x="21600" y="21094"/>
                  </a:cubicBezTo>
                  <a:cubicBezTo>
                    <a:pt x="21600" y="22333"/>
                    <a:pt x="21493" y="23570"/>
                    <a:pt x="21281" y="24792"/>
                  </a:cubicBezTo>
                  <a:lnTo>
                    <a:pt x="0" y="21094"/>
                  </a:lnTo>
                  <a:lnTo>
                    <a:pt x="4648" y="0"/>
                  </a:lnTo>
                  <a:close/>
                </a:path>
              </a:pathLst>
            </a:custGeom>
            <a:noFill/>
            <a:ln w="508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p>
          </p:txBody>
        </p:sp>
      </p:grpSp>
    </p:spTree>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839788" y="404813"/>
            <a:ext cx="10512425"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eaLnBrk="1" hangingPunct="1">
              <a:spcBef>
                <a:spcPct val="50000"/>
              </a:spcBef>
            </a:pPr>
            <a:r>
              <a:rPr lang="es-MX" altLang="es-MX" sz="2400" b="0">
                <a:latin typeface="Times New Roman" pitchFamily="18" charset="0"/>
              </a:rPr>
              <a:t>La negativa de la pendiente de una curva de indiferencia (</a:t>
            </a:r>
            <a:r>
              <a:rPr lang="es-MX" altLang="es-MX" sz="2400" b="0" i="1">
                <a:latin typeface="Times New Roman" pitchFamily="18" charset="0"/>
              </a:rPr>
              <a:t>u</a:t>
            </a:r>
            <a:r>
              <a:rPr lang="es-MX" altLang="es-MX" sz="2400" i="1" baseline="-25000">
                <a:latin typeface="Times New Roman" pitchFamily="18" charset="0"/>
              </a:rPr>
              <a:t>1</a:t>
            </a:r>
            <a:r>
              <a:rPr lang="es-MX" altLang="es-MX" sz="2400" b="0">
                <a:latin typeface="Times New Roman" pitchFamily="18" charset="0"/>
              </a:rPr>
              <a:t>) en un punto se denomina Tasa Marginal de Sustitución (</a:t>
            </a:r>
            <a:r>
              <a:rPr lang="es-MX" altLang="es-MX" sz="2400" i="1">
                <a:latin typeface="Times New Roman" pitchFamily="18" charset="0"/>
              </a:rPr>
              <a:t>TMgS</a:t>
            </a:r>
            <a:r>
              <a:rPr lang="es-MX" altLang="es-MX" sz="2400" b="0">
                <a:latin typeface="Times New Roman" pitchFamily="18" charset="0"/>
              </a:rPr>
              <a:t>) en ese punto. Es decir:</a:t>
            </a:r>
          </a:p>
          <a:p>
            <a:pPr eaLnBrk="1" hangingPunct="1">
              <a:spcBef>
                <a:spcPct val="50000"/>
              </a:spcBef>
            </a:pPr>
            <a:endParaRPr lang="es-MX" altLang="es-MX" sz="2400" b="0">
              <a:latin typeface="Times New Roman" pitchFamily="18" charset="0"/>
            </a:endParaRPr>
          </a:p>
          <a:p>
            <a:pPr eaLnBrk="1" hangingPunct="1">
              <a:spcBef>
                <a:spcPct val="50000"/>
              </a:spcBef>
            </a:pPr>
            <a:endParaRPr lang="es-MX" altLang="es-MX" sz="2400" b="0">
              <a:latin typeface="Times New Roman" pitchFamily="18" charset="0"/>
            </a:endParaRPr>
          </a:p>
          <a:p>
            <a:pPr eaLnBrk="1" hangingPunct="1">
              <a:spcBef>
                <a:spcPct val="50000"/>
              </a:spcBef>
            </a:pPr>
            <a:r>
              <a:rPr lang="es-MX" altLang="es-MX" sz="2400" b="0">
                <a:latin typeface="Times New Roman" pitchFamily="18" charset="0"/>
              </a:rPr>
              <a:t>Donde la notación indica que la pendiente ha de calcularse a lo largo de la curva de indiferencia </a:t>
            </a:r>
            <a:r>
              <a:rPr lang="es-MX" altLang="es-MX" sz="2400" b="0" i="1">
                <a:latin typeface="Times New Roman" pitchFamily="18" charset="0"/>
              </a:rPr>
              <a:t>u</a:t>
            </a:r>
            <a:r>
              <a:rPr lang="es-MX" altLang="es-MX" sz="2400" i="1" baseline="-25000">
                <a:latin typeface="Times New Roman" pitchFamily="18" charset="0"/>
              </a:rPr>
              <a:t>1</a:t>
            </a:r>
            <a:endParaRPr lang="es-ES" altLang="es-MX" sz="2400" i="1" baseline="-25000">
              <a:latin typeface="Times New Roman" pitchFamily="18" charset="0"/>
            </a:endParaRPr>
          </a:p>
        </p:txBody>
      </p:sp>
      <p:grpSp>
        <p:nvGrpSpPr>
          <p:cNvPr id="32771" name="Group 3"/>
          <p:cNvGrpSpPr>
            <a:grpSpLocks noChangeAspect="1"/>
          </p:cNvGrpSpPr>
          <p:nvPr/>
        </p:nvGrpSpPr>
        <p:grpSpPr bwMode="auto">
          <a:xfrm>
            <a:off x="4727575" y="1555750"/>
            <a:ext cx="2155825" cy="842963"/>
            <a:chOff x="1681" y="2304"/>
            <a:chExt cx="1968" cy="770"/>
          </a:xfrm>
        </p:grpSpPr>
        <p:sp>
          <p:nvSpPr>
            <p:cNvPr id="32775" name="AutoShape 4"/>
            <p:cNvSpPr>
              <a:spLocks noChangeAspect="1" noChangeArrowheads="1" noTextEdit="1"/>
            </p:cNvSpPr>
            <p:nvPr/>
          </p:nvSpPr>
          <p:spPr bwMode="auto">
            <a:xfrm>
              <a:off x="1681" y="2304"/>
              <a:ext cx="1968" cy="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32776" name="Line 5"/>
            <p:cNvSpPr>
              <a:spLocks noChangeShapeType="1"/>
            </p:cNvSpPr>
            <p:nvPr/>
          </p:nvSpPr>
          <p:spPr bwMode="auto">
            <a:xfrm>
              <a:off x="2615" y="2632"/>
              <a:ext cx="296" cy="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2777" name="Line 6"/>
            <p:cNvSpPr>
              <a:spLocks noChangeShapeType="1"/>
            </p:cNvSpPr>
            <p:nvPr/>
          </p:nvSpPr>
          <p:spPr bwMode="auto">
            <a:xfrm>
              <a:off x="2928" y="2361"/>
              <a:ext cx="1" cy="542"/>
            </a:xfrm>
            <a:prstGeom prst="line">
              <a:avLst/>
            </a:prstGeom>
            <a:noFill/>
            <a:ln w="1588">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2778" name="Rectangle 7"/>
            <p:cNvSpPr>
              <a:spLocks noChangeArrowheads="1"/>
            </p:cNvSpPr>
            <p:nvPr/>
          </p:nvSpPr>
          <p:spPr bwMode="auto">
            <a:xfrm>
              <a:off x="3375" y="2793"/>
              <a:ext cx="117"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s-ES" altLang="es-MX" b="0">
                  <a:latin typeface="Times New Roman" pitchFamily="18" charset="0"/>
                </a:rPr>
                <a:t>1</a:t>
              </a:r>
              <a:endParaRPr lang="es-ES" altLang="es-MX" b="0"/>
            </a:p>
          </p:txBody>
        </p:sp>
        <p:sp>
          <p:nvSpPr>
            <p:cNvPr id="32779" name="Rectangle 8"/>
            <p:cNvSpPr>
              <a:spLocks noChangeArrowheads="1"/>
            </p:cNvSpPr>
            <p:nvPr/>
          </p:nvSpPr>
          <p:spPr bwMode="auto">
            <a:xfrm>
              <a:off x="3240" y="2657"/>
              <a:ext cx="117"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s-ES" altLang="es-MX" b="0" i="1">
                  <a:latin typeface="Times New Roman" pitchFamily="18" charset="0"/>
                </a:rPr>
                <a:t>u</a:t>
              </a:r>
              <a:endParaRPr lang="es-ES" altLang="es-MX" b="0"/>
            </a:p>
          </p:txBody>
        </p:sp>
        <p:sp>
          <p:nvSpPr>
            <p:cNvPr id="32780" name="Rectangle 9"/>
            <p:cNvSpPr>
              <a:spLocks noChangeArrowheads="1"/>
            </p:cNvSpPr>
            <p:nvPr/>
          </p:nvSpPr>
          <p:spPr bwMode="auto">
            <a:xfrm>
              <a:off x="2959" y="2657"/>
              <a:ext cx="117"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s-ES" altLang="es-MX" b="0" i="1">
                  <a:latin typeface="Times New Roman" pitchFamily="18" charset="0"/>
                </a:rPr>
                <a:t>u</a:t>
              </a:r>
              <a:endParaRPr lang="es-ES" altLang="es-MX" b="0"/>
            </a:p>
          </p:txBody>
        </p:sp>
        <p:sp>
          <p:nvSpPr>
            <p:cNvPr id="32781" name="Rectangle 10"/>
            <p:cNvSpPr>
              <a:spLocks noChangeArrowheads="1"/>
            </p:cNvSpPr>
            <p:nvPr/>
          </p:nvSpPr>
          <p:spPr bwMode="auto">
            <a:xfrm>
              <a:off x="2732" y="2665"/>
              <a:ext cx="143"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s-ES" altLang="es-MX" b="0" i="1">
                  <a:latin typeface="Times New Roman" pitchFamily="18" charset="0"/>
                </a:rPr>
                <a:t>X</a:t>
              </a:r>
              <a:endParaRPr lang="es-ES" altLang="es-MX" b="0"/>
            </a:p>
          </p:txBody>
        </p:sp>
        <p:sp>
          <p:nvSpPr>
            <p:cNvPr id="32782" name="Rectangle 11"/>
            <p:cNvSpPr>
              <a:spLocks noChangeArrowheads="1"/>
            </p:cNvSpPr>
            <p:nvPr/>
          </p:nvSpPr>
          <p:spPr bwMode="auto">
            <a:xfrm>
              <a:off x="2742" y="2352"/>
              <a:ext cx="130"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s-ES" altLang="es-MX" b="0" i="1">
                  <a:latin typeface="Times New Roman" pitchFamily="18" charset="0"/>
                </a:rPr>
                <a:t>Y</a:t>
              </a:r>
              <a:endParaRPr lang="es-ES" altLang="es-MX" b="0"/>
            </a:p>
          </p:txBody>
        </p:sp>
        <p:sp>
          <p:nvSpPr>
            <p:cNvPr id="32783" name="Rectangle 12"/>
            <p:cNvSpPr>
              <a:spLocks noChangeArrowheads="1"/>
            </p:cNvSpPr>
            <p:nvPr/>
          </p:nvSpPr>
          <p:spPr bwMode="auto">
            <a:xfrm>
              <a:off x="1700" y="2492"/>
              <a:ext cx="559"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s-ES" altLang="es-MX" b="0" i="1">
                  <a:latin typeface="Times New Roman" pitchFamily="18" charset="0"/>
                </a:rPr>
                <a:t>TMgS</a:t>
              </a:r>
              <a:endParaRPr lang="es-ES" altLang="es-MX" b="0"/>
            </a:p>
          </p:txBody>
        </p:sp>
        <p:sp>
          <p:nvSpPr>
            <p:cNvPr id="32784" name="Rectangle 13"/>
            <p:cNvSpPr>
              <a:spLocks noChangeArrowheads="1"/>
            </p:cNvSpPr>
            <p:nvPr/>
          </p:nvSpPr>
          <p:spPr bwMode="auto">
            <a:xfrm>
              <a:off x="3105" y="2675"/>
              <a:ext cx="129"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s-ES" altLang="es-MX" b="0">
                  <a:latin typeface="Symbol" pitchFamily="18" charset="2"/>
                </a:rPr>
                <a:t>=</a:t>
              </a:r>
              <a:endParaRPr lang="es-ES" altLang="es-MX" b="0"/>
            </a:p>
          </p:txBody>
        </p:sp>
        <p:sp>
          <p:nvSpPr>
            <p:cNvPr id="32785" name="Rectangle 14"/>
            <p:cNvSpPr>
              <a:spLocks noChangeArrowheads="1"/>
            </p:cNvSpPr>
            <p:nvPr/>
          </p:nvSpPr>
          <p:spPr bwMode="auto">
            <a:xfrm>
              <a:off x="2626" y="2640"/>
              <a:ext cx="117"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s-ES" altLang="es-MX" b="0">
                  <a:latin typeface="Times New Roman" pitchFamily="18" charset="0"/>
                </a:rPr>
                <a:t>d</a:t>
              </a:r>
            </a:p>
          </p:txBody>
        </p:sp>
        <p:sp>
          <p:nvSpPr>
            <p:cNvPr id="32786" name="Rectangle 15"/>
            <p:cNvSpPr>
              <a:spLocks noChangeArrowheads="1"/>
            </p:cNvSpPr>
            <p:nvPr/>
          </p:nvSpPr>
          <p:spPr bwMode="auto">
            <a:xfrm>
              <a:off x="2637" y="2327"/>
              <a:ext cx="117"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s-ES" altLang="es-MX" b="0">
                  <a:latin typeface="Times New Roman" pitchFamily="18" charset="0"/>
                </a:rPr>
                <a:t>d</a:t>
              </a:r>
              <a:endParaRPr lang="es-ES" altLang="es-MX" b="0"/>
            </a:p>
          </p:txBody>
        </p:sp>
        <p:sp>
          <p:nvSpPr>
            <p:cNvPr id="32787" name="Rectangle 16"/>
            <p:cNvSpPr>
              <a:spLocks noChangeArrowheads="1"/>
            </p:cNvSpPr>
            <p:nvPr/>
          </p:nvSpPr>
          <p:spPr bwMode="auto">
            <a:xfrm>
              <a:off x="2446" y="2484"/>
              <a:ext cx="129"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s-ES" altLang="es-MX" b="0">
                  <a:latin typeface="Symbol" pitchFamily="18" charset="2"/>
                </a:rPr>
                <a:t>-</a:t>
              </a:r>
              <a:endParaRPr lang="es-ES" altLang="es-MX" b="0"/>
            </a:p>
          </p:txBody>
        </p:sp>
        <p:sp>
          <p:nvSpPr>
            <p:cNvPr id="32788" name="Rectangle 17"/>
            <p:cNvSpPr>
              <a:spLocks noChangeArrowheads="1"/>
            </p:cNvSpPr>
            <p:nvPr/>
          </p:nvSpPr>
          <p:spPr bwMode="auto">
            <a:xfrm>
              <a:off x="2303" y="2467"/>
              <a:ext cx="129"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s-ES" altLang="es-MX" b="0">
                  <a:latin typeface="Symbol" pitchFamily="18" charset="2"/>
                </a:rPr>
                <a:t>=</a:t>
              </a:r>
              <a:endParaRPr lang="es-ES" altLang="es-MX" b="0"/>
            </a:p>
          </p:txBody>
        </p:sp>
      </p:grpSp>
      <p:sp>
        <p:nvSpPr>
          <p:cNvPr id="20" name="Text Box 2"/>
          <p:cNvSpPr txBox="1">
            <a:spLocks noChangeArrowheads="1"/>
          </p:cNvSpPr>
          <p:nvPr/>
        </p:nvSpPr>
        <p:spPr bwMode="auto">
          <a:xfrm>
            <a:off x="911225" y="3463925"/>
            <a:ext cx="7848600" cy="1016000"/>
          </a:xfrm>
          <a:prstGeom prst="rect">
            <a:avLst/>
          </a:prstGeom>
          <a:noFill/>
          <a:ln w="9525">
            <a:noFill/>
            <a:miter lim="800000"/>
            <a:headEnd/>
            <a:tailEnd/>
          </a:ln>
          <a:effectLst/>
        </p:spPr>
        <p:txBody>
          <a:bodyPr>
            <a:spAutoFit/>
          </a:bodyPr>
          <a:lstStyle/>
          <a:p>
            <a:pPr eaLnBrk="1" hangingPunct="1">
              <a:spcBef>
                <a:spcPct val="50000"/>
              </a:spcBef>
              <a:defRPr/>
            </a:pPr>
            <a:r>
              <a:rPr lang="es-MX" sz="2400" b="0" dirty="0">
                <a:latin typeface="Times New Roman" pitchFamily="18" charset="0"/>
              </a:rPr>
              <a:t>Propiedades de la </a:t>
            </a:r>
            <a:r>
              <a:rPr lang="es-MX" sz="2400" b="0" i="1" dirty="0" err="1">
                <a:latin typeface="Times New Roman" pitchFamily="18" charset="0"/>
              </a:rPr>
              <a:t>TMgS</a:t>
            </a:r>
            <a:endParaRPr lang="es-ES" sz="2400" b="0" i="1" baseline="-25000" dirty="0">
              <a:latin typeface="Times New Roman" pitchFamily="18" charset="0"/>
            </a:endParaRPr>
          </a:p>
          <a:p>
            <a:pPr marL="457200" indent="-457200" eaLnBrk="1" hangingPunct="1">
              <a:spcBef>
                <a:spcPct val="50000"/>
              </a:spcBef>
              <a:buFontTx/>
              <a:buAutoNum type="arabicPeriod"/>
              <a:defRPr/>
            </a:pPr>
            <a:r>
              <a:rPr lang="es-ES" sz="2400" b="0" dirty="0">
                <a:latin typeface="Times New Roman" pitchFamily="18" charset="0"/>
              </a:rPr>
              <a:t>Es una magnitud ordinal</a:t>
            </a:r>
          </a:p>
        </p:txBody>
      </p:sp>
      <p:sp>
        <p:nvSpPr>
          <p:cNvPr id="32773" name="Text Box 2"/>
          <p:cNvSpPr txBox="1">
            <a:spLocks noChangeArrowheads="1"/>
          </p:cNvSpPr>
          <p:nvPr/>
        </p:nvSpPr>
        <p:spPr bwMode="auto">
          <a:xfrm>
            <a:off x="915988" y="4522788"/>
            <a:ext cx="7848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eaLnBrk="1" hangingPunct="1">
              <a:spcBef>
                <a:spcPct val="50000"/>
              </a:spcBef>
            </a:pPr>
            <a:r>
              <a:rPr lang="es-MX" altLang="es-MX" sz="2400" b="0">
                <a:latin typeface="Times New Roman" pitchFamily="18" charset="0"/>
              </a:rPr>
              <a:t>2. Dada estricta monotonía  es estrictamente positiva</a:t>
            </a:r>
            <a:endParaRPr lang="es-ES" altLang="es-MX" sz="2400" b="0">
              <a:latin typeface="Times New Roman" pitchFamily="18" charset="0"/>
            </a:endParaRPr>
          </a:p>
        </p:txBody>
      </p:sp>
      <p:sp>
        <p:nvSpPr>
          <p:cNvPr id="32774" name="Text Box 2"/>
          <p:cNvSpPr txBox="1">
            <a:spLocks noChangeArrowheads="1"/>
          </p:cNvSpPr>
          <p:nvPr/>
        </p:nvSpPr>
        <p:spPr bwMode="auto">
          <a:xfrm>
            <a:off x="903288" y="5037138"/>
            <a:ext cx="78486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eaLnBrk="1" hangingPunct="1">
              <a:spcBef>
                <a:spcPct val="50000"/>
              </a:spcBef>
            </a:pPr>
            <a:r>
              <a:rPr lang="es-MX" altLang="es-MX" sz="2400" b="0">
                <a:latin typeface="Times New Roman" pitchFamily="18" charset="0"/>
              </a:rPr>
              <a:t>3. Dada estricta monotonía y convexidad estricta, es decreciente</a:t>
            </a:r>
            <a:endParaRPr lang="es-ES" altLang="es-MX" sz="2400" b="0">
              <a:latin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8" name="Group 2"/>
          <p:cNvGrpSpPr>
            <a:grpSpLocks/>
          </p:cNvGrpSpPr>
          <p:nvPr/>
        </p:nvGrpSpPr>
        <p:grpSpPr bwMode="auto">
          <a:xfrm>
            <a:off x="2343150" y="1825625"/>
            <a:ext cx="7743825" cy="4702175"/>
            <a:chOff x="336" y="960"/>
            <a:chExt cx="4878" cy="2962"/>
          </a:xfrm>
        </p:grpSpPr>
        <p:sp>
          <p:nvSpPr>
            <p:cNvPr id="34820" name="Freeform 3"/>
            <p:cNvSpPr>
              <a:spLocks/>
            </p:cNvSpPr>
            <p:nvPr/>
          </p:nvSpPr>
          <p:spPr bwMode="auto">
            <a:xfrm>
              <a:off x="2589" y="2774"/>
              <a:ext cx="404" cy="359"/>
            </a:xfrm>
            <a:custGeom>
              <a:avLst/>
              <a:gdLst>
                <a:gd name="T0" fmla="*/ 0 w 404"/>
                <a:gd name="T1" fmla="*/ 50 h 359"/>
                <a:gd name="T2" fmla="*/ 24 w 404"/>
                <a:gd name="T3" fmla="*/ 25 h 359"/>
                <a:gd name="T4" fmla="*/ 53 w 404"/>
                <a:gd name="T5" fmla="*/ 5 h 359"/>
                <a:gd name="T6" fmla="*/ 72 w 404"/>
                <a:gd name="T7" fmla="*/ 0 h 359"/>
                <a:gd name="T8" fmla="*/ 91 w 404"/>
                <a:gd name="T9" fmla="*/ 0 h 359"/>
                <a:gd name="T10" fmla="*/ 211 w 404"/>
                <a:gd name="T11" fmla="*/ 106 h 359"/>
                <a:gd name="T12" fmla="*/ 230 w 404"/>
                <a:gd name="T13" fmla="*/ 111 h 359"/>
                <a:gd name="T14" fmla="*/ 254 w 404"/>
                <a:gd name="T15" fmla="*/ 101 h 359"/>
                <a:gd name="T16" fmla="*/ 279 w 404"/>
                <a:gd name="T17" fmla="*/ 80 h 359"/>
                <a:gd name="T18" fmla="*/ 307 w 404"/>
                <a:gd name="T19" fmla="*/ 55 h 359"/>
                <a:gd name="T20" fmla="*/ 283 w 404"/>
                <a:gd name="T21" fmla="*/ 85 h 359"/>
                <a:gd name="T22" fmla="*/ 269 w 404"/>
                <a:gd name="T23" fmla="*/ 116 h 359"/>
                <a:gd name="T24" fmla="*/ 269 w 404"/>
                <a:gd name="T25" fmla="*/ 141 h 359"/>
                <a:gd name="T26" fmla="*/ 274 w 404"/>
                <a:gd name="T27" fmla="*/ 156 h 359"/>
                <a:gd name="T28" fmla="*/ 394 w 404"/>
                <a:gd name="T29" fmla="*/ 257 h 359"/>
                <a:gd name="T30" fmla="*/ 403 w 404"/>
                <a:gd name="T31" fmla="*/ 272 h 359"/>
                <a:gd name="T32" fmla="*/ 399 w 404"/>
                <a:gd name="T33" fmla="*/ 297 h 359"/>
                <a:gd name="T34" fmla="*/ 384 w 404"/>
                <a:gd name="T35" fmla="*/ 328 h 359"/>
                <a:gd name="T36" fmla="*/ 365 w 404"/>
                <a:gd name="T37" fmla="*/ 358 h 3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4"/>
                <a:gd name="T58" fmla="*/ 0 h 359"/>
                <a:gd name="T59" fmla="*/ 404 w 404"/>
                <a:gd name="T60" fmla="*/ 359 h 3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4" h="359">
                  <a:moveTo>
                    <a:pt x="0" y="50"/>
                  </a:moveTo>
                  <a:lnTo>
                    <a:pt x="24" y="25"/>
                  </a:lnTo>
                  <a:lnTo>
                    <a:pt x="53" y="5"/>
                  </a:lnTo>
                  <a:lnTo>
                    <a:pt x="72" y="0"/>
                  </a:lnTo>
                  <a:lnTo>
                    <a:pt x="91" y="0"/>
                  </a:lnTo>
                  <a:lnTo>
                    <a:pt x="211" y="106"/>
                  </a:lnTo>
                  <a:lnTo>
                    <a:pt x="230" y="111"/>
                  </a:lnTo>
                  <a:lnTo>
                    <a:pt x="254" y="101"/>
                  </a:lnTo>
                  <a:lnTo>
                    <a:pt x="279" y="80"/>
                  </a:lnTo>
                  <a:lnTo>
                    <a:pt x="307" y="55"/>
                  </a:lnTo>
                  <a:lnTo>
                    <a:pt x="283" y="85"/>
                  </a:lnTo>
                  <a:lnTo>
                    <a:pt x="269" y="116"/>
                  </a:lnTo>
                  <a:lnTo>
                    <a:pt x="269" y="141"/>
                  </a:lnTo>
                  <a:lnTo>
                    <a:pt x="274" y="156"/>
                  </a:lnTo>
                  <a:lnTo>
                    <a:pt x="394" y="257"/>
                  </a:lnTo>
                  <a:lnTo>
                    <a:pt x="403" y="272"/>
                  </a:lnTo>
                  <a:lnTo>
                    <a:pt x="399" y="297"/>
                  </a:lnTo>
                  <a:lnTo>
                    <a:pt x="384" y="328"/>
                  </a:lnTo>
                  <a:lnTo>
                    <a:pt x="365" y="358"/>
                  </a:lnTo>
                </a:path>
              </a:pathLst>
            </a:custGeom>
            <a:noFill/>
            <a:ln w="12700" cap="rnd">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34821" name="Freeform 4"/>
            <p:cNvSpPr>
              <a:spLocks/>
            </p:cNvSpPr>
            <p:nvPr/>
          </p:nvSpPr>
          <p:spPr bwMode="auto">
            <a:xfrm>
              <a:off x="1740" y="1159"/>
              <a:ext cx="533" cy="1037"/>
            </a:xfrm>
            <a:custGeom>
              <a:avLst/>
              <a:gdLst>
                <a:gd name="T0" fmla="*/ 0 w 533"/>
                <a:gd name="T1" fmla="*/ 17 h 1037"/>
                <a:gd name="T2" fmla="*/ 30 w 533"/>
                <a:gd name="T3" fmla="*/ 7 h 1037"/>
                <a:gd name="T4" fmla="*/ 55 w 533"/>
                <a:gd name="T5" fmla="*/ 3 h 1037"/>
                <a:gd name="T6" fmla="*/ 85 w 533"/>
                <a:gd name="T7" fmla="*/ 0 h 1037"/>
                <a:gd name="T8" fmla="*/ 107 w 533"/>
                <a:gd name="T9" fmla="*/ 3 h 1037"/>
                <a:gd name="T10" fmla="*/ 129 w 533"/>
                <a:gd name="T11" fmla="*/ 7 h 1037"/>
                <a:gd name="T12" fmla="*/ 147 w 533"/>
                <a:gd name="T13" fmla="*/ 17 h 1037"/>
                <a:gd name="T14" fmla="*/ 162 w 533"/>
                <a:gd name="T15" fmla="*/ 32 h 1037"/>
                <a:gd name="T16" fmla="*/ 173 w 533"/>
                <a:gd name="T17" fmla="*/ 46 h 1037"/>
                <a:gd name="T18" fmla="*/ 316 w 533"/>
                <a:gd name="T19" fmla="*/ 383 h 1037"/>
                <a:gd name="T20" fmla="*/ 326 w 533"/>
                <a:gd name="T21" fmla="*/ 401 h 1037"/>
                <a:gd name="T22" fmla="*/ 341 w 533"/>
                <a:gd name="T23" fmla="*/ 411 h 1037"/>
                <a:gd name="T24" fmla="*/ 359 w 533"/>
                <a:gd name="T25" fmla="*/ 422 h 1037"/>
                <a:gd name="T26" fmla="*/ 381 w 533"/>
                <a:gd name="T27" fmla="*/ 429 h 1037"/>
                <a:gd name="T28" fmla="*/ 403 w 533"/>
                <a:gd name="T29" fmla="*/ 429 h 1037"/>
                <a:gd name="T30" fmla="*/ 433 w 533"/>
                <a:gd name="T31" fmla="*/ 429 h 1037"/>
                <a:gd name="T32" fmla="*/ 458 w 533"/>
                <a:gd name="T33" fmla="*/ 422 h 1037"/>
                <a:gd name="T34" fmla="*/ 488 w 533"/>
                <a:gd name="T35" fmla="*/ 411 h 1037"/>
                <a:gd name="T36" fmla="*/ 462 w 533"/>
                <a:gd name="T37" fmla="*/ 426 h 1037"/>
                <a:gd name="T38" fmla="*/ 436 w 533"/>
                <a:gd name="T39" fmla="*/ 440 h 1037"/>
                <a:gd name="T40" fmla="*/ 418 w 533"/>
                <a:gd name="T41" fmla="*/ 458 h 1037"/>
                <a:gd name="T42" fmla="*/ 400 w 533"/>
                <a:gd name="T43" fmla="*/ 479 h 1037"/>
                <a:gd name="T44" fmla="*/ 389 w 533"/>
                <a:gd name="T45" fmla="*/ 497 h 1037"/>
                <a:gd name="T46" fmla="*/ 381 w 533"/>
                <a:gd name="T47" fmla="*/ 518 h 1037"/>
                <a:gd name="T48" fmla="*/ 381 w 533"/>
                <a:gd name="T49" fmla="*/ 536 h 1037"/>
                <a:gd name="T50" fmla="*/ 385 w 533"/>
                <a:gd name="T51" fmla="*/ 553 h 1037"/>
                <a:gd name="T52" fmla="*/ 528 w 533"/>
                <a:gd name="T53" fmla="*/ 894 h 1037"/>
                <a:gd name="T54" fmla="*/ 532 w 533"/>
                <a:gd name="T55" fmla="*/ 912 h 1037"/>
                <a:gd name="T56" fmla="*/ 532 w 533"/>
                <a:gd name="T57" fmla="*/ 933 h 1037"/>
                <a:gd name="T58" fmla="*/ 524 w 533"/>
                <a:gd name="T59" fmla="*/ 951 h 1037"/>
                <a:gd name="T60" fmla="*/ 513 w 533"/>
                <a:gd name="T61" fmla="*/ 972 h 1037"/>
                <a:gd name="T62" fmla="*/ 499 w 533"/>
                <a:gd name="T63" fmla="*/ 990 h 1037"/>
                <a:gd name="T64" fmla="*/ 480 w 533"/>
                <a:gd name="T65" fmla="*/ 1008 h 1037"/>
                <a:gd name="T66" fmla="*/ 429 w 533"/>
                <a:gd name="T67" fmla="*/ 1036 h 103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33"/>
                <a:gd name="T103" fmla="*/ 0 h 1037"/>
                <a:gd name="T104" fmla="*/ 533 w 533"/>
                <a:gd name="T105" fmla="*/ 1037 h 103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33" h="1037">
                  <a:moveTo>
                    <a:pt x="0" y="17"/>
                  </a:moveTo>
                  <a:lnTo>
                    <a:pt x="30" y="7"/>
                  </a:lnTo>
                  <a:lnTo>
                    <a:pt x="55" y="3"/>
                  </a:lnTo>
                  <a:lnTo>
                    <a:pt x="85" y="0"/>
                  </a:lnTo>
                  <a:lnTo>
                    <a:pt x="107" y="3"/>
                  </a:lnTo>
                  <a:lnTo>
                    <a:pt x="129" y="7"/>
                  </a:lnTo>
                  <a:lnTo>
                    <a:pt x="147" y="17"/>
                  </a:lnTo>
                  <a:lnTo>
                    <a:pt x="162" y="32"/>
                  </a:lnTo>
                  <a:lnTo>
                    <a:pt x="173" y="46"/>
                  </a:lnTo>
                  <a:lnTo>
                    <a:pt x="316" y="383"/>
                  </a:lnTo>
                  <a:lnTo>
                    <a:pt x="326" y="401"/>
                  </a:lnTo>
                  <a:lnTo>
                    <a:pt x="341" y="411"/>
                  </a:lnTo>
                  <a:lnTo>
                    <a:pt x="359" y="422"/>
                  </a:lnTo>
                  <a:lnTo>
                    <a:pt x="381" y="429"/>
                  </a:lnTo>
                  <a:lnTo>
                    <a:pt x="403" y="429"/>
                  </a:lnTo>
                  <a:lnTo>
                    <a:pt x="433" y="429"/>
                  </a:lnTo>
                  <a:lnTo>
                    <a:pt x="458" y="422"/>
                  </a:lnTo>
                  <a:lnTo>
                    <a:pt x="488" y="411"/>
                  </a:lnTo>
                  <a:lnTo>
                    <a:pt x="462" y="426"/>
                  </a:lnTo>
                  <a:lnTo>
                    <a:pt x="436" y="440"/>
                  </a:lnTo>
                  <a:lnTo>
                    <a:pt x="418" y="458"/>
                  </a:lnTo>
                  <a:lnTo>
                    <a:pt x="400" y="479"/>
                  </a:lnTo>
                  <a:lnTo>
                    <a:pt x="389" y="497"/>
                  </a:lnTo>
                  <a:lnTo>
                    <a:pt x="381" y="518"/>
                  </a:lnTo>
                  <a:lnTo>
                    <a:pt x="381" y="536"/>
                  </a:lnTo>
                  <a:lnTo>
                    <a:pt x="385" y="553"/>
                  </a:lnTo>
                  <a:lnTo>
                    <a:pt x="528" y="894"/>
                  </a:lnTo>
                  <a:lnTo>
                    <a:pt x="532" y="912"/>
                  </a:lnTo>
                  <a:lnTo>
                    <a:pt x="532" y="933"/>
                  </a:lnTo>
                  <a:lnTo>
                    <a:pt x="524" y="951"/>
                  </a:lnTo>
                  <a:lnTo>
                    <a:pt x="513" y="972"/>
                  </a:lnTo>
                  <a:lnTo>
                    <a:pt x="499" y="990"/>
                  </a:lnTo>
                  <a:lnTo>
                    <a:pt x="480" y="1008"/>
                  </a:lnTo>
                  <a:lnTo>
                    <a:pt x="429" y="1036"/>
                  </a:lnTo>
                </a:path>
              </a:pathLst>
            </a:custGeom>
            <a:noFill/>
            <a:ln w="12700" cap="rnd">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34822" name="Freeform 5"/>
            <p:cNvSpPr>
              <a:spLocks/>
            </p:cNvSpPr>
            <p:nvPr/>
          </p:nvSpPr>
          <p:spPr bwMode="auto">
            <a:xfrm>
              <a:off x="1726" y="1175"/>
              <a:ext cx="1636" cy="2116"/>
            </a:xfrm>
            <a:custGeom>
              <a:avLst/>
              <a:gdLst>
                <a:gd name="T0" fmla="*/ 0 w 1636"/>
                <a:gd name="T1" fmla="*/ 0 h 2116"/>
                <a:gd name="T2" fmla="*/ 113 w 1636"/>
                <a:gd name="T3" fmla="*/ 276 h 2116"/>
                <a:gd name="T4" fmla="*/ 221 w 1636"/>
                <a:gd name="T5" fmla="*/ 541 h 2116"/>
                <a:gd name="T6" fmla="*/ 274 w 1636"/>
                <a:gd name="T7" fmla="*/ 668 h 2116"/>
                <a:gd name="T8" fmla="*/ 328 w 1636"/>
                <a:gd name="T9" fmla="*/ 790 h 2116"/>
                <a:gd name="T10" fmla="*/ 382 w 1636"/>
                <a:gd name="T11" fmla="*/ 906 h 2116"/>
                <a:gd name="T12" fmla="*/ 436 w 1636"/>
                <a:gd name="T13" fmla="*/ 1012 h 2116"/>
                <a:gd name="T14" fmla="*/ 484 w 1636"/>
                <a:gd name="T15" fmla="*/ 1108 h 2116"/>
                <a:gd name="T16" fmla="*/ 533 w 1636"/>
                <a:gd name="T17" fmla="*/ 1203 h 2116"/>
                <a:gd name="T18" fmla="*/ 581 w 1636"/>
                <a:gd name="T19" fmla="*/ 1288 h 2116"/>
                <a:gd name="T20" fmla="*/ 629 w 1636"/>
                <a:gd name="T21" fmla="*/ 1362 h 2116"/>
                <a:gd name="T22" fmla="*/ 721 w 1636"/>
                <a:gd name="T23" fmla="*/ 1505 h 2116"/>
                <a:gd name="T24" fmla="*/ 818 w 1636"/>
                <a:gd name="T25" fmla="*/ 1633 h 2116"/>
                <a:gd name="T26" fmla="*/ 871 w 1636"/>
                <a:gd name="T27" fmla="*/ 1691 h 2116"/>
                <a:gd name="T28" fmla="*/ 925 w 1636"/>
                <a:gd name="T29" fmla="*/ 1744 h 2116"/>
                <a:gd name="T30" fmla="*/ 1033 w 1636"/>
                <a:gd name="T31" fmla="*/ 1834 h 2116"/>
                <a:gd name="T32" fmla="*/ 1146 w 1636"/>
                <a:gd name="T33" fmla="*/ 1908 h 2116"/>
                <a:gd name="T34" fmla="*/ 1248 w 1636"/>
                <a:gd name="T35" fmla="*/ 1972 h 2116"/>
                <a:gd name="T36" fmla="*/ 1350 w 1636"/>
                <a:gd name="T37" fmla="*/ 2025 h 2116"/>
                <a:gd name="T38" fmla="*/ 1447 w 1636"/>
                <a:gd name="T39" fmla="*/ 2062 h 2116"/>
                <a:gd name="T40" fmla="*/ 1544 w 1636"/>
                <a:gd name="T41" fmla="*/ 2088 h 2116"/>
                <a:gd name="T42" fmla="*/ 1635 w 1636"/>
                <a:gd name="T43" fmla="*/ 2115 h 2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36"/>
                <a:gd name="T67" fmla="*/ 0 h 2116"/>
                <a:gd name="T68" fmla="*/ 1636 w 1636"/>
                <a:gd name="T69" fmla="*/ 2116 h 211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36" h="2116">
                  <a:moveTo>
                    <a:pt x="0" y="0"/>
                  </a:moveTo>
                  <a:lnTo>
                    <a:pt x="113" y="276"/>
                  </a:lnTo>
                  <a:lnTo>
                    <a:pt x="221" y="541"/>
                  </a:lnTo>
                  <a:lnTo>
                    <a:pt x="274" y="668"/>
                  </a:lnTo>
                  <a:lnTo>
                    <a:pt x="328" y="790"/>
                  </a:lnTo>
                  <a:lnTo>
                    <a:pt x="382" y="906"/>
                  </a:lnTo>
                  <a:lnTo>
                    <a:pt x="436" y="1012"/>
                  </a:lnTo>
                  <a:lnTo>
                    <a:pt x="484" y="1108"/>
                  </a:lnTo>
                  <a:lnTo>
                    <a:pt x="533" y="1203"/>
                  </a:lnTo>
                  <a:lnTo>
                    <a:pt x="581" y="1288"/>
                  </a:lnTo>
                  <a:lnTo>
                    <a:pt x="629" y="1362"/>
                  </a:lnTo>
                  <a:lnTo>
                    <a:pt x="721" y="1505"/>
                  </a:lnTo>
                  <a:lnTo>
                    <a:pt x="818" y="1633"/>
                  </a:lnTo>
                  <a:lnTo>
                    <a:pt x="871" y="1691"/>
                  </a:lnTo>
                  <a:lnTo>
                    <a:pt x="925" y="1744"/>
                  </a:lnTo>
                  <a:lnTo>
                    <a:pt x="1033" y="1834"/>
                  </a:lnTo>
                  <a:lnTo>
                    <a:pt x="1146" y="1908"/>
                  </a:lnTo>
                  <a:lnTo>
                    <a:pt x="1248" y="1972"/>
                  </a:lnTo>
                  <a:lnTo>
                    <a:pt x="1350" y="2025"/>
                  </a:lnTo>
                  <a:lnTo>
                    <a:pt x="1447" y="2062"/>
                  </a:lnTo>
                  <a:lnTo>
                    <a:pt x="1544" y="2088"/>
                  </a:lnTo>
                  <a:lnTo>
                    <a:pt x="1635" y="2115"/>
                  </a:lnTo>
                </a:path>
              </a:pathLst>
            </a:custGeom>
            <a:noFill/>
            <a:ln w="508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34823" name="Line 6"/>
            <p:cNvSpPr>
              <a:spLocks noChangeShapeType="1"/>
            </p:cNvSpPr>
            <p:nvPr/>
          </p:nvSpPr>
          <p:spPr bwMode="auto">
            <a:xfrm>
              <a:off x="1392" y="1085"/>
              <a:ext cx="0" cy="2636"/>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24" name="Line 7"/>
            <p:cNvSpPr>
              <a:spLocks noChangeShapeType="1"/>
            </p:cNvSpPr>
            <p:nvPr/>
          </p:nvSpPr>
          <p:spPr bwMode="auto">
            <a:xfrm>
              <a:off x="1401" y="3713"/>
              <a:ext cx="2643"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25" name="Rectangle 8"/>
            <p:cNvSpPr>
              <a:spLocks noChangeArrowheads="1"/>
            </p:cNvSpPr>
            <p:nvPr/>
          </p:nvSpPr>
          <p:spPr bwMode="auto">
            <a:xfrm>
              <a:off x="2051" y="3672"/>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t>2</a:t>
              </a:r>
            </a:p>
          </p:txBody>
        </p:sp>
        <p:sp>
          <p:nvSpPr>
            <p:cNvPr id="34826" name="Rectangle 9"/>
            <p:cNvSpPr>
              <a:spLocks noChangeArrowheads="1"/>
            </p:cNvSpPr>
            <p:nvPr/>
          </p:nvSpPr>
          <p:spPr bwMode="auto">
            <a:xfrm>
              <a:off x="2454" y="3672"/>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t>3</a:t>
              </a:r>
            </a:p>
          </p:txBody>
        </p:sp>
        <p:sp>
          <p:nvSpPr>
            <p:cNvPr id="34827" name="Rectangle 10"/>
            <p:cNvSpPr>
              <a:spLocks noChangeArrowheads="1"/>
            </p:cNvSpPr>
            <p:nvPr/>
          </p:nvSpPr>
          <p:spPr bwMode="auto">
            <a:xfrm>
              <a:off x="2857" y="3672"/>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t>4</a:t>
              </a:r>
            </a:p>
          </p:txBody>
        </p:sp>
        <p:sp>
          <p:nvSpPr>
            <p:cNvPr id="34828" name="Rectangle 11"/>
            <p:cNvSpPr>
              <a:spLocks noChangeArrowheads="1"/>
            </p:cNvSpPr>
            <p:nvPr/>
          </p:nvSpPr>
          <p:spPr bwMode="auto">
            <a:xfrm>
              <a:off x="3261" y="3672"/>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t>5</a:t>
              </a:r>
            </a:p>
          </p:txBody>
        </p:sp>
        <p:sp>
          <p:nvSpPr>
            <p:cNvPr id="34829" name="Rectangle 12"/>
            <p:cNvSpPr>
              <a:spLocks noChangeArrowheads="1"/>
            </p:cNvSpPr>
            <p:nvPr/>
          </p:nvSpPr>
          <p:spPr bwMode="auto">
            <a:xfrm>
              <a:off x="1648" y="3672"/>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t>1</a:t>
              </a:r>
            </a:p>
          </p:txBody>
        </p:sp>
        <p:sp>
          <p:nvSpPr>
            <p:cNvPr id="34830" name="Rectangle 13"/>
            <p:cNvSpPr>
              <a:spLocks noChangeArrowheads="1"/>
            </p:cNvSpPr>
            <p:nvPr/>
          </p:nvSpPr>
          <p:spPr bwMode="auto">
            <a:xfrm>
              <a:off x="1197" y="3334"/>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t>2</a:t>
              </a:r>
            </a:p>
          </p:txBody>
        </p:sp>
        <p:sp>
          <p:nvSpPr>
            <p:cNvPr id="34831" name="Rectangle 14"/>
            <p:cNvSpPr>
              <a:spLocks noChangeArrowheads="1"/>
            </p:cNvSpPr>
            <p:nvPr/>
          </p:nvSpPr>
          <p:spPr bwMode="auto">
            <a:xfrm>
              <a:off x="1197" y="3007"/>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t>4</a:t>
              </a:r>
            </a:p>
          </p:txBody>
        </p:sp>
        <p:sp>
          <p:nvSpPr>
            <p:cNvPr id="34832" name="Rectangle 15"/>
            <p:cNvSpPr>
              <a:spLocks noChangeArrowheads="1"/>
            </p:cNvSpPr>
            <p:nvPr/>
          </p:nvSpPr>
          <p:spPr bwMode="auto">
            <a:xfrm>
              <a:off x="1197" y="2680"/>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t>6</a:t>
              </a:r>
            </a:p>
          </p:txBody>
        </p:sp>
        <p:sp>
          <p:nvSpPr>
            <p:cNvPr id="34833" name="Rectangle 16"/>
            <p:cNvSpPr>
              <a:spLocks noChangeArrowheads="1"/>
            </p:cNvSpPr>
            <p:nvPr/>
          </p:nvSpPr>
          <p:spPr bwMode="auto">
            <a:xfrm>
              <a:off x="1197" y="2353"/>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t>8</a:t>
              </a:r>
            </a:p>
          </p:txBody>
        </p:sp>
        <p:sp>
          <p:nvSpPr>
            <p:cNvPr id="34834" name="Rectangle 17"/>
            <p:cNvSpPr>
              <a:spLocks noChangeArrowheads="1"/>
            </p:cNvSpPr>
            <p:nvPr/>
          </p:nvSpPr>
          <p:spPr bwMode="auto">
            <a:xfrm>
              <a:off x="1101" y="2025"/>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t>10</a:t>
              </a:r>
            </a:p>
          </p:txBody>
        </p:sp>
        <p:sp>
          <p:nvSpPr>
            <p:cNvPr id="34835" name="Rectangle 18"/>
            <p:cNvSpPr>
              <a:spLocks noChangeArrowheads="1"/>
            </p:cNvSpPr>
            <p:nvPr/>
          </p:nvSpPr>
          <p:spPr bwMode="auto">
            <a:xfrm>
              <a:off x="1101" y="1698"/>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t>12</a:t>
              </a:r>
            </a:p>
          </p:txBody>
        </p:sp>
        <p:sp>
          <p:nvSpPr>
            <p:cNvPr id="34836" name="Rectangle 19"/>
            <p:cNvSpPr>
              <a:spLocks noChangeArrowheads="1"/>
            </p:cNvSpPr>
            <p:nvPr/>
          </p:nvSpPr>
          <p:spPr bwMode="auto">
            <a:xfrm>
              <a:off x="1101" y="1371"/>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t>14</a:t>
              </a:r>
            </a:p>
          </p:txBody>
        </p:sp>
        <p:sp>
          <p:nvSpPr>
            <p:cNvPr id="34837" name="Rectangle 20"/>
            <p:cNvSpPr>
              <a:spLocks noChangeArrowheads="1"/>
            </p:cNvSpPr>
            <p:nvPr/>
          </p:nvSpPr>
          <p:spPr bwMode="auto">
            <a:xfrm>
              <a:off x="1101" y="1044"/>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t>16</a:t>
              </a:r>
            </a:p>
          </p:txBody>
        </p:sp>
        <p:sp>
          <p:nvSpPr>
            <p:cNvPr id="34838" name="Oval 21"/>
            <p:cNvSpPr>
              <a:spLocks noChangeArrowheads="1"/>
            </p:cNvSpPr>
            <p:nvPr/>
          </p:nvSpPr>
          <p:spPr bwMode="auto">
            <a:xfrm>
              <a:off x="3312" y="3241"/>
              <a:ext cx="96" cy="96"/>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p>
          </p:txBody>
        </p:sp>
        <p:sp>
          <p:nvSpPr>
            <p:cNvPr id="34839" name="Oval 22"/>
            <p:cNvSpPr>
              <a:spLocks noChangeArrowheads="1"/>
            </p:cNvSpPr>
            <p:nvPr/>
          </p:nvSpPr>
          <p:spPr bwMode="auto">
            <a:xfrm>
              <a:off x="1680" y="1129"/>
              <a:ext cx="96" cy="96"/>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p>
          </p:txBody>
        </p:sp>
        <p:sp>
          <p:nvSpPr>
            <p:cNvPr id="34840" name="Oval 23"/>
            <p:cNvSpPr>
              <a:spLocks noChangeArrowheads="1"/>
            </p:cNvSpPr>
            <p:nvPr/>
          </p:nvSpPr>
          <p:spPr bwMode="auto">
            <a:xfrm>
              <a:off x="2112" y="2137"/>
              <a:ext cx="96" cy="96"/>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p>
          </p:txBody>
        </p:sp>
        <p:sp>
          <p:nvSpPr>
            <p:cNvPr id="34841" name="Oval 24"/>
            <p:cNvSpPr>
              <a:spLocks noChangeArrowheads="1"/>
            </p:cNvSpPr>
            <p:nvPr/>
          </p:nvSpPr>
          <p:spPr bwMode="auto">
            <a:xfrm>
              <a:off x="2496" y="2761"/>
              <a:ext cx="96" cy="96"/>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p>
          </p:txBody>
        </p:sp>
        <p:sp>
          <p:nvSpPr>
            <p:cNvPr id="34842" name="Oval 25"/>
            <p:cNvSpPr>
              <a:spLocks noChangeArrowheads="1"/>
            </p:cNvSpPr>
            <p:nvPr/>
          </p:nvSpPr>
          <p:spPr bwMode="auto">
            <a:xfrm>
              <a:off x="2928" y="3097"/>
              <a:ext cx="96" cy="96"/>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p>
          </p:txBody>
        </p:sp>
        <p:sp>
          <p:nvSpPr>
            <p:cNvPr id="34843" name="Rectangle 26"/>
            <p:cNvSpPr>
              <a:spLocks noChangeArrowheads="1"/>
            </p:cNvSpPr>
            <p:nvPr/>
          </p:nvSpPr>
          <p:spPr bwMode="auto">
            <a:xfrm>
              <a:off x="1811" y="960"/>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i="1"/>
                <a:t>C</a:t>
              </a:r>
            </a:p>
          </p:txBody>
        </p:sp>
        <p:sp>
          <p:nvSpPr>
            <p:cNvPr id="34844" name="Rectangle 27"/>
            <p:cNvSpPr>
              <a:spLocks noChangeArrowheads="1"/>
            </p:cNvSpPr>
            <p:nvPr/>
          </p:nvSpPr>
          <p:spPr bwMode="auto">
            <a:xfrm>
              <a:off x="2253" y="2038"/>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i="1"/>
                <a:t>B</a:t>
              </a:r>
            </a:p>
          </p:txBody>
        </p:sp>
        <p:sp>
          <p:nvSpPr>
            <p:cNvPr id="34845" name="Rectangle 28"/>
            <p:cNvSpPr>
              <a:spLocks noChangeArrowheads="1"/>
            </p:cNvSpPr>
            <p:nvPr/>
          </p:nvSpPr>
          <p:spPr bwMode="auto">
            <a:xfrm>
              <a:off x="2541" y="2518"/>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i="1"/>
                <a:t>D</a:t>
              </a:r>
            </a:p>
          </p:txBody>
        </p:sp>
        <p:sp>
          <p:nvSpPr>
            <p:cNvPr id="34846" name="Rectangle 29"/>
            <p:cNvSpPr>
              <a:spLocks noChangeArrowheads="1"/>
            </p:cNvSpPr>
            <p:nvPr/>
          </p:nvSpPr>
          <p:spPr bwMode="auto">
            <a:xfrm>
              <a:off x="2973" y="2854"/>
              <a:ext cx="22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i="1"/>
                <a:t>E</a:t>
              </a:r>
            </a:p>
          </p:txBody>
        </p:sp>
        <p:sp>
          <p:nvSpPr>
            <p:cNvPr id="34847" name="Rectangle 30"/>
            <p:cNvSpPr>
              <a:spLocks noChangeArrowheads="1"/>
            </p:cNvSpPr>
            <p:nvPr/>
          </p:nvSpPr>
          <p:spPr bwMode="auto">
            <a:xfrm>
              <a:off x="3357" y="2998"/>
              <a:ext cx="24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i="1"/>
                <a:t>G</a:t>
              </a:r>
            </a:p>
          </p:txBody>
        </p:sp>
        <p:sp>
          <p:nvSpPr>
            <p:cNvPr id="34848" name="Line 31"/>
            <p:cNvSpPr>
              <a:spLocks noChangeShapeType="1"/>
            </p:cNvSpPr>
            <p:nvPr/>
          </p:nvSpPr>
          <p:spPr bwMode="auto">
            <a:xfrm>
              <a:off x="1728" y="1261"/>
              <a:ext cx="0" cy="246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49" name="Line 32"/>
            <p:cNvSpPr>
              <a:spLocks noChangeShapeType="1"/>
            </p:cNvSpPr>
            <p:nvPr/>
          </p:nvSpPr>
          <p:spPr bwMode="auto">
            <a:xfrm flipH="1">
              <a:off x="1440" y="2185"/>
              <a:ext cx="704"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50" name="Line 33"/>
            <p:cNvSpPr>
              <a:spLocks noChangeShapeType="1"/>
            </p:cNvSpPr>
            <p:nvPr/>
          </p:nvSpPr>
          <p:spPr bwMode="auto">
            <a:xfrm>
              <a:off x="2160" y="2221"/>
              <a:ext cx="0" cy="150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51" name="Line 34"/>
            <p:cNvSpPr>
              <a:spLocks noChangeShapeType="1"/>
            </p:cNvSpPr>
            <p:nvPr/>
          </p:nvSpPr>
          <p:spPr bwMode="auto">
            <a:xfrm flipH="1">
              <a:off x="1344" y="2809"/>
              <a:ext cx="1184"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52" name="Line 35"/>
            <p:cNvSpPr>
              <a:spLocks noChangeShapeType="1"/>
            </p:cNvSpPr>
            <p:nvPr/>
          </p:nvSpPr>
          <p:spPr bwMode="auto">
            <a:xfrm>
              <a:off x="2544" y="2893"/>
              <a:ext cx="0" cy="828"/>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53" name="Line 36"/>
            <p:cNvSpPr>
              <a:spLocks noChangeShapeType="1"/>
            </p:cNvSpPr>
            <p:nvPr/>
          </p:nvSpPr>
          <p:spPr bwMode="auto">
            <a:xfrm flipH="1">
              <a:off x="1440" y="3145"/>
              <a:ext cx="1520"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54" name="Line 37"/>
            <p:cNvSpPr>
              <a:spLocks noChangeShapeType="1"/>
            </p:cNvSpPr>
            <p:nvPr/>
          </p:nvSpPr>
          <p:spPr bwMode="auto">
            <a:xfrm>
              <a:off x="2976" y="3229"/>
              <a:ext cx="0" cy="444"/>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55" name="Line 38"/>
            <p:cNvSpPr>
              <a:spLocks noChangeShapeType="1"/>
            </p:cNvSpPr>
            <p:nvPr/>
          </p:nvSpPr>
          <p:spPr bwMode="auto">
            <a:xfrm flipH="1">
              <a:off x="1392" y="3289"/>
              <a:ext cx="1952"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4856" name="Rectangle 39"/>
            <p:cNvSpPr>
              <a:spLocks noChangeArrowheads="1"/>
            </p:cNvSpPr>
            <p:nvPr/>
          </p:nvSpPr>
          <p:spPr bwMode="auto">
            <a:xfrm>
              <a:off x="1475" y="1663"/>
              <a:ext cx="24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t>-6</a:t>
              </a:r>
            </a:p>
          </p:txBody>
        </p:sp>
        <p:sp>
          <p:nvSpPr>
            <p:cNvPr id="34857" name="Rectangle 40"/>
            <p:cNvSpPr>
              <a:spLocks noChangeArrowheads="1"/>
            </p:cNvSpPr>
            <p:nvPr/>
          </p:nvSpPr>
          <p:spPr bwMode="auto">
            <a:xfrm>
              <a:off x="1821" y="2182"/>
              <a:ext cx="19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t>1</a:t>
              </a:r>
            </a:p>
          </p:txBody>
        </p:sp>
        <p:sp>
          <p:nvSpPr>
            <p:cNvPr id="34858" name="Rectangle 41"/>
            <p:cNvSpPr>
              <a:spLocks noChangeArrowheads="1"/>
            </p:cNvSpPr>
            <p:nvPr/>
          </p:nvSpPr>
          <p:spPr bwMode="auto">
            <a:xfrm>
              <a:off x="2253" y="2758"/>
              <a:ext cx="19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t>1</a:t>
              </a:r>
            </a:p>
          </p:txBody>
        </p:sp>
        <p:sp>
          <p:nvSpPr>
            <p:cNvPr id="34859" name="Rectangle 42"/>
            <p:cNvSpPr>
              <a:spLocks noChangeArrowheads="1"/>
            </p:cNvSpPr>
            <p:nvPr/>
          </p:nvSpPr>
          <p:spPr bwMode="auto">
            <a:xfrm>
              <a:off x="2589" y="3094"/>
              <a:ext cx="19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t>1</a:t>
              </a:r>
            </a:p>
          </p:txBody>
        </p:sp>
        <p:sp>
          <p:nvSpPr>
            <p:cNvPr id="34860" name="Rectangle 43"/>
            <p:cNvSpPr>
              <a:spLocks noChangeArrowheads="1"/>
            </p:cNvSpPr>
            <p:nvPr/>
          </p:nvSpPr>
          <p:spPr bwMode="auto">
            <a:xfrm>
              <a:off x="3021" y="3286"/>
              <a:ext cx="19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t>1</a:t>
              </a:r>
            </a:p>
          </p:txBody>
        </p:sp>
        <p:sp>
          <p:nvSpPr>
            <p:cNvPr id="34861" name="Rectangle 44"/>
            <p:cNvSpPr>
              <a:spLocks noChangeArrowheads="1"/>
            </p:cNvSpPr>
            <p:nvPr/>
          </p:nvSpPr>
          <p:spPr bwMode="auto">
            <a:xfrm>
              <a:off x="1917" y="2374"/>
              <a:ext cx="24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t>-4</a:t>
              </a:r>
            </a:p>
          </p:txBody>
        </p:sp>
        <p:sp>
          <p:nvSpPr>
            <p:cNvPr id="34862" name="Rectangle 45"/>
            <p:cNvSpPr>
              <a:spLocks noChangeArrowheads="1"/>
            </p:cNvSpPr>
            <p:nvPr/>
          </p:nvSpPr>
          <p:spPr bwMode="auto">
            <a:xfrm>
              <a:off x="2301" y="2902"/>
              <a:ext cx="24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t>-2</a:t>
              </a:r>
            </a:p>
          </p:txBody>
        </p:sp>
        <p:sp>
          <p:nvSpPr>
            <p:cNvPr id="34863" name="Rectangle 46"/>
            <p:cNvSpPr>
              <a:spLocks noChangeArrowheads="1"/>
            </p:cNvSpPr>
            <p:nvPr/>
          </p:nvSpPr>
          <p:spPr bwMode="auto">
            <a:xfrm>
              <a:off x="2781" y="3094"/>
              <a:ext cx="24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t>-1</a:t>
              </a:r>
            </a:p>
          </p:txBody>
        </p:sp>
        <p:sp>
          <p:nvSpPr>
            <p:cNvPr id="34864" name="Rectangle 47"/>
            <p:cNvSpPr>
              <a:spLocks noChangeArrowheads="1"/>
            </p:cNvSpPr>
            <p:nvPr/>
          </p:nvSpPr>
          <p:spPr bwMode="auto">
            <a:xfrm>
              <a:off x="2339" y="1392"/>
              <a:ext cx="801"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i="1">
                  <a:latin typeface="Times New Roman" pitchFamily="18" charset="0"/>
                </a:rPr>
                <a:t>TMgS</a:t>
              </a:r>
              <a:r>
                <a:rPr lang="es-ES_tradnl" altLang="es-MX"/>
                <a:t> = 6</a:t>
              </a:r>
            </a:p>
          </p:txBody>
        </p:sp>
        <p:sp>
          <p:nvSpPr>
            <p:cNvPr id="34865" name="Rectangle 48"/>
            <p:cNvSpPr>
              <a:spLocks noChangeArrowheads="1"/>
            </p:cNvSpPr>
            <p:nvPr/>
          </p:nvSpPr>
          <p:spPr bwMode="auto">
            <a:xfrm>
              <a:off x="2924" y="2565"/>
              <a:ext cx="801"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i="1">
                  <a:latin typeface="Times New Roman" pitchFamily="18" charset="0"/>
                </a:rPr>
                <a:t>TMgS</a:t>
              </a:r>
              <a:r>
                <a:rPr lang="es-ES_tradnl" altLang="es-MX"/>
                <a:t> = 2</a:t>
              </a:r>
            </a:p>
          </p:txBody>
        </p:sp>
        <p:sp>
          <p:nvSpPr>
            <p:cNvPr id="34866" name="Rectangle 49"/>
            <p:cNvSpPr>
              <a:spLocks noChangeArrowheads="1"/>
            </p:cNvSpPr>
            <p:nvPr/>
          </p:nvSpPr>
          <p:spPr bwMode="auto">
            <a:xfrm>
              <a:off x="3468" y="1309"/>
              <a:ext cx="116"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p>
              <a:pPr eaLnBrk="1" hangingPunct="1"/>
              <a:endParaRPr lang="es-MX" altLang="es-MX"/>
            </a:p>
          </p:txBody>
        </p:sp>
        <p:sp>
          <p:nvSpPr>
            <p:cNvPr id="34867" name="Line 50"/>
            <p:cNvSpPr>
              <a:spLocks noChangeShapeType="1"/>
            </p:cNvSpPr>
            <p:nvPr/>
          </p:nvSpPr>
          <p:spPr bwMode="auto">
            <a:xfrm flipH="1">
              <a:off x="4734" y="1234"/>
              <a:ext cx="287" cy="399"/>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4868" name="Rectangle 51"/>
            <p:cNvSpPr>
              <a:spLocks noChangeArrowheads="1"/>
            </p:cNvSpPr>
            <p:nvPr/>
          </p:nvSpPr>
          <p:spPr bwMode="auto">
            <a:xfrm>
              <a:off x="3504" y="1248"/>
              <a:ext cx="617"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_tradnl" altLang="es-MX" sz="3200" b="0" i="1">
                  <a:solidFill>
                    <a:srgbClr val="000000"/>
                  </a:solidFill>
                  <a:latin typeface="Times New Roman" pitchFamily="18" charset="0"/>
                </a:rPr>
                <a:t>TMgS</a:t>
              </a:r>
            </a:p>
          </p:txBody>
        </p:sp>
        <p:sp>
          <p:nvSpPr>
            <p:cNvPr id="34869" name="Rectangle 52"/>
            <p:cNvSpPr>
              <a:spLocks noChangeArrowheads="1"/>
            </p:cNvSpPr>
            <p:nvPr/>
          </p:nvSpPr>
          <p:spPr bwMode="auto">
            <a:xfrm>
              <a:off x="4898" y="1373"/>
              <a:ext cx="316"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_tradnl" altLang="es-MX" sz="3200" b="0">
                  <a:solidFill>
                    <a:srgbClr val="000000"/>
                  </a:solidFill>
                  <a:latin typeface="Symbol" pitchFamily="18" charset="2"/>
                </a:rPr>
                <a:t>D</a:t>
              </a:r>
              <a:r>
                <a:rPr lang="es-ES_tradnl" altLang="es-MX" sz="3200" b="0" i="1">
                  <a:solidFill>
                    <a:srgbClr val="000000"/>
                  </a:solidFill>
                  <a:latin typeface="Times New Roman" pitchFamily="18" charset="0"/>
                </a:rPr>
                <a:t>X</a:t>
              </a:r>
              <a:endParaRPr lang="es-ES_tradnl" altLang="es-MX" b="0" i="1">
                <a:latin typeface="Times New Roman" pitchFamily="18" charset="0"/>
              </a:endParaRPr>
            </a:p>
          </p:txBody>
        </p:sp>
        <p:sp>
          <p:nvSpPr>
            <p:cNvPr id="34870" name="Rectangle 53"/>
            <p:cNvSpPr>
              <a:spLocks noChangeArrowheads="1"/>
            </p:cNvSpPr>
            <p:nvPr/>
          </p:nvSpPr>
          <p:spPr bwMode="auto">
            <a:xfrm>
              <a:off x="4514" y="1171"/>
              <a:ext cx="431"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_tradnl" altLang="es-MX" sz="3200" b="0">
                  <a:solidFill>
                    <a:srgbClr val="000000"/>
                  </a:solidFill>
                  <a:latin typeface="Symbol" pitchFamily="18" charset="2"/>
                </a:rPr>
                <a:t> D</a:t>
              </a:r>
              <a:r>
                <a:rPr lang="es-ES_tradnl" altLang="es-MX" sz="3200" b="0" i="1">
                  <a:solidFill>
                    <a:srgbClr val="000000"/>
                  </a:solidFill>
                  <a:latin typeface="Times New Roman" pitchFamily="18" charset="0"/>
                </a:rPr>
                <a:t>Y</a:t>
              </a:r>
              <a:r>
                <a:rPr lang="es-ES_tradnl" altLang="es-MX" sz="3200" b="0">
                  <a:solidFill>
                    <a:srgbClr val="000000"/>
                  </a:solidFill>
                  <a:latin typeface="Symbol" pitchFamily="18" charset="2"/>
                </a:rPr>
                <a:t> </a:t>
              </a:r>
              <a:endParaRPr lang="es-ES_tradnl" altLang="es-MX" b="0"/>
            </a:p>
          </p:txBody>
        </p:sp>
        <p:sp>
          <p:nvSpPr>
            <p:cNvPr id="34871" name="Rectangle 54"/>
            <p:cNvSpPr>
              <a:spLocks noChangeArrowheads="1"/>
            </p:cNvSpPr>
            <p:nvPr/>
          </p:nvSpPr>
          <p:spPr bwMode="auto">
            <a:xfrm>
              <a:off x="4335" y="1240"/>
              <a:ext cx="272"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_tradnl" altLang="es-MX" sz="3200" b="0">
                  <a:solidFill>
                    <a:srgbClr val="000000"/>
                  </a:solidFill>
                  <a:latin typeface="Symbol" pitchFamily="18" charset="2"/>
                </a:rPr>
                <a:t> - </a:t>
              </a:r>
              <a:endParaRPr lang="es-ES_tradnl" altLang="es-MX" b="0"/>
            </a:p>
          </p:txBody>
        </p:sp>
        <p:sp>
          <p:nvSpPr>
            <p:cNvPr id="34872" name="Rectangle 55"/>
            <p:cNvSpPr>
              <a:spLocks noChangeArrowheads="1"/>
            </p:cNvSpPr>
            <p:nvPr/>
          </p:nvSpPr>
          <p:spPr bwMode="auto">
            <a:xfrm>
              <a:off x="4128" y="1248"/>
              <a:ext cx="207"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s-ES_tradnl" altLang="es-MX" sz="3200" b="0">
                  <a:solidFill>
                    <a:srgbClr val="000000"/>
                  </a:solidFill>
                  <a:latin typeface="Symbol" pitchFamily="18" charset="2"/>
                </a:rPr>
                <a:t> =</a:t>
              </a:r>
              <a:endParaRPr lang="es-ES_tradnl" altLang="es-MX" b="0"/>
            </a:p>
          </p:txBody>
        </p:sp>
        <p:sp>
          <p:nvSpPr>
            <p:cNvPr id="34873" name="Rectangle 56"/>
            <p:cNvSpPr>
              <a:spLocks noChangeArrowheads="1"/>
            </p:cNvSpPr>
            <p:nvPr/>
          </p:nvSpPr>
          <p:spPr bwMode="auto">
            <a:xfrm>
              <a:off x="336" y="1017"/>
              <a:ext cx="827"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r"/>
              <a:r>
                <a:rPr lang="es-ES_tradnl" altLang="es-MX" sz="1800" i="1">
                  <a:latin typeface="Times New Roman" pitchFamily="18" charset="0"/>
                </a:rPr>
                <a:t>Y</a:t>
              </a:r>
            </a:p>
          </p:txBody>
        </p:sp>
        <p:sp>
          <p:nvSpPr>
            <p:cNvPr id="34874" name="Rectangle 57"/>
            <p:cNvSpPr>
              <a:spLocks noChangeArrowheads="1"/>
            </p:cNvSpPr>
            <p:nvPr/>
          </p:nvSpPr>
          <p:spPr bwMode="auto">
            <a:xfrm>
              <a:off x="4172" y="3573"/>
              <a:ext cx="21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i="1">
                  <a:latin typeface="Times New Roman" pitchFamily="18" charset="0"/>
                </a:rPr>
                <a:t>X</a:t>
              </a:r>
            </a:p>
          </p:txBody>
        </p:sp>
      </p:grpSp>
      <p:sp>
        <p:nvSpPr>
          <p:cNvPr id="34819" name="Rectangle 58"/>
          <p:cNvSpPr>
            <a:spLocks noChangeArrowheads="1"/>
          </p:cNvSpPr>
          <p:nvPr/>
        </p:nvSpPr>
        <p:spPr bwMode="auto">
          <a:xfrm>
            <a:off x="911225" y="333375"/>
            <a:ext cx="1080135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s-ES" altLang="es-MX" sz="2200" b="0"/>
              <a:t>La pendiente se acerca a cero conforme nos desplazamos de izquierda a derecha a lo largo de la curva. Los consumidores están dispuestos a sacrificar cada vez menos unidades de un bien cuando se vuelve escaso</a:t>
            </a:r>
          </a:p>
        </p:txBody>
      </p:sp>
    </p:spTree>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3"/>
          <p:cNvSpPr>
            <a:spLocks noChangeArrowheads="1"/>
          </p:cNvSpPr>
          <p:nvPr/>
        </p:nvSpPr>
        <p:spPr bwMode="auto">
          <a:xfrm>
            <a:off x="152400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36867" name="Text Box 6"/>
          <p:cNvSpPr txBox="1">
            <a:spLocks noChangeArrowheads="1"/>
          </p:cNvSpPr>
          <p:nvPr/>
        </p:nvSpPr>
        <p:spPr bwMode="auto">
          <a:xfrm>
            <a:off x="911225" y="1412875"/>
            <a:ext cx="108727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3141663" algn="l"/>
              </a:tabLst>
              <a:defRPr sz="2800">
                <a:solidFill>
                  <a:schemeClr val="tx1"/>
                </a:solidFill>
                <a:latin typeface="Calibri" pitchFamily="34" charset="0"/>
              </a:defRPr>
            </a:lvl1pPr>
            <a:lvl2pPr marL="742950" indent="-285750">
              <a:tabLst>
                <a:tab pos="3141663" algn="l"/>
              </a:tabLst>
              <a:defRPr sz="2400">
                <a:solidFill>
                  <a:schemeClr val="tx1"/>
                </a:solidFill>
                <a:latin typeface="Calibri" pitchFamily="34" charset="0"/>
              </a:defRPr>
            </a:lvl2pPr>
            <a:lvl3pPr>
              <a:tabLst>
                <a:tab pos="3141663" algn="l"/>
              </a:tabLst>
              <a:defRPr sz="2000">
                <a:solidFill>
                  <a:schemeClr val="tx1"/>
                </a:solidFill>
                <a:latin typeface="Calibri" pitchFamily="34" charset="0"/>
              </a:defRPr>
            </a:lvl3pPr>
            <a:lvl4pPr>
              <a:tabLst>
                <a:tab pos="3141663" algn="l"/>
              </a:tabLst>
              <a:defRPr>
                <a:solidFill>
                  <a:schemeClr val="tx1"/>
                </a:solidFill>
                <a:latin typeface="Calibri" pitchFamily="34" charset="0"/>
              </a:defRPr>
            </a:lvl4pPr>
            <a:lvl5pPr>
              <a:tabLst>
                <a:tab pos="3141663" algn="l"/>
              </a:tabLst>
              <a:defRPr>
                <a:solidFill>
                  <a:schemeClr val="tx1"/>
                </a:solidFill>
                <a:latin typeface="Calibri" pitchFamily="34" charset="0"/>
              </a:defRPr>
            </a:lvl5pPr>
            <a:lvl6pPr eaLnBrk="0" fontAlgn="base" hangingPunct="0">
              <a:spcAft>
                <a:spcPct val="0"/>
              </a:spcAft>
              <a:tabLst>
                <a:tab pos="3141663" algn="l"/>
              </a:tabLst>
              <a:defRPr>
                <a:solidFill>
                  <a:schemeClr val="tx1"/>
                </a:solidFill>
                <a:latin typeface="Calibri" pitchFamily="34" charset="0"/>
              </a:defRPr>
            </a:lvl6pPr>
            <a:lvl7pPr eaLnBrk="0" fontAlgn="base" hangingPunct="0">
              <a:spcAft>
                <a:spcPct val="0"/>
              </a:spcAft>
              <a:tabLst>
                <a:tab pos="3141663" algn="l"/>
              </a:tabLst>
              <a:defRPr>
                <a:solidFill>
                  <a:schemeClr val="tx1"/>
                </a:solidFill>
                <a:latin typeface="Calibri" pitchFamily="34" charset="0"/>
              </a:defRPr>
            </a:lvl7pPr>
            <a:lvl8pPr eaLnBrk="0" fontAlgn="base" hangingPunct="0">
              <a:spcAft>
                <a:spcPct val="0"/>
              </a:spcAft>
              <a:tabLst>
                <a:tab pos="3141663" algn="l"/>
              </a:tabLst>
              <a:defRPr>
                <a:solidFill>
                  <a:schemeClr val="tx1"/>
                </a:solidFill>
                <a:latin typeface="Calibri" pitchFamily="34" charset="0"/>
              </a:defRPr>
            </a:lvl8pPr>
            <a:lvl9pPr eaLnBrk="0" fontAlgn="base" hangingPunct="0">
              <a:spcAft>
                <a:spcPct val="0"/>
              </a:spcAft>
              <a:tabLst>
                <a:tab pos="3141663" algn="l"/>
              </a:tabLst>
              <a:defRPr>
                <a:solidFill>
                  <a:schemeClr val="tx1"/>
                </a:solidFill>
                <a:latin typeface="Calibri" pitchFamily="34" charset="0"/>
              </a:defRPr>
            </a:lvl9pPr>
          </a:lstStyle>
          <a:p>
            <a:pPr eaLnBrk="1" hangingPunct="1">
              <a:lnSpc>
                <a:spcPct val="120000"/>
              </a:lnSpc>
              <a:spcBef>
                <a:spcPct val="20000"/>
              </a:spcBef>
            </a:pPr>
            <a:r>
              <a:rPr lang="es-ES" altLang="es-MX" sz="2000" b="0">
                <a:latin typeface="Arial" pitchFamily="34" charset="0"/>
              </a:rPr>
              <a:t>Propiedad 1:</a:t>
            </a:r>
            <a:r>
              <a:rPr lang="es-ES" altLang="es-MX" sz="2000" b="0">
                <a:latin typeface="Arial" pitchFamily="34" charset="0"/>
                <a:sym typeface="Wingdings" pitchFamily="2" charset="2"/>
              </a:rPr>
              <a:t> Curva son </a:t>
            </a:r>
            <a:r>
              <a:rPr lang="es-ES" altLang="es-MX" sz="2000">
                <a:latin typeface="Arial" pitchFamily="34" charset="0"/>
                <a:sym typeface="Wingdings" pitchFamily="2" charset="2"/>
              </a:rPr>
              <a:t>ubicuas</a:t>
            </a:r>
            <a:r>
              <a:rPr lang="es-ES" altLang="es-MX" sz="2000" b="0">
                <a:latin typeface="Arial" pitchFamily="34" charset="0"/>
                <a:sym typeface="Wingdings" pitchFamily="2" charset="2"/>
              </a:rPr>
              <a:t>. Completitud.</a:t>
            </a:r>
          </a:p>
          <a:p>
            <a:pPr eaLnBrk="1" hangingPunct="1">
              <a:lnSpc>
                <a:spcPct val="120000"/>
              </a:lnSpc>
              <a:spcBef>
                <a:spcPct val="20000"/>
              </a:spcBef>
            </a:pPr>
            <a:r>
              <a:rPr lang="es-ES" altLang="es-MX" sz="2000" b="0">
                <a:latin typeface="Arial" pitchFamily="34" charset="0"/>
                <a:sym typeface="Wingdings" pitchFamily="2" charset="2"/>
              </a:rPr>
              <a:t>Propiedad 2: Curvas de indiferencia </a:t>
            </a:r>
            <a:r>
              <a:rPr lang="es-ES" altLang="es-MX" sz="2000">
                <a:latin typeface="Arial" pitchFamily="34" charset="0"/>
                <a:sym typeface="Wingdings" pitchFamily="2" charset="2"/>
              </a:rPr>
              <a:t>superiores</a:t>
            </a:r>
            <a:r>
              <a:rPr lang="es-ES" altLang="es-MX" sz="2000" b="0">
                <a:latin typeface="Arial" pitchFamily="34" charset="0"/>
                <a:sym typeface="Wingdings" pitchFamily="2" charset="2"/>
              </a:rPr>
              <a:t> representan una posición mejor. </a:t>
            </a:r>
            <a:r>
              <a:rPr lang="es-ES" altLang="es-MX" sz="2000" b="0" i="1">
                <a:latin typeface="Times New Roman" pitchFamily="18" charset="0"/>
              </a:rPr>
              <a:t>U</a:t>
            </a:r>
            <a:r>
              <a:rPr lang="es-ES" altLang="es-MX" sz="2000" b="0" i="1" baseline="-25000">
                <a:latin typeface="Times New Roman" pitchFamily="18" charset="0"/>
              </a:rPr>
              <a:t>3</a:t>
            </a:r>
            <a:r>
              <a:rPr lang="es-ES" altLang="es-MX" sz="2000" b="0" i="1">
                <a:latin typeface="Times New Roman" pitchFamily="18" charset="0"/>
              </a:rPr>
              <a:t> &gt; U</a:t>
            </a:r>
            <a:r>
              <a:rPr lang="es-ES" altLang="es-MX" sz="2000" b="0" i="1" baseline="-25000">
                <a:latin typeface="Times New Roman" pitchFamily="18" charset="0"/>
              </a:rPr>
              <a:t>2</a:t>
            </a:r>
            <a:r>
              <a:rPr lang="es-ES" altLang="es-MX" sz="2000" b="0" i="1">
                <a:latin typeface="Times New Roman" pitchFamily="18" charset="0"/>
              </a:rPr>
              <a:t> &gt; U</a:t>
            </a:r>
            <a:r>
              <a:rPr lang="es-ES" altLang="es-MX" sz="2000" b="0" i="1" baseline="-25000">
                <a:latin typeface="Times New Roman" pitchFamily="18" charset="0"/>
              </a:rPr>
              <a:t>1</a:t>
            </a:r>
            <a:endParaRPr lang="en-US" altLang="es-MX" sz="2000" b="0" i="1" baseline="-25000">
              <a:latin typeface="Times New Roman" pitchFamily="18" charset="0"/>
            </a:endParaRPr>
          </a:p>
        </p:txBody>
      </p:sp>
      <p:sp>
        <p:nvSpPr>
          <p:cNvPr id="36868" name="Rectangle 7"/>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36869" name="Rectangle 8"/>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36870" name="Text Box 9"/>
          <p:cNvSpPr txBox="1">
            <a:spLocks noChangeArrowheads="1"/>
          </p:cNvSpPr>
          <p:nvPr/>
        </p:nvSpPr>
        <p:spPr bwMode="auto">
          <a:xfrm>
            <a:off x="2208213" y="461963"/>
            <a:ext cx="81819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r" eaLnBrk="1" hangingPunct="1">
              <a:spcBef>
                <a:spcPct val="50000"/>
              </a:spcBef>
            </a:pPr>
            <a:r>
              <a:rPr lang="es-MX" altLang="es-MX" sz="2600" dirty="0">
                <a:latin typeface="Times New Roman" pitchFamily="18" charset="0"/>
              </a:rPr>
              <a:t>PROPIEDAD DE LA CURVA DE INDIFERENCIA</a:t>
            </a:r>
            <a:endParaRPr lang="es-ES" altLang="es-MX" sz="2600" dirty="0">
              <a:latin typeface="Times New Roman" pitchFamily="18" charset="0"/>
            </a:endParaRPr>
          </a:p>
        </p:txBody>
      </p:sp>
      <p:graphicFrame>
        <p:nvGraphicFramePr>
          <p:cNvPr id="36871" name="Object 10"/>
          <p:cNvGraphicFramePr>
            <a:graphicFrameLocks noChangeAspect="1"/>
          </p:cNvGraphicFramePr>
          <p:nvPr/>
        </p:nvGraphicFramePr>
        <p:xfrm>
          <a:off x="3811588" y="2713038"/>
          <a:ext cx="4445000" cy="4029075"/>
        </p:xfrm>
        <a:graphic>
          <a:graphicData uri="http://schemas.openxmlformats.org/presentationml/2006/ole">
            <mc:AlternateContent xmlns:mc="http://schemas.openxmlformats.org/markup-compatibility/2006">
              <mc:Choice xmlns:v="urn:schemas-microsoft-com:vml" Requires="v">
                <p:oleObj spid="_x0000_s36881" name="Imagen de mapa de bits" r:id="rId3" imgW="4590476" imgH="4161905" progId="Paint.Picture">
                  <p:embed/>
                </p:oleObj>
              </mc:Choice>
              <mc:Fallback>
                <p:oleObj name="Imagen de mapa de bits" r:id="rId3" imgW="4590476" imgH="4161905" progId="Paint.Picture">
                  <p:embed/>
                  <p:pic>
                    <p:nvPicPr>
                      <p:cNvPr id="0" name="Object 10"/>
                      <p:cNvPicPr>
                        <a:picLocks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3811588" y="2713038"/>
                        <a:ext cx="4445000" cy="402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219200" y="274639"/>
            <a:ext cx="10363200" cy="777875"/>
          </a:xfrm>
          <a:solidFill>
            <a:schemeClr val="accent2">
              <a:lumMod val="20000"/>
              <a:lumOff val="80000"/>
            </a:schemeClr>
          </a:solidFill>
        </p:spPr>
        <p:txBody>
          <a:bodyPr>
            <a:normAutofit/>
          </a:bodyPr>
          <a:lstStyle/>
          <a:p>
            <a:pPr eaLnBrk="1" hangingPunct="1">
              <a:defRPr/>
            </a:pPr>
            <a:r>
              <a:rPr lang="es-MX" sz="2800" b="1" dirty="0" smtClean="0"/>
              <a:t>Guion explicativo</a:t>
            </a:r>
            <a:endParaRPr lang="es-MX" sz="2800" b="1" dirty="0"/>
          </a:p>
        </p:txBody>
      </p:sp>
      <p:sp>
        <p:nvSpPr>
          <p:cNvPr id="2" name="1 Marcador de contenido"/>
          <p:cNvSpPr>
            <a:spLocks noGrp="1"/>
          </p:cNvSpPr>
          <p:nvPr>
            <p:ph sz="quarter" idx="1"/>
          </p:nvPr>
        </p:nvSpPr>
        <p:spPr>
          <a:xfrm>
            <a:off x="814917" y="1447799"/>
            <a:ext cx="10767483" cy="5189483"/>
          </a:xfrm>
        </p:spPr>
        <p:txBody>
          <a:bodyPr>
            <a:noAutofit/>
          </a:bodyPr>
          <a:lstStyle/>
          <a:p>
            <a:pPr marL="0" indent="0" algn="just" eaLnBrk="1" hangingPunct="1">
              <a:spcBef>
                <a:spcPts val="0"/>
              </a:spcBef>
              <a:buFont typeface="Wingdings 2" pitchFamily="18" charset="2"/>
              <a:buNone/>
              <a:defRPr/>
            </a:pPr>
            <a:r>
              <a:rPr lang="es-MX" sz="2100" dirty="0" smtClean="0"/>
              <a:t>Las diapositivas surgen como un elemento de apoyo en la impartición de la unidad de aprendizaje Microeconomía </a:t>
            </a:r>
            <a:r>
              <a:rPr lang="es-MX" sz="2100" dirty="0"/>
              <a:t>2</a:t>
            </a:r>
            <a:r>
              <a:rPr lang="es-MX" sz="2100" dirty="0" smtClean="0"/>
              <a:t> del programa de licenciatura en Negocios Internacionales Bilingüe.</a:t>
            </a:r>
          </a:p>
          <a:p>
            <a:pPr marL="0" indent="0" algn="just" eaLnBrk="1" hangingPunct="1">
              <a:spcBef>
                <a:spcPts val="0"/>
              </a:spcBef>
              <a:buFont typeface="Wingdings 2" pitchFamily="18" charset="2"/>
              <a:buNone/>
              <a:defRPr/>
            </a:pPr>
            <a:r>
              <a:rPr lang="es-MX" sz="2100" dirty="0" smtClean="0"/>
              <a:t>Comprende a la unidad 1: Equilibrio del mercado, tema 1, equilibrio del consumidor, siendo elaboradas considerando el  contenido del programa de estudios. </a:t>
            </a:r>
          </a:p>
          <a:p>
            <a:pPr algn="just" eaLnBrk="1" hangingPunct="1">
              <a:spcBef>
                <a:spcPts val="0"/>
              </a:spcBef>
              <a:buFont typeface="Wingdings 2" pitchFamily="18" charset="2"/>
              <a:buNone/>
              <a:defRPr/>
            </a:pPr>
            <a:endParaRPr lang="es-MX" sz="2100" dirty="0" smtClean="0"/>
          </a:p>
          <a:p>
            <a:pPr marL="0" indent="0">
              <a:buNone/>
            </a:pPr>
            <a:r>
              <a:rPr lang="es-MX" sz="2100" dirty="0" smtClean="0"/>
              <a:t>El orden que guardan </a:t>
            </a:r>
            <a:r>
              <a:rPr lang="es-MX" sz="2100" dirty="0"/>
              <a:t>d</a:t>
            </a:r>
            <a:r>
              <a:rPr lang="es-MX" sz="2100" dirty="0" smtClean="0"/>
              <a:t>epende de la profundidad del tema, así </a:t>
            </a:r>
            <a:r>
              <a:rPr lang="es-ES" sz="2100" dirty="0"/>
              <a:t>e</a:t>
            </a:r>
            <a:r>
              <a:rPr lang="es-ES" sz="2100" dirty="0" smtClean="0"/>
              <a:t>n las diapositivas 9 a 12 </a:t>
            </a:r>
            <a:r>
              <a:rPr lang="es-ES" sz="2100" dirty="0"/>
              <a:t>se </a:t>
            </a:r>
            <a:r>
              <a:rPr lang="es-ES" sz="2100" dirty="0" smtClean="0"/>
              <a:t>presentan los elementos de mayor importancia dentro de la teoría del consumidor, se realiza una descripción de la misma.</a:t>
            </a:r>
            <a:endParaRPr lang="es-MX" sz="2100" dirty="0"/>
          </a:p>
          <a:p>
            <a:pPr marL="0" indent="0">
              <a:buNone/>
            </a:pPr>
            <a:r>
              <a:rPr lang="es-ES" sz="2100" dirty="0"/>
              <a:t>De la </a:t>
            </a:r>
            <a:r>
              <a:rPr lang="es-ES" sz="2100" dirty="0" smtClean="0"/>
              <a:t>15 </a:t>
            </a:r>
            <a:r>
              <a:rPr lang="es-ES" sz="2100" dirty="0"/>
              <a:t>a </a:t>
            </a:r>
            <a:r>
              <a:rPr lang="es-ES" sz="2100" dirty="0" smtClean="0"/>
              <a:t>18 </a:t>
            </a:r>
            <a:r>
              <a:rPr lang="es-ES" sz="2100" dirty="0"/>
              <a:t>se analizan </a:t>
            </a:r>
            <a:r>
              <a:rPr lang="es-ES" sz="2100" dirty="0" smtClean="0"/>
              <a:t>los diferentes axiomas que se presentan en las relaciones de preferencia de los consumidores.</a:t>
            </a:r>
            <a:endParaRPr lang="es-MX" sz="2100" dirty="0"/>
          </a:p>
          <a:p>
            <a:pPr marL="0" indent="0">
              <a:buNone/>
            </a:pPr>
            <a:r>
              <a:rPr lang="es-MX" sz="2100" dirty="0" smtClean="0"/>
              <a:t>De la diapositiva 19 a la 39 se describe y analiza la teoría de la utilidad, desde sus dos perspectivas o enfoque, el enfoque ordinal y el cardinal, analizando sus principales elementos característicos y propiedades.</a:t>
            </a:r>
            <a:endParaRPr lang="es-MX" sz="2100" dirty="0"/>
          </a:p>
          <a:p>
            <a:pPr marL="0" indent="0">
              <a:buNone/>
            </a:pPr>
            <a:r>
              <a:rPr lang="es-MX" sz="2100" dirty="0" smtClean="0"/>
              <a:t>De la 37 a 40 se describe a las funciones de utilidad y la forma de expresar el grado de satisfacción de las diferentes cestas de consumo, así como de hacer mención sobre los diferentes tipos de función de utilidad.</a:t>
            </a:r>
            <a:endParaRPr lang="es-MX" sz="2100" dirty="0"/>
          </a:p>
        </p:txBody>
      </p:sp>
      <p:sp>
        <p:nvSpPr>
          <p:cNvPr id="4" name="3 Marcador de número de diapositiva"/>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3198235465"/>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0" name="Group 22"/>
          <p:cNvGrpSpPr>
            <a:grpSpLocks/>
          </p:cNvGrpSpPr>
          <p:nvPr/>
        </p:nvGrpSpPr>
        <p:grpSpPr bwMode="auto">
          <a:xfrm>
            <a:off x="2298700" y="2205038"/>
            <a:ext cx="4419600" cy="3944937"/>
            <a:chOff x="898" y="935"/>
            <a:chExt cx="4100" cy="3121"/>
          </a:xfrm>
        </p:grpSpPr>
        <p:sp>
          <p:nvSpPr>
            <p:cNvPr id="37903" name="Arc 3"/>
            <p:cNvSpPr>
              <a:spLocks/>
            </p:cNvSpPr>
            <p:nvPr/>
          </p:nvSpPr>
          <p:spPr bwMode="auto">
            <a:xfrm rot="-10732433">
              <a:off x="1631" y="1616"/>
              <a:ext cx="2256" cy="201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3810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p>
          </p:txBody>
        </p:sp>
        <p:sp>
          <p:nvSpPr>
            <p:cNvPr id="37904" name="Rectangle 5"/>
            <p:cNvSpPr>
              <a:spLocks noChangeArrowheads="1"/>
            </p:cNvSpPr>
            <p:nvPr/>
          </p:nvSpPr>
          <p:spPr bwMode="auto">
            <a:xfrm>
              <a:off x="4031" y="3248"/>
              <a:ext cx="326"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t>U</a:t>
              </a:r>
              <a:r>
                <a:rPr lang="es-ES_tradnl" altLang="es-MX" sz="1200" i="1" baseline="-25000"/>
                <a:t>1</a:t>
              </a:r>
            </a:p>
          </p:txBody>
        </p:sp>
        <p:sp>
          <p:nvSpPr>
            <p:cNvPr id="37905" name="Freeform 6"/>
            <p:cNvSpPr>
              <a:spLocks/>
            </p:cNvSpPr>
            <p:nvPr/>
          </p:nvSpPr>
          <p:spPr bwMode="auto">
            <a:xfrm>
              <a:off x="1296" y="1858"/>
              <a:ext cx="2644" cy="1524"/>
            </a:xfrm>
            <a:custGeom>
              <a:avLst/>
              <a:gdLst>
                <a:gd name="T0" fmla="*/ 0 w 2644"/>
                <a:gd name="T1" fmla="*/ 0 h 1524"/>
                <a:gd name="T2" fmla="*/ 7 w 2644"/>
                <a:gd name="T3" fmla="*/ 20 h 1524"/>
                <a:gd name="T4" fmla="*/ 21 w 2644"/>
                <a:gd name="T5" fmla="*/ 50 h 1524"/>
                <a:gd name="T6" fmla="*/ 49 w 2644"/>
                <a:gd name="T7" fmla="*/ 120 h 1524"/>
                <a:gd name="T8" fmla="*/ 85 w 2644"/>
                <a:gd name="T9" fmla="*/ 195 h 1524"/>
                <a:gd name="T10" fmla="*/ 134 w 2644"/>
                <a:gd name="T11" fmla="*/ 280 h 1524"/>
                <a:gd name="T12" fmla="*/ 184 w 2644"/>
                <a:gd name="T13" fmla="*/ 374 h 1524"/>
                <a:gd name="T14" fmla="*/ 240 w 2644"/>
                <a:gd name="T15" fmla="*/ 474 h 1524"/>
                <a:gd name="T16" fmla="*/ 311 w 2644"/>
                <a:gd name="T17" fmla="*/ 574 h 1524"/>
                <a:gd name="T18" fmla="*/ 389 w 2644"/>
                <a:gd name="T19" fmla="*/ 674 h 1524"/>
                <a:gd name="T20" fmla="*/ 488 w 2644"/>
                <a:gd name="T21" fmla="*/ 764 h 1524"/>
                <a:gd name="T22" fmla="*/ 594 w 2644"/>
                <a:gd name="T23" fmla="*/ 854 h 1524"/>
                <a:gd name="T24" fmla="*/ 707 w 2644"/>
                <a:gd name="T25" fmla="*/ 944 h 1524"/>
                <a:gd name="T26" fmla="*/ 841 w 2644"/>
                <a:gd name="T27" fmla="*/ 1029 h 1524"/>
                <a:gd name="T28" fmla="*/ 989 w 2644"/>
                <a:gd name="T29" fmla="*/ 1109 h 1524"/>
                <a:gd name="T30" fmla="*/ 1145 w 2644"/>
                <a:gd name="T31" fmla="*/ 1188 h 1524"/>
                <a:gd name="T32" fmla="*/ 1314 w 2644"/>
                <a:gd name="T33" fmla="*/ 1263 h 1524"/>
                <a:gd name="T34" fmla="*/ 1484 w 2644"/>
                <a:gd name="T35" fmla="*/ 1323 h 1524"/>
                <a:gd name="T36" fmla="*/ 1576 w 2644"/>
                <a:gd name="T37" fmla="*/ 1348 h 1524"/>
                <a:gd name="T38" fmla="*/ 1675 w 2644"/>
                <a:gd name="T39" fmla="*/ 1373 h 1524"/>
                <a:gd name="T40" fmla="*/ 1880 w 2644"/>
                <a:gd name="T41" fmla="*/ 1418 h 1524"/>
                <a:gd name="T42" fmla="*/ 1979 w 2644"/>
                <a:gd name="T43" fmla="*/ 1438 h 1524"/>
                <a:gd name="T44" fmla="*/ 2078 w 2644"/>
                <a:gd name="T45" fmla="*/ 1453 h 1524"/>
                <a:gd name="T46" fmla="*/ 2162 w 2644"/>
                <a:gd name="T47" fmla="*/ 1468 h 1524"/>
                <a:gd name="T48" fmla="*/ 2240 w 2644"/>
                <a:gd name="T49" fmla="*/ 1478 h 1524"/>
                <a:gd name="T50" fmla="*/ 2374 w 2644"/>
                <a:gd name="T51" fmla="*/ 1503 h 1524"/>
                <a:gd name="T52" fmla="*/ 2495 w 2644"/>
                <a:gd name="T53" fmla="*/ 1518 h 1524"/>
                <a:gd name="T54" fmla="*/ 2544 w 2644"/>
                <a:gd name="T55" fmla="*/ 1523 h 1524"/>
                <a:gd name="T56" fmla="*/ 2586 w 2644"/>
                <a:gd name="T57" fmla="*/ 1523 h 1524"/>
                <a:gd name="T58" fmla="*/ 2622 w 2644"/>
                <a:gd name="T59" fmla="*/ 1523 h 1524"/>
                <a:gd name="T60" fmla="*/ 2643 w 2644"/>
                <a:gd name="T61" fmla="*/ 1518 h 152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44"/>
                <a:gd name="T94" fmla="*/ 0 h 1524"/>
                <a:gd name="T95" fmla="*/ 2644 w 2644"/>
                <a:gd name="T96" fmla="*/ 1524 h 152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44" h="1524">
                  <a:moveTo>
                    <a:pt x="0" y="0"/>
                  </a:moveTo>
                  <a:lnTo>
                    <a:pt x="7" y="20"/>
                  </a:lnTo>
                  <a:lnTo>
                    <a:pt x="21" y="50"/>
                  </a:lnTo>
                  <a:lnTo>
                    <a:pt x="49" y="120"/>
                  </a:lnTo>
                  <a:lnTo>
                    <a:pt x="85" y="195"/>
                  </a:lnTo>
                  <a:lnTo>
                    <a:pt x="134" y="280"/>
                  </a:lnTo>
                  <a:lnTo>
                    <a:pt x="184" y="374"/>
                  </a:lnTo>
                  <a:lnTo>
                    <a:pt x="240" y="474"/>
                  </a:lnTo>
                  <a:lnTo>
                    <a:pt x="311" y="574"/>
                  </a:lnTo>
                  <a:lnTo>
                    <a:pt x="389" y="674"/>
                  </a:lnTo>
                  <a:lnTo>
                    <a:pt x="488" y="764"/>
                  </a:lnTo>
                  <a:lnTo>
                    <a:pt x="594" y="854"/>
                  </a:lnTo>
                  <a:lnTo>
                    <a:pt x="707" y="944"/>
                  </a:lnTo>
                  <a:lnTo>
                    <a:pt x="841" y="1029"/>
                  </a:lnTo>
                  <a:lnTo>
                    <a:pt x="989" y="1109"/>
                  </a:lnTo>
                  <a:lnTo>
                    <a:pt x="1145" y="1188"/>
                  </a:lnTo>
                  <a:lnTo>
                    <a:pt x="1314" y="1263"/>
                  </a:lnTo>
                  <a:lnTo>
                    <a:pt x="1484" y="1323"/>
                  </a:lnTo>
                  <a:lnTo>
                    <a:pt x="1576" y="1348"/>
                  </a:lnTo>
                  <a:lnTo>
                    <a:pt x="1675" y="1373"/>
                  </a:lnTo>
                  <a:lnTo>
                    <a:pt x="1880" y="1418"/>
                  </a:lnTo>
                  <a:lnTo>
                    <a:pt x="1979" y="1438"/>
                  </a:lnTo>
                  <a:lnTo>
                    <a:pt x="2078" y="1453"/>
                  </a:lnTo>
                  <a:lnTo>
                    <a:pt x="2162" y="1468"/>
                  </a:lnTo>
                  <a:lnTo>
                    <a:pt x="2240" y="1478"/>
                  </a:lnTo>
                  <a:lnTo>
                    <a:pt x="2374" y="1503"/>
                  </a:lnTo>
                  <a:lnTo>
                    <a:pt x="2495" y="1518"/>
                  </a:lnTo>
                  <a:lnTo>
                    <a:pt x="2544" y="1523"/>
                  </a:lnTo>
                  <a:lnTo>
                    <a:pt x="2586" y="1523"/>
                  </a:lnTo>
                  <a:lnTo>
                    <a:pt x="2622" y="1523"/>
                  </a:lnTo>
                  <a:lnTo>
                    <a:pt x="2643" y="1518"/>
                  </a:lnTo>
                </a:path>
              </a:pathLst>
            </a:custGeom>
            <a:noFill/>
            <a:ln w="38100" cap="rnd">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37906" name="Rectangle 7"/>
            <p:cNvSpPr>
              <a:spLocks noChangeArrowheads="1"/>
            </p:cNvSpPr>
            <p:nvPr/>
          </p:nvSpPr>
          <p:spPr bwMode="auto">
            <a:xfrm>
              <a:off x="3983" y="3536"/>
              <a:ext cx="326"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t>U</a:t>
              </a:r>
              <a:r>
                <a:rPr lang="es-ES_tradnl" altLang="es-MX" sz="1200" i="1" baseline="-25000"/>
                <a:t>2</a:t>
              </a:r>
            </a:p>
          </p:txBody>
        </p:sp>
        <p:sp>
          <p:nvSpPr>
            <p:cNvPr id="37907" name="Line 8"/>
            <p:cNvSpPr>
              <a:spLocks noChangeShapeType="1"/>
            </p:cNvSpPr>
            <p:nvPr/>
          </p:nvSpPr>
          <p:spPr bwMode="auto">
            <a:xfrm>
              <a:off x="1154" y="1159"/>
              <a:ext cx="0" cy="2636"/>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7908" name="Line 9"/>
            <p:cNvSpPr>
              <a:spLocks noChangeShapeType="1"/>
            </p:cNvSpPr>
            <p:nvPr/>
          </p:nvSpPr>
          <p:spPr bwMode="auto">
            <a:xfrm>
              <a:off x="1163" y="3799"/>
              <a:ext cx="3669" cy="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7909" name="Oval 10"/>
            <p:cNvSpPr>
              <a:spLocks noChangeArrowheads="1"/>
            </p:cNvSpPr>
            <p:nvPr/>
          </p:nvSpPr>
          <p:spPr bwMode="auto">
            <a:xfrm>
              <a:off x="2066" y="2819"/>
              <a:ext cx="96" cy="96"/>
            </a:xfrm>
            <a:prstGeom prst="ellipse">
              <a:avLst/>
            </a:prstGeom>
            <a:solidFill>
              <a:schemeClr val="tx1"/>
            </a:solidFill>
            <a:ln w="6350">
              <a:solidFill>
                <a:schemeClr val="tx1"/>
              </a:solidFill>
              <a:round/>
              <a:headEnd/>
              <a:tailEnd/>
            </a:ln>
          </p:spPr>
          <p:txBody>
            <a:bodyPr wrap="none" anchor="ctr"/>
            <a:lstStyle/>
            <a:p>
              <a:pPr eaLnBrk="1" hangingPunct="1"/>
              <a:endParaRPr lang="es-MX" altLang="es-MX"/>
            </a:p>
          </p:txBody>
        </p:sp>
        <p:sp>
          <p:nvSpPr>
            <p:cNvPr id="37910" name="Rectangle 11"/>
            <p:cNvSpPr>
              <a:spLocks noChangeArrowheads="1"/>
            </p:cNvSpPr>
            <p:nvPr/>
          </p:nvSpPr>
          <p:spPr bwMode="auto">
            <a:xfrm>
              <a:off x="1823" y="2816"/>
              <a:ext cx="2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t>Y</a:t>
              </a:r>
            </a:p>
          </p:txBody>
        </p:sp>
        <p:sp>
          <p:nvSpPr>
            <p:cNvPr id="37911" name="Oval 12"/>
            <p:cNvSpPr>
              <a:spLocks noChangeArrowheads="1"/>
            </p:cNvSpPr>
            <p:nvPr/>
          </p:nvSpPr>
          <p:spPr bwMode="auto">
            <a:xfrm>
              <a:off x="2636" y="3266"/>
              <a:ext cx="96" cy="96"/>
            </a:xfrm>
            <a:prstGeom prst="ellipse">
              <a:avLst/>
            </a:prstGeom>
            <a:solidFill>
              <a:schemeClr val="tx1"/>
            </a:solidFill>
            <a:ln w="6350">
              <a:solidFill>
                <a:schemeClr val="tx1"/>
              </a:solidFill>
              <a:round/>
              <a:headEnd/>
              <a:tailEnd/>
            </a:ln>
          </p:spPr>
          <p:txBody>
            <a:bodyPr wrap="none" anchor="ctr"/>
            <a:lstStyle/>
            <a:p>
              <a:pPr eaLnBrk="1" hangingPunct="1"/>
              <a:endParaRPr lang="es-MX" altLang="es-MX"/>
            </a:p>
          </p:txBody>
        </p:sp>
        <p:sp>
          <p:nvSpPr>
            <p:cNvPr id="37912" name="Rectangle 13"/>
            <p:cNvSpPr>
              <a:spLocks noChangeArrowheads="1"/>
            </p:cNvSpPr>
            <p:nvPr/>
          </p:nvSpPr>
          <p:spPr bwMode="auto">
            <a:xfrm>
              <a:off x="2397" y="3296"/>
              <a:ext cx="257"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t>Z</a:t>
              </a:r>
            </a:p>
          </p:txBody>
        </p:sp>
        <p:sp>
          <p:nvSpPr>
            <p:cNvPr id="37913" name="Rectangle 14"/>
            <p:cNvSpPr>
              <a:spLocks noChangeArrowheads="1"/>
            </p:cNvSpPr>
            <p:nvPr/>
          </p:nvSpPr>
          <p:spPr bwMode="auto">
            <a:xfrm>
              <a:off x="2162" y="1616"/>
              <a:ext cx="2433" cy="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r>
                <a:rPr lang="es-ES_tradnl" altLang="es-MX" sz="1400"/>
                <a:t>En estas curvas </a:t>
              </a:r>
              <a:r>
                <a:rPr lang="es-ES_tradnl" altLang="es-MX" sz="1400" i="1">
                  <a:latin typeface="Times New Roman" pitchFamily="18" charset="0"/>
                </a:rPr>
                <a:t>X </a:t>
              </a:r>
              <a:r>
                <a:rPr lang="es-MX" altLang="es-MX" sz="1400" i="1">
                  <a:latin typeface="Times New Roman" pitchFamily="18" charset="0"/>
                  <a:cs typeface="Times New Roman" pitchFamily="18" charset="0"/>
                  <a:sym typeface="Symbol" pitchFamily="18" charset="2"/>
                </a:rPr>
                <a:t> Y, Z   Y</a:t>
              </a:r>
              <a:r>
                <a:rPr lang="es-MX" altLang="es-MX" sz="1400">
                  <a:cs typeface="Times New Roman" pitchFamily="18" charset="0"/>
                  <a:sym typeface="Symbol" pitchFamily="18" charset="2"/>
                </a:rPr>
                <a:t>, por lo que debe </a:t>
              </a:r>
              <a:r>
                <a:rPr lang="es-MX" altLang="es-MX" sz="1400" i="1">
                  <a:latin typeface="Times New Roman" pitchFamily="18" charset="0"/>
                  <a:cs typeface="Times New Roman" pitchFamily="18" charset="0"/>
                  <a:sym typeface="Symbol" pitchFamily="18" charset="2"/>
                </a:rPr>
                <a:t>X  Y</a:t>
              </a:r>
              <a:r>
                <a:rPr lang="es-MX" altLang="es-MX" sz="1400">
                  <a:cs typeface="Times New Roman" pitchFamily="18" charset="0"/>
                  <a:sym typeface="Symbol" pitchFamily="18" charset="2"/>
                </a:rPr>
                <a:t>.</a:t>
              </a:r>
              <a:r>
                <a:rPr lang="es-MX" altLang="es-MX" sz="1400"/>
                <a:t> Lo que contradice el hecho de que </a:t>
              </a:r>
              <a:r>
                <a:rPr lang="es-MX" altLang="es-MX" sz="1400" i="1">
                  <a:latin typeface="Times New Roman" pitchFamily="18" charset="0"/>
                </a:rPr>
                <a:t>X &gt; Y</a:t>
              </a:r>
              <a:r>
                <a:rPr lang="es-MX" altLang="es-MX" sz="1400"/>
                <a:t>, por estar en una curva más alta</a:t>
              </a:r>
              <a:r>
                <a:rPr lang="es-ES_tradnl" altLang="es-MX" sz="1400"/>
                <a:t>.</a:t>
              </a:r>
            </a:p>
          </p:txBody>
        </p:sp>
        <p:sp>
          <p:nvSpPr>
            <p:cNvPr id="37914" name="Rectangle 16"/>
            <p:cNvSpPr>
              <a:spLocks noChangeArrowheads="1"/>
            </p:cNvSpPr>
            <p:nvPr/>
          </p:nvSpPr>
          <p:spPr bwMode="auto">
            <a:xfrm>
              <a:off x="898" y="935"/>
              <a:ext cx="257"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r"/>
              <a:r>
                <a:rPr lang="es-ES_tradnl" altLang="es-MX" sz="1200" i="1">
                  <a:latin typeface="Times New Roman" pitchFamily="18" charset="0"/>
                </a:rPr>
                <a:t>Y</a:t>
              </a:r>
            </a:p>
          </p:txBody>
        </p:sp>
        <p:sp>
          <p:nvSpPr>
            <p:cNvPr id="37915" name="Rectangle 17"/>
            <p:cNvSpPr>
              <a:spLocks noChangeArrowheads="1"/>
            </p:cNvSpPr>
            <p:nvPr/>
          </p:nvSpPr>
          <p:spPr bwMode="auto">
            <a:xfrm>
              <a:off x="4649" y="3839"/>
              <a:ext cx="349"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r>
                <a:rPr lang="es-ES_tradnl" altLang="es-MX" sz="1200" i="1">
                  <a:latin typeface="Times New Roman" pitchFamily="18" charset="0"/>
                </a:rPr>
                <a:t>X</a:t>
              </a:r>
            </a:p>
          </p:txBody>
        </p:sp>
        <p:sp>
          <p:nvSpPr>
            <p:cNvPr id="37916" name="Rectangle 18"/>
            <p:cNvSpPr>
              <a:spLocks noChangeArrowheads="1"/>
            </p:cNvSpPr>
            <p:nvPr/>
          </p:nvSpPr>
          <p:spPr bwMode="auto">
            <a:xfrm>
              <a:off x="1249" y="2385"/>
              <a:ext cx="2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t>X</a:t>
              </a:r>
            </a:p>
          </p:txBody>
        </p:sp>
        <p:sp>
          <p:nvSpPr>
            <p:cNvPr id="37917" name="Oval 19"/>
            <p:cNvSpPr>
              <a:spLocks noChangeArrowheads="1"/>
            </p:cNvSpPr>
            <p:nvPr/>
          </p:nvSpPr>
          <p:spPr bwMode="auto">
            <a:xfrm>
              <a:off x="1487" y="2288"/>
              <a:ext cx="96" cy="96"/>
            </a:xfrm>
            <a:prstGeom prst="ellipse">
              <a:avLst/>
            </a:prstGeom>
            <a:solidFill>
              <a:schemeClr val="tx1"/>
            </a:solidFill>
            <a:ln w="6350">
              <a:solidFill>
                <a:schemeClr val="tx1"/>
              </a:solidFill>
              <a:round/>
              <a:headEnd/>
              <a:tailEnd/>
            </a:ln>
          </p:spPr>
          <p:txBody>
            <a:bodyPr wrap="none" anchor="ctr"/>
            <a:lstStyle/>
            <a:p>
              <a:pPr eaLnBrk="1" hangingPunct="1"/>
              <a:endParaRPr lang="es-MX" altLang="es-MX"/>
            </a:p>
          </p:txBody>
        </p:sp>
      </p:grpSp>
      <p:sp>
        <p:nvSpPr>
          <p:cNvPr id="37891" name="Text Box 6"/>
          <p:cNvSpPr txBox="1">
            <a:spLocks noChangeArrowheads="1"/>
          </p:cNvSpPr>
          <p:nvPr/>
        </p:nvSpPr>
        <p:spPr bwMode="auto">
          <a:xfrm>
            <a:off x="623888" y="346075"/>
            <a:ext cx="9575800" cy="113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2075">
              <a:tabLst>
                <a:tab pos="3141663" algn="l"/>
              </a:tabLst>
              <a:defRPr sz="2800">
                <a:solidFill>
                  <a:schemeClr val="tx1"/>
                </a:solidFill>
                <a:latin typeface="Calibri" pitchFamily="34" charset="0"/>
              </a:defRPr>
            </a:lvl1pPr>
            <a:lvl2pPr marL="271463">
              <a:tabLst>
                <a:tab pos="3141663" algn="l"/>
              </a:tabLst>
              <a:defRPr sz="2400">
                <a:solidFill>
                  <a:schemeClr val="tx1"/>
                </a:solidFill>
                <a:latin typeface="Calibri" pitchFamily="34" charset="0"/>
              </a:defRPr>
            </a:lvl2pPr>
            <a:lvl3pPr>
              <a:tabLst>
                <a:tab pos="3141663" algn="l"/>
              </a:tabLst>
              <a:defRPr sz="2000">
                <a:solidFill>
                  <a:schemeClr val="tx1"/>
                </a:solidFill>
                <a:latin typeface="Calibri" pitchFamily="34" charset="0"/>
              </a:defRPr>
            </a:lvl3pPr>
            <a:lvl4pPr>
              <a:tabLst>
                <a:tab pos="3141663" algn="l"/>
              </a:tabLst>
              <a:defRPr>
                <a:solidFill>
                  <a:schemeClr val="tx1"/>
                </a:solidFill>
                <a:latin typeface="Calibri" pitchFamily="34" charset="0"/>
              </a:defRPr>
            </a:lvl4pPr>
            <a:lvl5pPr>
              <a:tabLst>
                <a:tab pos="3141663" algn="l"/>
              </a:tabLst>
              <a:defRPr>
                <a:solidFill>
                  <a:schemeClr val="tx1"/>
                </a:solidFill>
                <a:latin typeface="Calibri" pitchFamily="34" charset="0"/>
              </a:defRPr>
            </a:lvl5pPr>
            <a:lvl6pPr eaLnBrk="0" fontAlgn="base" hangingPunct="0">
              <a:spcAft>
                <a:spcPct val="0"/>
              </a:spcAft>
              <a:tabLst>
                <a:tab pos="3141663" algn="l"/>
              </a:tabLst>
              <a:defRPr>
                <a:solidFill>
                  <a:schemeClr val="tx1"/>
                </a:solidFill>
                <a:latin typeface="Calibri" pitchFamily="34" charset="0"/>
              </a:defRPr>
            </a:lvl6pPr>
            <a:lvl7pPr eaLnBrk="0" fontAlgn="base" hangingPunct="0">
              <a:spcAft>
                <a:spcPct val="0"/>
              </a:spcAft>
              <a:tabLst>
                <a:tab pos="3141663" algn="l"/>
              </a:tabLst>
              <a:defRPr>
                <a:solidFill>
                  <a:schemeClr val="tx1"/>
                </a:solidFill>
                <a:latin typeface="Calibri" pitchFamily="34" charset="0"/>
              </a:defRPr>
            </a:lvl7pPr>
            <a:lvl8pPr eaLnBrk="0" fontAlgn="base" hangingPunct="0">
              <a:spcAft>
                <a:spcPct val="0"/>
              </a:spcAft>
              <a:tabLst>
                <a:tab pos="3141663" algn="l"/>
              </a:tabLst>
              <a:defRPr>
                <a:solidFill>
                  <a:schemeClr val="tx1"/>
                </a:solidFill>
                <a:latin typeface="Calibri" pitchFamily="34" charset="0"/>
              </a:defRPr>
            </a:lvl8pPr>
            <a:lvl9pPr eaLnBrk="0" fontAlgn="base" hangingPunct="0">
              <a:spcAft>
                <a:spcPct val="0"/>
              </a:spcAft>
              <a:tabLst>
                <a:tab pos="3141663" algn="l"/>
              </a:tabLst>
              <a:defRPr>
                <a:solidFill>
                  <a:schemeClr val="tx1"/>
                </a:solidFill>
                <a:latin typeface="Calibri" pitchFamily="34" charset="0"/>
              </a:defRPr>
            </a:lvl9pPr>
          </a:lstStyle>
          <a:p>
            <a:pPr eaLnBrk="1" hangingPunct="1">
              <a:spcBef>
                <a:spcPct val="20000"/>
              </a:spcBef>
            </a:pPr>
            <a:r>
              <a:rPr lang="es-ES" altLang="es-MX" sz="2000" b="0">
                <a:latin typeface="Arial" pitchFamily="34" charset="0"/>
                <a:sym typeface="Wingdings" pitchFamily="2" charset="2"/>
              </a:rPr>
              <a:t>Propiedad 3: </a:t>
            </a:r>
            <a:r>
              <a:rPr lang="es-ES" altLang="es-MX" sz="2000">
                <a:latin typeface="Arial" pitchFamily="34" charset="0"/>
                <a:sym typeface="Wingdings" pitchFamily="2" charset="2"/>
              </a:rPr>
              <a:t>No</a:t>
            </a:r>
            <a:r>
              <a:rPr lang="es-ES" altLang="es-MX" sz="2000" b="0">
                <a:latin typeface="Arial" pitchFamily="34" charset="0"/>
                <a:sym typeface="Wingdings" pitchFamily="2" charset="2"/>
              </a:rPr>
              <a:t> se pueden </a:t>
            </a:r>
            <a:r>
              <a:rPr lang="es-ES" altLang="es-MX" sz="2000">
                <a:latin typeface="Arial" pitchFamily="34" charset="0"/>
                <a:sym typeface="Wingdings" pitchFamily="2" charset="2"/>
              </a:rPr>
              <a:t>cortar</a:t>
            </a:r>
          </a:p>
          <a:p>
            <a:pPr eaLnBrk="1" hangingPunct="1">
              <a:spcBef>
                <a:spcPct val="20000"/>
              </a:spcBef>
            </a:pPr>
            <a:r>
              <a:rPr lang="es-ES_tradnl" altLang="es-MX" sz="2000" b="0">
                <a:latin typeface="Arial" pitchFamily="34" charset="0"/>
                <a:cs typeface="Arial" pitchFamily="34" charset="0"/>
              </a:rPr>
              <a:t>Propiedad 4: </a:t>
            </a:r>
            <a:r>
              <a:rPr lang="es-ES_tradnl" altLang="es-MX" sz="2000">
                <a:latin typeface="Arial" pitchFamily="34" charset="0"/>
                <a:cs typeface="Arial" pitchFamily="34" charset="0"/>
                <a:sym typeface="Wingdings" pitchFamily="2" charset="2"/>
              </a:rPr>
              <a:t>Pendiente negativa</a:t>
            </a:r>
            <a:r>
              <a:rPr lang="es-ES_tradnl" altLang="es-MX" sz="2000" b="0">
                <a:latin typeface="Arial" pitchFamily="34" charset="0"/>
                <a:cs typeface="Arial" pitchFamily="34" charset="0"/>
                <a:sym typeface="Wingdings" pitchFamily="2" charset="2"/>
              </a:rPr>
              <a:t>. Insaciabilidad.</a:t>
            </a:r>
          </a:p>
          <a:p>
            <a:pPr lvl="1" eaLnBrk="1" hangingPunct="1">
              <a:spcBef>
                <a:spcPct val="20000"/>
              </a:spcBef>
            </a:pPr>
            <a:r>
              <a:rPr lang="es-ES_tradnl" altLang="es-MX" sz="2000" b="0" i="1">
                <a:latin typeface="Times New Roman" pitchFamily="18" charset="0"/>
                <a:cs typeface="Arial" pitchFamily="34" charset="0"/>
              </a:rPr>
              <a:t>                     B</a:t>
            </a:r>
            <a:r>
              <a:rPr lang="es-ES_tradnl" altLang="es-MX" sz="2000" b="0">
                <a:latin typeface="Arial" pitchFamily="34" charset="0"/>
                <a:cs typeface="Arial" pitchFamily="34" charset="0"/>
              </a:rPr>
              <a:t> ~ </a:t>
            </a:r>
            <a:r>
              <a:rPr lang="es-ES_tradnl" altLang="es-MX" sz="2000" b="0" i="1">
                <a:latin typeface="Times New Roman" pitchFamily="18" charset="0"/>
                <a:cs typeface="Arial" pitchFamily="34" charset="0"/>
              </a:rPr>
              <a:t>A</a:t>
            </a:r>
            <a:r>
              <a:rPr lang="es-ES_tradnl" altLang="es-MX" sz="2000" b="0">
                <a:latin typeface="Arial" pitchFamily="34" charset="0"/>
                <a:cs typeface="Arial" pitchFamily="34" charset="0"/>
              </a:rPr>
              <a:t>. No coherente pues </a:t>
            </a:r>
            <a:r>
              <a:rPr lang="es-ES_tradnl" altLang="es-MX" sz="2000" b="0" i="1">
                <a:latin typeface="Times New Roman" pitchFamily="18" charset="0"/>
                <a:cs typeface="Arial" pitchFamily="34" charset="0"/>
              </a:rPr>
              <a:t>B</a:t>
            </a:r>
            <a:r>
              <a:rPr lang="es-ES_tradnl" altLang="es-MX" sz="2000" b="0">
                <a:latin typeface="Arial" pitchFamily="34" charset="0"/>
                <a:cs typeface="Arial" pitchFamily="34" charset="0"/>
              </a:rPr>
              <a:t> tiene más bienes.</a:t>
            </a:r>
          </a:p>
        </p:txBody>
      </p:sp>
      <p:sp>
        <p:nvSpPr>
          <p:cNvPr id="37892" name="Arc 24"/>
          <p:cNvSpPr>
            <a:spLocks/>
          </p:cNvSpPr>
          <p:nvPr/>
        </p:nvSpPr>
        <p:spPr bwMode="auto">
          <a:xfrm rot="10732433" flipH="1">
            <a:off x="6934200" y="2781300"/>
            <a:ext cx="2433638" cy="2547938"/>
          </a:xfrm>
          <a:custGeom>
            <a:avLst/>
            <a:gdLst>
              <a:gd name="T0" fmla="*/ 0 w 21600"/>
              <a:gd name="T1" fmla="*/ 0 h 21600"/>
              <a:gd name="T2" fmla="*/ 2147483646 w 21600"/>
              <a:gd name="T3" fmla="*/ 2147483646 h 21600"/>
              <a:gd name="T4" fmla="*/ 0 w 21600"/>
              <a:gd name="T5" fmla="*/ 214748364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3810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p>
        </p:txBody>
      </p:sp>
      <p:sp>
        <p:nvSpPr>
          <p:cNvPr id="37893" name="Rectangle 25"/>
          <p:cNvSpPr>
            <a:spLocks noChangeArrowheads="1"/>
          </p:cNvSpPr>
          <p:nvPr/>
        </p:nvSpPr>
        <p:spPr bwMode="auto">
          <a:xfrm>
            <a:off x="9310688" y="2420938"/>
            <a:ext cx="350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t>U</a:t>
            </a:r>
            <a:r>
              <a:rPr lang="es-ES_tradnl" altLang="es-MX" sz="1200" i="1" baseline="-25000"/>
              <a:t>1</a:t>
            </a:r>
          </a:p>
        </p:txBody>
      </p:sp>
      <p:sp>
        <p:nvSpPr>
          <p:cNvPr id="37894" name="Rectangle 27"/>
          <p:cNvSpPr>
            <a:spLocks noChangeArrowheads="1"/>
          </p:cNvSpPr>
          <p:nvPr/>
        </p:nvSpPr>
        <p:spPr bwMode="auto">
          <a:xfrm>
            <a:off x="9610725" y="5492750"/>
            <a:ext cx="35083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t>U</a:t>
            </a:r>
            <a:r>
              <a:rPr lang="es-ES_tradnl" altLang="es-MX" sz="1200" i="1" baseline="-25000"/>
              <a:t>2</a:t>
            </a:r>
          </a:p>
        </p:txBody>
      </p:sp>
      <p:sp>
        <p:nvSpPr>
          <p:cNvPr id="37895" name="Line 28"/>
          <p:cNvSpPr>
            <a:spLocks noChangeShapeType="1"/>
          </p:cNvSpPr>
          <p:nvPr/>
        </p:nvSpPr>
        <p:spPr bwMode="auto">
          <a:xfrm>
            <a:off x="6559550" y="2487613"/>
            <a:ext cx="0" cy="333216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7896" name="Line 29"/>
          <p:cNvSpPr>
            <a:spLocks noChangeShapeType="1"/>
          </p:cNvSpPr>
          <p:nvPr/>
        </p:nvSpPr>
        <p:spPr bwMode="auto">
          <a:xfrm>
            <a:off x="6570663" y="5824538"/>
            <a:ext cx="3954462" cy="476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7897" name="Rectangle 31"/>
          <p:cNvSpPr>
            <a:spLocks noChangeArrowheads="1"/>
          </p:cNvSpPr>
          <p:nvPr/>
        </p:nvSpPr>
        <p:spPr bwMode="auto">
          <a:xfrm>
            <a:off x="7799388" y="5157788"/>
            <a:ext cx="29368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t>A</a:t>
            </a:r>
          </a:p>
        </p:txBody>
      </p:sp>
      <p:sp>
        <p:nvSpPr>
          <p:cNvPr id="37898" name="Oval 32"/>
          <p:cNvSpPr>
            <a:spLocks noChangeArrowheads="1"/>
          </p:cNvSpPr>
          <p:nvPr/>
        </p:nvSpPr>
        <p:spPr bwMode="auto">
          <a:xfrm>
            <a:off x="9105900" y="3716338"/>
            <a:ext cx="103188" cy="120650"/>
          </a:xfrm>
          <a:prstGeom prst="ellipse">
            <a:avLst/>
          </a:prstGeom>
          <a:solidFill>
            <a:schemeClr val="tx1"/>
          </a:solidFill>
          <a:ln w="6350">
            <a:solidFill>
              <a:schemeClr val="tx1"/>
            </a:solidFill>
            <a:round/>
            <a:headEnd/>
            <a:tailEnd/>
          </a:ln>
        </p:spPr>
        <p:txBody>
          <a:bodyPr wrap="none" anchor="ctr"/>
          <a:lstStyle/>
          <a:p>
            <a:pPr eaLnBrk="1" hangingPunct="1"/>
            <a:endParaRPr lang="es-MX" altLang="es-MX"/>
          </a:p>
        </p:txBody>
      </p:sp>
      <p:sp>
        <p:nvSpPr>
          <p:cNvPr id="37899" name="Rectangle 33"/>
          <p:cNvSpPr>
            <a:spLocks noChangeArrowheads="1"/>
          </p:cNvSpPr>
          <p:nvPr/>
        </p:nvSpPr>
        <p:spPr bwMode="auto">
          <a:xfrm>
            <a:off x="9166225" y="3716338"/>
            <a:ext cx="29368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t>B</a:t>
            </a:r>
          </a:p>
        </p:txBody>
      </p:sp>
      <p:sp>
        <p:nvSpPr>
          <p:cNvPr id="37900" name="Rectangle 35"/>
          <p:cNvSpPr>
            <a:spLocks noChangeArrowheads="1"/>
          </p:cNvSpPr>
          <p:nvPr/>
        </p:nvSpPr>
        <p:spPr bwMode="auto">
          <a:xfrm>
            <a:off x="6283325" y="2205038"/>
            <a:ext cx="2778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r"/>
            <a:r>
              <a:rPr lang="es-ES_tradnl" altLang="es-MX" sz="1200" i="1">
                <a:latin typeface="Times New Roman" pitchFamily="18" charset="0"/>
              </a:rPr>
              <a:t>Y</a:t>
            </a:r>
          </a:p>
        </p:txBody>
      </p:sp>
      <p:sp>
        <p:nvSpPr>
          <p:cNvPr id="37901" name="Rectangle 36"/>
          <p:cNvSpPr>
            <a:spLocks noChangeArrowheads="1"/>
          </p:cNvSpPr>
          <p:nvPr/>
        </p:nvSpPr>
        <p:spPr bwMode="auto">
          <a:xfrm>
            <a:off x="10328275" y="5875338"/>
            <a:ext cx="3762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r>
              <a:rPr lang="es-ES_tradnl" altLang="es-MX" sz="1200" i="1">
                <a:latin typeface="Times New Roman" pitchFamily="18" charset="0"/>
              </a:rPr>
              <a:t>X</a:t>
            </a:r>
          </a:p>
        </p:txBody>
      </p:sp>
      <p:sp>
        <p:nvSpPr>
          <p:cNvPr id="37902" name="Oval 38"/>
          <p:cNvSpPr>
            <a:spLocks noChangeArrowheads="1"/>
          </p:cNvSpPr>
          <p:nvPr/>
        </p:nvSpPr>
        <p:spPr bwMode="auto">
          <a:xfrm>
            <a:off x="7799388" y="5084763"/>
            <a:ext cx="103187" cy="122237"/>
          </a:xfrm>
          <a:prstGeom prst="ellipse">
            <a:avLst/>
          </a:prstGeom>
          <a:solidFill>
            <a:schemeClr val="tx1"/>
          </a:solidFill>
          <a:ln w="6350">
            <a:solidFill>
              <a:schemeClr val="tx1"/>
            </a:solidFill>
            <a:round/>
            <a:headEnd/>
            <a:tailEnd/>
          </a:ln>
        </p:spPr>
        <p:txBody>
          <a:bodyPr wrap="none" anchor="ctr"/>
          <a:lstStyle/>
          <a:p>
            <a:pPr eaLnBrk="1" hangingPunct="1"/>
            <a:endParaRPr lang="es-MX" altLang="es-MX"/>
          </a:p>
        </p:txBody>
      </p:sp>
    </p:spTree>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3"/>
          <p:cNvSpPr>
            <a:spLocks noChangeArrowheads="1"/>
          </p:cNvSpPr>
          <p:nvPr/>
        </p:nvSpPr>
        <p:spPr bwMode="auto">
          <a:xfrm>
            <a:off x="152400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39939" name="Text Box 6"/>
          <p:cNvSpPr txBox="1">
            <a:spLocks noChangeArrowheads="1"/>
          </p:cNvSpPr>
          <p:nvPr/>
        </p:nvSpPr>
        <p:spPr bwMode="auto">
          <a:xfrm>
            <a:off x="766763" y="836613"/>
            <a:ext cx="10874375"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eaLnBrk="1" hangingPunct="1">
              <a:spcBef>
                <a:spcPct val="20000"/>
              </a:spcBef>
            </a:pPr>
            <a:r>
              <a:rPr lang="es-ES_tradnl" altLang="es-MX" sz="2400" b="0">
                <a:latin typeface="Arial" pitchFamily="34" charset="0"/>
              </a:rPr>
              <a:t>Propiedad 5 →</a:t>
            </a:r>
            <a:r>
              <a:rPr lang="es-ES_tradnl" altLang="es-MX" sz="2400" b="0">
                <a:latin typeface="Arial" pitchFamily="34" charset="0"/>
                <a:sym typeface="Wingdings" pitchFamily="2" charset="2"/>
              </a:rPr>
              <a:t> </a:t>
            </a:r>
            <a:r>
              <a:rPr lang="es-ES_tradnl" altLang="es-MX" sz="2400">
                <a:latin typeface="Arial" pitchFamily="34" charset="0"/>
                <a:sym typeface="Wingdings" pitchFamily="2" charset="2"/>
              </a:rPr>
              <a:t>Convexidad</a:t>
            </a:r>
            <a:r>
              <a:rPr lang="es-ES_tradnl" altLang="es-MX" sz="2400" b="0">
                <a:latin typeface="Arial" pitchFamily="34" charset="0"/>
                <a:sym typeface="Wingdings" pitchFamily="2" charset="2"/>
              </a:rPr>
              <a:t>. </a:t>
            </a:r>
          </a:p>
          <a:p>
            <a:pPr eaLnBrk="1" hangingPunct="1">
              <a:spcBef>
                <a:spcPct val="20000"/>
              </a:spcBef>
            </a:pPr>
            <a:r>
              <a:rPr lang="es-ES_tradnl" altLang="es-MX" sz="2000" b="0">
                <a:latin typeface="Arial" pitchFamily="34" charset="0"/>
                <a:cs typeface="Arial" pitchFamily="34" charset="0"/>
              </a:rPr>
              <a:t>Curvas menos inclinadas a medida que nos desplazamos a la derecha. </a:t>
            </a:r>
          </a:p>
          <a:p>
            <a:pPr eaLnBrk="1" hangingPunct="1">
              <a:spcBef>
                <a:spcPct val="20000"/>
              </a:spcBef>
            </a:pPr>
            <a:r>
              <a:rPr lang="es-ES_tradnl" altLang="es-MX" sz="2000" b="0">
                <a:latin typeface="Arial" pitchFamily="34" charset="0"/>
                <a:cs typeface="Arial" pitchFamily="34" charset="0"/>
              </a:rPr>
              <a:t>Los bienes se consumen juntos. El consumidor prefiere no especializarse. Desea diversificar consumo.</a:t>
            </a:r>
          </a:p>
        </p:txBody>
      </p:sp>
      <p:sp>
        <p:nvSpPr>
          <p:cNvPr id="39940" name="Rectangle 7"/>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39941" name="Rectangle 8"/>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pic>
        <p:nvPicPr>
          <p:cNvPr id="39942" name="Picture 11" descr="T2 14"/>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82663" y="3135313"/>
            <a:ext cx="9845675" cy="309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Group 2"/>
          <p:cNvGrpSpPr>
            <a:grpSpLocks/>
          </p:cNvGrpSpPr>
          <p:nvPr/>
        </p:nvGrpSpPr>
        <p:grpSpPr bwMode="auto">
          <a:xfrm>
            <a:off x="1957388" y="290513"/>
            <a:ext cx="8315325" cy="6378575"/>
            <a:chOff x="90" y="206"/>
            <a:chExt cx="5238" cy="4018"/>
          </a:xfrm>
        </p:grpSpPr>
        <p:sp>
          <p:nvSpPr>
            <p:cNvPr id="40963" name="Rectangle 3"/>
            <p:cNvSpPr>
              <a:spLocks noChangeArrowheads="1"/>
            </p:cNvSpPr>
            <p:nvPr/>
          </p:nvSpPr>
          <p:spPr bwMode="auto">
            <a:xfrm>
              <a:off x="528" y="3936"/>
              <a:ext cx="120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40964" name="Rectangle 4"/>
            <p:cNvSpPr>
              <a:spLocks noChangeArrowheads="1"/>
            </p:cNvSpPr>
            <p:nvPr/>
          </p:nvSpPr>
          <p:spPr bwMode="auto">
            <a:xfrm>
              <a:off x="2112" y="3936"/>
              <a:ext cx="18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grpSp>
          <p:nvGrpSpPr>
            <p:cNvPr id="40965" name="Group 5"/>
            <p:cNvGrpSpPr>
              <a:grpSpLocks/>
            </p:cNvGrpSpPr>
            <p:nvPr/>
          </p:nvGrpSpPr>
          <p:grpSpPr bwMode="auto">
            <a:xfrm>
              <a:off x="745" y="672"/>
              <a:ext cx="1237" cy="1221"/>
              <a:chOff x="1460" y="1460"/>
              <a:chExt cx="2220" cy="2220"/>
            </a:xfrm>
          </p:grpSpPr>
          <p:sp>
            <p:nvSpPr>
              <p:cNvPr id="41053" name="Line 6"/>
              <p:cNvSpPr>
                <a:spLocks noChangeShapeType="1"/>
              </p:cNvSpPr>
              <p:nvPr/>
            </p:nvSpPr>
            <p:spPr bwMode="auto">
              <a:xfrm>
                <a:off x="1460" y="3380"/>
                <a:ext cx="300" cy="300"/>
              </a:xfrm>
              <a:prstGeom prst="line">
                <a:avLst/>
              </a:prstGeom>
              <a:noFill/>
              <a:ln w="25400">
                <a:solidFill>
                  <a:srgbClr val="CC66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54" name="Line 7"/>
              <p:cNvSpPr>
                <a:spLocks noChangeShapeType="1"/>
              </p:cNvSpPr>
              <p:nvPr/>
            </p:nvSpPr>
            <p:spPr bwMode="auto">
              <a:xfrm>
                <a:off x="1460" y="2708"/>
                <a:ext cx="972" cy="972"/>
              </a:xfrm>
              <a:prstGeom prst="line">
                <a:avLst/>
              </a:prstGeom>
              <a:noFill/>
              <a:ln w="25400">
                <a:solidFill>
                  <a:srgbClr val="CC66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55" name="Line 8"/>
              <p:cNvSpPr>
                <a:spLocks noChangeShapeType="1"/>
              </p:cNvSpPr>
              <p:nvPr/>
            </p:nvSpPr>
            <p:spPr bwMode="auto">
              <a:xfrm>
                <a:off x="1460" y="2084"/>
                <a:ext cx="1596" cy="1596"/>
              </a:xfrm>
              <a:prstGeom prst="line">
                <a:avLst/>
              </a:prstGeom>
              <a:noFill/>
              <a:ln w="25400">
                <a:solidFill>
                  <a:srgbClr val="CC66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56" name="Line 9"/>
              <p:cNvSpPr>
                <a:spLocks noChangeShapeType="1"/>
              </p:cNvSpPr>
              <p:nvPr/>
            </p:nvSpPr>
            <p:spPr bwMode="auto">
              <a:xfrm>
                <a:off x="1460" y="1460"/>
                <a:ext cx="2220" cy="2220"/>
              </a:xfrm>
              <a:prstGeom prst="line">
                <a:avLst/>
              </a:prstGeom>
              <a:noFill/>
              <a:ln w="25400">
                <a:solidFill>
                  <a:srgbClr val="CC66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grpSp>
        <p:sp>
          <p:nvSpPr>
            <p:cNvPr id="40966" name="Line 10"/>
            <p:cNvSpPr>
              <a:spLocks noChangeShapeType="1"/>
            </p:cNvSpPr>
            <p:nvPr/>
          </p:nvSpPr>
          <p:spPr bwMode="auto">
            <a:xfrm>
              <a:off x="740" y="446"/>
              <a:ext cx="0" cy="144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67" name="Line 11"/>
            <p:cNvSpPr>
              <a:spLocks noChangeShapeType="1"/>
            </p:cNvSpPr>
            <p:nvPr/>
          </p:nvSpPr>
          <p:spPr bwMode="auto">
            <a:xfrm>
              <a:off x="738" y="1897"/>
              <a:ext cx="1474"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68" name="Rectangle 12"/>
            <p:cNvSpPr>
              <a:spLocks noChangeArrowheads="1"/>
            </p:cNvSpPr>
            <p:nvPr/>
          </p:nvSpPr>
          <p:spPr bwMode="auto">
            <a:xfrm>
              <a:off x="2210" y="1829"/>
              <a:ext cx="515" cy="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Jugo de </a:t>
              </a:r>
            </a:p>
            <a:p>
              <a:r>
                <a:rPr lang="es-ES_tradnl" altLang="es-MX" sz="1200"/>
                <a:t>naranja</a:t>
              </a:r>
            </a:p>
            <a:p>
              <a:r>
                <a:rPr lang="es-ES_tradnl" altLang="es-MX" sz="1200"/>
                <a:t>(vasos)</a:t>
              </a:r>
            </a:p>
          </p:txBody>
        </p:sp>
        <p:sp>
          <p:nvSpPr>
            <p:cNvPr id="40969" name="Rectangle 13"/>
            <p:cNvSpPr>
              <a:spLocks noChangeArrowheads="1"/>
            </p:cNvSpPr>
            <p:nvPr/>
          </p:nvSpPr>
          <p:spPr bwMode="auto">
            <a:xfrm>
              <a:off x="90" y="336"/>
              <a:ext cx="669" cy="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a:r>
                <a:rPr lang="es-ES_tradnl" altLang="es-MX" sz="1200"/>
                <a:t>Jugo </a:t>
              </a:r>
            </a:p>
            <a:p>
              <a:pPr algn="ctr"/>
              <a:r>
                <a:rPr lang="es-ES_tradnl" altLang="es-MX" sz="1200"/>
                <a:t>de manzana</a:t>
              </a:r>
            </a:p>
            <a:p>
              <a:pPr algn="ctr"/>
              <a:r>
                <a:rPr lang="es-ES_tradnl" altLang="es-MX" sz="1200"/>
                <a:t>(vasos)</a:t>
              </a:r>
            </a:p>
          </p:txBody>
        </p:sp>
        <p:sp>
          <p:nvSpPr>
            <p:cNvPr id="40970" name="Rectangle 14"/>
            <p:cNvSpPr>
              <a:spLocks noChangeArrowheads="1"/>
            </p:cNvSpPr>
            <p:nvPr/>
          </p:nvSpPr>
          <p:spPr bwMode="auto">
            <a:xfrm>
              <a:off x="1273" y="1901"/>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2</a:t>
              </a:r>
            </a:p>
          </p:txBody>
        </p:sp>
        <p:sp>
          <p:nvSpPr>
            <p:cNvPr id="40971" name="Rectangle 15"/>
            <p:cNvSpPr>
              <a:spLocks noChangeArrowheads="1"/>
            </p:cNvSpPr>
            <p:nvPr/>
          </p:nvSpPr>
          <p:spPr bwMode="auto">
            <a:xfrm>
              <a:off x="1608" y="1901"/>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3</a:t>
              </a:r>
            </a:p>
          </p:txBody>
        </p:sp>
        <p:sp>
          <p:nvSpPr>
            <p:cNvPr id="40972" name="Rectangle 16"/>
            <p:cNvSpPr>
              <a:spLocks noChangeArrowheads="1"/>
            </p:cNvSpPr>
            <p:nvPr/>
          </p:nvSpPr>
          <p:spPr bwMode="auto">
            <a:xfrm>
              <a:off x="1941" y="1901"/>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4</a:t>
              </a:r>
            </a:p>
          </p:txBody>
        </p:sp>
        <p:sp>
          <p:nvSpPr>
            <p:cNvPr id="40973" name="Rectangle 17"/>
            <p:cNvSpPr>
              <a:spLocks noChangeArrowheads="1"/>
            </p:cNvSpPr>
            <p:nvPr/>
          </p:nvSpPr>
          <p:spPr bwMode="auto">
            <a:xfrm>
              <a:off x="905" y="1901"/>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1</a:t>
              </a:r>
            </a:p>
          </p:txBody>
        </p:sp>
        <p:sp>
          <p:nvSpPr>
            <p:cNvPr id="40974" name="Rectangle 18"/>
            <p:cNvSpPr>
              <a:spLocks noChangeArrowheads="1"/>
            </p:cNvSpPr>
            <p:nvPr/>
          </p:nvSpPr>
          <p:spPr bwMode="auto">
            <a:xfrm>
              <a:off x="598" y="1594"/>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1</a:t>
              </a:r>
            </a:p>
          </p:txBody>
        </p:sp>
        <p:sp>
          <p:nvSpPr>
            <p:cNvPr id="40975" name="Rectangle 19"/>
            <p:cNvSpPr>
              <a:spLocks noChangeArrowheads="1"/>
            </p:cNvSpPr>
            <p:nvPr/>
          </p:nvSpPr>
          <p:spPr bwMode="auto">
            <a:xfrm>
              <a:off x="598" y="1247"/>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2</a:t>
              </a:r>
            </a:p>
          </p:txBody>
        </p:sp>
        <p:sp>
          <p:nvSpPr>
            <p:cNvPr id="40976" name="Rectangle 20"/>
            <p:cNvSpPr>
              <a:spLocks noChangeArrowheads="1"/>
            </p:cNvSpPr>
            <p:nvPr/>
          </p:nvSpPr>
          <p:spPr bwMode="auto">
            <a:xfrm>
              <a:off x="598" y="901"/>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3</a:t>
              </a:r>
            </a:p>
          </p:txBody>
        </p:sp>
        <p:sp>
          <p:nvSpPr>
            <p:cNvPr id="40977" name="Rectangle 21"/>
            <p:cNvSpPr>
              <a:spLocks noChangeArrowheads="1"/>
            </p:cNvSpPr>
            <p:nvPr/>
          </p:nvSpPr>
          <p:spPr bwMode="auto">
            <a:xfrm>
              <a:off x="598" y="554"/>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4</a:t>
              </a:r>
            </a:p>
          </p:txBody>
        </p:sp>
        <p:sp>
          <p:nvSpPr>
            <p:cNvPr id="40978" name="Rectangle 22"/>
            <p:cNvSpPr>
              <a:spLocks noChangeArrowheads="1"/>
            </p:cNvSpPr>
            <p:nvPr/>
          </p:nvSpPr>
          <p:spPr bwMode="auto">
            <a:xfrm>
              <a:off x="644" y="1901"/>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0</a:t>
              </a:r>
            </a:p>
          </p:txBody>
        </p:sp>
        <p:sp>
          <p:nvSpPr>
            <p:cNvPr id="40979" name="Text Box 23"/>
            <p:cNvSpPr txBox="1">
              <a:spLocks noChangeArrowheads="1"/>
            </p:cNvSpPr>
            <p:nvPr/>
          </p:nvSpPr>
          <p:spPr bwMode="auto">
            <a:xfrm>
              <a:off x="1821" y="732"/>
              <a:ext cx="594" cy="296"/>
            </a:xfrm>
            <a:prstGeom prst="rect">
              <a:avLst/>
            </a:prstGeom>
            <a:solidFill>
              <a:srgbClr val="D8C0CB"/>
            </a:solidFill>
            <a:ln w="12700">
              <a:solidFill>
                <a:srgbClr val="376546"/>
              </a:solidFill>
              <a:miter lim="800000"/>
              <a:headEnd/>
              <a:tailEnd/>
            </a:ln>
            <a:effectLst>
              <a:outerShdw dist="107763" dir="2700000" algn="ctr" rotWithShape="0">
                <a:srgbClr val="B2B2B2"/>
              </a:outerShdw>
            </a:effectLst>
          </p:spPr>
          <p:txBody>
            <a:bodyPr wrap="none">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ctr"/>
              <a:r>
                <a:rPr lang="es-ES_tradnl" altLang="es-MX" sz="1200">
                  <a:solidFill>
                    <a:srgbClr val="C00000"/>
                  </a:solidFill>
                  <a:latin typeface="Arial" pitchFamily="34" charset="0"/>
                </a:rPr>
                <a:t>Sustitutos</a:t>
              </a:r>
            </a:p>
            <a:p>
              <a:pPr algn="ctr"/>
              <a:r>
                <a:rPr lang="es-ES_tradnl" altLang="es-MX" sz="1200">
                  <a:solidFill>
                    <a:srgbClr val="C00000"/>
                  </a:solidFill>
                  <a:latin typeface="Arial" pitchFamily="34" charset="0"/>
                </a:rPr>
                <a:t>perfectos</a:t>
              </a:r>
            </a:p>
          </p:txBody>
        </p:sp>
        <p:grpSp>
          <p:nvGrpSpPr>
            <p:cNvPr id="40980" name="Group 24"/>
            <p:cNvGrpSpPr>
              <a:grpSpLocks/>
            </p:cNvGrpSpPr>
            <p:nvPr/>
          </p:nvGrpSpPr>
          <p:grpSpPr bwMode="auto">
            <a:xfrm>
              <a:off x="3645" y="510"/>
              <a:ext cx="999" cy="1166"/>
              <a:chOff x="1920" y="1196"/>
              <a:chExt cx="2036" cy="2124"/>
            </a:xfrm>
          </p:grpSpPr>
          <p:sp>
            <p:nvSpPr>
              <p:cNvPr id="41045" name="Line 25"/>
              <p:cNvSpPr>
                <a:spLocks noChangeShapeType="1"/>
              </p:cNvSpPr>
              <p:nvPr/>
            </p:nvSpPr>
            <p:spPr bwMode="auto">
              <a:xfrm>
                <a:off x="1920" y="1196"/>
                <a:ext cx="0" cy="2124"/>
              </a:xfrm>
              <a:prstGeom prst="line">
                <a:avLst/>
              </a:prstGeom>
              <a:noFill/>
              <a:ln w="25400">
                <a:solidFill>
                  <a:srgbClr val="CC66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46" name="Line 26"/>
              <p:cNvSpPr>
                <a:spLocks noChangeShapeType="1"/>
              </p:cNvSpPr>
              <p:nvPr/>
            </p:nvSpPr>
            <p:spPr bwMode="auto">
              <a:xfrm>
                <a:off x="2544" y="1196"/>
                <a:ext cx="0" cy="1452"/>
              </a:xfrm>
              <a:prstGeom prst="line">
                <a:avLst/>
              </a:prstGeom>
              <a:noFill/>
              <a:ln w="25400">
                <a:solidFill>
                  <a:srgbClr val="CC66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47" name="Line 27"/>
              <p:cNvSpPr>
                <a:spLocks noChangeShapeType="1"/>
              </p:cNvSpPr>
              <p:nvPr/>
            </p:nvSpPr>
            <p:spPr bwMode="auto">
              <a:xfrm>
                <a:off x="3168" y="1196"/>
                <a:ext cx="0" cy="828"/>
              </a:xfrm>
              <a:prstGeom prst="line">
                <a:avLst/>
              </a:prstGeom>
              <a:noFill/>
              <a:ln w="25400">
                <a:solidFill>
                  <a:srgbClr val="CC66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48" name="Line 28"/>
              <p:cNvSpPr>
                <a:spLocks noChangeShapeType="1"/>
              </p:cNvSpPr>
              <p:nvPr/>
            </p:nvSpPr>
            <p:spPr bwMode="auto">
              <a:xfrm>
                <a:off x="3744" y="1196"/>
                <a:ext cx="0" cy="204"/>
              </a:xfrm>
              <a:prstGeom prst="line">
                <a:avLst/>
              </a:prstGeom>
              <a:noFill/>
              <a:ln w="25400">
                <a:solidFill>
                  <a:srgbClr val="CC66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49" name="Line 29"/>
              <p:cNvSpPr>
                <a:spLocks noChangeShapeType="1"/>
              </p:cNvSpPr>
              <p:nvPr/>
            </p:nvSpPr>
            <p:spPr bwMode="auto">
              <a:xfrm>
                <a:off x="1928" y="3312"/>
                <a:ext cx="2028" cy="0"/>
              </a:xfrm>
              <a:prstGeom prst="line">
                <a:avLst/>
              </a:prstGeom>
              <a:noFill/>
              <a:ln w="25400">
                <a:solidFill>
                  <a:srgbClr val="CC66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50" name="Line 30"/>
              <p:cNvSpPr>
                <a:spLocks noChangeShapeType="1"/>
              </p:cNvSpPr>
              <p:nvPr/>
            </p:nvSpPr>
            <p:spPr bwMode="auto">
              <a:xfrm>
                <a:off x="2552" y="2640"/>
                <a:ext cx="1404" cy="0"/>
              </a:xfrm>
              <a:prstGeom prst="line">
                <a:avLst/>
              </a:prstGeom>
              <a:noFill/>
              <a:ln w="25400">
                <a:solidFill>
                  <a:srgbClr val="CC66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51" name="Line 31"/>
              <p:cNvSpPr>
                <a:spLocks noChangeShapeType="1"/>
              </p:cNvSpPr>
              <p:nvPr/>
            </p:nvSpPr>
            <p:spPr bwMode="auto">
              <a:xfrm>
                <a:off x="3176" y="2016"/>
                <a:ext cx="780" cy="0"/>
              </a:xfrm>
              <a:prstGeom prst="line">
                <a:avLst/>
              </a:prstGeom>
              <a:noFill/>
              <a:ln w="25400">
                <a:solidFill>
                  <a:srgbClr val="CC66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52" name="Line 32"/>
              <p:cNvSpPr>
                <a:spLocks noChangeShapeType="1"/>
              </p:cNvSpPr>
              <p:nvPr/>
            </p:nvSpPr>
            <p:spPr bwMode="auto">
              <a:xfrm>
                <a:off x="3752" y="1392"/>
                <a:ext cx="204" cy="0"/>
              </a:xfrm>
              <a:prstGeom prst="line">
                <a:avLst/>
              </a:prstGeom>
              <a:noFill/>
              <a:ln w="25400">
                <a:solidFill>
                  <a:srgbClr val="CC66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grpSp>
        <p:sp>
          <p:nvSpPr>
            <p:cNvPr id="40981" name="Line 33"/>
            <p:cNvSpPr>
              <a:spLocks noChangeShapeType="1"/>
            </p:cNvSpPr>
            <p:nvPr/>
          </p:nvSpPr>
          <p:spPr bwMode="auto">
            <a:xfrm>
              <a:off x="3415" y="429"/>
              <a:ext cx="0" cy="144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82" name="Line 34"/>
            <p:cNvSpPr>
              <a:spLocks noChangeShapeType="1"/>
            </p:cNvSpPr>
            <p:nvPr/>
          </p:nvSpPr>
          <p:spPr bwMode="auto">
            <a:xfrm>
              <a:off x="3414" y="1878"/>
              <a:ext cx="1297"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83" name="Rectangle 35"/>
            <p:cNvSpPr>
              <a:spLocks noChangeArrowheads="1"/>
            </p:cNvSpPr>
            <p:nvPr/>
          </p:nvSpPr>
          <p:spPr bwMode="auto">
            <a:xfrm>
              <a:off x="4613" y="1904"/>
              <a:ext cx="637" cy="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r>
                <a:rPr lang="es-ES_tradnl" altLang="es-MX" sz="1200"/>
                <a:t>Zapatos del pie derecho</a:t>
              </a:r>
            </a:p>
          </p:txBody>
        </p:sp>
        <p:sp>
          <p:nvSpPr>
            <p:cNvPr id="40984" name="Rectangle 36"/>
            <p:cNvSpPr>
              <a:spLocks noChangeArrowheads="1"/>
            </p:cNvSpPr>
            <p:nvPr/>
          </p:nvSpPr>
          <p:spPr bwMode="auto">
            <a:xfrm>
              <a:off x="2685" y="318"/>
              <a:ext cx="715" cy="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a:r>
                <a:rPr lang="es-ES_tradnl" altLang="es-MX" sz="1200"/>
                <a:t>Zapatos del</a:t>
              </a:r>
            </a:p>
            <a:p>
              <a:pPr algn="ctr"/>
              <a:r>
                <a:rPr lang="es-ES_tradnl" altLang="es-MX" sz="1200"/>
                <a:t>pie izquierdo</a:t>
              </a:r>
            </a:p>
          </p:txBody>
        </p:sp>
        <p:sp>
          <p:nvSpPr>
            <p:cNvPr id="40985" name="Rectangle 37"/>
            <p:cNvSpPr>
              <a:spLocks noChangeArrowheads="1"/>
            </p:cNvSpPr>
            <p:nvPr/>
          </p:nvSpPr>
          <p:spPr bwMode="auto">
            <a:xfrm>
              <a:off x="3885" y="1882"/>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2</a:t>
              </a:r>
            </a:p>
          </p:txBody>
        </p:sp>
        <p:sp>
          <p:nvSpPr>
            <p:cNvPr id="40986" name="Rectangle 38"/>
            <p:cNvSpPr>
              <a:spLocks noChangeArrowheads="1"/>
            </p:cNvSpPr>
            <p:nvPr/>
          </p:nvSpPr>
          <p:spPr bwMode="auto">
            <a:xfrm>
              <a:off x="4180" y="1882"/>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3</a:t>
              </a:r>
            </a:p>
          </p:txBody>
        </p:sp>
        <p:sp>
          <p:nvSpPr>
            <p:cNvPr id="40987" name="Rectangle 39"/>
            <p:cNvSpPr>
              <a:spLocks noChangeArrowheads="1"/>
            </p:cNvSpPr>
            <p:nvPr/>
          </p:nvSpPr>
          <p:spPr bwMode="auto">
            <a:xfrm>
              <a:off x="4474" y="1882"/>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4</a:t>
              </a:r>
            </a:p>
          </p:txBody>
        </p:sp>
        <p:sp>
          <p:nvSpPr>
            <p:cNvPr id="40988" name="Rectangle 40"/>
            <p:cNvSpPr>
              <a:spLocks noChangeArrowheads="1"/>
            </p:cNvSpPr>
            <p:nvPr/>
          </p:nvSpPr>
          <p:spPr bwMode="auto">
            <a:xfrm>
              <a:off x="3600" y="1904"/>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1</a:t>
              </a:r>
            </a:p>
          </p:txBody>
        </p:sp>
        <p:sp>
          <p:nvSpPr>
            <p:cNvPr id="40989" name="Rectangle 41"/>
            <p:cNvSpPr>
              <a:spLocks noChangeArrowheads="1"/>
            </p:cNvSpPr>
            <p:nvPr/>
          </p:nvSpPr>
          <p:spPr bwMode="auto">
            <a:xfrm>
              <a:off x="3290" y="1575"/>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1</a:t>
              </a:r>
            </a:p>
          </p:txBody>
        </p:sp>
        <p:sp>
          <p:nvSpPr>
            <p:cNvPr id="40990" name="Rectangle 42"/>
            <p:cNvSpPr>
              <a:spLocks noChangeArrowheads="1"/>
            </p:cNvSpPr>
            <p:nvPr/>
          </p:nvSpPr>
          <p:spPr bwMode="auto">
            <a:xfrm>
              <a:off x="3290" y="1230"/>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2</a:t>
              </a:r>
            </a:p>
          </p:txBody>
        </p:sp>
        <p:sp>
          <p:nvSpPr>
            <p:cNvPr id="40991" name="Rectangle 43"/>
            <p:cNvSpPr>
              <a:spLocks noChangeArrowheads="1"/>
            </p:cNvSpPr>
            <p:nvPr/>
          </p:nvSpPr>
          <p:spPr bwMode="auto">
            <a:xfrm>
              <a:off x="3290" y="884"/>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3</a:t>
              </a:r>
            </a:p>
          </p:txBody>
        </p:sp>
        <p:sp>
          <p:nvSpPr>
            <p:cNvPr id="40992" name="Rectangle 44"/>
            <p:cNvSpPr>
              <a:spLocks noChangeArrowheads="1"/>
            </p:cNvSpPr>
            <p:nvPr/>
          </p:nvSpPr>
          <p:spPr bwMode="auto">
            <a:xfrm>
              <a:off x="3290" y="538"/>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4</a:t>
              </a:r>
            </a:p>
          </p:txBody>
        </p:sp>
        <p:sp>
          <p:nvSpPr>
            <p:cNvPr id="40993" name="Rectangle 45"/>
            <p:cNvSpPr>
              <a:spLocks noChangeArrowheads="1"/>
            </p:cNvSpPr>
            <p:nvPr/>
          </p:nvSpPr>
          <p:spPr bwMode="auto">
            <a:xfrm>
              <a:off x="3331" y="1882"/>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0</a:t>
              </a:r>
            </a:p>
          </p:txBody>
        </p:sp>
        <p:sp>
          <p:nvSpPr>
            <p:cNvPr id="40994" name="Text Box 46"/>
            <p:cNvSpPr txBox="1">
              <a:spLocks noChangeArrowheads="1"/>
            </p:cNvSpPr>
            <p:nvPr/>
          </p:nvSpPr>
          <p:spPr bwMode="auto">
            <a:xfrm>
              <a:off x="4496" y="206"/>
              <a:ext cx="818" cy="238"/>
            </a:xfrm>
            <a:prstGeom prst="rect">
              <a:avLst/>
            </a:prstGeom>
            <a:solidFill>
              <a:srgbClr val="D8C0CB"/>
            </a:solidFill>
            <a:ln w="12700">
              <a:solidFill>
                <a:srgbClr val="376546"/>
              </a:solidFill>
              <a:miter lim="800000"/>
              <a:headEnd/>
              <a:tailEnd/>
            </a:ln>
            <a:effectLst>
              <a:outerShdw dist="107763" dir="2700000" algn="ctr" rotWithShape="0">
                <a:srgbClr val="B2B2B2"/>
              </a:outerShdw>
            </a:effectLst>
          </p:spPr>
          <p:txBody>
            <a:bodyPr wrap="none" lIns="0" tIns="0" rIns="0" bIns="0">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ctr"/>
              <a:r>
                <a:rPr lang="es-ES_tradnl" altLang="es-MX" sz="1200">
                  <a:solidFill>
                    <a:srgbClr val="C00000"/>
                  </a:solidFill>
                  <a:latin typeface="Arial" pitchFamily="34" charset="0"/>
                </a:rPr>
                <a:t>Complementarios</a:t>
              </a:r>
            </a:p>
            <a:p>
              <a:pPr algn="ctr"/>
              <a:r>
                <a:rPr lang="es-ES_tradnl" altLang="es-MX" sz="1200">
                  <a:solidFill>
                    <a:srgbClr val="C00000"/>
                  </a:solidFill>
                  <a:latin typeface="Arial" pitchFamily="34" charset="0"/>
                </a:rPr>
                <a:t>perfectos</a:t>
              </a:r>
            </a:p>
          </p:txBody>
        </p:sp>
        <p:sp>
          <p:nvSpPr>
            <p:cNvPr id="40995" name="Line 47"/>
            <p:cNvSpPr>
              <a:spLocks noChangeShapeType="1"/>
            </p:cNvSpPr>
            <p:nvPr/>
          </p:nvSpPr>
          <p:spPr bwMode="auto">
            <a:xfrm>
              <a:off x="726" y="2371"/>
              <a:ext cx="0" cy="1506"/>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0996" name="Rectangle 48"/>
            <p:cNvSpPr>
              <a:spLocks noChangeArrowheads="1"/>
            </p:cNvSpPr>
            <p:nvPr/>
          </p:nvSpPr>
          <p:spPr bwMode="auto">
            <a:xfrm>
              <a:off x="2140" y="3905"/>
              <a:ext cx="75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r>
                <a:rPr lang="es-ES_tradnl" altLang="es-MX" sz="1200"/>
                <a:t>Bien X</a:t>
              </a:r>
            </a:p>
          </p:txBody>
        </p:sp>
        <p:sp>
          <p:nvSpPr>
            <p:cNvPr id="40997" name="Rectangle 49"/>
            <p:cNvSpPr>
              <a:spLocks noChangeArrowheads="1"/>
            </p:cNvSpPr>
            <p:nvPr/>
          </p:nvSpPr>
          <p:spPr bwMode="auto">
            <a:xfrm>
              <a:off x="238" y="2304"/>
              <a:ext cx="41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a:r>
                <a:rPr lang="es-ES_tradnl" altLang="es-MX" sz="1200"/>
                <a:t>Bien Y</a:t>
              </a:r>
            </a:p>
          </p:txBody>
        </p:sp>
        <p:sp>
          <p:nvSpPr>
            <p:cNvPr id="40998" name="Rectangle 50"/>
            <p:cNvSpPr>
              <a:spLocks noChangeArrowheads="1"/>
            </p:cNvSpPr>
            <p:nvPr/>
          </p:nvSpPr>
          <p:spPr bwMode="auto">
            <a:xfrm>
              <a:off x="1282" y="3883"/>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2</a:t>
              </a:r>
            </a:p>
          </p:txBody>
        </p:sp>
        <p:sp>
          <p:nvSpPr>
            <p:cNvPr id="40999" name="Rectangle 51"/>
            <p:cNvSpPr>
              <a:spLocks noChangeArrowheads="1"/>
            </p:cNvSpPr>
            <p:nvPr/>
          </p:nvSpPr>
          <p:spPr bwMode="auto">
            <a:xfrm>
              <a:off x="1628" y="3883"/>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3</a:t>
              </a:r>
            </a:p>
          </p:txBody>
        </p:sp>
        <p:sp>
          <p:nvSpPr>
            <p:cNvPr id="41000" name="Rectangle 52"/>
            <p:cNvSpPr>
              <a:spLocks noChangeArrowheads="1"/>
            </p:cNvSpPr>
            <p:nvPr/>
          </p:nvSpPr>
          <p:spPr bwMode="auto">
            <a:xfrm>
              <a:off x="1975" y="3883"/>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4</a:t>
              </a:r>
            </a:p>
          </p:txBody>
        </p:sp>
        <p:sp>
          <p:nvSpPr>
            <p:cNvPr id="41001" name="Rectangle 53"/>
            <p:cNvSpPr>
              <a:spLocks noChangeArrowheads="1"/>
            </p:cNvSpPr>
            <p:nvPr/>
          </p:nvSpPr>
          <p:spPr bwMode="auto">
            <a:xfrm>
              <a:off x="944" y="3906"/>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1</a:t>
              </a:r>
            </a:p>
          </p:txBody>
        </p:sp>
        <p:sp>
          <p:nvSpPr>
            <p:cNvPr id="41002" name="Rectangle 54"/>
            <p:cNvSpPr>
              <a:spLocks noChangeArrowheads="1"/>
            </p:cNvSpPr>
            <p:nvPr/>
          </p:nvSpPr>
          <p:spPr bwMode="auto">
            <a:xfrm>
              <a:off x="579" y="2484"/>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4</a:t>
              </a:r>
            </a:p>
          </p:txBody>
        </p:sp>
        <p:sp>
          <p:nvSpPr>
            <p:cNvPr id="41003" name="Rectangle 55"/>
            <p:cNvSpPr>
              <a:spLocks noChangeArrowheads="1"/>
            </p:cNvSpPr>
            <p:nvPr/>
          </p:nvSpPr>
          <p:spPr bwMode="auto">
            <a:xfrm>
              <a:off x="628" y="3883"/>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0</a:t>
              </a:r>
            </a:p>
          </p:txBody>
        </p:sp>
        <p:sp>
          <p:nvSpPr>
            <p:cNvPr id="41004" name="Text Box 56"/>
            <p:cNvSpPr txBox="1">
              <a:spLocks noChangeArrowheads="1"/>
            </p:cNvSpPr>
            <p:nvPr/>
          </p:nvSpPr>
          <p:spPr bwMode="auto">
            <a:xfrm>
              <a:off x="1935" y="2330"/>
              <a:ext cx="441" cy="116"/>
            </a:xfrm>
            <a:prstGeom prst="rect">
              <a:avLst/>
            </a:prstGeom>
            <a:solidFill>
              <a:srgbClr val="D8C0CB"/>
            </a:solidFill>
            <a:ln w="12700">
              <a:solidFill>
                <a:srgbClr val="376546"/>
              </a:solidFill>
              <a:miter lim="800000"/>
              <a:headEnd/>
              <a:tailEnd/>
            </a:ln>
            <a:effectLst>
              <a:outerShdw dist="107763" dir="2700000" algn="ctr" rotWithShape="0">
                <a:srgbClr val="B2B2B2"/>
              </a:outerShdw>
            </a:effectLst>
          </p:spPr>
          <p:txBody>
            <a:bodyPr lIns="0" tIns="0" rIns="0" bIns="0">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ctr"/>
              <a:r>
                <a:rPr lang="es-ES_tradnl" altLang="es-MX" sz="1200">
                  <a:solidFill>
                    <a:srgbClr val="C00000"/>
                  </a:solidFill>
                  <a:latin typeface="Arial" pitchFamily="34" charset="0"/>
                </a:rPr>
                <a:t>Males</a:t>
              </a:r>
            </a:p>
          </p:txBody>
        </p:sp>
        <p:sp>
          <p:nvSpPr>
            <p:cNvPr id="41005" name="Line 57"/>
            <p:cNvSpPr>
              <a:spLocks noChangeShapeType="1"/>
            </p:cNvSpPr>
            <p:nvPr/>
          </p:nvSpPr>
          <p:spPr bwMode="auto">
            <a:xfrm>
              <a:off x="725" y="3879"/>
              <a:ext cx="1529"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06" name="Rectangle 58"/>
            <p:cNvSpPr>
              <a:spLocks noChangeArrowheads="1"/>
            </p:cNvSpPr>
            <p:nvPr/>
          </p:nvSpPr>
          <p:spPr bwMode="auto">
            <a:xfrm>
              <a:off x="579" y="3564"/>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r>
                <a:rPr lang="es-ES_tradnl" altLang="es-MX" sz="1200"/>
                <a:t>1</a:t>
              </a:r>
            </a:p>
          </p:txBody>
        </p:sp>
        <p:sp>
          <p:nvSpPr>
            <p:cNvPr id="41007" name="Rectangle 59"/>
            <p:cNvSpPr>
              <a:spLocks noChangeArrowheads="1"/>
            </p:cNvSpPr>
            <p:nvPr/>
          </p:nvSpPr>
          <p:spPr bwMode="auto">
            <a:xfrm>
              <a:off x="579" y="3203"/>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r>
                <a:rPr lang="es-ES_tradnl" altLang="es-MX" sz="1200"/>
                <a:t>2</a:t>
              </a:r>
            </a:p>
          </p:txBody>
        </p:sp>
        <p:sp>
          <p:nvSpPr>
            <p:cNvPr id="41008" name="Rectangle 60"/>
            <p:cNvSpPr>
              <a:spLocks noChangeArrowheads="1"/>
            </p:cNvSpPr>
            <p:nvPr/>
          </p:nvSpPr>
          <p:spPr bwMode="auto">
            <a:xfrm>
              <a:off x="579" y="2844"/>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r>
                <a:rPr lang="es-ES_tradnl" altLang="es-MX" sz="1200"/>
                <a:t>3</a:t>
              </a:r>
            </a:p>
          </p:txBody>
        </p:sp>
        <p:sp>
          <p:nvSpPr>
            <p:cNvPr id="41009" name="Line 61"/>
            <p:cNvSpPr>
              <a:spLocks noChangeShapeType="1"/>
            </p:cNvSpPr>
            <p:nvPr/>
          </p:nvSpPr>
          <p:spPr bwMode="auto">
            <a:xfrm flipV="1">
              <a:off x="731" y="2780"/>
              <a:ext cx="1125" cy="110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1010" name="Line 62"/>
            <p:cNvSpPr>
              <a:spLocks noChangeShapeType="1"/>
            </p:cNvSpPr>
            <p:nvPr/>
          </p:nvSpPr>
          <p:spPr bwMode="auto">
            <a:xfrm flipV="1">
              <a:off x="1019" y="2906"/>
              <a:ext cx="1011" cy="97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1011" name="Line 63"/>
            <p:cNvSpPr>
              <a:spLocks noChangeShapeType="1"/>
            </p:cNvSpPr>
            <p:nvPr/>
          </p:nvSpPr>
          <p:spPr bwMode="auto">
            <a:xfrm flipV="1">
              <a:off x="1366" y="3064"/>
              <a:ext cx="808" cy="7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1012" name="Line 64"/>
            <p:cNvSpPr>
              <a:spLocks noChangeShapeType="1"/>
            </p:cNvSpPr>
            <p:nvPr/>
          </p:nvSpPr>
          <p:spPr bwMode="auto">
            <a:xfrm flipV="1">
              <a:off x="731" y="2685"/>
              <a:ext cx="952" cy="91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1013" name="Line 65"/>
            <p:cNvSpPr>
              <a:spLocks noChangeShapeType="1"/>
            </p:cNvSpPr>
            <p:nvPr/>
          </p:nvSpPr>
          <p:spPr bwMode="auto">
            <a:xfrm>
              <a:off x="1647" y="3578"/>
              <a:ext cx="87" cy="126"/>
            </a:xfrm>
            <a:prstGeom prst="line">
              <a:avLst/>
            </a:prstGeom>
            <a:noFill/>
            <a:ln w="2540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es-MX"/>
            </a:p>
          </p:txBody>
        </p:sp>
        <p:sp>
          <p:nvSpPr>
            <p:cNvPr id="41014" name="Line 66"/>
            <p:cNvSpPr>
              <a:spLocks noChangeShapeType="1"/>
            </p:cNvSpPr>
            <p:nvPr/>
          </p:nvSpPr>
          <p:spPr bwMode="auto">
            <a:xfrm>
              <a:off x="1532" y="3405"/>
              <a:ext cx="86" cy="126"/>
            </a:xfrm>
            <a:prstGeom prst="line">
              <a:avLst/>
            </a:prstGeom>
            <a:noFill/>
            <a:ln w="2540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es-MX"/>
            </a:p>
          </p:txBody>
        </p:sp>
        <p:sp>
          <p:nvSpPr>
            <p:cNvPr id="41015" name="Line 67"/>
            <p:cNvSpPr>
              <a:spLocks noChangeShapeType="1"/>
            </p:cNvSpPr>
            <p:nvPr/>
          </p:nvSpPr>
          <p:spPr bwMode="auto">
            <a:xfrm>
              <a:off x="1415" y="3238"/>
              <a:ext cx="87" cy="126"/>
            </a:xfrm>
            <a:prstGeom prst="line">
              <a:avLst/>
            </a:prstGeom>
            <a:noFill/>
            <a:ln w="2540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es-MX"/>
            </a:p>
          </p:txBody>
        </p:sp>
        <p:sp>
          <p:nvSpPr>
            <p:cNvPr id="41016" name="Line 68"/>
            <p:cNvSpPr>
              <a:spLocks noChangeShapeType="1"/>
            </p:cNvSpPr>
            <p:nvPr/>
          </p:nvSpPr>
          <p:spPr bwMode="auto">
            <a:xfrm>
              <a:off x="1286" y="3058"/>
              <a:ext cx="87" cy="126"/>
            </a:xfrm>
            <a:prstGeom prst="line">
              <a:avLst/>
            </a:prstGeom>
            <a:noFill/>
            <a:ln w="2540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es-MX"/>
            </a:p>
          </p:txBody>
        </p:sp>
        <p:sp>
          <p:nvSpPr>
            <p:cNvPr id="41017" name="Line 69"/>
            <p:cNvSpPr>
              <a:spLocks noChangeShapeType="1"/>
            </p:cNvSpPr>
            <p:nvPr/>
          </p:nvSpPr>
          <p:spPr bwMode="auto">
            <a:xfrm flipV="1">
              <a:off x="3810" y="1421"/>
              <a:ext cx="173" cy="241"/>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es-MX"/>
            </a:p>
          </p:txBody>
        </p:sp>
        <p:sp>
          <p:nvSpPr>
            <p:cNvPr id="41018" name="Line 70"/>
            <p:cNvSpPr>
              <a:spLocks noChangeShapeType="1"/>
            </p:cNvSpPr>
            <p:nvPr/>
          </p:nvSpPr>
          <p:spPr bwMode="auto">
            <a:xfrm flipV="1">
              <a:off x="4080" y="1062"/>
              <a:ext cx="165" cy="234"/>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es-MX"/>
            </a:p>
          </p:txBody>
        </p:sp>
        <p:sp>
          <p:nvSpPr>
            <p:cNvPr id="41019" name="Line 71"/>
            <p:cNvSpPr>
              <a:spLocks noChangeShapeType="1"/>
            </p:cNvSpPr>
            <p:nvPr/>
          </p:nvSpPr>
          <p:spPr bwMode="auto">
            <a:xfrm flipV="1">
              <a:off x="4320" y="748"/>
              <a:ext cx="164" cy="212"/>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es-MX"/>
            </a:p>
          </p:txBody>
        </p:sp>
        <p:sp>
          <p:nvSpPr>
            <p:cNvPr id="41020" name="Line 72"/>
            <p:cNvSpPr>
              <a:spLocks noChangeShapeType="1"/>
            </p:cNvSpPr>
            <p:nvPr/>
          </p:nvSpPr>
          <p:spPr bwMode="auto">
            <a:xfrm flipV="1">
              <a:off x="816" y="1632"/>
              <a:ext cx="144" cy="186"/>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es-MX"/>
            </a:p>
          </p:txBody>
        </p:sp>
        <p:sp>
          <p:nvSpPr>
            <p:cNvPr id="41021" name="Line 73"/>
            <p:cNvSpPr>
              <a:spLocks noChangeShapeType="1"/>
            </p:cNvSpPr>
            <p:nvPr/>
          </p:nvSpPr>
          <p:spPr bwMode="auto">
            <a:xfrm flipV="1">
              <a:off x="1001" y="1472"/>
              <a:ext cx="144" cy="138"/>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es-MX"/>
            </a:p>
          </p:txBody>
        </p:sp>
        <p:sp>
          <p:nvSpPr>
            <p:cNvPr id="41022" name="Line 74"/>
            <p:cNvSpPr>
              <a:spLocks noChangeShapeType="1"/>
            </p:cNvSpPr>
            <p:nvPr/>
          </p:nvSpPr>
          <p:spPr bwMode="auto">
            <a:xfrm flipV="1">
              <a:off x="1152" y="1296"/>
              <a:ext cx="144" cy="138"/>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es-MX"/>
            </a:p>
          </p:txBody>
        </p:sp>
        <p:sp>
          <p:nvSpPr>
            <p:cNvPr id="41023" name="Rectangle 75"/>
            <p:cNvSpPr>
              <a:spLocks noChangeArrowheads="1"/>
            </p:cNvSpPr>
            <p:nvPr/>
          </p:nvSpPr>
          <p:spPr bwMode="auto">
            <a:xfrm>
              <a:off x="2832" y="4029"/>
              <a:ext cx="657"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41024" name="Rectangle 76"/>
            <p:cNvSpPr>
              <a:spLocks noChangeArrowheads="1"/>
            </p:cNvSpPr>
            <p:nvPr/>
          </p:nvSpPr>
          <p:spPr bwMode="auto">
            <a:xfrm>
              <a:off x="3699" y="4029"/>
              <a:ext cx="998"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41025" name="Line 77"/>
            <p:cNvSpPr>
              <a:spLocks noChangeShapeType="1"/>
            </p:cNvSpPr>
            <p:nvPr/>
          </p:nvSpPr>
          <p:spPr bwMode="auto">
            <a:xfrm>
              <a:off x="3437" y="2519"/>
              <a:ext cx="0" cy="132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26" name="Line 78"/>
            <p:cNvSpPr>
              <a:spLocks noChangeShapeType="1"/>
            </p:cNvSpPr>
            <p:nvPr/>
          </p:nvSpPr>
          <p:spPr bwMode="auto">
            <a:xfrm>
              <a:off x="3436" y="3843"/>
              <a:ext cx="133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1027" name="Rectangle 79"/>
            <p:cNvSpPr>
              <a:spLocks noChangeArrowheads="1"/>
            </p:cNvSpPr>
            <p:nvPr/>
          </p:nvSpPr>
          <p:spPr bwMode="auto">
            <a:xfrm>
              <a:off x="4672" y="3865"/>
              <a:ext cx="65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r>
                <a:rPr lang="es-ES_tradnl" altLang="es-MX" sz="1200"/>
                <a:t>Bien X</a:t>
              </a:r>
            </a:p>
          </p:txBody>
        </p:sp>
        <p:sp>
          <p:nvSpPr>
            <p:cNvPr id="41028" name="Rectangle 80"/>
            <p:cNvSpPr>
              <a:spLocks noChangeArrowheads="1"/>
            </p:cNvSpPr>
            <p:nvPr/>
          </p:nvSpPr>
          <p:spPr bwMode="auto">
            <a:xfrm>
              <a:off x="2943" y="2418"/>
              <a:ext cx="41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a:r>
                <a:rPr lang="es-ES_tradnl" altLang="es-MX" sz="1200"/>
                <a:t>Bien Y</a:t>
              </a:r>
            </a:p>
          </p:txBody>
        </p:sp>
        <p:sp>
          <p:nvSpPr>
            <p:cNvPr id="41029" name="Rectangle 81"/>
            <p:cNvSpPr>
              <a:spLocks noChangeArrowheads="1"/>
            </p:cNvSpPr>
            <p:nvPr/>
          </p:nvSpPr>
          <p:spPr bwMode="auto">
            <a:xfrm>
              <a:off x="3915" y="3845"/>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2</a:t>
              </a:r>
            </a:p>
          </p:txBody>
        </p:sp>
        <p:sp>
          <p:nvSpPr>
            <p:cNvPr id="41030" name="Rectangle 82"/>
            <p:cNvSpPr>
              <a:spLocks noChangeArrowheads="1"/>
            </p:cNvSpPr>
            <p:nvPr/>
          </p:nvSpPr>
          <p:spPr bwMode="auto">
            <a:xfrm>
              <a:off x="4217" y="3845"/>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3</a:t>
              </a:r>
            </a:p>
          </p:txBody>
        </p:sp>
        <p:sp>
          <p:nvSpPr>
            <p:cNvPr id="41031" name="Rectangle 83"/>
            <p:cNvSpPr>
              <a:spLocks noChangeArrowheads="1"/>
            </p:cNvSpPr>
            <p:nvPr/>
          </p:nvSpPr>
          <p:spPr bwMode="auto">
            <a:xfrm>
              <a:off x="4521" y="3845"/>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4</a:t>
              </a:r>
            </a:p>
          </p:txBody>
        </p:sp>
        <p:sp>
          <p:nvSpPr>
            <p:cNvPr id="41032" name="Rectangle 84"/>
            <p:cNvSpPr>
              <a:spLocks noChangeArrowheads="1"/>
            </p:cNvSpPr>
            <p:nvPr/>
          </p:nvSpPr>
          <p:spPr bwMode="auto">
            <a:xfrm>
              <a:off x="3619" y="3865"/>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1</a:t>
              </a:r>
            </a:p>
          </p:txBody>
        </p:sp>
        <p:sp>
          <p:nvSpPr>
            <p:cNvPr id="41033" name="Rectangle 85"/>
            <p:cNvSpPr>
              <a:spLocks noChangeArrowheads="1"/>
            </p:cNvSpPr>
            <p:nvPr/>
          </p:nvSpPr>
          <p:spPr bwMode="auto">
            <a:xfrm>
              <a:off x="3301" y="3565"/>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1</a:t>
              </a:r>
            </a:p>
          </p:txBody>
        </p:sp>
        <p:sp>
          <p:nvSpPr>
            <p:cNvPr id="41034" name="Rectangle 86"/>
            <p:cNvSpPr>
              <a:spLocks noChangeArrowheads="1"/>
            </p:cNvSpPr>
            <p:nvPr/>
          </p:nvSpPr>
          <p:spPr bwMode="auto">
            <a:xfrm>
              <a:off x="3301" y="3249"/>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2</a:t>
              </a:r>
            </a:p>
          </p:txBody>
        </p:sp>
        <p:sp>
          <p:nvSpPr>
            <p:cNvPr id="41035" name="Rectangle 87"/>
            <p:cNvSpPr>
              <a:spLocks noChangeArrowheads="1"/>
            </p:cNvSpPr>
            <p:nvPr/>
          </p:nvSpPr>
          <p:spPr bwMode="auto">
            <a:xfrm>
              <a:off x="3301" y="2934"/>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3</a:t>
              </a:r>
            </a:p>
          </p:txBody>
        </p:sp>
        <p:sp>
          <p:nvSpPr>
            <p:cNvPr id="41036" name="Rectangle 88"/>
            <p:cNvSpPr>
              <a:spLocks noChangeArrowheads="1"/>
            </p:cNvSpPr>
            <p:nvPr/>
          </p:nvSpPr>
          <p:spPr bwMode="auto">
            <a:xfrm>
              <a:off x="3301" y="2618"/>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4</a:t>
              </a:r>
            </a:p>
          </p:txBody>
        </p:sp>
        <p:sp>
          <p:nvSpPr>
            <p:cNvPr id="41037" name="Rectangle 89"/>
            <p:cNvSpPr>
              <a:spLocks noChangeArrowheads="1"/>
            </p:cNvSpPr>
            <p:nvPr/>
          </p:nvSpPr>
          <p:spPr bwMode="auto">
            <a:xfrm>
              <a:off x="3344" y="3846"/>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0</a:t>
              </a:r>
            </a:p>
          </p:txBody>
        </p:sp>
        <p:sp>
          <p:nvSpPr>
            <p:cNvPr id="41038" name="Text Box 90"/>
            <p:cNvSpPr txBox="1">
              <a:spLocks noChangeArrowheads="1"/>
            </p:cNvSpPr>
            <p:nvPr/>
          </p:nvSpPr>
          <p:spPr bwMode="auto">
            <a:xfrm>
              <a:off x="4493" y="2483"/>
              <a:ext cx="595" cy="116"/>
            </a:xfrm>
            <a:prstGeom prst="rect">
              <a:avLst/>
            </a:prstGeom>
            <a:solidFill>
              <a:srgbClr val="D8C0CB"/>
            </a:solidFill>
            <a:ln w="12700">
              <a:solidFill>
                <a:srgbClr val="376546"/>
              </a:solidFill>
              <a:miter lim="800000"/>
              <a:headEnd/>
              <a:tailEnd/>
            </a:ln>
            <a:effectLst>
              <a:outerShdw dist="107763" dir="2700000" algn="ctr" rotWithShape="0">
                <a:srgbClr val="B2B2B2"/>
              </a:outerShdw>
            </a:effectLst>
          </p:spPr>
          <p:txBody>
            <a:bodyPr lIns="0" tIns="0" rIns="0" bIns="0">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ctr"/>
              <a:r>
                <a:rPr lang="es-ES_tradnl" altLang="es-MX" sz="1200">
                  <a:solidFill>
                    <a:srgbClr val="C00000"/>
                  </a:solidFill>
                  <a:latin typeface="Arial" pitchFamily="34" charset="0"/>
                </a:rPr>
                <a:t>Bien Neutral</a:t>
              </a:r>
            </a:p>
          </p:txBody>
        </p:sp>
        <p:sp>
          <p:nvSpPr>
            <p:cNvPr id="41039" name="Line 91"/>
            <p:cNvSpPr>
              <a:spLocks noChangeShapeType="1"/>
            </p:cNvSpPr>
            <p:nvPr/>
          </p:nvSpPr>
          <p:spPr bwMode="auto">
            <a:xfrm flipV="1">
              <a:off x="3673" y="2752"/>
              <a:ext cx="0" cy="108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1040" name="Line 92"/>
            <p:cNvSpPr>
              <a:spLocks noChangeShapeType="1"/>
            </p:cNvSpPr>
            <p:nvPr/>
          </p:nvSpPr>
          <p:spPr bwMode="auto">
            <a:xfrm flipV="1">
              <a:off x="3962" y="2728"/>
              <a:ext cx="0" cy="110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1041" name="Line 93"/>
            <p:cNvSpPr>
              <a:spLocks noChangeShapeType="1"/>
            </p:cNvSpPr>
            <p:nvPr/>
          </p:nvSpPr>
          <p:spPr bwMode="auto">
            <a:xfrm flipV="1">
              <a:off x="4277" y="2728"/>
              <a:ext cx="0" cy="110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1042" name="Line 94"/>
            <p:cNvSpPr>
              <a:spLocks noChangeShapeType="1"/>
            </p:cNvSpPr>
            <p:nvPr/>
          </p:nvSpPr>
          <p:spPr bwMode="auto">
            <a:xfrm>
              <a:off x="3673" y="3341"/>
              <a:ext cx="210" cy="0"/>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es-MX"/>
            </a:p>
          </p:txBody>
        </p:sp>
        <p:sp>
          <p:nvSpPr>
            <p:cNvPr id="41043" name="Line 95"/>
            <p:cNvSpPr>
              <a:spLocks noChangeShapeType="1"/>
            </p:cNvSpPr>
            <p:nvPr/>
          </p:nvSpPr>
          <p:spPr bwMode="auto">
            <a:xfrm>
              <a:off x="3962" y="3341"/>
              <a:ext cx="210" cy="0"/>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es-MX"/>
            </a:p>
          </p:txBody>
        </p:sp>
        <p:sp>
          <p:nvSpPr>
            <p:cNvPr id="41044" name="Line 96"/>
            <p:cNvSpPr>
              <a:spLocks noChangeShapeType="1"/>
            </p:cNvSpPr>
            <p:nvPr/>
          </p:nvSpPr>
          <p:spPr bwMode="auto">
            <a:xfrm>
              <a:off x="4277" y="3341"/>
              <a:ext cx="210" cy="0"/>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es-MX"/>
            </a:p>
          </p:txBody>
        </p:sp>
      </p:grpSp>
    </p:spTree>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p:txBody>
          <a:bodyPr rtlCol="0">
            <a:normAutofit/>
          </a:bodyPr>
          <a:lstStyle/>
          <a:p>
            <a:pPr algn="r" eaLnBrk="1" fontAlgn="auto" hangingPunct="1">
              <a:spcAft>
                <a:spcPts val="0"/>
              </a:spcAft>
              <a:defRPr/>
            </a:pPr>
            <a:r>
              <a:rPr lang="es-ES" sz="2800" b="1" dirty="0">
                <a:solidFill>
                  <a:srgbClr val="C00000"/>
                </a:solidFill>
                <a:effectLst>
                  <a:outerShdw blurRad="38100" dist="38100" dir="2700000" algn="tl">
                    <a:srgbClr val="000000">
                      <a:alpha val="43137"/>
                    </a:srgbClr>
                  </a:outerShdw>
                </a:effectLst>
              </a:rPr>
              <a:t>PUNTO DE SATURACIÓN</a:t>
            </a:r>
          </a:p>
        </p:txBody>
      </p:sp>
      <p:graphicFrame>
        <p:nvGraphicFramePr>
          <p:cNvPr id="43011" name="Object 8"/>
          <p:cNvGraphicFramePr>
            <a:graphicFrameLocks noChangeAspect="1"/>
          </p:cNvGraphicFramePr>
          <p:nvPr/>
        </p:nvGraphicFramePr>
        <p:xfrm>
          <a:off x="3863975" y="1773238"/>
          <a:ext cx="4932363" cy="3676650"/>
        </p:xfrm>
        <a:graphic>
          <a:graphicData uri="http://schemas.openxmlformats.org/presentationml/2006/ole">
            <mc:AlternateContent xmlns:mc="http://schemas.openxmlformats.org/markup-compatibility/2006">
              <mc:Choice xmlns:v="urn:schemas-microsoft-com:vml" Requires="v">
                <p:oleObj spid="_x0000_s43022" name="Imagen de mapa de bits" r:id="rId3" imgW="4933333" imgH="3677163" progId="Paint.Picture">
                  <p:embed/>
                </p:oleObj>
              </mc:Choice>
              <mc:Fallback>
                <p:oleObj name="Imagen de mapa de bits" r:id="rId3" imgW="4933333" imgH="3677163" progId="Paint.Picture">
                  <p:embed/>
                  <p:pic>
                    <p:nvPicPr>
                      <p:cNvPr id="0" name="Object 8"/>
                      <p:cNvPicPr>
                        <a:picLocks noChangeAspect="1" noChangeArrowheads="1"/>
                      </p:cNvPicPr>
                      <p:nvPr/>
                    </p:nvPicPr>
                    <p:blipFill>
                      <a:blip r:embed="rId4">
                        <a:clrChange>
                          <a:clrFrom>
                            <a:srgbClr val="FCFED3"/>
                          </a:clrFrom>
                          <a:clrTo>
                            <a:srgbClr val="FCFED3">
                              <a:alpha val="0"/>
                            </a:srgbClr>
                          </a:clrTo>
                        </a:clrChange>
                        <a:extLst>
                          <a:ext uri="{28A0092B-C50C-407E-A947-70E740481C1C}">
                            <a14:useLocalDpi xmlns:a14="http://schemas.microsoft.com/office/drawing/2010/main" val="0"/>
                          </a:ext>
                        </a:extLst>
                      </a:blip>
                      <a:srcRect/>
                      <a:stretch>
                        <a:fillRect/>
                      </a:stretch>
                    </p:blipFill>
                    <p:spPr bwMode="auto">
                      <a:xfrm>
                        <a:off x="3863975" y="1773238"/>
                        <a:ext cx="4932363" cy="36766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3012" name="Rectangle 10"/>
          <p:cNvSpPr>
            <a:spLocks noChangeArrowheads="1"/>
          </p:cNvSpPr>
          <p:nvPr/>
        </p:nvSpPr>
        <p:spPr bwMode="auto">
          <a:xfrm>
            <a:off x="1092200" y="5732463"/>
            <a:ext cx="10007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s-ES" altLang="es-MX" b="0"/>
              <a:t>Existe algún punto de saturación o saciedad para el consumidor. El consumir más allá del punto de saturación reduce la satisfacción del consumidor.</a:t>
            </a:r>
          </a:p>
        </p:txBody>
      </p:sp>
    </p:spTree>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3"/>
          <p:cNvSpPr>
            <a:spLocks noGrp="1" noChangeArrowheads="1"/>
          </p:cNvSpPr>
          <p:nvPr>
            <p:ph type="subTitle" idx="4294967295"/>
          </p:nvPr>
        </p:nvSpPr>
        <p:spPr>
          <a:xfrm>
            <a:off x="1524000" y="1733550"/>
            <a:ext cx="7072313" cy="358775"/>
          </a:xfrm>
          <a:noFill/>
        </p:spPr>
        <p:txBody>
          <a:bodyPr/>
          <a:lstStyle/>
          <a:p>
            <a:pPr marL="0" indent="0" eaLnBrk="1" hangingPunct="1">
              <a:lnSpc>
                <a:spcPct val="80000"/>
              </a:lnSpc>
              <a:buFont typeface="Arial" pitchFamily="34" charset="0"/>
              <a:buNone/>
            </a:pPr>
            <a:r>
              <a:rPr lang="es-ES" altLang="es-MX" sz="2400" b="1" smtClean="0"/>
              <a:t>El problema de la medición de la utilidad</a:t>
            </a:r>
          </a:p>
        </p:txBody>
      </p:sp>
      <p:sp>
        <p:nvSpPr>
          <p:cNvPr id="44035" name="Text Box 4"/>
          <p:cNvSpPr txBox="1">
            <a:spLocks noChangeArrowheads="1"/>
          </p:cNvSpPr>
          <p:nvPr/>
        </p:nvSpPr>
        <p:spPr bwMode="auto">
          <a:xfrm>
            <a:off x="1524000" y="2376488"/>
            <a:ext cx="8532813" cy="236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3141663" algn="l"/>
              </a:tabLst>
              <a:defRPr sz="2800">
                <a:solidFill>
                  <a:schemeClr val="tx1"/>
                </a:solidFill>
                <a:latin typeface="Calibri" pitchFamily="34" charset="0"/>
              </a:defRPr>
            </a:lvl1pPr>
            <a:lvl2pPr marL="271463">
              <a:tabLst>
                <a:tab pos="3141663" algn="l"/>
              </a:tabLst>
              <a:defRPr sz="2400">
                <a:solidFill>
                  <a:schemeClr val="tx1"/>
                </a:solidFill>
                <a:latin typeface="Calibri" pitchFamily="34" charset="0"/>
              </a:defRPr>
            </a:lvl2pPr>
            <a:lvl3pPr>
              <a:tabLst>
                <a:tab pos="3141663" algn="l"/>
              </a:tabLst>
              <a:defRPr sz="2000">
                <a:solidFill>
                  <a:schemeClr val="tx1"/>
                </a:solidFill>
                <a:latin typeface="Calibri" pitchFamily="34" charset="0"/>
              </a:defRPr>
            </a:lvl3pPr>
            <a:lvl4pPr>
              <a:tabLst>
                <a:tab pos="3141663" algn="l"/>
              </a:tabLst>
              <a:defRPr>
                <a:solidFill>
                  <a:schemeClr val="tx1"/>
                </a:solidFill>
                <a:latin typeface="Calibri" pitchFamily="34" charset="0"/>
              </a:defRPr>
            </a:lvl4pPr>
            <a:lvl5pPr>
              <a:tabLst>
                <a:tab pos="3141663" algn="l"/>
              </a:tabLst>
              <a:defRPr>
                <a:solidFill>
                  <a:schemeClr val="tx1"/>
                </a:solidFill>
                <a:latin typeface="Calibri" pitchFamily="34" charset="0"/>
              </a:defRPr>
            </a:lvl5pPr>
            <a:lvl6pPr eaLnBrk="0" fontAlgn="base" hangingPunct="0">
              <a:spcAft>
                <a:spcPct val="0"/>
              </a:spcAft>
              <a:tabLst>
                <a:tab pos="3141663" algn="l"/>
              </a:tabLst>
              <a:defRPr>
                <a:solidFill>
                  <a:schemeClr val="tx1"/>
                </a:solidFill>
                <a:latin typeface="Calibri" pitchFamily="34" charset="0"/>
              </a:defRPr>
            </a:lvl6pPr>
            <a:lvl7pPr eaLnBrk="0" fontAlgn="base" hangingPunct="0">
              <a:spcAft>
                <a:spcPct val="0"/>
              </a:spcAft>
              <a:tabLst>
                <a:tab pos="3141663" algn="l"/>
              </a:tabLst>
              <a:defRPr>
                <a:solidFill>
                  <a:schemeClr val="tx1"/>
                </a:solidFill>
                <a:latin typeface="Calibri" pitchFamily="34" charset="0"/>
              </a:defRPr>
            </a:lvl7pPr>
            <a:lvl8pPr eaLnBrk="0" fontAlgn="base" hangingPunct="0">
              <a:spcAft>
                <a:spcPct val="0"/>
              </a:spcAft>
              <a:tabLst>
                <a:tab pos="3141663" algn="l"/>
              </a:tabLst>
              <a:defRPr>
                <a:solidFill>
                  <a:schemeClr val="tx1"/>
                </a:solidFill>
                <a:latin typeface="Calibri" pitchFamily="34" charset="0"/>
              </a:defRPr>
            </a:lvl8pPr>
            <a:lvl9pPr eaLnBrk="0" fontAlgn="base" hangingPunct="0">
              <a:spcAft>
                <a:spcPct val="0"/>
              </a:spcAft>
              <a:tabLst>
                <a:tab pos="3141663" algn="l"/>
              </a:tabLst>
              <a:defRPr>
                <a:solidFill>
                  <a:schemeClr val="tx1"/>
                </a:solidFill>
                <a:latin typeface="Calibri" pitchFamily="34" charset="0"/>
              </a:defRPr>
            </a:lvl9pPr>
          </a:lstStyle>
          <a:p>
            <a:pPr eaLnBrk="1" hangingPunct="1">
              <a:spcBef>
                <a:spcPct val="20000"/>
              </a:spcBef>
            </a:pPr>
            <a:r>
              <a:rPr lang="es-ES_tradnl" altLang="es-MX" sz="1900" b="0">
                <a:latin typeface="Arial" pitchFamily="34" charset="0"/>
                <a:sym typeface="Wingdings" pitchFamily="2" charset="2"/>
              </a:rPr>
              <a:t>Economistas clásicos: utilidad como indicador bienestar.</a:t>
            </a:r>
          </a:p>
          <a:p>
            <a:pPr eaLnBrk="1" hangingPunct="1">
              <a:spcBef>
                <a:spcPct val="20000"/>
              </a:spcBef>
            </a:pPr>
            <a:r>
              <a:rPr lang="es-ES_tradnl" altLang="es-MX" sz="1900" b="0">
                <a:latin typeface="Arial" pitchFamily="34" charset="0"/>
                <a:sym typeface="Wingdings" pitchFamily="2" charset="2"/>
              </a:rPr>
              <a:t>Problema es su medición:</a:t>
            </a:r>
            <a:endParaRPr lang="es-ES_tradnl" altLang="es-MX" sz="1900" b="0">
              <a:latin typeface="Arial" pitchFamily="34" charset="0"/>
              <a:cs typeface="Arial" pitchFamily="34" charset="0"/>
            </a:endParaRPr>
          </a:p>
          <a:p>
            <a:pPr lvl="1" eaLnBrk="1" hangingPunct="1">
              <a:spcBef>
                <a:spcPct val="20000"/>
              </a:spcBef>
              <a:buSzPct val="75000"/>
            </a:pPr>
            <a:r>
              <a:rPr lang="es-ES" altLang="es-MX" sz="1900" b="0">
                <a:latin typeface="Arial" pitchFamily="34" charset="0"/>
                <a:cs typeface="Arial" pitchFamily="34" charset="0"/>
              </a:rPr>
              <a:t>¿Se puede cuantificar la utilidad?</a:t>
            </a:r>
          </a:p>
          <a:p>
            <a:pPr lvl="1" eaLnBrk="1" hangingPunct="1">
              <a:spcBef>
                <a:spcPct val="20000"/>
              </a:spcBef>
              <a:buSzPct val="75000"/>
            </a:pPr>
            <a:r>
              <a:rPr lang="es-ES" altLang="es-MX" sz="1900" b="0">
                <a:latin typeface="Arial" pitchFamily="34" charset="0"/>
                <a:cs typeface="Arial" pitchFamily="34" charset="0"/>
              </a:rPr>
              <a:t>¿La utilidad es igual para dos personas distintas?</a:t>
            </a:r>
          </a:p>
          <a:p>
            <a:pPr lvl="1" eaLnBrk="1" hangingPunct="1">
              <a:spcBef>
                <a:spcPct val="20000"/>
              </a:spcBef>
              <a:buSzPct val="75000"/>
            </a:pPr>
            <a:r>
              <a:rPr lang="es-ES" altLang="es-MX" sz="1900" b="0">
                <a:latin typeface="Arial" pitchFamily="34" charset="0"/>
                <a:cs typeface="Arial" pitchFamily="34" charset="0"/>
              </a:rPr>
              <a:t>¿Un bien reporta doble utilidad que otro?</a:t>
            </a:r>
            <a:endParaRPr lang="es-ES" altLang="es-MX" sz="1900" b="0">
              <a:latin typeface="Arial" pitchFamily="34" charset="0"/>
              <a:cs typeface="Arial" pitchFamily="34" charset="0"/>
              <a:sym typeface="Wingdings" pitchFamily="2" charset="2"/>
            </a:endParaRPr>
          </a:p>
          <a:p>
            <a:pPr lvl="1" eaLnBrk="1" hangingPunct="1">
              <a:spcBef>
                <a:spcPct val="20000"/>
              </a:spcBef>
              <a:buFontTx/>
              <a:buBlip>
                <a:blip r:embed="rId2"/>
              </a:buBlip>
            </a:pPr>
            <a:endParaRPr lang="es-ES" altLang="es-MX" sz="1200" b="0">
              <a:latin typeface="Arial" pitchFamily="34" charset="0"/>
              <a:cs typeface="Arial" pitchFamily="34" charset="0"/>
              <a:sym typeface="Wingdings" pitchFamily="2" charset="2"/>
            </a:endParaRPr>
          </a:p>
          <a:p>
            <a:pPr eaLnBrk="1" hangingPunct="1">
              <a:spcBef>
                <a:spcPct val="20000"/>
              </a:spcBef>
            </a:pPr>
            <a:endParaRPr lang="es-ES_tradnl" altLang="es-MX" sz="1900" b="0">
              <a:solidFill>
                <a:schemeClr val="accent2"/>
              </a:solidFill>
              <a:latin typeface="Arial" pitchFamily="34" charset="0"/>
              <a:cs typeface="Arial" pitchFamily="34" charset="0"/>
            </a:endParaRPr>
          </a:p>
        </p:txBody>
      </p:sp>
      <p:sp>
        <p:nvSpPr>
          <p:cNvPr id="44036" name="Rectangle 7"/>
          <p:cNvSpPr>
            <a:spLocks noChangeArrowheads="1"/>
          </p:cNvSpPr>
          <p:nvPr/>
        </p:nvSpPr>
        <p:spPr bwMode="auto">
          <a:xfrm>
            <a:off x="6600825" y="549275"/>
            <a:ext cx="3579813"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s-ES_tradnl" altLang="es-MX" sz="2600" b="0" dirty="0">
                <a:solidFill>
                  <a:schemeClr val="tx2"/>
                </a:solidFill>
              </a:rPr>
              <a:t>ENFOQUE CARDINAL</a:t>
            </a:r>
            <a:endParaRPr lang="es-ES" altLang="es-MX" sz="2600" b="0" dirty="0">
              <a:solidFill>
                <a:schemeClr val="tx2"/>
              </a:solidFill>
            </a:endParaRPr>
          </a:p>
        </p:txBody>
      </p:sp>
      <p:sp>
        <p:nvSpPr>
          <p:cNvPr id="44037" name="Text Box 4"/>
          <p:cNvSpPr txBox="1">
            <a:spLocks noChangeArrowheads="1"/>
          </p:cNvSpPr>
          <p:nvPr/>
        </p:nvSpPr>
        <p:spPr bwMode="auto">
          <a:xfrm>
            <a:off x="1524000" y="4737100"/>
            <a:ext cx="90360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3141663" algn="l"/>
              </a:tabLst>
              <a:defRPr sz="2800">
                <a:solidFill>
                  <a:schemeClr val="tx1"/>
                </a:solidFill>
                <a:latin typeface="Calibri" pitchFamily="34" charset="0"/>
              </a:defRPr>
            </a:lvl1pPr>
            <a:lvl2pPr marL="742950" indent="-285750">
              <a:tabLst>
                <a:tab pos="3141663" algn="l"/>
              </a:tabLst>
              <a:defRPr sz="2400">
                <a:solidFill>
                  <a:schemeClr val="tx1"/>
                </a:solidFill>
                <a:latin typeface="Calibri" pitchFamily="34" charset="0"/>
              </a:defRPr>
            </a:lvl2pPr>
            <a:lvl3pPr>
              <a:tabLst>
                <a:tab pos="3141663" algn="l"/>
              </a:tabLst>
              <a:defRPr sz="2000">
                <a:solidFill>
                  <a:schemeClr val="tx1"/>
                </a:solidFill>
                <a:latin typeface="Calibri" pitchFamily="34" charset="0"/>
              </a:defRPr>
            </a:lvl3pPr>
            <a:lvl4pPr>
              <a:tabLst>
                <a:tab pos="3141663" algn="l"/>
              </a:tabLst>
              <a:defRPr>
                <a:solidFill>
                  <a:schemeClr val="tx1"/>
                </a:solidFill>
                <a:latin typeface="Calibri" pitchFamily="34" charset="0"/>
              </a:defRPr>
            </a:lvl4pPr>
            <a:lvl5pPr>
              <a:tabLst>
                <a:tab pos="3141663" algn="l"/>
              </a:tabLst>
              <a:defRPr>
                <a:solidFill>
                  <a:schemeClr val="tx1"/>
                </a:solidFill>
                <a:latin typeface="Calibri" pitchFamily="34" charset="0"/>
              </a:defRPr>
            </a:lvl5pPr>
            <a:lvl6pPr eaLnBrk="0" fontAlgn="base" hangingPunct="0">
              <a:spcAft>
                <a:spcPct val="0"/>
              </a:spcAft>
              <a:tabLst>
                <a:tab pos="3141663" algn="l"/>
              </a:tabLst>
              <a:defRPr>
                <a:solidFill>
                  <a:schemeClr val="tx1"/>
                </a:solidFill>
                <a:latin typeface="Calibri" pitchFamily="34" charset="0"/>
              </a:defRPr>
            </a:lvl6pPr>
            <a:lvl7pPr eaLnBrk="0" fontAlgn="base" hangingPunct="0">
              <a:spcAft>
                <a:spcPct val="0"/>
              </a:spcAft>
              <a:tabLst>
                <a:tab pos="3141663" algn="l"/>
              </a:tabLst>
              <a:defRPr>
                <a:solidFill>
                  <a:schemeClr val="tx1"/>
                </a:solidFill>
                <a:latin typeface="Calibri" pitchFamily="34" charset="0"/>
              </a:defRPr>
            </a:lvl7pPr>
            <a:lvl8pPr eaLnBrk="0" fontAlgn="base" hangingPunct="0">
              <a:spcAft>
                <a:spcPct val="0"/>
              </a:spcAft>
              <a:tabLst>
                <a:tab pos="3141663" algn="l"/>
              </a:tabLst>
              <a:defRPr>
                <a:solidFill>
                  <a:schemeClr val="tx1"/>
                </a:solidFill>
                <a:latin typeface="Calibri" pitchFamily="34" charset="0"/>
              </a:defRPr>
            </a:lvl8pPr>
            <a:lvl9pPr eaLnBrk="0" fontAlgn="base" hangingPunct="0">
              <a:spcAft>
                <a:spcPct val="0"/>
              </a:spcAft>
              <a:tabLst>
                <a:tab pos="3141663" algn="l"/>
              </a:tabLst>
              <a:defRPr>
                <a:solidFill>
                  <a:schemeClr val="tx1"/>
                </a:solidFill>
                <a:latin typeface="Calibri" pitchFamily="34" charset="0"/>
              </a:defRPr>
            </a:lvl9pPr>
          </a:lstStyle>
          <a:p>
            <a:pPr eaLnBrk="1" hangingPunct="1">
              <a:spcBef>
                <a:spcPct val="20000"/>
              </a:spcBef>
            </a:pPr>
            <a:r>
              <a:rPr lang="es-ES_tradnl" altLang="es-MX" sz="2000">
                <a:latin typeface="Arial" pitchFamily="34" charset="0"/>
                <a:sym typeface="Wingdings" pitchFamily="2" charset="2"/>
              </a:rPr>
              <a:t>Utilidad cardinal: </a:t>
            </a:r>
            <a:r>
              <a:rPr lang="es-ES_tradnl" altLang="es-MX" sz="2000" b="0">
                <a:latin typeface="Arial" pitchFamily="34" charset="0"/>
                <a:sym typeface="Wingdings" pitchFamily="2" charset="2"/>
              </a:rPr>
              <a:t>Mide la utilidad que reporta cada bien, asignando unidades de utilidad. Se considera que la magnitud es relevante.</a:t>
            </a:r>
            <a:endParaRPr lang="es-ES_tradnl" altLang="es-MX" sz="2000" b="0">
              <a:latin typeface="Arial" pitchFamily="34" charset="0"/>
              <a:cs typeface="Arial" pitchFamily="34" charset="0"/>
            </a:endParaRPr>
          </a:p>
        </p:txBody>
      </p:sp>
    </p:spTree>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idx="1"/>
          </p:nvPr>
        </p:nvSpPr>
        <p:spPr>
          <a:xfrm>
            <a:off x="766763" y="1125538"/>
            <a:ext cx="11017250" cy="1655762"/>
          </a:xfrm>
        </p:spPr>
        <p:txBody>
          <a:bodyPr/>
          <a:lstStyle/>
          <a:p>
            <a:pPr marL="0" indent="0" eaLnBrk="1" hangingPunct="1">
              <a:buFont typeface="Arial" pitchFamily="34" charset="0"/>
              <a:buNone/>
            </a:pPr>
            <a:r>
              <a:rPr lang="es-MX" altLang="es-MX" sz="2400" smtClean="0"/>
              <a:t>Se supone que las preferencias de los consumidores se presentan por medio de una función de utilidad  de la forma</a:t>
            </a:r>
          </a:p>
          <a:p>
            <a:pPr marL="0" indent="0" eaLnBrk="1" hangingPunct="1">
              <a:buFont typeface="Arial" pitchFamily="34" charset="0"/>
              <a:buNone/>
            </a:pPr>
            <a:endParaRPr lang="es-MX" altLang="es-MX" sz="2400" smtClean="0"/>
          </a:p>
          <a:p>
            <a:pPr marL="0" indent="0" eaLnBrk="1" hangingPunct="1">
              <a:buFont typeface="Arial" pitchFamily="34" charset="0"/>
              <a:buNone/>
            </a:pPr>
            <a:r>
              <a:rPr lang="es-MX" altLang="es-MX" sz="2400" smtClean="0"/>
              <a:t>Donde </a:t>
            </a:r>
            <a:r>
              <a:rPr lang="es-MX" altLang="es-MX" sz="2400" b="1" smtClean="0">
                <a:latin typeface="Times New Roman" pitchFamily="18" charset="0"/>
              </a:rPr>
              <a:t>x</a:t>
            </a:r>
            <a:r>
              <a:rPr lang="es-MX" altLang="es-MX" sz="2400" baseline="-25000" smtClean="0">
                <a:latin typeface="Times New Roman" pitchFamily="18" charset="0"/>
              </a:rPr>
              <a:t>1</a:t>
            </a:r>
            <a:r>
              <a:rPr lang="es-MX" altLang="es-MX" sz="2400" i="1" smtClean="0">
                <a:latin typeface="Times New Roman" pitchFamily="18" charset="0"/>
              </a:rPr>
              <a:t>, </a:t>
            </a:r>
            <a:r>
              <a:rPr lang="es-MX" altLang="es-MX" sz="2400" b="1" smtClean="0">
                <a:latin typeface="Times New Roman" pitchFamily="18" charset="0"/>
              </a:rPr>
              <a:t>x</a:t>
            </a:r>
            <a:r>
              <a:rPr lang="es-MX" altLang="es-MX" sz="2400" baseline="-25000" smtClean="0">
                <a:latin typeface="Times New Roman" pitchFamily="18" charset="0"/>
              </a:rPr>
              <a:t>2</a:t>
            </a:r>
            <a:r>
              <a:rPr lang="es-MX" altLang="es-MX" sz="2400" i="1" smtClean="0">
                <a:latin typeface="Times New Roman" pitchFamily="18" charset="0"/>
              </a:rPr>
              <a:t>,...,</a:t>
            </a:r>
            <a:r>
              <a:rPr lang="es-MX" altLang="es-MX" sz="2400" b="1" smtClean="0">
                <a:latin typeface="Times New Roman" pitchFamily="18" charset="0"/>
              </a:rPr>
              <a:t>x</a:t>
            </a:r>
            <a:r>
              <a:rPr lang="es-MX" altLang="es-MX" sz="2400" i="1" baseline="-25000" smtClean="0">
                <a:latin typeface="Times New Roman" pitchFamily="18" charset="0"/>
              </a:rPr>
              <a:t>n</a:t>
            </a:r>
            <a:r>
              <a:rPr lang="es-MX" altLang="es-MX" sz="2400" smtClean="0"/>
              <a:t> son las cantidades de cada uno de los </a:t>
            </a:r>
            <a:r>
              <a:rPr lang="es-MX" altLang="es-MX" sz="2400" i="1" smtClean="0">
                <a:latin typeface="Times New Roman" pitchFamily="18" charset="0"/>
              </a:rPr>
              <a:t>n</a:t>
            </a:r>
            <a:r>
              <a:rPr lang="es-MX" altLang="es-MX" sz="2400" smtClean="0"/>
              <a:t> bienes que podrían consumirse en un período.</a:t>
            </a:r>
            <a:endParaRPr lang="es-ES" altLang="es-MX" sz="2400" smtClean="0"/>
          </a:p>
        </p:txBody>
      </p:sp>
      <p:graphicFrame>
        <p:nvGraphicFramePr>
          <p:cNvPr id="45059" name="Object 4"/>
          <p:cNvGraphicFramePr>
            <a:graphicFrameLocks noChangeAspect="1"/>
          </p:cNvGraphicFramePr>
          <p:nvPr/>
        </p:nvGraphicFramePr>
        <p:xfrm>
          <a:off x="5232400" y="1677988"/>
          <a:ext cx="2147888" cy="382587"/>
        </p:xfrm>
        <a:graphic>
          <a:graphicData uri="http://schemas.openxmlformats.org/presentationml/2006/ole">
            <mc:AlternateContent xmlns:mc="http://schemas.openxmlformats.org/markup-compatibility/2006">
              <mc:Choice xmlns:v="urn:schemas-microsoft-com:vml" Requires="v">
                <p:oleObj spid="_x0000_s45073" name="Equation" r:id="rId4" imgW="1040948" imgH="253890" progId="Equation.DSMT4">
                  <p:embed/>
                </p:oleObj>
              </mc:Choice>
              <mc:Fallback>
                <p:oleObj name="Equation" r:id="rId4" imgW="1040948" imgH="25389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32400" y="1677988"/>
                        <a:ext cx="2147888" cy="38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5060" name="Rectangle 6"/>
          <p:cNvSpPr>
            <a:spLocks noChangeArrowheads="1"/>
          </p:cNvSpPr>
          <p:nvPr/>
        </p:nvSpPr>
        <p:spPr bwMode="auto">
          <a:xfrm>
            <a:off x="866775" y="3182938"/>
            <a:ext cx="10183813" cy="708025"/>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s-ES" altLang="es-MX" b="0">
                <a:latin typeface="Times New Roman" pitchFamily="18" charset="0"/>
              </a:rPr>
              <a:t>Una </a:t>
            </a:r>
            <a:r>
              <a:rPr lang="es-ES" altLang="es-MX" b="0" i="1">
                <a:latin typeface="Times New Roman" pitchFamily="18" charset="0"/>
              </a:rPr>
              <a:t>función de utilidad </a:t>
            </a:r>
            <a:r>
              <a:rPr lang="es-ES" altLang="es-MX" b="0">
                <a:latin typeface="Times New Roman" pitchFamily="18" charset="0"/>
              </a:rPr>
              <a:t>es una función </a:t>
            </a:r>
            <a:r>
              <a:rPr lang="es-ES" altLang="es-MX" b="0" i="1">
                <a:latin typeface="Times New Roman" pitchFamily="18" charset="0"/>
              </a:rPr>
              <a:t>u</a:t>
            </a:r>
            <a:r>
              <a:rPr lang="es-ES" altLang="es-MX" b="0">
                <a:latin typeface="Times New Roman" pitchFamily="18" charset="0"/>
              </a:rPr>
              <a:t>: </a:t>
            </a:r>
            <a:r>
              <a:rPr lang="es-ES" altLang="es-MX" b="0">
                <a:latin typeface="Castellar" pitchFamily="18" charset="0"/>
              </a:rPr>
              <a:t>R</a:t>
            </a:r>
            <a:r>
              <a:rPr lang="es-ES" altLang="es-MX" b="0" i="1" baseline="30000">
                <a:latin typeface="Times New Roman" pitchFamily="18" charset="0"/>
              </a:rPr>
              <a:t>n</a:t>
            </a:r>
            <a:r>
              <a:rPr lang="es-ES" altLang="es-MX" b="0">
                <a:latin typeface="Times New Roman" pitchFamily="18" charset="0"/>
              </a:rPr>
              <a:t> </a:t>
            </a:r>
            <a:r>
              <a:rPr lang="es-ES" altLang="es-MX" b="0">
                <a:latin typeface="Times New Roman" pitchFamily="18" charset="0"/>
                <a:sym typeface="Symbol" pitchFamily="18" charset="2"/>
              </a:rPr>
              <a:t></a:t>
            </a:r>
            <a:r>
              <a:rPr lang="es-ES" altLang="es-MX" b="0">
                <a:latin typeface="Castellar" pitchFamily="18" charset="0"/>
              </a:rPr>
              <a:t>R</a:t>
            </a:r>
            <a:r>
              <a:rPr lang="es-ES" altLang="es-MX" b="0">
                <a:latin typeface="Times New Roman" pitchFamily="18" charset="0"/>
              </a:rPr>
              <a:t> la cual asigna un valor numérico a las cestas del conjunto de elección, de tal forma que se respete el orden establecido por las preferencias.</a:t>
            </a:r>
          </a:p>
        </p:txBody>
      </p:sp>
      <p:sp>
        <p:nvSpPr>
          <p:cNvPr id="45061" name="Rectangle 7"/>
          <p:cNvSpPr>
            <a:spLocks noChangeArrowheads="1"/>
          </p:cNvSpPr>
          <p:nvPr/>
        </p:nvSpPr>
        <p:spPr bwMode="auto">
          <a:xfrm>
            <a:off x="2241550" y="4335463"/>
            <a:ext cx="7640638"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20000"/>
              </a:spcBef>
              <a:buClr>
                <a:schemeClr val="folHlink"/>
              </a:buClr>
              <a:buSzPct val="90000"/>
              <a:buFont typeface="Wingdings" pitchFamily="2" charset="2"/>
              <a:buNone/>
            </a:pPr>
            <a:r>
              <a:rPr lang="es-MX" altLang="es-MX" sz="1900" b="0" i="1">
                <a:latin typeface="Times New Roman" pitchFamily="18" charset="0"/>
              </a:rPr>
              <a:t>A </a:t>
            </a:r>
            <a:r>
              <a:rPr lang="es-ES_tradnl" altLang="es-MX" sz="1900" b="0">
                <a:latin typeface="Lucida Sans Unicode" pitchFamily="34" charset="0"/>
              </a:rPr>
              <a:t>≻</a:t>
            </a:r>
            <a:r>
              <a:rPr lang="es-ES_tradnl" altLang="es-MX" sz="1900" b="0"/>
              <a:t> </a:t>
            </a:r>
            <a:r>
              <a:rPr lang="es-MX" altLang="es-MX" sz="1900" b="0" i="1">
                <a:latin typeface="Times New Roman" pitchFamily="18" charset="0"/>
              </a:rPr>
              <a:t>B	 	</a:t>
            </a:r>
            <a:r>
              <a:rPr lang="es-MX" altLang="es-MX" sz="1900" b="0">
                <a:latin typeface="Times New Roman" pitchFamily="18" charset="0"/>
              </a:rPr>
              <a:t>si y sólo si</a:t>
            </a:r>
            <a:r>
              <a:rPr lang="es-MX" altLang="es-MX" sz="1900" b="0" i="1">
                <a:latin typeface="Times New Roman" pitchFamily="18" charset="0"/>
              </a:rPr>
              <a:t> 	u</a:t>
            </a:r>
            <a:r>
              <a:rPr lang="es-MX" altLang="es-MX" sz="1900" b="0">
                <a:latin typeface="Times New Roman" pitchFamily="18" charset="0"/>
              </a:rPr>
              <a:t>(</a:t>
            </a:r>
            <a:r>
              <a:rPr lang="es-MX" altLang="es-MX" sz="1900" b="0" i="1">
                <a:latin typeface="Times New Roman" pitchFamily="18" charset="0"/>
              </a:rPr>
              <a:t>A</a:t>
            </a:r>
            <a:r>
              <a:rPr lang="es-MX" altLang="es-MX" sz="1900" b="0">
                <a:latin typeface="Times New Roman" pitchFamily="18" charset="0"/>
              </a:rPr>
              <a:t>)</a:t>
            </a:r>
            <a:r>
              <a:rPr lang="es-MX" altLang="es-MX" sz="1900" b="0" i="1">
                <a:latin typeface="Times New Roman" pitchFamily="18" charset="0"/>
              </a:rPr>
              <a:t> &gt; u</a:t>
            </a:r>
            <a:r>
              <a:rPr lang="es-MX" altLang="es-MX" sz="1900" b="0">
                <a:latin typeface="Times New Roman" pitchFamily="18" charset="0"/>
              </a:rPr>
              <a:t>(</a:t>
            </a:r>
            <a:r>
              <a:rPr lang="es-MX" altLang="es-MX" sz="1900" b="0" i="1">
                <a:latin typeface="Times New Roman" pitchFamily="18" charset="0"/>
              </a:rPr>
              <a:t>B</a:t>
            </a:r>
            <a:r>
              <a:rPr lang="es-MX" altLang="es-MX" sz="1900" b="0">
                <a:latin typeface="Times New Roman" pitchFamily="18" charset="0"/>
              </a:rPr>
              <a:t>)</a:t>
            </a:r>
          </a:p>
          <a:p>
            <a:pPr eaLnBrk="1" hangingPunct="1">
              <a:spcBef>
                <a:spcPct val="20000"/>
              </a:spcBef>
              <a:buClr>
                <a:schemeClr val="folHlink"/>
              </a:buClr>
              <a:buSzPct val="90000"/>
              <a:buFont typeface="Wingdings" pitchFamily="2" charset="2"/>
              <a:buNone/>
            </a:pPr>
            <a:r>
              <a:rPr lang="es-MX" altLang="es-MX" sz="1900" b="0" i="1">
                <a:latin typeface="Times New Roman" pitchFamily="18" charset="0"/>
              </a:rPr>
              <a:t>A </a:t>
            </a:r>
            <a:r>
              <a:rPr lang="es-ES_tradnl" altLang="es-MX" sz="1900" b="0" i="1">
                <a:latin typeface="Lucida Sans Unicode" pitchFamily="34" charset="0"/>
              </a:rPr>
              <a:t>≽</a:t>
            </a:r>
            <a:r>
              <a:rPr lang="es-MX" altLang="es-MX" sz="1900" b="0">
                <a:latin typeface="Lucida Sans Unicode" pitchFamily="34" charset="0"/>
              </a:rPr>
              <a:t> </a:t>
            </a:r>
            <a:r>
              <a:rPr lang="es-MX" altLang="es-MX" sz="1900" b="0" i="1">
                <a:latin typeface="Times New Roman" pitchFamily="18" charset="0"/>
              </a:rPr>
              <a:t> B		</a:t>
            </a:r>
            <a:r>
              <a:rPr lang="es-MX" altLang="es-MX" sz="1900" b="0">
                <a:latin typeface="Times New Roman" pitchFamily="18" charset="0"/>
              </a:rPr>
              <a:t>si y sólo si</a:t>
            </a:r>
            <a:r>
              <a:rPr lang="es-MX" altLang="es-MX" sz="1900" b="0" i="1">
                <a:latin typeface="Times New Roman" pitchFamily="18" charset="0"/>
              </a:rPr>
              <a:t> 	u</a:t>
            </a:r>
            <a:r>
              <a:rPr lang="es-MX" altLang="es-MX" sz="1900" b="0">
                <a:latin typeface="Times New Roman" pitchFamily="18" charset="0"/>
              </a:rPr>
              <a:t>(</a:t>
            </a:r>
            <a:r>
              <a:rPr lang="es-MX" altLang="es-MX" sz="1900" b="0" i="1">
                <a:latin typeface="Times New Roman" pitchFamily="18" charset="0"/>
              </a:rPr>
              <a:t>A</a:t>
            </a:r>
            <a:r>
              <a:rPr lang="es-MX" altLang="es-MX" sz="1900" b="0">
                <a:latin typeface="Times New Roman" pitchFamily="18" charset="0"/>
              </a:rPr>
              <a:t>)</a:t>
            </a:r>
            <a:r>
              <a:rPr lang="es-MX" altLang="es-MX" sz="1900" b="0" i="1">
                <a:latin typeface="Times New Roman" pitchFamily="18" charset="0"/>
              </a:rPr>
              <a:t> </a:t>
            </a:r>
            <a:r>
              <a:rPr lang="es-MX" altLang="es-MX" sz="1900" b="0" i="1">
                <a:latin typeface="Times New Roman" pitchFamily="18" charset="0"/>
                <a:cs typeface="Times New Roman" pitchFamily="18" charset="0"/>
              </a:rPr>
              <a:t>≥</a:t>
            </a:r>
            <a:r>
              <a:rPr lang="es-MX" altLang="es-MX" sz="1900" b="0" i="1">
                <a:latin typeface="Times New Roman" pitchFamily="18" charset="0"/>
              </a:rPr>
              <a:t> u</a:t>
            </a:r>
            <a:r>
              <a:rPr lang="es-MX" altLang="es-MX" sz="1900" b="0">
                <a:latin typeface="Times New Roman" pitchFamily="18" charset="0"/>
              </a:rPr>
              <a:t>(</a:t>
            </a:r>
            <a:r>
              <a:rPr lang="es-MX" altLang="es-MX" sz="1900" b="0" i="1">
                <a:latin typeface="Times New Roman" pitchFamily="18" charset="0"/>
              </a:rPr>
              <a:t>B</a:t>
            </a:r>
            <a:r>
              <a:rPr lang="es-MX" altLang="es-MX" sz="1900" b="0">
                <a:latin typeface="Times New Roman" pitchFamily="18" charset="0"/>
              </a:rPr>
              <a:t>)</a:t>
            </a:r>
          </a:p>
          <a:p>
            <a:pPr eaLnBrk="1" hangingPunct="1">
              <a:spcBef>
                <a:spcPct val="20000"/>
              </a:spcBef>
              <a:buClr>
                <a:schemeClr val="folHlink"/>
              </a:buClr>
              <a:buSzPct val="90000"/>
              <a:buFont typeface="Wingdings" pitchFamily="2" charset="2"/>
              <a:buNone/>
            </a:pPr>
            <a:r>
              <a:rPr lang="es-MX" altLang="es-MX" sz="1900" b="0" i="1">
                <a:latin typeface="Times New Roman" pitchFamily="18" charset="0"/>
              </a:rPr>
              <a:t>A </a:t>
            </a:r>
            <a:r>
              <a:rPr lang="es-MX" altLang="es-MX" sz="1900" b="0" i="1">
                <a:latin typeface="Times New Roman" pitchFamily="18" charset="0"/>
                <a:cs typeface="Times New Roman" pitchFamily="18" charset="0"/>
                <a:sym typeface="Symbol" pitchFamily="18" charset="2"/>
              </a:rPr>
              <a:t></a:t>
            </a:r>
            <a:r>
              <a:rPr lang="es-MX" altLang="es-MX" sz="1900" b="0" i="1">
                <a:latin typeface="Times New Roman" pitchFamily="18" charset="0"/>
              </a:rPr>
              <a:t>  B 		</a:t>
            </a:r>
            <a:r>
              <a:rPr lang="es-MX" altLang="es-MX" sz="1900" b="0">
                <a:latin typeface="Times New Roman" pitchFamily="18" charset="0"/>
              </a:rPr>
              <a:t>si y sólo si</a:t>
            </a:r>
            <a:r>
              <a:rPr lang="es-MX" altLang="es-MX" sz="1900" b="0" i="1">
                <a:latin typeface="Times New Roman" pitchFamily="18" charset="0"/>
              </a:rPr>
              <a:t> 	u</a:t>
            </a:r>
            <a:r>
              <a:rPr lang="es-MX" altLang="es-MX" sz="1900" b="0">
                <a:latin typeface="Times New Roman" pitchFamily="18" charset="0"/>
              </a:rPr>
              <a:t>(</a:t>
            </a:r>
            <a:r>
              <a:rPr lang="es-MX" altLang="es-MX" sz="1900" b="0" i="1">
                <a:latin typeface="Times New Roman" pitchFamily="18" charset="0"/>
              </a:rPr>
              <a:t>A</a:t>
            </a:r>
            <a:r>
              <a:rPr lang="es-MX" altLang="es-MX" sz="1900" b="0">
                <a:latin typeface="Times New Roman" pitchFamily="18" charset="0"/>
              </a:rPr>
              <a:t>)</a:t>
            </a:r>
            <a:r>
              <a:rPr lang="es-MX" altLang="es-MX" sz="1900" b="0" i="1">
                <a:latin typeface="Times New Roman" pitchFamily="18" charset="0"/>
              </a:rPr>
              <a:t> = u</a:t>
            </a:r>
            <a:r>
              <a:rPr lang="es-MX" altLang="es-MX" sz="1900" b="0">
                <a:latin typeface="Times New Roman" pitchFamily="18" charset="0"/>
              </a:rPr>
              <a:t>(</a:t>
            </a:r>
            <a:r>
              <a:rPr lang="es-MX" altLang="es-MX" sz="1900" b="0" i="1">
                <a:latin typeface="Times New Roman" pitchFamily="18" charset="0"/>
              </a:rPr>
              <a:t>B</a:t>
            </a:r>
            <a:r>
              <a:rPr lang="es-MX" altLang="es-MX" sz="1900" b="0">
                <a:latin typeface="Times New Roman" pitchFamily="18" charset="0"/>
              </a:rPr>
              <a:t>)</a:t>
            </a:r>
          </a:p>
        </p:txBody>
      </p:sp>
      <p:sp>
        <p:nvSpPr>
          <p:cNvPr id="45062" name="Rectangle 8"/>
          <p:cNvSpPr>
            <a:spLocks noChangeArrowheads="1"/>
          </p:cNvSpPr>
          <p:nvPr/>
        </p:nvSpPr>
        <p:spPr bwMode="auto">
          <a:xfrm>
            <a:off x="695325" y="5559425"/>
            <a:ext cx="10355263"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s-ES" altLang="es-MX" sz="1900" b="0"/>
              <a:t>Los valores numéricos de la función de utilidad son totalmente arbitrarios. Lo más importante es que mantengan el orden de las preferencias.</a:t>
            </a:r>
          </a:p>
        </p:txBody>
      </p:sp>
    </p:spTree>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Título"/>
          <p:cNvSpPr>
            <a:spLocks noGrp="1"/>
          </p:cNvSpPr>
          <p:nvPr>
            <p:ph type="title"/>
          </p:nvPr>
        </p:nvSpPr>
        <p:spPr>
          <a:xfrm>
            <a:off x="3133725" y="274638"/>
            <a:ext cx="7499350" cy="1143000"/>
          </a:xfrm>
        </p:spPr>
        <p:txBody>
          <a:bodyPr rtlCol="0">
            <a:normAutofit/>
          </a:bodyPr>
          <a:lstStyle/>
          <a:p>
            <a:pPr eaLnBrk="1" fontAlgn="auto" hangingPunct="1">
              <a:spcAft>
                <a:spcPts val="0"/>
              </a:spcAft>
              <a:defRPr/>
            </a:pPr>
            <a:r>
              <a:rPr lang="es-MX" sz="2800" b="1" dirty="0">
                <a:solidFill>
                  <a:srgbClr val="C00000"/>
                </a:solidFill>
                <a:effectLst>
                  <a:outerShdw blurRad="38100" dist="38100" dir="2700000" algn="tl">
                    <a:srgbClr val="000000">
                      <a:alpha val="43137"/>
                    </a:srgbClr>
                  </a:outerShdw>
                </a:effectLst>
              </a:rPr>
              <a:t>Propiedades de </a:t>
            </a:r>
            <a:r>
              <a:rPr lang="es-MX" sz="2800" b="1" i="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a:t>
            </a:r>
            <a:r>
              <a:rPr lang="es-MX" sz="28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(x):</a:t>
            </a:r>
          </a:p>
        </p:txBody>
      </p:sp>
      <p:sp>
        <p:nvSpPr>
          <p:cNvPr id="47107" name="2 Marcador de contenido"/>
          <p:cNvSpPr>
            <a:spLocks noGrp="1"/>
          </p:cNvSpPr>
          <p:nvPr>
            <p:ph idx="1"/>
          </p:nvPr>
        </p:nvSpPr>
        <p:spPr>
          <a:xfrm>
            <a:off x="911225" y="1600200"/>
            <a:ext cx="10009188" cy="2260600"/>
          </a:xfrm>
        </p:spPr>
        <p:txBody>
          <a:bodyPr/>
          <a:lstStyle/>
          <a:p>
            <a:pPr marL="457200" indent="-457200" eaLnBrk="1" hangingPunct="1">
              <a:buFont typeface="Times New Roman" pitchFamily="18" charset="0"/>
              <a:buAutoNum type="arabicPeriod"/>
            </a:pPr>
            <a:r>
              <a:rPr lang="es-MX" altLang="es-MX" sz="2400" smtClean="0"/>
              <a:t>La función </a:t>
            </a:r>
            <a:r>
              <a:rPr lang="es-MX" altLang="es-MX" sz="2400" i="1" smtClean="0">
                <a:latin typeface="Times New Roman" pitchFamily="18" charset="0"/>
              </a:rPr>
              <a:t>u</a:t>
            </a:r>
            <a:r>
              <a:rPr lang="es-MX" altLang="es-MX" sz="2400" smtClean="0">
                <a:latin typeface="Times New Roman" pitchFamily="18" charset="0"/>
              </a:rPr>
              <a:t>(</a:t>
            </a:r>
            <a:r>
              <a:rPr lang="es-MX" altLang="es-MX" sz="2400" b="1" smtClean="0">
                <a:latin typeface="Times New Roman" pitchFamily="18" charset="0"/>
              </a:rPr>
              <a:t>x</a:t>
            </a:r>
            <a:r>
              <a:rPr lang="es-MX" altLang="es-MX" sz="2400" smtClean="0">
                <a:latin typeface="Times New Roman" pitchFamily="18" charset="0"/>
              </a:rPr>
              <a:t>)</a:t>
            </a:r>
            <a:r>
              <a:rPr lang="es-MX" altLang="es-MX" sz="2400" smtClean="0"/>
              <a:t> preserva el orden</a:t>
            </a:r>
          </a:p>
          <a:p>
            <a:pPr marL="457200" indent="-457200" eaLnBrk="1" hangingPunct="1">
              <a:buFont typeface="Times New Roman" pitchFamily="18" charset="0"/>
              <a:buAutoNum type="arabicPeriod"/>
            </a:pPr>
            <a:r>
              <a:rPr lang="es-MX" altLang="es-MX" sz="2400" smtClean="0"/>
              <a:t>La función </a:t>
            </a:r>
            <a:r>
              <a:rPr lang="es-MX" altLang="es-MX" sz="2400" i="1" smtClean="0">
                <a:latin typeface="Times New Roman" pitchFamily="18" charset="0"/>
              </a:rPr>
              <a:t>u</a:t>
            </a:r>
            <a:r>
              <a:rPr lang="es-MX" altLang="es-MX" sz="2400" smtClean="0">
                <a:latin typeface="Times New Roman" pitchFamily="18" charset="0"/>
              </a:rPr>
              <a:t>(</a:t>
            </a:r>
            <a:r>
              <a:rPr lang="es-MX" altLang="es-MX" sz="2400" b="1" smtClean="0">
                <a:latin typeface="Times New Roman" pitchFamily="18" charset="0"/>
              </a:rPr>
              <a:t>x</a:t>
            </a:r>
            <a:r>
              <a:rPr lang="es-MX" altLang="es-MX" sz="2400" smtClean="0">
                <a:latin typeface="Times New Roman" pitchFamily="18" charset="0"/>
              </a:rPr>
              <a:t>)</a:t>
            </a:r>
            <a:r>
              <a:rPr lang="es-MX" altLang="es-MX" sz="2400" smtClean="0"/>
              <a:t> es continua</a:t>
            </a:r>
          </a:p>
          <a:p>
            <a:pPr marL="457200" indent="-457200" eaLnBrk="1" hangingPunct="1">
              <a:buFont typeface="Times New Roman" pitchFamily="18" charset="0"/>
              <a:buAutoNum type="arabicPeriod"/>
            </a:pPr>
            <a:r>
              <a:rPr lang="es-MX" altLang="es-MX" sz="2400" smtClean="0"/>
              <a:t>Si la relación de preferencia es estrictamente monótona </a:t>
            </a:r>
            <a:r>
              <a:rPr lang="es-MX" altLang="es-MX" sz="2400" smtClean="0">
                <a:sym typeface="Symbol" pitchFamily="18" charset="2"/>
              </a:rPr>
              <a:t> </a:t>
            </a:r>
            <a:r>
              <a:rPr lang="es-MX" altLang="es-MX" sz="2400" i="1" smtClean="0">
                <a:latin typeface="Times New Roman" pitchFamily="18" charset="0"/>
              </a:rPr>
              <a:t>u</a:t>
            </a:r>
            <a:r>
              <a:rPr lang="es-MX" altLang="es-MX" sz="2400" smtClean="0">
                <a:latin typeface="Times New Roman" pitchFamily="18" charset="0"/>
              </a:rPr>
              <a:t>(</a:t>
            </a:r>
            <a:r>
              <a:rPr lang="es-MX" altLang="es-MX" sz="2400" b="1" smtClean="0">
                <a:latin typeface="Times New Roman" pitchFamily="18" charset="0"/>
              </a:rPr>
              <a:t>x</a:t>
            </a:r>
            <a:r>
              <a:rPr lang="es-MX" altLang="es-MX" sz="2400" smtClean="0">
                <a:latin typeface="Times New Roman" pitchFamily="18" charset="0"/>
              </a:rPr>
              <a:t>) </a:t>
            </a:r>
            <a:r>
              <a:rPr lang="es-MX" altLang="es-MX" sz="2400" smtClean="0">
                <a:sym typeface="Symbol" pitchFamily="18" charset="2"/>
              </a:rPr>
              <a:t>es monótona y estrictamente creciente.</a:t>
            </a:r>
          </a:p>
          <a:p>
            <a:pPr marL="457200" indent="-457200" eaLnBrk="1" hangingPunct="1">
              <a:buFont typeface="Times New Roman" pitchFamily="18" charset="0"/>
              <a:buAutoNum type="arabicPeriod"/>
            </a:pPr>
            <a:r>
              <a:rPr lang="es-MX" altLang="es-MX" sz="2400" i="1" smtClean="0">
                <a:latin typeface="Times New Roman" pitchFamily="18" charset="0"/>
              </a:rPr>
              <a:t>u</a:t>
            </a:r>
            <a:r>
              <a:rPr lang="es-MX" altLang="es-MX" sz="2400" smtClean="0">
                <a:latin typeface="Times New Roman" pitchFamily="18" charset="0"/>
              </a:rPr>
              <a:t>(x) </a:t>
            </a:r>
            <a:r>
              <a:rPr lang="es-MX" altLang="es-MX" sz="2400" smtClean="0"/>
              <a:t>es continuamente diferenciable hasta el orden requerido.</a:t>
            </a:r>
          </a:p>
          <a:p>
            <a:pPr marL="457200" indent="-457200" eaLnBrk="1" hangingPunct="1">
              <a:buFont typeface="Times New Roman" pitchFamily="18" charset="0"/>
              <a:buAutoNum type="arabicPeriod"/>
            </a:pPr>
            <a:endParaRPr lang="es-MX" altLang="es-MX" sz="2400" smtClean="0"/>
          </a:p>
        </p:txBody>
      </p:sp>
    </p:spTree>
  </p:cSld>
  <p:clrMapOvr>
    <a:masterClrMapping/>
  </p:clrMapOvr>
  <p:transition spd="slow">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2208213" y="333375"/>
            <a:ext cx="799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36000" rIns="0" bIns="36000">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r"/>
            <a:r>
              <a:rPr lang="es-MX" altLang="es-MX" sz="2000" dirty="0">
                <a:latin typeface="Arial" pitchFamily="34" charset="0"/>
              </a:rPr>
              <a:t>LA FUNCIÓN DE UTILIDAD Y LAS CURVAS DE INDIFERENCIA</a:t>
            </a:r>
          </a:p>
        </p:txBody>
      </p:sp>
      <p:grpSp>
        <p:nvGrpSpPr>
          <p:cNvPr id="48131" name="Group 3"/>
          <p:cNvGrpSpPr>
            <a:grpSpLocks/>
          </p:cNvGrpSpPr>
          <p:nvPr/>
        </p:nvGrpSpPr>
        <p:grpSpPr bwMode="auto">
          <a:xfrm>
            <a:off x="1930400" y="1484313"/>
            <a:ext cx="8261350" cy="5105400"/>
            <a:chOff x="192" y="1008"/>
            <a:chExt cx="5204" cy="3216"/>
          </a:xfrm>
        </p:grpSpPr>
        <p:sp>
          <p:nvSpPr>
            <p:cNvPr id="48136" name="Rectangle 4"/>
            <p:cNvSpPr>
              <a:spLocks noChangeArrowheads="1"/>
            </p:cNvSpPr>
            <p:nvPr/>
          </p:nvSpPr>
          <p:spPr bwMode="auto">
            <a:xfrm>
              <a:off x="480" y="3936"/>
              <a:ext cx="120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48137" name="Rectangle 5"/>
            <p:cNvSpPr>
              <a:spLocks noChangeArrowheads="1"/>
            </p:cNvSpPr>
            <p:nvPr/>
          </p:nvSpPr>
          <p:spPr bwMode="auto">
            <a:xfrm>
              <a:off x="2064" y="3936"/>
              <a:ext cx="18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48138" name="Rectangle 6"/>
            <p:cNvSpPr>
              <a:spLocks noChangeArrowheads="1"/>
            </p:cNvSpPr>
            <p:nvPr/>
          </p:nvSpPr>
          <p:spPr bwMode="auto">
            <a:xfrm>
              <a:off x="480" y="3936"/>
              <a:ext cx="120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48139" name="Rectangle 7"/>
            <p:cNvSpPr>
              <a:spLocks noChangeArrowheads="1"/>
            </p:cNvSpPr>
            <p:nvPr/>
          </p:nvSpPr>
          <p:spPr bwMode="auto">
            <a:xfrm>
              <a:off x="2064" y="3936"/>
              <a:ext cx="18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48140" name="Line 8"/>
            <p:cNvSpPr>
              <a:spLocks noChangeShapeType="1"/>
            </p:cNvSpPr>
            <p:nvPr/>
          </p:nvSpPr>
          <p:spPr bwMode="auto">
            <a:xfrm>
              <a:off x="1140" y="1088"/>
              <a:ext cx="0" cy="2636"/>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41" name="Line 9"/>
            <p:cNvSpPr>
              <a:spLocks noChangeShapeType="1"/>
            </p:cNvSpPr>
            <p:nvPr/>
          </p:nvSpPr>
          <p:spPr bwMode="auto">
            <a:xfrm>
              <a:off x="1149" y="3728"/>
              <a:ext cx="3429" cy="1"/>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8142" name="Rectangle 10"/>
            <p:cNvSpPr>
              <a:spLocks noChangeArrowheads="1"/>
            </p:cNvSpPr>
            <p:nvPr/>
          </p:nvSpPr>
          <p:spPr bwMode="auto">
            <a:xfrm>
              <a:off x="2411" y="3723"/>
              <a:ext cx="27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800"/>
                <a:t>10</a:t>
              </a:r>
            </a:p>
          </p:txBody>
        </p:sp>
        <p:sp>
          <p:nvSpPr>
            <p:cNvPr id="48143" name="Rectangle 11"/>
            <p:cNvSpPr>
              <a:spLocks noChangeArrowheads="1"/>
            </p:cNvSpPr>
            <p:nvPr/>
          </p:nvSpPr>
          <p:spPr bwMode="auto">
            <a:xfrm>
              <a:off x="3177" y="3723"/>
              <a:ext cx="27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800"/>
                <a:t>15</a:t>
              </a:r>
            </a:p>
          </p:txBody>
        </p:sp>
        <p:sp>
          <p:nvSpPr>
            <p:cNvPr id="48144" name="Rectangle 12"/>
            <p:cNvSpPr>
              <a:spLocks noChangeArrowheads="1"/>
            </p:cNvSpPr>
            <p:nvPr/>
          </p:nvSpPr>
          <p:spPr bwMode="auto">
            <a:xfrm>
              <a:off x="1726" y="3723"/>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800"/>
                <a:t>5</a:t>
              </a:r>
            </a:p>
          </p:txBody>
        </p:sp>
        <p:sp>
          <p:nvSpPr>
            <p:cNvPr id="48145" name="Rectangle 13"/>
            <p:cNvSpPr>
              <a:spLocks noChangeArrowheads="1"/>
            </p:cNvSpPr>
            <p:nvPr/>
          </p:nvSpPr>
          <p:spPr bwMode="auto">
            <a:xfrm>
              <a:off x="938" y="2944"/>
              <a:ext cx="203"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a:t>5</a:t>
              </a:r>
            </a:p>
          </p:txBody>
        </p:sp>
        <p:sp>
          <p:nvSpPr>
            <p:cNvPr id="48146" name="Rectangle 14"/>
            <p:cNvSpPr>
              <a:spLocks noChangeArrowheads="1"/>
            </p:cNvSpPr>
            <p:nvPr/>
          </p:nvSpPr>
          <p:spPr bwMode="auto">
            <a:xfrm>
              <a:off x="849" y="2261"/>
              <a:ext cx="29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a:t>10</a:t>
              </a:r>
            </a:p>
          </p:txBody>
        </p:sp>
        <p:sp>
          <p:nvSpPr>
            <p:cNvPr id="48147" name="Rectangle 15"/>
            <p:cNvSpPr>
              <a:spLocks noChangeArrowheads="1"/>
            </p:cNvSpPr>
            <p:nvPr/>
          </p:nvSpPr>
          <p:spPr bwMode="auto">
            <a:xfrm>
              <a:off x="849" y="1579"/>
              <a:ext cx="29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a:t>15</a:t>
              </a:r>
            </a:p>
          </p:txBody>
        </p:sp>
        <p:sp>
          <p:nvSpPr>
            <p:cNvPr id="48148" name="Rectangle 16"/>
            <p:cNvSpPr>
              <a:spLocks noChangeArrowheads="1"/>
            </p:cNvSpPr>
            <p:nvPr/>
          </p:nvSpPr>
          <p:spPr bwMode="auto">
            <a:xfrm>
              <a:off x="1041" y="3723"/>
              <a:ext cx="19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800"/>
                <a:t>0</a:t>
              </a:r>
            </a:p>
          </p:txBody>
        </p:sp>
        <p:grpSp>
          <p:nvGrpSpPr>
            <p:cNvPr id="48149" name="Group 17"/>
            <p:cNvGrpSpPr>
              <a:grpSpLocks/>
            </p:cNvGrpSpPr>
            <p:nvPr/>
          </p:nvGrpSpPr>
          <p:grpSpPr bwMode="auto">
            <a:xfrm>
              <a:off x="1428" y="1420"/>
              <a:ext cx="2831" cy="2198"/>
              <a:chOff x="1680" y="1440"/>
              <a:chExt cx="2831" cy="2198"/>
            </a:xfrm>
          </p:grpSpPr>
          <p:sp>
            <p:nvSpPr>
              <p:cNvPr id="48171" name="Freeform 18"/>
              <p:cNvSpPr>
                <a:spLocks/>
              </p:cNvSpPr>
              <p:nvPr/>
            </p:nvSpPr>
            <p:spPr bwMode="auto">
              <a:xfrm>
                <a:off x="1680" y="1440"/>
                <a:ext cx="2208" cy="2076"/>
              </a:xfrm>
              <a:custGeom>
                <a:avLst/>
                <a:gdLst>
                  <a:gd name="T0" fmla="*/ 0 w 2208"/>
                  <a:gd name="T1" fmla="*/ 0 h 2076"/>
                  <a:gd name="T2" fmla="*/ 396 w 2208"/>
                  <a:gd name="T3" fmla="*/ 1632 h 2076"/>
                  <a:gd name="T4" fmla="*/ 2208 w 2208"/>
                  <a:gd name="T5" fmla="*/ 2076 h 2076"/>
                  <a:gd name="T6" fmla="*/ 0 60000 65536"/>
                  <a:gd name="T7" fmla="*/ 0 60000 65536"/>
                  <a:gd name="T8" fmla="*/ 0 60000 65536"/>
                  <a:gd name="T9" fmla="*/ 0 w 2208"/>
                  <a:gd name="T10" fmla="*/ 0 h 2076"/>
                  <a:gd name="T11" fmla="*/ 2208 w 2208"/>
                  <a:gd name="T12" fmla="*/ 2076 h 2076"/>
                </a:gdLst>
                <a:ahLst/>
                <a:cxnLst>
                  <a:cxn ang="T6">
                    <a:pos x="T0" y="T1"/>
                  </a:cxn>
                  <a:cxn ang="T7">
                    <a:pos x="T2" y="T3"/>
                  </a:cxn>
                  <a:cxn ang="T8">
                    <a:pos x="T4" y="T5"/>
                  </a:cxn>
                </a:cxnLst>
                <a:rect l="T9" t="T10" r="T11" b="T12"/>
                <a:pathLst>
                  <a:path w="2208" h="2076">
                    <a:moveTo>
                      <a:pt x="0" y="0"/>
                    </a:moveTo>
                    <a:cubicBezTo>
                      <a:pt x="14" y="643"/>
                      <a:pt x="28" y="1286"/>
                      <a:pt x="396" y="1632"/>
                    </a:cubicBezTo>
                    <a:cubicBezTo>
                      <a:pt x="764" y="1978"/>
                      <a:pt x="1486" y="2027"/>
                      <a:pt x="2208" y="2076"/>
                    </a:cubicBezTo>
                  </a:path>
                </a:pathLst>
              </a:custGeom>
              <a:noFill/>
              <a:ln w="57150">
                <a:solidFill>
                  <a:srgbClr val="0033CC"/>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s-MX"/>
              </a:p>
            </p:txBody>
          </p:sp>
          <p:sp>
            <p:nvSpPr>
              <p:cNvPr id="48172" name="Text Box 19"/>
              <p:cNvSpPr txBox="1">
                <a:spLocks noChangeArrowheads="1"/>
              </p:cNvSpPr>
              <p:nvPr/>
            </p:nvSpPr>
            <p:spPr bwMode="auto">
              <a:xfrm>
                <a:off x="3914" y="3407"/>
                <a:ext cx="59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r>
                  <a:rPr lang="es-MX" altLang="es-MX" sz="1800" i="1">
                    <a:latin typeface="Arial" pitchFamily="34" charset="0"/>
                  </a:rPr>
                  <a:t>U</a:t>
                </a:r>
                <a:r>
                  <a:rPr lang="es-MX" altLang="es-MX" sz="1800" i="1" baseline="-25000">
                    <a:latin typeface="Arial" pitchFamily="34" charset="0"/>
                  </a:rPr>
                  <a:t>1</a:t>
                </a:r>
                <a:r>
                  <a:rPr lang="es-MX" altLang="es-MX" sz="1800" i="1">
                    <a:latin typeface="Arial" pitchFamily="34" charset="0"/>
                  </a:rPr>
                  <a:t> = </a:t>
                </a:r>
                <a:r>
                  <a:rPr lang="es-MX" altLang="es-MX" sz="1800">
                    <a:latin typeface="Arial" pitchFamily="34" charset="0"/>
                  </a:rPr>
                  <a:t>25</a:t>
                </a:r>
                <a:endParaRPr lang="es-MX" altLang="es-MX" sz="1800" i="1">
                  <a:latin typeface="Arial" pitchFamily="34" charset="0"/>
                </a:endParaRPr>
              </a:p>
            </p:txBody>
          </p:sp>
        </p:grpSp>
        <p:grpSp>
          <p:nvGrpSpPr>
            <p:cNvPr id="48150" name="Group 20"/>
            <p:cNvGrpSpPr>
              <a:grpSpLocks/>
            </p:cNvGrpSpPr>
            <p:nvPr/>
          </p:nvGrpSpPr>
          <p:grpSpPr bwMode="auto">
            <a:xfrm>
              <a:off x="1596" y="1408"/>
              <a:ext cx="3684" cy="2006"/>
              <a:chOff x="1848" y="1428"/>
              <a:chExt cx="3684" cy="2006"/>
            </a:xfrm>
          </p:grpSpPr>
          <p:sp>
            <p:nvSpPr>
              <p:cNvPr id="48169" name="Freeform 21"/>
              <p:cNvSpPr>
                <a:spLocks/>
              </p:cNvSpPr>
              <p:nvPr/>
            </p:nvSpPr>
            <p:spPr bwMode="auto">
              <a:xfrm>
                <a:off x="1848" y="1428"/>
                <a:ext cx="2004" cy="1908"/>
              </a:xfrm>
              <a:custGeom>
                <a:avLst/>
                <a:gdLst>
                  <a:gd name="T0" fmla="*/ 0 w 2004"/>
                  <a:gd name="T1" fmla="*/ 0 h 1908"/>
                  <a:gd name="T2" fmla="*/ 540 w 2004"/>
                  <a:gd name="T3" fmla="*/ 1308 h 1908"/>
                  <a:gd name="T4" fmla="*/ 2004 w 2004"/>
                  <a:gd name="T5" fmla="*/ 1908 h 1908"/>
                  <a:gd name="T6" fmla="*/ 0 60000 65536"/>
                  <a:gd name="T7" fmla="*/ 0 60000 65536"/>
                  <a:gd name="T8" fmla="*/ 0 60000 65536"/>
                  <a:gd name="T9" fmla="*/ 0 w 2004"/>
                  <a:gd name="T10" fmla="*/ 0 h 1908"/>
                  <a:gd name="T11" fmla="*/ 2004 w 2004"/>
                  <a:gd name="T12" fmla="*/ 1908 h 1908"/>
                </a:gdLst>
                <a:ahLst/>
                <a:cxnLst>
                  <a:cxn ang="T6">
                    <a:pos x="T0" y="T1"/>
                  </a:cxn>
                  <a:cxn ang="T7">
                    <a:pos x="T2" y="T3"/>
                  </a:cxn>
                  <a:cxn ang="T8">
                    <a:pos x="T4" y="T5"/>
                  </a:cxn>
                </a:cxnLst>
                <a:rect l="T9" t="T10" r="T11" b="T12"/>
                <a:pathLst>
                  <a:path w="2004" h="1908">
                    <a:moveTo>
                      <a:pt x="0" y="0"/>
                    </a:moveTo>
                    <a:cubicBezTo>
                      <a:pt x="103" y="495"/>
                      <a:pt x="206" y="990"/>
                      <a:pt x="540" y="1308"/>
                    </a:cubicBezTo>
                    <a:cubicBezTo>
                      <a:pt x="874" y="1626"/>
                      <a:pt x="1439" y="1767"/>
                      <a:pt x="2004" y="1908"/>
                    </a:cubicBezTo>
                  </a:path>
                </a:pathLst>
              </a:custGeom>
              <a:noFill/>
              <a:ln w="57150">
                <a:solidFill>
                  <a:srgbClr val="3366FF"/>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s-MX"/>
              </a:p>
            </p:txBody>
          </p:sp>
          <p:sp>
            <p:nvSpPr>
              <p:cNvPr id="48170" name="Text Box 22"/>
              <p:cNvSpPr txBox="1">
                <a:spLocks noChangeArrowheads="1"/>
              </p:cNvSpPr>
              <p:nvPr/>
            </p:nvSpPr>
            <p:spPr bwMode="auto">
              <a:xfrm>
                <a:off x="3914" y="3203"/>
                <a:ext cx="161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r>
                  <a:rPr lang="es-MX" altLang="es-MX" sz="1800" i="1">
                    <a:latin typeface="Arial" pitchFamily="34" charset="0"/>
                  </a:rPr>
                  <a:t>U</a:t>
                </a:r>
                <a:r>
                  <a:rPr lang="es-MX" altLang="es-MX" sz="1800" i="1" baseline="-25000">
                    <a:latin typeface="Arial" pitchFamily="34" charset="0"/>
                  </a:rPr>
                  <a:t>2</a:t>
                </a:r>
                <a:r>
                  <a:rPr lang="es-MX" altLang="es-MX" sz="1800" i="1">
                    <a:latin typeface="Arial" pitchFamily="34" charset="0"/>
                  </a:rPr>
                  <a:t> = </a:t>
                </a:r>
                <a:r>
                  <a:rPr lang="es-MX" altLang="es-MX" sz="1800">
                    <a:latin typeface="Arial" pitchFamily="34" charset="0"/>
                  </a:rPr>
                  <a:t>50 (mejor que </a:t>
                </a:r>
                <a:r>
                  <a:rPr lang="es-MX" altLang="es-MX" sz="1800" i="1">
                    <a:latin typeface="Arial" pitchFamily="34" charset="0"/>
                  </a:rPr>
                  <a:t>U</a:t>
                </a:r>
                <a:r>
                  <a:rPr lang="es-MX" altLang="es-MX" sz="1800" i="1" baseline="-25000">
                    <a:latin typeface="Arial" pitchFamily="34" charset="0"/>
                  </a:rPr>
                  <a:t>1</a:t>
                </a:r>
                <a:r>
                  <a:rPr lang="es-MX" altLang="es-MX" sz="1800">
                    <a:latin typeface="Arial" pitchFamily="34" charset="0"/>
                  </a:rPr>
                  <a:t>)</a:t>
                </a:r>
                <a:endParaRPr lang="es-MX" altLang="es-MX" sz="1800" i="1">
                  <a:latin typeface="Arial" pitchFamily="34" charset="0"/>
                </a:endParaRPr>
              </a:p>
            </p:txBody>
          </p:sp>
        </p:grpSp>
        <p:grpSp>
          <p:nvGrpSpPr>
            <p:cNvPr id="48151" name="Group 23"/>
            <p:cNvGrpSpPr>
              <a:grpSpLocks/>
            </p:cNvGrpSpPr>
            <p:nvPr/>
          </p:nvGrpSpPr>
          <p:grpSpPr bwMode="auto">
            <a:xfrm>
              <a:off x="1824" y="1444"/>
              <a:ext cx="3572" cy="1538"/>
              <a:chOff x="2040" y="1464"/>
              <a:chExt cx="3572" cy="1538"/>
            </a:xfrm>
          </p:grpSpPr>
          <p:sp>
            <p:nvSpPr>
              <p:cNvPr id="48167" name="Freeform 24"/>
              <p:cNvSpPr>
                <a:spLocks/>
              </p:cNvSpPr>
              <p:nvPr/>
            </p:nvSpPr>
            <p:spPr bwMode="auto">
              <a:xfrm>
                <a:off x="2040" y="1464"/>
                <a:ext cx="1740" cy="1452"/>
              </a:xfrm>
              <a:custGeom>
                <a:avLst/>
                <a:gdLst>
                  <a:gd name="T0" fmla="*/ 0 w 1740"/>
                  <a:gd name="T1" fmla="*/ 0 h 1452"/>
                  <a:gd name="T2" fmla="*/ 720 w 1740"/>
                  <a:gd name="T3" fmla="*/ 936 h 1452"/>
                  <a:gd name="T4" fmla="*/ 1740 w 1740"/>
                  <a:gd name="T5" fmla="*/ 1452 h 1452"/>
                  <a:gd name="T6" fmla="*/ 0 60000 65536"/>
                  <a:gd name="T7" fmla="*/ 0 60000 65536"/>
                  <a:gd name="T8" fmla="*/ 0 60000 65536"/>
                  <a:gd name="T9" fmla="*/ 0 w 1740"/>
                  <a:gd name="T10" fmla="*/ 0 h 1452"/>
                  <a:gd name="T11" fmla="*/ 1740 w 1740"/>
                  <a:gd name="T12" fmla="*/ 1452 h 1452"/>
                </a:gdLst>
                <a:ahLst/>
                <a:cxnLst>
                  <a:cxn ang="T6">
                    <a:pos x="T0" y="T1"/>
                  </a:cxn>
                  <a:cxn ang="T7">
                    <a:pos x="T2" y="T3"/>
                  </a:cxn>
                  <a:cxn ang="T8">
                    <a:pos x="T4" y="T5"/>
                  </a:cxn>
                </a:cxnLst>
                <a:rect l="T9" t="T10" r="T11" b="T12"/>
                <a:pathLst>
                  <a:path w="1740" h="1452">
                    <a:moveTo>
                      <a:pt x="0" y="0"/>
                    </a:moveTo>
                    <a:cubicBezTo>
                      <a:pt x="215" y="347"/>
                      <a:pt x="430" y="694"/>
                      <a:pt x="720" y="936"/>
                    </a:cubicBezTo>
                    <a:cubicBezTo>
                      <a:pt x="1010" y="1178"/>
                      <a:pt x="1375" y="1315"/>
                      <a:pt x="1740" y="1452"/>
                    </a:cubicBezTo>
                  </a:path>
                </a:pathLst>
              </a:custGeom>
              <a:noFill/>
              <a:ln w="57150">
                <a:solidFill>
                  <a:srgbClr val="99CCFF"/>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s-MX"/>
              </a:p>
            </p:txBody>
          </p:sp>
          <p:sp>
            <p:nvSpPr>
              <p:cNvPr id="48168" name="Text Box 25"/>
              <p:cNvSpPr txBox="1">
                <a:spLocks noChangeArrowheads="1"/>
              </p:cNvSpPr>
              <p:nvPr/>
            </p:nvSpPr>
            <p:spPr bwMode="auto">
              <a:xfrm>
                <a:off x="3914" y="2771"/>
                <a:ext cx="169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r>
                  <a:rPr lang="es-MX" altLang="es-MX" sz="1800" i="1">
                    <a:latin typeface="Arial" pitchFamily="34" charset="0"/>
                  </a:rPr>
                  <a:t>U</a:t>
                </a:r>
                <a:r>
                  <a:rPr lang="es-MX" altLang="es-MX" sz="1800" i="1" baseline="-25000">
                    <a:latin typeface="Arial" pitchFamily="34" charset="0"/>
                  </a:rPr>
                  <a:t>3</a:t>
                </a:r>
                <a:r>
                  <a:rPr lang="es-MX" altLang="es-MX" sz="1800" i="1">
                    <a:latin typeface="Arial" pitchFamily="34" charset="0"/>
                  </a:rPr>
                  <a:t> = </a:t>
                </a:r>
                <a:r>
                  <a:rPr lang="es-MX" altLang="es-MX" sz="1800">
                    <a:latin typeface="Arial" pitchFamily="34" charset="0"/>
                  </a:rPr>
                  <a:t>100 (mejor que </a:t>
                </a:r>
                <a:r>
                  <a:rPr lang="es-MX" altLang="es-MX" sz="1800" i="1">
                    <a:latin typeface="Arial" pitchFamily="34" charset="0"/>
                  </a:rPr>
                  <a:t>U</a:t>
                </a:r>
                <a:r>
                  <a:rPr lang="es-MX" altLang="es-MX" sz="1800" i="1" baseline="-25000">
                    <a:latin typeface="Arial" pitchFamily="34" charset="0"/>
                  </a:rPr>
                  <a:t>2</a:t>
                </a:r>
                <a:r>
                  <a:rPr lang="es-MX" altLang="es-MX" sz="1800">
                    <a:latin typeface="Arial" pitchFamily="34" charset="0"/>
                  </a:rPr>
                  <a:t>)</a:t>
                </a:r>
                <a:endParaRPr lang="es-MX" altLang="es-MX" sz="1800" i="1">
                  <a:latin typeface="Arial" pitchFamily="34" charset="0"/>
                </a:endParaRPr>
              </a:p>
            </p:txBody>
          </p:sp>
        </p:grpSp>
        <p:sp>
          <p:nvSpPr>
            <p:cNvPr id="48152" name="Line 26"/>
            <p:cNvSpPr>
              <a:spLocks noChangeShapeType="1"/>
            </p:cNvSpPr>
            <p:nvPr/>
          </p:nvSpPr>
          <p:spPr bwMode="auto">
            <a:xfrm>
              <a:off x="1164" y="3040"/>
              <a:ext cx="648" cy="0"/>
            </a:xfrm>
            <a:prstGeom prst="line">
              <a:avLst/>
            </a:prstGeom>
            <a:noFill/>
            <a:ln w="2857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spAutoFit/>
            </a:bodyPr>
            <a:lstStyle/>
            <a:p>
              <a:endParaRPr lang="es-MX"/>
            </a:p>
          </p:txBody>
        </p:sp>
        <p:sp>
          <p:nvSpPr>
            <p:cNvPr id="48153" name="Line 27"/>
            <p:cNvSpPr>
              <a:spLocks noChangeShapeType="1"/>
            </p:cNvSpPr>
            <p:nvPr/>
          </p:nvSpPr>
          <p:spPr bwMode="auto">
            <a:xfrm>
              <a:off x="1164" y="2392"/>
              <a:ext cx="300" cy="0"/>
            </a:xfrm>
            <a:prstGeom prst="line">
              <a:avLst/>
            </a:prstGeom>
            <a:noFill/>
            <a:ln w="28575" cap="rnd">
              <a:solidFill>
                <a:schemeClr val="tx1"/>
              </a:solidFill>
              <a:prstDash val="sysDot"/>
              <a:round/>
              <a:headEnd/>
              <a:tailEnd/>
            </a:ln>
            <a:extLst>
              <a:ext uri="{909E8E84-426E-40DD-AFC4-6F175D3DCCD1}">
                <a14:hiddenFill xmlns:a14="http://schemas.microsoft.com/office/drawing/2010/main">
                  <a:noFill/>
                </a14:hiddenFill>
              </a:ext>
            </a:extLst>
          </p:spPr>
          <p:txBody>
            <a:bodyPr anchor="ctr">
              <a:spAutoFit/>
            </a:bodyPr>
            <a:lstStyle/>
            <a:p>
              <a:endParaRPr lang="es-MX"/>
            </a:p>
          </p:txBody>
        </p:sp>
        <p:sp>
          <p:nvSpPr>
            <p:cNvPr id="48154" name="Line 28"/>
            <p:cNvSpPr>
              <a:spLocks noChangeShapeType="1"/>
            </p:cNvSpPr>
            <p:nvPr/>
          </p:nvSpPr>
          <p:spPr bwMode="auto">
            <a:xfrm rot="-5400000">
              <a:off x="1512" y="3376"/>
              <a:ext cx="648" cy="0"/>
            </a:xfrm>
            <a:prstGeom prst="line">
              <a:avLst/>
            </a:prstGeom>
            <a:noFill/>
            <a:ln w="2857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spAutoFit/>
            </a:bodyPr>
            <a:lstStyle/>
            <a:p>
              <a:endParaRPr lang="es-MX"/>
            </a:p>
          </p:txBody>
        </p:sp>
        <p:sp>
          <p:nvSpPr>
            <p:cNvPr id="48155" name="Line 29"/>
            <p:cNvSpPr>
              <a:spLocks noChangeShapeType="1"/>
            </p:cNvSpPr>
            <p:nvPr/>
          </p:nvSpPr>
          <p:spPr bwMode="auto">
            <a:xfrm rot="-5400000">
              <a:off x="2376" y="3532"/>
              <a:ext cx="336" cy="0"/>
            </a:xfrm>
            <a:prstGeom prst="line">
              <a:avLst/>
            </a:prstGeom>
            <a:noFill/>
            <a:ln w="28575" cap="rnd">
              <a:solidFill>
                <a:schemeClr val="tx1"/>
              </a:solidFill>
              <a:prstDash val="sysDot"/>
              <a:round/>
              <a:headEnd/>
              <a:tailEnd/>
            </a:ln>
            <a:extLst>
              <a:ext uri="{909E8E84-426E-40DD-AFC4-6F175D3DCCD1}">
                <a14:hiddenFill xmlns:a14="http://schemas.microsoft.com/office/drawing/2010/main">
                  <a:noFill/>
                </a14:hiddenFill>
              </a:ext>
            </a:extLst>
          </p:spPr>
          <p:txBody>
            <a:bodyPr anchor="ctr">
              <a:spAutoFit/>
            </a:bodyPr>
            <a:lstStyle/>
            <a:p>
              <a:endParaRPr lang="es-MX"/>
            </a:p>
          </p:txBody>
        </p:sp>
        <p:sp>
          <p:nvSpPr>
            <p:cNvPr id="48156" name="Oval 30"/>
            <p:cNvSpPr>
              <a:spLocks noChangeArrowheads="1"/>
            </p:cNvSpPr>
            <p:nvPr/>
          </p:nvSpPr>
          <p:spPr bwMode="auto">
            <a:xfrm>
              <a:off x="1452" y="2356"/>
              <a:ext cx="96" cy="96"/>
            </a:xfrm>
            <a:prstGeom prst="ellipse">
              <a:avLst/>
            </a:prstGeom>
            <a:solidFill>
              <a:schemeClr val="tx2"/>
            </a:solidFill>
            <a:ln w="12700">
              <a:solidFill>
                <a:schemeClr val="tx1"/>
              </a:solidFill>
              <a:round/>
              <a:headEnd/>
              <a:tailEnd/>
            </a:ln>
          </p:spPr>
          <p:txBody>
            <a:bodyPr wrap="none" anchor="ctr">
              <a:spAutoFit/>
            </a:bodyPr>
            <a:lstStyle/>
            <a:p>
              <a:pPr eaLnBrk="1" hangingPunct="1"/>
              <a:endParaRPr lang="es-MX" altLang="es-MX"/>
            </a:p>
          </p:txBody>
        </p:sp>
        <p:sp>
          <p:nvSpPr>
            <p:cNvPr id="48157" name="Oval 31"/>
            <p:cNvSpPr>
              <a:spLocks noChangeArrowheads="1"/>
            </p:cNvSpPr>
            <p:nvPr/>
          </p:nvSpPr>
          <p:spPr bwMode="auto">
            <a:xfrm>
              <a:off x="1776" y="2992"/>
              <a:ext cx="96" cy="96"/>
            </a:xfrm>
            <a:prstGeom prst="ellipse">
              <a:avLst/>
            </a:prstGeom>
            <a:solidFill>
              <a:schemeClr val="tx2"/>
            </a:solidFill>
            <a:ln w="12700">
              <a:solidFill>
                <a:schemeClr val="tx1"/>
              </a:solidFill>
              <a:round/>
              <a:headEnd/>
              <a:tailEnd/>
            </a:ln>
          </p:spPr>
          <p:txBody>
            <a:bodyPr wrap="none" anchor="ctr">
              <a:spAutoFit/>
            </a:bodyPr>
            <a:lstStyle/>
            <a:p>
              <a:pPr eaLnBrk="1" hangingPunct="1"/>
              <a:endParaRPr lang="es-MX" altLang="es-MX"/>
            </a:p>
          </p:txBody>
        </p:sp>
        <p:sp>
          <p:nvSpPr>
            <p:cNvPr id="48158" name="Oval 32"/>
            <p:cNvSpPr>
              <a:spLocks noChangeArrowheads="1"/>
            </p:cNvSpPr>
            <p:nvPr/>
          </p:nvSpPr>
          <p:spPr bwMode="auto">
            <a:xfrm>
              <a:off x="2508" y="3316"/>
              <a:ext cx="96" cy="96"/>
            </a:xfrm>
            <a:prstGeom prst="ellipse">
              <a:avLst/>
            </a:prstGeom>
            <a:solidFill>
              <a:schemeClr val="tx2"/>
            </a:solidFill>
            <a:ln w="12700">
              <a:solidFill>
                <a:schemeClr val="tx1"/>
              </a:solidFill>
              <a:round/>
              <a:headEnd/>
              <a:tailEnd/>
            </a:ln>
          </p:spPr>
          <p:txBody>
            <a:bodyPr wrap="none" anchor="ctr">
              <a:spAutoFit/>
            </a:bodyPr>
            <a:lstStyle/>
            <a:p>
              <a:pPr eaLnBrk="1" hangingPunct="1"/>
              <a:endParaRPr lang="es-MX" altLang="es-MX"/>
            </a:p>
          </p:txBody>
        </p:sp>
        <p:sp>
          <p:nvSpPr>
            <p:cNvPr id="48159" name="Text Box 33"/>
            <p:cNvSpPr txBox="1">
              <a:spLocks noChangeArrowheads="1"/>
            </p:cNvSpPr>
            <p:nvPr/>
          </p:nvSpPr>
          <p:spPr bwMode="auto">
            <a:xfrm>
              <a:off x="1862" y="2800"/>
              <a:ext cx="28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r>
                <a:rPr lang="es-MX" altLang="es-MX" sz="1800" i="1">
                  <a:latin typeface="Times New Roman" pitchFamily="18" charset="0"/>
                </a:rPr>
                <a:t>  A</a:t>
              </a:r>
            </a:p>
          </p:txBody>
        </p:sp>
        <p:sp>
          <p:nvSpPr>
            <p:cNvPr id="48160" name="Text Box 34"/>
            <p:cNvSpPr txBox="1">
              <a:spLocks noChangeArrowheads="1"/>
            </p:cNvSpPr>
            <p:nvPr/>
          </p:nvSpPr>
          <p:spPr bwMode="auto">
            <a:xfrm>
              <a:off x="2499" y="3076"/>
              <a:ext cx="21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r>
                <a:rPr lang="es-MX" altLang="es-MX" sz="1800" i="1">
                  <a:latin typeface="Times New Roman" pitchFamily="18" charset="0"/>
                </a:rPr>
                <a:t>B</a:t>
              </a:r>
            </a:p>
          </p:txBody>
        </p:sp>
        <p:sp>
          <p:nvSpPr>
            <p:cNvPr id="48161" name="Text Box 35"/>
            <p:cNvSpPr txBox="1">
              <a:spLocks noChangeArrowheads="1"/>
            </p:cNvSpPr>
            <p:nvPr/>
          </p:nvSpPr>
          <p:spPr bwMode="auto">
            <a:xfrm>
              <a:off x="1562" y="2164"/>
              <a:ext cx="21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r>
                <a:rPr lang="es-MX" altLang="es-MX" sz="1800" i="1">
                  <a:latin typeface="Times New Roman" pitchFamily="18" charset="0"/>
                </a:rPr>
                <a:t>C</a:t>
              </a:r>
            </a:p>
          </p:txBody>
        </p:sp>
        <p:sp>
          <p:nvSpPr>
            <p:cNvPr id="48162" name="Text Box 36"/>
            <p:cNvSpPr txBox="1">
              <a:spLocks noChangeArrowheads="1"/>
            </p:cNvSpPr>
            <p:nvPr/>
          </p:nvSpPr>
          <p:spPr bwMode="auto">
            <a:xfrm>
              <a:off x="2390" y="1157"/>
              <a:ext cx="2849"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ctr"/>
              <a:r>
                <a:rPr lang="es-MX" altLang="es-MX" sz="2000">
                  <a:latin typeface="Arial" pitchFamily="34" charset="0"/>
                </a:rPr>
                <a:t>Supongamos: </a:t>
              </a:r>
              <a:r>
                <a:rPr lang="es-MX" altLang="es-MX" sz="2000" i="1">
                  <a:latin typeface="Times New Roman" pitchFamily="18" charset="0"/>
                </a:rPr>
                <a:t>U</a:t>
              </a:r>
              <a:r>
                <a:rPr lang="es-MX" altLang="es-MX" sz="2000">
                  <a:latin typeface="Times New Roman" pitchFamily="18" charset="0"/>
                </a:rPr>
                <a:t> = </a:t>
              </a:r>
              <a:r>
                <a:rPr lang="es-MX" altLang="es-MX" sz="2000" i="1">
                  <a:latin typeface="Times New Roman" pitchFamily="18" charset="0"/>
                </a:rPr>
                <a:t>XY</a:t>
              </a:r>
              <a:endParaRPr lang="es-MX" altLang="es-MX" sz="2000" b="0" i="1">
                <a:latin typeface="Times New Roman" pitchFamily="18" charset="0"/>
              </a:endParaRPr>
            </a:p>
            <a:p>
              <a:r>
                <a:rPr lang="es-MX" altLang="es-MX" sz="2000" b="0">
                  <a:latin typeface="Arial" pitchFamily="34" charset="0"/>
                </a:rPr>
                <a:t>Cesta de mercado  </a:t>
              </a:r>
              <a:r>
                <a:rPr lang="es-MX" altLang="es-MX" sz="2000" b="0" i="1">
                  <a:latin typeface="Times New Roman" pitchFamily="18" charset="0"/>
                </a:rPr>
                <a:t>U  = XY</a:t>
              </a:r>
            </a:p>
            <a:p>
              <a:r>
                <a:rPr lang="es-MX" altLang="es-MX" sz="2000" b="0">
                  <a:latin typeface="Arial" pitchFamily="34" charset="0"/>
                </a:rPr>
                <a:t>	</a:t>
              </a:r>
              <a:r>
                <a:rPr lang="es-MX" altLang="es-MX" sz="2000" b="0" i="1">
                  <a:latin typeface="Times New Roman" pitchFamily="18" charset="0"/>
                </a:rPr>
                <a:t>C</a:t>
              </a:r>
              <a:r>
                <a:rPr lang="es-MX" altLang="es-MX" sz="2000" b="0">
                  <a:latin typeface="Arial" pitchFamily="34" charset="0"/>
                </a:rPr>
                <a:t>                  25 = 2.5(10)</a:t>
              </a:r>
            </a:p>
            <a:p>
              <a:r>
                <a:rPr lang="es-MX" altLang="es-MX" sz="2000" b="0">
                  <a:latin typeface="Arial" pitchFamily="34" charset="0"/>
                </a:rPr>
                <a:t>	</a:t>
              </a:r>
              <a:r>
                <a:rPr lang="es-MX" altLang="es-MX" sz="2000" b="0" i="1">
                  <a:latin typeface="Times New Roman" pitchFamily="18" charset="0"/>
                </a:rPr>
                <a:t>A</a:t>
              </a:r>
              <a:r>
                <a:rPr lang="es-MX" altLang="es-MX" sz="2000" b="0">
                  <a:latin typeface="Arial" pitchFamily="34" charset="0"/>
                </a:rPr>
                <a:t>                  25 = 5 (5)</a:t>
              </a:r>
            </a:p>
            <a:p>
              <a:r>
                <a:rPr lang="es-MX" altLang="es-MX" sz="2000" b="0">
                  <a:latin typeface="Arial" pitchFamily="34" charset="0"/>
                </a:rPr>
                <a:t>	</a:t>
              </a:r>
              <a:r>
                <a:rPr lang="es-MX" altLang="es-MX" sz="2000" b="0" i="1">
                  <a:latin typeface="Times New Roman" pitchFamily="18" charset="0"/>
                </a:rPr>
                <a:t>B</a:t>
              </a:r>
              <a:r>
                <a:rPr lang="es-MX" altLang="es-MX" sz="2000" b="0">
                  <a:latin typeface="Arial" pitchFamily="34" charset="0"/>
                </a:rPr>
                <a:t>                  25 = 10 (2.5)</a:t>
              </a:r>
            </a:p>
          </p:txBody>
        </p:sp>
        <p:sp>
          <p:nvSpPr>
            <p:cNvPr id="48163" name="Rectangle 37"/>
            <p:cNvSpPr>
              <a:spLocks noChangeArrowheads="1"/>
            </p:cNvSpPr>
            <p:nvPr/>
          </p:nvSpPr>
          <p:spPr bwMode="auto">
            <a:xfrm>
              <a:off x="192" y="1008"/>
              <a:ext cx="827"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r"/>
              <a:r>
                <a:rPr lang="es-MX" altLang="es-MX" sz="1600"/>
                <a:t>Y</a:t>
              </a:r>
              <a:endParaRPr lang="es-MX" altLang="es-MX" sz="1800"/>
            </a:p>
          </p:txBody>
        </p:sp>
        <p:sp>
          <p:nvSpPr>
            <p:cNvPr id="48164" name="Rectangle 38"/>
            <p:cNvSpPr>
              <a:spLocks noChangeArrowheads="1"/>
            </p:cNvSpPr>
            <p:nvPr/>
          </p:nvSpPr>
          <p:spPr bwMode="auto">
            <a:xfrm>
              <a:off x="3936" y="3792"/>
              <a:ext cx="77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600"/>
                <a:t>	X</a:t>
              </a:r>
            </a:p>
          </p:txBody>
        </p:sp>
        <p:sp>
          <p:nvSpPr>
            <p:cNvPr id="48165" name="Line 39"/>
            <p:cNvSpPr>
              <a:spLocks noChangeShapeType="1"/>
            </p:cNvSpPr>
            <p:nvPr/>
          </p:nvSpPr>
          <p:spPr bwMode="auto">
            <a:xfrm>
              <a:off x="1488" y="2400"/>
              <a:ext cx="0" cy="1344"/>
            </a:xfrm>
            <a:prstGeom prst="line">
              <a:avLst/>
            </a:prstGeom>
            <a:noFill/>
            <a:ln w="28575"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48166" name="Line 40"/>
            <p:cNvSpPr>
              <a:spLocks noChangeShapeType="1"/>
            </p:cNvSpPr>
            <p:nvPr/>
          </p:nvSpPr>
          <p:spPr bwMode="auto">
            <a:xfrm flipH="1">
              <a:off x="1152" y="3360"/>
              <a:ext cx="1392" cy="0"/>
            </a:xfrm>
            <a:prstGeom prst="line">
              <a:avLst/>
            </a:prstGeom>
            <a:noFill/>
            <a:ln w="28575"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48132" name="Line 44"/>
          <p:cNvSpPr>
            <a:spLocks noChangeShapeType="1"/>
          </p:cNvSpPr>
          <p:nvPr/>
        </p:nvSpPr>
        <p:spPr bwMode="auto">
          <a:xfrm flipV="1">
            <a:off x="3441700" y="3105150"/>
            <a:ext cx="2736850" cy="2663825"/>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8133" name="Rectangle 45"/>
          <p:cNvSpPr>
            <a:spLocks noChangeArrowheads="1"/>
          </p:cNvSpPr>
          <p:nvPr/>
        </p:nvSpPr>
        <p:spPr bwMode="auto">
          <a:xfrm>
            <a:off x="4325938" y="4249738"/>
            <a:ext cx="438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s-MX" altLang="es-MX" sz="1800"/>
              <a:t>25</a:t>
            </a:r>
            <a:endParaRPr lang="es-ES" altLang="es-MX" sz="1800"/>
          </a:p>
        </p:txBody>
      </p:sp>
      <p:sp>
        <p:nvSpPr>
          <p:cNvPr id="48134" name="Rectangle 46"/>
          <p:cNvSpPr>
            <a:spLocks noChangeArrowheads="1"/>
          </p:cNvSpPr>
          <p:nvPr/>
        </p:nvSpPr>
        <p:spPr bwMode="auto">
          <a:xfrm>
            <a:off x="4829175" y="3673475"/>
            <a:ext cx="43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s-MX" altLang="es-MX" sz="1800"/>
              <a:t>50</a:t>
            </a:r>
            <a:endParaRPr lang="es-ES" altLang="es-MX" sz="1800"/>
          </a:p>
        </p:txBody>
      </p:sp>
      <p:sp>
        <p:nvSpPr>
          <p:cNvPr id="48135" name="Rectangle 47"/>
          <p:cNvSpPr>
            <a:spLocks noChangeArrowheads="1"/>
          </p:cNvSpPr>
          <p:nvPr/>
        </p:nvSpPr>
        <p:spPr bwMode="auto">
          <a:xfrm>
            <a:off x="5405438" y="3128963"/>
            <a:ext cx="565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s-MX" altLang="es-MX" sz="1800"/>
              <a:t>100</a:t>
            </a:r>
            <a:endParaRPr lang="es-ES" altLang="es-MX" sz="1800"/>
          </a:p>
        </p:txBody>
      </p:sp>
    </p:spTree>
  </p:cSld>
  <p:clrMapOvr>
    <a:masterClrMapping/>
  </p:clrMapOvr>
  <p:transition spd="slow">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3"/>
          <p:cNvSpPr>
            <a:spLocks noGrp="1" noChangeArrowheads="1"/>
          </p:cNvSpPr>
          <p:nvPr>
            <p:ph idx="1"/>
          </p:nvPr>
        </p:nvSpPr>
        <p:spPr>
          <a:xfrm>
            <a:off x="612775" y="404813"/>
            <a:ext cx="10801350" cy="676275"/>
          </a:xfrm>
        </p:spPr>
        <p:txBody>
          <a:bodyPr/>
          <a:lstStyle/>
          <a:p>
            <a:pPr marL="0" indent="0" eaLnBrk="1" hangingPunct="1">
              <a:buFont typeface="Arial" pitchFamily="34" charset="0"/>
              <a:buNone/>
            </a:pPr>
            <a:r>
              <a:rPr lang="es-ES" altLang="es-MX" sz="2400" smtClean="0"/>
              <a:t>La Utilidad y la Tasa Marginal de Sustitución están relacionadas a través de la Utilidad Marginal</a:t>
            </a:r>
          </a:p>
        </p:txBody>
      </p:sp>
      <p:sp>
        <p:nvSpPr>
          <p:cNvPr id="50179" name="Rectangle 4"/>
          <p:cNvSpPr>
            <a:spLocks noChangeArrowheads="1"/>
          </p:cNvSpPr>
          <p:nvPr/>
        </p:nvSpPr>
        <p:spPr bwMode="auto">
          <a:xfrm>
            <a:off x="819150" y="1628775"/>
            <a:ext cx="9909175" cy="9159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s-ES" altLang="es-MX" sz="1800" b="0"/>
              <a:t>Dada una función de utilidad </a:t>
            </a:r>
            <a:r>
              <a:rPr lang="es-ES" altLang="es-MX" sz="1800" b="0" i="1">
                <a:latin typeface="Times New Roman" pitchFamily="18" charset="0"/>
              </a:rPr>
              <a:t>U</a:t>
            </a:r>
            <a:r>
              <a:rPr lang="es-ES" altLang="es-MX" sz="1800" b="0">
                <a:latin typeface="Times New Roman" pitchFamily="18" charset="0"/>
              </a:rPr>
              <a:t>(</a:t>
            </a:r>
            <a:r>
              <a:rPr lang="es-ES" altLang="es-MX" sz="1800" b="0" i="1">
                <a:latin typeface="Times New Roman" pitchFamily="18" charset="0"/>
              </a:rPr>
              <a:t>X,Y</a:t>
            </a:r>
            <a:r>
              <a:rPr lang="es-ES" altLang="es-MX" sz="1800" b="0">
                <a:latin typeface="Times New Roman" pitchFamily="18" charset="0"/>
              </a:rPr>
              <a:t>)</a:t>
            </a:r>
            <a:r>
              <a:rPr lang="es-ES" altLang="es-MX" sz="1800" b="0"/>
              <a:t>, se define la </a:t>
            </a:r>
            <a:r>
              <a:rPr lang="es-ES" altLang="es-MX" sz="1800" b="0" i="1"/>
              <a:t>Utilidad Marginal de </a:t>
            </a:r>
            <a:r>
              <a:rPr lang="es-ES" altLang="es-MX" sz="1800" b="0" i="1">
                <a:latin typeface="Times New Roman" pitchFamily="18" charset="0"/>
              </a:rPr>
              <a:t>X</a:t>
            </a:r>
            <a:r>
              <a:rPr lang="es-ES" altLang="es-MX" sz="1800" b="0" i="1"/>
              <a:t> </a:t>
            </a:r>
            <a:r>
              <a:rPr lang="es-ES" altLang="es-MX" sz="1800" b="0"/>
              <a:t>como el incremento en la utilidad que genera el consumo de una unidad adicional de </a:t>
            </a:r>
            <a:r>
              <a:rPr lang="es-ES" altLang="es-MX" sz="1800" b="0" i="1">
                <a:latin typeface="Times New Roman" pitchFamily="18" charset="0"/>
              </a:rPr>
              <a:t>X</a:t>
            </a:r>
            <a:r>
              <a:rPr lang="es-ES" altLang="es-MX" sz="1800" b="0"/>
              <a:t>, manteniendo el consumo de </a:t>
            </a:r>
            <a:r>
              <a:rPr lang="es-ES" altLang="es-MX" sz="1800" b="0" i="1">
                <a:latin typeface="Times New Roman" pitchFamily="18" charset="0"/>
              </a:rPr>
              <a:t>Y</a:t>
            </a:r>
            <a:r>
              <a:rPr lang="es-ES" altLang="es-MX" sz="1800" b="0"/>
              <a:t> constante.</a:t>
            </a:r>
          </a:p>
        </p:txBody>
      </p:sp>
      <p:graphicFrame>
        <p:nvGraphicFramePr>
          <p:cNvPr id="50180" name="Object 5"/>
          <p:cNvGraphicFramePr>
            <a:graphicFrameLocks noChangeAspect="1"/>
          </p:cNvGraphicFramePr>
          <p:nvPr/>
        </p:nvGraphicFramePr>
        <p:xfrm>
          <a:off x="4864100" y="2708275"/>
          <a:ext cx="2419350" cy="550863"/>
        </p:xfrm>
        <a:graphic>
          <a:graphicData uri="http://schemas.openxmlformats.org/presentationml/2006/ole">
            <mc:AlternateContent xmlns:mc="http://schemas.openxmlformats.org/markup-compatibility/2006">
              <mc:Choice xmlns:v="urn:schemas-microsoft-com:vml" Requires="v">
                <p:oleObj spid="_x0000_s50209" name="Equation" r:id="rId3" imgW="1244600" imgH="393700" progId="Equation.DSMT4">
                  <p:embed/>
                </p:oleObj>
              </mc:Choice>
              <mc:Fallback>
                <p:oleObj name="Equation" r:id="rId3" imgW="1244600" imgH="3937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4100" y="2708275"/>
                        <a:ext cx="2419350"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0181" name="Rectangle 6"/>
          <p:cNvSpPr>
            <a:spLocks noChangeArrowheads="1"/>
          </p:cNvSpPr>
          <p:nvPr/>
        </p:nvSpPr>
        <p:spPr bwMode="auto">
          <a:xfrm>
            <a:off x="782638" y="3284538"/>
            <a:ext cx="1030763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s-ES" altLang="es-MX" b="0"/>
              <a:t>La magnitud de la </a:t>
            </a:r>
            <a:r>
              <a:rPr lang="es-ES" altLang="es-MX" b="0" i="1">
                <a:latin typeface="Times New Roman" pitchFamily="18" charset="0"/>
              </a:rPr>
              <a:t>UMgX</a:t>
            </a:r>
            <a:r>
              <a:rPr lang="es-ES" altLang="es-MX" b="0"/>
              <a:t> también es arbitraria pues depende de cómo se haya definido a la función original </a:t>
            </a:r>
            <a:r>
              <a:rPr lang="es-ES" altLang="es-MX" b="0" i="1">
                <a:latin typeface="Times New Roman" pitchFamily="18" charset="0"/>
              </a:rPr>
              <a:t>U</a:t>
            </a:r>
            <a:r>
              <a:rPr lang="es-ES" altLang="es-MX" b="0">
                <a:latin typeface="Times New Roman" pitchFamily="18" charset="0"/>
              </a:rPr>
              <a:t>(</a:t>
            </a:r>
            <a:r>
              <a:rPr lang="es-ES" altLang="es-MX" b="0" i="1">
                <a:latin typeface="Times New Roman" pitchFamily="18" charset="0"/>
              </a:rPr>
              <a:t>X,Y</a:t>
            </a:r>
            <a:r>
              <a:rPr lang="es-ES" altLang="es-MX" b="0">
                <a:latin typeface="Times New Roman" pitchFamily="18" charset="0"/>
              </a:rPr>
              <a:t>)</a:t>
            </a:r>
            <a:r>
              <a:rPr lang="es-ES" altLang="es-MX" b="0"/>
              <a:t>.</a:t>
            </a:r>
          </a:p>
          <a:p>
            <a:pPr eaLnBrk="1" hangingPunct="1"/>
            <a:endParaRPr lang="es-ES" altLang="es-MX" b="0"/>
          </a:p>
          <a:p>
            <a:pPr eaLnBrk="1" hangingPunct="1"/>
            <a:r>
              <a:rPr lang="es-ES" altLang="es-MX" b="0"/>
              <a:t> Diferenciando totalmente la función </a:t>
            </a:r>
            <a:r>
              <a:rPr lang="es-ES" altLang="es-MX" b="0" i="1">
                <a:latin typeface="Times New Roman" pitchFamily="18" charset="0"/>
              </a:rPr>
              <a:t>U</a:t>
            </a:r>
            <a:r>
              <a:rPr lang="es-ES" altLang="es-MX" b="0">
                <a:latin typeface="Times New Roman" pitchFamily="18" charset="0"/>
              </a:rPr>
              <a:t>(</a:t>
            </a:r>
            <a:r>
              <a:rPr lang="es-ES" altLang="es-MX" b="0" i="1">
                <a:latin typeface="Times New Roman" pitchFamily="18" charset="0"/>
              </a:rPr>
              <a:t>X,Y</a:t>
            </a:r>
            <a:r>
              <a:rPr lang="es-ES" altLang="es-MX" b="0">
                <a:latin typeface="Times New Roman" pitchFamily="18" charset="0"/>
              </a:rPr>
              <a:t>)</a:t>
            </a:r>
            <a:r>
              <a:rPr lang="es-ES" altLang="es-MX" b="0"/>
              <a:t> tenemos</a:t>
            </a:r>
          </a:p>
        </p:txBody>
      </p:sp>
      <p:graphicFrame>
        <p:nvGraphicFramePr>
          <p:cNvPr id="50182" name="Object 7"/>
          <p:cNvGraphicFramePr>
            <a:graphicFrameLocks noChangeAspect="1"/>
          </p:cNvGraphicFramePr>
          <p:nvPr/>
        </p:nvGraphicFramePr>
        <p:xfrm>
          <a:off x="3244850" y="4724400"/>
          <a:ext cx="5849938" cy="550863"/>
        </p:xfrm>
        <a:graphic>
          <a:graphicData uri="http://schemas.openxmlformats.org/presentationml/2006/ole">
            <mc:AlternateContent xmlns:mc="http://schemas.openxmlformats.org/markup-compatibility/2006">
              <mc:Choice xmlns:v="urn:schemas-microsoft-com:vml" Requires="v">
                <p:oleObj spid="_x0000_s50210" name="Equation" r:id="rId5" imgW="3009900" imgH="393700" progId="Equation.DSMT4">
                  <p:embed/>
                </p:oleObj>
              </mc:Choice>
              <mc:Fallback>
                <p:oleObj name="Equation" r:id="rId5" imgW="3009900" imgH="3937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44850" y="4724400"/>
                        <a:ext cx="5849938"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0183" name="Object 8"/>
          <p:cNvGraphicFramePr>
            <a:graphicFrameLocks noChangeAspect="1"/>
          </p:cNvGraphicFramePr>
          <p:nvPr/>
        </p:nvGraphicFramePr>
        <p:xfrm>
          <a:off x="4783138" y="5373688"/>
          <a:ext cx="2911475" cy="585787"/>
        </p:xfrm>
        <a:graphic>
          <a:graphicData uri="http://schemas.openxmlformats.org/presentationml/2006/ole">
            <mc:AlternateContent xmlns:mc="http://schemas.openxmlformats.org/markup-compatibility/2006">
              <mc:Choice xmlns:v="urn:schemas-microsoft-com:vml" Requires="v">
                <p:oleObj spid="_x0000_s50211" name="Equation" r:id="rId7" imgW="1498600" imgH="419100" progId="Equation.DSMT4">
                  <p:embed/>
                </p:oleObj>
              </mc:Choice>
              <mc:Fallback>
                <p:oleObj name="Equation" r:id="rId7" imgW="1498600" imgH="4191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83138" y="5373688"/>
                        <a:ext cx="29114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0184" name="Rectangle 9"/>
          <p:cNvSpPr>
            <a:spLocks noChangeArrowheads="1"/>
          </p:cNvSpPr>
          <p:nvPr/>
        </p:nvSpPr>
        <p:spPr bwMode="auto">
          <a:xfrm>
            <a:off x="509588" y="6021388"/>
            <a:ext cx="110077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s-ES" altLang="es-MX" b="0"/>
              <a:t>La </a:t>
            </a:r>
            <a:r>
              <a:rPr lang="es-ES" altLang="es-MX" b="0" i="1">
                <a:latin typeface="Times New Roman" pitchFamily="18" charset="0"/>
              </a:rPr>
              <a:t>UMg</a:t>
            </a:r>
            <a:r>
              <a:rPr lang="es-ES" altLang="es-MX" b="0"/>
              <a:t> de los bienes es decreciente, es decir los incrementos de utilidad que reportan los bienes son cada vez menores.</a:t>
            </a:r>
          </a:p>
        </p:txBody>
      </p:sp>
    </p:spTree>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3"/>
          <p:cNvSpPr>
            <a:spLocks noGrp="1" noChangeArrowheads="1"/>
          </p:cNvSpPr>
          <p:nvPr>
            <p:ph type="subTitle" idx="4294967295"/>
          </p:nvPr>
        </p:nvSpPr>
        <p:spPr>
          <a:xfrm>
            <a:off x="2208213" y="622300"/>
            <a:ext cx="7072312" cy="358775"/>
          </a:xfrm>
        </p:spPr>
        <p:txBody>
          <a:bodyPr rtlCol="0">
            <a:normAutofit lnSpcReduction="10000"/>
          </a:bodyPr>
          <a:lstStyle/>
          <a:p>
            <a:pPr marL="0" indent="0" eaLnBrk="1" fontAlgn="auto" hangingPunct="1">
              <a:lnSpc>
                <a:spcPct val="80000"/>
              </a:lnSpc>
              <a:spcAft>
                <a:spcPts val="0"/>
              </a:spcAft>
              <a:buFont typeface="Arial" pitchFamily="34" charset="0"/>
              <a:buNone/>
              <a:defRPr/>
            </a:pPr>
            <a:r>
              <a:rPr lang="es-ES" altLang="es-MX" sz="2200" b="1" dirty="0" smtClean="0"/>
              <a:t>Ejemplos de función de utilidad</a:t>
            </a:r>
          </a:p>
        </p:txBody>
      </p:sp>
      <p:sp>
        <p:nvSpPr>
          <p:cNvPr id="51203" name="Text Box 4"/>
          <p:cNvSpPr txBox="1">
            <a:spLocks noChangeArrowheads="1"/>
          </p:cNvSpPr>
          <p:nvPr/>
        </p:nvSpPr>
        <p:spPr bwMode="auto">
          <a:xfrm>
            <a:off x="1558925" y="1484313"/>
            <a:ext cx="29273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tabLst>
                <a:tab pos="3141663" algn="l"/>
              </a:tabLst>
              <a:defRPr sz="2800">
                <a:solidFill>
                  <a:schemeClr val="tx1"/>
                </a:solidFill>
                <a:latin typeface="Calibri" pitchFamily="34" charset="0"/>
              </a:defRPr>
            </a:lvl1pPr>
            <a:lvl2pPr marL="742950" indent="-285750">
              <a:tabLst>
                <a:tab pos="3141663" algn="l"/>
              </a:tabLst>
              <a:defRPr sz="2400">
                <a:solidFill>
                  <a:schemeClr val="tx1"/>
                </a:solidFill>
                <a:latin typeface="Calibri" pitchFamily="34" charset="0"/>
              </a:defRPr>
            </a:lvl2pPr>
            <a:lvl3pPr>
              <a:tabLst>
                <a:tab pos="3141663" algn="l"/>
              </a:tabLst>
              <a:defRPr sz="2000">
                <a:solidFill>
                  <a:schemeClr val="tx1"/>
                </a:solidFill>
                <a:latin typeface="Calibri" pitchFamily="34" charset="0"/>
              </a:defRPr>
            </a:lvl3pPr>
            <a:lvl4pPr>
              <a:tabLst>
                <a:tab pos="3141663" algn="l"/>
              </a:tabLst>
              <a:defRPr>
                <a:solidFill>
                  <a:schemeClr val="tx1"/>
                </a:solidFill>
                <a:latin typeface="Calibri" pitchFamily="34" charset="0"/>
              </a:defRPr>
            </a:lvl4pPr>
            <a:lvl5pPr>
              <a:tabLst>
                <a:tab pos="3141663" algn="l"/>
              </a:tabLst>
              <a:defRPr>
                <a:solidFill>
                  <a:schemeClr val="tx1"/>
                </a:solidFill>
                <a:latin typeface="Calibri" pitchFamily="34" charset="0"/>
              </a:defRPr>
            </a:lvl5pPr>
            <a:lvl6pPr eaLnBrk="0" fontAlgn="base" hangingPunct="0">
              <a:spcAft>
                <a:spcPct val="0"/>
              </a:spcAft>
              <a:tabLst>
                <a:tab pos="3141663" algn="l"/>
              </a:tabLst>
              <a:defRPr>
                <a:solidFill>
                  <a:schemeClr val="tx1"/>
                </a:solidFill>
                <a:latin typeface="Calibri" pitchFamily="34" charset="0"/>
              </a:defRPr>
            </a:lvl6pPr>
            <a:lvl7pPr eaLnBrk="0" fontAlgn="base" hangingPunct="0">
              <a:spcAft>
                <a:spcPct val="0"/>
              </a:spcAft>
              <a:tabLst>
                <a:tab pos="3141663" algn="l"/>
              </a:tabLst>
              <a:defRPr>
                <a:solidFill>
                  <a:schemeClr val="tx1"/>
                </a:solidFill>
                <a:latin typeface="Calibri" pitchFamily="34" charset="0"/>
              </a:defRPr>
            </a:lvl7pPr>
            <a:lvl8pPr eaLnBrk="0" fontAlgn="base" hangingPunct="0">
              <a:spcAft>
                <a:spcPct val="0"/>
              </a:spcAft>
              <a:tabLst>
                <a:tab pos="3141663" algn="l"/>
              </a:tabLst>
              <a:defRPr>
                <a:solidFill>
                  <a:schemeClr val="tx1"/>
                </a:solidFill>
                <a:latin typeface="Calibri" pitchFamily="34" charset="0"/>
              </a:defRPr>
            </a:lvl8pPr>
            <a:lvl9pPr eaLnBrk="0" fontAlgn="base" hangingPunct="0">
              <a:spcAft>
                <a:spcPct val="0"/>
              </a:spcAft>
              <a:tabLst>
                <a:tab pos="3141663" algn="l"/>
              </a:tabLst>
              <a:defRPr>
                <a:solidFill>
                  <a:schemeClr val="tx1"/>
                </a:solidFill>
                <a:latin typeface="Calibri" pitchFamily="34" charset="0"/>
              </a:defRPr>
            </a:lvl9pPr>
          </a:lstStyle>
          <a:p>
            <a:pPr eaLnBrk="1" hangingPunct="1">
              <a:spcBef>
                <a:spcPct val="20000"/>
              </a:spcBef>
            </a:pPr>
            <a:r>
              <a:rPr lang="es-ES_tradnl" altLang="es-MX" sz="2000">
                <a:latin typeface="Arial" pitchFamily="34" charset="0"/>
                <a:sym typeface="Wingdings" pitchFamily="2" charset="2"/>
              </a:rPr>
              <a:t>Sustitutos perfectos</a:t>
            </a:r>
            <a:endParaRPr lang="es-ES_tradnl" altLang="es-MX" sz="2000" b="0" baseline="-25000">
              <a:latin typeface="Arial" pitchFamily="34" charset="0"/>
              <a:sym typeface="Wingdings" pitchFamily="2" charset="2"/>
            </a:endParaRPr>
          </a:p>
        </p:txBody>
      </p:sp>
      <p:sp>
        <p:nvSpPr>
          <p:cNvPr id="51204" name="Rectangle 5"/>
          <p:cNvSpPr>
            <a:spLocks noChangeArrowheads="1"/>
          </p:cNvSpPr>
          <p:nvPr/>
        </p:nvSpPr>
        <p:spPr bwMode="auto">
          <a:xfrm>
            <a:off x="1524000" y="3119438"/>
            <a:ext cx="184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b="0"/>
          </a:p>
        </p:txBody>
      </p:sp>
      <p:sp>
        <p:nvSpPr>
          <p:cNvPr id="51205" name="Rectangle 10"/>
          <p:cNvSpPr>
            <a:spLocks noChangeArrowheads="1"/>
          </p:cNvSpPr>
          <p:nvPr/>
        </p:nvSpPr>
        <p:spPr bwMode="auto">
          <a:xfrm>
            <a:off x="152400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51206" name="Rectangle 12"/>
          <p:cNvSpPr>
            <a:spLocks noChangeArrowheads="1"/>
          </p:cNvSpPr>
          <p:nvPr/>
        </p:nvSpPr>
        <p:spPr bwMode="auto">
          <a:xfrm>
            <a:off x="1524000" y="3119438"/>
            <a:ext cx="184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b="0"/>
          </a:p>
        </p:txBody>
      </p:sp>
      <p:graphicFrame>
        <p:nvGraphicFramePr>
          <p:cNvPr id="51207" name="Object 11"/>
          <p:cNvGraphicFramePr>
            <a:graphicFrameLocks noChangeAspect="1"/>
          </p:cNvGraphicFramePr>
          <p:nvPr/>
        </p:nvGraphicFramePr>
        <p:xfrm>
          <a:off x="1841500" y="1989138"/>
          <a:ext cx="2355850" cy="460375"/>
        </p:xfrm>
        <a:graphic>
          <a:graphicData uri="http://schemas.openxmlformats.org/presentationml/2006/ole">
            <mc:AlternateContent xmlns:mc="http://schemas.openxmlformats.org/markup-compatibility/2006">
              <mc:Choice xmlns:v="urn:schemas-microsoft-com:vml" Requires="v">
                <p:oleObj spid="_x0000_s51251" name="Ecuación" r:id="rId3" imgW="1129810" imgH="215806" progId="Equation.3">
                  <p:embed/>
                </p:oleObj>
              </mc:Choice>
              <mc:Fallback>
                <p:oleObj name="Ecuación" r:id="rId3" imgW="1129810" imgH="215806"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1500" y="1989138"/>
                        <a:ext cx="23558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208" name="Text Box 14"/>
          <p:cNvSpPr txBox="1">
            <a:spLocks noChangeArrowheads="1"/>
          </p:cNvSpPr>
          <p:nvPr/>
        </p:nvSpPr>
        <p:spPr bwMode="auto">
          <a:xfrm>
            <a:off x="1568450" y="2492375"/>
            <a:ext cx="4456113" cy="278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5725" indent="-85725">
              <a:tabLst>
                <a:tab pos="3141663" algn="l"/>
              </a:tabLst>
              <a:defRPr sz="2800">
                <a:solidFill>
                  <a:schemeClr val="tx1"/>
                </a:solidFill>
                <a:latin typeface="Calibri" pitchFamily="34" charset="0"/>
              </a:defRPr>
            </a:lvl1pPr>
            <a:lvl2pPr marL="360363">
              <a:tabLst>
                <a:tab pos="3141663" algn="l"/>
              </a:tabLst>
              <a:defRPr sz="2400">
                <a:solidFill>
                  <a:schemeClr val="tx1"/>
                </a:solidFill>
                <a:latin typeface="Calibri" pitchFamily="34" charset="0"/>
              </a:defRPr>
            </a:lvl2pPr>
            <a:lvl3pPr>
              <a:tabLst>
                <a:tab pos="3141663" algn="l"/>
              </a:tabLst>
              <a:defRPr sz="2000">
                <a:solidFill>
                  <a:schemeClr val="tx1"/>
                </a:solidFill>
                <a:latin typeface="Calibri" pitchFamily="34" charset="0"/>
              </a:defRPr>
            </a:lvl3pPr>
            <a:lvl4pPr>
              <a:tabLst>
                <a:tab pos="3141663" algn="l"/>
              </a:tabLst>
              <a:defRPr>
                <a:solidFill>
                  <a:schemeClr val="tx1"/>
                </a:solidFill>
                <a:latin typeface="Calibri" pitchFamily="34" charset="0"/>
              </a:defRPr>
            </a:lvl4pPr>
            <a:lvl5pPr>
              <a:tabLst>
                <a:tab pos="3141663" algn="l"/>
              </a:tabLst>
              <a:defRPr>
                <a:solidFill>
                  <a:schemeClr val="tx1"/>
                </a:solidFill>
                <a:latin typeface="Calibri" pitchFamily="34" charset="0"/>
              </a:defRPr>
            </a:lvl5pPr>
            <a:lvl6pPr eaLnBrk="0" fontAlgn="base" hangingPunct="0">
              <a:spcAft>
                <a:spcPct val="0"/>
              </a:spcAft>
              <a:tabLst>
                <a:tab pos="3141663" algn="l"/>
              </a:tabLst>
              <a:defRPr>
                <a:solidFill>
                  <a:schemeClr val="tx1"/>
                </a:solidFill>
                <a:latin typeface="Calibri" pitchFamily="34" charset="0"/>
              </a:defRPr>
            </a:lvl6pPr>
            <a:lvl7pPr eaLnBrk="0" fontAlgn="base" hangingPunct="0">
              <a:spcAft>
                <a:spcPct val="0"/>
              </a:spcAft>
              <a:tabLst>
                <a:tab pos="3141663" algn="l"/>
              </a:tabLst>
              <a:defRPr>
                <a:solidFill>
                  <a:schemeClr val="tx1"/>
                </a:solidFill>
                <a:latin typeface="Calibri" pitchFamily="34" charset="0"/>
              </a:defRPr>
            </a:lvl7pPr>
            <a:lvl8pPr eaLnBrk="0" fontAlgn="base" hangingPunct="0">
              <a:spcAft>
                <a:spcPct val="0"/>
              </a:spcAft>
              <a:tabLst>
                <a:tab pos="3141663" algn="l"/>
              </a:tabLst>
              <a:defRPr>
                <a:solidFill>
                  <a:schemeClr val="tx1"/>
                </a:solidFill>
                <a:latin typeface="Calibri" pitchFamily="34" charset="0"/>
              </a:defRPr>
            </a:lvl8pPr>
            <a:lvl9pPr eaLnBrk="0" fontAlgn="base" hangingPunct="0">
              <a:spcAft>
                <a:spcPct val="0"/>
              </a:spcAft>
              <a:tabLst>
                <a:tab pos="3141663" algn="l"/>
              </a:tabLst>
              <a:defRPr>
                <a:solidFill>
                  <a:schemeClr val="tx1"/>
                </a:solidFill>
                <a:latin typeface="Calibri" pitchFamily="34" charset="0"/>
              </a:defRPr>
            </a:lvl9pPr>
          </a:lstStyle>
          <a:p>
            <a:pPr eaLnBrk="1" hangingPunct="1">
              <a:spcBef>
                <a:spcPct val="20000"/>
              </a:spcBef>
            </a:pPr>
            <a:r>
              <a:rPr lang="es-ES_tradnl" altLang="es-MX" sz="2000" b="0">
                <a:latin typeface="Arial" pitchFamily="34" charset="0"/>
                <a:sym typeface="Wingdings" pitchFamily="2" charset="2"/>
              </a:rPr>
              <a:t>Lo que importa es el número total de bienes</a:t>
            </a:r>
          </a:p>
          <a:p>
            <a:pPr eaLnBrk="1" hangingPunct="1">
              <a:spcBef>
                <a:spcPct val="20000"/>
              </a:spcBef>
            </a:pPr>
            <a:r>
              <a:rPr lang="es-ES_tradnl" altLang="es-MX" sz="2000" b="0">
                <a:latin typeface="Arial" pitchFamily="34" charset="0"/>
                <a:sym typeface="Wingdings" pitchFamily="2" charset="2"/>
              </a:rPr>
              <a:t>La función es:</a:t>
            </a:r>
          </a:p>
          <a:p>
            <a:pPr lvl="1" eaLnBrk="1" hangingPunct="1">
              <a:spcBef>
                <a:spcPct val="20000"/>
              </a:spcBef>
              <a:buSzPct val="75000"/>
            </a:pPr>
            <a:r>
              <a:rPr lang="es-ES_tradnl" altLang="es-MX" sz="2000" b="0">
                <a:latin typeface="Arial" pitchFamily="34" charset="0"/>
                <a:sym typeface="Wingdings" pitchFamily="2" charset="2"/>
              </a:rPr>
              <a:t>Constante a lo largo de la curva de indiferencia</a:t>
            </a:r>
          </a:p>
          <a:p>
            <a:pPr lvl="1" eaLnBrk="1" hangingPunct="1">
              <a:spcBef>
                <a:spcPct val="20000"/>
              </a:spcBef>
              <a:buSzPct val="75000"/>
            </a:pPr>
            <a:r>
              <a:rPr lang="es-ES_tradnl" altLang="es-MX" sz="2000" b="0">
                <a:latin typeface="Arial" pitchFamily="34" charset="0"/>
                <a:sym typeface="Wingdings" pitchFamily="2" charset="2"/>
              </a:rPr>
              <a:t>Asigna número más alto a preferencia más altas</a:t>
            </a:r>
          </a:p>
          <a:p>
            <a:pPr eaLnBrk="1" hangingPunct="1">
              <a:spcBef>
                <a:spcPct val="20000"/>
              </a:spcBef>
            </a:pPr>
            <a:r>
              <a:rPr lang="es-ES_tradnl" altLang="es-MX" sz="2000" b="0">
                <a:latin typeface="Arial" pitchFamily="34" charset="0"/>
                <a:sym typeface="Wingdings" pitchFamily="2" charset="2"/>
              </a:rPr>
              <a:t>Expresión general.</a:t>
            </a:r>
          </a:p>
        </p:txBody>
      </p:sp>
      <p:sp>
        <p:nvSpPr>
          <p:cNvPr id="51209" name="Rectangle 16"/>
          <p:cNvSpPr>
            <a:spLocks noChangeArrowheads="1"/>
          </p:cNvSpPr>
          <p:nvPr/>
        </p:nvSpPr>
        <p:spPr bwMode="auto">
          <a:xfrm>
            <a:off x="1524000" y="3119438"/>
            <a:ext cx="184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b="0"/>
          </a:p>
        </p:txBody>
      </p:sp>
      <p:graphicFrame>
        <p:nvGraphicFramePr>
          <p:cNvPr id="51210" name="Object 15"/>
          <p:cNvGraphicFramePr>
            <a:graphicFrameLocks noChangeAspect="1"/>
          </p:cNvGraphicFramePr>
          <p:nvPr/>
        </p:nvGraphicFramePr>
        <p:xfrm>
          <a:off x="1698625" y="5300663"/>
          <a:ext cx="2373313" cy="492125"/>
        </p:xfrm>
        <a:graphic>
          <a:graphicData uri="http://schemas.openxmlformats.org/presentationml/2006/ole">
            <mc:AlternateContent xmlns:mc="http://schemas.openxmlformats.org/markup-compatibility/2006">
              <mc:Choice xmlns:v="urn:schemas-microsoft-com:vml" Requires="v">
                <p:oleObj spid="_x0000_s51252" name="Equation" r:id="rId5" imgW="1130300" imgH="228600" progId="Equation.DSMT4">
                  <p:embed/>
                </p:oleObj>
              </mc:Choice>
              <mc:Fallback>
                <p:oleObj name="Equation" r:id="rId5" imgW="1130300" imgH="228600" progId="Equation.DSMT4">
                  <p:embed/>
                  <p:pic>
                    <p:nvPicPr>
                      <p:cNvPr id="0"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98625" y="5300663"/>
                        <a:ext cx="23733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211" name="Text Box 4"/>
          <p:cNvSpPr txBox="1">
            <a:spLocks noChangeArrowheads="1"/>
          </p:cNvSpPr>
          <p:nvPr/>
        </p:nvSpPr>
        <p:spPr bwMode="auto">
          <a:xfrm>
            <a:off x="6991350" y="1557338"/>
            <a:ext cx="3568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tabLst>
                <a:tab pos="3141663" algn="l"/>
              </a:tabLst>
              <a:defRPr sz="2800">
                <a:solidFill>
                  <a:schemeClr val="tx1"/>
                </a:solidFill>
                <a:latin typeface="Calibri" pitchFamily="34" charset="0"/>
              </a:defRPr>
            </a:lvl1pPr>
            <a:lvl2pPr marL="742950" indent="-285750">
              <a:tabLst>
                <a:tab pos="3141663" algn="l"/>
              </a:tabLst>
              <a:defRPr sz="2400">
                <a:solidFill>
                  <a:schemeClr val="tx1"/>
                </a:solidFill>
                <a:latin typeface="Calibri" pitchFamily="34" charset="0"/>
              </a:defRPr>
            </a:lvl2pPr>
            <a:lvl3pPr>
              <a:tabLst>
                <a:tab pos="3141663" algn="l"/>
              </a:tabLst>
              <a:defRPr sz="2000">
                <a:solidFill>
                  <a:schemeClr val="tx1"/>
                </a:solidFill>
                <a:latin typeface="Calibri" pitchFamily="34" charset="0"/>
              </a:defRPr>
            </a:lvl3pPr>
            <a:lvl4pPr>
              <a:tabLst>
                <a:tab pos="3141663" algn="l"/>
              </a:tabLst>
              <a:defRPr>
                <a:solidFill>
                  <a:schemeClr val="tx1"/>
                </a:solidFill>
                <a:latin typeface="Calibri" pitchFamily="34" charset="0"/>
              </a:defRPr>
            </a:lvl4pPr>
            <a:lvl5pPr>
              <a:tabLst>
                <a:tab pos="3141663" algn="l"/>
              </a:tabLst>
              <a:defRPr>
                <a:solidFill>
                  <a:schemeClr val="tx1"/>
                </a:solidFill>
                <a:latin typeface="Calibri" pitchFamily="34" charset="0"/>
              </a:defRPr>
            </a:lvl5pPr>
            <a:lvl6pPr eaLnBrk="0" fontAlgn="base" hangingPunct="0">
              <a:spcAft>
                <a:spcPct val="0"/>
              </a:spcAft>
              <a:tabLst>
                <a:tab pos="3141663" algn="l"/>
              </a:tabLst>
              <a:defRPr>
                <a:solidFill>
                  <a:schemeClr val="tx1"/>
                </a:solidFill>
                <a:latin typeface="Calibri" pitchFamily="34" charset="0"/>
              </a:defRPr>
            </a:lvl6pPr>
            <a:lvl7pPr eaLnBrk="0" fontAlgn="base" hangingPunct="0">
              <a:spcAft>
                <a:spcPct val="0"/>
              </a:spcAft>
              <a:tabLst>
                <a:tab pos="3141663" algn="l"/>
              </a:tabLst>
              <a:defRPr>
                <a:solidFill>
                  <a:schemeClr val="tx1"/>
                </a:solidFill>
                <a:latin typeface="Calibri" pitchFamily="34" charset="0"/>
              </a:defRPr>
            </a:lvl7pPr>
            <a:lvl8pPr eaLnBrk="0" fontAlgn="base" hangingPunct="0">
              <a:spcAft>
                <a:spcPct val="0"/>
              </a:spcAft>
              <a:tabLst>
                <a:tab pos="3141663" algn="l"/>
              </a:tabLst>
              <a:defRPr>
                <a:solidFill>
                  <a:schemeClr val="tx1"/>
                </a:solidFill>
                <a:latin typeface="Calibri" pitchFamily="34" charset="0"/>
              </a:defRPr>
            </a:lvl8pPr>
            <a:lvl9pPr eaLnBrk="0" fontAlgn="base" hangingPunct="0">
              <a:spcAft>
                <a:spcPct val="0"/>
              </a:spcAft>
              <a:tabLst>
                <a:tab pos="3141663" algn="l"/>
              </a:tabLst>
              <a:defRPr>
                <a:solidFill>
                  <a:schemeClr val="tx1"/>
                </a:solidFill>
                <a:latin typeface="Calibri" pitchFamily="34" charset="0"/>
              </a:defRPr>
            </a:lvl9pPr>
          </a:lstStyle>
          <a:p>
            <a:pPr eaLnBrk="1" hangingPunct="1">
              <a:spcBef>
                <a:spcPct val="20000"/>
              </a:spcBef>
            </a:pPr>
            <a:r>
              <a:rPr lang="es-ES_tradnl" altLang="es-MX" sz="2000">
                <a:latin typeface="Arial" pitchFamily="34" charset="0"/>
                <a:sym typeface="Wingdings" pitchFamily="2" charset="2"/>
              </a:rPr>
              <a:t>Complementarios perfectos</a:t>
            </a:r>
            <a:endParaRPr lang="es-ES_tradnl" altLang="es-MX" sz="2000" b="0" baseline="-25000">
              <a:latin typeface="Arial" pitchFamily="34" charset="0"/>
              <a:sym typeface="Wingdings" pitchFamily="2" charset="2"/>
            </a:endParaRPr>
          </a:p>
        </p:txBody>
      </p:sp>
      <p:sp>
        <p:nvSpPr>
          <p:cNvPr id="51212" name="Text Box 10"/>
          <p:cNvSpPr txBox="1">
            <a:spLocks noChangeArrowheads="1"/>
          </p:cNvSpPr>
          <p:nvPr/>
        </p:nvSpPr>
        <p:spPr bwMode="auto">
          <a:xfrm>
            <a:off x="7062788" y="3319463"/>
            <a:ext cx="4362450"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3141663" algn="l"/>
              </a:tabLst>
              <a:defRPr sz="2800">
                <a:solidFill>
                  <a:schemeClr val="tx1"/>
                </a:solidFill>
                <a:latin typeface="Calibri" pitchFamily="34" charset="0"/>
              </a:defRPr>
            </a:lvl1pPr>
            <a:lvl2pPr marL="742950" indent="-285750">
              <a:tabLst>
                <a:tab pos="3141663" algn="l"/>
              </a:tabLst>
              <a:defRPr sz="2400">
                <a:solidFill>
                  <a:schemeClr val="tx1"/>
                </a:solidFill>
                <a:latin typeface="Calibri" pitchFamily="34" charset="0"/>
              </a:defRPr>
            </a:lvl2pPr>
            <a:lvl3pPr>
              <a:tabLst>
                <a:tab pos="3141663" algn="l"/>
              </a:tabLst>
              <a:defRPr sz="2000">
                <a:solidFill>
                  <a:schemeClr val="tx1"/>
                </a:solidFill>
                <a:latin typeface="Calibri" pitchFamily="34" charset="0"/>
              </a:defRPr>
            </a:lvl3pPr>
            <a:lvl4pPr>
              <a:tabLst>
                <a:tab pos="3141663" algn="l"/>
              </a:tabLst>
              <a:defRPr>
                <a:solidFill>
                  <a:schemeClr val="tx1"/>
                </a:solidFill>
                <a:latin typeface="Calibri" pitchFamily="34" charset="0"/>
              </a:defRPr>
            </a:lvl4pPr>
            <a:lvl5pPr>
              <a:tabLst>
                <a:tab pos="3141663" algn="l"/>
              </a:tabLst>
              <a:defRPr>
                <a:solidFill>
                  <a:schemeClr val="tx1"/>
                </a:solidFill>
                <a:latin typeface="Calibri" pitchFamily="34" charset="0"/>
              </a:defRPr>
            </a:lvl5pPr>
            <a:lvl6pPr eaLnBrk="0" fontAlgn="base" hangingPunct="0">
              <a:spcAft>
                <a:spcPct val="0"/>
              </a:spcAft>
              <a:tabLst>
                <a:tab pos="3141663" algn="l"/>
              </a:tabLst>
              <a:defRPr>
                <a:solidFill>
                  <a:schemeClr val="tx1"/>
                </a:solidFill>
                <a:latin typeface="Calibri" pitchFamily="34" charset="0"/>
              </a:defRPr>
            </a:lvl6pPr>
            <a:lvl7pPr eaLnBrk="0" fontAlgn="base" hangingPunct="0">
              <a:spcAft>
                <a:spcPct val="0"/>
              </a:spcAft>
              <a:tabLst>
                <a:tab pos="3141663" algn="l"/>
              </a:tabLst>
              <a:defRPr>
                <a:solidFill>
                  <a:schemeClr val="tx1"/>
                </a:solidFill>
                <a:latin typeface="Calibri" pitchFamily="34" charset="0"/>
              </a:defRPr>
            </a:lvl7pPr>
            <a:lvl8pPr eaLnBrk="0" fontAlgn="base" hangingPunct="0">
              <a:spcAft>
                <a:spcPct val="0"/>
              </a:spcAft>
              <a:tabLst>
                <a:tab pos="3141663" algn="l"/>
              </a:tabLst>
              <a:defRPr>
                <a:solidFill>
                  <a:schemeClr val="tx1"/>
                </a:solidFill>
                <a:latin typeface="Calibri" pitchFamily="34" charset="0"/>
              </a:defRPr>
            </a:lvl8pPr>
            <a:lvl9pPr eaLnBrk="0" fontAlgn="base" hangingPunct="0">
              <a:spcAft>
                <a:spcPct val="0"/>
              </a:spcAft>
              <a:tabLst>
                <a:tab pos="3141663" algn="l"/>
              </a:tabLst>
              <a:defRPr>
                <a:solidFill>
                  <a:schemeClr val="tx1"/>
                </a:solidFill>
                <a:latin typeface="Calibri" pitchFamily="34" charset="0"/>
              </a:defRPr>
            </a:lvl9pPr>
          </a:lstStyle>
          <a:p>
            <a:pPr eaLnBrk="1" hangingPunct="1">
              <a:spcBef>
                <a:spcPct val="20000"/>
              </a:spcBef>
            </a:pPr>
            <a:r>
              <a:rPr lang="es-ES_tradnl" altLang="es-MX" sz="2000" b="0">
                <a:latin typeface="Arial" pitchFamily="34" charset="0"/>
                <a:sym typeface="Wingdings" pitchFamily="2" charset="2"/>
              </a:rPr>
              <a:t>Lo que importa es el número de pares completos.</a:t>
            </a:r>
          </a:p>
          <a:p>
            <a:pPr eaLnBrk="1" hangingPunct="1">
              <a:spcBef>
                <a:spcPct val="20000"/>
              </a:spcBef>
            </a:pPr>
            <a:r>
              <a:rPr lang="es-ES_tradnl" altLang="es-MX" sz="2000" b="0">
                <a:latin typeface="Arial" pitchFamily="34" charset="0"/>
                <a:sym typeface="Wingdings" pitchFamily="2" charset="2"/>
              </a:rPr>
              <a:t>Expresión general</a:t>
            </a:r>
          </a:p>
        </p:txBody>
      </p:sp>
      <p:graphicFrame>
        <p:nvGraphicFramePr>
          <p:cNvPr id="51213" name="Object 13"/>
          <p:cNvGraphicFramePr>
            <a:graphicFrameLocks noChangeAspect="1"/>
          </p:cNvGraphicFramePr>
          <p:nvPr/>
        </p:nvGraphicFramePr>
        <p:xfrm>
          <a:off x="7669213" y="2276475"/>
          <a:ext cx="2570162" cy="406400"/>
        </p:xfrm>
        <a:graphic>
          <a:graphicData uri="http://schemas.openxmlformats.org/presentationml/2006/ole">
            <mc:AlternateContent xmlns:mc="http://schemas.openxmlformats.org/markup-compatibility/2006">
              <mc:Choice xmlns:v="urn:schemas-microsoft-com:vml" Requires="v">
                <p:oleObj spid="_x0000_s51253" name="Ecuación" r:id="rId7" imgW="1396394" imgH="215806" progId="Equation.3">
                  <p:embed/>
                </p:oleObj>
              </mc:Choice>
              <mc:Fallback>
                <p:oleObj name="Ecuación" r:id="rId7" imgW="1396394" imgH="215806" progId="Equation.3">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69213" y="2276475"/>
                        <a:ext cx="2570162"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1214" name="Object 5"/>
          <p:cNvGraphicFramePr>
            <a:graphicFrameLocks noChangeAspect="1"/>
          </p:cNvGraphicFramePr>
          <p:nvPr/>
        </p:nvGraphicFramePr>
        <p:xfrm>
          <a:off x="7491413" y="5194300"/>
          <a:ext cx="2781300" cy="477838"/>
        </p:xfrm>
        <a:graphic>
          <a:graphicData uri="http://schemas.openxmlformats.org/presentationml/2006/ole">
            <mc:AlternateContent xmlns:mc="http://schemas.openxmlformats.org/markup-compatibility/2006">
              <mc:Choice xmlns:v="urn:schemas-microsoft-com:vml" Requires="v">
                <p:oleObj spid="_x0000_s51254" name="Equation" r:id="rId9" imgW="1511300" imgH="254000" progId="Equation.DSMT4">
                  <p:embed/>
                </p:oleObj>
              </mc:Choice>
              <mc:Fallback>
                <p:oleObj name="Equation" r:id="rId9" imgW="1511300" imgH="254000" progId="Equation.DSMT4">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91413" y="5194300"/>
                        <a:ext cx="2781300" cy="47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1250731" y="659634"/>
            <a:ext cx="10363200" cy="5867290"/>
          </a:xfrm>
        </p:spPr>
        <p:txBody>
          <a:bodyPr>
            <a:noAutofit/>
          </a:bodyPr>
          <a:lstStyle/>
          <a:p>
            <a:pPr marL="0" indent="0">
              <a:buNone/>
            </a:pPr>
            <a:r>
              <a:rPr lang="es-MX" sz="2200" dirty="0" smtClean="0"/>
              <a:t>De las diapositivas 42 a la 49 se presenta el análisis de la restricción presupuestaria y conjunto presupuestario, el elemento que representa la restricción de los consumidores al momento de realizar la elección de la cesta de consumo en la búsqueda la maximización de la utilidad. Además de presentar la forma en como se ve afectada por diversos fenómenos, entre los cuales se encuentran los impuestos. </a:t>
            </a:r>
          </a:p>
          <a:p>
            <a:pPr marL="0" indent="0">
              <a:buNone/>
            </a:pPr>
            <a:endParaRPr lang="es-MX" sz="2200" b="1" dirty="0"/>
          </a:p>
          <a:p>
            <a:pPr marL="0" indent="0" algn="just" eaLnBrk="1" hangingPunct="1">
              <a:spcBef>
                <a:spcPts val="0"/>
              </a:spcBef>
              <a:buNone/>
              <a:defRPr/>
            </a:pPr>
            <a:r>
              <a:rPr lang="es-MX" sz="2200" dirty="0" smtClean="0"/>
              <a:t>A partir de la dispositiva 50 se muestra el como se realiza elección óptima por parte de los consumidores en el proceso de maximización de la utilidad. Indicando que elementos afectan a dicho comportamiento, dentro de esos elementos se encuentran variaciones en los precios de los bienes o del ingreso a través de subvenciones o impuestos, siendo estos directos o indirectos.</a:t>
            </a:r>
          </a:p>
          <a:p>
            <a:pPr marL="0" indent="0" algn="just" eaLnBrk="1" hangingPunct="1">
              <a:spcBef>
                <a:spcPts val="0"/>
              </a:spcBef>
              <a:buNone/>
              <a:defRPr/>
            </a:pPr>
            <a:endParaRPr lang="es-MX" sz="2200" dirty="0"/>
          </a:p>
          <a:p>
            <a:pPr marL="0" indent="0" algn="just" eaLnBrk="1" hangingPunct="1">
              <a:spcBef>
                <a:spcPts val="0"/>
              </a:spcBef>
              <a:buNone/>
              <a:defRPr/>
            </a:pPr>
            <a:r>
              <a:rPr lang="es-MX" sz="2200" dirty="0" smtClean="0"/>
              <a:t>Se muestran los diversos efectos según el tipo de bien, sea un bien normal o inferior (dispositiva 55) y la forma en como la curva de </a:t>
            </a:r>
            <a:r>
              <a:rPr lang="es-MX" sz="2200" dirty="0" err="1" smtClean="0"/>
              <a:t>Engel</a:t>
            </a:r>
            <a:r>
              <a:rPr lang="es-MX" sz="2200" dirty="0" smtClean="0"/>
              <a:t> se modifica ante tal situación (Dispositiva 58).</a:t>
            </a:r>
            <a:endParaRPr lang="es-MX" sz="2200" dirty="0"/>
          </a:p>
          <a:p>
            <a:pPr algn="just" eaLnBrk="1" hangingPunct="1">
              <a:spcBef>
                <a:spcPts val="0"/>
              </a:spcBef>
              <a:buFont typeface="Wingdings 2" pitchFamily="18" charset="2"/>
              <a:buNone/>
              <a:defRPr/>
            </a:pPr>
            <a:r>
              <a:rPr lang="es-MX" sz="2200" dirty="0"/>
              <a:t> </a:t>
            </a:r>
          </a:p>
          <a:p>
            <a:pPr eaLnBrk="1" hangingPunct="1">
              <a:defRPr/>
            </a:pPr>
            <a:endParaRPr lang="es-MX" sz="2200" dirty="0"/>
          </a:p>
        </p:txBody>
      </p:sp>
      <p:sp>
        <p:nvSpPr>
          <p:cNvPr id="2" name="1 Marcador de número de diapositiva"/>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1078989498"/>
      </p:ext>
    </p:extLst>
  </p:cSld>
  <p:clrMapOvr>
    <a:masterClrMapping/>
  </p:clrMapOvr>
  <p:transition spd="slow">
    <p:push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5"/>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52227" name="Rectangle 6"/>
          <p:cNvSpPr>
            <a:spLocks noChangeArrowheads="1"/>
          </p:cNvSpPr>
          <p:nvPr/>
        </p:nvSpPr>
        <p:spPr bwMode="auto">
          <a:xfrm>
            <a:off x="152400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52228" name="Rectangle 8"/>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52229" name="Text Box 9"/>
          <p:cNvSpPr txBox="1">
            <a:spLocks noChangeArrowheads="1"/>
          </p:cNvSpPr>
          <p:nvPr/>
        </p:nvSpPr>
        <p:spPr bwMode="auto">
          <a:xfrm>
            <a:off x="1631950" y="1700213"/>
            <a:ext cx="3960813" cy="73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tabLst>
                <a:tab pos="3141663" algn="l"/>
              </a:tabLst>
              <a:defRPr sz="2800">
                <a:solidFill>
                  <a:schemeClr val="tx1"/>
                </a:solidFill>
                <a:latin typeface="Calibri" pitchFamily="34" charset="0"/>
              </a:defRPr>
            </a:lvl1pPr>
            <a:lvl2pPr marL="742950" indent="-285750">
              <a:tabLst>
                <a:tab pos="3141663" algn="l"/>
              </a:tabLst>
              <a:defRPr sz="2400">
                <a:solidFill>
                  <a:schemeClr val="tx1"/>
                </a:solidFill>
                <a:latin typeface="Calibri" pitchFamily="34" charset="0"/>
              </a:defRPr>
            </a:lvl2pPr>
            <a:lvl3pPr>
              <a:tabLst>
                <a:tab pos="3141663" algn="l"/>
              </a:tabLst>
              <a:defRPr sz="2000">
                <a:solidFill>
                  <a:schemeClr val="tx1"/>
                </a:solidFill>
                <a:latin typeface="Calibri" pitchFamily="34" charset="0"/>
              </a:defRPr>
            </a:lvl3pPr>
            <a:lvl4pPr>
              <a:tabLst>
                <a:tab pos="3141663" algn="l"/>
              </a:tabLst>
              <a:defRPr>
                <a:solidFill>
                  <a:schemeClr val="tx1"/>
                </a:solidFill>
                <a:latin typeface="Calibri" pitchFamily="34" charset="0"/>
              </a:defRPr>
            </a:lvl4pPr>
            <a:lvl5pPr>
              <a:tabLst>
                <a:tab pos="3141663" algn="l"/>
              </a:tabLst>
              <a:defRPr>
                <a:solidFill>
                  <a:schemeClr val="tx1"/>
                </a:solidFill>
                <a:latin typeface="Calibri" pitchFamily="34" charset="0"/>
              </a:defRPr>
            </a:lvl5pPr>
            <a:lvl6pPr eaLnBrk="0" fontAlgn="base" hangingPunct="0">
              <a:spcAft>
                <a:spcPct val="0"/>
              </a:spcAft>
              <a:tabLst>
                <a:tab pos="3141663" algn="l"/>
              </a:tabLst>
              <a:defRPr>
                <a:solidFill>
                  <a:schemeClr val="tx1"/>
                </a:solidFill>
                <a:latin typeface="Calibri" pitchFamily="34" charset="0"/>
              </a:defRPr>
            </a:lvl6pPr>
            <a:lvl7pPr eaLnBrk="0" fontAlgn="base" hangingPunct="0">
              <a:spcAft>
                <a:spcPct val="0"/>
              </a:spcAft>
              <a:tabLst>
                <a:tab pos="3141663" algn="l"/>
              </a:tabLst>
              <a:defRPr>
                <a:solidFill>
                  <a:schemeClr val="tx1"/>
                </a:solidFill>
                <a:latin typeface="Calibri" pitchFamily="34" charset="0"/>
              </a:defRPr>
            </a:lvl7pPr>
            <a:lvl8pPr eaLnBrk="0" fontAlgn="base" hangingPunct="0">
              <a:spcAft>
                <a:spcPct val="0"/>
              </a:spcAft>
              <a:tabLst>
                <a:tab pos="3141663" algn="l"/>
              </a:tabLst>
              <a:defRPr>
                <a:solidFill>
                  <a:schemeClr val="tx1"/>
                </a:solidFill>
                <a:latin typeface="Calibri" pitchFamily="34" charset="0"/>
              </a:defRPr>
            </a:lvl8pPr>
            <a:lvl9pPr eaLnBrk="0" fontAlgn="base" hangingPunct="0">
              <a:spcAft>
                <a:spcPct val="0"/>
              </a:spcAft>
              <a:tabLst>
                <a:tab pos="3141663" algn="l"/>
              </a:tabLst>
              <a:defRPr>
                <a:solidFill>
                  <a:schemeClr val="tx1"/>
                </a:solidFill>
                <a:latin typeface="Calibri" pitchFamily="34" charset="0"/>
              </a:defRPr>
            </a:lvl9pPr>
          </a:lstStyle>
          <a:p>
            <a:pPr eaLnBrk="1" hangingPunct="1">
              <a:spcBef>
                <a:spcPct val="20000"/>
              </a:spcBef>
            </a:pPr>
            <a:r>
              <a:rPr lang="es-ES_tradnl" altLang="es-MX" sz="1900">
                <a:latin typeface="Arial" pitchFamily="34" charset="0"/>
                <a:sym typeface="Wingdings" pitchFamily="2" charset="2"/>
              </a:rPr>
              <a:t>Preferencias cuasilineales: </a:t>
            </a:r>
          </a:p>
          <a:p>
            <a:pPr eaLnBrk="1" hangingPunct="1">
              <a:spcBef>
                <a:spcPct val="20000"/>
              </a:spcBef>
            </a:pPr>
            <a:r>
              <a:rPr lang="es-ES_tradnl" altLang="es-MX" sz="1900" b="0">
                <a:latin typeface="Arial" pitchFamily="34" charset="0"/>
                <a:sym typeface="Wingdings" pitchFamily="2" charset="2"/>
              </a:rPr>
              <a:t>No Explicada</a:t>
            </a:r>
          </a:p>
        </p:txBody>
      </p:sp>
      <p:sp>
        <p:nvSpPr>
          <p:cNvPr id="52230" name="Rectangle 10"/>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52231" name="Rectangle 11"/>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pic>
        <p:nvPicPr>
          <p:cNvPr id="52232" name="Picture 13" descr="T2 30"/>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39888" y="2636838"/>
            <a:ext cx="3952875" cy="340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3" name="Text Box 4"/>
          <p:cNvSpPr txBox="1">
            <a:spLocks noChangeArrowheads="1"/>
          </p:cNvSpPr>
          <p:nvPr/>
        </p:nvSpPr>
        <p:spPr bwMode="auto">
          <a:xfrm>
            <a:off x="6672263" y="1704975"/>
            <a:ext cx="3995737"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tabLst>
                <a:tab pos="3141663" algn="l"/>
              </a:tabLst>
              <a:defRPr sz="2800">
                <a:solidFill>
                  <a:schemeClr val="tx1"/>
                </a:solidFill>
                <a:latin typeface="Calibri" pitchFamily="34" charset="0"/>
              </a:defRPr>
            </a:lvl1pPr>
            <a:lvl2pPr marL="742950" indent="-285750">
              <a:tabLst>
                <a:tab pos="3141663" algn="l"/>
              </a:tabLst>
              <a:defRPr sz="2400">
                <a:solidFill>
                  <a:schemeClr val="tx1"/>
                </a:solidFill>
                <a:latin typeface="Calibri" pitchFamily="34" charset="0"/>
              </a:defRPr>
            </a:lvl2pPr>
            <a:lvl3pPr>
              <a:tabLst>
                <a:tab pos="3141663" algn="l"/>
              </a:tabLst>
              <a:defRPr sz="2000">
                <a:solidFill>
                  <a:schemeClr val="tx1"/>
                </a:solidFill>
                <a:latin typeface="Calibri" pitchFamily="34" charset="0"/>
              </a:defRPr>
            </a:lvl3pPr>
            <a:lvl4pPr>
              <a:tabLst>
                <a:tab pos="3141663" algn="l"/>
              </a:tabLst>
              <a:defRPr>
                <a:solidFill>
                  <a:schemeClr val="tx1"/>
                </a:solidFill>
                <a:latin typeface="Calibri" pitchFamily="34" charset="0"/>
              </a:defRPr>
            </a:lvl4pPr>
            <a:lvl5pPr>
              <a:tabLst>
                <a:tab pos="3141663" algn="l"/>
              </a:tabLst>
              <a:defRPr>
                <a:solidFill>
                  <a:schemeClr val="tx1"/>
                </a:solidFill>
                <a:latin typeface="Calibri" pitchFamily="34" charset="0"/>
              </a:defRPr>
            </a:lvl5pPr>
            <a:lvl6pPr eaLnBrk="0" fontAlgn="base" hangingPunct="0">
              <a:spcAft>
                <a:spcPct val="0"/>
              </a:spcAft>
              <a:tabLst>
                <a:tab pos="3141663" algn="l"/>
              </a:tabLst>
              <a:defRPr>
                <a:solidFill>
                  <a:schemeClr val="tx1"/>
                </a:solidFill>
                <a:latin typeface="Calibri" pitchFamily="34" charset="0"/>
              </a:defRPr>
            </a:lvl6pPr>
            <a:lvl7pPr eaLnBrk="0" fontAlgn="base" hangingPunct="0">
              <a:spcAft>
                <a:spcPct val="0"/>
              </a:spcAft>
              <a:tabLst>
                <a:tab pos="3141663" algn="l"/>
              </a:tabLst>
              <a:defRPr>
                <a:solidFill>
                  <a:schemeClr val="tx1"/>
                </a:solidFill>
                <a:latin typeface="Calibri" pitchFamily="34" charset="0"/>
              </a:defRPr>
            </a:lvl7pPr>
            <a:lvl8pPr eaLnBrk="0" fontAlgn="base" hangingPunct="0">
              <a:spcAft>
                <a:spcPct val="0"/>
              </a:spcAft>
              <a:tabLst>
                <a:tab pos="3141663" algn="l"/>
              </a:tabLst>
              <a:defRPr>
                <a:solidFill>
                  <a:schemeClr val="tx1"/>
                </a:solidFill>
                <a:latin typeface="Calibri" pitchFamily="34" charset="0"/>
              </a:defRPr>
            </a:lvl8pPr>
            <a:lvl9pPr eaLnBrk="0" fontAlgn="base" hangingPunct="0">
              <a:spcAft>
                <a:spcPct val="0"/>
              </a:spcAft>
              <a:tabLst>
                <a:tab pos="3141663" algn="l"/>
              </a:tabLst>
              <a:defRPr>
                <a:solidFill>
                  <a:schemeClr val="tx1"/>
                </a:solidFill>
                <a:latin typeface="Calibri" pitchFamily="34" charset="0"/>
              </a:defRPr>
            </a:lvl9pPr>
          </a:lstStyle>
          <a:p>
            <a:pPr eaLnBrk="1" hangingPunct="1">
              <a:spcBef>
                <a:spcPct val="20000"/>
              </a:spcBef>
            </a:pPr>
            <a:r>
              <a:rPr lang="es-ES_tradnl" altLang="es-MX" sz="2000">
                <a:latin typeface="Arial" pitchFamily="34" charset="0"/>
                <a:sym typeface="Wingdings" pitchFamily="2" charset="2"/>
              </a:rPr>
              <a:t>Preferencias Cobb-Douglas</a:t>
            </a:r>
            <a:r>
              <a:rPr lang="es-ES_tradnl" altLang="es-MX" sz="2000" b="0">
                <a:latin typeface="Arial" pitchFamily="34" charset="0"/>
                <a:sym typeface="Wingdings" pitchFamily="2" charset="2"/>
              </a:rPr>
              <a:t> </a:t>
            </a:r>
          </a:p>
          <a:p>
            <a:pPr eaLnBrk="1" hangingPunct="1">
              <a:spcBef>
                <a:spcPct val="20000"/>
              </a:spcBef>
            </a:pPr>
            <a:r>
              <a:rPr lang="es-ES_tradnl" altLang="es-MX" sz="2000" b="0">
                <a:latin typeface="Arial" pitchFamily="34" charset="0"/>
                <a:sym typeface="Wingdings" pitchFamily="2" charset="2"/>
              </a:rPr>
              <a:t>Función del tipo</a:t>
            </a:r>
            <a:endParaRPr lang="es-ES_tradnl" altLang="es-MX" sz="2000" b="0" baseline="-25000">
              <a:latin typeface="Arial" pitchFamily="34" charset="0"/>
              <a:sym typeface="Wingdings" pitchFamily="2" charset="2"/>
            </a:endParaRPr>
          </a:p>
        </p:txBody>
      </p:sp>
      <p:sp>
        <p:nvSpPr>
          <p:cNvPr id="52234" name="Text Box 9"/>
          <p:cNvSpPr txBox="1">
            <a:spLocks noChangeArrowheads="1"/>
          </p:cNvSpPr>
          <p:nvPr/>
        </p:nvSpPr>
        <p:spPr bwMode="auto">
          <a:xfrm>
            <a:off x="6672263" y="3144838"/>
            <a:ext cx="3889375" cy="289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6700" indent="-266700">
              <a:tabLst>
                <a:tab pos="3141663" algn="l"/>
              </a:tabLst>
              <a:defRPr sz="2800">
                <a:solidFill>
                  <a:schemeClr val="tx1"/>
                </a:solidFill>
                <a:latin typeface="Calibri" pitchFamily="34" charset="0"/>
              </a:defRPr>
            </a:lvl1pPr>
            <a:lvl2pPr marL="742950" indent="-285750">
              <a:tabLst>
                <a:tab pos="3141663" algn="l"/>
              </a:tabLst>
              <a:defRPr sz="2400">
                <a:solidFill>
                  <a:schemeClr val="tx1"/>
                </a:solidFill>
                <a:latin typeface="Calibri" pitchFamily="34" charset="0"/>
              </a:defRPr>
            </a:lvl2pPr>
            <a:lvl3pPr>
              <a:tabLst>
                <a:tab pos="3141663" algn="l"/>
              </a:tabLst>
              <a:defRPr sz="2000">
                <a:solidFill>
                  <a:schemeClr val="tx1"/>
                </a:solidFill>
                <a:latin typeface="Calibri" pitchFamily="34" charset="0"/>
              </a:defRPr>
            </a:lvl3pPr>
            <a:lvl4pPr>
              <a:tabLst>
                <a:tab pos="3141663" algn="l"/>
              </a:tabLst>
              <a:defRPr>
                <a:solidFill>
                  <a:schemeClr val="tx1"/>
                </a:solidFill>
                <a:latin typeface="Calibri" pitchFamily="34" charset="0"/>
              </a:defRPr>
            </a:lvl4pPr>
            <a:lvl5pPr>
              <a:tabLst>
                <a:tab pos="3141663" algn="l"/>
              </a:tabLst>
              <a:defRPr>
                <a:solidFill>
                  <a:schemeClr val="tx1"/>
                </a:solidFill>
                <a:latin typeface="Calibri" pitchFamily="34" charset="0"/>
              </a:defRPr>
            </a:lvl5pPr>
            <a:lvl6pPr eaLnBrk="0" fontAlgn="base" hangingPunct="0">
              <a:spcAft>
                <a:spcPct val="0"/>
              </a:spcAft>
              <a:tabLst>
                <a:tab pos="3141663" algn="l"/>
              </a:tabLst>
              <a:defRPr>
                <a:solidFill>
                  <a:schemeClr val="tx1"/>
                </a:solidFill>
                <a:latin typeface="Calibri" pitchFamily="34" charset="0"/>
              </a:defRPr>
            </a:lvl6pPr>
            <a:lvl7pPr eaLnBrk="0" fontAlgn="base" hangingPunct="0">
              <a:spcAft>
                <a:spcPct val="0"/>
              </a:spcAft>
              <a:tabLst>
                <a:tab pos="3141663" algn="l"/>
              </a:tabLst>
              <a:defRPr>
                <a:solidFill>
                  <a:schemeClr val="tx1"/>
                </a:solidFill>
                <a:latin typeface="Calibri" pitchFamily="34" charset="0"/>
              </a:defRPr>
            </a:lvl7pPr>
            <a:lvl8pPr eaLnBrk="0" fontAlgn="base" hangingPunct="0">
              <a:spcAft>
                <a:spcPct val="0"/>
              </a:spcAft>
              <a:tabLst>
                <a:tab pos="3141663" algn="l"/>
              </a:tabLst>
              <a:defRPr>
                <a:solidFill>
                  <a:schemeClr val="tx1"/>
                </a:solidFill>
                <a:latin typeface="Calibri" pitchFamily="34" charset="0"/>
              </a:defRPr>
            </a:lvl8pPr>
            <a:lvl9pPr eaLnBrk="0" fontAlgn="base" hangingPunct="0">
              <a:spcAft>
                <a:spcPct val="0"/>
              </a:spcAft>
              <a:tabLst>
                <a:tab pos="3141663" algn="l"/>
              </a:tabLst>
              <a:defRPr>
                <a:solidFill>
                  <a:schemeClr val="tx1"/>
                </a:solidFill>
                <a:latin typeface="Calibri" pitchFamily="34" charset="0"/>
              </a:defRPr>
            </a:lvl9pPr>
          </a:lstStyle>
          <a:p>
            <a:pPr eaLnBrk="1" hangingPunct="1">
              <a:spcBef>
                <a:spcPct val="20000"/>
              </a:spcBef>
              <a:buSzPct val="55000"/>
              <a:buFont typeface="Wingdings" pitchFamily="2" charset="2"/>
              <a:buChar char="q"/>
            </a:pPr>
            <a:r>
              <a:rPr lang="es-ES_tradnl" altLang="es-MX" sz="1900" b="0" i="1">
                <a:latin typeface="Times New Roman" pitchFamily="18" charset="0"/>
                <a:sym typeface="Wingdings" pitchFamily="2" charset="2"/>
              </a:rPr>
              <a:t>c</a:t>
            </a:r>
            <a:r>
              <a:rPr lang="es-ES_tradnl" altLang="es-MX" sz="1900" b="0">
                <a:latin typeface="Arial" pitchFamily="34" charset="0"/>
                <a:sym typeface="Wingdings" pitchFamily="2" charset="2"/>
              </a:rPr>
              <a:t> y </a:t>
            </a:r>
            <a:r>
              <a:rPr lang="es-ES_tradnl" altLang="es-MX" sz="1900" b="0" i="1">
                <a:latin typeface="Times New Roman" pitchFamily="18" charset="0"/>
                <a:sym typeface="Wingdings" pitchFamily="2" charset="2"/>
              </a:rPr>
              <a:t>d</a:t>
            </a:r>
            <a:r>
              <a:rPr lang="es-ES_tradnl" altLang="es-MX" sz="1900" b="0">
                <a:latin typeface="Arial" pitchFamily="34" charset="0"/>
                <a:sym typeface="Wingdings" pitchFamily="2" charset="2"/>
              </a:rPr>
              <a:t>: Números positivos que describen las preferencias del consumidor</a:t>
            </a:r>
          </a:p>
          <a:p>
            <a:pPr eaLnBrk="1" hangingPunct="1">
              <a:spcBef>
                <a:spcPct val="20000"/>
              </a:spcBef>
              <a:buSzPct val="55000"/>
              <a:buFont typeface="Wingdings" pitchFamily="2" charset="2"/>
              <a:buChar char="q"/>
            </a:pPr>
            <a:r>
              <a:rPr lang="es-ES_tradnl" altLang="es-MX" sz="1900" b="0">
                <a:latin typeface="Arial" pitchFamily="34" charset="0"/>
                <a:sym typeface="Wingdings" pitchFamily="2" charset="2"/>
              </a:rPr>
              <a:t>Ejemplo clásico de preferencias regulares</a:t>
            </a:r>
          </a:p>
          <a:p>
            <a:pPr eaLnBrk="1" hangingPunct="1">
              <a:spcBef>
                <a:spcPct val="20000"/>
              </a:spcBef>
              <a:buSzPct val="55000"/>
              <a:buFont typeface="Wingdings" pitchFamily="2" charset="2"/>
              <a:buChar char="q"/>
            </a:pPr>
            <a:r>
              <a:rPr lang="es-ES_tradnl" altLang="es-MX" sz="1900" b="0">
                <a:latin typeface="Arial" pitchFamily="34" charset="0"/>
                <a:sym typeface="Wingdings" pitchFamily="2" charset="2"/>
              </a:rPr>
              <a:t>Admiten transformaciones monótonas</a:t>
            </a:r>
          </a:p>
          <a:p>
            <a:pPr eaLnBrk="1" hangingPunct="1">
              <a:spcBef>
                <a:spcPct val="20000"/>
              </a:spcBef>
              <a:buSzPct val="55000"/>
              <a:buFont typeface="Wingdings" pitchFamily="2" charset="2"/>
              <a:buChar char="q"/>
            </a:pPr>
            <a:r>
              <a:rPr lang="es-ES_tradnl" altLang="es-MX" sz="1900" b="0">
                <a:latin typeface="Arial" pitchFamily="34" charset="0"/>
                <a:sym typeface="Wingdings" pitchFamily="2" charset="2"/>
              </a:rPr>
              <a:t>Se puede transformar para que exponentes sumen 1</a:t>
            </a:r>
          </a:p>
        </p:txBody>
      </p:sp>
      <p:graphicFrame>
        <p:nvGraphicFramePr>
          <p:cNvPr id="52235" name="Object 13"/>
          <p:cNvGraphicFramePr>
            <a:graphicFrameLocks noChangeAspect="1"/>
          </p:cNvGraphicFramePr>
          <p:nvPr/>
        </p:nvGraphicFramePr>
        <p:xfrm>
          <a:off x="7896225" y="2565400"/>
          <a:ext cx="1871663" cy="431800"/>
        </p:xfrm>
        <a:graphic>
          <a:graphicData uri="http://schemas.openxmlformats.org/presentationml/2006/ole">
            <mc:AlternateContent xmlns:mc="http://schemas.openxmlformats.org/markup-compatibility/2006">
              <mc:Choice xmlns:v="urn:schemas-microsoft-com:vml" Requires="v">
                <p:oleObj spid="_x0000_s52244" name="Ecuación" r:id="rId4" imgW="990600" imgH="228600" progId="Equation.3">
                  <p:embed/>
                </p:oleObj>
              </mc:Choice>
              <mc:Fallback>
                <p:oleObj name="Ecuación" r:id="rId4" imgW="990600" imgH="228600" progId="Equation.3">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96225" y="2565400"/>
                        <a:ext cx="18716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slow">
    <p:push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algn="r" eaLnBrk="1" hangingPunct="1"/>
            <a:r>
              <a:rPr lang="es-MX" altLang="es-MX" sz="3100" b="1" dirty="0" smtClean="0"/>
              <a:t>PRINCIPIO DE OPTIMIZACIÓN</a:t>
            </a:r>
            <a:endParaRPr lang="es-ES" altLang="es-MX" sz="3100" b="1" dirty="0" smtClean="0"/>
          </a:p>
        </p:txBody>
      </p:sp>
      <p:sp>
        <p:nvSpPr>
          <p:cNvPr id="53251" name="Rectangle 3"/>
          <p:cNvSpPr>
            <a:spLocks noGrp="1" noChangeArrowheads="1"/>
          </p:cNvSpPr>
          <p:nvPr>
            <p:ph idx="1"/>
          </p:nvPr>
        </p:nvSpPr>
        <p:spPr>
          <a:xfrm>
            <a:off x="2566988" y="2749550"/>
            <a:ext cx="7643812" cy="2551113"/>
          </a:xfrm>
        </p:spPr>
        <p:txBody>
          <a:bodyPr/>
          <a:lstStyle/>
          <a:p>
            <a:pPr marL="0" indent="0" eaLnBrk="1" hangingPunct="1">
              <a:buFont typeface="Arial" pitchFamily="34" charset="0"/>
              <a:buNone/>
            </a:pPr>
            <a:r>
              <a:rPr lang="es-MX" altLang="es-MX" sz="2400" smtClean="0"/>
              <a:t>Para maximizar la utilidad, dada una cantidad fija de dinero para gastar, una persona compra las cantidades de bienes que agoten su ingreso total y para que la relación psíquica de intercambio de dos bienes cualesquiera (</a:t>
            </a:r>
            <a:r>
              <a:rPr lang="es-MX" altLang="es-MX" sz="2400" i="1" smtClean="0">
                <a:latin typeface="Times New Roman" pitchFamily="18" charset="0"/>
              </a:rPr>
              <a:t>TMgS</a:t>
            </a:r>
            <a:r>
              <a:rPr lang="es-MX" altLang="es-MX" sz="2400" smtClean="0"/>
              <a:t>) sea igual a la relación a la que pueden intercambiarse éstos en el mercado.</a:t>
            </a:r>
            <a:endParaRPr lang="es-ES" altLang="es-MX" sz="2400" smtClean="0"/>
          </a:p>
        </p:txBody>
      </p:sp>
    </p:spTree>
  </p:cSld>
  <p:clrMapOvr>
    <a:masterClrMapping/>
  </p:clrMapOvr>
  <p:transition spd="slow">
    <p:push dir="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2438400" y="339725"/>
            <a:ext cx="7772400" cy="893763"/>
          </a:xfrm>
        </p:spPr>
        <p:txBody>
          <a:bodyPr/>
          <a:lstStyle/>
          <a:p>
            <a:pPr algn="r" eaLnBrk="1" hangingPunct="1"/>
            <a:r>
              <a:rPr lang="es-MX" altLang="es-MX" sz="2500" b="1" dirty="0" smtClean="0"/>
              <a:t>LA RECTA PRESUPUESTARIA</a:t>
            </a:r>
          </a:p>
        </p:txBody>
      </p:sp>
      <p:sp>
        <p:nvSpPr>
          <p:cNvPr id="55299" name="Rectangle 3"/>
          <p:cNvSpPr>
            <a:spLocks noGrp="1" noChangeArrowheads="1"/>
          </p:cNvSpPr>
          <p:nvPr>
            <p:ph idx="1"/>
          </p:nvPr>
        </p:nvSpPr>
        <p:spPr>
          <a:xfrm>
            <a:off x="623888" y="1676400"/>
            <a:ext cx="9936162" cy="4454525"/>
          </a:xfrm>
        </p:spPr>
        <p:txBody>
          <a:bodyPr/>
          <a:lstStyle/>
          <a:p>
            <a:pPr marL="0" indent="0" eaLnBrk="1" hangingPunct="1">
              <a:buFont typeface="Arial" pitchFamily="34" charset="0"/>
              <a:buNone/>
            </a:pPr>
            <a:r>
              <a:rPr lang="es-MX" altLang="es-MX" sz="2400" smtClean="0"/>
              <a:t>Sea la cesta de consumo </a:t>
            </a:r>
            <a:r>
              <a:rPr lang="es-MX" altLang="es-MX" sz="2400" b="1" i="1" smtClean="0">
                <a:latin typeface="Times New Roman" pitchFamily="18" charset="0"/>
              </a:rPr>
              <a:t>X = </a:t>
            </a:r>
            <a:r>
              <a:rPr lang="es-MX" altLang="es-MX" sz="2400" b="1" smtClean="0">
                <a:latin typeface="Times New Roman" pitchFamily="18" charset="0"/>
              </a:rPr>
              <a:t>(</a:t>
            </a:r>
            <a:r>
              <a:rPr lang="es-MX" altLang="es-MX" sz="2400" b="1" i="1" smtClean="0">
                <a:latin typeface="Times New Roman" pitchFamily="18" charset="0"/>
              </a:rPr>
              <a:t>x</a:t>
            </a:r>
            <a:r>
              <a:rPr lang="es-MX" altLang="es-MX" sz="2400" b="1" baseline="-25000" smtClean="0">
                <a:latin typeface="Times New Roman" pitchFamily="18" charset="0"/>
              </a:rPr>
              <a:t>1</a:t>
            </a:r>
            <a:r>
              <a:rPr lang="es-MX" altLang="es-MX" sz="2400" b="1" i="1" smtClean="0">
                <a:latin typeface="Times New Roman" pitchFamily="18" charset="0"/>
              </a:rPr>
              <a:t>, x</a:t>
            </a:r>
            <a:r>
              <a:rPr lang="es-MX" altLang="es-MX" sz="2400" b="1" baseline="-25000" smtClean="0">
                <a:latin typeface="Times New Roman" pitchFamily="18" charset="0"/>
              </a:rPr>
              <a:t>2</a:t>
            </a:r>
            <a:r>
              <a:rPr lang="es-MX" altLang="es-MX" sz="2400" b="1" smtClean="0">
                <a:latin typeface="Times New Roman" pitchFamily="18" charset="0"/>
              </a:rPr>
              <a:t>)</a:t>
            </a:r>
            <a:r>
              <a:rPr lang="es-MX" altLang="es-MX" sz="2400" b="1" i="1" smtClean="0">
                <a:latin typeface="Times New Roman" pitchFamily="18" charset="0"/>
              </a:rPr>
              <a:t>,</a:t>
            </a:r>
            <a:r>
              <a:rPr lang="es-MX" altLang="es-MX" sz="2400" smtClean="0"/>
              <a:t> si se puede observar el precio de los dos bienes </a:t>
            </a:r>
            <a:r>
              <a:rPr lang="es-MX" altLang="es-MX" sz="2400" b="1" smtClean="0">
                <a:latin typeface="Times New Roman" pitchFamily="18" charset="0"/>
              </a:rPr>
              <a:t>(</a:t>
            </a:r>
            <a:r>
              <a:rPr lang="es-MX" altLang="es-MX" sz="2400" b="1" i="1" smtClean="0">
                <a:latin typeface="Times New Roman" pitchFamily="18" charset="0"/>
              </a:rPr>
              <a:t>P</a:t>
            </a:r>
            <a:r>
              <a:rPr lang="es-MX" altLang="es-MX" sz="2400" b="1" baseline="-25000" smtClean="0">
                <a:latin typeface="Times New Roman" pitchFamily="18" charset="0"/>
              </a:rPr>
              <a:t>1</a:t>
            </a:r>
            <a:r>
              <a:rPr lang="es-MX" altLang="es-MX" sz="2400" b="1" i="1" smtClean="0">
                <a:latin typeface="Times New Roman" pitchFamily="18" charset="0"/>
              </a:rPr>
              <a:t>, P</a:t>
            </a:r>
            <a:r>
              <a:rPr lang="es-MX" altLang="es-MX" sz="2400" b="1" baseline="-25000" smtClean="0">
                <a:latin typeface="Times New Roman" pitchFamily="18" charset="0"/>
              </a:rPr>
              <a:t>2</a:t>
            </a:r>
            <a:r>
              <a:rPr lang="es-MX" altLang="es-MX" sz="2400" b="1" smtClean="0">
                <a:latin typeface="Times New Roman" pitchFamily="18" charset="0"/>
              </a:rPr>
              <a:t>)</a:t>
            </a:r>
            <a:r>
              <a:rPr lang="es-MX" altLang="es-MX" sz="2400" b="1" i="1" smtClean="0">
                <a:latin typeface="Times New Roman" pitchFamily="18" charset="0"/>
              </a:rPr>
              <a:t>,</a:t>
            </a:r>
            <a:r>
              <a:rPr lang="es-MX" altLang="es-MX" sz="2400" smtClean="0"/>
              <a:t> y la cantidad de dinero que tiene para gastar </a:t>
            </a:r>
            <a:r>
              <a:rPr lang="es-MX" altLang="es-MX" sz="2400" b="1" i="1" smtClean="0">
                <a:latin typeface="Times New Roman" pitchFamily="18" charset="0"/>
              </a:rPr>
              <a:t>M</a:t>
            </a:r>
            <a:r>
              <a:rPr lang="es-MX" altLang="es-MX" sz="2400" smtClean="0"/>
              <a:t>.</a:t>
            </a:r>
          </a:p>
          <a:p>
            <a:pPr marL="0" indent="0" eaLnBrk="1" hangingPunct="1">
              <a:buFont typeface="Arial" pitchFamily="34" charset="0"/>
              <a:buNone/>
            </a:pPr>
            <a:endParaRPr lang="es-MX" altLang="es-MX" sz="2400" smtClean="0"/>
          </a:p>
          <a:p>
            <a:pPr marL="0" indent="0" algn="ctr" eaLnBrk="1" hangingPunct="1">
              <a:buFont typeface="Arial" pitchFamily="34" charset="0"/>
              <a:buNone/>
            </a:pPr>
            <a:r>
              <a:rPr lang="es-MX" altLang="es-MX" smtClean="0"/>
              <a:t>La restricción presupuestaria será:</a:t>
            </a:r>
          </a:p>
          <a:p>
            <a:pPr marL="0" indent="0" algn="ctr" eaLnBrk="1" hangingPunct="1">
              <a:buFont typeface="Arial" pitchFamily="34" charset="0"/>
              <a:buNone/>
            </a:pPr>
            <a:endParaRPr lang="es-MX" altLang="es-MX" b="1" i="1" smtClean="0"/>
          </a:p>
          <a:p>
            <a:pPr marL="0" indent="0" algn="ctr" eaLnBrk="1" hangingPunct="1">
              <a:buFont typeface="Arial" pitchFamily="34" charset="0"/>
              <a:buNone/>
            </a:pPr>
            <a:r>
              <a:rPr lang="es-MX" altLang="es-MX" b="1" i="1" smtClean="0">
                <a:latin typeface="Times New Roman" pitchFamily="18" charset="0"/>
              </a:rPr>
              <a:t>M = P</a:t>
            </a:r>
            <a:r>
              <a:rPr lang="es-MX" altLang="es-MX" sz="2400" b="1" baseline="-25000" smtClean="0">
                <a:latin typeface="Times New Roman" pitchFamily="18" charset="0"/>
              </a:rPr>
              <a:t>1</a:t>
            </a:r>
            <a:r>
              <a:rPr lang="es-MX" altLang="es-MX" b="1" i="1" smtClean="0">
                <a:latin typeface="Times New Roman" pitchFamily="18" charset="0"/>
              </a:rPr>
              <a:t>x</a:t>
            </a:r>
            <a:r>
              <a:rPr lang="es-MX" altLang="es-MX" sz="2400" b="1" baseline="-25000" smtClean="0">
                <a:latin typeface="Times New Roman" pitchFamily="18" charset="0"/>
              </a:rPr>
              <a:t>1</a:t>
            </a:r>
            <a:r>
              <a:rPr lang="es-MX" altLang="es-MX" b="1" i="1" smtClean="0">
                <a:latin typeface="Times New Roman" pitchFamily="18" charset="0"/>
              </a:rPr>
              <a:t> + P</a:t>
            </a:r>
            <a:r>
              <a:rPr lang="es-MX" altLang="es-MX" sz="2400" b="1" baseline="-25000" smtClean="0">
                <a:latin typeface="Times New Roman" pitchFamily="18" charset="0"/>
              </a:rPr>
              <a:t>2</a:t>
            </a:r>
            <a:r>
              <a:rPr lang="es-MX" altLang="es-MX" b="1" i="1" smtClean="0">
                <a:latin typeface="Times New Roman" pitchFamily="18" charset="0"/>
              </a:rPr>
              <a:t>x</a:t>
            </a:r>
            <a:r>
              <a:rPr lang="es-MX" altLang="es-MX" sz="2400" b="1" baseline="-25000" smtClean="0">
                <a:latin typeface="Times New Roman" pitchFamily="18" charset="0"/>
              </a:rPr>
              <a:t>2</a:t>
            </a:r>
          </a:p>
          <a:p>
            <a:pPr marL="0" indent="0" algn="ctr" eaLnBrk="1" hangingPunct="1">
              <a:buFont typeface="Arial" pitchFamily="34" charset="0"/>
              <a:buNone/>
            </a:pPr>
            <a:endParaRPr lang="es-MX" altLang="es-MX" sz="2400" b="1" i="1" baseline="-25000" smtClean="0">
              <a:latin typeface="Times New Roman" pitchFamily="18" charset="0"/>
            </a:endParaRPr>
          </a:p>
          <a:p>
            <a:pPr marL="0" indent="0" eaLnBrk="1" hangingPunct="1">
              <a:buFont typeface="Arial" pitchFamily="34" charset="0"/>
              <a:buNone/>
            </a:pPr>
            <a:r>
              <a:rPr lang="es-MX" altLang="es-MX" b="1" i="1" smtClean="0">
                <a:latin typeface="Times New Roman" pitchFamily="18" charset="0"/>
              </a:rPr>
              <a:t>P</a:t>
            </a:r>
            <a:r>
              <a:rPr lang="es-MX" altLang="es-MX" sz="2400" b="1" baseline="-25000" smtClean="0">
                <a:latin typeface="Times New Roman" pitchFamily="18" charset="0"/>
              </a:rPr>
              <a:t>1</a:t>
            </a:r>
            <a:r>
              <a:rPr lang="es-MX" altLang="es-MX" b="1" i="1" smtClean="0">
                <a:latin typeface="Times New Roman" pitchFamily="18" charset="0"/>
              </a:rPr>
              <a:t>x</a:t>
            </a:r>
            <a:r>
              <a:rPr lang="es-MX" altLang="es-MX" sz="2400" b="1" baseline="-25000" smtClean="0">
                <a:latin typeface="Times New Roman" pitchFamily="18" charset="0"/>
              </a:rPr>
              <a:t>1</a:t>
            </a:r>
            <a:r>
              <a:rPr lang="es-MX" altLang="es-MX" b="1" i="1" smtClean="0"/>
              <a:t> = </a:t>
            </a:r>
            <a:r>
              <a:rPr lang="es-MX" altLang="es-MX" b="1" smtClean="0"/>
              <a:t>Gasto en el bien 1</a:t>
            </a:r>
          </a:p>
          <a:p>
            <a:pPr marL="0" indent="0" eaLnBrk="1" hangingPunct="1">
              <a:buFont typeface="Arial" pitchFamily="34" charset="0"/>
              <a:buNone/>
            </a:pPr>
            <a:r>
              <a:rPr lang="es-MX" altLang="es-MX" b="1" i="1" smtClean="0">
                <a:latin typeface="Times New Roman" pitchFamily="18" charset="0"/>
              </a:rPr>
              <a:t>P</a:t>
            </a:r>
            <a:r>
              <a:rPr lang="es-MX" altLang="es-MX" sz="2400" b="1" baseline="-25000" smtClean="0">
                <a:latin typeface="Times New Roman" pitchFamily="18" charset="0"/>
              </a:rPr>
              <a:t>2</a:t>
            </a:r>
            <a:r>
              <a:rPr lang="es-MX" altLang="es-MX" b="1" i="1" smtClean="0">
                <a:latin typeface="Times New Roman" pitchFamily="18" charset="0"/>
              </a:rPr>
              <a:t>x</a:t>
            </a:r>
            <a:r>
              <a:rPr lang="es-MX" altLang="es-MX" sz="2400" b="1" baseline="-25000" smtClean="0">
                <a:latin typeface="Times New Roman" pitchFamily="18" charset="0"/>
              </a:rPr>
              <a:t>2</a:t>
            </a:r>
            <a:r>
              <a:rPr lang="es-MX" altLang="es-MX" sz="2400" b="1" i="1" baseline="-25000" smtClean="0"/>
              <a:t> </a:t>
            </a:r>
            <a:r>
              <a:rPr lang="es-MX" altLang="es-MX" sz="2400" b="1" i="1" smtClean="0"/>
              <a:t>=</a:t>
            </a:r>
            <a:r>
              <a:rPr lang="es-MX" altLang="es-MX" b="1" i="1" smtClean="0"/>
              <a:t> </a:t>
            </a:r>
            <a:r>
              <a:rPr lang="es-MX" altLang="es-MX" b="1" smtClean="0"/>
              <a:t>Gasto en el bien 2</a:t>
            </a:r>
            <a:endParaRPr lang="es-MX" altLang="es-MX" b="1" i="1" smtClean="0"/>
          </a:p>
        </p:txBody>
      </p:sp>
    </p:spTree>
  </p:cSld>
  <p:clrMapOvr>
    <a:masterClrMapping/>
  </p:clrMapOvr>
  <p:transition spd="slow">
    <p:push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idx="1"/>
          </p:nvPr>
        </p:nvSpPr>
        <p:spPr>
          <a:xfrm>
            <a:off x="2646363" y="3235325"/>
            <a:ext cx="7772400" cy="3001963"/>
          </a:xfrm>
        </p:spPr>
        <p:txBody>
          <a:bodyPr lIns="90488" tIns="44450" rIns="90488" bIns="44450"/>
          <a:lstStyle/>
          <a:p>
            <a:pPr marL="0" indent="0" eaLnBrk="1" hangingPunct="1">
              <a:spcBef>
                <a:spcPct val="70000"/>
              </a:spcBef>
              <a:buFont typeface="Arial" pitchFamily="34" charset="0"/>
              <a:buNone/>
              <a:tabLst>
                <a:tab pos="858838" algn="l"/>
                <a:tab pos="2857500" algn="r"/>
                <a:tab pos="4572000" algn="r"/>
                <a:tab pos="6057900" algn="l"/>
              </a:tabLst>
            </a:pPr>
            <a:r>
              <a:rPr lang="en-US" altLang="es-MX" sz="2400" smtClean="0"/>
              <a:t>    C		0	40	$800</a:t>
            </a:r>
          </a:p>
          <a:p>
            <a:pPr marL="0" indent="0" eaLnBrk="1" hangingPunct="1">
              <a:spcBef>
                <a:spcPct val="70000"/>
              </a:spcBef>
              <a:buFont typeface="Arial" pitchFamily="34" charset="0"/>
              <a:buNone/>
              <a:tabLst>
                <a:tab pos="858838" algn="l"/>
                <a:tab pos="2857500" algn="r"/>
                <a:tab pos="4572000" algn="r"/>
                <a:tab pos="6057900" algn="l"/>
              </a:tabLst>
            </a:pPr>
            <a:r>
              <a:rPr lang="en-US" altLang="es-MX" sz="2400" smtClean="0"/>
              <a:t>    B		20	30	$800</a:t>
            </a:r>
          </a:p>
          <a:p>
            <a:pPr marL="0" indent="0" eaLnBrk="1" hangingPunct="1">
              <a:spcBef>
                <a:spcPct val="70000"/>
              </a:spcBef>
              <a:buFont typeface="Arial" pitchFamily="34" charset="0"/>
              <a:buNone/>
              <a:tabLst>
                <a:tab pos="858838" algn="l"/>
                <a:tab pos="2857500" algn="r"/>
                <a:tab pos="4572000" algn="r"/>
                <a:tab pos="6057900" algn="l"/>
              </a:tabLst>
            </a:pPr>
            <a:r>
              <a:rPr lang="en-US" altLang="es-MX" sz="2400" smtClean="0"/>
              <a:t>    D		40	20	$800</a:t>
            </a:r>
          </a:p>
          <a:p>
            <a:pPr marL="0" indent="0" eaLnBrk="1" hangingPunct="1">
              <a:spcBef>
                <a:spcPct val="70000"/>
              </a:spcBef>
              <a:buFont typeface="Arial" pitchFamily="34" charset="0"/>
              <a:buNone/>
              <a:tabLst>
                <a:tab pos="858838" algn="l"/>
                <a:tab pos="2857500" algn="r"/>
                <a:tab pos="4572000" algn="r"/>
                <a:tab pos="6057900" algn="l"/>
              </a:tabLst>
            </a:pPr>
            <a:r>
              <a:rPr lang="en-US" altLang="es-MX" sz="2400" smtClean="0"/>
              <a:t>    E		60	10	$800</a:t>
            </a:r>
          </a:p>
          <a:p>
            <a:pPr marL="0" indent="0" eaLnBrk="1" hangingPunct="1">
              <a:spcBef>
                <a:spcPct val="70000"/>
              </a:spcBef>
              <a:buFont typeface="Arial" pitchFamily="34" charset="0"/>
              <a:buNone/>
              <a:tabLst>
                <a:tab pos="858838" algn="l"/>
                <a:tab pos="2857500" algn="r"/>
                <a:tab pos="4572000" algn="r"/>
                <a:tab pos="6057900" algn="l"/>
              </a:tabLst>
            </a:pPr>
            <a:r>
              <a:rPr lang="en-US" altLang="es-MX" sz="2400" smtClean="0"/>
              <a:t>    F		80	0	$800</a:t>
            </a:r>
          </a:p>
        </p:txBody>
      </p:sp>
      <p:sp>
        <p:nvSpPr>
          <p:cNvPr id="57347" name="Rectangle 3"/>
          <p:cNvSpPr>
            <a:spLocks noChangeArrowheads="1"/>
          </p:cNvSpPr>
          <p:nvPr/>
        </p:nvSpPr>
        <p:spPr bwMode="auto">
          <a:xfrm>
            <a:off x="2349500" y="2012950"/>
            <a:ext cx="8081963"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79200">
            <a:spAutoFit/>
          </a:bodyPr>
          <a:lstStyle/>
          <a:p>
            <a:pPr>
              <a:tabLst>
                <a:tab pos="2857500" algn="ctr"/>
                <a:tab pos="4506913" algn="ctr"/>
                <a:tab pos="6737350" algn="ctr"/>
              </a:tabLst>
            </a:pPr>
            <a:r>
              <a:rPr lang="es-ES_tradnl" altLang="es-MX" sz="2400"/>
              <a:t>  Cesta de   Alimentos (</a:t>
            </a:r>
            <a:r>
              <a:rPr lang="es-ES_tradnl" altLang="es-MX" sz="2400" i="1">
                <a:latin typeface="Times New Roman" pitchFamily="18" charset="0"/>
              </a:rPr>
              <a:t>X</a:t>
            </a:r>
            <a:r>
              <a:rPr lang="es-ES_tradnl" altLang="es-MX" sz="2400"/>
              <a:t>)	  Vestido (</a:t>
            </a:r>
            <a:r>
              <a:rPr lang="es-ES_tradnl" altLang="es-MX" sz="2400" i="1">
                <a:latin typeface="Times New Roman" pitchFamily="18" charset="0"/>
              </a:rPr>
              <a:t>Y</a:t>
            </a:r>
            <a:r>
              <a:rPr lang="es-ES_tradnl" altLang="es-MX" sz="2400"/>
              <a:t>)	Gasto total</a:t>
            </a:r>
          </a:p>
          <a:p>
            <a:pPr>
              <a:tabLst>
                <a:tab pos="2857500" algn="ctr"/>
                <a:tab pos="4506913" algn="ctr"/>
                <a:tab pos="6737350" algn="ctr"/>
              </a:tabLst>
            </a:pPr>
            <a:r>
              <a:rPr lang="es-ES_tradnl" altLang="es-MX" sz="2400"/>
              <a:t>  consumo      </a:t>
            </a:r>
            <a:r>
              <a:rPr lang="es-ES_tradnl" altLang="es-MX" sz="2400" i="1">
                <a:latin typeface="Times New Roman" pitchFamily="18" charset="0"/>
              </a:rPr>
              <a:t>P</a:t>
            </a:r>
            <a:r>
              <a:rPr lang="es-ES_tradnl" altLang="es-MX" sz="2400" i="1" baseline="-25000">
                <a:latin typeface="Times New Roman" pitchFamily="18" charset="0"/>
              </a:rPr>
              <a:t>X </a:t>
            </a:r>
            <a:r>
              <a:rPr lang="es-ES_tradnl" altLang="es-MX" sz="2400" i="1">
                <a:latin typeface="Times New Roman" pitchFamily="18" charset="0"/>
              </a:rPr>
              <a:t> = </a:t>
            </a:r>
            <a:r>
              <a:rPr lang="es-ES_tradnl" altLang="es-MX" sz="2400">
                <a:latin typeface="Times New Roman" pitchFamily="18" charset="0"/>
              </a:rPr>
              <a:t>($10)</a:t>
            </a:r>
            <a:r>
              <a:rPr lang="es-ES_tradnl" altLang="es-MX" sz="2400"/>
              <a:t>	</a:t>
            </a:r>
            <a:r>
              <a:rPr lang="es-ES_tradnl" altLang="es-MX" sz="2400" i="1">
                <a:latin typeface="Times New Roman" pitchFamily="18" charset="0"/>
              </a:rPr>
              <a:t>P</a:t>
            </a:r>
            <a:r>
              <a:rPr lang="es-ES_tradnl" altLang="es-MX" sz="2400" i="1" baseline="-25000">
                <a:latin typeface="Times New Roman" pitchFamily="18" charset="0"/>
              </a:rPr>
              <a:t>Y</a:t>
            </a:r>
            <a:r>
              <a:rPr lang="es-ES_tradnl" altLang="es-MX" sz="2400" i="1">
                <a:latin typeface="Times New Roman" pitchFamily="18" charset="0"/>
              </a:rPr>
              <a:t> = </a:t>
            </a:r>
            <a:r>
              <a:rPr lang="es-ES_tradnl" altLang="es-MX" sz="2400">
                <a:latin typeface="Times New Roman" pitchFamily="18" charset="0"/>
              </a:rPr>
              <a:t>($20)</a:t>
            </a:r>
            <a:r>
              <a:rPr lang="es-ES_tradnl" altLang="es-MX" sz="2400"/>
              <a:t>	</a:t>
            </a:r>
            <a:r>
              <a:rPr lang="es-ES_tradnl" altLang="es-MX" sz="2400" i="1">
                <a:latin typeface="Times New Roman" pitchFamily="18" charset="0"/>
              </a:rPr>
              <a:t>P</a:t>
            </a:r>
            <a:r>
              <a:rPr lang="es-ES_tradnl" altLang="es-MX" sz="2400" i="1" baseline="-25000">
                <a:latin typeface="Times New Roman" pitchFamily="18" charset="0"/>
              </a:rPr>
              <a:t>X</a:t>
            </a:r>
            <a:r>
              <a:rPr lang="es-ES_tradnl" altLang="es-MX" sz="2400" i="1">
                <a:latin typeface="Times New Roman" pitchFamily="18" charset="0"/>
              </a:rPr>
              <a:t>X + P</a:t>
            </a:r>
            <a:r>
              <a:rPr lang="es-ES_tradnl" altLang="es-MX" sz="2400" i="1" baseline="-25000">
                <a:latin typeface="Times New Roman" pitchFamily="18" charset="0"/>
              </a:rPr>
              <a:t>Y</a:t>
            </a:r>
            <a:r>
              <a:rPr lang="es-ES_tradnl" altLang="es-MX" sz="2400" i="1">
                <a:latin typeface="Times New Roman" pitchFamily="18" charset="0"/>
              </a:rPr>
              <a:t>Y = M</a:t>
            </a:r>
            <a:endParaRPr lang="es-ES_tradnl" altLang="es-MX" sz="2400">
              <a:latin typeface="Times New Roman" pitchFamily="18" charset="0"/>
            </a:endParaRPr>
          </a:p>
        </p:txBody>
      </p:sp>
      <p:sp>
        <p:nvSpPr>
          <p:cNvPr id="57348" name="Line 4"/>
          <p:cNvSpPr>
            <a:spLocks noChangeShapeType="1"/>
          </p:cNvSpPr>
          <p:nvPr/>
        </p:nvSpPr>
        <p:spPr bwMode="auto">
          <a:xfrm>
            <a:off x="2279650" y="2997200"/>
            <a:ext cx="8208963"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57349" name="Line 5"/>
          <p:cNvSpPr>
            <a:spLocks noChangeShapeType="1"/>
          </p:cNvSpPr>
          <p:nvPr/>
        </p:nvSpPr>
        <p:spPr bwMode="auto">
          <a:xfrm>
            <a:off x="2279650" y="1952625"/>
            <a:ext cx="8208963"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57350" name="Line 6"/>
          <p:cNvSpPr>
            <a:spLocks noChangeShapeType="1"/>
          </p:cNvSpPr>
          <p:nvPr/>
        </p:nvSpPr>
        <p:spPr bwMode="auto">
          <a:xfrm>
            <a:off x="2279650" y="6308725"/>
            <a:ext cx="8208963"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Tree>
  </p:cSld>
  <p:clrMapOvr>
    <a:masterClrMapping/>
  </p:clrMapOvr>
  <p:transition spd="slow">
    <p:push dir="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1271588" y="269875"/>
            <a:ext cx="9220200" cy="1143000"/>
          </a:xfrm>
        </p:spPr>
        <p:txBody>
          <a:bodyPr rtlCol="0">
            <a:normAutofit/>
          </a:bodyPr>
          <a:lstStyle/>
          <a:p>
            <a:pPr algn="r" eaLnBrk="1" fontAlgn="auto" hangingPunct="1">
              <a:spcAft>
                <a:spcPts val="0"/>
              </a:spcAft>
              <a:defRPr/>
            </a:pPr>
            <a:r>
              <a:rPr lang="es-ES_tradnl" sz="2800" b="1" dirty="0">
                <a:effectLst>
                  <a:outerShdw blurRad="38100" dist="38100" dir="2700000" algn="tl">
                    <a:srgbClr val="000000">
                      <a:alpha val="43137"/>
                    </a:srgbClr>
                  </a:outerShdw>
                </a:effectLst>
              </a:rPr>
              <a:t>EL CONJUNTO PRESUPUESTARIO Y LA RECTA PRESUPUESTARIA</a:t>
            </a:r>
            <a:endParaRPr lang="es-ES" sz="2800" b="1" dirty="0">
              <a:effectLst>
                <a:outerShdw blurRad="38100" dist="38100" dir="2700000" algn="tl">
                  <a:srgbClr val="000000">
                    <a:alpha val="43137"/>
                  </a:srgbClr>
                </a:outerShdw>
              </a:effectLst>
            </a:endParaRPr>
          </a:p>
        </p:txBody>
      </p:sp>
      <p:sp>
        <p:nvSpPr>
          <p:cNvPr id="59395" name="Rectangle 3"/>
          <p:cNvSpPr>
            <a:spLocks noGrp="1" noChangeArrowheads="1"/>
          </p:cNvSpPr>
          <p:nvPr>
            <p:ph type="body" sz="half" idx="1"/>
          </p:nvPr>
        </p:nvSpPr>
        <p:spPr>
          <a:xfrm>
            <a:off x="1127125" y="1584325"/>
            <a:ext cx="9937750" cy="576263"/>
          </a:xfrm>
        </p:spPr>
        <p:txBody>
          <a:bodyPr/>
          <a:lstStyle/>
          <a:p>
            <a:pPr marL="0" indent="0" algn="just" eaLnBrk="1" hangingPunct="1">
              <a:lnSpc>
                <a:spcPct val="75000"/>
              </a:lnSpc>
              <a:buFont typeface="Arial" pitchFamily="34" charset="0"/>
              <a:buNone/>
            </a:pPr>
            <a:r>
              <a:rPr lang="es-ES_tradnl" altLang="es-MX" sz="2400" smtClean="0"/>
              <a:t>Conjunto Presupuestario: Todas las combinaciones de bienes a los que se pueden acceder dado un ingreso disponible y unos precios (Área </a:t>
            </a:r>
            <a:r>
              <a:rPr lang="es-ES_tradnl" altLang="es-MX" sz="2400" i="1" smtClean="0">
                <a:latin typeface="Times New Roman" pitchFamily="18" charset="0"/>
              </a:rPr>
              <a:t>OCF).</a:t>
            </a:r>
            <a:endParaRPr lang="es-ES_tradnl" altLang="es-MX" sz="2400" i="1" smtClean="0">
              <a:latin typeface="Times New Roman" pitchFamily="18" charset="0"/>
              <a:sym typeface="Symbol" pitchFamily="18" charset="2"/>
            </a:endParaRPr>
          </a:p>
        </p:txBody>
      </p:sp>
      <p:sp>
        <p:nvSpPr>
          <p:cNvPr id="59396" name="Rectangle 49"/>
          <p:cNvSpPr>
            <a:spLocks noChangeArrowheads="1"/>
          </p:cNvSpPr>
          <p:nvPr/>
        </p:nvSpPr>
        <p:spPr bwMode="auto">
          <a:xfrm>
            <a:off x="839788" y="5883275"/>
            <a:ext cx="103695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s-ES_tradnl" altLang="es-MX" b="0"/>
              <a:t>Recta Presupuestaria: Frontera exterior del Conjunto Presupuestario. (</a:t>
            </a:r>
            <a:r>
              <a:rPr lang="es-ES_tradnl" altLang="es-MX" b="0" i="1">
                <a:latin typeface="Times New Roman" pitchFamily="18" charset="0"/>
              </a:rPr>
              <a:t>CF</a:t>
            </a:r>
            <a:r>
              <a:rPr lang="es-ES_tradnl" altLang="es-MX" b="0"/>
              <a:t>) </a:t>
            </a:r>
            <a:r>
              <a:rPr lang="es-ES" altLang="es-MX" b="0"/>
              <a:t>Conjunto de cestas que agotan el ingreso del consumidor</a:t>
            </a:r>
            <a:endParaRPr lang="es-ES_tradnl" altLang="es-MX" b="0"/>
          </a:p>
        </p:txBody>
      </p:sp>
      <p:grpSp>
        <p:nvGrpSpPr>
          <p:cNvPr id="59397" name="Group 90"/>
          <p:cNvGrpSpPr>
            <a:grpSpLocks/>
          </p:cNvGrpSpPr>
          <p:nvPr/>
        </p:nvGrpSpPr>
        <p:grpSpPr bwMode="auto">
          <a:xfrm>
            <a:off x="3857625" y="2349500"/>
            <a:ext cx="5349875" cy="3402013"/>
            <a:chOff x="1470" y="1480"/>
            <a:chExt cx="3370" cy="2143"/>
          </a:xfrm>
        </p:grpSpPr>
        <p:sp>
          <p:nvSpPr>
            <p:cNvPr id="59398" name="Rectangle 64"/>
            <p:cNvSpPr>
              <a:spLocks noChangeArrowheads="1"/>
            </p:cNvSpPr>
            <p:nvPr/>
          </p:nvSpPr>
          <p:spPr bwMode="auto">
            <a:xfrm>
              <a:off x="2914" y="3413"/>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400"/>
                <a:t>40</a:t>
              </a:r>
            </a:p>
          </p:txBody>
        </p:sp>
        <p:sp>
          <p:nvSpPr>
            <p:cNvPr id="59399" name="Rectangle 65"/>
            <p:cNvSpPr>
              <a:spLocks noChangeArrowheads="1"/>
            </p:cNvSpPr>
            <p:nvPr/>
          </p:nvSpPr>
          <p:spPr bwMode="auto">
            <a:xfrm>
              <a:off x="3454" y="3413"/>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400"/>
                <a:t>60</a:t>
              </a:r>
            </a:p>
          </p:txBody>
        </p:sp>
        <p:sp>
          <p:nvSpPr>
            <p:cNvPr id="59400" name="Rectangle 66"/>
            <p:cNvSpPr>
              <a:spLocks noChangeArrowheads="1"/>
            </p:cNvSpPr>
            <p:nvPr/>
          </p:nvSpPr>
          <p:spPr bwMode="auto">
            <a:xfrm>
              <a:off x="3994" y="3413"/>
              <a:ext cx="63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400"/>
                <a:t>80 = (</a:t>
              </a:r>
              <a:r>
                <a:rPr lang="es-MX" altLang="es-MX" sz="1400" i="1" baseline="30000"/>
                <a:t>M</a:t>
              </a:r>
              <a:r>
                <a:rPr lang="es-MX" altLang="es-MX" sz="1400" i="1"/>
                <a:t>/</a:t>
              </a:r>
              <a:r>
                <a:rPr lang="es-MX" altLang="es-MX" sz="1400" i="1" baseline="-25000"/>
                <a:t>Px</a:t>
              </a:r>
              <a:r>
                <a:rPr lang="es-MX" altLang="es-MX" sz="1400"/>
                <a:t>)</a:t>
              </a:r>
            </a:p>
          </p:txBody>
        </p:sp>
        <p:sp>
          <p:nvSpPr>
            <p:cNvPr id="59401" name="Rectangle 67"/>
            <p:cNvSpPr>
              <a:spLocks noChangeArrowheads="1"/>
            </p:cNvSpPr>
            <p:nvPr/>
          </p:nvSpPr>
          <p:spPr bwMode="auto">
            <a:xfrm>
              <a:off x="2413" y="3431"/>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400"/>
                <a:t>20</a:t>
              </a:r>
            </a:p>
          </p:txBody>
        </p:sp>
        <p:sp>
          <p:nvSpPr>
            <p:cNvPr id="59402" name="Rectangle 71"/>
            <p:cNvSpPr>
              <a:spLocks noChangeArrowheads="1"/>
            </p:cNvSpPr>
            <p:nvPr/>
          </p:nvSpPr>
          <p:spPr bwMode="auto">
            <a:xfrm>
              <a:off x="1882" y="3413"/>
              <a:ext cx="17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400"/>
                <a:t>0</a:t>
              </a:r>
            </a:p>
          </p:txBody>
        </p:sp>
        <p:sp>
          <p:nvSpPr>
            <p:cNvPr id="59403" name="Rectangle 82"/>
            <p:cNvSpPr>
              <a:spLocks noChangeArrowheads="1"/>
            </p:cNvSpPr>
            <p:nvPr/>
          </p:nvSpPr>
          <p:spPr bwMode="auto">
            <a:xfrm>
              <a:off x="1791" y="1480"/>
              <a:ext cx="26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r"/>
              <a:r>
                <a:rPr lang="es-MX" altLang="es-MX" sz="1400"/>
                <a:t>Y</a:t>
              </a:r>
            </a:p>
          </p:txBody>
        </p:sp>
        <p:sp>
          <p:nvSpPr>
            <p:cNvPr id="59404" name="Rectangle 51"/>
            <p:cNvSpPr>
              <a:spLocks noChangeArrowheads="1"/>
            </p:cNvSpPr>
            <p:nvPr/>
          </p:nvSpPr>
          <p:spPr bwMode="auto">
            <a:xfrm>
              <a:off x="2485" y="1691"/>
              <a:ext cx="204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400"/>
                <a:t>Recta presupuestaria  </a:t>
              </a:r>
              <a:r>
                <a:rPr lang="es-MX" altLang="es-MX" sz="1400" i="1">
                  <a:latin typeface="Times New Roman" pitchFamily="18" charset="0"/>
                </a:rPr>
                <a:t>M = P</a:t>
              </a:r>
              <a:r>
                <a:rPr lang="es-MX" altLang="es-MX" sz="1400" i="1" baseline="-25000">
                  <a:latin typeface="Times New Roman" pitchFamily="18" charset="0"/>
                </a:rPr>
                <a:t>X</a:t>
              </a:r>
              <a:r>
                <a:rPr lang="es-MX" altLang="es-MX" sz="1400" i="1">
                  <a:latin typeface="Times New Roman" pitchFamily="18" charset="0"/>
                </a:rPr>
                <a:t>X + P</a:t>
              </a:r>
              <a:r>
                <a:rPr lang="es-MX" altLang="es-MX" sz="1400" i="1" baseline="-25000">
                  <a:latin typeface="Times New Roman" pitchFamily="18" charset="0"/>
                </a:rPr>
                <a:t>Y</a:t>
              </a:r>
              <a:r>
                <a:rPr lang="es-MX" altLang="es-MX" sz="1400" i="1">
                  <a:latin typeface="Times New Roman" pitchFamily="18" charset="0"/>
                </a:rPr>
                <a:t>Y</a:t>
              </a:r>
            </a:p>
          </p:txBody>
        </p:sp>
        <p:sp>
          <p:nvSpPr>
            <p:cNvPr id="59405" name="Rectangle 53"/>
            <p:cNvSpPr>
              <a:spLocks noChangeArrowheads="1"/>
            </p:cNvSpPr>
            <p:nvPr/>
          </p:nvSpPr>
          <p:spPr bwMode="auto">
            <a:xfrm>
              <a:off x="4649" y="3399"/>
              <a:ext cx="19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400"/>
                <a:t>X</a:t>
              </a:r>
            </a:p>
          </p:txBody>
        </p:sp>
        <p:sp>
          <p:nvSpPr>
            <p:cNvPr id="59406" name="Freeform 54" descr="Diagonal hacia abajo clara"/>
            <p:cNvSpPr>
              <a:spLocks/>
            </p:cNvSpPr>
            <p:nvPr/>
          </p:nvSpPr>
          <p:spPr bwMode="auto">
            <a:xfrm>
              <a:off x="2064" y="1888"/>
              <a:ext cx="1920" cy="1520"/>
            </a:xfrm>
            <a:custGeom>
              <a:avLst/>
              <a:gdLst>
                <a:gd name="T0" fmla="*/ 0 w 1920"/>
                <a:gd name="T1" fmla="*/ 0 h 2112"/>
                <a:gd name="T2" fmla="*/ 1920 w 1920"/>
                <a:gd name="T3" fmla="*/ 11 h 2112"/>
                <a:gd name="T4" fmla="*/ 0 w 1920"/>
                <a:gd name="T5" fmla="*/ 11 h 2112"/>
                <a:gd name="T6" fmla="*/ 0 w 1920"/>
                <a:gd name="T7" fmla="*/ 0 h 2112"/>
                <a:gd name="T8" fmla="*/ 0 60000 65536"/>
                <a:gd name="T9" fmla="*/ 0 60000 65536"/>
                <a:gd name="T10" fmla="*/ 0 60000 65536"/>
                <a:gd name="T11" fmla="*/ 0 60000 65536"/>
                <a:gd name="T12" fmla="*/ 0 w 1920"/>
                <a:gd name="T13" fmla="*/ 0 h 2112"/>
                <a:gd name="T14" fmla="*/ 1920 w 1920"/>
                <a:gd name="T15" fmla="*/ 2112 h 2112"/>
              </a:gdLst>
              <a:ahLst/>
              <a:cxnLst>
                <a:cxn ang="T8">
                  <a:pos x="T0" y="T1"/>
                </a:cxn>
                <a:cxn ang="T9">
                  <a:pos x="T2" y="T3"/>
                </a:cxn>
                <a:cxn ang="T10">
                  <a:pos x="T4" y="T5"/>
                </a:cxn>
                <a:cxn ang="T11">
                  <a:pos x="T6" y="T7"/>
                </a:cxn>
              </a:cxnLst>
              <a:rect l="T12" t="T13" r="T14" b="T15"/>
              <a:pathLst>
                <a:path w="1920" h="2112">
                  <a:moveTo>
                    <a:pt x="0" y="0"/>
                  </a:moveTo>
                  <a:lnTo>
                    <a:pt x="1920" y="2112"/>
                  </a:lnTo>
                  <a:lnTo>
                    <a:pt x="0" y="2112"/>
                  </a:lnTo>
                  <a:lnTo>
                    <a:pt x="0" y="0"/>
                  </a:lnTo>
                  <a:close/>
                </a:path>
              </a:pathLst>
            </a:custGeom>
            <a:pattFill prst="ltDnDiag">
              <a:fgClr>
                <a:schemeClr val="bg2"/>
              </a:fgClr>
              <a:bgClr>
                <a:schemeClr val="bg1"/>
              </a:bgClr>
            </a:pattFill>
            <a:ln w="9525" cap="rnd">
              <a:solidFill>
                <a:schemeClr val="tx1"/>
              </a:solidFill>
              <a:prstDash val="sysDot"/>
              <a:round/>
              <a:headEnd/>
              <a:tailEnd/>
            </a:ln>
          </p:spPr>
          <p:txBody>
            <a:bodyPr/>
            <a:lstStyle/>
            <a:p>
              <a:endParaRPr lang="es-MX"/>
            </a:p>
          </p:txBody>
        </p:sp>
        <p:sp>
          <p:nvSpPr>
            <p:cNvPr id="59407" name="Line 55"/>
            <p:cNvSpPr>
              <a:spLocks noChangeShapeType="1"/>
            </p:cNvSpPr>
            <p:nvPr/>
          </p:nvSpPr>
          <p:spPr bwMode="auto">
            <a:xfrm>
              <a:off x="2061" y="1858"/>
              <a:ext cx="1920" cy="1527"/>
            </a:xfrm>
            <a:prstGeom prst="line">
              <a:avLst/>
            </a:prstGeom>
            <a:noFill/>
            <a:ln w="50800">
              <a:solidFill>
                <a:srgbClr val="0033CC"/>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59408" name="Line 56"/>
            <p:cNvSpPr>
              <a:spLocks noChangeShapeType="1"/>
            </p:cNvSpPr>
            <p:nvPr/>
          </p:nvSpPr>
          <p:spPr bwMode="auto">
            <a:xfrm flipV="1">
              <a:off x="2745" y="1873"/>
              <a:ext cx="436" cy="458"/>
            </a:xfrm>
            <a:prstGeom prst="line">
              <a:avLst/>
            </a:prstGeom>
            <a:noFill/>
            <a:ln w="254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s-MX"/>
            </a:p>
          </p:txBody>
        </p:sp>
        <p:sp>
          <p:nvSpPr>
            <p:cNvPr id="59409" name="Line 57"/>
            <p:cNvSpPr>
              <a:spLocks noChangeShapeType="1"/>
            </p:cNvSpPr>
            <p:nvPr/>
          </p:nvSpPr>
          <p:spPr bwMode="auto">
            <a:xfrm>
              <a:off x="2605" y="2317"/>
              <a:ext cx="24" cy="377"/>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59410" name="Line 58"/>
            <p:cNvSpPr>
              <a:spLocks noChangeShapeType="1"/>
            </p:cNvSpPr>
            <p:nvPr/>
          </p:nvSpPr>
          <p:spPr bwMode="auto">
            <a:xfrm>
              <a:off x="2077" y="2671"/>
              <a:ext cx="976" cy="0"/>
            </a:xfrm>
            <a:prstGeom prst="line">
              <a:avLst/>
            </a:prstGeom>
            <a:noFill/>
            <a:ln w="254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59411" name="Rectangle 59"/>
            <p:cNvSpPr>
              <a:spLocks noChangeArrowheads="1"/>
            </p:cNvSpPr>
            <p:nvPr/>
          </p:nvSpPr>
          <p:spPr bwMode="auto">
            <a:xfrm>
              <a:off x="2265" y="2392"/>
              <a:ext cx="37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400"/>
                <a:t>- 10  </a:t>
              </a:r>
            </a:p>
          </p:txBody>
        </p:sp>
        <p:sp>
          <p:nvSpPr>
            <p:cNvPr id="59412" name="Rectangle 60"/>
            <p:cNvSpPr>
              <a:spLocks noChangeArrowheads="1"/>
            </p:cNvSpPr>
            <p:nvPr/>
          </p:nvSpPr>
          <p:spPr bwMode="auto">
            <a:xfrm>
              <a:off x="2697" y="2702"/>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400"/>
                <a:t>20</a:t>
              </a:r>
            </a:p>
          </p:txBody>
        </p:sp>
        <p:sp>
          <p:nvSpPr>
            <p:cNvPr id="59413" name="Rectangle 61"/>
            <p:cNvSpPr>
              <a:spLocks noChangeArrowheads="1"/>
            </p:cNvSpPr>
            <p:nvPr/>
          </p:nvSpPr>
          <p:spPr bwMode="auto">
            <a:xfrm>
              <a:off x="1470" y="1771"/>
              <a:ext cx="63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r"/>
              <a:r>
                <a:rPr lang="es-MX" altLang="es-MX" sz="1400"/>
                <a:t>(</a:t>
              </a:r>
              <a:r>
                <a:rPr lang="es-MX" altLang="es-MX" sz="1400" i="1" baseline="30000"/>
                <a:t>M</a:t>
              </a:r>
              <a:r>
                <a:rPr lang="es-MX" altLang="es-MX" sz="1400" i="1"/>
                <a:t>/</a:t>
              </a:r>
              <a:r>
                <a:rPr lang="es-MX" altLang="es-MX" sz="1400" i="1" baseline="-25000"/>
                <a:t>Py</a:t>
              </a:r>
              <a:r>
                <a:rPr lang="es-MX" altLang="es-MX" sz="1400"/>
                <a:t>) = 40</a:t>
              </a:r>
            </a:p>
          </p:txBody>
        </p:sp>
        <p:sp>
          <p:nvSpPr>
            <p:cNvPr id="59414" name="Line 62"/>
            <p:cNvSpPr>
              <a:spLocks noChangeShapeType="1"/>
            </p:cNvSpPr>
            <p:nvPr/>
          </p:nvSpPr>
          <p:spPr bwMode="auto">
            <a:xfrm>
              <a:off x="2077" y="1499"/>
              <a:ext cx="0" cy="189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59415" name="Line 63"/>
            <p:cNvSpPr>
              <a:spLocks noChangeShapeType="1"/>
            </p:cNvSpPr>
            <p:nvPr/>
          </p:nvSpPr>
          <p:spPr bwMode="auto">
            <a:xfrm>
              <a:off x="2086" y="3400"/>
              <a:ext cx="2643"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59416" name="Rectangle 68"/>
            <p:cNvSpPr>
              <a:spLocks noChangeArrowheads="1"/>
            </p:cNvSpPr>
            <p:nvPr/>
          </p:nvSpPr>
          <p:spPr bwMode="auto">
            <a:xfrm>
              <a:off x="1786" y="3002"/>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400"/>
                <a:t>10</a:t>
              </a:r>
            </a:p>
          </p:txBody>
        </p:sp>
        <p:sp>
          <p:nvSpPr>
            <p:cNvPr id="59417" name="Rectangle 69"/>
            <p:cNvSpPr>
              <a:spLocks noChangeArrowheads="1"/>
            </p:cNvSpPr>
            <p:nvPr/>
          </p:nvSpPr>
          <p:spPr bwMode="auto">
            <a:xfrm>
              <a:off x="1786" y="2591"/>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400"/>
                <a:t>20</a:t>
              </a:r>
            </a:p>
          </p:txBody>
        </p:sp>
        <p:sp>
          <p:nvSpPr>
            <p:cNvPr id="59418" name="Rectangle 70"/>
            <p:cNvSpPr>
              <a:spLocks noChangeArrowheads="1"/>
            </p:cNvSpPr>
            <p:nvPr/>
          </p:nvSpPr>
          <p:spPr bwMode="auto">
            <a:xfrm>
              <a:off x="1786" y="2181"/>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400"/>
                <a:t>30</a:t>
              </a:r>
            </a:p>
          </p:txBody>
        </p:sp>
        <p:sp>
          <p:nvSpPr>
            <p:cNvPr id="59419" name="Oval 72"/>
            <p:cNvSpPr>
              <a:spLocks noChangeArrowheads="1"/>
            </p:cNvSpPr>
            <p:nvPr/>
          </p:nvSpPr>
          <p:spPr bwMode="auto">
            <a:xfrm>
              <a:off x="2029" y="1842"/>
              <a:ext cx="96" cy="69"/>
            </a:xfrm>
            <a:prstGeom prst="ellipse">
              <a:avLst/>
            </a:prstGeom>
            <a:solidFill>
              <a:schemeClr val="tx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eaLnBrk="1" hangingPunct="1"/>
              <a:endParaRPr lang="es-MX" altLang="es-MX"/>
            </a:p>
          </p:txBody>
        </p:sp>
        <p:sp>
          <p:nvSpPr>
            <p:cNvPr id="59420" name="Oval 73"/>
            <p:cNvSpPr>
              <a:spLocks noChangeArrowheads="1"/>
            </p:cNvSpPr>
            <p:nvPr/>
          </p:nvSpPr>
          <p:spPr bwMode="auto">
            <a:xfrm>
              <a:off x="2557" y="2257"/>
              <a:ext cx="96" cy="68"/>
            </a:xfrm>
            <a:prstGeom prst="ellipse">
              <a:avLst/>
            </a:prstGeom>
            <a:solidFill>
              <a:schemeClr val="tx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eaLnBrk="1" hangingPunct="1"/>
              <a:endParaRPr lang="es-MX" altLang="es-MX"/>
            </a:p>
          </p:txBody>
        </p:sp>
        <p:sp>
          <p:nvSpPr>
            <p:cNvPr id="59421" name="Oval 74"/>
            <p:cNvSpPr>
              <a:spLocks noChangeArrowheads="1"/>
            </p:cNvSpPr>
            <p:nvPr/>
          </p:nvSpPr>
          <p:spPr bwMode="auto">
            <a:xfrm>
              <a:off x="3037" y="2636"/>
              <a:ext cx="96" cy="70"/>
            </a:xfrm>
            <a:prstGeom prst="ellipse">
              <a:avLst/>
            </a:prstGeom>
            <a:solidFill>
              <a:schemeClr val="tx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eaLnBrk="1" hangingPunct="1"/>
              <a:endParaRPr lang="es-MX" altLang="es-MX"/>
            </a:p>
          </p:txBody>
        </p:sp>
        <p:sp>
          <p:nvSpPr>
            <p:cNvPr id="59422" name="Oval 75"/>
            <p:cNvSpPr>
              <a:spLocks noChangeArrowheads="1"/>
            </p:cNvSpPr>
            <p:nvPr/>
          </p:nvSpPr>
          <p:spPr bwMode="auto">
            <a:xfrm>
              <a:off x="3565" y="3051"/>
              <a:ext cx="96" cy="69"/>
            </a:xfrm>
            <a:prstGeom prst="ellipse">
              <a:avLst/>
            </a:prstGeom>
            <a:solidFill>
              <a:schemeClr val="tx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eaLnBrk="1" hangingPunct="1"/>
              <a:endParaRPr lang="es-MX" altLang="es-MX"/>
            </a:p>
          </p:txBody>
        </p:sp>
        <p:sp>
          <p:nvSpPr>
            <p:cNvPr id="59423" name="Oval 76"/>
            <p:cNvSpPr>
              <a:spLocks noChangeArrowheads="1"/>
            </p:cNvSpPr>
            <p:nvPr/>
          </p:nvSpPr>
          <p:spPr bwMode="auto">
            <a:xfrm>
              <a:off x="3949" y="3362"/>
              <a:ext cx="96" cy="69"/>
            </a:xfrm>
            <a:prstGeom prst="ellipse">
              <a:avLst/>
            </a:prstGeom>
            <a:solidFill>
              <a:schemeClr val="tx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eaLnBrk="1" hangingPunct="1"/>
              <a:endParaRPr lang="es-MX" altLang="es-MX"/>
            </a:p>
          </p:txBody>
        </p:sp>
        <p:sp>
          <p:nvSpPr>
            <p:cNvPr id="59424" name="Rectangle 77"/>
            <p:cNvSpPr>
              <a:spLocks noChangeArrowheads="1"/>
            </p:cNvSpPr>
            <p:nvPr/>
          </p:nvSpPr>
          <p:spPr bwMode="auto">
            <a:xfrm>
              <a:off x="2160" y="1720"/>
              <a:ext cx="19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400" i="1"/>
                <a:t>C</a:t>
              </a:r>
            </a:p>
          </p:txBody>
        </p:sp>
        <p:sp>
          <p:nvSpPr>
            <p:cNvPr id="59425" name="Rectangle 78"/>
            <p:cNvSpPr>
              <a:spLocks noChangeArrowheads="1"/>
            </p:cNvSpPr>
            <p:nvPr/>
          </p:nvSpPr>
          <p:spPr bwMode="auto">
            <a:xfrm>
              <a:off x="2601" y="2080"/>
              <a:ext cx="19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400" i="1"/>
                <a:t>B</a:t>
              </a:r>
            </a:p>
          </p:txBody>
        </p:sp>
        <p:sp>
          <p:nvSpPr>
            <p:cNvPr id="59426" name="Rectangle 79"/>
            <p:cNvSpPr>
              <a:spLocks noChangeArrowheads="1"/>
            </p:cNvSpPr>
            <p:nvPr/>
          </p:nvSpPr>
          <p:spPr bwMode="auto">
            <a:xfrm>
              <a:off x="3081" y="2529"/>
              <a:ext cx="19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400" i="1"/>
                <a:t>D</a:t>
              </a:r>
            </a:p>
          </p:txBody>
        </p:sp>
        <p:sp>
          <p:nvSpPr>
            <p:cNvPr id="59427" name="Rectangle 80"/>
            <p:cNvSpPr>
              <a:spLocks noChangeArrowheads="1"/>
            </p:cNvSpPr>
            <p:nvPr/>
          </p:nvSpPr>
          <p:spPr bwMode="auto">
            <a:xfrm>
              <a:off x="3609" y="2875"/>
              <a:ext cx="19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400" i="1"/>
                <a:t>E</a:t>
              </a:r>
            </a:p>
          </p:txBody>
        </p:sp>
        <p:sp>
          <p:nvSpPr>
            <p:cNvPr id="59428" name="Rectangle 81"/>
            <p:cNvSpPr>
              <a:spLocks noChangeArrowheads="1"/>
            </p:cNvSpPr>
            <p:nvPr/>
          </p:nvSpPr>
          <p:spPr bwMode="auto">
            <a:xfrm>
              <a:off x="4041" y="3221"/>
              <a:ext cx="18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400" i="1"/>
                <a:t>F</a:t>
              </a:r>
            </a:p>
          </p:txBody>
        </p:sp>
        <p:sp>
          <p:nvSpPr>
            <p:cNvPr id="59429" name="Line 83"/>
            <p:cNvSpPr>
              <a:spLocks noChangeShapeType="1"/>
            </p:cNvSpPr>
            <p:nvPr/>
          </p:nvSpPr>
          <p:spPr bwMode="auto">
            <a:xfrm flipH="1">
              <a:off x="2077" y="2291"/>
              <a:ext cx="528" cy="0"/>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59430" name="Text Box 85"/>
            <p:cNvSpPr txBox="1">
              <a:spLocks noChangeArrowheads="1"/>
            </p:cNvSpPr>
            <p:nvPr/>
          </p:nvSpPr>
          <p:spPr bwMode="auto">
            <a:xfrm>
              <a:off x="2149" y="2936"/>
              <a:ext cx="139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ctr" eaLnBrk="1" hangingPunct="1">
                <a:spcBef>
                  <a:spcPct val="50000"/>
                </a:spcBef>
              </a:pPr>
              <a:r>
                <a:rPr lang="es-MX" altLang="es-MX" sz="1400">
                  <a:latin typeface="Times New Roman" pitchFamily="18" charset="0"/>
                </a:rPr>
                <a:t>Conjunto Presupuestario</a:t>
              </a:r>
            </a:p>
          </p:txBody>
        </p:sp>
        <p:sp>
          <p:nvSpPr>
            <p:cNvPr id="59431" name="Rectangle 89"/>
            <p:cNvSpPr>
              <a:spLocks noChangeArrowheads="1"/>
            </p:cNvSpPr>
            <p:nvPr/>
          </p:nvSpPr>
          <p:spPr bwMode="auto">
            <a:xfrm>
              <a:off x="2516" y="3158"/>
              <a:ext cx="72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s-ES_tradnl" altLang="es-MX" sz="1200" i="1">
                  <a:latin typeface="Times New Roman" pitchFamily="18" charset="0"/>
                </a:rPr>
                <a:t>P</a:t>
              </a:r>
              <a:r>
                <a:rPr lang="es-ES_tradnl" altLang="es-MX" sz="1200" i="1" baseline="-25000">
                  <a:latin typeface="Times New Roman" pitchFamily="18" charset="0"/>
                </a:rPr>
                <a:t>X</a:t>
              </a:r>
              <a:r>
                <a:rPr lang="es-ES_tradnl" altLang="es-MX" sz="1200" i="1">
                  <a:latin typeface="Times New Roman" pitchFamily="18" charset="0"/>
                </a:rPr>
                <a:t>X + P</a:t>
              </a:r>
              <a:r>
                <a:rPr lang="es-ES_tradnl" altLang="es-MX" sz="1200" i="1" baseline="-25000">
                  <a:latin typeface="Times New Roman" pitchFamily="18" charset="0"/>
                </a:rPr>
                <a:t>Y</a:t>
              </a:r>
              <a:r>
                <a:rPr lang="es-ES_tradnl" altLang="es-MX" sz="1200" i="1">
                  <a:latin typeface="Times New Roman" pitchFamily="18" charset="0"/>
                </a:rPr>
                <a:t>Y </a:t>
              </a:r>
              <a:r>
                <a:rPr lang="es-ES_tradnl" altLang="es-MX" sz="1200" i="1">
                  <a:latin typeface="Times New Roman" pitchFamily="18" charset="0"/>
                  <a:sym typeface="Symbol" pitchFamily="18" charset="2"/>
                </a:rPr>
                <a:t> M</a:t>
              </a:r>
              <a:endParaRPr lang="es-ES" altLang="es-MX" sz="1200" i="1">
                <a:latin typeface="Times New Roman" pitchFamily="18" charset="0"/>
                <a:sym typeface="Symbol" pitchFamily="18" charset="2"/>
              </a:endParaRPr>
            </a:p>
          </p:txBody>
        </p:sp>
      </p:grpSp>
    </p:spTree>
  </p:cSld>
  <p:clrMapOvr>
    <a:masterClrMapping/>
  </p:clrMapOvr>
  <p:transition spd="slow">
    <p:push di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ChangeArrowheads="1"/>
          </p:cNvSpPr>
          <p:nvPr/>
        </p:nvSpPr>
        <p:spPr bwMode="auto">
          <a:xfrm>
            <a:off x="2632075"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61444" name="Rectangle 4"/>
          <p:cNvSpPr>
            <a:spLocks noChangeArrowheads="1"/>
          </p:cNvSpPr>
          <p:nvPr/>
        </p:nvSpPr>
        <p:spPr bwMode="auto">
          <a:xfrm>
            <a:off x="5146675"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61445" name="Rectangle 5"/>
          <p:cNvSpPr>
            <a:spLocks noChangeArrowheads="1"/>
          </p:cNvSpPr>
          <p:nvPr/>
        </p:nvSpPr>
        <p:spPr bwMode="auto">
          <a:xfrm>
            <a:off x="2632075"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61446" name="Rectangle 6"/>
          <p:cNvSpPr>
            <a:spLocks noChangeArrowheads="1"/>
          </p:cNvSpPr>
          <p:nvPr/>
        </p:nvSpPr>
        <p:spPr bwMode="auto">
          <a:xfrm>
            <a:off x="5146675"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61447" name="Text Box 40"/>
          <p:cNvSpPr txBox="1">
            <a:spLocks noChangeArrowheads="1"/>
          </p:cNvSpPr>
          <p:nvPr/>
        </p:nvSpPr>
        <p:spPr bwMode="auto">
          <a:xfrm>
            <a:off x="6899275" y="4191000"/>
            <a:ext cx="37338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ctr" eaLnBrk="1" hangingPunct="1">
              <a:spcBef>
                <a:spcPct val="50000"/>
              </a:spcBef>
            </a:pPr>
            <a:r>
              <a:rPr lang="es-MX" altLang="es-MX" sz="1800">
                <a:latin typeface="Arial" pitchFamily="34" charset="0"/>
              </a:rPr>
              <a:t>La pendiente mide la relación en la que el mercado esta dispuesto a sustituir el bien </a:t>
            </a:r>
            <a:r>
              <a:rPr lang="es-MX" altLang="es-MX" sz="1800" i="1">
                <a:latin typeface="Times New Roman" pitchFamily="18" charset="0"/>
              </a:rPr>
              <a:t>Y</a:t>
            </a:r>
            <a:r>
              <a:rPr lang="es-MX" altLang="es-MX" sz="1800">
                <a:latin typeface="Arial" pitchFamily="34" charset="0"/>
              </a:rPr>
              <a:t> por el </a:t>
            </a:r>
            <a:r>
              <a:rPr lang="es-MX" altLang="es-MX" sz="1800" i="1">
                <a:latin typeface="Times New Roman" pitchFamily="18" charset="0"/>
              </a:rPr>
              <a:t>X</a:t>
            </a:r>
          </a:p>
        </p:txBody>
      </p:sp>
      <p:grpSp>
        <p:nvGrpSpPr>
          <p:cNvPr id="61448" name="Group 43"/>
          <p:cNvGrpSpPr>
            <a:grpSpLocks/>
          </p:cNvGrpSpPr>
          <p:nvPr/>
        </p:nvGrpSpPr>
        <p:grpSpPr bwMode="auto">
          <a:xfrm>
            <a:off x="2327275" y="1524000"/>
            <a:ext cx="7091363" cy="4884738"/>
            <a:chOff x="288" y="960"/>
            <a:chExt cx="4467" cy="3077"/>
          </a:xfrm>
        </p:grpSpPr>
        <p:sp>
          <p:nvSpPr>
            <p:cNvPr id="61449" name="Rectangle 7"/>
            <p:cNvSpPr>
              <a:spLocks noChangeArrowheads="1"/>
            </p:cNvSpPr>
            <p:nvPr/>
          </p:nvSpPr>
          <p:spPr bwMode="auto">
            <a:xfrm>
              <a:off x="1632" y="1392"/>
              <a:ext cx="260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800"/>
                <a:t>Recta presupuestaria  </a:t>
              </a:r>
              <a:r>
                <a:rPr lang="es-MX" altLang="es-MX" sz="1800" i="1">
                  <a:latin typeface="Times New Roman" pitchFamily="18" charset="0"/>
                </a:rPr>
                <a:t>M = P</a:t>
              </a:r>
              <a:r>
                <a:rPr lang="es-MX" altLang="es-MX" sz="1800" i="1" baseline="-25000">
                  <a:latin typeface="Times New Roman" pitchFamily="18" charset="0"/>
                </a:rPr>
                <a:t>X</a:t>
              </a:r>
              <a:r>
                <a:rPr lang="es-MX" altLang="es-MX" sz="1800" i="1">
                  <a:latin typeface="Times New Roman" pitchFamily="18" charset="0"/>
                </a:rPr>
                <a:t>X + P</a:t>
              </a:r>
              <a:r>
                <a:rPr lang="es-MX" altLang="es-MX" sz="1800" i="1" baseline="-25000">
                  <a:latin typeface="Times New Roman" pitchFamily="18" charset="0"/>
                </a:rPr>
                <a:t>Y</a:t>
              </a:r>
              <a:r>
                <a:rPr lang="es-MX" altLang="es-MX" sz="1800" i="1">
                  <a:latin typeface="Times New Roman" pitchFamily="18" charset="0"/>
                </a:rPr>
                <a:t>Y</a:t>
              </a:r>
            </a:p>
          </p:txBody>
        </p:sp>
        <p:sp>
          <p:nvSpPr>
            <p:cNvPr id="61450" name="Text Box 8"/>
            <p:cNvSpPr txBox="1">
              <a:spLocks noChangeArrowheads="1"/>
            </p:cNvSpPr>
            <p:nvPr/>
          </p:nvSpPr>
          <p:spPr bwMode="auto">
            <a:xfrm>
              <a:off x="2071" y="999"/>
              <a:ext cx="2297" cy="23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r>
                <a:rPr lang="es-MX" altLang="es-MX" sz="1800" i="1">
                  <a:latin typeface="Times New Roman" pitchFamily="18" charset="0"/>
                  <a:cs typeface="Times New Roman" pitchFamily="18" charset="0"/>
                </a:rPr>
                <a:t>P</a:t>
              </a:r>
              <a:r>
                <a:rPr lang="es-MX" altLang="es-MX" sz="1800" i="1" baseline="-25000">
                  <a:latin typeface="Times New Roman" pitchFamily="18" charset="0"/>
                  <a:cs typeface="Times New Roman" pitchFamily="18" charset="0"/>
                </a:rPr>
                <a:t>Y </a:t>
              </a:r>
              <a:r>
                <a:rPr lang="es-MX" altLang="es-MX" sz="1800" i="1">
                  <a:latin typeface="Times New Roman" pitchFamily="18" charset="0"/>
                  <a:cs typeface="Times New Roman" pitchFamily="18" charset="0"/>
                </a:rPr>
                <a:t>= </a:t>
              </a:r>
              <a:r>
                <a:rPr lang="es-MX" altLang="es-MX" sz="1800">
                  <a:latin typeface="Times New Roman" pitchFamily="18" charset="0"/>
                  <a:cs typeface="Times New Roman" pitchFamily="18" charset="0"/>
                </a:rPr>
                <a:t>$20</a:t>
              </a:r>
              <a:r>
                <a:rPr lang="es-MX" altLang="es-MX" sz="1800" i="1">
                  <a:latin typeface="Times New Roman" pitchFamily="18" charset="0"/>
                  <a:cs typeface="Times New Roman" pitchFamily="18" charset="0"/>
                </a:rPr>
                <a:t>     P</a:t>
              </a:r>
              <a:r>
                <a:rPr lang="es-MX" altLang="es-MX" sz="1800" i="1" baseline="-25000">
                  <a:latin typeface="Times New Roman" pitchFamily="18" charset="0"/>
                  <a:cs typeface="Times New Roman" pitchFamily="18" charset="0"/>
                </a:rPr>
                <a:t>X</a:t>
              </a:r>
              <a:r>
                <a:rPr lang="es-MX" altLang="es-MX" sz="1800" i="1">
                  <a:latin typeface="Times New Roman" pitchFamily="18" charset="0"/>
                  <a:cs typeface="Times New Roman" pitchFamily="18" charset="0"/>
                </a:rPr>
                <a:t> = </a:t>
              </a:r>
              <a:r>
                <a:rPr lang="es-MX" altLang="es-MX" sz="1800">
                  <a:latin typeface="Times New Roman" pitchFamily="18" charset="0"/>
                  <a:cs typeface="Times New Roman" pitchFamily="18" charset="0"/>
                </a:rPr>
                <a:t>$10</a:t>
              </a:r>
              <a:r>
                <a:rPr lang="es-MX" altLang="es-MX" sz="1800" i="1">
                  <a:latin typeface="Times New Roman" pitchFamily="18" charset="0"/>
                  <a:cs typeface="Times New Roman" pitchFamily="18" charset="0"/>
                </a:rPr>
                <a:t>     M = </a:t>
              </a:r>
              <a:r>
                <a:rPr lang="es-MX" altLang="es-MX" sz="1800">
                  <a:latin typeface="Times New Roman" pitchFamily="18" charset="0"/>
                  <a:cs typeface="Times New Roman" pitchFamily="18" charset="0"/>
                </a:rPr>
                <a:t>$800</a:t>
              </a:r>
            </a:p>
          </p:txBody>
        </p:sp>
        <p:sp>
          <p:nvSpPr>
            <p:cNvPr id="61451" name="Rectangle 9"/>
            <p:cNvSpPr>
              <a:spLocks noChangeArrowheads="1"/>
            </p:cNvSpPr>
            <p:nvPr/>
          </p:nvSpPr>
          <p:spPr bwMode="auto">
            <a:xfrm>
              <a:off x="3936" y="3600"/>
              <a:ext cx="21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800"/>
                <a:t>X</a:t>
              </a:r>
            </a:p>
          </p:txBody>
        </p:sp>
        <p:sp>
          <p:nvSpPr>
            <p:cNvPr id="61452" name="Freeform 10" descr="Diagonal hacia abajo clara"/>
            <p:cNvSpPr>
              <a:spLocks/>
            </p:cNvSpPr>
            <p:nvPr/>
          </p:nvSpPr>
          <p:spPr bwMode="auto">
            <a:xfrm>
              <a:off x="1220" y="1644"/>
              <a:ext cx="1920" cy="2112"/>
            </a:xfrm>
            <a:custGeom>
              <a:avLst/>
              <a:gdLst>
                <a:gd name="T0" fmla="*/ 0 w 1920"/>
                <a:gd name="T1" fmla="*/ 0 h 2112"/>
                <a:gd name="T2" fmla="*/ 1920 w 1920"/>
                <a:gd name="T3" fmla="*/ 2112 h 2112"/>
                <a:gd name="T4" fmla="*/ 0 w 1920"/>
                <a:gd name="T5" fmla="*/ 2112 h 2112"/>
                <a:gd name="T6" fmla="*/ 0 w 1920"/>
                <a:gd name="T7" fmla="*/ 0 h 2112"/>
                <a:gd name="T8" fmla="*/ 0 60000 65536"/>
                <a:gd name="T9" fmla="*/ 0 60000 65536"/>
                <a:gd name="T10" fmla="*/ 0 60000 65536"/>
                <a:gd name="T11" fmla="*/ 0 60000 65536"/>
                <a:gd name="T12" fmla="*/ 0 w 1920"/>
                <a:gd name="T13" fmla="*/ 0 h 2112"/>
                <a:gd name="T14" fmla="*/ 1920 w 1920"/>
                <a:gd name="T15" fmla="*/ 2112 h 2112"/>
              </a:gdLst>
              <a:ahLst/>
              <a:cxnLst>
                <a:cxn ang="T8">
                  <a:pos x="T0" y="T1"/>
                </a:cxn>
                <a:cxn ang="T9">
                  <a:pos x="T2" y="T3"/>
                </a:cxn>
                <a:cxn ang="T10">
                  <a:pos x="T4" y="T5"/>
                </a:cxn>
                <a:cxn ang="T11">
                  <a:pos x="T6" y="T7"/>
                </a:cxn>
              </a:cxnLst>
              <a:rect l="T12" t="T13" r="T14" b="T15"/>
              <a:pathLst>
                <a:path w="1920" h="2112">
                  <a:moveTo>
                    <a:pt x="0" y="0"/>
                  </a:moveTo>
                  <a:lnTo>
                    <a:pt x="1920" y="2112"/>
                  </a:lnTo>
                  <a:lnTo>
                    <a:pt x="0" y="2112"/>
                  </a:lnTo>
                  <a:lnTo>
                    <a:pt x="0" y="0"/>
                  </a:lnTo>
                  <a:close/>
                </a:path>
              </a:pathLst>
            </a:custGeom>
            <a:pattFill prst="ltDnDiag">
              <a:fgClr>
                <a:schemeClr val="bg2"/>
              </a:fgClr>
              <a:bgClr>
                <a:schemeClr val="bg1"/>
              </a:bgClr>
            </a:pattFill>
            <a:ln w="9525">
              <a:solidFill>
                <a:schemeClr val="tx1"/>
              </a:solidFill>
              <a:round/>
              <a:headEnd/>
              <a:tailEnd/>
            </a:ln>
          </p:spPr>
          <p:txBody>
            <a:bodyPr/>
            <a:lstStyle/>
            <a:p>
              <a:endParaRPr lang="es-MX"/>
            </a:p>
          </p:txBody>
        </p:sp>
        <p:sp>
          <p:nvSpPr>
            <p:cNvPr id="61453" name="Line 11"/>
            <p:cNvSpPr>
              <a:spLocks noChangeShapeType="1"/>
            </p:cNvSpPr>
            <p:nvPr/>
          </p:nvSpPr>
          <p:spPr bwMode="auto">
            <a:xfrm>
              <a:off x="1208" y="1623"/>
              <a:ext cx="1920" cy="2121"/>
            </a:xfrm>
            <a:prstGeom prst="line">
              <a:avLst/>
            </a:prstGeom>
            <a:noFill/>
            <a:ln w="50800">
              <a:solidFill>
                <a:srgbClr val="0033CC"/>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61454" name="Line 12"/>
            <p:cNvSpPr>
              <a:spLocks noChangeShapeType="1"/>
            </p:cNvSpPr>
            <p:nvPr/>
          </p:nvSpPr>
          <p:spPr bwMode="auto">
            <a:xfrm flipV="1">
              <a:off x="1892" y="1644"/>
              <a:ext cx="436" cy="636"/>
            </a:xfrm>
            <a:prstGeom prst="line">
              <a:avLst/>
            </a:prstGeom>
            <a:noFill/>
            <a:ln w="254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s-MX"/>
            </a:p>
          </p:txBody>
        </p:sp>
        <p:sp>
          <p:nvSpPr>
            <p:cNvPr id="61455" name="Line 13"/>
            <p:cNvSpPr>
              <a:spLocks noChangeShapeType="1"/>
            </p:cNvSpPr>
            <p:nvPr/>
          </p:nvSpPr>
          <p:spPr bwMode="auto">
            <a:xfrm>
              <a:off x="1752" y="2260"/>
              <a:ext cx="24" cy="524"/>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61456" name="Line 14"/>
            <p:cNvSpPr>
              <a:spLocks noChangeShapeType="1"/>
            </p:cNvSpPr>
            <p:nvPr/>
          </p:nvSpPr>
          <p:spPr bwMode="auto">
            <a:xfrm>
              <a:off x="1224" y="2752"/>
              <a:ext cx="976"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61457" name="Rectangle 15"/>
            <p:cNvSpPr>
              <a:spLocks noChangeArrowheads="1"/>
            </p:cNvSpPr>
            <p:nvPr/>
          </p:nvSpPr>
          <p:spPr bwMode="auto">
            <a:xfrm>
              <a:off x="1412" y="2364"/>
              <a:ext cx="48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a:t>- 10  </a:t>
              </a:r>
            </a:p>
          </p:txBody>
        </p:sp>
        <p:sp>
          <p:nvSpPr>
            <p:cNvPr id="61458" name="Rectangle 16"/>
            <p:cNvSpPr>
              <a:spLocks noChangeArrowheads="1"/>
            </p:cNvSpPr>
            <p:nvPr/>
          </p:nvSpPr>
          <p:spPr bwMode="auto">
            <a:xfrm>
              <a:off x="1844" y="2796"/>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a:t>20</a:t>
              </a:r>
            </a:p>
          </p:txBody>
        </p:sp>
        <p:sp>
          <p:nvSpPr>
            <p:cNvPr id="61459" name="Rectangle 17"/>
            <p:cNvSpPr>
              <a:spLocks noChangeArrowheads="1"/>
            </p:cNvSpPr>
            <p:nvPr/>
          </p:nvSpPr>
          <p:spPr bwMode="auto">
            <a:xfrm>
              <a:off x="437" y="1501"/>
              <a:ext cx="81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r"/>
              <a:r>
                <a:rPr lang="es-MX" altLang="es-MX">
                  <a:latin typeface="Times New Roman" pitchFamily="18" charset="0"/>
                </a:rPr>
                <a:t>(</a:t>
              </a:r>
              <a:r>
                <a:rPr lang="es-MX" altLang="es-MX" i="1" baseline="30000">
                  <a:latin typeface="Times New Roman" pitchFamily="18" charset="0"/>
                </a:rPr>
                <a:t>M</a:t>
              </a:r>
              <a:r>
                <a:rPr lang="es-MX" altLang="es-MX" i="1">
                  <a:latin typeface="Times New Roman" pitchFamily="18" charset="0"/>
                </a:rPr>
                <a:t>/</a:t>
              </a:r>
              <a:r>
                <a:rPr lang="es-MX" altLang="es-MX" i="1" baseline="-25000">
                  <a:latin typeface="Times New Roman" pitchFamily="18" charset="0"/>
                </a:rPr>
                <a:t>Py</a:t>
              </a:r>
              <a:r>
                <a:rPr lang="es-MX" altLang="es-MX">
                  <a:latin typeface="Times New Roman" pitchFamily="18" charset="0"/>
                </a:rPr>
                <a:t>) = 40</a:t>
              </a:r>
            </a:p>
          </p:txBody>
        </p:sp>
        <p:sp>
          <p:nvSpPr>
            <p:cNvPr id="61460" name="Line 18"/>
            <p:cNvSpPr>
              <a:spLocks noChangeShapeType="1"/>
            </p:cNvSpPr>
            <p:nvPr/>
          </p:nvSpPr>
          <p:spPr bwMode="auto">
            <a:xfrm>
              <a:off x="1224" y="1124"/>
              <a:ext cx="0" cy="2636"/>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61461" name="Line 19"/>
            <p:cNvSpPr>
              <a:spLocks noChangeShapeType="1"/>
            </p:cNvSpPr>
            <p:nvPr/>
          </p:nvSpPr>
          <p:spPr bwMode="auto">
            <a:xfrm>
              <a:off x="1233" y="3764"/>
              <a:ext cx="2643"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61462" name="Rectangle 20"/>
            <p:cNvSpPr>
              <a:spLocks noChangeArrowheads="1"/>
            </p:cNvSpPr>
            <p:nvPr/>
          </p:nvSpPr>
          <p:spPr bwMode="auto">
            <a:xfrm>
              <a:off x="2061" y="3783"/>
              <a:ext cx="27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800"/>
                <a:t>40</a:t>
              </a:r>
            </a:p>
          </p:txBody>
        </p:sp>
        <p:sp>
          <p:nvSpPr>
            <p:cNvPr id="61463" name="Rectangle 21"/>
            <p:cNvSpPr>
              <a:spLocks noChangeArrowheads="1"/>
            </p:cNvSpPr>
            <p:nvPr/>
          </p:nvSpPr>
          <p:spPr bwMode="auto">
            <a:xfrm>
              <a:off x="2601" y="3783"/>
              <a:ext cx="27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800"/>
                <a:t>60</a:t>
              </a:r>
            </a:p>
          </p:txBody>
        </p:sp>
        <p:sp>
          <p:nvSpPr>
            <p:cNvPr id="61464" name="Rectangle 22"/>
            <p:cNvSpPr>
              <a:spLocks noChangeArrowheads="1"/>
            </p:cNvSpPr>
            <p:nvPr/>
          </p:nvSpPr>
          <p:spPr bwMode="auto">
            <a:xfrm>
              <a:off x="3141" y="3783"/>
              <a:ext cx="77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800"/>
                <a:t>80 = </a:t>
              </a:r>
              <a:r>
                <a:rPr lang="es-MX" altLang="es-MX" sz="1800">
                  <a:latin typeface="Times New Roman" pitchFamily="18" charset="0"/>
                </a:rPr>
                <a:t>(</a:t>
              </a:r>
              <a:r>
                <a:rPr lang="es-MX" altLang="es-MX" sz="1800" i="1" baseline="30000">
                  <a:latin typeface="Times New Roman" pitchFamily="18" charset="0"/>
                </a:rPr>
                <a:t>M</a:t>
              </a:r>
              <a:r>
                <a:rPr lang="es-MX" altLang="es-MX" sz="1800" i="1">
                  <a:latin typeface="Times New Roman" pitchFamily="18" charset="0"/>
                </a:rPr>
                <a:t>/</a:t>
              </a:r>
              <a:r>
                <a:rPr lang="es-MX" altLang="es-MX" sz="1800" i="1" baseline="-25000">
                  <a:latin typeface="Times New Roman" pitchFamily="18" charset="0"/>
                </a:rPr>
                <a:t>Px</a:t>
              </a:r>
              <a:r>
                <a:rPr lang="es-MX" altLang="es-MX" sz="1800">
                  <a:latin typeface="Times New Roman" pitchFamily="18" charset="0"/>
                </a:rPr>
                <a:t>)</a:t>
              </a:r>
            </a:p>
          </p:txBody>
        </p:sp>
        <p:sp>
          <p:nvSpPr>
            <p:cNvPr id="61465" name="Rectangle 23"/>
            <p:cNvSpPr>
              <a:spLocks noChangeArrowheads="1"/>
            </p:cNvSpPr>
            <p:nvPr/>
          </p:nvSpPr>
          <p:spPr bwMode="auto">
            <a:xfrm>
              <a:off x="1560" y="3808"/>
              <a:ext cx="275"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800"/>
                <a:t>20</a:t>
              </a:r>
            </a:p>
          </p:txBody>
        </p:sp>
        <p:sp>
          <p:nvSpPr>
            <p:cNvPr id="61466" name="Rectangle 24"/>
            <p:cNvSpPr>
              <a:spLocks noChangeArrowheads="1"/>
            </p:cNvSpPr>
            <p:nvPr/>
          </p:nvSpPr>
          <p:spPr bwMode="auto">
            <a:xfrm>
              <a:off x="933" y="3212"/>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a:t>10</a:t>
              </a:r>
            </a:p>
          </p:txBody>
        </p:sp>
        <p:sp>
          <p:nvSpPr>
            <p:cNvPr id="61467" name="Rectangle 25"/>
            <p:cNvSpPr>
              <a:spLocks noChangeArrowheads="1"/>
            </p:cNvSpPr>
            <p:nvPr/>
          </p:nvSpPr>
          <p:spPr bwMode="auto">
            <a:xfrm>
              <a:off x="933" y="2642"/>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a:t>20</a:t>
              </a:r>
            </a:p>
          </p:txBody>
        </p:sp>
        <p:sp>
          <p:nvSpPr>
            <p:cNvPr id="61468" name="Rectangle 26"/>
            <p:cNvSpPr>
              <a:spLocks noChangeArrowheads="1"/>
            </p:cNvSpPr>
            <p:nvPr/>
          </p:nvSpPr>
          <p:spPr bwMode="auto">
            <a:xfrm>
              <a:off x="933" y="2071"/>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a:t>30</a:t>
              </a:r>
            </a:p>
          </p:txBody>
        </p:sp>
        <p:sp>
          <p:nvSpPr>
            <p:cNvPr id="61469" name="Rectangle 27"/>
            <p:cNvSpPr>
              <a:spLocks noChangeArrowheads="1"/>
            </p:cNvSpPr>
            <p:nvPr/>
          </p:nvSpPr>
          <p:spPr bwMode="auto">
            <a:xfrm>
              <a:off x="1029" y="3783"/>
              <a:ext cx="19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sz="1800"/>
                <a:t>0</a:t>
              </a:r>
            </a:p>
          </p:txBody>
        </p:sp>
        <p:sp>
          <p:nvSpPr>
            <p:cNvPr id="61470" name="Oval 28"/>
            <p:cNvSpPr>
              <a:spLocks noChangeArrowheads="1"/>
            </p:cNvSpPr>
            <p:nvPr/>
          </p:nvSpPr>
          <p:spPr bwMode="auto">
            <a:xfrm>
              <a:off x="1176" y="1600"/>
              <a:ext cx="96" cy="96"/>
            </a:xfrm>
            <a:prstGeom prst="ellipse">
              <a:avLst/>
            </a:prstGeom>
            <a:solidFill>
              <a:schemeClr val="tx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eaLnBrk="1" hangingPunct="1"/>
              <a:endParaRPr lang="es-MX" altLang="es-MX"/>
            </a:p>
          </p:txBody>
        </p:sp>
        <p:sp>
          <p:nvSpPr>
            <p:cNvPr id="61471" name="Oval 29"/>
            <p:cNvSpPr>
              <a:spLocks noChangeArrowheads="1"/>
            </p:cNvSpPr>
            <p:nvPr/>
          </p:nvSpPr>
          <p:spPr bwMode="auto">
            <a:xfrm>
              <a:off x="1704" y="2176"/>
              <a:ext cx="96" cy="96"/>
            </a:xfrm>
            <a:prstGeom prst="ellipse">
              <a:avLst/>
            </a:prstGeom>
            <a:solidFill>
              <a:schemeClr val="tx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eaLnBrk="1" hangingPunct="1"/>
              <a:endParaRPr lang="es-MX" altLang="es-MX"/>
            </a:p>
          </p:txBody>
        </p:sp>
        <p:sp>
          <p:nvSpPr>
            <p:cNvPr id="61472" name="Oval 30"/>
            <p:cNvSpPr>
              <a:spLocks noChangeArrowheads="1"/>
            </p:cNvSpPr>
            <p:nvPr/>
          </p:nvSpPr>
          <p:spPr bwMode="auto">
            <a:xfrm>
              <a:off x="2184" y="2704"/>
              <a:ext cx="96" cy="96"/>
            </a:xfrm>
            <a:prstGeom prst="ellipse">
              <a:avLst/>
            </a:prstGeom>
            <a:solidFill>
              <a:schemeClr val="tx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eaLnBrk="1" hangingPunct="1"/>
              <a:endParaRPr lang="es-MX" altLang="es-MX"/>
            </a:p>
          </p:txBody>
        </p:sp>
        <p:sp>
          <p:nvSpPr>
            <p:cNvPr id="61473" name="Oval 31"/>
            <p:cNvSpPr>
              <a:spLocks noChangeArrowheads="1"/>
            </p:cNvSpPr>
            <p:nvPr/>
          </p:nvSpPr>
          <p:spPr bwMode="auto">
            <a:xfrm>
              <a:off x="2712" y="3280"/>
              <a:ext cx="96" cy="96"/>
            </a:xfrm>
            <a:prstGeom prst="ellipse">
              <a:avLst/>
            </a:prstGeom>
            <a:solidFill>
              <a:schemeClr val="tx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eaLnBrk="1" hangingPunct="1"/>
              <a:endParaRPr lang="es-MX" altLang="es-MX"/>
            </a:p>
          </p:txBody>
        </p:sp>
        <p:sp>
          <p:nvSpPr>
            <p:cNvPr id="61474" name="Oval 32"/>
            <p:cNvSpPr>
              <a:spLocks noChangeArrowheads="1"/>
            </p:cNvSpPr>
            <p:nvPr/>
          </p:nvSpPr>
          <p:spPr bwMode="auto">
            <a:xfrm>
              <a:off x="3096" y="3712"/>
              <a:ext cx="96" cy="96"/>
            </a:xfrm>
            <a:prstGeom prst="ellipse">
              <a:avLst/>
            </a:prstGeom>
            <a:solidFill>
              <a:schemeClr val="tx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eaLnBrk="1" hangingPunct="1"/>
              <a:endParaRPr lang="es-MX" altLang="es-MX"/>
            </a:p>
          </p:txBody>
        </p:sp>
        <p:sp>
          <p:nvSpPr>
            <p:cNvPr id="61475" name="Rectangle 33"/>
            <p:cNvSpPr>
              <a:spLocks noChangeArrowheads="1"/>
            </p:cNvSpPr>
            <p:nvPr/>
          </p:nvSpPr>
          <p:spPr bwMode="auto">
            <a:xfrm>
              <a:off x="1307" y="1431"/>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i="1"/>
                <a:t>C</a:t>
              </a:r>
            </a:p>
          </p:txBody>
        </p:sp>
        <p:sp>
          <p:nvSpPr>
            <p:cNvPr id="61476" name="Rectangle 34"/>
            <p:cNvSpPr>
              <a:spLocks noChangeArrowheads="1"/>
            </p:cNvSpPr>
            <p:nvPr/>
          </p:nvSpPr>
          <p:spPr bwMode="auto">
            <a:xfrm>
              <a:off x="1748" y="1932"/>
              <a:ext cx="231"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i="1"/>
                <a:t>B</a:t>
              </a:r>
            </a:p>
          </p:txBody>
        </p:sp>
        <p:sp>
          <p:nvSpPr>
            <p:cNvPr id="61477" name="Rectangle 35"/>
            <p:cNvSpPr>
              <a:spLocks noChangeArrowheads="1"/>
            </p:cNvSpPr>
            <p:nvPr/>
          </p:nvSpPr>
          <p:spPr bwMode="auto">
            <a:xfrm>
              <a:off x="2228" y="2556"/>
              <a:ext cx="231"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i="1"/>
                <a:t>D</a:t>
              </a:r>
            </a:p>
          </p:txBody>
        </p:sp>
        <p:sp>
          <p:nvSpPr>
            <p:cNvPr id="61478" name="Rectangle 36"/>
            <p:cNvSpPr>
              <a:spLocks noChangeArrowheads="1"/>
            </p:cNvSpPr>
            <p:nvPr/>
          </p:nvSpPr>
          <p:spPr bwMode="auto">
            <a:xfrm>
              <a:off x="2756" y="3036"/>
              <a:ext cx="22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i="1"/>
                <a:t>E</a:t>
              </a:r>
            </a:p>
          </p:txBody>
        </p:sp>
        <p:sp>
          <p:nvSpPr>
            <p:cNvPr id="61479" name="Rectangle 37"/>
            <p:cNvSpPr>
              <a:spLocks noChangeArrowheads="1"/>
            </p:cNvSpPr>
            <p:nvPr/>
          </p:nvSpPr>
          <p:spPr bwMode="auto">
            <a:xfrm>
              <a:off x="3188" y="3516"/>
              <a:ext cx="21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altLang="es-MX" i="1"/>
                <a:t>F</a:t>
              </a:r>
            </a:p>
          </p:txBody>
        </p:sp>
        <p:sp>
          <p:nvSpPr>
            <p:cNvPr id="61480" name="Rectangle 38"/>
            <p:cNvSpPr>
              <a:spLocks noChangeArrowheads="1"/>
            </p:cNvSpPr>
            <p:nvPr/>
          </p:nvSpPr>
          <p:spPr bwMode="auto">
            <a:xfrm>
              <a:off x="288" y="960"/>
              <a:ext cx="827"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r"/>
              <a:r>
                <a:rPr lang="es-MX" altLang="es-MX" sz="1800"/>
                <a:t>Y</a:t>
              </a:r>
            </a:p>
          </p:txBody>
        </p:sp>
        <p:sp>
          <p:nvSpPr>
            <p:cNvPr id="61481" name="Line 39"/>
            <p:cNvSpPr>
              <a:spLocks noChangeShapeType="1"/>
            </p:cNvSpPr>
            <p:nvPr/>
          </p:nvSpPr>
          <p:spPr bwMode="auto">
            <a:xfrm flipH="1">
              <a:off x="1224" y="2224"/>
              <a:ext cx="528" cy="0"/>
            </a:xfrm>
            <a:prstGeom prst="line">
              <a:avLst/>
            </a:prstGeom>
            <a:noFill/>
            <a:ln w="12700"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graphicFrame>
          <p:nvGraphicFramePr>
            <p:cNvPr id="61482" name="Object 41"/>
            <p:cNvGraphicFramePr>
              <a:graphicFrameLocks noChangeAspect="1"/>
            </p:cNvGraphicFramePr>
            <p:nvPr/>
          </p:nvGraphicFramePr>
          <p:xfrm>
            <a:off x="2650" y="1824"/>
            <a:ext cx="2105" cy="552"/>
          </p:xfrm>
          <a:graphic>
            <a:graphicData uri="http://schemas.openxmlformats.org/presentationml/2006/ole">
              <mc:AlternateContent xmlns:mc="http://schemas.openxmlformats.org/markup-compatibility/2006">
                <mc:Choice xmlns:v="urn:schemas-microsoft-com:vml" Requires="v">
                  <p:oleObj spid="_x0000_s61493" name="Equation" r:id="rId4" imgW="1637589" imgH="431613" progId="Equation.DSMT4">
                    <p:embed/>
                  </p:oleObj>
                </mc:Choice>
                <mc:Fallback>
                  <p:oleObj name="Equation" r:id="rId4" imgW="1637589" imgH="431613" progId="Equation.DSMT4">
                    <p:embed/>
                    <p:pic>
                      <p:nvPicPr>
                        <p:cNvPr id="0" name="Object 4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50" y="1824"/>
                          <a:ext cx="2105" cy="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1483" name="Text Box 42"/>
            <p:cNvSpPr txBox="1">
              <a:spLocks noChangeArrowheads="1"/>
            </p:cNvSpPr>
            <p:nvPr/>
          </p:nvSpPr>
          <p:spPr bwMode="auto">
            <a:xfrm>
              <a:off x="1296" y="3120"/>
              <a:ext cx="1392"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ctr" eaLnBrk="1" hangingPunct="1">
                <a:spcBef>
                  <a:spcPct val="50000"/>
                </a:spcBef>
              </a:pPr>
              <a:r>
                <a:rPr lang="es-MX" altLang="es-MX" sz="2000">
                  <a:latin typeface="Times New Roman" pitchFamily="18" charset="0"/>
                </a:rPr>
                <a:t>Conjunto Presupuestario</a:t>
              </a:r>
            </a:p>
          </p:txBody>
        </p:sp>
      </p:grpSp>
    </p:spTree>
  </p:cSld>
  <p:clrMapOvr>
    <a:masterClrMapping/>
  </p:clrMapOvr>
  <p:transition spd="slow">
    <p:push dir="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ChangeArrowheads="1"/>
          </p:cNvSpPr>
          <p:nvPr/>
        </p:nvSpPr>
        <p:spPr bwMode="auto">
          <a:xfrm>
            <a:off x="1903413"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63491" name="Rectangle 3"/>
          <p:cNvSpPr>
            <a:spLocks noChangeArrowheads="1"/>
          </p:cNvSpPr>
          <p:nvPr/>
        </p:nvSpPr>
        <p:spPr bwMode="auto">
          <a:xfrm>
            <a:off x="1903413"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grpSp>
        <p:nvGrpSpPr>
          <p:cNvPr id="63492" name="Group 4"/>
          <p:cNvGrpSpPr>
            <a:grpSpLocks/>
          </p:cNvGrpSpPr>
          <p:nvPr/>
        </p:nvGrpSpPr>
        <p:grpSpPr bwMode="auto">
          <a:xfrm>
            <a:off x="192088" y="1752600"/>
            <a:ext cx="5749925" cy="4802188"/>
            <a:chOff x="1101" y="949"/>
            <a:chExt cx="3622" cy="3025"/>
          </a:xfrm>
        </p:grpSpPr>
        <p:sp>
          <p:nvSpPr>
            <p:cNvPr id="63521" name="Rectangle 5"/>
            <p:cNvSpPr>
              <a:spLocks noChangeArrowheads="1"/>
            </p:cNvSpPr>
            <p:nvPr/>
          </p:nvSpPr>
          <p:spPr bwMode="auto">
            <a:xfrm>
              <a:off x="1176" y="949"/>
              <a:ext cx="22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r"/>
              <a:r>
                <a:rPr lang="es-ES_tradnl" altLang="es-MX" sz="1800" i="1">
                  <a:latin typeface="Times New Roman" pitchFamily="18" charset="0"/>
                  <a:cs typeface="Times New Roman" pitchFamily="18" charset="0"/>
                </a:rPr>
                <a:t>Y</a:t>
              </a:r>
            </a:p>
          </p:txBody>
        </p:sp>
        <p:grpSp>
          <p:nvGrpSpPr>
            <p:cNvPr id="63522" name="Group 6"/>
            <p:cNvGrpSpPr>
              <a:grpSpLocks/>
            </p:cNvGrpSpPr>
            <p:nvPr/>
          </p:nvGrpSpPr>
          <p:grpSpPr bwMode="auto">
            <a:xfrm>
              <a:off x="1101" y="1104"/>
              <a:ext cx="3622" cy="2870"/>
              <a:chOff x="1101" y="1104"/>
              <a:chExt cx="3622" cy="2870"/>
            </a:xfrm>
          </p:grpSpPr>
          <p:sp>
            <p:nvSpPr>
              <p:cNvPr id="63523" name="Line 7"/>
              <p:cNvSpPr>
                <a:spLocks noChangeShapeType="1"/>
              </p:cNvSpPr>
              <p:nvPr/>
            </p:nvSpPr>
            <p:spPr bwMode="auto">
              <a:xfrm>
                <a:off x="1452" y="1108"/>
                <a:ext cx="0" cy="2636"/>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63524" name="Line 8"/>
              <p:cNvSpPr>
                <a:spLocks noChangeShapeType="1"/>
              </p:cNvSpPr>
              <p:nvPr/>
            </p:nvSpPr>
            <p:spPr bwMode="auto">
              <a:xfrm>
                <a:off x="1461" y="3736"/>
                <a:ext cx="2643"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63525" name="Rectangle 9"/>
              <p:cNvSpPr>
                <a:spLocks noChangeArrowheads="1"/>
              </p:cNvSpPr>
              <p:nvPr/>
            </p:nvSpPr>
            <p:spPr bwMode="auto">
              <a:xfrm>
                <a:off x="2229" y="3743"/>
                <a:ext cx="27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t>80</a:t>
                </a:r>
              </a:p>
            </p:txBody>
          </p:sp>
          <p:sp>
            <p:nvSpPr>
              <p:cNvPr id="63526" name="Rectangle 10"/>
              <p:cNvSpPr>
                <a:spLocks noChangeArrowheads="1"/>
              </p:cNvSpPr>
              <p:nvPr/>
            </p:nvSpPr>
            <p:spPr bwMode="auto">
              <a:xfrm>
                <a:off x="2769" y="3743"/>
                <a:ext cx="35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t>120</a:t>
                </a:r>
              </a:p>
            </p:txBody>
          </p:sp>
          <p:sp>
            <p:nvSpPr>
              <p:cNvPr id="63527" name="Rectangle 11"/>
              <p:cNvSpPr>
                <a:spLocks noChangeArrowheads="1"/>
              </p:cNvSpPr>
              <p:nvPr/>
            </p:nvSpPr>
            <p:spPr bwMode="auto">
              <a:xfrm>
                <a:off x="3309" y="3743"/>
                <a:ext cx="35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t>160</a:t>
                </a:r>
              </a:p>
            </p:txBody>
          </p:sp>
          <p:sp>
            <p:nvSpPr>
              <p:cNvPr id="63528" name="Rectangle 12"/>
              <p:cNvSpPr>
                <a:spLocks noChangeArrowheads="1"/>
              </p:cNvSpPr>
              <p:nvPr/>
            </p:nvSpPr>
            <p:spPr bwMode="auto">
              <a:xfrm>
                <a:off x="1689" y="3743"/>
                <a:ext cx="27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t>40</a:t>
                </a:r>
              </a:p>
            </p:txBody>
          </p:sp>
          <p:sp>
            <p:nvSpPr>
              <p:cNvPr id="63529" name="Rectangle 13"/>
              <p:cNvSpPr>
                <a:spLocks noChangeArrowheads="1"/>
              </p:cNvSpPr>
              <p:nvPr/>
            </p:nvSpPr>
            <p:spPr bwMode="auto">
              <a:xfrm>
                <a:off x="1101" y="3196"/>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t>20</a:t>
                </a:r>
              </a:p>
            </p:txBody>
          </p:sp>
          <p:sp>
            <p:nvSpPr>
              <p:cNvPr id="63530" name="Rectangle 14"/>
              <p:cNvSpPr>
                <a:spLocks noChangeArrowheads="1"/>
              </p:cNvSpPr>
              <p:nvPr/>
            </p:nvSpPr>
            <p:spPr bwMode="auto">
              <a:xfrm>
                <a:off x="1101" y="2626"/>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t>40</a:t>
                </a:r>
              </a:p>
            </p:txBody>
          </p:sp>
          <p:sp>
            <p:nvSpPr>
              <p:cNvPr id="63531" name="Rectangle 15"/>
              <p:cNvSpPr>
                <a:spLocks noChangeArrowheads="1"/>
              </p:cNvSpPr>
              <p:nvPr/>
            </p:nvSpPr>
            <p:spPr bwMode="auto">
              <a:xfrm>
                <a:off x="1101" y="2055"/>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t>60</a:t>
                </a:r>
              </a:p>
            </p:txBody>
          </p:sp>
          <p:sp>
            <p:nvSpPr>
              <p:cNvPr id="63532" name="Rectangle 16"/>
              <p:cNvSpPr>
                <a:spLocks noChangeArrowheads="1"/>
              </p:cNvSpPr>
              <p:nvPr/>
            </p:nvSpPr>
            <p:spPr bwMode="auto">
              <a:xfrm>
                <a:off x="1120" y="1485"/>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r"/>
                <a:r>
                  <a:rPr lang="es-ES_tradnl" altLang="es-MX"/>
                  <a:t>80</a:t>
                </a:r>
              </a:p>
            </p:txBody>
          </p:sp>
          <p:sp>
            <p:nvSpPr>
              <p:cNvPr id="63533" name="Rectangle 17"/>
              <p:cNvSpPr>
                <a:spLocks noChangeArrowheads="1"/>
              </p:cNvSpPr>
              <p:nvPr/>
            </p:nvSpPr>
            <p:spPr bwMode="auto">
              <a:xfrm>
                <a:off x="1197" y="3743"/>
                <a:ext cx="19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a:t>0</a:t>
                </a:r>
              </a:p>
            </p:txBody>
          </p:sp>
          <p:sp>
            <p:nvSpPr>
              <p:cNvPr id="63534" name="Line 18"/>
              <p:cNvSpPr>
                <a:spLocks noChangeShapeType="1"/>
              </p:cNvSpPr>
              <p:nvPr/>
            </p:nvSpPr>
            <p:spPr bwMode="auto">
              <a:xfrm>
                <a:off x="1460" y="1700"/>
                <a:ext cx="2028" cy="2028"/>
              </a:xfrm>
              <a:prstGeom prst="line">
                <a:avLst/>
              </a:prstGeom>
              <a:noFill/>
              <a:ln w="50800">
                <a:solidFill>
                  <a:schemeClr val="accent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63535" name="AutoShape 19"/>
              <p:cNvSpPr>
                <a:spLocks noChangeArrowheads="1"/>
              </p:cNvSpPr>
              <p:nvPr/>
            </p:nvSpPr>
            <p:spPr bwMode="auto">
              <a:xfrm rot="8160000" flipH="1">
                <a:off x="1824" y="2832"/>
                <a:ext cx="672" cy="384"/>
              </a:xfrm>
              <a:prstGeom prst="rightArrow">
                <a:avLst>
                  <a:gd name="adj1" fmla="val 50000"/>
                  <a:gd name="adj2" fmla="val 43815"/>
                </a:avLst>
              </a:prstGeom>
              <a:solidFill>
                <a:schemeClr val="accent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63536" name="Rectangle 20"/>
              <p:cNvSpPr>
                <a:spLocks noChangeArrowheads="1"/>
              </p:cNvSpPr>
              <p:nvPr/>
            </p:nvSpPr>
            <p:spPr bwMode="auto">
              <a:xfrm>
                <a:off x="2135" y="1104"/>
                <a:ext cx="1545" cy="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a:r>
                  <a:rPr lang="es-ES_tradnl" altLang="es-MX" sz="1800"/>
                  <a:t>Un aumento del </a:t>
                </a:r>
              </a:p>
              <a:p>
                <a:pPr algn="ctr"/>
                <a:r>
                  <a:rPr lang="es-ES_tradnl" altLang="es-MX" sz="1800"/>
                  <a:t>ingreso desplaza la</a:t>
                </a:r>
              </a:p>
              <a:p>
                <a:pPr algn="ctr"/>
                <a:r>
                  <a:rPr lang="es-ES_tradnl" altLang="es-MX" sz="1800"/>
                  <a:t>recta presupuestaria</a:t>
                </a:r>
              </a:p>
              <a:p>
                <a:pPr algn="ctr"/>
                <a:r>
                  <a:rPr lang="es-ES_tradnl" altLang="es-MX" sz="1800"/>
                  <a:t>hacia fuera.</a:t>
                </a:r>
              </a:p>
            </p:txBody>
          </p:sp>
          <p:sp>
            <p:nvSpPr>
              <p:cNvPr id="63537" name="Rectangle 21"/>
              <p:cNvSpPr>
                <a:spLocks noChangeArrowheads="1"/>
              </p:cNvSpPr>
              <p:nvPr/>
            </p:nvSpPr>
            <p:spPr bwMode="auto">
              <a:xfrm>
                <a:off x="3600" y="3360"/>
                <a:ext cx="78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a:t>(</a:t>
                </a:r>
                <a:r>
                  <a:rPr lang="es-ES_tradnl" altLang="es-MX" sz="1600" i="1"/>
                  <a:t>M</a:t>
                </a:r>
                <a:r>
                  <a:rPr lang="es-ES_tradnl" altLang="es-MX" sz="1600"/>
                  <a:t> = 1,600)</a:t>
                </a:r>
              </a:p>
            </p:txBody>
          </p:sp>
          <p:sp>
            <p:nvSpPr>
              <p:cNvPr id="63538" name="Rectangle 22"/>
              <p:cNvSpPr>
                <a:spLocks noChangeArrowheads="1"/>
              </p:cNvSpPr>
              <p:nvPr/>
            </p:nvSpPr>
            <p:spPr bwMode="auto">
              <a:xfrm>
                <a:off x="3356" y="3356"/>
                <a:ext cx="241"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i="1"/>
                  <a:t>L</a:t>
                </a:r>
                <a:r>
                  <a:rPr lang="es-ES_tradnl" altLang="es-MX" sz="1600" i="1" baseline="-25000"/>
                  <a:t>2</a:t>
                </a:r>
              </a:p>
            </p:txBody>
          </p:sp>
          <p:sp>
            <p:nvSpPr>
              <p:cNvPr id="63539" name="Line 23"/>
              <p:cNvSpPr>
                <a:spLocks noChangeShapeType="1"/>
              </p:cNvSpPr>
              <p:nvPr/>
            </p:nvSpPr>
            <p:spPr bwMode="auto">
              <a:xfrm>
                <a:off x="1460" y="2852"/>
                <a:ext cx="876" cy="876"/>
              </a:xfrm>
              <a:prstGeom prst="line">
                <a:avLst/>
              </a:prstGeom>
              <a:noFill/>
              <a:ln w="50800">
                <a:solidFill>
                  <a:srgbClr val="0033CC"/>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63540" name="Rectangle 24"/>
              <p:cNvSpPr>
                <a:spLocks noChangeArrowheads="1"/>
              </p:cNvSpPr>
              <p:nvPr/>
            </p:nvSpPr>
            <p:spPr bwMode="auto">
              <a:xfrm>
                <a:off x="2544" y="3504"/>
                <a:ext cx="67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a:t>(</a:t>
                </a:r>
                <a:r>
                  <a:rPr lang="es-ES_tradnl" altLang="es-MX" sz="1600" i="1"/>
                  <a:t>M</a:t>
                </a:r>
                <a:r>
                  <a:rPr lang="es-ES_tradnl" altLang="es-MX" sz="1600"/>
                  <a:t> = 800)</a:t>
                </a:r>
              </a:p>
            </p:txBody>
          </p:sp>
          <p:sp>
            <p:nvSpPr>
              <p:cNvPr id="63541" name="Rectangle 25"/>
              <p:cNvSpPr>
                <a:spLocks noChangeArrowheads="1"/>
              </p:cNvSpPr>
              <p:nvPr/>
            </p:nvSpPr>
            <p:spPr bwMode="auto">
              <a:xfrm>
                <a:off x="2304" y="3504"/>
                <a:ext cx="241"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i="1"/>
                  <a:t>L</a:t>
                </a:r>
                <a:r>
                  <a:rPr lang="es-ES_tradnl" altLang="es-MX" sz="1600" i="1" baseline="-25000"/>
                  <a:t>1</a:t>
                </a:r>
              </a:p>
            </p:txBody>
          </p:sp>
          <p:sp>
            <p:nvSpPr>
              <p:cNvPr id="63542" name="Line 26"/>
              <p:cNvSpPr>
                <a:spLocks noChangeShapeType="1"/>
              </p:cNvSpPr>
              <p:nvPr/>
            </p:nvSpPr>
            <p:spPr bwMode="auto">
              <a:xfrm>
                <a:off x="1460" y="3380"/>
                <a:ext cx="348" cy="348"/>
              </a:xfrm>
              <a:prstGeom prst="line">
                <a:avLst/>
              </a:prstGeom>
              <a:noFill/>
              <a:ln w="50800">
                <a:solidFill>
                  <a:schemeClr val="accent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63543" name="Freeform 27"/>
              <p:cNvSpPr>
                <a:spLocks/>
              </p:cNvSpPr>
              <p:nvPr/>
            </p:nvSpPr>
            <p:spPr bwMode="auto">
              <a:xfrm>
                <a:off x="1641" y="3286"/>
                <a:ext cx="254" cy="266"/>
              </a:xfrm>
              <a:custGeom>
                <a:avLst/>
                <a:gdLst>
                  <a:gd name="T0" fmla="*/ 0 w 254"/>
                  <a:gd name="T1" fmla="*/ 2 h 266"/>
                  <a:gd name="T2" fmla="*/ 64 w 254"/>
                  <a:gd name="T3" fmla="*/ 74 h 266"/>
                  <a:gd name="T4" fmla="*/ 147 w 254"/>
                  <a:gd name="T5" fmla="*/ 0 h 266"/>
                  <a:gd name="T6" fmla="*/ 253 w 254"/>
                  <a:gd name="T7" fmla="*/ 120 h 266"/>
                  <a:gd name="T8" fmla="*/ 170 w 254"/>
                  <a:gd name="T9" fmla="*/ 194 h 266"/>
                  <a:gd name="T10" fmla="*/ 234 w 254"/>
                  <a:gd name="T11" fmla="*/ 265 h 266"/>
                  <a:gd name="T12" fmla="*/ 15 w 254"/>
                  <a:gd name="T13" fmla="*/ 224 h 266"/>
                  <a:gd name="T14" fmla="*/ 0 w 254"/>
                  <a:gd name="T15" fmla="*/ 2 h 266"/>
                  <a:gd name="T16" fmla="*/ 0 60000 65536"/>
                  <a:gd name="T17" fmla="*/ 0 60000 65536"/>
                  <a:gd name="T18" fmla="*/ 0 60000 65536"/>
                  <a:gd name="T19" fmla="*/ 0 60000 65536"/>
                  <a:gd name="T20" fmla="*/ 0 60000 65536"/>
                  <a:gd name="T21" fmla="*/ 0 60000 65536"/>
                  <a:gd name="T22" fmla="*/ 0 60000 65536"/>
                  <a:gd name="T23" fmla="*/ 0 60000 65536"/>
                  <a:gd name="T24" fmla="*/ 0 w 254"/>
                  <a:gd name="T25" fmla="*/ 0 h 266"/>
                  <a:gd name="T26" fmla="*/ 254 w 254"/>
                  <a:gd name="T27" fmla="*/ 266 h 2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4" h="266">
                    <a:moveTo>
                      <a:pt x="0" y="2"/>
                    </a:moveTo>
                    <a:lnTo>
                      <a:pt x="64" y="74"/>
                    </a:lnTo>
                    <a:lnTo>
                      <a:pt x="147" y="0"/>
                    </a:lnTo>
                    <a:lnTo>
                      <a:pt x="253" y="120"/>
                    </a:lnTo>
                    <a:lnTo>
                      <a:pt x="170" y="194"/>
                    </a:lnTo>
                    <a:lnTo>
                      <a:pt x="234" y="265"/>
                    </a:lnTo>
                    <a:lnTo>
                      <a:pt x="15" y="224"/>
                    </a:lnTo>
                    <a:lnTo>
                      <a:pt x="0" y="2"/>
                    </a:lnTo>
                  </a:path>
                </a:pathLst>
              </a:custGeom>
              <a:solidFill>
                <a:schemeClr val="accent1"/>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MX"/>
              </a:p>
            </p:txBody>
          </p:sp>
          <p:sp>
            <p:nvSpPr>
              <p:cNvPr id="63544" name="Rectangle 28"/>
              <p:cNvSpPr>
                <a:spLocks noChangeArrowheads="1"/>
              </p:cNvSpPr>
              <p:nvPr/>
            </p:nvSpPr>
            <p:spPr bwMode="auto">
              <a:xfrm>
                <a:off x="1440" y="3504"/>
                <a:ext cx="241"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600" i="1"/>
                  <a:t>L</a:t>
                </a:r>
                <a:r>
                  <a:rPr lang="es-ES_tradnl" altLang="es-MX" sz="1600" i="1" baseline="-25000"/>
                  <a:t>3</a:t>
                </a:r>
              </a:p>
            </p:txBody>
          </p:sp>
          <p:sp>
            <p:nvSpPr>
              <p:cNvPr id="63545" name="Rectangle 29"/>
              <p:cNvSpPr>
                <a:spLocks noChangeArrowheads="1"/>
              </p:cNvSpPr>
              <p:nvPr/>
            </p:nvSpPr>
            <p:spPr bwMode="auto">
              <a:xfrm>
                <a:off x="1728" y="3552"/>
                <a:ext cx="724"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r>
                  <a:rPr lang="es-ES_tradnl" altLang="es-MX" sz="1600"/>
                  <a:t>(</a:t>
                </a:r>
                <a:r>
                  <a:rPr lang="es-ES_tradnl" altLang="es-MX" sz="1600" i="1"/>
                  <a:t>M</a:t>
                </a:r>
                <a:r>
                  <a:rPr lang="es-ES_tradnl" altLang="es-MX" sz="1600"/>
                  <a:t> =400)</a:t>
                </a:r>
              </a:p>
            </p:txBody>
          </p:sp>
          <p:sp>
            <p:nvSpPr>
              <p:cNvPr id="63546" name="Rectangle 30"/>
              <p:cNvSpPr>
                <a:spLocks noChangeArrowheads="1"/>
              </p:cNvSpPr>
              <p:nvPr/>
            </p:nvSpPr>
            <p:spPr bwMode="auto">
              <a:xfrm>
                <a:off x="2782" y="2214"/>
                <a:ext cx="1941" cy="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a:r>
                  <a:rPr lang="es-ES_tradnl" altLang="es-MX" sz="1800"/>
                  <a:t>Una reducción del ingreso</a:t>
                </a:r>
              </a:p>
              <a:p>
                <a:pPr algn="ctr"/>
                <a:r>
                  <a:rPr lang="es-ES_tradnl" altLang="es-MX" sz="1800"/>
                  <a:t> desplaza la</a:t>
                </a:r>
              </a:p>
              <a:p>
                <a:pPr algn="ctr"/>
                <a:r>
                  <a:rPr lang="es-ES_tradnl" altLang="es-MX" sz="1800"/>
                  <a:t>recta presupuestaria</a:t>
                </a:r>
              </a:p>
              <a:p>
                <a:pPr algn="ctr"/>
                <a:r>
                  <a:rPr lang="es-ES_tradnl" altLang="es-MX" sz="1800"/>
                  <a:t>hacia dentro.</a:t>
                </a:r>
              </a:p>
            </p:txBody>
          </p:sp>
          <p:sp>
            <p:nvSpPr>
              <p:cNvPr id="63547" name="Rectangle 31"/>
              <p:cNvSpPr>
                <a:spLocks noChangeArrowheads="1"/>
              </p:cNvSpPr>
              <p:nvPr/>
            </p:nvSpPr>
            <p:spPr bwMode="auto">
              <a:xfrm>
                <a:off x="4165" y="3541"/>
                <a:ext cx="21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800" i="1">
                    <a:latin typeface="Times New Roman" pitchFamily="18" charset="0"/>
                    <a:cs typeface="Times New Roman" pitchFamily="18" charset="0"/>
                  </a:rPr>
                  <a:t>X</a:t>
                </a:r>
              </a:p>
            </p:txBody>
          </p:sp>
        </p:grpSp>
      </p:grpSp>
      <p:sp>
        <p:nvSpPr>
          <p:cNvPr id="63493" name="Text Box 32"/>
          <p:cNvSpPr txBox="1">
            <a:spLocks noChangeArrowheads="1"/>
          </p:cNvSpPr>
          <p:nvPr/>
        </p:nvSpPr>
        <p:spPr bwMode="auto">
          <a:xfrm>
            <a:off x="-74613" y="265113"/>
            <a:ext cx="115712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ctr" eaLnBrk="1" hangingPunct="1">
              <a:spcBef>
                <a:spcPct val="50000"/>
              </a:spcBef>
            </a:pPr>
            <a:r>
              <a:rPr lang="es-MX" altLang="es-MX" sz="2000" dirty="0">
                <a:latin typeface="Times New Roman" pitchFamily="18" charset="0"/>
              </a:rPr>
              <a:t>EFECTOS EN LA RECTA PRESUPUESTARIA ANTE VARIACIONES</a:t>
            </a:r>
          </a:p>
        </p:txBody>
      </p:sp>
      <p:grpSp>
        <p:nvGrpSpPr>
          <p:cNvPr id="63494" name="Group 28"/>
          <p:cNvGrpSpPr>
            <a:grpSpLocks/>
          </p:cNvGrpSpPr>
          <p:nvPr/>
        </p:nvGrpSpPr>
        <p:grpSpPr bwMode="auto">
          <a:xfrm>
            <a:off x="6096000" y="1916113"/>
            <a:ext cx="5575300" cy="4670425"/>
            <a:chOff x="1173" y="1207"/>
            <a:chExt cx="3512" cy="2942"/>
          </a:xfrm>
        </p:grpSpPr>
        <p:sp>
          <p:nvSpPr>
            <p:cNvPr id="63497" name="Line 3"/>
            <p:cNvSpPr>
              <a:spLocks noChangeShapeType="1"/>
            </p:cNvSpPr>
            <p:nvPr/>
          </p:nvSpPr>
          <p:spPr bwMode="auto">
            <a:xfrm>
              <a:off x="1461" y="3928"/>
              <a:ext cx="2643"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63498" name="Rectangle 4"/>
            <p:cNvSpPr>
              <a:spLocks noChangeArrowheads="1"/>
            </p:cNvSpPr>
            <p:nvPr/>
          </p:nvSpPr>
          <p:spPr bwMode="auto">
            <a:xfrm>
              <a:off x="2341" y="3899"/>
              <a:ext cx="27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80</a:t>
              </a:r>
            </a:p>
          </p:txBody>
        </p:sp>
        <p:sp>
          <p:nvSpPr>
            <p:cNvPr id="63499" name="Rectangle 5"/>
            <p:cNvSpPr>
              <a:spLocks noChangeArrowheads="1"/>
            </p:cNvSpPr>
            <p:nvPr/>
          </p:nvSpPr>
          <p:spPr bwMode="auto">
            <a:xfrm>
              <a:off x="2993" y="3899"/>
              <a:ext cx="35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120</a:t>
              </a:r>
            </a:p>
          </p:txBody>
        </p:sp>
        <p:sp>
          <p:nvSpPr>
            <p:cNvPr id="63500" name="Rectangle 6"/>
            <p:cNvSpPr>
              <a:spLocks noChangeArrowheads="1"/>
            </p:cNvSpPr>
            <p:nvPr/>
          </p:nvSpPr>
          <p:spPr bwMode="auto">
            <a:xfrm>
              <a:off x="3741" y="3899"/>
              <a:ext cx="35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160</a:t>
              </a:r>
            </a:p>
          </p:txBody>
        </p:sp>
        <p:sp>
          <p:nvSpPr>
            <p:cNvPr id="63501" name="Rectangle 7"/>
            <p:cNvSpPr>
              <a:spLocks noChangeArrowheads="1"/>
            </p:cNvSpPr>
            <p:nvPr/>
          </p:nvSpPr>
          <p:spPr bwMode="auto">
            <a:xfrm>
              <a:off x="1689" y="3899"/>
              <a:ext cx="27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40</a:t>
              </a:r>
            </a:p>
          </p:txBody>
        </p:sp>
        <p:sp>
          <p:nvSpPr>
            <p:cNvPr id="63502" name="Rectangle 8"/>
            <p:cNvSpPr>
              <a:spLocks noChangeArrowheads="1"/>
            </p:cNvSpPr>
            <p:nvPr/>
          </p:nvSpPr>
          <p:spPr bwMode="auto">
            <a:xfrm>
              <a:off x="1173" y="2457"/>
              <a:ext cx="27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40</a:t>
              </a:r>
              <a:endParaRPr lang="es-ES_tradnl" altLang="es-MX" b="0">
                <a:latin typeface="Times New Roman" pitchFamily="18" charset="0"/>
                <a:cs typeface="Times New Roman" pitchFamily="18" charset="0"/>
              </a:endParaRPr>
            </a:p>
          </p:txBody>
        </p:sp>
        <p:grpSp>
          <p:nvGrpSpPr>
            <p:cNvPr id="63503" name="Group 9"/>
            <p:cNvGrpSpPr>
              <a:grpSpLocks/>
            </p:cNvGrpSpPr>
            <p:nvPr/>
          </p:nvGrpSpPr>
          <p:grpSpPr bwMode="auto">
            <a:xfrm>
              <a:off x="1460" y="2600"/>
              <a:ext cx="1599" cy="1308"/>
              <a:chOff x="1460" y="2420"/>
              <a:chExt cx="1599" cy="1308"/>
            </a:xfrm>
          </p:grpSpPr>
          <p:sp>
            <p:nvSpPr>
              <p:cNvPr id="63517" name="Line 10"/>
              <p:cNvSpPr>
                <a:spLocks noChangeShapeType="1"/>
              </p:cNvSpPr>
              <p:nvPr/>
            </p:nvSpPr>
            <p:spPr bwMode="auto">
              <a:xfrm>
                <a:off x="1460" y="2420"/>
                <a:ext cx="972" cy="1308"/>
              </a:xfrm>
              <a:prstGeom prst="line">
                <a:avLst/>
              </a:prstGeom>
              <a:noFill/>
              <a:ln w="50800">
                <a:solidFill>
                  <a:srgbClr val="0033CC"/>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63518" name="Rectangle 11"/>
              <p:cNvSpPr>
                <a:spLocks noChangeArrowheads="1"/>
              </p:cNvSpPr>
              <p:nvPr/>
            </p:nvSpPr>
            <p:spPr bwMode="auto">
              <a:xfrm>
                <a:off x="2332" y="3365"/>
                <a:ext cx="72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a:t>
                </a:r>
                <a:r>
                  <a:rPr lang="es-ES_tradnl" altLang="es-MX" i="1">
                    <a:latin typeface="Times New Roman" pitchFamily="18" charset="0"/>
                    <a:cs typeface="Times New Roman" pitchFamily="18" charset="0"/>
                  </a:rPr>
                  <a:t>P</a:t>
                </a:r>
                <a:r>
                  <a:rPr lang="es-ES_tradnl" altLang="es-MX" i="1" baseline="-25000">
                    <a:latin typeface="Times New Roman" pitchFamily="18" charset="0"/>
                    <a:cs typeface="Times New Roman" pitchFamily="18" charset="0"/>
                  </a:rPr>
                  <a:t>X</a:t>
                </a:r>
                <a:r>
                  <a:rPr lang="es-ES_tradnl" altLang="es-MX">
                    <a:latin typeface="Times New Roman" pitchFamily="18" charset="0"/>
                    <a:cs typeface="Times New Roman" pitchFamily="18" charset="0"/>
                  </a:rPr>
                  <a:t> = 10)</a:t>
                </a:r>
              </a:p>
            </p:txBody>
          </p:sp>
          <p:sp>
            <p:nvSpPr>
              <p:cNvPr id="63519" name="Rectangle 12"/>
              <p:cNvSpPr>
                <a:spLocks noChangeArrowheads="1"/>
              </p:cNvSpPr>
              <p:nvPr/>
            </p:nvSpPr>
            <p:spPr bwMode="auto">
              <a:xfrm>
                <a:off x="2108" y="3037"/>
                <a:ext cx="27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i="1">
                    <a:latin typeface="Times New Roman" pitchFamily="18" charset="0"/>
                    <a:cs typeface="Times New Roman" pitchFamily="18" charset="0"/>
                  </a:rPr>
                  <a:t>L</a:t>
                </a:r>
                <a:r>
                  <a:rPr lang="es-ES_tradnl" altLang="es-MX" i="1" baseline="-25000">
                    <a:latin typeface="Times New Roman" pitchFamily="18" charset="0"/>
                    <a:cs typeface="Times New Roman" pitchFamily="18" charset="0"/>
                  </a:rPr>
                  <a:t>1</a:t>
                </a:r>
              </a:p>
            </p:txBody>
          </p:sp>
          <p:sp>
            <p:nvSpPr>
              <p:cNvPr id="63520" name="Line 13"/>
              <p:cNvSpPr>
                <a:spLocks noChangeShapeType="1"/>
              </p:cNvSpPr>
              <p:nvPr/>
            </p:nvSpPr>
            <p:spPr bwMode="auto">
              <a:xfrm flipH="1">
                <a:off x="2420" y="3636"/>
                <a:ext cx="252" cy="76"/>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grpSp>
        <p:sp>
          <p:nvSpPr>
            <p:cNvPr id="63504" name="Rectangle 14"/>
            <p:cNvSpPr>
              <a:spLocks noChangeArrowheads="1"/>
            </p:cNvSpPr>
            <p:nvPr/>
          </p:nvSpPr>
          <p:spPr bwMode="auto">
            <a:xfrm>
              <a:off x="1917" y="1272"/>
              <a:ext cx="1402" cy="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a:r>
                <a:rPr lang="es-ES_tradnl" altLang="es-MX" sz="1600"/>
                <a:t>Una subida del</a:t>
              </a:r>
            </a:p>
            <a:p>
              <a:pPr algn="ctr"/>
              <a:r>
                <a:rPr lang="es-ES_tradnl" altLang="es-MX" sz="1600"/>
                <a:t>precio del bien </a:t>
              </a:r>
              <a:r>
                <a:rPr lang="es-ES_tradnl" altLang="es-MX" sz="1600" i="1">
                  <a:latin typeface="Times New Roman" pitchFamily="18" charset="0"/>
                  <a:cs typeface="Times New Roman" pitchFamily="18" charset="0"/>
                </a:rPr>
                <a:t>X</a:t>
              </a:r>
            </a:p>
            <a:p>
              <a:pPr algn="ctr"/>
              <a:r>
                <a:rPr lang="es-ES_tradnl" altLang="es-MX" sz="1600"/>
                <a:t>a 20 pesos varía la</a:t>
              </a:r>
            </a:p>
            <a:p>
              <a:pPr algn="ctr"/>
              <a:r>
                <a:rPr lang="es-ES_tradnl" altLang="es-MX" sz="1600"/>
                <a:t>pendiente de la recta</a:t>
              </a:r>
            </a:p>
            <a:p>
              <a:pPr algn="ctr"/>
              <a:r>
                <a:rPr lang="es-ES_tradnl" altLang="es-MX" sz="1600"/>
                <a:t>presupuestaria y</a:t>
              </a:r>
            </a:p>
            <a:p>
              <a:pPr algn="ctr"/>
              <a:r>
                <a:rPr lang="es-ES_tradnl" altLang="es-MX" sz="1600"/>
                <a:t>rota hacia dentro.</a:t>
              </a:r>
            </a:p>
          </p:txBody>
        </p:sp>
        <p:sp>
          <p:nvSpPr>
            <p:cNvPr id="63505" name="Line 15"/>
            <p:cNvSpPr>
              <a:spLocks noChangeShapeType="1"/>
            </p:cNvSpPr>
            <p:nvPr/>
          </p:nvSpPr>
          <p:spPr bwMode="auto">
            <a:xfrm>
              <a:off x="1460" y="2600"/>
              <a:ext cx="348" cy="1308"/>
            </a:xfrm>
            <a:prstGeom prst="line">
              <a:avLst/>
            </a:prstGeom>
            <a:noFill/>
            <a:ln w="50800">
              <a:solidFill>
                <a:srgbClr val="99CCFF"/>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63506" name="Rectangle 16"/>
            <p:cNvSpPr>
              <a:spLocks noChangeArrowheads="1"/>
            </p:cNvSpPr>
            <p:nvPr/>
          </p:nvSpPr>
          <p:spPr bwMode="auto">
            <a:xfrm>
              <a:off x="1676" y="3217"/>
              <a:ext cx="27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i="1">
                  <a:latin typeface="Times New Roman" pitchFamily="18" charset="0"/>
                  <a:cs typeface="Times New Roman" pitchFamily="18" charset="0"/>
                </a:rPr>
                <a:t>L</a:t>
              </a:r>
              <a:r>
                <a:rPr lang="es-ES_tradnl" altLang="es-MX" i="1" baseline="-25000">
                  <a:latin typeface="Times New Roman" pitchFamily="18" charset="0"/>
                  <a:cs typeface="Times New Roman" pitchFamily="18" charset="0"/>
                </a:rPr>
                <a:t>3</a:t>
              </a:r>
            </a:p>
          </p:txBody>
        </p:sp>
        <p:sp>
          <p:nvSpPr>
            <p:cNvPr id="63507" name="Rectangle 17"/>
            <p:cNvSpPr>
              <a:spLocks noChangeArrowheads="1"/>
            </p:cNvSpPr>
            <p:nvPr/>
          </p:nvSpPr>
          <p:spPr bwMode="auto">
            <a:xfrm>
              <a:off x="1995" y="2600"/>
              <a:ext cx="71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a:t>
              </a:r>
              <a:r>
                <a:rPr lang="es-ES_tradnl" altLang="es-MX" i="1">
                  <a:latin typeface="Times New Roman" pitchFamily="18" charset="0"/>
                  <a:cs typeface="Times New Roman" pitchFamily="18" charset="0"/>
                </a:rPr>
                <a:t>P</a:t>
              </a:r>
              <a:r>
                <a:rPr lang="es-ES_tradnl" altLang="es-MX" i="1" baseline="-25000">
                  <a:latin typeface="Times New Roman" pitchFamily="18" charset="0"/>
                  <a:cs typeface="Times New Roman" pitchFamily="18" charset="0"/>
                </a:rPr>
                <a:t>X </a:t>
              </a:r>
              <a:r>
                <a:rPr lang="es-ES_tradnl" altLang="es-MX">
                  <a:latin typeface="Times New Roman" pitchFamily="18" charset="0"/>
                  <a:cs typeface="Times New Roman" pitchFamily="18" charset="0"/>
                </a:rPr>
                <a:t>= 20)</a:t>
              </a:r>
            </a:p>
          </p:txBody>
        </p:sp>
        <p:sp>
          <p:nvSpPr>
            <p:cNvPr id="63508" name="Line 18"/>
            <p:cNvSpPr>
              <a:spLocks noChangeShapeType="1"/>
            </p:cNvSpPr>
            <p:nvPr/>
          </p:nvSpPr>
          <p:spPr bwMode="auto">
            <a:xfrm flipH="1">
              <a:off x="1837" y="2879"/>
              <a:ext cx="486" cy="919"/>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sp>
          <p:nvSpPr>
            <p:cNvPr id="63509" name="Line 19"/>
            <p:cNvSpPr>
              <a:spLocks noChangeShapeType="1"/>
            </p:cNvSpPr>
            <p:nvPr/>
          </p:nvSpPr>
          <p:spPr bwMode="auto">
            <a:xfrm>
              <a:off x="1460" y="2600"/>
              <a:ext cx="2412" cy="1308"/>
            </a:xfrm>
            <a:prstGeom prst="line">
              <a:avLst/>
            </a:prstGeom>
            <a:noFill/>
            <a:ln w="50800">
              <a:solidFill>
                <a:srgbClr val="99CCFF"/>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63510" name="Rectangle 20"/>
            <p:cNvSpPr>
              <a:spLocks noChangeArrowheads="1"/>
            </p:cNvSpPr>
            <p:nvPr/>
          </p:nvSpPr>
          <p:spPr bwMode="auto">
            <a:xfrm>
              <a:off x="3548" y="3536"/>
              <a:ext cx="64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a:latin typeface="Times New Roman" pitchFamily="18" charset="0"/>
                  <a:cs typeface="Times New Roman" pitchFamily="18" charset="0"/>
                </a:rPr>
                <a:t>(</a:t>
              </a:r>
              <a:r>
                <a:rPr lang="es-ES_tradnl" altLang="es-MX" i="1">
                  <a:latin typeface="Times New Roman" pitchFamily="18" charset="0"/>
                  <a:cs typeface="Times New Roman" pitchFamily="18" charset="0"/>
                </a:rPr>
                <a:t>P</a:t>
              </a:r>
              <a:r>
                <a:rPr lang="es-ES_tradnl" altLang="es-MX" i="1" baseline="-25000">
                  <a:latin typeface="Times New Roman" pitchFamily="18" charset="0"/>
                  <a:cs typeface="Times New Roman" pitchFamily="18" charset="0"/>
                </a:rPr>
                <a:t>X</a:t>
              </a:r>
              <a:r>
                <a:rPr lang="es-ES_tradnl" altLang="es-MX">
                  <a:latin typeface="Times New Roman" pitchFamily="18" charset="0"/>
                  <a:cs typeface="Times New Roman" pitchFamily="18" charset="0"/>
                </a:rPr>
                <a:t> = 5)</a:t>
              </a:r>
            </a:p>
          </p:txBody>
        </p:sp>
        <p:sp>
          <p:nvSpPr>
            <p:cNvPr id="63511" name="Rectangle 21"/>
            <p:cNvSpPr>
              <a:spLocks noChangeArrowheads="1"/>
            </p:cNvSpPr>
            <p:nvPr/>
          </p:nvSpPr>
          <p:spPr bwMode="auto">
            <a:xfrm>
              <a:off x="3164" y="3217"/>
              <a:ext cx="27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i="1">
                  <a:latin typeface="Times New Roman" pitchFamily="18" charset="0"/>
                  <a:cs typeface="Times New Roman" pitchFamily="18" charset="0"/>
                </a:rPr>
                <a:t>L</a:t>
              </a:r>
              <a:r>
                <a:rPr lang="es-ES_tradnl" altLang="es-MX" i="1" baseline="-25000">
                  <a:latin typeface="Times New Roman" pitchFamily="18" charset="0"/>
                  <a:cs typeface="Times New Roman" pitchFamily="18" charset="0"/>
                </a:rPr>
                <a:t>2</a:t>
              </a:r>
            </a:p>
          </p:txBody>
        </p:sp>
        <p:sp>
          <p:nvSpPr>
            <p:cNvPr id="63512" name="Line 22"/>
            <p:cNvSpPr>
              <a:spLocks noChangeShapeType="1"/>
            </p:cNvSpPr>
            <p:nvPr/>
          </p:nvSpPr>
          <p:spPr bwMode="auto">
            <a:xfrm flipH="1">
              <a:off x="3800" y="3744"/>
              <a:ext cx="156" cy="124"/>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sp>
          <p:nvSpPr>
            <p:cNvPr id="63513" name="Rectangle 23"/>
            <p:cNvSpPr>
              <a:spLocks noChangeArrowheads="1"/>
            </p:cNvSpPr>
            <p:nvPr/>
          </p:nvSpPr>
          <p:spPr bwMode="auto">
            <a:xfrm>
              <a:off x="3283" y="2199"/>
              <a:ext cx="1402" cy="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a:r>
                <a:rPr lang="es-ES_tradnl" altLang="es-MX" sz="1600"/>
                <a:t>Una reducción del</a:t>
              </a:r>
            </a:p>
            <a:p>
              <a:pPr algn="ctr"/>
              <a:r>
                <a:rPr lang="es-ES_tradnl" altLang="es-MX" sz="1600"/>
                <a:t>precio del bien </a:t>
              </a:r>
              <a:r>
                <a:rPr lang="es-ES_tradnl" altLang="es-MX" sz="1600" i="1">
                  <a:latin typeface="Times New Roman" pitchFamily="18" charset="0"/>
                  <a:cs typeface="Times New Roman" pitchFamily="18" charset="0"/>
                </a:rPr>
                <a:t>X</a:t>
              </a:r>
            </a:p>
            <a:p>
              <a:pPr algn="ctr"/>
              <a:r>
                <a:rPr lang="es-ES_tradnl" altLang="es-MX" sz="1600"/>
                <a:t>a 5 pesos varía la</a:t>
              </a:r>
            </a:p>
            <a:p>
              <a:pPr algn="ctr"/>
              <a:r>
                <a:rPr lang="es-ES_tradnl" altLang="es-MX" sz="1600"/>
                <a:t>pendiente de la recta</a:t>
              </a:r>
            </a:p>
            <a:p>
              <a:pPr algn="ctr"/>
              <a:r>
                <a:rPr lang="es-ES_tradnl" altLang="es-MX" sz="1600"/>
                <a:t>presupuestaria y</a:t>
              </a:r>
            </a:p>
            <a:p>
              <a:pPr algn="ctr"/>
              <a:r>
                <a:rPr lang="es-ES_tradnl" altLang="es-MX" sz="1600"/>
                <a:t>rota hacia fuera.</a:t>
              </a:r>
            </a:p>
          </p:txBody>
        </p:sp>
        <p:sp>
          <p:nvSpPr>
            <p:cNvPr id="63514" name="Line 24"/>
            <p:cNvSpPr>
              <a:spLocks noChangeShapeType="1"/>
            </p:cNvSpPr>
            <p:nvPr/>
          </p:nvSpPr>
          <p:spPr bwMode="auto">
            <a:xfrm>
              <a:off x="1464" y="1288"/>
              <a:ext cx="0" cy="2636"/>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63515" name="Rectangle 25"/>
            <p:cNvSpPr>
              <a:spLocks noChangeArrowheads="1"/>
            </p:cNvSpPr>
            <p:nvPr/>
          </p:nvSpPr>
          <p:spPr bwMode="auto">
            <a:xfrm>
              <a:off x="1247" y="1207"/>
              <a:ext cx="244"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r"/>
              <a:r>
                <a:rPr lang="es-ES_tradnl" altLang="es-MX" i="1">
                  <a:latin typeface="Times New Roman" pitchFamily="18" charset="0"/>
                  <a:cs typeface="Times New Roman" pitchFamily="18" charset="0"/>
                </a:rPr>
                <a:t>Y</a:t>
              </a:r>
            </a:p>
          </p:txBody>
        </p:sp>
        <p:sp>
          <p:nvSpPr>
            <p:cNvPr id="63516" name="Rectangle 26"/>
            <p:cNvSpPr>
              <a:spLocks noChangeArrowheads="1"/>
            </p:cNvSpPr>
            <p:nvPr/>
          </p:nvSpPr>
          <p:spPr bwMode="auto">
            <a:xfrm>
              <a:off x="4150" y="3793"/>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i="1">
                  <a:latin typeface="Times New Roman" pitchFamily="18" charset="0"/>
                  <a:cs typeface="Times New Roman" pitchFamily="18" charset="0"/>
                </a:rPr>
                <a:t>X</a:t>
              </a:r>
            </a:p>
          </p:txBody>
        </p:sp>
      </p:grpSp>
      <p:sp>
        <p:nvSpPr>
          <p:cNvPr id="63495" name="Text Box 27"/>
          <p:cNvSpPr txBox="1">
            <a:spLocks noChangeArrowheads="1"/>
          </p:cNvSpPr>
          <p:nvPr/>
        </p:nvSpPr>
        <p:spPr bwMode="auto">
          <a:xfrm>
            <a:off x="7464425" y="1052513"/>
            <a:ext cx="32718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r" eaLnBrk="1" hangingPunct="1">
              <a:spcBef>
                <a:spcPct val="50000"/>
              </a:spcBef>
            </a:pPr>
            <a:r>
              <a:rPr lang="es-MX" altLang="es-MX" sz="2000">
                <a:latin typeface="Times New Roman" pitchFamily="18" charset="0"/>
              </a:rPr>
              <a:t>DEL NIVEL DE PRECIOS</a:t>
            </a:r>
          </a:p>
        </p:txBody>
      </p:sp>
      <p:sp>
        <p:nvSpPr>
          <p:cNvPr id="63496" name="Rectángulo 1"/>
          <p:cNvSpPr>
            <a:spLocks noChangeArrowheads="1"/>
          </p:cNvSpPr>
          <p:nvPr/>
        </p:nvSpPr>
        <p:spPr bwMode="auto">
          <a:xfrm>
            <a:off x="1287463" y="1055688"/>
            <a:ext cx="3232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s-MX" altLang="es-MX">
                <a:latin typeface="Times New Roman" pitchFamily="18" charset="0"/>
              </a:rPr>
              <a:t>DEL NIVEL DE INGRESO</a:t>
            </a:r>
            <a:endParaRPr lang="es-MX" altLang="es-MX"/>
          </a:p>
        </p:txBody>
      </p:sp>
    </p:spTree>
  </p:cSld>
  <p:clrMapOvr>
    <a:masterClrMapping/>
  </p:clrMapOvr>
  <p:transition spd="slow">
    <p:push dir="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ctrTitle" idx="4294967295"/>
          </p:nvPr>
        </p:nvSpPr>
        <p:spPr>
          <a:xfrm>
            <a:off x="1862138" y="549275"/>
            <a:ext cx="9409112" cy="720725"/>
          </a:xfrm>
        </p:spPr>
        <p:txBody>
          <a:bodyPr rtlCol="0">
            <a:noAutofit/>
          </a:bodyPr>
          <a:lstStyle/>
          <a:p>
            <a:pPr algn="r" eaLnBrk="1" fontAlgn="auto" hangingPunct="1">
              <a:spcAft>
                <a:spcPts val="0"/>
              </a:spcAft>
              <a:defRPr/>
            </a:pPr>
            <a:r>
              <a:rPr lang="es-ES" sz="2800" b="1" dirty="0">
                <a:effectLst>
                  <a:outerShdw blurRad="38100" dist="38100" dir="2700000" algn="tl">
                    <a:srgbClr val="000000">
                      <a:alpha val="43137"/>
                    </a:srgbClr>
                  </a:outerShdw>
                </a:effectLst>
              </a:rPr>
              <a:t>LA RESTRICCIÓN PRESUPUESTARIA Y LOS IMPUESTOS</a:t>
            </a:r>
          </a:p>
        </p:txBody>
      </p:sp>
      <p:sp>
        <p:nvSpPr>
          <p:cNvPr id="65539" name="Rectangle 3"/>
          <p:cNvSpPr>
            <a:spLocks noChangeArrowheads="1"/>
          </p:cNvSpPr>
          <p:nvPr/>
        </p:nvSpPr>
        <p:spPr bwMode="auto">
          <a:xfrm>
            <a:off x="152400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graphicFrame>
        <p:nvGraphicFramePr>
          <p:cNvPr id="466978" name="Group 34"/>
          <p:cNvGraphicFramePr>
            <a:graphicFrameLocks noGrp="1"/>
          </p:cNvGraphicFramePr>
          <p:nvPr/>
        </p:nvGraphicFramePr>
        <p:xfrm>
          <a:off x="1708150" y="1989138"/>
          <a:ext cx="9717088" cy="4064000"/>
        </p:xfrm>
        <a:graphic>
          <a:graphicData uri="http://schemas.openxmlformats.org/drawingml/2006/table">
            <a:tbl>
              <a:tblPr/>
              <a:tblGrid>
                <a:gridCol w="4858545"/>
                <a:gridCol w="4858543"/>
              </a:tblGrid>
              <a:tr h="10160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s-ES" sz="1200" b="1"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2400" b="1" i="0" u="none" strike="noStrike" cap="none" normalizeH="0" baseline="0" dirty="0" smtClean="0">
                          <a:ln>
                            <a:noFill/>
                          </a:ln>
                          <a:solidFill>
                            <a:schemeClr val="tx1"/>
                          </a:solidFill>
                          <a:effectLst/>
                          <a:latin typeface="Arial" charset="0"/>
                        </a:rPr>
                        <a:t>Tipos de impuestos</a:t>
                      </a:r>
                    </a:p>
                  </a:txBody>
                  <a:tcPr marL="91452" marR="9145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2400" b="1" i="0" u="none" strike="noStrike" cap="none" normalizeH="0" baseline="0" smtClean="0">
                          <a:ln>
                            <a:noFill/>
                          </a:ln>
                          <a:solidFill>
                            <a:schemeClr val="tx1"/>
                          </a:solidFill>
                          <a:effectLst/>
                          <a:latin typeface="Arial" charset="0"/>
                        </a:rPr>
                        <a:t>Alteración en la recta presupuestaria</a:t>
                      </a:r>
                    </a:p>
                  </a:txBody>
                  <a:tcPr marL="91452" marR="9145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6000">
                <a:tc>
                  <a:txBody>
                    <a:bodyPr/>
                    <a:lstStyle/>
                    <a:p>
                      <a:pPr marL="174625"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2400" b="0" i="0" u="none" strike="noStrike" cap="none" normalizeH="0" baseline="0" dirty="0" smtClean="0">
                          <a:ln>
                            <a:noFill/>
                          </a:ln>
                          <a:solidFill>
                            <a:schemeClr val="tx1"/>
                          </a:solidFill>
                          <a:effectLst/>
                          <a:latin typeface="Arial" charset="0"/>
                        </a:rPr>
                        <a:t>sobre la cantidad. </a:t>
                      </a:r>
                      <a:r>
                        <a:rPr kumimoji="0" lang="es-ES" sz="2400" b="0" i="0" u="none" strike="noStrike" cap="none" normalizeH="0" baseline="0" dirty="0" smtClean="0">
                          <a:ln>
                            <a:noFill/>
                          </a:ln>
                          <a:solidFill>
                            <a:schemeClr val="tx1"/>
                          </a:solidFill>
                          <a:effectLst/>
                          <a:latin typeface="Times New Roman" pitchFamily="18" charset="0"/>
                        </a:rPr>
                        <a:t>(</a:t>
                      </a:r>
                      <a:r>
                        <a:rPr kumimoji="0" lang="es-ES" sz="2400" b="0" i="1" u="none" strike="noStrike" cap="none" normalizeH="0" baseline="0" dirty="0" smtClean="0">
                          <a:ln>
                            <a:noFill/>
                          </a:ln>
                          <a:solidFill>
                            <a:schemeClr val="tx1"/>
                          </a:solidFill>
                          <a:effectLst/>
                          <a:latin typeface="Times New Roman" pitchFamily="18" charset="0"/>
                        </a:rPr>
                        <a:t>p</a:t>
                      </a:r>
                      <a:r>
                        <a:rPr kumimoji="0" lang="es-ES" sz="2400" b="0" i="0" u="none" strike="noStrike" cap="none" normalizeH="0" baseline="-25000" dirty="0" smtClean="0">
                          <a:ln>
                            <a:noFill/>
                          </a:ln>
                          <a:solidFill>
                            <a:schemeClr val="tx1"/>
                          </a:solidFill>
                          <a:effectLst/>
                          <a:latin typeface="Times New Roman" pitchFamily="18" charset="0"/>
                        </a:rPr>
                        <a:t>1 </a:t>
                      </a:r>
                      <a:r>
                        <a:rPr kumimoji="0" lang="es-ES" sz="2400" b="0" i="0" u="none" strike="noStrike" cap="none" normalizeH="0" baseline="0" dirty="0" smtClean="0">
                          <a:ln>
                            <a:noFill/>
                          </a:ln>
                          <a:solidFill>
                            <a:schemeClr val="tx1"/>
                          </a:solidFill>
                          <a:effectLst/>
                          <a:latin typeface="Times New Roman" pitchFamily="18" charset="0"/>
                        </a:rPr>
                        <a:t>+ </a:t>
                      </a:r>
                      <a:r>
                        <a:rPr kumimoji="0" lang="es-ES" sz="2400" b="0" i="1" u="none" strike="noStrike" cap="none" normalizeH="0" baseline="0" dirty="0" smtClean="0">
                          <a:ln>
                            <a:noFill/>
                          </a:ln>
                          <a:solidFill>
                            <a:schemeClr val="tx1"/>
                          </a:solidFill>
                          <a:effectLst/>
                          <a:latin typeface="Times New Roman" pitchFamily="18" charset="0"/>
                        </a:rPr>
                        <a:t>t</a:t>
                      </a:r>
                      <a:r>
                        <a:rPr kumimoji="0" lang="es-ES" sz="2400" b="0" i="0" u="none" strike="noStrike" cap="none" normalizeH="0" baseline="0" dirty="0" smtClean="0">
                          <a:ln>
                            <a:noFill/>
                          </a:ln>
                          <a:solidFill>
                            <a:schemeClr val="tx1"/>
                          </a:solidFill>
                          <a:effectLst/>
                          <a:latin typeface="Times New Roman" pitchFamily="18" charset="0"/>
                        </a:rPr>
                        <a:t>) </a:t>
                      </a:r>
                      <a:r>
                        <a:rPr kumimoji="0" lang="es-ES" sz="2400" b="0" i="1" u="none" strike="noStrike" cap="none" normalizeH="0" baseline="0" dirty="0" smtClean="0">
                          <a:ln>
                            <a:noFill/>
                          </a:ln>
                          <a:solidFill>
                            <a:schemeClr val="tx1"/>
                          </a:solidFill>
                          <a:effectLst/>
                          <a:latin typeface="Times New Roman" pitchFamily="18" charset="0"/>
                        </a:rPr>
                        <a:t>x</a:t>
                      </a:r>
                      <a:r>
                        <a:rPr kumimoji="0" lang="es-ES" sz="2400" b="0" i="0" u="none" strike="noStrike" cap="none" normalizeH="0" baseline="-25000" dirty="0" smtClean="0">
                          <a:ln>
                            <a:noFill/>
                          </a:ln>
                          <a:solidFill>
                            <a:schemeClr val="tx1"/>
                          </a:solidFill>
                          <a:effectLst/>
                          <a:latin typeface="Times New Roman" pitchFamily="18" charset="0"/>
                        </a:rPr>
                        <a:t>1</a:t>
                      </a:r>
                    </a:p>
                  </a:txBody>
                  <a:tcPr marL="91452" marR="9145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2400" b="0" i="0" u="none" strike="noStrike" cap="none" normalizeH="0" baseline="0" dirty="0" smtClean="0">
                          <a:ln>
                            <a:noFill/>
                          </a:ln>
                          <a:solidFill>
                            <a:schemeClr val="tx1"/>
                          </a:solidFill>
                          <a:effectLst/>
                          <a:latin typeface="Arial" charset="0"/>
                          <a:sym typeface="Wingdings" pitchFamily="2" charset="2"/>
                        </a:rPr>
                        <a:t>Variación pendiente</a:t>
                      </a:r>
                    </a:p>
                  </a:txBody>
                  <a:tcPr marL="91452" marR="9145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6000">
                <a:tc>
                  <a:txBody>
                    <a:bodyPr/>
                    <a:lstStyle/>
                    <a:p>
                      <a:pPr marL="174625"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2400" b="0" i="0" u="none" strike="noStrike" cap="none" normalizeH="0" baseline="0" dirty="0" smtClean="0">
                          <a:ln>
                            <a:noFill/>
                          </a:ln>
                          <a:solidFill>
                            <a:schemeClr val="tx1"/>
                          </a:solidFill>
                          <a:effectLst/>
                          <a:latin typeface="Arial" charset="0"/>
                        </a:rPr>
                        <a:t>Sobre el valor. </a:t>
                      </a:r>
                      <a:r>
                        <a:rPr kumimoji="0" lang="es-ES" sz="2400" b="0" i="1" u="none" strike="noStrike" cap="none" normalizeH="0" baseline="0" dirty="0" smtClean="0">
                          <a:ln>
                            <a:noFill/>
                          </a:ln>
                          <a:solidFill>
                            <a:schemeClr val="tx1"/>
                          </a:solidFill>
                          <a:effectLst/>
                          <a:latin typeface="Times New Roman" pitchFamily="18" charset="0"/>
                        </a:rPr>
                        <a:t>p</a:t>
                      </a:r>
                      <a:r>
                        <a:rPr kumimoji="0" lang="es-ES" sz="2400" b="0" i="0" u="none" strike="noStrike" cap="none" normalizeH="0" baseline="0" dirty="0" smtClean="0">
                          <a:ln>
                            <a:noFill/>
                          </a:ln>
                          <a:solidFill>
                            <a:schemeClr val="tx1"/>
                          </a:solidFill>
                          <a:effectLst/>
                          <a:latin typeface="Times New Roman" pitchFamily="18" charset="0"/>
                        </a:rPr>
                        <a:t>(1 + </a:t>
                      </a:r>
                      <a:r>
                        <a:rPr kumimoji="0" lang="es-ES" sz="2400" b="0" i="1" u="none" strike="noStrike" cap="none" normalizeH="0" baseline="0" dirty="0" smtClean="0">
                          <a:ln>
                            <a:noFill/>
                          </a:ln>
                          <a:solidFill>
                            <a:schemeClr val="tx1"/>
                          </a:solidFill>
                          <a:effectLst/>
                          <a:latin typeface="Times New Roman" pitchFamily="18" charset="0"/>
                        </a:rPr>
                        <a:t>t</a:t>
                      </a:r>
                      <a:r>
                        <a:rPr kumimoji="0" lang="es-ES" sz="2400" b="0" i="0" u="none" strike="noStrike" cap="none" normalizeH="0" baseline="0" dirty="0" smtClean="0">
                          <a:ln>
                            <a:noFill/>
                          </a:ln>
                          <a:solidFill>
                            <a:schemeClr val="tx1"/>
                          </a:solidFill>
                          <a:effectLst/>
                          <a:latin typeface="Times New Roman" pitchFamily="18" charset="0"/>
                        </a:rPr>
                        <a:t>) </a:t>
                      </a:r>
                      <a:r>
                        <a:rPr kumimoji="0" lang="es-ES" sz="2400" b="0" i="1" u="none" strike="noStrike" cap="none" normalizeH="0" baseline="0" dirty="0" smtClean="0">
                          <a:ln>
                            <a:noFill/>
                          </a:ln>
                          <a:solidFill>
                            <a:schemeClr val="tx1"/>
                          </a:solidFill>
                          <a:effectLst/>
                          <a:latin typeface="Times New Roman" pitchFamily="18" charset="0"/>
                        </a:rPr>
                        <a:t>x</a:t>
                      </a:r>
                      <a:r>
                        <a:rPr kumimoji="0" lang="es-ES" sz="2400" b="0" i="0" u="none" strike="noStrike" cap="none" normalizeH="0" baseline="-25000" dirty="0" smtClean="0">
                          <a:ln>
                            <a:noFill/>
                          </a:ln>
                          <a:solidFill>
                            <a:schemeClr val="tx1"/>
                          </a:solidFill>
                          <a:effectLst/>
                          <a:latin typeface="Times New Roman" pitchFamily="18" charset="0"/>
                        </a:rPr>
                        <a:t>1</a:t>
                      </a:r>
                    </a:p>
                  </a:txBody>
                  <a:tcPr marL="91452" marR="9145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ES" sz="2400" b="0" i="0" u="none" strike="noStrike" cap="none" normalizeH="0" baseline="0" dirty="0" smtClean="0">
                          <a:ln>
                            <a:noFill/>
                          </a:ln>
                          <a:solidFill>
                            <a:schemeClr val="tx1"/>
                          </a:solidFill>
                          <a:effectLst/>
                          <a:latin typeface="Arial" charset="0"/>
                          <a:sym typeface="Wingdings" pitchFamily="2" charset="2"/>
                        </a:rPr>
                        <a:t>Variación pendiente</a:t>
                      </a:r>
                    </a:p>
                  </a:txBody>
                  <a:tcPr marL="91452" marR="9145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6000">
                <a:tc>
                  <a:txBody>
                    <a:bodyPr/>
                    <a:lstStyle/>
                    <a:p>
                      <a:pPr marL="179388" marR="0" lvl="1" indent="0" algn="l" defTabSz="914400" rtl="0" eaLnBrk="1" fontAlgn="base" latinLnBrk="0" hangingPunct="1">
                        <a:lnSpc>
                          <a:spcPct val="100000"/>
                        </a:lnSpc>
                        <a:spcBef>
                          <a:spcPct val="20000"/>
                        </a:spcBef>
                        <a:spcAft>
                          <a:spcPct val="0"/>
                        </a:spcAft>
                        <a:buClrTx/>
                        <a:buSzPct val="75000"/>
                        <a:buFontTx/>
                        <a:buNone/>
                        <a:tabLst/>
                      </a:pPr>
                      <a:endParaRPr kumimoji="0" lang="es-ES" sz="1200" b="0" i="0" u="none" strike="noStrike" cap="none" normalizeH="0" baseline="0" smtClean="0">
                        <a:ln>
                          <a:noFill/>
                        </a:ln>
                        <a:solidFill>
                          <a:schemeClr val="tx1"/>
                        </a:solidFill>
                        <a:effectLst/>
                        <a:latin typeface="Arial" charset="0"/>
                      </a:endParaRPr>
                    </a:p>
                    <a:p>
                      <a:pPr marL="179388" marR="0" lvl="1" indent="0" algn="l" defTabSz="914400" rtl="0" eaLnBrk="1" fontAlgn="base" latinLnBrk="0" hangingPunct="1">
                        <a:lnSpc>
                          <a:spcPct val="100000"/>
                        </a:lnSpc>
                        <a:spcBef>
                          <a:spcPct val="20000"/>
                        </a:spcBef>
                        <a:spcAft>
                          <a:spcPct val="0"/>
                        </a:spcAft>
                        <a:buClrTx/>
                        <a:buSzPct val="75000"/>
                        <a:buFontTx/>
                        <a:buNone/>
                        <a:tabLst/>
                      </a:pPr>
                      <a:r>
                        <a:rPr kumimoji="0" lang="es-ES" sz="2200" b="0" i="0" u="none" strike="noStrike" cap="none" normalizeH="0" baseline="0" smtClean="0">
                          <a:ln>
                            <a:noFill/>
                          </a:ln>
                          <a:solidFill>
                            <a:schemeClr val="tx1"/>
                          </a:solidFill>
                          <a:effectLst/>
                          <a:latin typeface="Arial" charset="0"/>
                        </a:rPr>
                        <a:t>De cuantía fija </a:t>
                      </a:r>
                      <a:r>
                        <a:rPr kumimoji="0" lang="es-ES" sz="2200" b="0" i="0" u="none" strike="noStrike" cap="none" normalizeH="0" baseline="0" smtClean="0">
                          <a:ln>
                            <a:noFill/>
                          </a:ln>
                          <a:solidFill>
                            <a:schemeClr val="tx1"/>
                          </a:solidFill>
                          <a:effectLst/>
                          <a:latin typeface="Times New Roman" pitchFamily="18" charset="0"/>
                        </a:rPr>
                        <a:t>(</a:t>
                      </a:r>
                      <a:r>
                        <a:rPr kumimoji="0" lang="es-ES" sz="2200" b="0" i="1" u="none" strike="noStrike" cap="none" normalizeH="0" baseline="0" smtClean="0">
                          <a:ln>
                            <a:noFill/>
                          </a:ln>
                          <a:solidFill>
                            <a:schemeClr val="tx1"/>
                          </a:solidFill>
                          <a:effectLst/>
                          <a:latin typeface="Times New Roman" pitchFamily="18" charset="0"/>
                        </a:rPr>
                        <a:t>T</a:t>
                      </a:r>
                      <a:r>
                        <a:rPr kumimoji="0" lang="es-ES" sz="2200" b="0" i="0" u="none" strike="noStrike" cap="none" normalizeH="0" baseline="0" smtClean="0">
                          <a:ln>
                            <a:noFill/>
                          </a:ln>
                          <a:solidFill>
                            <a:schemeClr val="tx1"/>
                          </a:solidFill>
                          <a:effectLst/>
                          <a:latin typeface="Times New Roman" pitchFamily="18" charset="0"/>
                        </a:rPr>
                        <a:t>)</a:t>
                      </a:r>
                      <a:endParaRPr kumimoji="0" lang="es-ES" sz="2200" b="0" i="0" u="none" strike="noStrike" cap="none" normalizeH="0" baseline="0" smtClean="0">
                        <a:ln>
                          <a:noFill/>
                        </a:ln>
                        <a:solidFill>
                          <a:schemeClr val="tx1"/>
                        </a:solidFill>
                        <a:effectLst/>
                        <a:latin typeface="Arial" charset="0"/>
                      </a:endParaRPr>
                    </a:p>
                  </a:txBody>
                  <a:tcPr marL="91452" marR="9145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79388" marR="0" lvl="1" indent="0" algn="l" defTabSz="914400" rtl="0" eaLnBrk="1" fontAlgn="base" latinLnBrk="0" hangingPunct="1">
                        <a:lnSpc>
                          <a:spcPct val="100000"/>
                        </a:lnSpc>
                        <a:spcBef>
                          <a:spcPct val="20000"/>
                        </a:spcBef>
                        <a:spcAft>
                          <a:spcPct val="0"/>
                        </a:spcAft>
                        <a:buClrTx/>
                        <a:buSzPct val="75000"/>
                        <a:buFontTx/>
                        <a:buNone/>
                        <a:tabLst/>
                      </a:pPr>
                      <a:endParaRPr kumimoji="0" lang="es-ES" sz="1200" b="0" i="0" u="none" strike="noStrike" cap="none" normalizeH="0" baseline="0" dirty="0" smtClean="0">
                        <a:ln>
                          <a:noFill/>
                        </a:ln>
                        <a:solidFill>
                          <a:schemeClr val="tx1"/>
                        </a:solidFill>
                        <a:effectLst/>
                        <a:latin typeface="Arial" charset="0"/>
                        <a:sym typeface="Wingdings" pitchFamily="2" charset="2"/>
                      </a:endParaRPr>
                    </a:p>
                    <a:p>
                      <a:pPr marL="179388" marR="0" lvl="1" indent="0" algn="ctr" defTabSz="914400" rtl="0" eaLnBrk="1" fontAlgn="base" latinLnBrk="0" hangingPunct="1">
                        <a:lnSpc>
                          <a:spcPct val="100000"/>
                        </a:lnSpc>
                        <a:spcBef>
                          <a:spcPct val="20000"/>
                        </a:spcBef>
                        <a:spcAft>
                          <a:spcPct val="0"/>
                        </a:spcAft>
                        <a:buClrTx/>
                        <a:buSzPct val="75000"/>
                        <a:buFontTx/>
                        <a:buNone/>
                        <a:tabLst/>
                      </a:pPr>
                      <a:r>
                        <a:rPr kumimoji="0" lang="es-ES" sz="2200" b="0" i="0" u="none" strike="noStrike" cap="none" normalizeH="0" baseline="0" dirty="0" smtClean="0">
                          <a:ln>
                            <a:noFill/>
                          </a:ln>
                          <a:solidFill>
                            <a:schemeClr val="tx1"/>
                          </a:solidFill>
                          <a:effectLst/>
                          <a:latin typeface="Arial" charset="0"/>
                          <a:sym typeface="Wingdings" pitchFamily="2" charset="2"/>
                        </a:rPr>
                        <a:t>Desplazamiento recta</a:t>
                      </a:r>
                      <a:endParaRPr kumimoji="0" lang="es-ES" sz="2200" b="0" i="0" u="none" strike="noStrike" cap="none" normalizeH="0" baseline="0" dirty="0" smtClean="0">
                        <a:ln>
                          <a:noFill/>
                        </a:ln>
                        <a:solidFill>
                          <a:schemeClr val="tx1"/>
                        </a:solidFill>
                        <a:effectLst/>
                        <a:latin typeface="Arial" charset="0"/>
                      </a:endParaRPr>
                    </a:p>
                  </a:txBody>
                  <a:tcPr marL="91452" marR="9145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push dir="u"/>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1127125" y="3175"/>
            <a:ext cx="3106738" cy="515938"/>
          </a:xfrm>
        </p:spPr>
        <p:txBody>
          <a:bodyPr/>
          <a:lstStyle/>
          <a:p>
            <a:pPr algn="r" eaLnBrk="1" hangingPunct="1"/>
            <a:r>
              <a:rPr lang="es-ES_tradnl" altLang="es-MX" sz="2500" b="1" smtClean="0"/>
              <a:t>IMPUESTOS DIRECTOS</a:t>
            </a:r>
            <a:endParaRPr lang="es-ES" altLang="es-MX" sz="2500" b="1" smtClean="0"/>
          </a:p>
        </p:txBody>
      </p:sp>
      <p:sp>
        <p:nvSpPr>
          <p:cNvPr id="66563" name="Rectangle 3"/>
          <p:cNvSpPr>
            <a:spLocks noGrp="1" noChangeArrowheads="1"/>
          </p:cNvSpPr>
          <p:nvPr>
            <p:ph sz="half" idx="1"/>
          </p:nvPr>
        </p:nvSpPr>
        <p:spPr>
          <a:xfrm>
            <a:off x="227013" y="584200"/>
            <a:ext cx="5545137" cy="2484438"/>
          </a:xfrm>
        </p:spPr>
        <p:txBody>
          <a:bodyPr/>
          <a:lstStyle/>
          <a:p>
            <a:pPr algn="just" eaLnBrk="1" hangingPunct="1">
              <a:lnSpc>
                <a:spcPct val="80000"/>
              </a:lnSpc>
            </a:pPr>
            <a:r>
              <a:rPr lang="es-ES_tradnl" altLang="es-MX" sz="2000" smtClean="0"/>
              <a:t>Desplazan paralelamente la Recta presupuestaria, hacia el interior si son positivos o al exterior si son negativos, sin alterar su pendiente.</a:t>
            </a:r>
          </a:p>
          <a:p>
            <a:pPr algn="just" eaLnBrk="1" hangingPunct="1">
              <a:lnSpc>
                <a:spcPct val="80000"/>
              </a:lnSpc>
            </a:pPr>
            <a:r>
              <a:rPr lang="es-ES_tradnl" altLang="es-MX" sz="2000" smtClean="0"/>
              <a:t>Dos tipos: proporcionales al ingreso </a:t>
            </a:r>
            <a:r>
              <a:rPr lang="es-ES_tradnl" altLang="es-MX" sz="2000" smtClean="0">
                <a:latin typeface="Times New Roman" pitchFamily="18" charset="0"/>
              </a:rPr>
              <a:t>(</a:t>
            </a:r>
            <a:r>
              <a:rPr lang="es-ES_tradnl" altLang="es-MX" sz="2000" i="1" smtClean="0">
                <a:latin typeface="Times New Roman" pitchFamily="18" charset="0"/>
              </a:rPr>
              <a:t>t</a:t>
            </a:r>
            <a:r>
              <a:rPr lang="es-ES_tradnl" altLang="es-MX" sz="2000" smtClean="0">
                <a:latin typeface="Times New Roman" pitchFamily="18" charset="0"/>
              </a:rPr>
              <a:t>)</a:t>
            </a:r>
            <a:r>
              <a:rPr lang="es-ES_tradnl" altLang="es-MX" sz="2000" smtClean="0"/>
              <a:t> o de cuantía fija </a:t>
            </a:r>
            <a:r>
              <a:rPr lang="es-ES_tradnl" altLang="es-MX" sz="2000" smtClean="0">
                <a:latin typeface="Times New Roman" pitchFamily="18" charset="0"/>
              </a:rPr>
              <a:t>(</a:t>
            </a:r>
            <a:r>
              <a:rPr lang="es-ES_tradnl" altLang="es-MX" sz="2000" i="1" smtClean="0">
                <a:latin typeface="Times New Roman" pitchFamily="18" charset="0"/>
              </a:rPr>
              <a:t>T</a:t>
            </a:r>
            <a:r>
              <a:rPr lang="es-ES_tradnl" altLang="es-MX" sz="2000" smtClean="0">
                <a:latin typeface="Times New Roman" pitchFamily="18" charset="0"/>
              </a:rPr>
              <a:t>)</a:t>
            </a:r>
          </a:p>
          <a:p>
            <a:pPr eaLnBrk="1" hangingPunct="1">
              <a:lnSpc>
                <a:spcPct val="80000"/>
              </a:lnSpc>
              <a:buFont typeface="Wingdings" pitchFamily="2" charset="2"/>
              <a:buNone/>
            </a:pPr>
            <a:r>
              <a:rPr lang="es-ES_tradnl" altLang="es-MX" sz="2000" i="1" smtClean="0">
                <a:latin typeface="Times New Roman" pitchFamily="18" charset="0"/>
              </a:rPr>
              <a:t>	P</a:t>
            </a:r>
            <a:r>
              <a:rPr lang="es-ES_tradnl" altLang="es-MX" sz="2000" i="1" baseline="-25000" smtClean="0">
                <a:latin typeface="Times New Roman" pitchFamily="18" charset="0"/>
              </a:rPr>
              <a:t>X</a:t>
            </a:r>
            <a:r>
              <a:rPr lang="es-ES_tradnl" altLang="es-MX" sz="2000" i="1" smtClean="0">
                <a:latin typeface="Times New Roman" pitchFamily="18" charset="0"/>
              </a:rPr>
              <a:t>X +  P</a:t>
            </a:r>
            <a:r>
              <a:rPr lang="es-ES_tradnl" altLang="es-MX" sz="2000" i="1" baseline="-25000" smtClean="0">
                <a:latin typeface="Times New Roman" pitchFamily="18" charset="0"/>
              </a:rPr>
              <a:t>Y</a:t>
            </a:r>
            <a:r>
              <a:rPr lang="es-ES_tradnl" altLang="es-MX" sz="2000" i="1" smtClean="0">
                <a:latin typeface="Times New Roman" pitchFamily="18" charset="0"/>
              </a:rPr>
              <a:t>Y</a:t>
            </a:r>
            <a:r>
              <a:rPr lang="es-ES_tradnl" altLang="es-MX" sz="2000" i="1" baseline="-25000" smtClean="0">
                <a:latin typeface="Times New Roman" pitchFamily="18" charset="0"/>
              </a:rPr>
              <a:t> </a:t>
            </a:r>
            <a:r>
              <a:rPr lang="es-ES_tradnl" altLang="es-MX" sz="2000" i="1" smtClean="0">
                <a:latin typeface="Times New Roman" pitchFamily="18" charset="0"/>
              </a:rPr>
              <a:t> = M</a:t>
            </a:r>
            <a:r>
              <a:rPr lang="es-ES_tradnl" altLang="es-MX" sz="2000" smtClean="0">
                <a:latin typeface="Times New Roman" pitchFamily="18" charset="0"/>
              </a:rPr>
              <a:t>(</a:t>
            </a:r>
            <a:r>
              <a:rPr lang="es-ES_tradnl" altLang="es-MX" sz="2000" i="1" smtClean="0">
                <a:latin typeface="Times New Roman" pitchFamily="18" charset="0"/>
              </a:rPr>
              <a:t>1 - t</a:t>
            </a:r>
            <a:r>
              <a:rPr lang="es-ES_tradnl" altLang="es-MX" sz="2000" smtClean="0">
                <a:latin typeface="Times New Roman" pitchFamily="18" charset="0"/>
              </a:rPr>
              <a:t>)</a:t>
            </a:r>
          </a:p>
          <a:p>
            <a:pPr eaLnBrk="1" hangingPunct="1">
              <a:lnSpc>
                <a:spcPct val="80000"/>
              </a:lnSpc>
              <a:buFont typeface="Wingdings" pitchFamily="2" charset="2"/>
              <a:buNone/>
            </a:pPr>
            <a:r>
              <a:rPr lang="es-ES_tradnl" altLang="es-MX" sz="2000" i="1" smtClean="0">
                <a:latin typeface="Times New Roman" pitchFamily="18" charset="0"/>
              </a:rPr>
              <a:t>	P</a:t>
            </a:r>
            <a:r>
              <a:rPr lang="es-ES_tradnl" altLang="es-MX" sz="2000" i="1" baseline="-25000" smtClean="0">
                <a:latin typeface="Times New Roman" pitchFamily="18" charset="0"/>
              </a:rPr>
              <a:t>X</a:t>
            </a:r>
            <a:r>
              <a:rPr lang="es-ES_tradnl" altLang="es-MX" sz="2000" i="1" smtClean="0">
                <a:latin typeface="Times New Roman" pitchFamily="18" charset="0"/>
              </a:rPr>
              <a:t>X +  P</a:t>
            </a:r>
            <a:r>
              <a:rPr lang="es-ES_tradnl" altLang="es-MX" sz="2000" i="1" baseline="-25000" smtClean="0">
                <a:latin typeface="Times New Roman" pitchFamily="18" charset="0"/>
              </a:rPr>
              <a:t>Y</a:t>
            </a:r>
            <a:r>
              <a:rPr lang="es-ES_tradnl" altLang="es-MX" sz="2000" i="1" smtClean="0">
                <a:latin typeface="Times New Roman" pitchFamily="18" charset="0"/>
              </a:rPr>
              <a:t>Y</a:t>
            </a:r>
            <a:r>
              <a:rPr lang="es-ES_tradnl" altLang="es-MX" sz="2000" i="1" baseline="-25000" smtClean="0">
                <a:latin typeface="Times New Roman" pitchFamily="18" charset="0"/>
              </a:rPr>
              <a:t> </a:t>
            </a:r>
            <a:r>
              <a:rPr lang="es-ES_tradnl" altLang="es-MX" sz="2000" i="1" smtClean="0">
                <a:latin typeface="Times New Roman" pitchFamily="18" charset="0"/>
              </a:rPr>
              <a:t> = M - T</a:t>
            </a:r>
            <a:endParaRPr lang="es-ES" altLang="es-MX" sz="2000" i="1" baseline="-25000" smtClean="0">
              <a:latin typeface="Times New Roman" pitchFamily="18" charset="0"/>
            </a:endParaRPr>
          </a:p>
        </p:txBody>
      </p:sp>
      <p:grpSp>
        <p:nvGrpSpPr>
          <p:cNvPr id="66564" name="Group 16"/>
          <p:cNvGrpSpPr>
            <a:grpSpLocks/>
          </p:cNvGrpSpPr>
          <p:nvPr/>
        </p:nvGrpSpPr>
        <p:grpSpPr bwMode="auto">
          <a:xfrm>
            <a:off x="550863" y="3205163"/>
            <a:ext cx="4633912" cy="3652837"/>
            <a:chOff x="2699" y="1475"/>
            <a:chExt cx="2919" cy="2301"/>
          </a:xfrm>
        </p:grpSpPr>
        <p:sp>
          <p:nvSpPr>
            <p:cNvPr id="66580" name="Text Box 5"/>
            <p:cNvSpPr txBox="1">
              <a:spLocks noChangeArrowheads="1"/>
            </p:cNvSpPr>
            <p:nvPr/>
          </p:nvSpPr>
          <p:spPr bwMode="auto">
            <a:xfrm>
              <a:off x="3229" y="1475"/>
              <a:ext cx="46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800" b="0">
                  <a:latin typeface="Tahoma" pitchFamily="34" charset="0"/>
                </a:rPr>
                <a:t>Y</a:t>
              </a:r>
              <a:endParaRPr kumimoji="1" lang="es-ES" altLang="es-MX" sz="1800" b="0">
                <a:latin typeface="Tahoma" pitchFamily="34" charset="0"/>
              </a:endParaRPr>
            </a:p>
          </p:txBody>
        </p:sp>
        <p:sp>
          <p:nvSpPr>
            <p:cNvPr id="66581" name="Text Box 6"/>
            <p:cNvSpPr txBox="1">
              <a:spLocks noChangeArrowheads="1"/>
            </p:cNvSpPr>
            <p:nvPr/>
          </p:nvSpPr>
          <p:spPr bwMode="auto">
            <a:xfrm>
              <a:off x="5218" y="3532"/>
              <a:ext cx="4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800" b="0" i="1">
                  <a:latin typeface="Times New Roman" pitchFamily="18" charset="0"/>
                </a:rPr>
                <a:t>X</a:t>
              </a:r>
              <a:endParaRPr kumimoji="1" lang="es-ES" altLang="es-MX" sz="1800" b="0" i="1">
                <a:latin typeface="Times New Roman" pitchFamily="18" charset="0"/>
              </a:endParaRPr>
            </a:p>
          </p:txBody>
        </p:sp>
        <p:sp>
          <p:nvSpPr>
            <p:cNvPr id="66582" name="Text Box 7"/>
            <p:cNvSpPr txBox="1">
              <a:spLocks noChangeArrowheads="1"/>
            </p:cNvSpPr>
            <p:nvPr/>
          </p:nvSpPr>
          <p:spPr bwMode="auto">
            <a:xfrm>
              <a:off x="2936" y="2125"/>
              <a:ext cx="80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400" b="0">
                  <a:latin typeface="Times New Roman" pitchFamily="18" charset="0"/>
                </a:rPr>
                <a:t>   </a:t>
              </a:r>
              <a:r>
                <a:rPr kumimoji="1" lang="es-ES_tradnl" altLang="es-MX" sz="1400" b="0" i="1">
                  <a:latin typeface="Times New Roman" pitchFamily="18" charset="0"/>
                </a:rPr>
                <a:t>M</a:t>
              </a:r>
              <a:r>
                <a:rPr kumimoji="1" lang="es-ES_tradnl" altLang="es-MX" sz="1400" b="0">
                  <a:latin typeface="Times New Roman" pitchFamily="18" charset="0"/>
                </a:rPr>
                <a:t>/</a:t>
              </a:r>
              <a:r>
                <a:rPr kumimoji="1" lang="es-ES_tradnl" altLang="es-MX" sz="1400" b="0" i="1">
                  <a:latin typeface="Times New Roman" pitchFamily="18" charset="0"/>
                </a:rPr>
                <a:t>p</a:t>
              </a:r>
              <a:r>
                <a:rPr kumimoji="1" lang="es-ES_tradnl" altLang="es-MX" sz="1400" b="0" baseline="-25000">
                  <a:latin typeface="Times New Roman" pitchFamily="18" charset="0"/>
                </a:rPr>
                <a:t>2</a:t>
              </a:r>
              <a:endParaRPr kumimoji="1" lang="es-ES" altLang="es-MX" sz="1400" b="0">
                <a:latin typeface="Times New Roman" pitchFamily="18" charset="0"/>
              </a:endParaRPr>
            </a:p>
          </p:txBody>
        </p:sp>
        <p:sp>
          <p:nvSpPr>
            <p:cNvPr id="66583" name="Text Box 8"/>
            <p:cNvSpPr txBox="1">
              <a:spLocks noChangeArrowheads="1"/>
            </p:cNvSpPr>
            <p:nvPr/>
          </p:nvSpPr>
          <p:spPr bwMode="auto">
            <a:xfrm>
              <a:off x="4618" y="3584"/>
              <a:ext cx="60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400" b="0" i="1">
                  <a:latin typeface="Times New Roman" pitchFamily="18" charset="0"/>
                </a:rPr>
                <a:t>M/p</a:t>
              </a:r>
              <a:r>
                <a:rPr kumimoji="1" lang="es-ES_tradnl" altLang="es-MX" sz="1400" b="0" baseline="-25000">
                  <a:latin typeface="Times New Roman" pitchFamily="18" charset="0"/>
                </a:rPr>
                <a:t>1</a:t>
              </a:r>
              <a:r>
                <a:rPr kumimoji="1" lang="es-ES_tradnl" altLang="es-MX" sz="1400" b="0">
                  <a:latin typeface="Tahoma" pitchFamily="34" charset="0"/>
                </a:rPr>
                <a:t> </a:t>
              </a:r>
              <a:endParaRPr kumimoji="1" lang="es-ES" altLang="es-MX" sz="1400" b="0">
                <a:latin typeface="Tahoma" pitchFamily="34" charset="0"/>
              </a:endParaRPr>
            </a:p>
          </p:txBody>
        </p:sp>
        <p:sp>
          <p:nvSpPr>
            <p:cNvPr id="66584" name="Text Box 9"/>
            <p:cNvSpPr txBox="1">
              <a:spLocks noChangeArrowheads="1"/>
            </p:cNvSpPr>
            <p:nvPr/>
          </p:nvSpPr>
          <p:spPr bwMode="auto">
            <a:xfrm>
              <a:off x="2699" y="2659"/>
              <a:ext cx="72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400" b="0">
                  <a:latin typeface="Times New Roman" pitchFamily="18" charset="0"/>
                </a:rPr>
                <a:t>      </a:t>
              </a:r>
              <a:r>
                <a:rPr kumimoji="1" lang="es-ES_tradnl" altLang="es-MX" sz="1400" b="0" i="1">
                  <a:latin typeface="Times New Roman" pitchFamily="18" charset="0"/>
                </a:rPr>
                <a:t>M</a:t>
              </a:r>
              <a:r>
                <a:rPr kumimoji="1" lang="es-ES_tradnl" altLang="es-MX" sz="1400" b="0">
                  <a:latin typeface="Times New Roman" pitchFamily="18" charset="0"/>
                </a:rPr>
                <a:t>(1-</a:t>
              </a:r>
              <a:r>
                <a:rPr kumimoji="1" lang="es-ES_tradnl" altLang="es-MX" sz="1400" b="0" i="1">
                  <a:latin typeface="Times New Roman" pitchFamily="18" charset="0"/>
                </a:rPr>
                <a:t>t</a:t>
              </a:r>
              <a:r>
                <a:rPr kumimoji="1" lang="es-ES_tradnl" altLang="es-MX" sz="1400" b="0">
                  <a:latin typeface="Times New Roman" pitchFamily="18" charset="0"/>
                </a:rPr>
                <a:t>)/</a:t>
              </a:r>
              <a:r>
                <a:rPr kumimoji="1" lang="es-ES_tradnl" altLang="es-MX" sz="1400" b="0" i="1">
                  <a:latin typeface="Times New Roman" pitchFamily="18" charset="0"/>
                </a:rPr>
                <a:t>p</a:t>
              </a:r>
              <a:r>
                <a:rPr kumimoji="1" lang="es-ES_tradnl" altLang="es-MX" sz="1400" b="0" baseline="-25000">
                  <a:latin typeface="Times New Roman" pitchFamily="18" charset="0"/>
                </a:rPr>
                <a:t>2</a:t>
              </a:r>
              <a:endParaRPr kumimoji="1" lang="es-ES" altLang="es-MX" sz="1400" b="0">
                <a:latin typeface="Times New Roman" pitchFamily="18" charset="0"/>
              </a:endParaRPr>
            </a:p>
          </p:txBody>
        </p:sp>
        <p:sp>
          <p:nvSpPr>
            <p:cNvPr id="66585" name="Text Box 10"/>
            <p:cNvSpPr txBox="1">
              <a:spLocks noChangeArrowheads="1"/>
            </p:cNvSpPr>
            <p:nvPr/>
          </p:nvSpPr>
          <p:spPr bwMode="auto">
            <a:xfrm>
              <a:off x="3818" y="3584"/>
              <a:ext cx="93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400" b="0" i="1">
                  <a:latin typeface="Times New Roman" pitchFamily="18" charset="0"/>
                </a:rPr>
                <a:t>M</a:t>
              </a:r>
              <a:r>
                <a:rPr kumimoji="1" lang="es-ES_tradnl" altLang="es-MX" sz="1400" b="0">
                  <a:latin typeface="Times New Roman" pitchFamily="18" charset="0"/>
                </a:rPr>
                <a:t>(1-</a:t>
              </a:r>
              <a:r>
                <a:rPr kumimoji="1" lang="es-ES_tradnl" altLang="es-MX" sz="1400" b="0" i="1">
                  <a:latin typeface="Times New Roman" pitchFamily="18" charset="0"/>
                </a:rPr>
                <a:t>t</a:t>
              </a:r>
              <a:r>
                <a:rPr kumimoji="1" lang="es-ES_tradnl" altLang="es-MX" sz="1400" b="0">
                  <a:latin typeface="Times New Roman" pitchFamily="18" charset="0"/>
                </a:rPr>
                <a:t>)/</a:t>
              </a:r>
              <a:r>
                <a:rPr kumimoji="1" lang="es-ES_tradnl" altLang="es-MX" sz="1400" b="0" i="1">
                  <a:latin typeface="Times New Roman" pitchFamily="18" charset="0"/>
                </a:rPr>
                <a:t>p</a:t>
              </a:r>
              <a:r>
                <a:rPr kumimoji="1" lang="es-ES_tradnl" altLang="es-MX" sz="1400" b="0" baseline="-25000">
                  <a:latin typeface="Times New Roman" pitchFamily="18" charset="0"/>
                </a:rPr>
                <a:t>1</a:t>
              </a:r>
              <a:endParaRPr kumimoji="1" lang="es-ES" altLang="es-MX" sz="1400" b="0">
                <a:latin typeface="Times New Roman" pitchFamily="18" charset="0"/>
              </a:endParaRPr>
            </a:p>
          </p:txBody>
        </p:sp>
        <p:sp>
          <p:nvSpPr>
            <p:cNvPr id="66586" name="Line 11"/>
            <p:cNvSpPr>
              <a:spLocks noChangeShapeType="1"/>
            </p:cNvSpPr>
            <p:nvPr/>
          </p:nvSpPr>
          <p:spPr bwMode="auto">
            <a:xfrm>
              <a:off x="3418" y="3532"/>
              <a:ext cx="1867"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66587" name="Line 12"/>
            <p:cNvSpPr>
              <a:spLocks noChangeShapeType="1"/>
            </p:cNvSpPr>
            <p:nvPr/>
          </p:nvSpPr>
          <p:spPr bwMode="auto">
            <a:xfrm>
              <a:off x="3418" y="1552"/>
              <a:ext cx="0" cy="198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66588" name="Line 13"/>
            <p:cNvSpPr>
              <a:spLocks noChangeShapeType="1"/>
            </p:cNvSpPr>
            <p:nvPr/>
          </p:nvSpPr>
          <p:spPr bwMode="auto">
            <a:xfrm>
              <a:off x="3418" y="2230"/>
              <a:ext cx="1467" cy="1302"/>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66589" name="Line 14"/>
            <p:cNvSpPr>
              <a:spLocks noChangeShapeType="1"/>
            </p:cNvSpPr>
            <p:nvPr/>
          </p:nvSpPr>
          <p:spPr bwMode="auto">
            <a:xfrm>
              <a:off x="3418" y="2803"/>
              <a:ext cx="800" cy="729"/>
            </a:xfrm>
            <a:prstGeom prst="line">
              <a:avLst/>
            </a:prstGeom>
            <a:noFill/>
            <a:ln w="38100">
              <a:solidFill>
                <a:srgbClr val="FF3300"/>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282639" name="Text Box 15"/>
            <p:cNvSpPr txBox="1">
              <a:spLocks noChangeArrowheads="1"/>
            </p:cNvSpPr>
            <p:nvPr/>
          </p:nvSpPr>
          <p:spPr bwMode="auto">
            <a:xfrm>
              <a:off x="4018" y="1813"/>
              <a:ext cx="1133" cy="291"/>
            </a:xfrm>
            <a:prstGeom prst="rect">
              <a:avLst/>
            </a:prstGeom>
            <a:noFill/>
            <a:ln w="9525">
              <a:noFill/>
              <a:miter lim="800000"/>
              <a:headEnd/>
              <a:tailEnd/>
            </a:ln>
            <a:effectLst/>
          </p:spPr>
          <p:txBody>
            <a:bodyPr>
              <a:spAutoFit/>
            </a:bodyPr>
            <a:lstStyle/>
            <a:p>
              <a:pPr>
                <a:spcBef>
                  <a:spcPct val="50000"/>
                </a:spcBef>
                <a:defRPr/>
              </a:pPr>
              <a:r>
                <a:rPr kumimoji="1" lang="es-ES_tradnl" sz="2400" b="0" i="1">
                  <a:solidFill>
                    <a:srgbClr val="FF3300"/>
                  </a:solidFill>
                  <a:effectLst>
                    <a:outerShdw blurRad="38100" dist="38100" dir="2700000" algn="tl">
                      <a:srgbClr val="000000"/>
                    </a:outerShdw>
                  </a:effectLst>
                  <a:latin typeface="Times New Roman" pitchFamily="18" charset="0"/>
                </a:rPr>
                <a:t>t </a:t>
              </a:r>
              <a:r>
                <a:rPr kumimoji="1" lang="es-ES_tradnl" sz="2400" b="0">
                  <a:solidFill>
                    <a:srgbClr val="FF3300"/>
                  </a:solidFill>
                  <a:effectLst>
                    <a:outerShdw blurRad="38100" dist="38100" dir="2700000" algn="tl">
                      <a:srgbClr val="000000"/>
                    </a:outerShdw>
                  </a:effectLst>
                  <a:latin typeface="Tahoma" pitchFamily="34" charset="0"/>
                </a:rPr>
                <a:t>&gt; 0</a:t>
              </a:r>
              <a:endParaRPr kumimoji="1" lang="es-ES" sz="2400" b="0">
                <a:solidFill>
                  <a:srgbClr val="FF3300"/>
                </a:solidFill>
                <a:effectLst>
                  <a:outerShdw blurRad="38100" dist="38100" dir="2700000" algn="tl">
                    <a:srgbClr val="000000"/>
                  </a:outerShdw>
                </a:effectLst>
                <a:latin typeface="Tahoma" pitchFamily="34" charset="0"/>
              </a:endParaRPr>
            </a:p>
          </p:txBody>
        </p:sp>
      </p:grpSp>
      <p:sp>
        <p:nvSpPr>
          <p:cNvPr id="66565" name="Rectangle 2"/>
          <p:cNvSpPr txBox="1">
            <a:spLocks noChangeArrowheads="1"/>
          </p:cNvSpPr>
          <p:nvPr/>
        </p:nvSpPr>
        <p:spPr bwMode="auto">
          <a:xfrm>
            <a:off x="7583488" y="0"/>
            <a:ext cx="3176587"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r" eaLnBrk="1" hangingPunct="1">
              <a:lnSpc>
                <a:spcPct val="90000"/>
              </a:lnSpc>
            </a:pPr>
            <a:r>
              <a:rPr lang="es-ES_tradnl" altLang="es-MX" sz="2300">
                <a:latin typeface="Calibri Light" pitchFamily="34" charset="0"/>
              </a:rPr>
              <a:t>IMPUESTOS INDIRECTOS.</a:t>
            </a:r>
            <a:endParaRPr lang="es-ES" altLang="es-MX" sz="2300">
              <a:latin typeface="Calibri Light" pitchFamily="34" charset="0"/>
            </a:endParaRPr>
          </a:p>
        </p:txBody>
      </p:sp>
      <p:sp>
        <p:nvSpPr>
          <p:cNvPr id="66566" name="Rectangle 3"/>
          <p:cNvSpPr>
            <a:spLocks noGrp="1" noChangeArrowheads="1"/>
          </p:cNvSpPr>
          <p:nvPr>
            <p:ph sz="half" idx="1"/>
          </p:nvPr>
        </p:nvSpPr>
        <p:spPr>
          <a:xfrm>
            <a:off x="6491288" y="512763"/>
            <a:ext cx="5005387" cy="2484437"/>
          </a:xfrm>
        </p:spPr>
        <p:txBody>
          <a:bodyPr/>
          <a:lstStyle/>
          <a:p>
            <a:pPr marL="0" indent="0" algn="just" eaLnBrk="1" hangingPunct="1">
              <a:buFont typeface="Arial" pitchFamily="34" charset="0"/>
              <a:buNone/>
            </a:pPr>
            <a:r>
              <a:rPr lang="es-ES_tradnl" altLang="es-MX" sz="2000" smtClean="0"/>
              <a:t>Actúan igual que una variación del precio del bien que gravan.</a:t>
            </a:r>
          </a:p>
          <a:p>
            <a:pPr marL="0" indent="0" eaLnBrk="1" hangingPunct="1">
              <a:buFont typeface="Arial" pitchFamily="34" charset="0"/>
              <a:buNone/>
            </a:pPr>
            <a:r>
              <a:rPr lang="es-ES_tradnl" altLang="es-MX" sz="2000" smtClean="0"/>
              <a:t>Dos tipos: unitarios sobre la cantidad </a:t>
            </a:r>
            <a:r>
              <a:rPr lang="es-ES_tradnl" altLang="es-MX" sz="2000" smtClean="0">
                <a:latin typeface="Times New Roman" pitchFamily="18" charset="0"/>
              </a:rPr>
              <a:t>(t</a:t>
            </a:r>
            <a:r>
              <a:rPr lang="es-ES_tradnl" altLang="es-MX" sz="2000" baseline="-25000" smtClean="0">
                <a:latin typeface="Times New Roman" pitchFamily="18" charset="0"/>
              </a:rPr>
              <a:t>1</a:t>
            </a:r>
            <a:r>
              <a:rPr lang="es-ES_tradnl" altLang="es-MX" sz="2000" smtClean="0">
                <a:latin typeface="Times New Roman" pitchFamily="18" charset="0"/>
              </a:rPr>
              <a:t>);</a:t>
            </a:r>
            <a:r>
              <a:rPr lang="es-ES_tradnl" altLang="es-MX" sz="2000" smtClean="0"/>
              <a:t> ad-valorem (</a:t>
            </a:r>
            <a:r>
              <a:rPr lang="es-ES_tradnl" altLang="es-MX" sz="2000" smtClean="0">
                <a:sym typeface="Symbol" pitchFamily="18" charset="2"/>
              </a:rPr>
              <a:t></a:t>
            </a:r>
            <a:r>
              <a:rPr lang="es-ES_tradnl" altLang="es-MX" sz="2000" baseline="-25000" smtClean="0">
                <a:sym typeface="Symbol" pitchFamily="18" charset="2"/>
              </a:rPr>
              <a:t>1</a:t>
            </a:r>
            <a:r>
              <a:rPr lang="es-ES_tradnl" altLang="es-MX" sz="2000" smtClean="0">
                <a:sym typeface="Symbol" pitchFamily="18" charset="2"/>
              </a:rPr>
              <a:t>)</a:t>
            </a:r>
          </a:p>
          <a:p>
            <a:pPr marL="0" indent="0" eaLnBrk="1" hangingPunct="1">
              <a:buFont typeface="Arial" pitchFamily="34" charset="0"/>
              <a:buNone/>
            </a:pPr>
            <a:r>
              <a:rPr lang="es-ES_tradnl" altLang="es-MX" sz="2000" smtClean="0">
                <a:latin typeface="Times New Roman" pitchFamily="18" charset="0"/>
              </a:rPr>
              <a:t>(</a:t>
            </a:r>
            <a:r>
              <a:rPr lang="es-ES_tradnl" altLang="es-MX" sz="2000" i="1" smtClean="0">
                <a:latin typeface="Times New Roman" pitchFamily="18" charset="0"/>
              </a:rPr>
              <a:t>P</a:t>
            </a:r>
            <a:r>
              <a:rPr lang="es-ES_tradnl" altLang="es-MX" sz="2000" i="1" baseline="-25000" smtClean="0">
                <a:latin typeface="Times New Roman" pitchFamily="18" charset="0"/>
              </a:rPr>
              <a:t>X </a:t>
            </a:r>
            <a:r>
              <a:rPr lang="es-ES_tradnl" altLang="es-MX" sz="2000" i="1" smtClean="0">
                <a:latin typeface="Times New Roman" pitchFamily="18" charset="0"/>
              </a:rPr>
              <a:t>+ t</a:t>
            </a:r>
            <a:r>
              <a:rPr lang="es-ES_tradnl" altLang="es-MX" sz="2000" i="1" baseline="-25000" smtClean="0">
                <a:latin typeface="Times New Roman" pitchFamily="18" charset="0"/>
              </a:rPr>
              <a:t>X</a:t>
            </a:r>
            <a:r>
              <a:rPr lang="es-ES_tradnl" altLang="es-MX" sz="2000" smtClean="0">
                <a:latin typeface="Times New Roman" pitchFamily="18" charset="0"/>
              </a:rPr>
              <a:t>)</a:t>
            </a:r>
            <a:r>
              <a:rPr lang="es-ES_tradnl" altLang="es-MX" sz="2000" i="1" baseline="-25000" smtClean="0">
                <a:latin typeface="Times New Roman" pitchFamily="18" charset="0"/>
              </a:rPr>
              <a:t> </a:t>
            </a:r>
            <a:r>
              <a:rPr lang="es-ES_tradnl" altLang="es-MX" sz="2000" i="1" smtClean="0">
                <a:latin typeface="Times New Roman" pitchFamily="18" charset="0"/>
              </a:rPr>
              <a:t>X +  P</a:t>
            </a:r>
            <a:r>
              <a:rPr lang="es-ES_tradnl" altLang="es-MX" sz="2000" i="1" baseline="-25000" smtClean="0">
                <a:latin typeface="Times New Roman" pitchFamily="18" charset="0"/>
              </a:rPr>
              <a:t>Y</a:t>
            </a:r>
            <a:r>
              <a:rPr lang="es-ES_tradnl" altLang="es-MX" sz="2000" i="1" smtClean="0">
                <a:latin typeface="Times New Roman" pitchFamily="18" charset="0"/>
              </a:rPr>
              <a:t>Y</a:t>
            </a:r>
            <a:r>
              <a:rPr lang="es-ES_tradnl" altLang="es-MX" sz="2000" i="1" baseline="-25000" smtClean="0">
                <a:latin typeface="Times New Roman" pitchFamily="18" charset="0"/>
              </a:rPr>
              <a:t> </a:t>
            </a:r>
            <a:r>
              <a:rPr lang="es-ES_tradnl" altLang="es-MX" sz="2000" i="1" smtClean="0">
                <a:latin typeface="Times New Roman" pitchFamily="18" charset="0"/>
              </a:rPr>
              <a:t> = M</a:t>
            </a:r>
          </a:p>
          <a:p>
            <a:pPr marL="0" indent="0" eaLnBrk="1" hangingPunct="1">
              <a:buFont typeface="Arial" pitchFamily="34" charset="0"/>
              <a:buNone/>
            </a:pPr>
            <a:r>
              <a:rPr lang="es-ES_tradnl" altLang="es-MX" sz="2000" i="1" smtClean="0">
                <a:latin typeface="Times New Roman" pitchFamily="18" charset="0"/>
              </a:rPr>
              <a:t>P</a:t>
            </a:r>
            <a:r>
              <a:rPr lang="es-ES_tradnl" altLang="es-MX" sz="2000" i="1" baseline="-25000" smtClean="0">
                <a:latin typeface="Times New Roman" pitchFamily="18" charset="0"/>
              </a:rPr>
              <a:t>X</a:t>
            </a:r>
            <a:r>
              <a:rPr lang="es-ES_tradnl" altLang="es-MX" sz="2000" smtClean="0">
                <a:latin typeface="Times New Roman" pitchFamily="18" charset="0"/>
              </a:rPr>
              <a:t>(1</a:t>
            </a:r>
            <a:r>
              <a:rPr lang="es-ES_tradnl" altLang="es-MX" sz="2000" i="1" smtClean="0">
                <a:latin typeface="Times New Roman" pitchFamily="18" charset="0"/>
              </a:rPr>
              <a:t> +  </a:t>
            </a:r>
            <a:r>
              <a:rPr lang="es-ES_tradnl" altLang="es-MX" sz="2000" i="1" smtClean="0">
                <a:latin typeface="Times New Roman" pitchFamily="18" charset="0"/>
                <a:sym typeface="Symbol" pitchFamily="18" charset="2"/>
              </a:rPr>
              <a:t></a:t>
            </a:r>
            <a:r>
              <a:rPr lang="es-ES_tradnl" altLang="es-MX" sz="2000" i="1" baseline="-25000" smtClean="0">
                <a:latin typeface="Times New Roman" pitchFamily="18" charset="0"/>
                <a:sym typeface="Symbol" pitchFamily="18" charset="2"/>
              </a:rPr>
              <a:t>X</a:t>
            </a:r>
            <a:r>
              <a:rPr lang="es-ES_tradnl" altLang="es-MX" sz="2000" smtClean="0">
                <a:latin typeface="Times New Roman" pitchFamily="18" charset="0"/>
              </a:rPr>
              <a:t>)</a:t>
            </a:r>
            <a:r>
              <a:rPr lang="es-ES_tradnl" altLang="es-MX" sz="2000" i="1" baseline="-25000" smtClean="0">
                <a:latin typeface="Times New Roman" pitchFamily="18" charset="0"/>
              </a:rPr>
              <a:t> </a:t>
            </a:r>
            <a:r>
              <a:rPr lang="es-ES_tradnl" altLang="es-MX" sz="2000" i="1" smtClean="0">
                <a:latin typeface="Times New Roman" pitchFamily="18" charset="0"/>
              </a:rPr>
              <a:t>X + P</a:t>
            </a:r>
            <a:r>
              <a:rPr lang="es-ES_tradnl" altLang="es-MX" sz="2000" i="1" baseline="-25000" smtClean="0">
                <a:latin typeface="Times New Roman" pitchFamily="18" charset="0"/>
              </a:rPr>
              <a:t>Y</a:t>
            </a:r>
            <a:r>
              <a:rPr lang="es-ES_tradnl" altLang="es-MX" sz="2000" i="1" smtClean="0">
                <a:latin typeface="Times New Roman" pitchFamily="18" charset="0"/>
              </a:rPr>
              <a:t>Y</a:t>
            </a:r>
            <a:r>
              <a:rPr lang="es-ES_tradnl" altLang="es-MX" sz="2000" i="1" baseline="-25000" smtClean="0">
                <a:latin typeface="Times New Roman" pitchFamily="18" charset="0"/>
              </a:rPr>
              <a:t> </a:t>
            </a:r>
            <a:r>
              <a:rPr lang="es-ES_tradnl" altLang="es-MX" sz="2000" i="1" smtClean="0">
                <a:latin typeface="Times New Roman" pitchFamily="18" charset="0"/>
              </a:rPr>
              <a:t> = M</a:t>
            </a:r>
            <a:endParaRPr lang="es-ES" altLang="es-MX" sz="2000" i="1" smtClean="0">
              <a:latin typeface="Times New Roman" pitchFamily="18" charset="0"/>
            </a:endParaRPr>
          </a:p>
        </p:txBody>
      </p:sp>
      <p:sp>
        <p:nvSpPr>
          <p:cNvPr id="66567" name="Line 4"/>
          <p:cNvSpPr>
            <a:spLocks noChangeShapeType="1"/>
          </p:cNvSpPr>
          <p:nvPr/>
        </p:nvSpPr>
        <p:spPr bwMode="auto">
          <a:xfrm>
            <a:off x="7219950" y="2930525"/>
            <a:ext cx="0" cy="3476625"/>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66568" name="Line 5"/>
          <p:cNvSpPr>
            <a:spLocks noChangeShapeType="1"/>
          </p:cNvSpPr>
          <p:nvPr/>
        </p:nvSpPr>
        <p:spPr bwMode="auto">
          <a:xfrm>
            <a:off x="7219950" y="6407150"/>
            <a:ext cx="3097213"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66569" name="Line 6"/>
          <p:cNvSpPr>
            <a:spLocks noChangeShapeType="1"/>
          </p:cNvSpPr>
          <p:nvPr/>
        </p:nvSpPr>
        <p:spPr bwMode="auto">
          <a:xfrm>
            <a:off x="7219950" y="3128963"/>
            <a:ext cx="2732088" cy="3278187"/>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66570" name="Line 7"/>
          <p:cNvSpPr>
            <a:spLocks noChangeShapeType="1"/>
          </p:cNvSpPr>
          <p:nvPr/>
        </p:nvSpPr>
        <p:spPr bwMode="auto">
          <a:xfrm>
            <a:off x="7219950" y="3128963"/>
            <a:ext cx="1184275" cy="3278187"/>
          </a:xfrm>
          <a:prstGeom prst="line">
            <a:avLst/>
          </a:prstGeom>
          <a:noFill/>
          <a:ln w="38100">
            <a:solidFill>
              <a:srgbClr val="FF3300"/>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66571" name="Text Box 8"/>
          <p:cNvSpPr txBox="1">
            <a:spLocks noChangeArrowheads="1"/>
          </p:cNvSpPr>
          <p:nvPr/>
        </p:nvSpPr>
        <p:spPr bwMode="auto">
          <a:xfrm>
            <a:off x="6821488" y="2651125"/>
            <a:ext cx="9112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800" b="0">
                <a:latin typeface="Tahoma" pitchFamily="34" charset="0"/>
              </a:rPr>
              <a:t> </a:t>
            </a:r>
            <a:r>
              <a:rPr kumimoji="1" lang="es-ES_tradnl" altLang="es-MX" sz="1800" b="0" i="1">
                <a:latin typeface="Times New Roman" pitchFamily="18" charset="0"/>
              </a:rPr>
              <a:t>Y</a:t>
            </a:r>
            <a:endParaRPr kumimoji="1" lang="es-ES" altLang="es-MX" sz="1800" b="0" i="1">
              <a:latin typeface="Times New Roman" pitchFamily="18" charset="0"/>
            </a:endParaRPr>
          </a:p>
        </p:txBody>
      </p:sp>
      <p:sp>
        <p:nvSpPr>
          <p:cNvPr id="66572" name="Text Box 9"/>
          <p:cNvSpPr txBox="1">
            <a:spLocks noChangeArrowheads="1"/>
          </p:cNvSpPr>
          <p:nvPr/>
        </p:nvSpPr>
        <p:spPr bwMode="auto">
          <a:xfrm>
            <a:off x="7583488" y="6407150"/>
            <a:ext cx="17303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800" b="0">
                <a:latin typeface="Tahoma" pitchFamily="34" charset="0"/>
              </a:rPr>
              <a:t>  </a:t>
            </a:r>
            <a:r>
              <a:rPr kumimoji="1" lang="es-ES_tradnl" altLang="es-MX" sz="1800" b="0" i="1">
                <a:latin typeface="Times New Roman" pitchFamily="18" charset="0"/>
              </a:rPr>
              <a:t>M</a:t>
            </a:r>
            <a:r>
              <a:rPr kumimoji="1" lang="es-ES_tradnl" altLang="es-MX" sz="1400" b="0">
                <a:latin typeface="Times New Roman" pitchFamily="18" charset="0"/>
              </a:rPr>
              <a:t>/</a:t>
            </a:r>
            <a:r>
              <a:rPr kumimoji="1" lang="es-ES_tradnl" altLang="es-MX" sz="1400" b="0" i="1">
                <a:latin typeface="Times New Roman" pitchFamily="18" charset="0"/>
              </a:rPr>
              <a:t>P</a:t>
            </a:r>
            <a:r>
              <a:rPr kumimoji="1" lang="es-ES_tradnl" altLang="es-MX" sz="1400" b="0" baseline="-25000">
                <a:latin typeface="Times New Roman" pitchFamily="18" charset="0"/>
              </a:rPr>
              <a:t>X</a:t>
            </a:r>
            <a:r>
              <a:rPr kumimoji="1" lang="es-ES_tradnl" altLang="es-MX" sz="1800" b="0" baseline="-25000">
                <a:latin typeface="Times New Roman" pitchFamily="18" charset="0"/>
              </a:rPr>
              <a:t> </a:t>
            </a:r>
            <a:r>
              <a:rPr kumimoji="1" lang="es-ES_tradnl" altLang="es-MX" sz="1400" b="0">
                <a:latin typeface="Times New Roman" pitchFamily="18" charset="0"/>
              </a:rPr>
              <a:t>(1 +</a:t>
            </a:r>
            <a:r>
              <a:rPr kumimoji="1" lang="es-ES_tradnl" altLang="es-MX" sz="1400" b="0">
                <a:latin typeface="Tahoma" pitchFamily="34" charset="0"/>
              </a:rPr>
              <a:t> </a:t>
            </a:r>
            <a:r>
              <a:rPr kumimoji="1" lang="es-ES_tradnl" altLang="es-MX" sz="1400" b="0">
                <a:latin typeface="Tahoma" pitchFamily="34" charset="0"/>
                <a:sym typeface="Symbol" pitchFamily="18" charset="2"/>
              </a:rPr>
              <a:t></a:t>
            </a:r>
            <a:r>
              <a:rPr kumimoji="1" lang="es-ES_tradnl" altLang="es-MX" sz="1400" b="0" baseline="-25000">
                <a:latin typeface="Tahoma" pitchFamily="34" charset="0"/>
                <a:sym typeface="Symbol" pitchFamily="18" charset="2"/>
              </a:rPr>
              <a:t>X</a:t>
            </a:r>
            <a:r>
              <a:rPr kumimoji="1" lang="es-ES_tradnl" altLang="es-MX" sz="1400" b="0">
                <a:latin typeface="Times New Roman" pitchFamily="18" charset="0"/>
              </a:rPr>
              <a:t>)</a:t>
            </a:r>
            <a:r>
              <a:rPr kumimoji="1" lang="es-ES_tradnl" altLang="es-MX" sz="1800" b="0" baseline="-25000">
                <a:latin typeface="Tahoma" pitchFamily="34" charset="0"/>
              </a:rPr>
              <a:t> </a:t>
            </a:r>
            <a:endParaRPr kumimoji="1" lang="es-ES" altLang="es-MX" sz="1800" b="0" baseline="-25000">
              <a:latin typeface="Tahoma" pitchFamily="34" charset="0"/>
            </a:endParaRPr>
          </a:p>
        </p:txBody>
      </p:sp>
      <p:sp>
        <p:nvSpPr>
          <p:cNvPr id="24" name="Text Box 10"/>
          <p:cNvSpPr txBox="1">
            <a:spLocks noChangeArrowheads="1"/>
          </p:cNvSpPr>
          <p:nvPr/>
        </p:nvSpPr>
        <p:spPr bwMode="auto">
          <a:xfrm>
            <a:off x="8469313" y="3759200"/>
            <a:ext cx="2824162" cy="457200"/>
          </a:xfrm>
          <a:prstGeom prst="rect">
            <a:avLst/>
          </a:prstGeom>
          <a:noFill/>
          <a:ln w="9525">
            <a:noFill/>
            <a:miter lim="800000"/>
            <a:headEnd/>
            <a:tailEnd/>
          </a:ln>
          <a:effectLst/>
        </p:spPr>
        <p:txBody>
          <a:bodyPr>
            <a:spAutoFit/>
          </a:bodyPr>
          <a:lstStyle/>
          <a:p>
            <a:pPr>
              <a:spcBef>
                <a:spcPct val="50000"/>
              </a:spcBef>
              <a:defRPr/>
            </a:pPr>
            <a:r>
              <a:rPr kumimoji="1" lang="es-ES_tradnl" sz="2400" b="0" dirty="0">
                <a:solidFill>
                  <a:srgbClr val="FF3300"/>
                </a:solidFill>
                <a:effectLst>
                  <a:outerShdw blurRad="38100" dist="38100" dir="2700000" algn="tl">
                    <a:srgbClr val="000000"/>
                  </a:outerShdw>
                </a:effectLst>
                <a:latin typeface="Tahoma" pitchFamily="34" charset="0"/>
                <a:sym typeface="Symbol" pitchFamily="18" charset="2"/>
              </a:rPr>
              <a:t>    </a:t>
            </a:r>
            <a:r>
              <a:rPr kumimoji="1" lang="es-ES_tradnl" sz="2400" b="0" baseline="-25000" dirty="0">
                <a:solidFill>
                  <a:srgbClr val="FF3300"/>
                </a:solidFill>
                <a:effectLst>
                  <a:outerShdw blurRad="38100" dist="38100" dir="2700000" algn="tl">
                    <a:srgbClr val="000000"/>
                  </a:outerShdw>
                </a:effectLst>
                <a:latin typeface="Tahoma" pitchFamily="34" charset="0"/>
                <a:sym typeface="Symbol" pitchFamily="18" charset="2"/>
              </a:rPr>
              <a:t>X</a:t>
            </a:r>
            <a:r>
              <a:rPr kumimoji="1" lang="es-ES_tradnl" sz="2400" b="0" dirty="0">
                <a:solidFill>
                  <a:srgbClr val="FF3300"/>
                </a:solidFill>
                <a:effectLst>
                  <a:outerShdw blurRad="38100" dist="38100" dir="2700000" algn="tl">
                    <a:srgbClr val="000000"/>
                  </a:outerShdw>
                </a:effectLst>
                <a:latin typeface="Tahoma" pitchFamily="34" charset="0"/>
              </a:rPr>
              <a:t> &gt; 0 </a:t>
            </a:r>
            <a:endParaRPr kumimoji="1" lang="es-ES" sz="2400" b="0" dirty="0">
              <a:solidFill>
                <a:srgbClr val="FF3300"/>
              </a:solidFill>
              <a:effectLst>
                <a:outerShdw blurRad="38100" dist="38100" dir="2700000" algn="tl">
                  <a:srgbClr val="000000"/>
                </a:outerShdw>
              </a:effectLst>
              <a:latin typeface="Tahoma" pitchFamily="34" charset="0"/>
            </a:endParaRPr>
          </a:p>
        </p:txBody>
      </p:sp>
      <p:sp>
        <p:nvSpPr>
          <p:cNvPr id="66574" name="Text Box 11"/>
          <p:cNvSpPr txBox="1">
            <a:spLocks noChangeArrowheads="1"/>
          </p:cNvSpPr>
          <p:nvPr/>
        </p:nvSpPr>
        <p:spPr bwMode="auto">
          <a:xfrm>
            <a:off x="9678988" y="6507163"/>
            <a:ext cx="911225"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400" b="0" i="1">
                <a:latin typeface="Times New Roman" pitchFamily="18" charset="0"/>
              </a:rPr>
              <a:t>M</a:t>
            </a:r>
            <a:r>
              <a:rPr kumimoji="1" lang="es-ES_tradnl" altLang="es-MX" sz="1400" b="0">
                <a:latin typeface="Times New Roman" pitchFamily="18" charset="0"/>
              </a:rPr>
              <a:t>/</a:t>
            </a:r>
            <a:r>
              <a:rPr kumimoji="1" lang="es-ES_tradnl" altLang="es-MX" sz="1400" b="0" i="1">
                <a:latin typeface="Times New Roman" pitchFamily="18" charset="0"/>
              </a:rPr>
              <a:t>p</a:t>
            </a:r>
            <a:r>
              <a:rPr kumimoji="1" lang="es-ES_tradnl" altLang="es-MX" sz="1400" b="0" baseline="-25000">
                <a:latin typeface="Times New Roman" pitchFamily="18" charset="0"/>
              </a:rPr>
              <a:t>X</a:t>
            </a:r>
            <a:endParaRPr kumimoji="1" lang="es-ES" altLang="es-MX" sz="1400" b="0">
              <a:latin typeface="Times New Roman" pitchFamily="18" charset="0"/>
            </a:endParaRPr>
          </a:p>
        </p:txBody>
      </p:sp>
      <p:sp>
        <p:nvSpPr>
          <p:cNvPr id="66575" name="Arc 12"/>
          <p:cNvSpPr>
            <a:spLocks/>
          </p:cNvSpPr>
          <p:nvPr/>
        </p:nvSpPr>
        <p:spPr bwMode="auto">
          <a:xfrm flipH="1">
            <a:off x="8039100" y="6010275"/>
            <a:ext cx="182563" cy="396875"/>
          </a:xfrm>
          <a:custGeom>
            <a:avLst/>
            <a:gdLst>
              <a:gd name="T0" fmla="*/ 0 w 21600"/>
              <a:gd name="T1" fmla="*/ 0 h 21600"/>
              <a:gd name="T2" fmla="*/ 2147483646 w 21600"/>
              <a:gd name="T3" fmla="*/ 2147483646 h 21600"/>
              <a:gd name="T4" fmla="*/ 0 w 21600"/>
              <a:gd name="T5" fmla="*/ 214748364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p>
        </p:txBody>
      </p:sp>
      <p:sp>
        <p:nvSpPr>
          <p:cNvPr id="66576" name="Arc 13"/>
          <p:cNvSpPr>
            <a:spLocks/>
          </p:cNvSpPr>
          <p:nvPr/>
        </p:nvSpPr>
        <p:spPr bwMode="auto">
          <a:xfrm flipH="1">
            <a:off x="9405938" y="6010275"/>
            <a:ext cx="90487" cy="298450"/>
          </a:xfrm>
          <a:custGeom>
            <a:avLst/>
            <a:gdLst>
              <a:gd name="T0" fmla="*/ 0 w 21600"/>
              <a:gd name="T1" fmla="*/ 0 h 21600"/>
              <a:gd name="T2" fmla="*/ 2147483646 w 21600"/>
              <a:gd name="T3" fmla="*/ 2147483646 h 21600"/>
              <a:gd name="T4" fmla="*/ 0 w 21600"/>
              <a:gd name="T5" fmla="*/ 214748364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p>
        </p:txBody>
      </p:sp>
      <p:sp>
        <p:nvSpPr>
          <p:cNvPr id="66577" name="Text Box 14"/>
          <p:cNvSpPr txBox="1">
            <a:spLocks noChangeArrowheads="1"/>
          </p:cNvSpPr>
          <p:nvPr/>
        </p:nvSpPr>
        <p:spPr bwMode="auto">
          <a:xfrm>
            <a:off x="7675563" y="5911850"/>
            <a:ext cx="3635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800" b="0">
                <a:latin typeface="Tahoma" pitchFamily="34" charset="0"/>
                <a:sym typeface="Symbol" pitchFamily="18" charset="2"/>
              </a:rPr>
              <a:t></a:t>
            </a:r>
            <a:endParaRPr kumimoji="1" lang="es-ES_tradnl" altLang="es-MX" sz="1800" b="0">
              <a:latin typeface="Tahoma" pitchFamily="34" charset="0"/>
            </a:endParaRPr>
          </a:p>
        </p:txBody>
      </p:sp>
      <p:sp>
        <p:nvSpPr>
          <p:cNvPr id="66578" name="Text Box 15"/>
          <p:cNvSpPr txBox="1">
            <a:spLocks noChangeArrowheads="1"/>
          </p:cNvSpPr>
          <p:nvPr/>
        </p:nvSpPr>
        <p:spPr bwMode="auto">
          <a:xfrm>
            <a:off x="9040813" y="5911850"/>
            <a:ext cx="365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800" b="0">
                <a:latin typeface="Tahoma" pitchFamily="34" charset="0"/>
                <a:sym typeface="Symbol" pitchFamily="18" charset="2"/>
              </a:rPr>
              <a:t></a:t>
            </a:r>
            <a:endParaRPr kumimoji="1" lang="es-ES_tradnl" altLang="es-MX" sz="1800" b="0">
              <a:latin typeface="Tahoma" pitchFamily="34" charset="0"/>
            </a:endParaRPr>
          </a:p>
        </p:txBody>
      </p:sp>
      <p:sp>
        <p:nvSpPr>
          <p:cNvPr id="66579" name="Text Box 16"/>
          <p:cNvSpPr txBox="1">
            <a:spLocks noChangeArrowheads="1"/>
          </p:cNvSpPr>
          <p:nvPr/>
        </p:nvSpPr>
        <p:spPr bwMode="auto">
          <a:xfrm>
            <a:off x="10498138" y="6211888"/>
            <a:ext cx="6381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800" b="0" i="1">
                <a:latin typeface="Times New Roman" pitchFamily="18" charset="0"/>
              </a:rPr>
              <a:t>X</a:t>
            </a:r>
            <a:endParaRPr kumimoji="1" lang="es-ES" altLang="es-MX" sz="1800" b="0" i="1">
              <a:latin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1343025" y="33338"/>
            <a:ext cx="2459038" cy="850900"/>
          </a:xfrm>
        </p:spPr>
        <p:txBody>
          <a:bodyPr/>
          <a:lstStyle/>
          <a:p>
            <a:pPr algn="r" eaLnBrk="1" hangingPunct="1"/>
            <a:r>
              <a:rPr lang="es-ES_tradnl" altLang="es-MX" sz="2500" b="1" smtClean="0"/>
              <a:t>RACIONAMIENTO</a:t>
            </a:r>
            <a:endParaRPr lang="es-ES" altLang="es-MX" sz="2500" b="1" smtClean="0"/>
          </a:p>
        </p:txBody>
      </p:sp>
      <p:sp>
        <p:nvSpPr>
          <p:cNvPr id="67587" name="Rectangle 3"/>
          <p:cNvSpPr>
            <a:spLocks noGrp="1" noChangeArrowheads="1"/>
          </p:cNvSpPr>
          <p:nvPr>
            <p:ph sz="half" idx="1"/>
          </p:nvPr>
        </p:nvSpPr>
        <p:spPr>
          <a:xfrm>
            <a:off x="317500" y="1036638"/>
            <a:ext cx="5616575" cy="1973262"/>
          </a:xfrm>
        </p:spPr>
        <p:txBody>
          <a:bodyPr rtlCol="0">
            <a:normAutofit lnSpcReduction="10000"/>
          </a:bodyPr>
          <a:lstStyle/>
          <a:p>
            <a:pPr marL="0" indent="0" algn="just" eaLnBrk="1" fontAlgn="auto" hangingPunct="1">
              <a:spcAft>
                <a:spcPts val="0"/>
              </a:spcAft>
              <a:buFont typeface="Arial" pitchFamily="34" charset="0"/>
              <a:buNone/>
              <a:defRPr/>
            </a:pPr>
            <a:r>
              <a:rPr lang="es-ES_tradnl" altLang="es-MX" sz="2200" dirty="0" smtClean="0"/>
              <a:t>Solo se puede demandar hasta  una determinada cantidad del bien </a:t>
            </a:r>
            <a:r>
              <a:rPr lang="es-ES_tradnl" altLang="es-MX" sz="2200" dirty="0" smtClean="0">
                <a:latin typeface="Times New Roman" panose="02020603050405020304" pitchFamily="18" charset="0"/>
              </a:rPr>
              <a:t>(</a:t>
            </a:r>
            <a:r>
              <a:rPr lang="es-ES_tradnl" altLang="es-MX" sz="2200" i="1" dirty="0" smtClean="0">
                <a:latin typeface="Times New Roman" panose="02020603050405020304" pitchFamily="18" charset="0"/>
              </a:rPr>
              <a:t>X</a:t>
            </a:r>
            <a:r>
              <a:rPr lang="es-ES_tradnl" altLang="es-MX" sz="2200" dirty="0" smtClean="0">
                <a:latin typeface="Times New Roman" panose="02020603050405020304" pitchFamily="18" charset="0"/>
              </a:rPr>
              <a:t>*).</a:t>
            </a:r>
          </a:p>
          <a:p>
            <a:pPr marL="0" indent="0" eaLnBrk="1" fontAlgn="auto" hangingPunct="1">
              <a:spcAft>
                <a:spcPts val="0"/>
              </a:spcAft>
              <a:buFont typeface="Arial" pitchFamily="34" charset="0"/>
              <a:buNone/>
              <a:defRPr/>
            </a:pPr>
            <a:r>
              <a:rPr lang="es-ES_tradnl" altLang="es-MX" sz="2200" dirty="0" smtClean="0"/>
              <a:t>Nuevo Conjunto Presupuestario: </a:t>
            </a:r>
            <a:r>
              <a:rPr lang="es-ES_tradnl" altLang="es-MX" sz="2200" dirty="0" smtClean="0">
                <a:latin typeface="Times New Roman" panose="02020603050405020304" pitchFamily="18" charset="0"/>
              </a:rPr>
              <a:t>(</a:t>
            </a:r>
            <a:r>
              <a:rPr lang="es-ES_tradnl" altLang="es-MX" sz="2200" i="1" dirty="0" smtClean="0">
                <a:latin typeface="Times New Roman" panose="02020603050405020304" pitchFamily="18" charset="0"/>
              </a:rPr>
              <a:t>M</a:t>
            </a:r>
            <a:r>
              <a:rPr lang="es-ES_tradnl" altLang="es-MX" sz="2200" dirty="0" smtClean="0">
                <a:latin typeface="Times New Roman" panose="02020603050405020304" pitchFamily="18" charset="0"/>
              </a:rPr>
              <a:t>/</a:t>
            </a:r>
            <a:r>
              <a:rPr lang="es-ES_tradnl" altLang="es-MX" sz="2200" i="1" dirty="0" smtClean="0">
                <a:latin typeface="Times New Roman" panose="02020603050405020304" pitchFamily="18" charset="0"/>
              </a:rPr>
              <a:t>P</a:t>
            </a:r>
            <a:r>
              <a:rPr lang="es-ES_tradnl" altLang="es-MX" sz="2200" baseline="-25000" dirty="0" smtClean="0">
                <a:latin typeface="Times New Roman" panose="02020603050405020304" pitchFamily="18" charset="0"/>
              </a:rPr>
              <a:t>Y</a:t>
            </a:r>
            <a:r>
              <a:rPr lang="es-ES_tradnl" altLang="es-MX" sz="2200" dirty="0" smtClean="0">
                <a:latin typeface="Times New Roman" panose="02020603050405020304" pitchFamily="18" charset="0"/>
              </a:rPr>
              <a:t>)</a:t>
            </a:r>
            <a:r>
              <a:rPr lang="es-ES_tradnl" altLang="es-MX" sz="2200" i="1" dirty="0" smtClean="0">
                <a:latin typeface="Times New Roman" panose="02020603050405020304" pitchFamily="18" charset="0"/>
              </a:rPr>
              <a:t>A</a:t>
            </a:r>
            <a:r>
              <a:rPr lang="es-ES_tradnl" altLang="es-MX" sz="2200" dirty="0" smtClean="0">
                <a:latin typeface="Times New Roman" panose="02020603050405020304" pitchFamily="18" charset="0"/>
              </a:rPr>
              <a:t>X*</a:t>
            </a:r>
            <a:r>
              <a:rPr lang="es-ES_tradnl" altLang="es-MX" sz="2200" dirty="0" smtClean="0"/>
              <a:t>.</a:t>
            </a:r>
          </a:p>
          <a:p>
            <a:pPr marL="0" indent="0" eaLnBrk="1" fontAlgn="auto" hangingPunct="1">
              <a:spcAft>
                <a:spcPts val="0"/>
              </a:spcAft>
              <a:buFont typeface="Arial" pitchFamily="34" charset="0"/>
              <a:buNone/>
              <a:defRPr/>
            </a:pPr>
            <a:r>
              <a:rPr lang="es-ES_tradnl" altLang="es-MX" sz="2200" dirty="0" smtClean="0"/>
              <a:t>Nueva Recta Presupuestaria: </a:t>
            </a:r>
            <a:r>
              <a:rPr lang="es-ES_tradnl" altLang="es-MX" sz="2200" dirty="0" smtClean="0">
                <a:latin typeface="Times New Roman" panose="02020603050405020304" pitchFamily="18" charset="0"/>
              </a:rPr>
              <a:t>(</a:t>
            </a:r>
            <a:r>
              <a:rPr lang="es-ES_tradnl" altLang="es-MX" sz="2200" i="1" dirty="0" smtClean="0">
                <a:latin typeface="Times New Roman" panose="02020603050405020304" pitchFamily="18" charset="0"/>
              </a:rPr>
              <a:t>M/P</a:t>
            </a:r>
            <a:r>
              <a:rPr lang="es-ES_tradnl" altLang="es-MX" sz="2200" i="1" baseline="-25000" dirty="0" smtClean="0">
                <a:latin typeface="Times New Roman" panose="02020603050405020304" pitchFamily="18" charset="0"/>
              </a:rPr>
              <a:t>Y</a:t>
            </a:r>
            <a:r>
              <a:rPr lang="es-ES_tradnl" altLang="es-MX" sz="2200" dirty="0" smtClean="0">
                <a:latin typeface="Times New Roman" panose="02020603050405020304" pitchFamily="18" charset="0"/>
              </a:rPr>
              <a:t>)</a:t>
            </a:r>
            <a:r>
              <a:rPr lang="es-ES_tradnl" altLang="es-MX" sz="2200" i="1" dirty="0" smtClean="0">
                <a:latin typeface="Times New Roman" panose="02020603050405020304" pitchFamily="18" charset="0"/>
              </a:rPr>
              <a:t>A</a:t>
            </a:r>
          </a:p>
          <a:p>
            <a:pPr marL="0" indent="0" eaLnBrk="1" fontAlgn="auto" hangingPunct="1">
              <a:spcAft>
                <a:spcPts val="0"/>
              </a:spcAft>
              <a:buFont typeface="Arial" pitchFamily="34" charset="0"/>
              <a:buNone/>
              <a:defRPr/>
            </a:pPr>
            <a:r>
              <a:rPr lang="es-ES_tradnl" altLang="es-MX" sz="2200" i="1" dirty="0" smtClean="0">
                <a:latin typeface="Times New Roman" panose="02020603050405020304" pitchFamily="18" charset="0"/>
              </a:rPr>
              <a:t>P</a:t>
            </a:r>
            <a:r>
              <a:rPr lang="es-ES_tradnl" altLang="es-MX" sz="2200" i="1" baseline="-25000" dirty="0" smtClean="0">
                <a:latin typeface="Times New Roman" panose="02020603050405020304" pitchFamily="18" charset="0"/>
              </a:rPr>
              <a:t>X </a:t>
            </a:r>
            <a:r>
              <a:rPr lang="es-ES_tradnl" altLang="es-MX" sz="2200" i="1" dirty="0" smtClean="0">
                <a:latin typeface="Times New Roman" panose="02020603050405020304" pitchFamily="18" charset="0"/>
              </a:rPr>
              <a:t>X + P</a:t>
            </a:r>
            <a:r>
              <a:rPr lang="es-ES_tradnl" altLang="es-MX" sz="2200" i="1" baseline="-25000" dirty="0" smtClean="0">
                <a:latin typeface="Times New Roman" panose="02020603050405020304" pitchFamily="18" charset="0"/>
              </a:rPr>
              <a:t>Y</a:t>
            </a:r>
            <a:r>
              <a:rPr lang="es-ES_tradnl" altLang="es-MX" sz="2200" i="1" dirty="0" smtClean="0">
                <a:latin typeface="Times New Roman" panose="02020603050405020304" pitchFamily="18" charset="0"/>
              </a:rPr>
              <a:t>Y</a:t>
            </a:r>
            <a:r>
              <a:rPr lang="es-ES_tradnl" altLang="es-MX" sz="2200" i="1" baseline="-25000" dirty="0" smtClean="0">
                <a:latin typeface="Times New Roman" panose="02020603050405020304" pitchFamily="18" charset="0"/>
              </a:rPr>
              <a:t> </a:t>
            </a:r>
            <a:r>
              <a:rPr lang="es-ES_tradnl" altLang="es-MX" sz="2200" i="1" dirty="0" smtClean="0">
                <a:latin typeface="Times New Roman" panose="02020603050405020304" pitchFamily="18" charset="0"/>
              </a:rPr>
              <a:t>= M    </a:t>
            </a:r>
            <a:r>
              <a:rPr lang="es-ES_tradnl" altLang="es-MX" sz="2200" dirty="0" smtClean="0">
                <a:latin typeface="Times New Roman" panose="02020603050405020304" pitchFamily="18" charset="0"/>
                <a:sym typeface="Symbol" panose="05050102010706020507" pitchFamily="18" charset="2"/>
              </a:rPr>
              <a:t></a:t>
            </a:r>
            <a:r>
              <a:rPr lang="es-ES_tradnl" altLang="es-MX" sz="2200" i="1" dirty="0" smtClean="0">
                <a:latin typeface="Times New Roman" panose="02020603050405020304" pitchFamily="18" charset="0"/>
              </a:rPr>
              <a:t>X </a:t>
            </a:r>
            <a:r>
              <a:rPr lang="es-ES_tradnl" altLang="es-MX" sz="2200" i="1" dirty="0" smtClean="0">
                <a:latin typeface="Times New Roman" panose="02020603050405020304" pitchFamily="18" charset="0"/>
                <a:sym typeface="Symbol" panose="05050102010706020507" pitchFamily="18" charset="2"/>
              </a:rPr>
              <a:t> </a:t>
            </a:r>
            <a:r>
              <a:rPr lang="es-ES_tradnl" altLang="es-MX" sz="2200" i="1" dirty="0" smtClean="0">
                <a:latin typeface="Times New Roman" panose="02020603050405020304" pitchFamily="18" charset="0"/>
              </a:rPr>
              <a:t>X*</a:t>
            </a:r>
          </a:p>
          <a:p>
            <a:pPr marL="0" indent="0" algn="just" eaLnBrk="1" fontAlgn="auto" hangingPunct="1">
              <a:spcAft>
                <a:spcPts val="0"/>
              </a:spcAft>
              <a:buFont typeface="Arial" pitchFamily="34" charset="0"/>
              <a:buNone/>
              <a:defRPr/>
            </a:pPr>
            <a:endParaRPr lang="es-ES_tradnl" altLang="es-MX" sz="2200" dirty="0" smtClean="0"/>
          </a:p>
          <a:p>
            <a:pPr marL="0" indent="0" algn="just" eaLnBrk="1" fontAlgn="auto" hangingPunct="1">
              <a:spcAft>
                <a:spcPts val="0"/>
              </a:spcAft>
              <a:buFont typeface="Arial" pitchFamily="34" charset="0"/>
              <a:buNone/>
              <a:defRPr/>
            </a:pPr>
            <a:endParaRPr lang="es-ES" altLang="es-MX" sz="2200" dirty="0" smtClean="0"/>
          </a:p>
        </p:txBody>
      </p:sp>
      <p:grpSp>
        <p:nvGrpSpPr>
          <p:cNvPr id="68612" name="Group 4"/>
          <p:cNvGrpSpPr>
            <a:grpSpLocks/>
          </p:cNvGrpSpPr>
          <p:nvPr/>
        </p:nvGrpSpPr>
        <p:grpSpPr bwMode="auto">
          <a:xfrm>
            <a:off x="839788" y="3429000"/>
            <a:ext cx="4267200" cy="3429000"/>
            <a:chOff x="3017" y="1446"/>
            <a:chExt cx="2688" cy="2160"/>
          </a:xfrm>
        </p:grpSpPr>
        <p:sp>
          <p:nvSpPr>
            <p:cNvPr id="68625" name="Line 5"/>
            <p:cNvSpPr>
              <a:spLocks noChangeShapeType="1"/>
            </p:cNvSpPr>
            <p:nvPr/>
          </p:nvSpPr>
          <p:spPr bwMode="auto">
            <a:xfrm>
              <a:off x="3353" y="1734"/>
              <a:ext cx="0" cy="1632"/>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68626" name="Line 6"/>
            <p:cNvSpPr>
              <a:spLocks noChangeShapeType="1"/>
            </p:cNvSpPr>
            <p:nvPr/>
          </p:nvSpPr>
          <p:spPr bwMode="auto">
            <a:xfrm>
              <a:off x="3353" y="2070"/>
              <a:ext cx="864" cy="672"/>
            </a:xfrm>
            <a:prstGeom prst="line">
              <a:avLst/>
            </a:prstGeom>
            <a:noFill/>
            <a:ln w="38100">
              <a:solidFill>
                <a:srgbClr val="FF3300"/>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68627" name="Line 7"/>
            <p:cNvSpPr>
              <a:spLocks noChangeShapeType="1"/>
            </p:cNvSpPr>
            <p:nvPr/>
          </p:nvSpPr>
          <p:spPr bwMode="auto">
            <a:xfrm>
              <a:off x="4217" y="2742"/>
              <a:ext cx="0" cy="624"/>
            </a:xfrm>
            <a:prstGeom prst="line">
              <a:avLst/>
            </a:prstGeom>
            <a:noFill/>
            <a:ln w="38100">
              <a:solidFill>
                <a:srgbClr val="FF3300"/>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68628" name="Line 8"/>
            <p:cNvSpPr>
              <a:spLocks noChangeShapeType="1"/>
            </p:cNvSpPr>
            <p:nvPr/>
          </p:nvSpPr>
          <p:spPr bwMode="auto">
            <a:xfrm flipV="1">
              <a:off x="3353" y="3366"/>
              <a:ext cx="2064"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68629" name="Text Box 9"/>
            <p:cNvSpPr txBox="1">
              <a:spLocks noChangeArrowheads="1"/>
            </p:cNvSpPr>
            <p:nvPr/>
          </p:nvSpPr>
          <p:spPr bwMode="auto">
            <a:xfrm>
              <a:off x="3113" y="1446"/>
              <a:ext cx="48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600" b="0" i="1">
                  <a:latin typeface="Times New Roman" pitchFamily="18" charset="0"/>
                </a:rPr>
                <a:t>Y</a:t>
              </a:r>
              <a:endParaRPr kumimoji="1" lang="es-ES" altLang="es-MX" sz="1600" b="0" i="1">
                <a:latin typeface="Times New Roman" pitchFamily="18" charset="0"/>
              </a:endParaRPr>
            </a:p>
          </p:txBody>
        </p:sp>
        <p:sp>
          <p:nvSpPr>
            <p:cNvPr id="68630" name="Rectangle 10"/>
            <p:cNvSpPr>
              <a:spLocks noChangeArrowheads="1"/>
            </p:cNvSpPr>
            <p:nvPr/>
          </p:nvSpPr>
          <p:spPr bwMode="auto">
            <a:xfrm>
              <a:off x="3017" y="1974"/>
              <a:ext cx="354"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kumimoji="1" lang="es-ES_tradnl" altLang="es-MX" sz="1400" b="0" i="1">
                  <a:latin typeface="Times New Roman" pitchFamily="18" charset="0"/>
                  <a:cs typeface="Times New Roman" pitchFamily="18" charset="0"/>
                </a:rPr>
                <a:t>M/p</a:t>
              </a:r>
              <a:r>
                <a:rPr kumimoji="1" lang="es-ES_tradnl" altLang="es-MX" sz="1400" b="0" i="1" baseline="-25000">
                  <a:latin typeface="Times New Roman" pitchFamily="18" charset="0"/>
                  <a:cs typeface="Times New Roman" pitchFamily="18" charset="0"/>
                </a:rPr>
                <a:t>Y</a:t>
              </a:r>
              <a:endParaRPr kumimoji="1" lang="es-ES" altLang="es-MX" sz="1400" b="0" i="1" baseline="-25000">
                <a:latin typeface="Times New Roman" pitchFamily="18" charset="0"/>
                <a:cs typeface="Times New Roman" pitchFamily="18" charset="0"/>
              </a:endParaRPr>
            </a:p>
          </p:txBody>
        </p:sp>
        <p:sp>
          <p:nvSpPr>
            <p:cNvPr id="68631" name="Text Box 11"/>
            <p:cNvSpPr txBox="1">
              <a:spLocks noChangeArrowheads="1"/>
            </p:cNvSpPr>
            <p:nvPr/>
          </p:nvSpPr>
          <p:spPr bwMode="auto">
            <a:xfrm>
              <a:off x="4169" y="2502"/>
              <a:ext cx="33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800" b="0" i="1">
                  <a:latin typeface="Times New Roman" pitchFamily="18" charset="0"/>
                  <a:cs typeface="Times New Roman" pitchFamily="18" charset="0"/>
                </a:rPr>
                <a:t>A</a:t>
              </a:r>
              <a:endParaRPr kumimoji="1" lang="es-ES" altLang="es-MX" sz="1800" b="0" i="1">
                <a:latin typeface="Times New Roman" pitchFamily="18" charset="0"/>
                <a:cs typeface="Times New Roman" pitchFamily="18" charset="0"/>
              </a:endParaRPr>
            </a:p>
          </p:txBody>
        </p:sp>
        <p:sp>
          <p:nvSpPr>
            <p:cNvPr id="68632" name="Text Box 12"/>
            <p:cNvSpPr txBox="1">
              <a:spLocks noChangeArrowheads="1"/>
            </p:cNvSpPr>
            <p:nvPr/>
          </p:nvSpPr>
          <p:spPr bwMode="auto">
            <a:xfrm>
              <a:off x="4121" y="3366"/>
              <a:ext cx="336"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600" b="0" i="1">
                  <a:latin typeface="Times New Roman" pitchFamily="18" charset="0"/>
                  <a:cs typeface="Times New Roman" pitchFamily="18" charset="0"/>
                </a:rPr>
                <a:t>X</a:t>
              </a:r>
              <a:r>
                <a:rPr kumimoji="1" lang="es-ES_tradnl" altLang="es-MX" sz="1600" b="0">
                  <a:latin typeface="Times New Roman" pitchFamily="18" charset="0"/>
                  <a:cs typeface="Times New Roman" pitchFamily="18" charset="0"/>
                </a:rPr>
                <a:t>*</a:t>
              </a:r>
              <a:endParaRPr kumimoji="1" lang="es-ES" altLang="es-MX" sz="1600" b="0">
                <a:latin typeface="Times New Roman" pitchFamily="18" charset="0"/>
                <a:cs typeface="Times New Roman" pitchFamily="18" charset="0"/>
              </a:endParaRPr>
            </a:p>
          </p:txBody>
        </p:sp>
        <p:sp>
          <p:nvSpPr>
            <p:cNvPr id="68633" name="Text Box 13"/>
            <p:cNvSpPr txBox="1">
              <a:spLocks noChangeArrowheads="1"/>
            </p:cNvSpPr>
            <p:nvPr/>
          </p:nvSpPr>
          <p:spPr bwMode="auto">
            <a:xfrm>
              <a:off x="4937" y="3414"/>
              <a:ext cx="4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400" b="0" i="1">
                  <a:latin typeface="Times New Roman" pitchFamily="18" charset="0"/>
                  <a:cs typeface="Times New Roman" pitchFamily="18" charset="0"/>
                </a:rPr>
                <a:t>M/p</a:t>
              </a:r>
              <a:r>
                <a:rPr kumimoji="1" lang="es-ES_tradnl" altLang="es-MX" sz="1400" b="0" i="1" baseline="-25000">
                  <a:latin typeface="Times New Roman" pitchFamily="18" charset="0"/>
                  <a:cs typeface="Times New Roman" pitchFamily="18" charset="0"/>
                </a:rPr>
                <a:t>X</a:t>
              </a:r>
              <a:endParaRPr kumimoji="1" lang="es-ES" altLang="es-MX" sz="1400" b="0" i="1">
                <a:latin typeface="Times New Roman" pitchFamily="18" charset="0"/>
                <a:cs typeface="Times New Roman" pitchFamily="18" charset="0"/>
              </a:endParaRPr>
            </a:p>
          </p:txBody>
        </p:sp>
        <p:sp>
          <p:nvSpPr>
            <p:cNvPr id="68634" name="Text Box 14"/>
            <p:cNvSpPr txBox="1">
              <a:spLocks noChangeArrowheads="1"/>
            </p:cNvSpPr>
            <p:nvPr/>
          </p:nvSpPr>
          <p:spPr bwMode="auto">
            <a:xfrm>
              <a:off x="5369" y="3366"/>
              <a:ext cx="336"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600" b="0" i="1">
                  <a:latin typeface="Times New Roman" pitchFamily="18" charset="0"/>
                </a:rPr>
                <a:t>X</a:t>
              </a:r>
              <a:endParaRPr kumimoji="1" lang="es-ES" altLang="es-MX" sz="1600" b="0" i="1">
                <a:latin typeface="Times New Roman" pitchFamily="18" charset="0"/>
              </a:endParaRPr>
            </a:p>
          </p:txBody>
        </p:sp>
        <p:sp>
          <p:nvSpPr>
            <p:cNvPr id="68635" name="Line 15"/>
            <p:cNvSpPr>
              <a:spLocks noChangeShapeType="1"/>
            </p:cNvSpPr>
            <p:nvPr/>
          </p:nvSpPr>
          <p:spPr bwMode="auto">
            <a:xfrm>
              <a:off x="3353" y="2070"/>
              <a:ext cx="1680" cy="1296"/>
            </a:xfrm>
            <a:prstGeom prst="line">
              <a:avLst/>
            </a:prstGeom>
            <a:noFill/>
            <a:ln w="9525">
              <a:solidFill>
                <a:schemeClr val="tx1"/>
              </a:solidFill>
              <a:prstDash val="dashDot"/>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286736" name="Text Box 16"/>
            <p:cNvSpPr txBox="1">
              <a:spLocks noChangeArrowheads="1"/>
            </p:cNvSpPr>
            <p:nvPr/>
          </p:nvSpPr>
          <p:spPr bwMode="auto">
            <a:xfrm>
              <a:off x="4025" y="1734"/>
              <a:ext cx="912" cy="288"/>
            </a:xfrm>
            <a:prstGeom prst="rect">
              <a:avLst/>
            </a:prstGeom>
            <a:noFill/>
            <a:ln w="9525">
              <a:noFill/>
              <a:miter lim="800000"/>
              <a:headEnd/>
              <a:tailEnd/>
            </a:ln>
            <a:effectLst/>
          </p:spPr>
          <p:txBody>
            <a:bodyPr>
              <a:spAutoFit/>
            </a:bodyPr>
            <a:lstStyle/>
            <a:p>
              <a:pPr>
                <a:spcBef>
                  <a:spcPct val="50000"/>
                </a:spcBef>
                <a:defRPr/>
              </a:pPr>
              <a:r>
                <a:rPr kumimoji="1" lang="es-ES_tradnl" sz="2400" b="0" i="1" dirty="0">
                  <a:solidFill>
                    <a:srgbClr val="FF33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X </a:t>
              </a:r>
              <a:r>
                <a:rPr kumimoji="1" lang="es-ES_tradnl" sz="2400" b="0" dirty="0">
                  <a:solidFill>
                    <a:srgbClr val="FF3300"/>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t>
              </a:r>
              <a:r>
                <a:rPr kumimoji="1" lang="es-ES_tradnl" sz="2400" b="0" i="1" dirty="0">
                  <a:solidFill>
                    <a:srgbClr val="FF3300"/>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kumimoji="1" lang="es-ES_tradnl" sz="2400" b="0" i="1" dirty="0">
                  <a:solidFill>
                    <a:srgbClr val="FF33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X*</a:t>
              </a:r>
              <a:endParaRPr kumimoji="1" lang="es-ES" sz="2400" b="0" i="1" dirty="0">
                <a:solidFill>
                  <a:srgbClr val="FF3300"/>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grpSp>
      <p:sp>
        <p:nvSpPr>
          <p:cNvPr id="68613" name="Rectangle 2"/>
          <p:cNvSpPr txBox="1">
            <a:spLocks noChangeArrowheads="1"/>
          </p:cNvSpPr>
          <p:nvPr/>
        </p:nvSpPr>
        <p:spPr bwMode="auto">
          <a:xfrm>
            <a:off x="6899275" y="188913"/>
            <a:ext cx="397033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r" eaLnBrk="1" hangingPunct="1">
              <a:lnSpc>
                <a:spcPct val="90000"/>
              </a:lnSpc>
            </a:pPr>
            <a:r>
              <a:rPr lang="es-ES_tradnl" altLang="es-MX" sz="2000">
                <a:latin typeface="Calibri Light" pitchFamily="34" charset="0"/>
              </a:rPr>
              <a:t>CANTIDADES GRATUITAS DE UN BIEN </a:t>
            </a:r>
            <a:endParaRPr lang="es-ES" altLang="es-MX" sz="2000">
              <a:latin typeface="Calibri Light" pitchFamily="34" charset="0"/>
            </a:endParaRPr>
          </a:p>
        </p:txBody>
      </p:sp>
      <p:sp>
        <p:nvSpPr>
          <p:cNvPr id="68614" name="Rectangle 3"/>
          <p:cNvSpPr>
            <a:spLocks noGrp="1" noChangeArrowheads="1"/>
          </p:cNvSpPr>
          <p:nvPr>
            <p:ph sz="half" idx="1"/>
          </p:nvPr>
        </p:nvSpPr>
        <p:spPr>
          <a:xfrm>
            <a:off x="6315075" y="782638"/>
            <a:ext cx="5578475" cy="2862262"/>
          </a:xfrm>
        </p:spPr>
        <p:txBody>
          <a:bodyPr/>
          <a:lstStyle/>
          <a:p>
            <a:pPr marL="0" indent="0" algn="just" eaLnBrk="1" hangingPunct="1">
              <a:spcBef>
                <a:spcPts val="600"/>
              </a:spcBef>
              <a:buFont typeface="Arial" pitchFamily="34" charset="0"/>
              <a:buNone/>
            </a:pPr>
            <a:r>
              <a:rPr lang="es-ES_tradnl" altLang="es-MX" sz="2200" smtClean="0"/>
              <a:t>El individuo no paga nada por una determinada cantidad del bien </a:t>
            </a:r>
            <a:r>
              <a:rPr lang="es-ES_tradnl" altLang="es-MX" sz="2200" smtClean="0">
                <a:latin typeface="Times New Roman" pitchFamily="18" charset="0"/>
                <a:cs typeface="Times New Roman" pitchFamily="18" charset="0"/>
              </a:rPr>
              <a:t>(</a:t>
            </a:r>
            <a:r>
              <a:rPr lang="es-ES_tradnl" altLang="es-MX" sz="2200" i="1" smtClean="0">
                <a:latin typeface="Times New Roman" pitchFamily="18" charset="0"/>
                <a:cs typeface="Times New Roman" pitchFamily="18" charset="0"/>
              </a:rPr>
              <a:t>X</a:t>
            </a:r>
            <a:r>
              <a:rPr lang="es-ES_tradnl" altLang="es-MX" sz="2200" smtClean="0">
                <a:latin typeface="Times New Roman" pitchFamily="18" charset="0"/>
                <a:cs typeface="Times New Roman" pitchFamily="18" charset="0"/>
              </a:rPr>
              <a:t>*).</a:t>
            </a:r>
          </a:p>
          <a:p>
            <a:pPr marL="0" indent="0" algn="just" eaLnBrk="1" hangingPunct="1">
              <a:spcBef>
                <a:spcPts val="600"/>
              </a:spcBef>
              <a:buFont typeface="Arial" pitchFamily="34" charset="0"/>
              <a:buNone/>
            </a:pPr>
            <a:r>
              <a:rPr lang="es-ES_tradnl" altLang="es-MX" sz="2200" i="1" smtClean="0">
                <a:latin typeface="Times New Roman" pitchFamily="18" charset="0"/>
              </a:rPr>
              <a:t>P</a:t>
            </a:r>
            <a:r>
              <a:rPr lang="es-ES_tradnl" altLang="es-MX" sz="2200" i="1" baseline="-25000" smtClean="0">
                <a:latin typeface="Times New Roman" pitchFamily="18" charset="0"/>
              </a:rPr>
              <a:t>X</a:t>
            </a:r>
            <a:r>
              <a:rPr lang="es-ES_tradnl" altLang="es-MX" sz="2200" smtClean="0">
                <a:latin typeface="Times New Roman" pitchFamily="18" charset="0"/>
              </a:rPr>
              <a:t> = 0      </a:t>
            </a:r>
            <a:r>
              <a:rPr lang="es-ES_tradnl" altLang="es-MX" sz="2200" smtClean="0">
                <a:latin typeface="Times New Roman" pitchFamily="18" charset="0"/>
                <a:sym typeface="Symbol" pitchFamily="18" charset="2"/>
              </a:rPr>
              <a:t> </a:t>
            </a:r>
            <a:r>
              <a:rPr lang="es-ES_tradnl" altLang="es-MX" sz="2200" i="1" smtClean="0">
                <a:latin typeface="Times New Roman" pitchFamily="18" charset="0"/>
              </a:rPr>
              <a:t>X </a:t>
            </a:r>
            <a:r>
              <a:rPr lang="es-ES_tradnl" altLang="es-MX" sz="2200" smtClean="0">
                <a:latin typeface="Times New Roman" pitchFamily="18" charset="0"/>
                <a:sym typeface="Symbol" pitchFamily="18" charset="2"/>
              </a:rPr>
              <a:t> </a:t>
            </a:r>
            <a:r>
              <a:rPr lang="es-ES_tradnl" altLang="es-MX" sz="2200" i="1" smtClean="0">
                <a:latin typeface="Times New Roman" pitchFamily="18" charset="0"/>
              </a:rPr>
              <a:t>X*</a:t>
            </a:r>
          </a:p>
          <a:p>
            <a:pPr marL="0" indent="0" eaLnBrk="1" hangingPunct="1">
              <a:spcBef>
                <a:spcPts val="600"/>
              </a:spcBef>
              <a:buFont typeface="Arial" pitchFamily="34" charset="0"/>
              <a:buNone/>
            </a:pPr>
            <a:r>
              <a:rPr lang="es-ES_tradnl" altLang="es-MX" sz="2200" i="1" smtClean="0">
                <a:latin typeface="Times New Roman" pitchFamily="18" charset="0"/>
              </a:rPr>
              <a:t>P</a:t>
            </a:r>
            <a:r>
              <a:rPr lang="es-ES_tradnl" altLang="es-MX" sz="2200" i="1" baseline="-25000" smtClean="0">
                <a:latin typeface="Times New Roman" pitchFamily="18" charset="0"/>
              </a:rPr>
              <a:t>X</a:t>
            </a:r>
            <a:r>
              <a:rPr lang="es-ES_tradnl" altLang="es-MX" sz="2200" smtClean="0">
                <a:latin typeface="Times New Roman" pitchFamily="18" charset="0"/>
              </a:rPr>
              <a:t> &gt; 0      </a:t>
            </a:r>
            <a:r>
              <a:rPr lang="es-ES_tradnl" altLang="es-MX" sz="2200" smtClean="0">
                <a:latin typeface="Times New Roman" pitchFamily="18" charset="0"/>
                <a:sym typeface="Symbol" pitchFamily="18" charset="2"/>
              </a:rPr>
              <a:t> </a:t>
            </a:r>
            <a:r>
              <a:rPr lang="es-ES_tradnl" altLang="es-MX" sz="2200" i="1" smtClean="0">
                <a:latin typeface="Times New Roman" pitchFamily="18" charset="0"/>
              </a:rPr>
              <a:t>X </a:t>
            </a:r>
            <a:r>
              <a:rPr lang="es-ES_tradnl" altLang="es-MX" sz="2200" i="1" smtClean="0">
                <a:latin typeface="Times New Roman" pitchFamily="18" charset="0"/>
                <a:sym typeface="Symbol" pitchFamily="18" charset="2"/>
              </a:rPr>
              <a:t>&gt; </a:t>
            </a:r>
            <a:r>
              <a:rPr lang="es-ES_tradnl" altLang="es-MX" sz="2200" i="1" smtClean="0">
                <a:latin typeface="Times New Roman" pitchFamily="18" charset="0"/>
              </a:rPr>
              <a:t>X*</a:t>
            </a:r>
          </a:p>
          <a:p>
            <a:pPr marL="0" indent="0" eaLnBrk="1" hangingPunct="1">
              <a:spcBef>
                <a:spcPts val="600"/>
              </a:spcBef>
              <a:buFont typeface="Arial" pitchFamily="34" charset="0"/>
              <a:buNone/>
            </a:pPr>
            <a:r>
              <a:rPr lang="es-ES_tradnl" altLang="es-MX" sz="2200" smtClean="0">
                <a:latin typeface="Times New Roman" pitchFamily="18" charset="0"/>
                <a:cs typeface="Times New Roman" pitchFamily="18" charset="0"/>
              </a:rPr>
              <a:t>2 </a:t>
            </a:r>
            <a:r>
              <a:rPr lang="es-ES_tradnl" altLang="es-MX" sz="2200" smtClean="0"/>
              <a:t>Rectas Presupuestarias:</a:t>
            </a:r>
          </a:p>
          <a:p>
            <a:pPr marL="0" indent="0" algn="just" eaLnBrk="1" hangingPunct="1">
              <a:lnSpc>
                <a:spcPct val="120000"/>
              </a:lnSpc>
              <a:spcBef>
                <a:spcPts val="600"/>
              </a:spcBef>
              <a:buFont typeface="Arial" pitchFamily="34" charset="0"/>
              <a:buNone/>
            </a:pPr>
            <a:r>
              <a:rPr lang="es-ES_tradnl" altLang="es-MX" sz="2200" i="1" smtClean="0">
                <a:latin typeface="Times New Roman" pitchFamily="18" charset="0"/>
              </a:rPr>
              <a:t>Y = M/P</a:t>
            </a:r>
            <a:r>
              <a:rPr lang="es-ES_tradnl" altLang="es-MX" sz="2200" i="1" baseline="-25000" smtClean="0">
                <a:latin typeface="Times New Roman" pitchFamily="18" charset="0"/>
              </a:rPr>
              <a:t>Y</a:t>
            </a:r>
            <a:r>
              <a:rPr lang="es-ES_tradnl" altLang="es-MX" sz="2200" i="1" smtClean="0">
                <a:latin typeface="Times New Roman" pitchFamily="18" charset="0"/>
              </a:rPr>
              <a:t>    </a:t>
            </a:r>
            <a:r>
              <a:rPr lang="es-ES_tradnl" altLang="es-MX" sz="2200" smtClean="0">
                <a:latin typeface="Times New Roman" pitchFamily="18" charset="0"/>
              </a:rPr>
              <a:t>si </a:t>
            </a:r>
            <a:r>
              <a:rPr lang="es-ES_tradnl" altLang="es-MX" sz="2200" i="1" smtClean="0">
                <a:latin typeface="Times New Roman" pitchFamily="18" charset="0"/>
              </a:rPr>
              <a:t>  X </a:t>
            </a:r>
            <a:r>
              <a:rPr lang="es-ES_tradnl" altLang="es-MX" sz="2200" i="1" smtClean="0">
                <a:latin typeface="Times New Roman" pitchFamily="18" charset="0"/>
                <a:sym typeface="Symbol" pitchFamily="18" charset="2"/>
              </a:rPr>
              <a:t> </a:t>
            </a:r>
            <a:r>
              <a:rPr lang="es-ES_tradnl" altLang="es-MX" sz="2200" i="1" smtClean="0">
                <a:latin typeface="Times New Roman" pitchFamily="18" charset="0"/>
              </a:rPr>
              <a:t>X*</a:t>
            </a:r>
          </a:p>
          <a:p>
            <a:pPr marL="0" indent="0" eaLnBrk="1" hangingPunct="1">
              <a:lnSpc>
                <a:spcPct val="120000"/>
              </a:lnSpc>
              <a:spcBef>
                <a:spcPts val="600"/>
              </a:spcBef>
              <a:buFont typeface="Arial" pitchFamily="34" charset="0"/>
              <a:buNone/>
            </a:pPr>
            <a:r>
              <a:rPr lang="es-ES_tradnl" altLang="es-MX" sz="2200" i="1" smtClean="0">
                <a:latin typeface="Times New Roman" pitchFamily="18" charset="0"/>
              </a:rPr>
              <a:t>P</a:t>
            </a:r>
            <a:r>
              <a:rPr lang="es-ES_tradnl" altLang="es-MX" sz="2200" i="1" baseline="-25000" smtClean="0">
                <a:latin typeface="Times New Roman" pitchFamily="18" charset="0"/>
              </a:rPr>
              <a:t>X </a:t>
            </a:r>
            <a:r>
              <a:rPr lang="es-ES_tradnl" altLang="es-MX" sz="2200" smtClean="0">
                <a:latin typeface="Times New Roman" pitchFamily="18" charset="0"/>
              </a:rPr>
              <a:t>(</a:t>
            </a:r>
            <a:r>
              <a:rPr lang="es-ES_tradnl" altLang="es-MX" sz="2200" i="1" smtClean="0">
                <a:latin typeface="Times New Roman" pitchFamily="18" charset="0"/>
              </a:rPr>
              <a:t>X </a:t>
            </a:r>
            <a:r>
              <a:rPr lang="es-ES_tradnl" altLang="es-MX" sz="2200" i="1" smtClean="0">
                <a:latin typeface="Times New Roman" pitchFamily="18" charset="0"/>
                <a:sym typeface="Symbol" pitchFamily="18" charset="2"/>
              </a:rPr>
              <a:t>- </a:t>
            </a:r>
            <a:r>
              <a:rPr lang="es-ES_tradnl" altLang="es-MX" sz="2200" i="1" smtClean="0">
                <a:latin typeface="Times New Roman" pitchFamily="18" charset="0"/>
              </a:rPr>
              <a:t>X*</a:t>
            </a:r>
            <a:r>
              <a:rPr lang="es-ES_tradnl" altLang="es-MX" sz="2200" smtClean="0">
                <a:latin typeface="Times New Roman" pitchFamily="18" charset="0"/>
              </a:rPr>
              <a:t>)</a:t>
            </a:r>
            <a:r>
              <a:rPr lang="es-ES_tradnl" altLang="es-MX" sz="2200" i="1" smtClean="0">
                <a:latin typeface="Times New Roman" pitchFamily="18" charset="0"/>
              </a:rPr>
              <a:t> + P</a:t>
            </a:r>
            <a:r>
              <a:rPr lang="es-ES_tradnl" altLang="es-MX" sz="2200" i="1" baseline="-25000" smtClean="0">
                <a:latin typeface="Times New Roman" pitchFamily="18" charset="0"/>
              </a:rPr>
              <a:t>Y</a:t>
            </a:r>
            <a:r>
              <a:rPr lang="es-ES_tradnl" altLang="es-MX" sz="2200" i="1" smtClean="0">
                <a:latin typeface="Times New Roman" pitchFamily="18" charset="0"/>
              </a:rPr>
              <a:t>Y = M</a:t>
            </a:r>
            <a:r>
              <a:rPr lang="es-ES_tradnl" altLang="es-MX" sz="2200" smtClean="0">
                <a:latin typeface="Times New Roman" pitchFamily="18" charset="0"/>
              </a:rPr>
              <a:t>          si   </a:t>
            </a:r>
            <a:r>
              <a:rPr lang="es-ES_tradnl" altLang="es-MX" sz="2200" i="1" smtClean="0">
                <a:latin typeface="Times New Roman" pitchFamily="18" charset="0"/>
              </a:rPr>
              <a:t>X</a:t>
            </a:r>
            <a:r>
              <a:rPr lang="es-ES_tradnl" altLang="es-MX" sz="2200" smtClean="0">
                <a:latin typeface="Times New Roman" pitchFamily="18" charset="0"/>
              </a:rPr>
              <a:t> </a:t>
            </a:r>
            <a:r>
              <a:rPr lang="es-ES_tradnl" altLang="es-MX" sz="2200" smtClean="0">
                <a:latin typeface="Times New Roman" pitchFamily="18" charset="0"/>
                <a:sym typeface="Symbol" pitchFamily="18" charset="2"/>
              </a:rPr>
              <a:t>&gt; </a:t>
            </a:r>
            <a:r>
              <a:rPr lang="es-ES_tradnl" altLang="es-MX" sz="2200" i="1" smtClean="0">
                <a:latin typeface="Times New Roman" pitchFamily="18" charset="0"/>
              </a:rPr>
              <a:t>X</a:t>
            </a:r>
            <a:r>
              <a:rPr lang="es-ES_tradnl" altLang="es-MX" sz="2200" smtClean="0">
                <a:latin typeface="Times New Roman" pitchFamily="18" charset="0"/>
              </a:rPr>
              <a:t>*</a:t>
            </a:r>
            <a:endParaRPr lang="es-ES" altLang="es-MX" sz="2200" smtClean="0"/>
          </a:p>
        </p:txBody>
      </p:sp>
      <p:sp>
        <p:nvSpPr>
          <p:cNvPr id="68615" name="Line 4"/>
          <p:cNvSpPr>
            <a:spLocks noChangeShapeType="1"/>
          </p:cNvSpPr>
          <p:nvPr/>
        </p:nvSpPr>
        <p:spPr bwMode="auto">
          <a:xfrm>
            <a:off x="7427913" y="3760788"/>
            <a:ext cx="0" cy="259080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68616" name="Line 5"/>
          <p:cNvSpPr>
            <a:spLocks noChangeShapeType="1"/>
          </p:cNvSpPr>
          <p:nvPr/>
        </p:nvSpPr>
        <p:spPr bwMode="auto">
          <a:xfrm>
            <a:off x="7427913" y="6351588"/>
            <a:ext cx="259080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68617" name="Line 6"/>
          <p:cNvSpPr>
            <a:spLocks noChangeShapeType="1"/>
          </p:cNvSpPr>
          <p:nvPr/>
        </p:nvSpPr>
        <p:spPr bwMode="auto">
          <a:xfrm>
            <a:off x="7427913" y="4294188"/>
            <a:ext cx="990600" cy="0"/>
          </a:xfrm>
          <a:prstGeom prst="line">
            <a:avLst/>
          </a:prstGeom>
          <a:noFill/>
          <a:ln w="38100">
            <a:solidFill>
              <a:srgbClr val="FF3300"/>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68618" name="Line 7"/>
          <p:cNvSpPr>
            <a:spLocks noChangeShapeType="1"/>
          </p:cNvSpPr>
          <p:nvPr/>
        </p:nvSpPr>
        <p:spPr bwMode="auto">
          <a:xfrm>
            <a:off x="8418513" y="4294188"/>
            <a:ext cx="1371600" cy="2057400"/>
          </a:xfrm>
          <a:prstGeom prst="line">
            <a:avLst/>
          </a:prstGeom>
          <a:noFill/>
          <a:ln w="38100">
            <a:solidFill>
              <a:srgbClr val="FF3300"/>
            </a:solidFill>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68619" name="Text Box 8"/>
          <p:cNvSpPr txBox="1">
            <a:spLocks noChangeArrowheads="1"/>
          </p:cNvSpPr>
          <p:nvPr/>
        </p:nvSpPr>
        <p:spPr bwMode="auto">
          <a:xfrm>
            <a:off x="7046913" y="3573463"/>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400" b="0" i="1">
                <a:latin typeface="Times New Roman" pitchFamily="18" charset="0"/>
              </a:rPr>
              <a:t>Y</a:t>
            </a:r>
            <a:endParaRPr kumimoji="1" lang="es-ES" altLang="es-MX" sz="1400" b="0" i="1">
              <a:latin typeface="Times New Roman" pitchFamily="18" charset="0"/>
            </a:endParaRPr>
          </a:p>
        </p:txBody>
      </p:sp>
      <p:sp>
        <p:nvSpPr>
          <p:cNvPr id="68620" name="Text Box 9"/>
          <p:cNvSpPr txBox="1">
            <a:spLocks noChangeArrowheads="1"/>
          </p:cNvSpPr>
          <p:nvPr/>
        </p:nvSpPr>
        <p:spPr bwMode="auto">
          <a:xfrm>
            <a:off x="6894513" y="4217988"/>
            <a:ext cx="762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400" b="0" i="1">
                <a:latin typeface="Times New Roman" pitchFamily="18" charset="0"/>
              </a:rPr>
              <a:t>M/p</a:t>
            </a:r>
            <a:r>
              <a:rPr kumimoji="1" lang="es-ES_tradnl" altLang="es-MX" sz="1400" b="0" i="1" baseline="-25000">
                <a:latin typeface="Times New Roman" pitchFamily="18" charset="0"/>
              </a:rPr>
              <a:t>Y</a:t>
            </a:r>
            <a:endParaRPr kumimoji="1" lang="es-ES" altLang="es-MX" sz="1400" b="0" i="1">
              <a:latin typeface="Times New Roman" pitchFamily="18" charset="0"/>
            </a:endParaRPr>
          </a:p>
        </p:txBody>
      </p:sp>
      <p:sp>
        <p:nvSpPr>
          <p:cNvPr id="68621" name="Line 10"/>
          <p:cNvSpPr>
            <a:spLocks noChangeShapeType="1"/>
          </p:cNvSpPr>
          <p:nvPr/>
        </p:nvSpPr>
        <p:spPr bwMode="auto">
          <a:xfrm>
            <a:off x="8418513" y="4294188"/>
            <a:ext cx="0" cy="2057400"/>
          </a:xfrm>
          <a:prstGeom prst="line">
            <a:avLst/>
          </a:prstGeom>
          <a:noFill/>
          <a:ln w="9525">
            <a:solidFill>
              <a:schemeClr val="tx1"/>
            </a:solidFill>
            <a:prstDash val="dashDot"/>
            <a:miter lim="800000"/>
            <a:headEnd/>
            <a:tailEnd/>
          </a:ln>
          <a:extLst>
            <a:ext uri="{909E8E84-426E-40DD-AFC4-6F175D3DCCD1}">
              <a14:hiddenFill xmlns:a14="http://schemas.microsoft.com/office/drawing/2010/main">
                <a:noFill/>
              </a14:hiddenFill>
            </a:ext>
          </a:extLst>
        </p:spPr>
        <p:txBody>
          <a:bodyPr/>
          <a:lstStyle/>
          <a:p>
            <a:endParaRPr lang="es-MX"/>
          </a:p>
        </p:txBody>
      </p:sp>
      <p:sp>
        <p:nvSpPr>
          <p:cNvPr id="68622" name="Text Box 11"/>
          <p:cNvSpPr txBox="1">
            <a:spLocks noChangeArrowheads="1"/>
          </p:cNvSpPr>
          <p:nvPr/>
        </p:nvSpPr>
        <p:spPr bwMode="auto">
          <a:xfrm>
            <a:off x="8266113" y="650398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400" b="0" i="1">
                <a:latin typeface="Times New Roman" pitchFamily="18" charset="0"/>
              </a:rPr>
              <a:t>X*</a:t>
            </a:r>
            <a:endParaRPr kumimoji="1" lang="es-ES" altLang="es-MX" sz="1400" b="0" i="1">
              <a:latin typeface="Times New Roman" pitchFamily="18" charset="0"/>
            </a:endParaRPr>
          </a:p>
        </p:txBody>
      </p:sp>
      <p:sp>
        <p:nvSpPr>
          <p:cNvPr id="68623" name="Text Box 12"/>
          <p:cNvSpPr txBox="1">
            <a:spLocks noChangeArrowheads="1"/>
          </p:cNvSpPr>
          <p:nvPr/>
        </p:nvSpPr>
        <p:spPr bwMode="auto">
          <a:xfrm>
            <a:off x="9332913" y="6427788"/>
            <a:ext cx="1143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_tradnl" altLang="es-MX" sz="1400" b="0" i="1">
                <a:latin typeface="Times New Roman" pitchFamily="18" charset="0"/>
              </a:rPr>
              <a:t>X* + M/p</a:t>
            </a:r>
            <a:r>
              <a:rPr kumimoji="1" lang="es-ES_tradnl" altLang="es-MX" sz="1400" b="0" i="1" baseline="-25000">
                <a:latin typeface="Times New Roman" pitchFamily="18" charset="0"/>
              </a:rPr>
              <a:t>X</a:t>
            </a:r>
            <a:endParaRPr kumimoji="1" lang="es-ES" altLang="es-MX" sz="1400" b="0" i="1">
              <a:latin typeface="Times New Roman" pitchFamily="18" charset="0"/>
            </a:endParaRPr>
          </a:p>
        </p:txBody>
      </p:sp>
      <p:sp>
        <p:nvSpPr>
          <p:cNvPr id="68624" name="Text Box 13"/>
          <p:cNvSpPr txBox="1">
            <a:spLocks noChangeArrowheads="1"/>
          </p:cNvSpPr>
          <p:nvPr/>
        </p:nvSpPr>
        <p:spPr bwMode="auto">
          <a:xfrm>
            <a:off x="10094913" y="6046788"/>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spcBef>
                <a:spcPct val="50000"/>
              </a:spcBef>
            </a:pPr>
            <a:r>
              <a:rPr kumimoji="1" lang="es-ES" altLang="es-MX" sz="1400" b="0" i="1">
                <a:latin typeface="Times New Roman" pitchFamily="18" charset="0"/>
              </a:rPr>
              <a:t>X</a:t>
            </a:r>
          </a:p>
        </p:txBody>
      </p:sp>
    </p:spTree>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
          </p:nvPr>
        </p:nvSpPr>
        <p:spPr/>
        <p:txBody>
          <a:bodyPr/>
          <a:lstStyle/>
          <a:p>
            <a:pPr marL="0" indent="0">
              <a:buNone/>
            </a:pPr>
            <a:r>
              <a:rPr lang="es-MX" sz="2100" dirty="0" smtClean="0"/>
              <a:t>De las diapositivas 58 a 62 se muestran los efectos de las variaciones en el precio en la demanda de los diferentes bienes y servicios a través del efecto ingreso y del efecto sustitución.</a:t>
            </a:r>
          </a:p>
          <a:p>
            <a:pPr marL="0" indent="0">
              <a:buNone/>
            </a:pPr>
            <a:endParaRPr lang="es-MX" sz="2100" dirty="0"/>
          </a:p>
          <a:p>
            <a:pPr marL="0" indent="0">
              <a:buNone/>
            </a:pPr>
            <a:r>
              <a:rPr lang="es-MX" sz="2100" dirty="0" smtClean="0"/>
              <a:t>La última diapositiva presenta la bibliografía.</a:t>
            </a:r>
            <a:endParaRPr lang="es-MX" sz="2100" dirty="0"/>
          </a:p>
          <a:p>
            <a:endParaRPr lang="es-MX" sz="2100" dirty="0"/>
          </a:p>
        </p:txBody>
      </p:sp>
      <p:sp>
        <p:nvSpPr>
          <p:cNvPr id="4" name="3 Marcador de número de diapositiva"/>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954260874"/>
      </p:ext>
    </p:extLst>
  </p:cSld>
  <p:clrMapOvr>
    <a:masterClrMapping/>
  </p:clrMapOvr>
  <p:transition spd="slow">
    <p:push dir="u"/>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3643313" y="269875"/>
            <a:ext cx="5041900" cy="781050"/>
          </a:xfrm>
        </p:spPr>
        <p:txBody>
          <a:bodyPr lIns="90488" tIns="44450" rIns="90488" bIns="44450" rtlCol="0">
            <a:normAutofit/>
          </a:bodyPr>
          <a:lstStyle/>
          <a:p>
            <a:pPr algn="r" eaLnBrk="1" fontAlgn="auto" hangingPunct="1">
              <a:spcAft>
                <a:spcPts val="0"/>
              </a:spcAft>
              <a:defRPr/>
            </a:pPr>
            <a:r>
              <a:rPr lang="en-US" sz="2500" b="1" dirty="0">
                <a:effectLst>
                  <a:outerShdw blurRad="38100" dist="38100" dir="2700000" algn="tl">
                    <a:srgbClr val="000000">
                      <a:alpha val="43137"/>
                    </a:srgbClr>
                  </a:outerShdw>
                </a:effectLst>
              </a:rPr>
              <a:t>LA ELECCIÓN DE LOS CONSUMIDORES</a:t>
            </a:r>
          </a:p>
        </p:txBody>
      </p:sp>
      <p:sp>
        <p:nvSpPr>
          <p:cNvPr id="70659" name="Rectangle 6"/>
          <p:cNvSpPr>
            <a:spLocks noChangeArrowheads="1"/>
          </p:cNvSpPr>
          <p:nvPr/>
        </p:nvSpPr>
        <p:spPr bwMode="auto">
          <a:xfrm>
            <a:off x="-457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70660" name="Rectangle 8"/>
          <p:cNvSpPr>
            <a:spLocks noChangeArrowheads="1"/>
          </p:cNvSpPr>
          <p:nvPr/>
        </p:nvSpPr>
        <p:spPr bwMode="auto">
          <a:xfrm>
            <a:off x="-457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grpSp>
        <p:nvGrpSpPr>
          <p:cNvPr id="70661" name="Grupo 1"/>
          <p:cNvGrpSpPr>
            <a:grpSpLocks/>
          </p:cNvGrpSpPr>
          <p:nvPr/>
        </p:nvGrpSpPr>
        <p:grpSpPr bwMode="auto">
          <a:xfrm>
            <a:off x="334963" y="1684338"/>
            <a:ext cx="5413375" cy="4848225"/>
            <a:chOff x="505297" y="1684338"/>
            <a:chExt cx="5413376" cy="4848224"/>
          </a:xfrm>
        </p:grpSpPr>
        <p:sp>
          <p:nvSpPr>
            <p:cNvPr id="70682" name="Line 10"/>
            <p:cNvSpPr>
              <a:spLocks noChangeShapeType="1"/>
            </p:cNvSpPr>
            <p:nvPr/>
          </p:nvSpPr>
          <p:spPr bwMode="auto">
            <a:xfrm>
              <a:off x="1118072" y="2016125"/>
              <a:ext cx="0" cy="418465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0683" name="Line 11"/>
            <p:cNvSpPr>
              <a:spLocks noChangeShapeType="1"/>
            </p:cNvSpPr>
            <p:nvPr/>
          </p:nvSpPr>
          <p:spPr bwMode="auto">
            <a:xfrm>
              <a:off x="1113310" y="6188075"/>
              <a:ext cx="4195763"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0684" name="Rectangle 12"/>
            <p:cNvSpPr>
              <a:spLocks noChangeArrowheads="1"/>
            </p:cNvSpPr>
            <p:nvPr/>
          </p:nvSpPr>
          <p:spPr bwMode="auto">
            <a:xfrm>
              <a:off x="2503960" y="6161088"/>
              <a:ext cx="413576"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800">
                  <a:latin typeface="Times New Roman" pitchFamily="18" charset="0"/>
                  <a:cs typeface="Times New Roman" pitchFamily="18" charset="0"/>
                </a:rPr>
                <a:t>40</a:t>
              </a:r>
            </a:p>
          </p:txBody>
        </p:sp>
        <p:sp>
          <p:nvSpPr>
            <p:cNvPr id="70685" name="Rectangle 13"/>
            <p:cNvSpPr>
              <a:spLocks noChangeArrowheads="1"/>
            </p:cNvSpPr>
            <p:nvPr/>
          </p:nvSpPr>
          <p:spPr bwMode="auto">
            <a:xfrm>
              <a:off x="4104160" y="6161088"/>
              <a:ext cx="413576"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800">
                  <a:latin typeface="Times New Roman" pitchFamily="18" charset="0"/>
                  <a:cs typeface="Times New Roman" pitchFamily="18" charset="0"/>
                </a:rPr>
                <a:t>80</a:t>
              </a:r>
            </a:p>
          </p:txBody>
        </p:sp>
        <p:sp>
          <p:nvSpPr>
            <p:cNvPr id="70686" name="Rectangle 14"/>
            <p:cNvSpPr>
              <a:spLocks noChangeArrowheads="1"/>
            </p:cNvSpPr>
            <p:nvPr/>
          </p:nvSpPr>
          <p:spPr bwMode="auto">
            <a:xfrm>
              <a:off x="1665760" y="6161088"/>
              <a:ext cx="413576"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800">
                  <a:latin typeface="Times New Roman" pitchFamily="18" charset="0"/>
                  <a:cs typeface="Times New Roman" pitchFamily="18" charset="0"/>
                </a:rPr>
                <a:t>20</a:t>
              </a:r>
            </a:p>
          </p:txBody>
        </p:sp>
        <p:sp>
          <p:nvSpPr>
            <p:cNvPr id="70687" name="Rectangle 15"/>
            <p:cNvSpPr>
              <a:spLocks noChangeArrowheads="1"/>
            </p:cNvSpPr>
            <p:nvPr/>
          </p:nvSpPr>
          <p:spPr bwMode="auto">
            <a:xfrm>
              <a:off x="675160" y="4425950"/>
              <a:ext cx="439224"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a:latin typeface="Times New Roman" pitchFamily="18" charset="0"/>
                  <a:cs typeface="Times New Roman" pitchFamily="18" charset="0"/>
                </a:rPr>
                <a:t>20</a:t>
              </a:r>
            </a:p>
          </p:txBody>
        </p:sp>
        <p:sp>
          <p:nvSpPr>
            <p:cNvPr id="70688" name="Rectangle 16"/>
            <p:cNvSpPr>
              <a:spLocks noChangeArrowheads="1"/>
            </p:cNvSpPr>
            <p:nvPr/>
          </p:nvSpPr>
          <p:spPr bwMode="auto">
            <a:xfrm>
              <a:off x="675160" y="3519488"/>
              <a:ext cx="439224"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a:latin typeface="Times New Roman" pitchFamily="18" charset="0"/>
                  <a:cs typeface="Times New Roman" pitchFamily="18" charset="0"/>
                </a:rPr>
                <a:t>30</a:t>
              </a:r>
            </a:p>
          </p:txBody>
        </p:sp>
        <p:sp>
          <p:nvSpPr>
            <p:cNvPr id="70689" name="Rectangle 17"/>
            <p:cNvSpPr>
              <a:spLocks noChangeArrowheads="1"/>
            </p:cNvSpPr>
            <p:nvPr/>
          </p:nvSpPr>
          <p:spPr bwMode="auto">
            <a:xfrm>
              <a:off x="734411" y="2614613"/>
              <a:ext cx="439224"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r"/>
              <a:r>
                <a:rPr lang="en-US" altLang="es-MX">
                  <a:latin typeface="Times New Roman" pitchFamily="18" charset="0"/>
                  <a:cs typeface="Times New Roman" pitchFamily="18" charset="0"/>
                </a:rPr>
                <a:t>40</a:t>
              </a:r>
            </a:p>
          </p:txBody>
        </p:sp>
        <p:sp>
          <p:nvSpPr>
            <p:cNvPr id="70690" name="Rectangle 18"/>
            <p:cNvSpPr>
              <a:spLocks noChangeArrowheads="1"/>
            </p:cNvSpPr>
            <p:nvPr/>
          </p:nvSpPr>
          <p:spPr bwMode="auto">
            <a:xfrm>
              <a:off x="846610" y="6161088"/>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800"/>
                <a:t>0</a:t>
              </a:r>
            </a:p>
          </p:txBody>
        </p:sp>
        <p:sp>
          <p:nvSpPr>
            <p:cNvPr id="70691" name="Line 19"/>
            <p:cNvSpPr>
              <a:spLocks noChangeShapeType="1"/>
            </p:cNvSpPr>
            <p:nvPr/>
          </p:nvSpPr>
          <p:spPr bwMode="auto">
            <a:xfrm>
              <a:off x="1099022" y="3762375"/>
              <a:ext cx="730250"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0692" name="Oval 20"/>
            <p:cNvSpPr>
              <a:spLocks noChangeArrowheads="1"/>
            </p:cNvSpPr>
            <p:nvPr/>
          </p:nvSpPr>
          <p:spPr bwMode="auto">
            <a:xfrm>
              <a:off x="1803872" y="3686175"/>
              <a:ext cx="152400" cy="1524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endParaRPr lang="es-MX" altLang="es-MX"/>
            </a:p>
          </p:txBody>
        </p:sp>
        <p:sp>
          <p:nvSpPr>
            <p:cNvPr id="70693" name="Line 21"/>
            <p:cNvSpPr>
              <a:spLocks noChangeShapeType="1"/>
            </p:cNvSpPr>
            <p:nvPr/>
          </p:nvSpPr>
          <p:spPr bwMode="auto">
            <a:xfrm flipV="1">
              <a:off x="1880072" y="3714750"/>
              <a:ext cx="0" cy="241935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0694" name="Rectangle 22"/>
            <p:cNvSpPr>
              <a:spLocks noChangeArrowheads="1"/>
            </p:cNvSpPr>
            <p:nvPr/>
          </p:nvSpPr>
          <p:spPr bwMode="auto">
            <a:xfrm>
              <a:off x="1859435" y="3314700"/>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800" i="1">
                  <a:latin typeface="Times New Roman" pitchFamily="18" charset="0"/>
                </a:rPr>
                <a:t>a</a:t>
              </a:r>
            </a:p>
          </p:txBody>
        </p:sp>
        <p:sp>
          <p:nvSpPr>
            <p:cNvPr id="70695" name="Line 23"/>
            <p:cNvSpPr>
              <a:spLocks noChangeShapeType="1"/>
            </p:cNvSpPr>
            <p:nvPr/>
          </p:nvSpPr>
          <p:spPr bwMode="auto">
            <a:xfrm>
              <a:off x="1149822" y="2955925"/>
              <a:ext cx="3067050" cy="3219450"/>
            </a:xfrm>
            <a:prstGeom prst="line">
              <a:avLst/>
            </a:prstGeom>
            <a:noFill/>
            <a:ln w="31750">
              <a:solidFill>
                <a:srgbClr val="0033CC"/>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0696" name="Rectangle 24"/>
            <p:cNvSpPr>
              <a:spLocks noChangeArrowheads="1"/>
            </p:cNvSpPr>
            <p:nvPr/>
          </p:nvSpPr>
          <p:spPr bwMode="auto">
            <a:xfrm>
              <a:off x="3272310" y="3976688"/>
              <a:ext cx="2506663"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800"/>
                <a:t>Recta presupuestaria</a:t>
              </a:r>
            </a:p>
          </p:txBody>
        </p:sp>
        <p:sp>
          <p:nvSpPr>
            <p:cNvPr id="70697" name="Line 25"/>
            <p:cNvSpPr>
              <a:spLocks noChangeShapeType="1"/>
            </p:cNvSpPr>
            <p:nvPr/>
          </p:nvSpPr>
          <p:spPr bwMode="auto">
            <a:xfrm flipH="1">
              <a:off x="2919885" y="4457700"/>
              <a:ext cx="933450" cy="152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sp>
          <p:nvSpPr>
            <p:cNvPr id="70698" name="Text Box 26"/>
            <p:cNvSpPr txBox="1">
              <a:spLocks noChangeArrowheads="1"/>
            </p:cNvSpPr>
            <p:nvPr/>
          </p:nvSpPr>
          <p:spPr bwMode="auto">
            <a:xfrm>
              <a:off x="1599085" y="1684338"/>
              <a:ext cx="4319588"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ctr"/>
              <a:r>
                <a:rPr lang="en-US" altLang="es-MX" sz="1800" i="1">
                  <a:latin typeface="Times New Roman" pitchFamily="18" charset="0"/>
                  <a:cs typeface="Times New Roman" pitchFamily="18" charset="0"/>
                </a:rPr>
                <a:t>P</a:t>
              </a:r>
              <a:r>
                <a:rPr lang="en-US" altLang="es-MX" sz="1800" i="1" baseline="-25000">
                  <a:latin typeface="Times New Roman" pitchFamily="18" charset="0"/>
                  <a:cs typeface="Times New Roman" pitchFamily="18" charset="0"/>
                </a:rPr>
                <a:t>Y </a:t>
              </a:r>
              <a:r>
                <a:rPr lang="en-US" altLang="es-MX" sz="1800" i="1">
                  <a:latin typeface="Times New Roman" pitchFamily="18" charset="0"/>
                  <a:cs typeface="Times New Roman" pitchFamily="18" charset="0"/>
                </a:rPr>
                <a:t>= </a:t>
              </a:r>
              <a:r>
                <a:rPr lang="en-US" altLang="es-MX" sz="1800">
                  <a:latin typeface="Times New Roman" pitchFamily="18" charset="0"/>
                  <a:cs typeface="Times New Roman" pitchFamily="18" charset="0"/>
                </a:rPr>
                <a:t>$20</a:t>
              </a:r>
              <a:r>
                <a:rPr lang="en-US" altLang="es-MX" sz="1800" i="1">
                  <a:latin typeface="Times New Roman" pitchFamily="18" charset="0"/>
                  <a:cs typeface="Times New Roman" pitchFamily="18" charset="0"/>
                </a:rPr>
                <a:t>     P</a:t>
              </a:r>
              <a:r>
                <a:rPr lang="en-US" altLang="es-MX" sz="1800" i="1" baseline="-25000">
                  <a:latin typeface="Times New Roman" pitchFamily="18" charset="0"/>
                  <a:cs typeface="Times New Roman" pitchFamily="18" charset="0"/>
                </a:rPr>
                <a:t>X</a:t>
              </a:r>
              <a:r>
                <a:rPr lang="en-US" altLang="es-MX" sz="1800" i="1">
                  <a:latin typeface="Times New Roman" pitchFamily="18" charset="0"/>
                  <a:cs typeface="Times New Roman" pitchFamily="18" charset="0"/>
                </a:rPr>
                <a:t> = </a:t>
              </a:r>
              <a:r>
                <a:rPr lang="en-US" altLang="es-MX" sz="1800">
                  <a:latin typeface="Times New Roman" pitchFamily="18" charset="0"/>
                  <a:cs typeface="Times New Roman" pitchFamily="18" charset="0"/>
                </a:rPr>
                <a:t>$10</a:t>
              </a:r>
              <a:r>
                <a:rPr lang="en-US" altLang="es-MX" sz="1800" i="1">
                  <a:latin typeface="Times New Roman" pitchFamily="18" charset="0"/>
                  <a:cs typeface="Times New Roman" pitchFamily="18" charset="0"/>
                </a:rPr>
                <a:t>     M = </a:t>
              </a:r>
              <a:r>
                <a:rPr lang="en-US" altLang="es-MX" sz="1800">
                  <a:latin typeface="Times New Roman" pitchFamily="18" charset="0"/>
                  <a:cs typeface="Times New Roman" pitchFamily="18" charset="0"/>
                </a:rPr>
                <a:t>$800</a:t>
              </a:r>
            </a:p>
          </p:txBody>
        </p:sp>
        <p:sp>
          <p:nvSpPr>
            <p:cNvPr id="70699" name="Rectangle 27"/>
            <p:cNvSpPr>
              <a:spLocks noChangeArrowheads="1"/>
            </p:cNvSpPr>
            <p:nvPr/>
          </p:nvSpPr>
          <p:spPr bwMode="auto">
            <a:xfrm>
              <a:off x="2470622" y="2479675"/>
              <a:ext cx="3448050" cy="1074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a:r>
                <a:rPr lang="es-ES_tradnl" altLang="es-MX" sz="1600"/>
                <a:t>El punto </a:t>
              </a:r>
              <a:r>
                <a:rPr lang="es-ES_tradnl" altLang="es-MX" sz="1600" i="1">
                  <a:latin typeface="Times New Roman" pitchFamily="18" charset="0"/>
                </a:rPr>
                <a:t>a</a:t>
              </a:r>
              <a:r>
                <a:rPr lang="es-ES_tradnl" altLang="es-MX" sz="1600"/>
                <a:t> no maximiza </a:t>
              </a:r>
            </a:p>
            <a:p>
              <a:pPr algn="ctr"/>
              <a:r>
                <a:rPr lang="es-ES_tradnl" altLang="es-MX" sz="1600"/>
                <a:t>la satisfacción porque </a:t>
              </a:r>
            </a:p>
            <a:p>
              <a:pPr algn="ctr"/>
              <a:r>
                <a:rPr lang="es-ES_tradnl" altLang="es-MX" sz="1600"/>
                <a:t>la </a:t>
              </a:r>
              <a:r>
                <a:rPr lang="es-ES_tradnl" altLang="es-MX" sz="1600" i="1">
                  <a:latin typeface="Times New Roman" pitchFamily="18" charset="0"/>
                </a:rPr>
                <a:t>TMgS</a:t>
              </a:r>
              <a:r>
                <a:rPr lang="es-ES_tradnl" altLang="es-MX" sz="1600"/>
                <a:t> es mayor que la relación </a:t>
              </a:r>
            </a:p>
            <a:p>
              <a:pPr algn="ctr"/>
              <a:r>
                <a:rPr lang="es-ES_tradnl" altLang="es-MX" sz="1600"/>
                <a:t>de precios </a:t>
              </a:r>
              <a:endParaRPr lang="en-US" altLang="es-MX" sz="1600"/>
            </a:p>
          </p:txBody>
        </p:sp>
        <p:sp>
          <p:nvSpPr>
            <p:cNvPr id="70700" name="Freeform 28"/>
            <p:cNvSpPr>
              <a:spLocks/>
            </p:cNvSpPr>
            <p:nvPr/>
          </p:nvSpPr>
          <p:spPr bwMode="auto">
            <a:xfrm>
              <a:off x="1576860" y="3760788"/>
              <a:ext cx="231775" cy="842962"/>
            </a:xfrm>
            <a:custGeom>
              <a:avLst/>
              <a:gdLst>
                <a:gd name="T0" fmla="*/ 2147483646 w 145"/>
                <a:gd name="T1" fmla="*/ 0 h 531"/>
                <a:gd name="T2" fmla="*/ 2147483646 w 145"/>
                <a:gd name="T3" fmla="*/ 2147483646 h 531"/>
                <a:gd name="T4" fmla="*/ 2147483646 w 145"/>
                <a:gd name="T5" fmla="*/ 2147483646 h 531"/>
                <a:gd name="T6" fmla="*/ 2147483646 w 145"/>
                <a:gd name="T7" fmla="*/ 2147483646 h 531"/>
                <a:gd name="T8" fmla="*/ 2147483646 w 145"/>
                <a:gd name="T9" fmla="*/ 2147483646 h 531"/>
                <a:gd name="T10" fmla="*/ 2147483646 w 145"/>
                <a:gd name="T11" fmla="*/ 2147483646 h 531"/>
                <a:gd name="T12" fmla="*/ 2147483646 w 145"/>
                <a:gd name="T13" fmla="*/ 2147483646 h 531"/>
                <a:gd name="T14" fmla="*/ 2147483646 w 145"/>
                <a:gd name="T15" fmla="*/ 2147483646 h 531"/>
                <a:gd name="T16" fmla="*/ 2147483646 w 145"/>
                <a:gd name="T17" fmla="*/ 2147483646 h 531"/>
                <a:gd name="T18" fmla="*/ 2147483646 w 145"/>
                <a:gd name="T19" fmla="*/ 2147483646 h 531"/>
                <a:gd name="T20" fmla="*/ 0 w 145"/>
                <a:gd name="T21" fmla="*/ 2147483646 h 531"/>
                <a:gd name="T22" fmla="*/ 2147483646 w 145"/>
                <a:gd name="T23" fmla="*/ 2147483646 h 531"/>
                <a:gd name="T24" fmla="*/ 2147483646 w 145"/>
                <a:gd name="T25" fmla="*/ 2147483646 h 531"/>
                <a:gd name="T26" fmla="*/ 2147483646 w 145"/>
                <a:gd name="T27" fmla="*/ 2147483646 h 531"/>
                <a:gd name="T28" fmla="*/ 2147483646 w 145"/>
                <a:gd name="T29" fmla="*/ 2147483646 h 531"/>
                <a:gd name="T30" fmla="*/ 2147483646 w 145"/>
                <a:gd name="T31" fmla="*/ 2147483646 h 531"/>
                <a:gd name="T32" fmla="*/ 2147483646 w 145"/>
                <a:gd name="T33" fmla="*/ 2147483646 h 531"/>
                <a:gd name="T34" fmla="*/ 2147483646 w 145"/>
                <a:gd name="T35" fmla="*/ 2147483646 h 531"/>
                <a:gd name="T36" fmla="*/ 2147483646 w 145"/>
                <a:gd name="T37" fmla="*/ 2147483646 h 531"/>
                <a:gd name="T38" fmla="*/ 2147483646 w 145"/>
                <a:gd name="T39" fmla="*/ 2147483646 h 531"/>
                <a:gd name="T40" fmla="*/ 2147483646 w 145"/>
                <a:gd name="T41" fmla="*/ 2147483646 h 5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45"/>
                <a:gd name="T64" fmla="*/ 0 h 531"/>
                <a:gd name="T65" fmla="*/ 145 w 145"/>
                <a:gd name="T66" fmla="*/ 531 h 5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45" h="531">
                  <a:moveTo>
                    <a:pt x="144" y="0"/>
                  </a:moveTo>
                  <a:lnTo>
                    <a:pt x="114" y="4"/>
                  </a:lnTo>
                  <a:lnTo>
                    <a:pt x="93" y="13"/>
                  </a:lnTo>
                  <a:lnTo>
                    <a:pt x="78" y="26"/>
                  </a:lnTo>
                  <a:lnTo>
                    <a:pt x="72" y="44"/>
                  </a:lnTo>
                  <a:lnTo>
                    <a:pt x="72" y="219"/>
                  </a:lnTo>
                  <a:lnTo>
                    <a:pt x="72" y="228"/>
                  </a:lnTo>
                  <a:lnTo>
                    <a:pt x="66" y="237"/>
                  </a:lnTo>
                  <a:lnTo>
                    <a:pt x="51" y="250"/>
                  </a:lnTo>
                  <a:lnTo>
                    <a:pt x="27" y="258"/>
                  </a:lnTo>
                  <a:lnTo>
                    <a:pt x="0" y="263"/>
                  </a:lnTo>
                  <a:lnTo>
                    <a:pt x="27" y="267"/>
                  </a:lnTo>
                  <a:lnTo>
                    <a:pt x="51" y="276"/>
                  </a:lnTo>
                  <a:lnTo>
                    <a:pt x="66" y="294"/>
                  </a:lnTo>
                  <a:lnTo>
                    <a:pt x="72" y="302"/>
                  </a:lnTo>
                  <a:lnTo>
                    <a:pt x="72" y="311"/>
                  </a:lnTo>
                  <a:lnTo>
                    <a:pt x="72" y="486"/>
                  </a:lnTo>
                  <a:lnTo>
                    <a:pt x="78" y="504"/>
                  </a:lnTo>
                  <a:lnTo>
                    <a:pt x="93" y="517"/>
                  </a:lnTo>
                  <a:lnTo>
                    <a:pt x="114" y="526"/>
                  </a:lnTo>
                  <a:lnTo>
                    <a:pt x="144" y="53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0701" name="Rectangle 29"/>
            <p:cNvSpPr>
              <a:spLocks noChangeArrowheads="1"/>
            </p:cNvSpPr>
            <p:nvPr/>
          </p:nvSpPr>
          <p:spPr bwMode="auto">
            <a:xfrm>
              <a:off x="505297" y="3927475"/>
              <a:ext cx="6159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600"/>
                <a:t>-10Y</a:t>
              </a:r>
              <a:endParaRPr lang="en-US" altLang="es-MX" sz="1600" i="1"/>
            </a:p>
          </p:txBody>
        </p:sp>
        <p:sp>
          <p:nvSpPr>
            <p:cNvPr id="70702" name="Freeform 30"/>
            <p:cNvSpPr>
              <a:spLocks/>
            </p:cNvSpPr>
            <p:nvPr/>
          </p:nvSpPr>
          <p:spPr bwMode="auto">
            <a:xfrm>
              <a:off x="1880072" y="4522788"/>
              <a:ext cx="309563" cy="309562"/>
            </a:xfrm>
            <a:custGeom>
              <a:avLst/>
              <a:gdLst>
                <a:gd name="T0" fmla="*/ 0 w 194"/>
                <a:gd name="T1" fmla="*/ 0 h 195"/>
                <a:gd name="T2" fmla="*/ 0 w 194"/>
                <a:gd name="T3" fmla="*/ 2147483646 h 195"/>
                <a:gd name="T4" fmla="*/ 2147483646 w 194"/>
                <a:gd name="T5" fmla="*/ 2147483646 h 195"/>
                <a:gd name="T6" fmla="*/ 2147483646 w 194"/>
                <a:gd name="T7" fmla="*/ 2147483646 h 195"/>
                <a:gd name="T8" fmla="*/ 2147483646 w 194"/>
                <a:gd name="T9" fmla="*/ 2147483646 h 195"/>
                <a:gd name="T10" fmla="*/ 2147483646 w 194"/>
                <a:gd name="T11" fmla="*/ 2147483646 h 195"/>
                <a:gd name="T12" fmla="*/ 2147483646 w 194"/>
                <a:gd name="T13" fmla="*/ 2147483646 h 195"/>
                <a:gd name="T14" fmla="*/ 2147483646 w 194"/>
                <a:gd name="T15" fmla="*/ 2147483646 h 195"/>
                <a:gd name="T16" fmla="*/ 2147483646 w 194"/>
                <a:gd name="T17" fmla="*/ 2147483646 h 195"/>
                <a:gd name="T18" fmla="*/ 2147483646 w 194"/>
                <a:gd name="T19" fmla="*/ 2147483646 h 195"/>
                <a:gd name="T20" fmla="*/ 2147483646 w 194"/>
                <a:gd name="T21" fmla="*/ 2147483646 h 195"/>
                <a:gd name="T22" fmla="*/ 2147483646 w 194"/>
                <a:gd name="T23" fmla="*/ 2147483646 h 195"/>
                <a:gd name="T24" fmla="*/ 2147483646 w 194"/>
                <a:gd name="T25" fmla="*/ 2147483646 h 195"/>
                <a:gd name="T26" fmla="*/ 2147483646 w 194"/>
                <a:gd name="T27" fmla="*/ 2147483646 h 195"/>
                <a:gd name="T28" fmla="*/ 2147483646 w 194"/>
                <a:gd name="T29" fmla="*/ 2147483646 h 195"/>
                <a:gd name="T30" fmla="*/ 2147483646 w 194"/>
                <a:gd name="T31" fmla="*/ 2147483646 h 195"/>
                <a:gd name="T32" fmla="*/ 2147483646 w 194"/>
                <a:gd name="T33" fmla="*/ 2147483646 h 195"/>
                <a:gd name="T34" fmla="*/ 2147483646 w 194"/>
                <a:gd name="T35" fmla="*/ 2147483646 h 195"/>
                <a:gd name="T36" fmla="*/ 2147483646 w 194"/>
                <a:gd name="T37" fmla="*/ 0 h 19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4"/>
                <a:gd name="T58" fmla="*/ 0 h 195"/>
                <a:gd name="T59" fmla="*/ 194 w 194"/>
                <a:gd name="T60" fmla="*/ 195 h 19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4" h="195">
                  <a:moveTo>
                    <a:pt x="0" y="0"/>
                  </a:moveTo>
                  <a:lnTo>
                    <a:pt x="0" y="37"/>
                  </a:lnTo>
                  <a:lnTo>
                    <a:pt x="4" y="70"/>
                  </a:lnTo>
                  <a:lnTo>
                    <a:pt x="10" y="88"/>
                  </a:lnTo>
                  <a:lnTo>
                    <a:pt x="17" y="97"/>
                  </a:lnTo>
                  <a:lnTo>
                    <a:pt x="81" y="97"/>
                  </a:lnTo>
                  <a:lnTo>
                    <a:pt x="88" y="106"/>
                  </a:lnTo>
                  <a:lnTo>
                    <a:pt x="92" y="125"/>
                  </a:lnTo>
                  <a:lnTo>
                    <a:pt x="95" y="157"/>
                  </a:lnTo>
                  <a:lnTo>
                    <a:pt x="95" y="194"/>
                  </a:lnTo>
                  <a:lnTo>
                    <a:pt x="95" y="157"/>
                  </a:lnTo>
                  <a:lnTo>
                    <a:pt x="98" y="125"/>
                  </a:lnTo>
                  <a:lnTo>
                    <a:pt x="105" y="106"/>
                  </a:lnTo>
                  <a:lnTo>
                    <a:pt x="112" y="97"/>
                  </a:lnTo>
                  <a:lnTo>
                    <a:pt x="176" y="97"/>
                  </a:lnTo>
                  <a:lnTo>
                    <a:pt x="183" y="88"/>
                  </a:lnTo>
                  <a:lnTo>
                    <a:pt x="190" y="70"/>
                  </a:lnTo>
                  <a:lnTo>
                    <a:pt x="193" y="37"/>
                  </a:lnTo>
                  <a:lnTo>
                    <a:pt x="193"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0703" name="Rectangle 31"/>
            <p:cNvSpPr>
              <a:spLocks noChangeArrowheads="1"/>
            </p:cNvSpPr>
            <p:nvPr/>
          </p:nvSpPr>
          <p:spPr bwMode="auto">
            <a:xfrm>
              <a:off x="2045172" y="5618163"/>
              <a:ext cx="666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600"/>
                <a:t>+10X</a:t>
              </a:r>
              <a:endParaRPr lang="en-US" altLang="es-MX" sz="1600" i="1"/>
            </a:p>
          </p:txBody>
        </p:sp>
        <p:sp>
          <p:nvSpPr>
            <p:cNvPr id="70704" name="Line 32"/>
            <p:cNvSpPr>
              <a:spLocks noChangeShapeType="1"/>
            </p:cNvSpPr>
            <p:nvPr/>
          </p:nvSpPr>
          <p:spPr bwMode="auto">
            <a:xfrm flipH="1" flipV="1">
              <a:off x="2081685" y="4876800"/>
              <a:ext cx="247650" cy="70485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sp>
          <p:nvSpPr>
            <p:cNvPr id="70705" name="Line 33"/>
            <p:cNvSpPr>
              <a:spLocks noChangeShapeType="1"/>
            </p:cNvSpPr>
            <p:nvPr/>
          </p:nvSpPr>
          <p:spPr bwMode="auto">
            <a:xfrm flipV="1">
              <a:off x="565622" y="4192588"/>
              <a:ext cx="881063" cy="7937"/>
            </a:xfrm>
            <a:prstGeom prst="line">
              <a:avLst/>
            </a:prstGeom>
            <a:noFill/>
            <a:ln w="38100">
              <a:solidFill>
                <a:srgbClr val="FF330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s-MX"/>
            </a:p>
          </p:txBody>
        </p:sp>
        <p:sp>
          <p:nvSpPr>
            <p:cNvPr id="70706" name="Rectangle 34"/>
            <p:cNvSpPr>
              <a:spLocks noChangeArrowheads="1"/>
            </p:cNvSpPr>
            <p:nvPr/>
          </p:nvSpPr>
          <p:spPr bwMode="auto">
            <a:xfrm>
              <a:off x="687860" y="1916113"/>
              <a:ext cx="433388"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r"/>
              <a:r>
                <a:rPr lang="en-US" altLang="es-MX" sz="1800"/>
                <a:t>Y</a:t>
              </a:r>
            </a:p>
          </p:txBody>
        </p:sp>
        <p:sp>
          <p:nvSpPr>
            <p:cNvPr id="70707" name="Line 35"/>
            <p:cNvSpPr>
              <a:spLocks noChangeShapeType="1"/>
            </p:cNvSpPr>
            <p:nvPr/>
          </p:nvSpPr>
          <p:spPr bwMode="auto">
            <a:xfrm>
              <a:off x="1270472" y="2466975"/>
              <a:ext cx="1524000" cy="3276600"/>
            </a:xfrm>
            <a:prstGeom prst="line">
              <a:avLst/>
            </a:prstGeom>
            <a:noFill/>
            <a:ln w="31750">
              <a:solidFill>
                <a:srgbClr val="339966"/>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0708" name="Rectangle 36"/>
            <p:cNvSpPr>
              <a:spLocks noChangeArrowheads="1"/>
            </p:cNvSpPr>
            <p:nvPr/>
          </p:nvSpPr>
          <p:spPr bwMode="auto">
            <a:xfrm>
              <a:off x="5082060" y="6165850"/>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800"/>
                <a:t>X</a:t>
              </a:r>
            </a:p>
          </p:txBody>
        </p:sp>
        <p:sp>
          <p:nvSpPr>
            <p:cNvPr id="70709" name="Freeform 37"/>
            <p:cNvSpPr>
              <a:spLocks/>
            </p:cNvSpPr>
            <p:nvPr/>
          </p:nvSpPr>
          <p:spPr bwMode="auto">
            <a:xfrm>
              <a:off x="1456210" y="2549525"/>
              <a:ext cx="3476625" cy="3170237"/>
            </a:xfrm>
            <a:custGeom>
              <a:avLst/>
              <a:gdLst>
                <a:gd name="T0" fmla="*/ 0 w 2189"/>
                <a:gd name="T1" fmla="*/ 0 h 1997"/>
                <a:gd name="T2" fmla="*/ 2147483646 w 2189"/>
                <a:gd name="T3" fmla="*/ 2147483646 h 1997"/>
                <a:gd name="T4" fmla="*/ 2147483646 w 2189"/>
                <a:gd name="T5" fmla="*/ 2147483646 h 1997"/>
                <a:gd name="T6" fmla="*/ 2147483646 w 2189"/>
                <a:gd name="T7" fmla="*/ 2147483646 h 1997"/>
                <a:gd name="T8" fmla="*/ 2147483646 w 2189"/>
                <a:gd name="T9" fmla="*/ 2147483646 h 1997"/>
                <a:gd name="T10" fmla="*/ 2147483646 w 2189"/>
                <a:gd name="T11" fmla="*/ 2147483646 h 1997"/>
                <a:gd name="T12" fmla="*/ 2147483646 w 2189"/>
                <a:gd name="T13" fmla="*/ 2147483646 h 1997"/>
                <a:gd name="T14" fmla="*/ 2147483646 w 2189"/>
                <a:gd name="T15" fmla="*/ 2147483646 h 1997"/>
                <a:gd name="T16" fmla="*/ 2147483646 w 2189"/>
                <a:gd name="T17" fmla="*/ 2147483646 h 1997"/>
                <a:gd name="T18" fmla="*/ 2147483646 w 2189"/>
                <a:gd name="T19" fmla="*/ 2147483646 h 1997"/>
                <a:gd name="T20" fmla="*/ 2147483646 w 2189"/>
                <a:gd name="T21" fmla="*/ 2147483646 h 1997"/>
                <a:gd name="T22" fmla="*/ 2147483646 w 2189"/>
                <a:gd name="T23" fmla="*/ 2147483646 h 1997"/>
                <a:gd name="T24" fmla="*/ 2147483646 w 2189"/>
                <a:gd name="T25" fmla="*/ 2147483646 h 1997"/>
                <a:gd name="T26" fmla="*/ 2147483646 w 2189"/>
                <a:gd name="T27" fmla="*/ 2147483646 h 1997"/>
                <a:gd name="T28" fmla="*/ 2147483646 w 2189"/>
                <a:gd name="T29" fmla="*/ 2147483646 h 1997"/>
                <a:gd name="T30" fmla="*/ 2147483646 w 2189"/>
                <a:gd name="T31" fmla="*/ 2147483646 h 1997"/>
                <a:gd name="T32" fmla="*/ 2147483646 w 2189"/>
                <a:gd name="T33" fmla="*/ 2147483646 h 1997"/>
                <a:gd name="T34" fmla="*/ 2147483646 w 2189"/>
                <a:gd name="T35" fmla="*/ 2147483646 h 1997"/>
                <a:gd name="T36" fmla="*/ 2147483646 w 2189"/>
                <a:gd name="T37" fmla="*/ 2147483646 h 1997"/>
                <a:gd name="T38" fmla="*/ 2147483646 w 2189"/>
                <a:gd name="T39" fmla="*/ 2147483646 h 1997"/>
                <a:gd name="T40" fmla="*/ 2147483646 w 2189"/>
                <a:gd name="T41" fmla="*/ 2147483646 h 1997"/>
                <a:gd name="T42" fmla="*/ 2147483646 w 2189"/>
                <a:gd name="T43" fmla="*/ 2147483646 h 1997"/>
                <a:gd name="T44" fmla="*/ 2147483646 w 2189"/>
                <a:gd name="T45" fmla="*/ 2147483646 h 1997"/>
                <a:gd name="T46" fmla="*/ 2147483646 w 2189"/>
                <a:gd name="T47" fmla="*/ 2147483646 h 1997"/>
                <a:gd name="T48" fmla="*/ 2147483646 w 2189"/>
                <a:gd name="T49" fmla="*/ 2147483646 h 1997"/>
                <a:gd name="T50" fmla="*/ 2147483646 w 2189"/>
                <a:gd name="T51" fmla="*/ 2147483646 h 1997"/>
                <a:gd name="T52" fmla="*/ 2147483646 w 2189"/>
                <a:gd name="T53" fmla="*/ 2147483646 h 1997"/>
                <a:gd name="T54" fmla="*/ 2147483646 w 2189"/>
                <a:gd name="T55" fmla="*/ 2147483646 h 1997"/>
                <a:gd name="T56" fmla="*/ 2147483646 w 2189"/>
                <a:gd name="T57" fmla="*/ 2147483646 h 1997"/>
                <a:gd name="T58" fmla="*/ 2147483646 w 2189"/>
                <a:gd name="T59" fmla="*/ 2147483646 h 1997"/>
                <a:gd name="T60" fmla="*/ 2147483646 w 2189"/>
                <a:gd name="T61" fmla="*/ 2147483646 h 1997"/>
                <a:gd name="T62" fmla="*/ 2147483646 w 2189"/>
                <a:gd name="T63" fmla="*/ 2147483646 h 1997"/>
                <a:gd name="T64" fmla="*/ 2147483646 w 2189"/>
                <a:gd name="T65" fmla="*/ 2147483646 h 199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189"/>
                <a:gd name="T100" fmla="*/ 0 h 1997"/>
                <a:gd name="T101" fmla="*/ 2189 w 2189"/>
                <a:gd name="T102" fmla="*/ 1997 h 199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189" h="1997">
                  <a:moveTo>
                    <a:pt x="0" y="0"/>
                  </a:moveTo>
                  <a:lnTo>
                    <a:pt x="6" y="27"/>
                  </a:lnTo>
                  <a:lnTo>
                    <a:pt x="19" y="72"/>
                  </a:lnTo>
                  <a:lnTo>
                    <a:pt x="25" y="116"/>
                  </a:lnTo>
                  <a:lnTo>
                    <a:pt x="37" y="171"/>
                  </a:lnTo>
                  <a:lnTo>
                    <a:pt x="62" y="287"/>
                  </a:lnTo>
                  <a:lnTo>
                    <a:pt x="98" y="403"/>
                  </a:lnTo>
                  <a:lnTo>
                    <a:pt x="123" y="464"/>
                  </a:lnTo>
                  <a:lnTo>
                    <a:pt x="148" y="531"/>
                  </a:lnTo>
                  <a:lnTo>
                    <a:pt x="209" y="674"/>
                  </a:lnTo>
                  <a:lnTo>
                    <a:pt x="277" y="813"/>
                  </a:lnTo>
                  <a:lnTo>
                    <a:pt x="314" y="885"/>
                  </a:lnTo>
                  <a:lnTo>
                    <a:pt x="350" y="945"/>
                  </a:lnTo>
                  <a:lnTo>
                    <a:pt x="424" y="1062"/>
                  </a:lnTo>
                  <a:lnTo>
                    <a:pt x="504" y="1172"/>
                  </a:lnTo>
                  <a:lnTo>
                    <a:pt x="590" y="1277"/>
                  </a:lnTo>
                  <a:lnTo>
                    <a:pt x="695" y="1377"/>
                  </a:lnTo>
                  <a:lnTo>
                    <a:pt x="756" y="1427"/>
                  </a:lnTo>
                  <a:lnTo>
                    <a:pt x="818" y="1476"/>
                  </a:lnTo>
                  <a:lnTo>
                    <a:pt x="959" y="1571"/>
                  </a:lnTo>
                  <a:lnTo>
                    <a:pt x="1106" y="1659"/>
                  </a:lnTo>
                  <a:lnTo>
                    <a:pt x="1254" y="1736"/>
                  </a:lnTo>
                  <a:lnTo>
                    <a:pt x="1408" y="1803"/>
                  </a:lnTo>
                  <a:lnTo>
                    <a:pt x="1573" y="1858"/>
                  </a:lnTo>
                  <a:lnTo>
                    <a:pt x="1733" y="1902"/>
                  </a:lnTo>
                  <a:lnTo>
                    <a:pt x="1801" y="1925"/>
                  </a:lnTo>
                  <a:lnTo>
                    <a:pt x="1862" y="1941"/>
                  </a:lnTo>
                  <a:lnTo>
                    <a:pt x="1973" y="1969"/>
                  </a:lnTo>
                  <a:lnTo>
                    <a:pt x="2071" y="1991"/>
                  </a:lnTo>
                  <a:lnTo>
                    <a:pt x="2108" y="1996"/>
                  </a:lnTo>
                  <a:lnTo>
                    <a:pt x="2145" y="1996"/>
                  </a:lnTo>
                  <a:lnTo>
                    <a:pt x="2170" y="1996"/>
                  </a:lnTo>
                  <a:lnTo>
                    <a:pt x="2188" y="1991"/>
                  </a:lnTo>
                </a:path>
              </a:pathLst>
            </a:custGeom>
            <a:noFill/>
            <a:ln w="31750" cap="rnd">
              <a:solidFill>
                <a:srgbClr val="CC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0710" name="Rectangle 38"/>
            <p:cNvSpPr>
              <a:spLocks noChangeArrowheads="1"/>
            </p:cNvSpPr>
            <p:nvPr/>
          </p:nvSpPr>
          <p:spPr bwMode="auto">
            <a:xfrm>
              <a:off x="4997922" y="5432425"/>
              <a:ext cx="4635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i="1"/>
                <a:t>U</a:t>
              </a:r>
              <a:r>
                <a:rPr lang="en-US" altLang="es-MX" i="1" baseline="-25000"/>
                <a:t>1</a:t>
              </a:r>
            </a:p>
          </p:txBody>
        </p:sp>
      </p:grpSp>
      <p:grpSp>
        <p:nvGrpSpPr>
          <p:cNvPr id="70662" name="Grupo 2"/>
          <p:cNvGrpSpPr>
            <a:grpSpLocks/>
          </p:cNvGrpSpPr>
          <p:nvPr/>
        </p:nvGrpSpPr>
        <p:grpSpPr bwMode="auto">
          <a:xfrm>
            <a:off x="6234113" y="1897063"/>
            <a:ext cx="5694362" cy="4657725"/>
            <a:chOff x="6018727" y="1897781"/>
            <a:chExt cx="5693897" cy="4657061"/>
          </a:xfrm>
        </p:grpSpPr>
        <p:sp>
          <p:nvSpPr>
            <p:cNvPr id="70663" name="Line 9"/>
            <p:cNvSpPr>
              <a:spLocks noChangeShapeType="1"/>
            </p:cNvSpPr>
            <p:nvPr/>
          </p:nvSpPr>
          <p:spPr bwMode="auto">
            <a:xfrm>
              <a:off x="6493483" y="2956644"/>
              <a:ext cx="3067654" cy="3219450"/>
            </a:xfrm>
            <a:prstGeom prst="line">
              <a:avLst/>
            </a:prstGeom>
            <a:noFill/>
            <a:ln w="31750">
              <a:solidFill>
                <a:srgbClr val="0033CC"/>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0664" name="Rectangle 10"/>
            <p:cNvSpPr>
              <a:spLocks noChangeArrowheads="1"/>
            </p:cNvSpPr>
            <p:nvPr/>
          </p:nvSpPr>
          <p:spPr bwMode="auto">
            <a:xfrm>
              <a:off x="9207055" y="5209306"/>
              <a:ext cx="2505569"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800"/>
                <a:t>Recta presupuestaria</a:t>
              </a:r>
            </a:p>
          </p:txBody>
        </p:sp>
        <p:sp>
          <p:nvSpPr>
            <p:cNvPr id="70665" name="Line 11"/>
            <p:cNvSpPr>
              <a:spLocks noChangeShapeType="1"/>
            </p:cNvSpPr>
            <p:nvPr/>
          </p:nvSpPr>
          <p:spPr bwMode="auto">
            <a:xfrm flipH="1">
              <a:off x="9405532" y="5601419"/>
              <a:ext cx="1162279" cy="228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sp>
          <p:nvSpPr>
            <p:cNvPr id="70666" name="Freeform 12"/>
            <p:cNvSpPr>
              <a:spLocks/>
            </p:cNvSpPr>
            <p:nvPr/>
          </p:nvSpPr>
          <p:spPr bwMode="auto">
            <a:xfrm>
              <a:off x="7260397" y="2264494"/>
              <a:ext cx="3853622" cy="2849563"/>
            </a:xfrm>
            <a:custGeom>
              <a:avLst/>
              <a:gdLst>
                <a:gd name="T0" fmla="*/ 0 w 2427"/>
                <a:gd name="T1" fmla="*/ 0 h 1795"/>
                <a:gd name="T2" fmla="*/ 2147483646 w 2427"/>
                <a:gd name="T3" fmla="*/ 2147483646 h 1795"/>
                <a:gd name="T4" fmla="*/ 2147483646 w 2427"/>
                <a:gd name="T5" fmla="*/ 2147483646 h 1795"/>
                <a:gd name="T6" fmla="*/ 2147483646 w 2427"/>
                <a:gd name="T7" fmla="*/ 2147483646 h 1795"/>
                <a:gd name="T8" fmla="*/ 2147483646 w 2427"/>
                <a:gd name="T9" fmla="*/ 2147483646 h 1795"/>
                <a:gd name="T10" fmla="*/ 2147483646 w 2427"/>
                <a:gd name="T11" fmla="*/ 2147483646 h 1795"/>
                <a:gd name="T12" fmla="*/ 2147483646 w 2427"/>
                <a:gd name="T13" fmla="*/ 2147483646 h 1795"/>
                <a:gd name="T14" fmla="*/ 2147483646 w 2427"/>
                <a:gd name="T15" fmla="*/ 2147483646 h 1795"/>
                <a:gd name="T16" fmla="*/ 2147483646 w 2427"/>
                <a:gd name="T17" fmla="*/ 2147483646 h 1795"/>
                <a:gd name="T18" fmla="*/ 2147483646 w 2427"/>
                <a:gd name="T19" fmla="*/ 2147483646 h 1795"/>
                <a:gd name="T20" fmla="*/ 2147483646 w 2427"/>
                <a:gd name="T21" fmla="*/ 2147483646 h 1795"/>
                <a:gd name="T22" fmla="*/ 2147483646 w 2427"/>
                <a:gd name="T23" fmla="*/ 2147483646 h 1795"/>
                <a:gd name="T24" fmla="*/ 2147483646 w 2427"/>
                <a:gd name="T25" fmla="*/ 2147483646 h 1795"/>
                <a:gd name="T26" fmla="*/ 2147483646 w 2427"/>
                <a:gd name="T27" fmla="*/ 2147483646 h 1795"/>
                <a:gd name="T28" fmla="*/ 2147483646 w 2427"/>
                <a:gd name="T29" fmla="*/ 2147483646 h 1795"/>
                <a:gd name="T30" fmla="*/ 2147483646 w 2427"/>
                <a:gd name="T31" fmla="*/ 2147483646 h 1795"/>
                <a:gd name="T32" fmla="*/ 2147483646 w 2427"/>
                <a:gd name="T33" fmla="*/ 2147483646 h 1795"/>
                <a:gd name="T34" fmla="*/ 2147483646 w 2427"/>
                <a:gd name="T35" fmla="*/ 2147483646 h 1795"/>
                <a:gd name="T36" fmla="*/ 2147483646 w 2427"/>
                <a:gd name="T37" fmla="*/ 2147483646 h 1795"/>
                <a:gd name="T38" fmla="*/ 2147483646 w 2427"/>
                <a:gd name="T39" fmla="*/ 2147483646 h 1795"/>
                <a:gd name="T40" fmla="*/ 2147483646 w 2427"/>
                <a:gd name="T41" fmla="*/ 2147483646 h 1795"/>
                <a:gd name="T42" fmla="*/ 2147483646 w 2427"/>
                <a:gd name="T43" fmla="*/ 2147483646 h 1795"/>
                <a:gd name="T44" fmla="*/ 2147483646 w 2427"/>
                <a:gd name="T45" fmla="*/ 2147483646 h 1795"/>
                <a:gd name="T46" fmla="*/ 2147483646 w 2427"/>
                <a:gd name="T47" fmla="*/ 2147483646 h 1795"/>
                <a:gd name="T48" fmla="*/ 2147483646 w 2427"/>
                <a:gd name="T49" fmla="*/ 2147483646 h 1795"/>
                <a:gd name="T50" fmla="*/ 2147483646 w 2427"/>
                <a:gd name="T51" fmla="*/ 2147483646 h 1795"/>
                <a:gd name="T52" fmla="*/ 2147483646 w 2427"/>
                <a:gd name="T53" fmla="*/ 2147483646 h 1795"/>
                <a:gd name="T54" fmla="*/ 2147483646 w 2427"/>
                <a:gd name="T55" fmla="*/ 2147483646 h 1795"/>
                <a:gd name="T56" fmla="*/ 2147483646 w 2427"/>
                <a:gd name="T57" fmla="*/ 2147483646 h 1795"/>
                <a:gd name="T58" fmla="*/ 2147483646 w 2427"/>
                <a:gd name="T59" fmla="*/ 2147483646 h 1795"/>
                <a:gd name="T60" fmla="*/ 2147483646 w 2427"/>
                <a:gd name="T61" fmla="*/ 2147483646 h 1795"/>
                <a:gd name="T62" fmla="*/ 2147483646 w 2427"/>
                <a:gd name="T63" fmla="*/ 2147483646 h 179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427"/>
                <a:gd name="T97" fmla="*/ 0 h 1795"/>
                <a:gd name="T98" fmla="*/ 2427 w 2427"/>
                <a:gd name="T99" fmla="*/ 1795 h 179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427" h="1795">
                  <a:moveTo>
                    <a:pt x="0" y="0"/>
                  </a:moveTo>
                  <a:lnTo>
                    <a:pt x="14" y="24"/>
                  </a:lnTo>
                  <a:lnTo>
                    <a:pt x="28" y="59"/>
                  </a:lnTo>
                  <a:lnTo>
                    <a:pt x="42" y="103"/>
                  </a:lnTo>
                  <a:lnTo>
                    <a:pt x="63" y="147"/>
                  </a:lnTo>
                  <a:lnTo>
                    <a:pt x="105" y="250"/>
                  </a:lnTo>
                  <a:lnTo>
                    <a:pt x="154" y="354"/>
                  </a:lnTo>
                  <a:lnTo>
                    <a:pt x="182" y="408"/>
                  </a:lnTo>
                  <a:lnTo>
                    <a:pt x="210" y="472"/>
                  </a:lnTo>
                  <a:lnTo>
                    <a:pt x="280" y="599"/>
                  </a:lnTo>
                  <a:lnTo>
                    <a:pt x="350" y="727"/>
                  </a:lnTo>
                  <a:lnTo>
                    <a:pt x="385" y="786"/>
                  </a:lnTo>
                  <a:lnTo>
                    <a:pt x="427" y="845"/>
                  </a:lnTo>
                  <a:lnTo>
                    <a:pt x="504" y="953"/>
                  </a:lnTo>
                  <a:lnTo>
                    <a:pt x="595" y="1052"/>
                  </a:lnTo>
                  <a:lnTo>
                    <a:pt x="685" y="1145"/>
                  </a:lnTo>
                  <a:lnTo>
                    <a:pt x="797" y="1234"/>
                  </a:lnTo>
                  <a:lnTo>
                    <a:pt x="937" y="1322"/>
                  </a:lnTo>
                  <a:lnTo>
                    <a:pt x="1084" y="1411"/>
                  </a:lnTo>
                  <a:lnTo>
                    <a:pt x="1252" y="1489"/>
                  </a:lnTo>
                  <a:lnTo>
                    <a:pt x="1412" y="1563"/>
                  </a:lnTo>
                  <a:lnTo>
                    <a:pt x="1580" y="1622"/>
                  </a:lnTo>
                  <a:lnTo>
                    <a:pt x="1755" y="1671"/>
                  </a:lnTo>
                  <a:lnTo>
                    <a:pt x="1923" y="1711"/>
                  </a:lnTo>
                  <a:lnTo>
                    <a:pt x="2000" y="1730"/>
                  </a:lnTo>
                  <a:lnTo>
                    <a:pt x="2069" y="1745"/>
                  </a:lnTo>
                  <a:lnTo>
                    <a:pt x="2195" y="1770"/>
                  </a:lnTo>
                  <a:lnTo>
                    <a:pt x="2300" y="1789"/>
                  </a:lnTo>
                  <a:lnTo>
                    <a:pt x="2342" y="1794"/>
                  </a:lnTo>
                  <a:lnTo>
                    <a:pt x="2377" y="1794"/>
                  </a:lnTo>
                  <a:lnTo>
                    <a:pt x="2405" y="1794"/>
                  </a:lnTo>
                  <a:lnTo>
                    <a:pt x="2426" y="1789"/>
                  </a:lnTo>
                </a:path>
              </a:pathLst>
            </a:custGeom>
            <a:noFill/>
            <a:ln w="31750" cap="rnd">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0667" name="Rectangle 13"/>
            <p:cNvSpPr>
              <a:spLocks noChangeArrowheads="1"/>
            </p:cNvSpPr>
            <p:nvPr/>
          </p:nvSpPr>
          <p:spPr bwMode="auto">
            <a:xfrm>
              <a:off x="11187058" y="4829894"/>
              <a:ext cx="463641"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i="1">
                  <a:latin typeface="Times New Roman" pitchFamily="18" charset="0"/>
                  <a:cs typeface="Times New Roman" pitchFamily="18" charset="0"/>
                </a:rPr>
                <a:t>U</a:t>
              </a:r>
              <a:r>
                <a:rPr lang="en-US" altLang="es-MX" i="1" baseline="-25000">
                  <a:latin typeface="Times New Roman" pitchFamily="18" charset="0"/>
                  <a:cs typeface="Times New Roman" pitchFamily="18" charset="0"/>
                </a:rPr>
                <a:t>3</a:t>
              </a:r>
            </a:p>
          </p:txBody>
        </p:sp>
        <p:sp>
          <p:nvSpPr>
            <p:cNvPr id="70668" name="Rectangle 14"/>
            <p:cNvSpPr>
              <a:spLocks noChangeArrowheads="1"/>
            </p:cNvSpPr>
            <p:nvPr/>
          </p:nvSpPr>
          <p:spPr bwMode="auto">
            <a:xfrm>
              <a:off x="8002762" y="3383998"/>
              <a:ext cx="308036"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i="1">
                  <a:latin typeface="Times New Roman" pitchFamily="18" charset="0"/>
                </a:rPr>
                <a:t>b</a:t>
              </a:r>
            </a:p>
          </p:txBody>
        </p:sp>
        <p:sp>
          <p:nvSpPr>
            <p:cNvPr id="70669" name="Oval 15"/>
            <p:cNvSpPr>
              <a:spLocks noChangeArrowheads="1"/>
            </p:cNvSpPr>
            <p:nvPr/>
          </p:nvSpPr>
          <p:spPr bwMode="auto">
            <a:xfrm flipV="1">
              <a:off x="7947920" y="3624981"/>
              <a:ext cx="76215" cy="123825"/>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p>
          </p:txBody>
        </p:sp>
        <p:sp>
          <p:nvSpPr>
            <p:cNvPr id="70670" name="Rectangle 16"/>
            <p:cNvSpPr>
              <a:spLocks noChangeArrowheads="1"/>
            </p:cNvSpPr>
            <p:nvPr/>
          </p:nvSpPr>
          <p:spPr bwMode="auto">
            <a:xfrm>
              <a:off x="8571930" y="2067644"/>
              <a:ext cx="3140694"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a:r>
                <a:rPr lang="es-ES_tradnl" altLang="es-MX" sz="1800"/>
                <a:t>No se puede alcanzar</a:t>
              </a:r>
            </a:p>
            <a:p>
              <a:pPr algn="ctr"/>
              <a:r>
                <a:rPr lang="es-ES_tradnl" altLang="es-MX" sz="1800"/>
                <a:t>la cesta de consumo </a:t>
              </a:r>
              <a:r>
                <a:rPr lang="es-ES_tradnl" altLang="es-MX" sz="1800" i="1">
                  <a:latin typeface="Times New Roman" pitchFamily="18" charset="0"/>
                </a:rPr>
                <a:t>b</a:t>
              </a:r>
              <a:r>
                <a:rPr lang="es-ES_tradnl" altLang="es-MX" sz="1800" i="1"/>
                <a:t>,</a:t>
              </a:r>
              <a:endParaRPr lang="es-ES_tradnl" altLang="es-MX" sz="1800"/>
            </a:p>
            <a:p>
              <a:pPr algn="ctr"/>
              <a:r>
                <a:rPr lang="es-ES_tradnl" altLang="es-MX" sz="1800"/>
                <a:t>teniendo en cuenta la recta</a:t>
              </a:r>
            </a:p>
            <a:p>
              <a:pPr algn="ctr"/>
              <a:r>
                <a:rPr lang="es-ES_tradnl" altLang="es-MX" sz="1800"/>
                <a:t> presupuestaria actual.</a:t>
              </a:r>
              <a:endParaRPr lang="en-US" altLang="es-MX" sz="1800"/>
            </a:p>
          </p:txBody>
        </p:sp>
        <p:sp>
          <p:nvSpPr>
            <p:cNvPr id="70671" name="Line 17"/>
            <p:cNvSpPr>
              <a:spLocks noChangeShapeType="1"/>
            </p:cNvSpPr>
            <p:nvPr/>
          </p:nvSpPr>
          <p:spPr bwMode="auto">
            <a:xfrm>
              <a:off x="6461727" y="2016844"/>
              <a:ext cx="0" cy="418465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0672" name="Line 18"/>
            <p:cNvSpPr>
              <a:spLocks noChangeShapeType="1"/>
            </p:cNvSpPr>
            <p:nvPr/>
          </p:nvSpPr>
          <p:spPr bwMode="auto">
            <a:xfrm flipV="1">
              <a:off x="6456964" y="6188075"/>
              <a:ext cx="5255660" cy="71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0673" name="Rectangle 19"/>
            <p:cNvSpPr>
              <a:spLocks noChangeArrowheads="1"/>
            </p:cNvSpPr>
            <p:nvPr/>
          </p:nvSpPr>
          <p:spPr bwMode="auto">
            <a:xfrm>
              <a:off x="7847888" y="6161806"/>
              <a:ext cx="413576"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800">
                  <a:latin typeface="Times New Roman" pitchFamily="18" charset="0"/>
                  <a:cs typeface="Times New Roman" pitchFamily="18" charset="0"/>
                </a:rPr>
                <a:t>40</a:t>
              </a:r>
            </a:p>
          </p:txBody>
        </p:sp>
        <p:sp>
          <p:nvSpPr>
            <p:cNvPr id="70674" name="Rectangle 20"/>
            <p:cNvSpPr>
              <a:spLocks noChangeArrowheads="1"/>
            </p:cNvSpPr>
            <p:nvPr/>
          </p:nvSpPr>
          <p:spPr bwMode="auto">
            <a:xfrm>
              <a:off x="9448403" y="6161806"/>
              <a:ext cx="413576"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800">
                  <a:latin typeface="Times New Roman" pitchFamily="18" charset="0"/>
                  <a:cs typeface="Times New Roman" pitchFamily="18" charset="0"/>
                </a:rPr>
                <a:t>80</a:t>
              </a:r>
            </a:p>
          </p:txBody>
        </p:sp>
        <p:sp>
          <p:nvSpPr>
            <p:cNvPr id="70675" name="Rectangle 21"/>
            <p:cNvSpPr>
              <a:spLocks noChangeArrowheads="1"/>
            </p:cNvSpPr>
            <p:nvPr/>
          </p:nvSpPr>
          <p:spPr bwMode="auto">
            <a:xfrm>
              <a:off x="7009523" y="6161806"/>
              <a:ext cx="413576"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800">
                  <a:latin typeface="Times New Roman" pitchFamily="18" charset="0"/>
                  <a:cs typeface="Times New Roman" pitchFamily="18" charset="0"/>
                </a:rPr>
                <a:t>20</a:t>
              </a:r>
            </a:p>
          </p:txBody>
        </p:sp>
        <p:sp>
          <p:nvSpPr>
            <p:cNvPr id="70676" name="Rectangle 22"/>
            <p:cNvSpPr>
              <a:spLocks noChangeArrowheads="1"/>
            </p:cNvSpPr>
            <p:nvPr/>
          </p:nvSpPr>
          <p:spPr bwMode="auto">
            <a:xfrm>
              <a:off x="6018727" y="4426669"/>
              <a:ext cx="439224"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a:latin typeface="Times New Roman" pitchFamily="18" charset="0"/>
                  <a:cs typeface="Times New Roman" pitchFamily="18" charset="0"/>
                </a:rPr>
                <a:t>20</a:t>
              </a:r>
            </a:p>
          </p:txBody>
        </p:sp>
        <p:sp>
          <p:nvSpPr>
            <p:cNvPr id="70677" name="Rectangle 23"/>
            <p:cNvSpPr>
              <a:spLocks noChangeArrowheads="1"/>
            </p:cNvSpPr>
            <p:nvPr/>
          </p:nvSpPr>
          <p:spPr bwMode="auto">
            <a:xfrm>
              <a:off x="6018727" y="3520206"/>
              <a:ext cx="439224"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a:latin typeface="Times New Roman" pitchFamily="18" charset="0"/>
                  <a:cs typeface="Times New Roman" pitchFamily="18" charset="0"/>
                </a:rPr>
                <a:t>30</a:t>
              </a:r>
            </a:p>
          </p:txBody>
        </p:sp>
        <p:sp>
          <p:nvSpPr>
            <p:cNvPr id="70678" name="Rectangle 24"/>
            <p:cNvSpPr>
              <a:spLocks noChangeArrowheads="1"/>
            </p:cNvSpPr>
            <p:nvPr/>
          </p:nvSpPr>
          <p:spPr bwMode="auto">
            <a:xfrm>
              <a:off x="6078076" y="2615331"/>
              <a:ext cx="439224"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r"/>
              <a:r>
                <a:rPr lang="en-US" altLang="es-MX">
                  <a:latin typeface="Times New Roman" pitchFamily="18" charset="0"/>
                  <a:cs typeface="Times New Roman" pitchFamily="18" charset="0"/>
                </a:rPr>
                <a:t>40</a:t>
              </a:r>
            </a:p>
          </p:txBody>
        </p:sp>
        <p:sp>
          <p:nvSpPr>
            <p:cNvPr id="70679" name="Rectangle 25"/>
            <p:cNvSpPr>
              <a:spLocks noChangeArrowheads="1"/>
            </p:cNvSpPr>
            <p:nvPr/>
          </p:nvSpPr>
          <p:spPr bwMode="auto">
            <a:xfrm>
              <a:off x="6190211" y="6161806"/>
              <a:ext cx="308036"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800"/>
                <a:t>0</a:t>
              </a:r>
            </a:p>
          </p:txBody>
        </p:sp>
        <p:sp>
          <p:nvSpPr>
            <p:cNvPr id="70680" name="Rectangle 26"/>
            <p:cNvSpPr>
              <a:spLocks noChangeArrowheads="1"/>
            </p:cNvSpPr>
            <p:nvPr/>
          </p:nvSpPr>
          <p:spPr bwMode="auto">
            <a:xfrm>
              <a:off x="6053659" y="1897781"/>
              <a:ext cx="273104"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r"/>
              <a:r>
                <a:rPr lang="en-US" altLang="es-MX" sz="1800" i="1">
                  <a:latin typeface="Times New Roman" pitchFamily="18" charset="0"/>
                  <a:cs typeface="Times New Roman" pitchFamily="18" charset="0"/>
                </a:rPr>
                <a:t>Y</a:t>
              </a:r>
            </a:p>
          </p:txBody>
        </p:sp>
        <p:sp>
          <p:nvSpPr>
            <p:cNvPr id="70681" name="Rectangle 27"/>
            <p:cNvSpPr>
              <a:spLocks noChangeArrowheads="1"/>
            </p:cNvSpPr>
            <p:nvPr/>
          </p:nvSpPr>
          <p:spPr bwMode="auto">
            <a:xfrm>
              <a:off x="11363464" y="6188075"/>
              <a:ext cx="340254"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r>
                <a:rPr lang="en-US" altLang="es-MX" sz="1800" i="1">
                  <a:latin typeface="Times New Roman" pitchFamily="18" charset="0"/>
                  <a:cs typeface="Times New Roman" pitchFamily="18" charset="0"/>
                </a:rPr>
                <a:t>X</a:t>
              </a:r>
            </a:p>
          </p:txBody>
        </p:sp>
      </p:grpSp>
    </p:spTree>
  </p:cSld>
  <p:clrMapOvr>
    <a:masterClrMapping/>
  </p:clrMapOvr>
  <p:transition spd="slow">
    <p:push dir="u"/>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Text Box 4"/>
          <p:cNvSpPr txBox="1">
            <a:spLocks noChangeArrowheads="1"/>
          </p:cNvSpPr>
          <p:nvPr/>
        </p:nvSpPr>
        <p:spPr bwMode="auto">
          <a:xfrm>
            <a:off x="990600" y="1557338"/>
            <a:ext cx="9642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3141663" algn="l"/>
              </a:tabLst>
              <a:defRPr sz="2800">
                <a:solidFill>
                  <a:schemeClr val="tx1"/>
                </a:solidFill>
                <a:latin typeface="Calibri" pitchFamily="34" charset="0"/>
              </a:defRPr>
            </a:lvl1pPr>
            <a:lvl2pPr marL="742950" indent="-285750">
              <a:tabLst>
                <a:tab pos="3141663" algn="l"/>
              </a:tabLst>
              <a:defRPr sz="2400">
                <a:solidFill>
                  <a:schemeClr val="tx1"/>
                </a:solidFill>
                <a:latin typeface="Calibri" pitchFamily="34" charset="0"/>
              </a:defRPr>
            </a:lvl2pPr>
            <a:lvl3pPr>
              <a:tabLst>
                <a:tab pos="3141663" algn="l"/>
              </a:tabLst>
              <a:defRPr sz="2000">
                <a:solidFill>
                  <a:schemeClr val="tx1"/>
                </a:solidFill>
                <a:latin typeface="Calibri" pitchFamily="34" charset="0"/>
              </a:defRPr>
            </a:lvl3pPr>
            <a:lvl4pPr>
              <a:tabLst>
                <a:tab pos="3141663" algn="l"/>
              </a:tabLst>
              <a:defRPr>
                <a:solidFill>
                  <a:schemeClr val="tx1"/>
                </a:solidFill>
                <a:latin typeface="Calibri" pitchFamily="34" charset="0"/>
              </a:defRPr>
            </a:lvl4pPr>
            <a:lvl5pPr>
              <a:tabLst>
                <a:tab pos="3141663" algn="l"/>
              </a:tabLst>
              <a:defRPr>
                <a:solidFill>
                  <a:schemeClr val="tx1"/>
                </a:solidFill>
                <a:latin typeface="Calibri" pitchFamily="34" charset="0"/>
              </a:defRPr>
            </a:lvl5pPr>
            <a:lvl6pPr eaLnBrk="0" fontAlgn="base" hangingPunct="0">
              <a:spcAft>
                <a:spcPct val="0"/>
              </a:spcAft>
              <a:tabLst>
                <a:tab pos="3141663" algn="l"/>
              </a:tabLst>
              <a:defRPr>
                <a:solidFill>
                  <a:schemeClr val="tx1"/>
                </a:solidFill>
                <a:latin typeface="Calibri" pitchFamily="34" charset="0"/>
              </a:defRPr>
            </a:lvl6pPr>
            <a:lvl7pPr eaLnBrk="0" fontAlgn="base" hangingPunct="0">
              <a:spcAft>
                <a:spcPct val="0"/>
              </a:spcAft>
              <a:tabLst>
                <a:tab pos="3141663" algn="l"/>
              </a:tabLst>
              <a:defRPr>
                <a:solidFill>
                  <a:schemeClr val="tx1"/>
                </a:solidFill>
                <a:latin typeface="Calibri" pitchFamily="34" charset="0"/>
              </a:defRPr>
            </a:lvl7pPr>
            <a:lvl8pPr eaLnBrk="0" fontAlgn="base" hangingPunct="0">
              <a:spcAft>
                <a:spcPct val="0"/>
              </a:spcAft>
              <a:tabLst>
                <a:tab pos="3141663" algn="l"/>
              </a:tabLst>
              <a:defRPr>
                <a:solidFill>
                  <a:schemeClr val="tx1"/>
                </a:solidFill>
                <a:latin typeface="Calibri" pitchFamily="34" charset="0"/>
              </a:defRPr>
            </a:lvl8pPr>
            <a:lvl9pPr eaLnBrk="0" fontAlgn="base" hangingPunct="0">
              <a:spcAft>
                <a:spcPct val="0"/>
              </a:spcAft>
              <a:tabLst>
                <a:tab pos="3141663" algn="l"/>
              </a:tabLst>
              <a:defRPr>
                <a:solidFill>
                  <a:schemeClr val="tx1"/>
                </a:solidFill>
                <a:latin typeface="Calibri" pitchFamily="34" charset="0"/>
              </a:defRPr>
            </a:lvl9pPr>
          </a:lstStyle>
          <a:p>
            <a:pPr eaLnBrk="1" hangingPunct="1">
              <a:spcBef>
                <a:spcPct val="20000"/>
              </a:spcBef>
            </a:pPr>
            <a:r>
              <a:rPr lang="es-ES_tradnl" altLang="es-MX" sz="2000" b="0">
                <a:latin typeface="Arial" pitchFamily="34" charset="0"/>
                <a:sym typeface="Wingdings" pitchFamily="2" charset="2"/>
              </a:rPr>
              <a:t>Curvas de indiferencia y recta presupuestaria: </a:t>
            </a:r>
            <a:r>
              <a:rPr lang="es-ES_tradnl" altLang="es-MX" sz="2000">
                <a:latin typeface="Arial" pitchFamily="34" charset="0"/>
                <a:sym typeface="Wingdings" pitchFamily="2" charset="2"/>
              </a:rPr>
              <a:t>Mejor cesta asequible.</a:t>
            </a:r>
            <a:endParaRPr lang="es-ES_tradnl" altLang="es-MX" sz="2000">
              <a:latin typeface="Arial" pitchFamily="34" charset="0"/>
              <a:cs typeface="Arial" pitchFamily="34" charset="0"/>
            </a:endParaRPr>
          </a:p>
        </p:txBody>
      </p:sp>
      <p:sp>
        <p:nvSpPr>
          <p:cNvPr id="72707" name="Text Box 12"/>
          <p:cNvSpPr txBox="1">
            <a:spLocks noChangeArrowheads="1"/>
          </p:cNvSpPr>
          <p:nvPr/>
        </p:nvSpPr>
        <p:spPr bwMode="auto">
          <a:xfrm>
            <a:off x="6851650" y="2341563"/>
            <a:ext cx="23780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ctr" eaLnBrk="1" hangingPunct="1">
              <a:spcBef>
                <a:spcPct val="50000"/>
              </a:spcBef>
            </a:pPr>
            <a:r>
              <a:rPr lang="es-ES_tradnl" altLang="es-MX" sz="1800" b="0">
                <a:latin typeface="Arial" pitchFamily="34" charset="0"/>
                <a:sym typeface="Wingdings" pitchFamily="2" charset="2"/>
              </a:rPr>
              <a:t>(</a:t>
            </a:r>
            <a:r>
              <a:rPr lang="es-ES_tradnl" altLang="es-MX" sz="1800" b="0" i="1">
                <a:latin typeface="Times New Roman" pitchFamily="18" charset="0"/>
                <a:sym typeface="Wingdings" pitchFamily="2" charset="2"/>
              </a:rPr>
              <a:t>e</a:t>
            </a:r>
            <a:r>
              <a:rPr lang="es-ES_tradnl" altLang="es-MX" sz="1800" b="0">
                <a:latin typeface="Arial" pitchFamily="34" charset="0"/>
                <a:sym typeface="Wingdings" pitchFamily="2" charset="2"/>
              </a:rPr>
              <a:t>) Tangencia</a:t>
            </a:r>
            <a:endParaRPr lang="es-ES_tradnl" altLang="es-MX" sz="1800" b="0">
              <a:latin typeface="Arial" pitchFamily="34" charset="0"/>
              <a:cs typeface="Arial" pitchFamily="34" charset="0"/>
            </a:endParaRPr>
          </a:p>
        </p:txBody>
      </p:sp>
      <p:graphicFrame>
        <p:nvGraphicFramePr>
          <p:cNvPr id="72708" name="Object 13"/>
          <p:cNvGraphicFramePr>
            <a:graphicFrameLocks noChangeAspect="1"/>
          </p:cNvGraphicFramePr>
          <p:nvPr/>
        </p:nvGraphicFramePr>
        <p:xfrm>
          <a:off x="7519988" y="3205163"/>
          <a:ext cx="1379537" cy="701675"/>
        </p:xfrm>
        <a:graphic>
          <a:graphicData uri="http://schemas.openxmlformats.org/presentationml/2006/ole">
            <mc:AlternateContent xmlns:mc="http://schemas.openxmlformats.org/markup-compatibility/2006">
              <mc:Choice xmlns:v="urn:schemas-microsoft-com:vml" Requires="v">
                <p:oleObj spid="_x0000_s72729" name="Equation" r:id="rId3" imgW="850531" imgH="431613" progId="Equation.DSMT4">
                  <p:embed/>
                </p:oleObj>
              </mc:Choice>
              <mc:Fallback>
                <p:oleObj name="Equation" r:id="rId3" imgW="850531" imgH="431613" progId="Equation.DSMT4">
                  <p:embed/>
                  <p:pic>
                    <p:nvPicPr>
                      <p:cNvPr id="0"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19988" y="3205163"/>
                        <a:ext cx="13795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2709" name="Line 15"/>
          <p:cNvSpPr>
            <a:spLocks noChangeShapeType="1"/>
          </p:cNvSpPr>
          <p:nvPr/>
        </p:nvSpPr>
        <p:spPr bwMode="auto">
          <a:xfrm>
            <a:off x="8218488" y="2701925"/>
            <a:ext cx="0" cy="576263"/>
          </a:xfrm>
          <a:prstGeom prst="line">
            <a:avLst/>
          </a:prstGeom>
          <a:noFill/>
          <a:ln w="76200">
            <a:solidFill>
              <a:srgbClr val="6633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graphicFrame>
        <p:nvGraphicFramePr>
          <p:cNvPr id="72710" name="Object 14"/>
          <p:cNvGraphicFramePr>
            <a:graphicFrameLocks noChangeAspect="1"/>
          </p:cNvGraphicFramePr>
          <p:nvPr/>
        </p:nvGraphicFramePr>
        <p:xfrm>
          <a:off x="1822450" y="2509838"/>
          <a:ext cx="4813300" cy="4048125"/>
        </p:xfrm>
        <a:graphic>
          <a:graphicData uri="http://schemas.openxmlformats.org/presentationml/2006/ole">
            <mc:AlternateContent xmlns:mc="http://schemas.openxmlformats.org/markup-compatibility/2006">
              <mc:Choice xmlns:v="urn:schemas-microsoft-com:vml" Requires="v">
                <p:oleObj spid="_x0000_s72730" name="Imagen de mapa de bits" r:id="rId5" imgW="3828571" imgH="3219899" progId="Paint.Picture">
                  <p:embed/>
                </p:oleObj>
              </mc:Choice>
              <mc:Fallback>
                <p:oleObj name="Imagen de mapa de bits" r:id="rId5" imgW="3828571" imgH="3219899" progId="Paint.Picture">
                  <p:embed/>
                  <p:pic>
                    <p:nvPicPr>
                      <p:cNvPr id="0" name="Object 14"/>
                      <p:cNvPicPr>
                        <a:picLocks noChangeAspect="1" noChangeArrowheads="1"/>
                      </p:cNvPicPr>
                      <p:nvPr/>
                    </p:nvPicPr>
                    <p:blipFill>
                      <a:blip r:embed="rId6">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1822450" y="2509838"/>
                        <a:ext cx="4813300" cy="404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2711" name="Rectangle 15"/>
          <p:cNvSpPr>
            <a:spLocks noChangeArrowheads="1"/>
          </p:cNvSpPr>
          <p:nvPr/>
        </p:nvSpPr>
        <p:spPr bwMode="auto">
          <a:xfrm>
            <a:off x="982663" y="476250"/>
            <a:ext cx="9505950"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s-ES_tradnl" altLang="es-MX" sz="1900" b="0"/>
              <a:t>En la cesta de consumo </a:t>
            </a:r>
            <a:r>
              <a:rPr lang="es-ES_tradnl" altLang="es-MX" sz="1900" b="0" i="1">
                <a:latin typeface="Times New Roman" pitchFamily="18" charset="0"/>
              </a:rPr>
              <a:t>e</a:t>
            </a:r>
            <a:r>
              <a:rPr lang="es-ES_tradnl" altLang="es-MX" sz="1900" b="0" i="1"/>
              <a:t>,</a:t>
            </a:r>
            <a:r>
              <a:rPr lang="es-ES_tradnl" altLang="es-MX" sz="1900" b="0"/>
              <a:t> la recta presupuestaria y la curva de indiferencia son tangentes y no es posible alcanzar un nivel de satisfacción mayor.</a:t>
            </a:r>
          </a:p>
        </p:txBody>
      </p:sp>
      <p:sp>
        <p:nvSpPr>
          <p:cNvPr id="72712" name="Text Box 4"/>
          <p:cNvSpPr txBox="1">
            <a:spLocks noChangeArrowheads="1"/>
          </p:cNvSpPr>
          <p:nvPr/>
        </p:nvSpPr>
        <p:spPr bwMode="auto">
          <a:xfrm>
            <a:off x="6635750" y="4214813"/>
            <a:ext cx="3744913" cy="166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tabLst>
                <a:tab pos="3141663" algn="l"/>
              </a:tabLst>
              <a:defRPr sz="2800">
                <a:solidFill>
                  <a:schemeClr val="tx1"/>
                </a:solidFill>
                <a:latin typeface="Calibri" pitchFamily="34" charset="0"/>
              </a:defRPr>
            </a:lvl1pPr>
            <a:lvl2pPr marL="742950" indent="-285750">
              <a:tabLst>
                <a:tab pos="3141663" algn="l"/>
              </a:tabLst>
              <a:defRPr sz="2400">
                <a:solidFill>
                  <a:schemeClr val="tx1"/>
                </a:solidFill>
                <a:latin typeface="Calibri" pitchFamily="34" charset="0"/>
              </a:defRPr>
            </a:lvl2pPr>
            <a:lvl3pPr>
              <a:tabLst>
                <a:tab pos="3141663" algn="l"/>
              </a:tabLst>
              <a:defRPr sz="2000">
                <a:solidFill>
                  <a:schemeClr val="tx1"/>
                </a:solidFill>
                <a:latin typeface="Calibri" pitchFamily="34" charset="0"/>
              </a:defRPr>
            </a:lvl3pPr>
            <a:lvl4pPr>
              <a:tabLst>
                <a:tab pos="3141663" algn="l"/>
              </a:tabLst>
              <a:defRPr>
                <a:solidFill>
                  <a:schemeClr val="tx1"/>
                </a:solidFill>
                <a:latin typeface="Calibri" pitchFamily="34" charset="0"/>
              </a:defRPr>
            </a:lvl4pPr>
            <a:lvl5pPr>
              <a:tabLst>
                <a:tab pos="3141663" algn="l"/>
              </a:tabLst>
              <a:defRPr>
                <a:solidFill>
                  <a:schemeClr val="tx1"/>
                </a:solidFill>
                <a:latin typeface="Calibri" pitchFamily="34" charset="0"/>
              </a:defRPr>
            </a:lvl5pPr>
            <a:lvl6pPr eaLnBrk="0" fontAlgn="base" hangingPunct="0">
              <a:spcAft>
                <a:spcPct val="0"/>
              </a:spcAft>
              <a:tabLst>
                <a:tab pos="3141663" algn="l"/>
              </a:tabLst>
              <a:defRPr>
                <a:solidFill>
                  <a:schemeClr val="tx1"/>
                </a:solidFill>
                <a:latin typeface="Calibri" pitchFamily="34" charset="0"/>
              </a:defRPr>
            </a:lvl6pPr>
            <a:lvl7pPr eaLnBrk="0" fontAlgn="base" hangingPunct="0">
              <a:spcAft>
                <a:spcPct val="0"/>
              </a:spcAft>
              <a:tabLst>
                <a:tab pos="3141663" algn="l"/>
              </a:tabLst>
              <a:defRPr>
                <a:solidFill>
                  <a:schemeClr val="tx1"/>
                </a:solidFill>
                <a:latin typeface="Calibri" pitchFamily="34" charset="0"/>
              </a:defRPr>
            </a:lvl7pPr>
            <a:lvl8pPr eaLnBrk="0" fontAlgn="base" hangingPunct="0">
              <a:spcAft>
                <a:spcPct val="0"/>
              </a:spcAft>
              <a:tabLst>
                <a:tab pos="3141663" algn="l"/>
              </a:tabLst>
              <a:defRPr>
                <a:solidFill>
                  <a:schemeClr val="tx1"/>
                </a:solidFill>
                <a:latin typeface="Calibri" pitchFamily="34" charset="0"/>
              </a:defRPr>
            </a:lvl8pPr>
            <a:lvl9pPr eaLnBrk="0" fontAlgn="base" hangingPunct="0">
              <a:spcAft>
                <a:spcPct val="0"/>
              </a:spcAft>
              <a:tabLst>
                <a:tab pos="3141663" algn="l"/>
              </a:tabLst>
              <a:defRPr>
                <a:solidFill>
                  <a:schemeClr val="tx1"/>
                </a:solidFill>
                <a:latin typeface="Calibri" pitchFamily="34" charset="0"/>
              </a:defRPr>
            </a:lvl9pPr>
          </a:lstStyle>
          <a:p>
            <a:pPr eaLnBrk="1" hangingPunct="1">
              <a:spcBef>
                <a:spcPct val="20000"/>
              </a:spcBef>
            </a:pPr>
            <a:r>
              <a:rPr lang="es-ES_tradnl" altLang="es-MX" sz="2000" b="0">
                <a:latin typeface="Arial" pitchFamily="34" charset="0"/>
                <a:sym typeface="Wingdings" pitchFamily="2" charset="2"/>
              </a:rPr>
              <a:t>No tangencia</a:t>
            </a:r>
          </a:p>
          <a:p>
            <a:pPr lvl="1" eaLnBrk="1" hangingPunct="1">
              <a:spcBef>
                <a:spcPct val="20000"/>
              </a:spcBef>
              <a:buSzPct val="75000"/>
            </a:pPr>
            <a:r>
              <a:rPr lang="es-ES_tradnl" altLang="es-MX" sz="1800" b="0">
                <a:latin typeface="Arial" pitchFamily="34" charset="0"/>
                <a:cs typeface="Arial" pitchFamily="34" charset="0"/>
              </a:rPr>
              <a:t>(</a:t>
            </a:r>
            <a:r>
              <a:rPr lang="es-ES_tradnl" altLang="es-MX" sz="1800" b="0" i="1">
                <a:latin typeface="Times New Roman" pitchFamily="18" charset="0"/>
                <a:cs typeface="Arial" pitchFamily="34" charset="0"/>
              </a:rPr>
              <a:t>a</a:t>
            </a:r>
            <a:r>
              <a:rPr lang="es-ES_tradnl" altLang="es-MX" sz="1800" b="0">
                <a:latin typeface="Arial" pitchFamily="34" charset="0"/>
                <a:cs typeface="Arial" pitchFamily="34" charset="0"/>
              </a:rPr>
              <a:t>) </a:t>
            </a:r>
            <a:r>
              <a:rPr lang="es-ES_tradnl" altLang="es-MX" sz="1800" b="0">
                <a:latin typeface="Arial" pitchFamily="34" charset="0"/>
                <a:cs typeface="Arial" pitchFamily="34" charset="0"/>
                <a:sym typeface="Wingdings" pitchFamily="2" charset="2"/>
              </a:rPr>
              <a:t>Se puede acceder a una cesta superior</a:t>
            </a:r>
          </a:p>
          <a:p>
            <a:pPr lvl="1" eaLnBrk="1" hangingPunct="1">
              <a:spcBef>
                <a:spcPct val="20000"/>
              </a:spcBef>
              <a:buSzPct val="75000"/>
            </a:pPr>
            <a:r>
              <a:rPr lang="es-ES_tradnl" altLang="es-MX" sz="1800" b="0">
                <a:latin typeface="Arial" pitchFamily="34" charset="0"/>
                <a:cs typeface="Arial" pitchFamily="34" charset="0"/>
              </a:rPr>
              <a:t>(</a:t>
            </a:r>
            <a:r>
              <a:rPr lang="es-ES_tradnl" altLang="es-MX" sz="1800" b="0" i="1">
                <a:latin typeface="Times New Roman" pitchFamily="18" charset="0"/>
                <a:cs typeface="Arial" pitchFamily="34" charset="0"/>
              </a:rPr>
              <a:t>b</a:t>
            </a:r>
            <a:r>
              <a:rPr lang="es-ES_tradnl" altLang="es-MX" sz="1800" b="0">
                <a:latin typeface="Arial" pitchFamily="34" charset="0"/>
                <a:cs typeface="Arial" pitchFamily="34" charset="0"/>
              </a:rPr>
              <a:t>) </a:t>
            </a:r>
            <a:r>
              <a:rPr lang="es-ES_tradnl" altLang="es-MX" sz="1800" b="0">
                <a:latin typeface="Arial" pitchFamily="34" charset="0"/>
                <a:cs typeface="Arial" pitchFamily="34" charset="0"/>
                <a:sym typeface="Wingdings" pitchFamily="2" charset="2"/>
              </a:rPr>
              <a:t>Cesta inalcanzable</a:t>
            </a:r>
          </a:p>
          <a:p>
            <a:pPr lvl="1" eaLnBrk="1" hangingPunct="1">
              <a:spcBef>
                <a:spcPct val="20000"/>
              </a:spcBef>
              <a:buSzPct val="75000"/>
            </a:pPr>
            <a:r>
              <a:rPr lang="es-ES_tradnl" altLang="es-MX" sz="1800" b="0">
                <a:latin typeface="Arial" pitchFamily="34" charset="0"/>
                <a:cs typeface="Arial" pitchFamily="34" charset="0"/>
              </a:rPr>
              <a:t>(</a:t>
            </a:r>
            <a:r>
              <a:rPr lang="es-ES_tradnl" altLang="es-MX" sz="1800" b="0" i="1">
                <a:latin typeface="Times New Roman" pitchFamily="18" charset="0"/>
                <a:cs typeface="Arial" pitchFamily="34" charset="0"/>
              </a:rPr>
              <a:t>c</a:t>
            </a:r>
            <a:r>
              <a:rPr lang="es-ES_tradnl" altLang="es-MX" sz="1800" b="0">
                <a:latin typeface="Arial" pitchFamily="34" charset="0"/>
                <a:cs typeface="Arial" pitchFamily="34" charset="0"/>
              </a:rPr>
              <a:t>) </a:t>
            </a:r>
            <a:r>
              <a:rPr lang="es-ES_tradnl" altLang="es-MX" sz="1800" b="0">
                <a:latin typeface="Arial" pitchFamily="34" charset="0"/>
                <a:cs typeface="Arial" pitchFamily="34" charset="0"/>
                <a:sym typeface="Wingdings" pitchFamily="2" charset="2"/>
              </a:rPr>
              <a:t>Ingreso sin gastar</a:t>
            </a:r>
            <a:r>
              <a:rPr lang="es-ES_tradnl" altLang="es-MX" sz="1800" b="0">
                <a:latin typeface="Arial" pitchFamily="34" charset="0"/>
                <a:cs typeface="Arial" pitchFamily="34" charset="0"/>
              </a:rPr>
              <a:t> </a:t>
            </a:r>
          </a:p>
        </p:txBody>
      </p:sp>
    </p:spTree>
  </p:cSld>
  <p:clrMapOvr>
    <a:masterClrMapping/>
  </p:clrMapOvr>
  <p:transition spd="slow">
    <p:push dir="u"/>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3"/>
          <p:cNvSpPr>
            <a:spLocks noGrp="1" noChangeArrowheads="1"/>
          </p:cNvSpPr>
          <p:nvPr>
            <p:ph type="subTitle" idx="4294967295"/>
          </p:nvPr>
        </p:nvSpPr>
        <p:spPr>
          <a:xfrm>
            <a:off x="1343025" y="476250"/>
            <a:ext cx="3348038" cy="358775"/>
          </a:xfrm>
        </p:spPr>
        <p:txBody>
          <a:bodyPr rtlCol="0">
            <a:normAutofit fontScale="92500" lnSpcReduction="10000"/>
          </a:bodyPr>
          <a:lstStyle/>
          <a:p>
            <a:pPr marL="0" indent="0" eaLnBrk="1" fontAlgn="auto" hangingPunct="1">
              <a:lnSpc>
                <a:spcPct val="80000"/>
              </a:lnSpc>
              <a:spcAft>
                <a:spcPts val="0"/>
              </a:spcAft>
              <a:buFont typeface="Arial" pitchFamily="34" charset="0"/>
              <a:buNone/>
              <a:defRPr/>
            </a:pPr>
            <a:r>
              <a:rPr lang="es-ES" altLang="es-MX" sz="2400" b="1" dirty="0" smtClean="0"/>
              <a:t>Solución de esquina</a:t>
            </a:r>
          </a:p>
        </p:txBody>
      </p:sp>
      <p:sp>
        <p:nvSpPr>
          <p:cNvPr id="73731" name="Text Box 4"/>
          <p:cNvSpPr txBox="1">
            <a:spLocks noChangeArrowheads="1"/>
          </p:cNvSpPr>
          <p:nvPr/>
        </p:nvSpPr>
        <p:spPr bwMode="auto">
          <a:xfrm>
            <a:off x="982663" y="1484313"/>
            <a:ext cx="10082212"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3141663" algn="l"/>
              </a:tabLst>
              <a:defRPr sz="2800">
                <a:solidFill>
                  <a:schemeClr val="tx1"/>
                </a:solidFill>
                <a:latin typeface="Calibri" pitchFamily="34" charset="0"/>
              </a:defRPr>
            </a:lvl1pPr>
            <a:lvl2pPr marL="742950" indent="-285750">
              <a:tabLst>
                <a:tab pos="3141663" algn="l"/>
              </a:tabLst>
              <a:defRPr sz="2400">
                <a:solidFill>
                  <a:schemeClr val="tx1"/>
                </a:solidFill>
                <a:latin typeface="Calibri" pitchFamily="34" charset="0"/>
              </a:defRPr>
            </a:lvl2pPr>
            <a:lvl3pPr>
              <a:tabLst>
                <a:tab pos="3141663" algn="l"/>
              </a:tabLst>
              <a:defRPr sz="2000">
                <a:solidFill>
                  <a:schemeClr val="tx1"/>
                </a:solidFill>
                <a:latin typeface="Calibri" pitchFamily="34" charset="0"/>
              </a:defRPr>
            </a:lvl3pPr>
            <a:lvl4pPr>
              <a:tabLst>
                <a:tab pos="3141663" algn="l"/>
              </a:tabLst>
              <a:defRPr>
                <a:solidFill>
                  <a:schemeClr val="tx1"/>
                </a:solidFill>
                <a:latin typeface="Calibri" pitchFamily="34" charset="0"/>
              </a:defRPr>
            </a:lvl4pPr>
            <a:lvl5pPr>
              <a:tabLst>
                <a:tab pos="3141663" algn="l"/>
              </a:tabLst>
              <a:defRPr>
                <a:solidFill>
                  <a:schemeClr val="tx1"/>
                </a:solidFill>
                <a:latin typeface="Calibri" pitchFamily="34" charset="0"/>
              </a:defRPr>
            </a:lvl5pPr>
            <a:lvl6pPr eaLnBrk="0" fontAlgn="base" hangingPunct="0">
              <a:spcAft>
                <a:spcPct val="0"/>
              </a:spcAft>
              <a:tabLst>
                <a:tab pos="3141663" algn="l"/>
              </a:tabLst>
              <a:defRPr>
                <a:solidFill>
                  <a:schemeClr val="tx1"/>
                </a:solidFill>
                <a:latin typeface="Calibri" pitchFamily="34" charset="0"/>
              </a:defRPr>
            </a:lvl6pPr>
            <a:lvl7pPr eaLnBrk="0" fontAlgn="base" hangingPunct="0">
              <a:spcAft>
                <a:spcPct val="0"/>
              </a:spcAft>
              <a:tabLst>
                <a:tab pos="3141663" algn="l"/>
              </a:tabLst>
              <a:defRPr>
                <a:solidFill>
                  <a:schemeClr val="tx1"/>
                </a:solidFill>
                <a:latin typeface="Calibri" pitchFamily="34" charset="0"/>
              </a:defRPr>
            </a:lvl7pPr>
            <a:lvl8pPr eaLnBrk="0" fontAlgn="base" hangingPunct="0">
              <a:spcAft>
                <a:spcPct val="0"/>
              </a:spcAft>
              <a:tabLst>
                <a:tab pos="3141663" algn="l"/>
              </a:tabLst>
              <a:defRPr>
                <a:solidFill>
                  <a:schemeClr val="tx1"/>
                </a:solidFill>
                <a:latin typeface="Calibri" pitchFamily="34" charset="0"/>
              </a:defRPr>
            </a:lvl8pPr>
            <a:lvl9pPr eaLnBrk="0" fontAlgn="base" hangingPunct="0">
              <a:spcAft>
                <a:spcPct val="0"/>
              </a:spcAft>
              <a:tabLst>
                <a:tab pos="3141663" algn="l"/>
              </a:tabLst>
              <a:defRPr>
                <a:solidFill>
                  <a:schemeClr val="tx1"/>
                </a:solidFill>
                <a:latin typeface="Calibri" pitchFamily="34" charset="0"/>
              </a:defRPr>
            </a:lvl9pPr>
          </a:lstStyle>
          <a:p>
            <a:pPr eaLnBrk="1" hangingPunct="1">
              <a:spcBef>
                <a:spcPct val="20000"/>
              </a:spcBef>
            </a:pPr>
            <a:r>
              <a:rPr lang="es-ES_tradnl" altLang="es-MX" sz="2200" b="0">
                <a:latin typeface="Arial" pitchFamily="34" charset="0"/>
                <a:sym typeface="Wingdings" pitchFamily="2" charset="2"/>
              </a:rPr>
              <a:t>El consumidor prefiere gastar todo el presupuesto en uno de los bienes.</a:t>
            </a:r>
          </a:p>
          <a:p>
            <a:pPr eaLnBrk="1" hangingPunct="1">
              <a:spcBef>
                <a:spcPct val="20000"/>
              </a:spcBef>
            </a:pPr>
            <a:r>
              <a:rPr lang="es-ES_tradnl" altLang="es-MX" sz="2400" b="0">
                <a:latin typeface="Arial" pitchFamily="34" charset="0"/>
                <a:cs typeface="Arial" pitchFamily="34" charset="0"/>
              </a:rPr>
              <a:t>	</a:t>
            </a:r>
          </a:p>
        </p:txBody>
      </p:sp>
      <p:sp>
        <p:nvSpPr>
          <p:cNvPr id="73732" name="Rectangle 5"/>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73733" name="Rectangle 6"/>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graphicFrame>
        <p:nvGraphicFramePr>
          <p:cNvPr id="73734" name="Object 13"/>
          <p:cNvGraphicFramePr>
            <a:graphicFrameLocks noChangeAspect="1"/>
          </p:cNvGraphicFramePr>
          <p:nvPr/>
        </p:nvGraphicFramePr>
        <p:xfrm>
          <a:off x="695325" y="2633663"/>
          <a:ext cx="4783138" cy="3963987"/>
        </p:xfrm>
        <a:graphic>
          <a:graphicData uri="http://schemas.openxmlformats.org/presentationml/2006/ole">
            <mc:AlternateContent xmlns:mc="http://schemas.openxmlformats.org/markup-compatibility/2006">
              <mc:Choice xmlns:v="urn:schemas-microsoft-com:vml" Requires="v">
                <p:oleObj spid="_x0000_s73752" name="Imagen de mapa de bits" r:id="rId3" imgW="3104762" imgH="2572109" progId="Paint.Picture">
                  <p:embed/>
                </p:oleObj>
              </mc:Choice>
              <mc:Fallback>
                <p:oleObj name="Imagen de mapa de bits" r:id="rId3" imgW="3104762" imgH="2572109" progId="Paint.Picture">
                  <p:embed/>
                  <p:pic>
                    <p:nvPicPr>
                      <p:cNvPr id="0" name="Object 13"/>
                      <p:cNvPicPr>
                        <a:picLocks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695325" y="2633663"/>
                        <a:ext cx="4783138" cy="396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3735" name="Object 14"/>
          <p:cNvGraphicFramePr>
            <a:graphicFrameLocks noChangeAspect="1"/>
          </p:cNvGraphicFramePr>
          <p:nvPr/>
        </p:nvGraphicFramePr>
        <p:xfrm>
          <a:off x="6642100" y="2633663"/>
          <a:ext cx="4651375" cy="3978275"/>
        </p:xfrm>
        <a:graphic>
          <a:graphicData uri="http://schemas.openxmlformats.org/presentationml/2006/ole">
            <mc:AlternateContent xmlns:mc="http://schemas.openxmlformats.org/markup-compatibility/2006">
              <mc:Choice xmlns:v="urn:schemas-microsoft-com:vml" Requires="v">
                <p:oleObj spid="_x0000_s73753" name="Imagen de mapa de bits" r:id="rId5" imgW="2980952" imgH="2553056" progId="Paint.Picture">
                  <p:embed/>
                </p:oleObj>
              </mc:Choice>
              <mc:Fallback>
                <p:oleObj name="Imagen de mapa de bits" r:id="rId5" imgW="2980952" imgH="2553056" progId="Paint.Picture">
                  <p:embed/>
                  <p:pic>
                    <p:nvPicPr>
                      <p:cNvPr id="0" name="Object 14"/>
                      <p:cNvPicPr>
                        <a:picLocks noChangeAspect="1" noChangeArrowheads="1"/>
                      </p:cNvPicPr>
                      <p:nvPr/>
                    </p:nvPicPr>
                    <p:blipFill>
                      <a:blip r:embed="rId6">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6642100" y="2633663"/>
                        <a:ext cx="4651375" cy="397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slow">
    <p:push dir="u"/>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3"/>
          <p:cNvSpPr>
            <a:spLocks noGrp="1" noChangeArrowheads="1"/>
          </p:cNvSpPr>
          <p:nvPr>
            <p:ph type="subTitle" idx="4294967295"/>
          </p:nvPr>
        </p:nvSpPr>
        <p:spPr>
          <a:xfrm>
            <a:off x="3503613" y="533400"/>
            <a:ext cx="3706812" cy="358775"/>
          </a:xfrm>
          <a:noFill/>
        </p:spPr>
        <p:txBody>
          <a:bodyPr/>
          <a:lstStyle/>
          <a:p>
            <a:pPr marL="0" indent="0" algn="r" eaLnBrk="1" hangingPunct="1">
              <a:lnSpc>
                <a:spcPct val="80000"/>
              </a:lnSpc>
              <a:buFont typeface="Arial" pitchFamily="34" charset="0"/>
              <a:buNone/>
            </a:pPr>
            <a:r>
              <a:rPr lang="es-ES" altLang="es-MX" sz="2400" b="1" dirty="0" smtClean="0">
                <a:solidFill>
                  <a:srgbClr val="A50021"/>
                </a:solidFill>
              </a:rPr>
              <a:t>LA ELECCIÓN ÓPTIMA</a:t>
            </a:r>
          </a:p>
        </p:txBody>
      </p:sp>
      <p:sp>
        <p:nvSpPr>
          <p:cNvPr id="74755" name="Rectangle 5"/>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74756" name="Rectangle 6"/>
          <p:cNvSpPr>
            <a:spLocks noChangeArrowheads="1"/>
          </p:cNvSpPr>
          <p:nvPr/>
        </p:nvSpPr>
        <p:spPr bwMode="auto">
          <a:xfrm>
            <a:off x="152400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74757" name="Rectangle 7"/>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74758" name="Rectangle 8"/>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74759" name="Rectangle 9"/>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74760" name="Rectangle 10"/>
          <p:cNvSpPr>
            <a:spLocks noChangeArrowheads="1"/>
          </p:cNvSpPr>
          <p:nvPr/>
        </p:nvSpPr>
        <p:spPr bwMode="auto">
          <a:xfrm>
            <a:off x="1524000" y="31305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74761" name="Rectangle 11"/>
          <p:cNvSpPr>
            <a:spLocks noChangeArrowheads="1"/>
          </p:cNvSpPr>
          <p:nvPr/>
        </p:nvSpPr>
        <p:spPr bwMode="auto">
          <a:xfrm>
            <a:off x="1524000" y="303053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74762" name="Text Box 13"/>
          <p:cNvSpPr txBox="1">
            <a:spLocks noChangeArrowheads="1"/>
          </p:cNvSpPr>
          <p:nvPr/>
        </p:nvSpPr>
        <p:spPr bwMode="auto">
          <a:xfrm>
            <a:off x="1343025" y="6000750"/>
            <a:ext cx="9866313" cy="6778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3141663" algn="l"/>
              </a:tabLst>
              <a:defRPr sz="2800">
                <a:solidFill>
                  <a:schemeClr val="tx1"/>
                </a:solidFill>
                <a:latin typeface="Calibri" pitchFamily="34" charset="0"/>
              </a:defRPr>
            </a:lvl1pPr>
            <a:lvl2pPr marL="742950" indent="-285750">
              <a:tabLst>
                <a:tab pos="3141663" algn="l"/>
              </a:tabLst>
              <a:defRPr sz="2400">
                <a:solidFill>
                  <a:schemeClr val="tx1"/>
                </a:solidFill>
                <a:latin typeface="Calibri" pitchFamily="34" charset="0"/>
              </a:defRPr>
            </a:lvl2pPr>
            <a:lvl3pPr>
              <a:tabLst>
                <a:tab pos="3141663" algn="l"/>
              </a:tabLst>
              <a:defRPr sz="2000">
                <a:solidFill>
                  <a:schemeClr val="tx1"/>
                </a:solidFill>
                <a:latin typeface="Calibri" pitchFamily="34" charset="0"/>
              </a:defRPr>
            </a:lvl3pPr>
            <a:lvl4pPr>
              <a:tabLst>
                <a:tab pos="3141663" algn="l"/>
              </a:tabLst>
              <a:defRPr>
                <a:solidFill>
                  <a:schemeClr val="tx1"/>
                </a:solidFill>
                <a:latin typeface="Calibri" pitchFamily="34" charset="0"/>
              </a:defRPr>
            </a:lvl4pPr>
            <a:lvl5pPr>
              <a:tabLst>
                <a:tab pos="3141663" algn="l"/>
              </a:tabLst>
              <a:defRPr>
                <a:solidFill>
                  <a:schemeClr val="tx1"/>
                </a:solidFill>
                <a:latin typeface="Calibri" pitchFamily="34" charset="0"/>
              </a:defRPr>
            </a:lvl5pPr>
            <a:lvl6pPr eaLnBrk="0" fontAlgn="base" hangingPunct="0">
              <a:spcAft>
                <a:spcPct val="0"/>
              </a:spcAft>
              <a:tabLst>
                <a:tab pos="3141663" algn="l"/>
              </a:tabLst>
              <a:defRPr>
                <a:solidFill>
                  <a:schemeClr val="tx1"/>
                </a:solidFill>
                <a:latin typeface="Calibri" pitchFamily="34" charset="0"/>
              </a:defRPr>
            </a:lvl6pPr>
            <a:lvl7pPr eaLnBrk="0" fontAlgn="base" hangingPunct="0">
              <a:spcAft>
                <a:spcPct val="0"/>
              </a:spcAft>
              <a:tabLst>
                <a:tab pos="3141663" algn="l"/>
              </a:tabLst>
              <a:defRPr>
                <a:solidFill>
                  <a:schemeClr val="tx1"/>
                </a:solidFill>
                <a:latin typeface="Calibri" pitchFamily="34" charset="0"/>
              </a:defRPr>
            </a:lvl7pPr>
            <a:lvl8pPr eaLnBrk="0" fontAlgn="base" hangingPunct="0">
              <a:spcAft>
                <a:spcPct val="0"/>
              </a:spcAft>
              <a:tabLst>
                <a:tab pos="3141663" algn="l"/>
              </a:tabLst>
              <a:defRPr>
                <a:solidFill>
                  <a:schemeClr val="tx1"/>
                </a:solidFill>
                <a:latin typeface="Calibri" pitchFamily="34" charset="0"/>
              </a:defRPr>
            </a:lvl8pPr>
            <a:lvl9pPr eaLnBrk="0" fontAlgn="base" hangingPunct="0">
              <a:spcAft>
                <a:spcPct val="0"/>
              </a:spcAft>
              <a:tabLst>
                <a:tab pos="3141663" algn="l"/>
              </a:tabLst>
              <a:defRPr>
                <a:solidFill>
                  <a:schemeClr val="tx1"/>
                </a:solidFill>
                <a:latin typeface="Calibri" pitchFamily="34" charset="0"/>
              </a:defRPr>
            </a:lvl9pPr>
          </a:lstStyle>
          <a:p>
            <a:pPr algn="ctr" eaLnBrk="1" hangingPunct="1">
              <a:spcBef>
                <a:spcPct val="20000"/>
              </a:spcBef>
            </a:pPr>
            <a:r>
              <a:rPr lang="es-ES_tradnl" altLang="es-MX" sz="1900">
                <a:solidFill>
                  <a:srgbClr val="663300"/>
                </a:solidFill>
                <a:latin typeface="Arial" pitchFamily="34" charset="0"/>
                <a:sym typeface="Wingdings" pitchFamily="2" charset="2"/>
              </a:rPr>
              <a:t>Cesta óptima si la utilidad de la última unidad monetaria gastada en cada bien es la misma.</a:t>
            </a:r>
          </a:p>
        </p:txBody>
      </p:sp>
      <p:sp>
        <p:nvSpPr>
          <p:cNvPr id="74763" name="Rectangle 16"/>
          <p:cNvSpPr>
            <a:spLocks noChangeArrowheads="1"/>
          </p:cNvSpPr>
          <p:nvPr/>
        </p:nvSpPr>
        <p:spPr bwMode="auto">
          <a:xfrm>
            <a:off x="152400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graphicFrame>
        <p:nvGraphicFramePr>
          <p:cNvPr id="74764" name="Object 17"/>
          <p:cNvGraphicFramePr>
            <a:graphicFrameLocks noChangeAspect="1"/>
          </p:cNvGraphicFramePr>
          <p:nvPr/>
        </p:nvGraphicFramePr>
        <p:xfrm>
          <a:off x="6959600" y="2709863"/>
          <a:ext cx="1400175" cy="719137"/>
        </p:xfrm>
        <a:graphic>
          <a:graphicData uri="http://schemas.openxmlformats.org/presentationml/2006/ole">
            <mc:AlternateContent xmlns:mc="http://schemas.openxmlformats.org/markup-compatibility/2006">
              <mc:Choice xmlns:v="urn:schemas-microsoft-com:vml" Requires="v">
                <p:oleObj spid="_x0000_s74816" name="Equation" r:id="rId3" imgW="837836" imgH="431613" progId="Equation.DSMT4">
                  <p:embed/>
                </p:oleObj>
              </mc:Choice>
              <mc:Fallback>
                <p:oleObj name="Equation" r:id="rId3" imgW="837836" imgH="431613" progId="Equation.DSMT4">
                  <p:embed/>
                  <p:pic>
                    <p:nvPicPr>
                      <p:cNvPr id="0" name="Object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59600" y="2709863"/>
                        <a:ext cx="140017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4765" name="Object 19"/>
          <p:cNvGraphicFramePr>
            <a:graphicFrameLocks noChangeAspect="1"/>
          </p:cNvGraphicFramePr>
          <p:nvPr/>
        </p:nvGraphicFramePr>
        <p:xfrm>
          <a:off x="7967663" y="3860800"/>
          <a:ext cx="1235075" cy="709613"/>
        </p:xfrm>
        <a:graphic>
          <a:graphicData uri="http://schemas.openxmlformats.org/presentationml/2006/ole">
            <mc:AlternateContent xmlns:mc="http://schemas.openxmlformats.org/markup-compatibility/2006">
              <mc:Choice xmlns:v="urn:schemas-microsoft-com:vml" Requires="v">
                <p:oleObj spid="_x0000_s74817" name="Equation" r:id="rId5" imgW="748975" imgH="431613" progId="Equation.DSMT4">
                  <p:embed/>
                </p:oleObj>
              </mc:Choice>
              <mc:Fallback>
                <p:oleObj name="Equation" r:id="rId5" imgW="748975" imgH="431613" progId="Equation.DSMT4">
                  <p:embed/>
                  <p:pic>
                    <p:nvPicPr>
                      <p:cNvPr id="0" name="Object 1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67663" y="3860800"/>
                        <a:ext cx="1235075" cy="70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4766" name="Object 21"/>
          <p:cNvGraphicFramePr>
            <a:graphicFrameLocks noChangeAspect="1"/>
          </p:cNvGraphicFramePr>
          <p:nvPr/>
        </p:nvGraphicFramePr>
        <p:xfrm>
          <a:off x="7751763" y="4941888"/>
          <a:ext cx="1585912" cy="714375"/>
        </p:xfrm>
        <a:graphic>
          <a:graphicData uri="http://schemas.openxmlformats.org/presentationml/2006/ole">
            <mc:AlternateContent xmlns:mc="http://schemas.openxmlformats.org/markup-compatibility/2006">
              <mc:Choice xmlns:v="urn:schemas-microsoft-com:vml" Requires="v">
                <p:oleObj spid="_x0000_s74818" name="Equation" r:id="rId7" imgW="965200" imgH="431800" progId="Equation.DSMT4">
                  <p:embed/>
                </p:oleObj>
              </mc:Choice>
              <mc:Fallback>
                <p:oleObj name="Equation" r:id="rId7" imgW="965200" imgH="431800" progId="Equation.DSMT4">
                  <p:embed/>
                  <p:pic>
                    <p:nvPicPr>
                      <p:cNvPr id="0" name="Object 2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751763" y="4941888"/>
                        <a:ext cx="1585912"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4767" name="Rectangle 24"/>
          <p:cNvSpPr>
            <a:spLocks noChangeArrowheads="1"/>
          </p:cNvSpPr>
          <p:nvPr/>
        </p:nvSpPr>
        <p:spPr bwMode="auto">
          <a:xfrm>
            <a:off x="1524000" y="30210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graphicFrame>
        <p:nvGraphicFramePr>
          <p:cNvPr id="74768" name="Object 5"/>
          <p:cNvGraphicFramePr>
            <a:graphicFrameLocks noChangeAspect="1"/>
          </p:cNvGraphicFramePr>
          <p:nvPr/>
        </p:nvGraphicFramePr>
        <p:xfrm>
          <a:off x="2506663" y="1557338"/>
          <a:ext cx="4813300" cy="4048125"/>
        </p:xfrm>
        <a:graphic>
          <a:graphicData uri="http://schemas.openxmlformats.org/presentationml/2006/ole">
            <mc:AlternateContent xmlns:mc="http://schemas.openxmlformats.org/markup-compatibility/2006">
              <mc:Choice xmlns:v="urn:schemas-microsoft-com:vml" Requires="v">
                <p:oleObj spid="_x0000_s74819" name="Imagen de mapa de bits" r:id="rId9" imgW="3828571" imgH="3219899" progId="Paint.Picture">
                  <p:embed/>
                </p:oleObj>
              </mc:Choice>
              <mc:Fallback>
                <p:oleObj name="Imagen de mapa de bits" r:id="rId9" imgW="3828571" imgH="3219899" progId="Paint.Picture">
                  <p:embed/>
                  <p:pic>
                    <p:nvPicPr>
                      <p:cNvPr id="0" name="Object 5"/>
                      <p:cNvPicPr>
                        <a:picLocks noChangeAspect="1" noChangeArrowheads="1"/>
                      </p:cNvPicPr>
                      <p:nvPr/>
                    </p:nvPicPr>
                    <p:blipFill>
                      <a:blip r:embed="rId10">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2506663" y="1557338"/>
                        <a:ext cx="4813300" cy="404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4769" name="Text Box 13"/>
          <p:cNvSpPr txBox="1">
            <a:spLocks noChangeArrowheads="1"/>
          </p:cNvSpPr>
          <p:nvPr/>
        </p:nvSpPr>
        <p:spPr bwMode="auto">
          <a:xfrm>
            <a:off x="6600825" y="1557338"/>
            <a:ext cx="3887788"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0" algn="l"/>
                <a:tab pos="3141663" algn="l"/>
              </a:tabLst>
              <a:defRPr sz="2800">
                <a:solidFill>
                  <a:schemeClr val="tx1"/>
                </a:solidFill>
                <a:latin typeface="Calibri" pitchFamily="34" charset="0"/>
              </a:defRPr>
            </a:lvl1pPr>
            <a:lvl2pPr marL="742950" indent="-285750">
              <a:tabLst>
                <a:tab pos="0" algn="l"/>
                <a:tab pos="3141663" algn="l"/>
              </a:tabLst>
              <a:defRPr sz="2400">
                <a:solidFill>
                  <a:schemeClr val="tx1"/>
                </a:solidFill>
                <a:latin typeface="Calibri" pitchFamily="34" charset="0"/>
              </a:defRPr>
            </a:lvl2pPr>
            <a:lvl3pPr>
              <a:tabLst>
                <a:tab pos="0" algn="l"/>
                <a:tab pos="3141663" algn="l"/>
              </a:tabLst>
              <a:defRPr sz="2000">
                <a:solidFill>
                  <a:schemeClr val="tx1"/>
                </a:solidFill>
                <a:latin typeface="Calibri" pitchFamily="34" charset="0"/>
              </a:defRPr>
            </a:lvl3pPr>
            <a:lvl4pPr>
              <a:tabLst>
                <a:tab pos="0" algn="l"/>
                <a:tab pos="3141663" algn="l"/>
              </a:tabLst>
              <a:defRPr>
                <a:solidFill>
                  <a:schemeClr val="tx1"/>
                </a:solidFill>
                <a:latin typeface="Calibri" pitchFamily="34" charset="0"/>
              </a:defRPr>
            </a:lvl4pPr>
            <a:lvl5pPr>
              <a:tabLst>
                <a:tab pos="0" algn="l"/>
                <a:tab pos="3141663" algn="l"/>
              </a:tabLst>
              <a:defRPr>
                <a:solidFill>
                  <a:schemeClr val="tx1"/>
                </a:solidFill>
                <a:latin typeface="Calibri" pitchFamily="34" charset="0"/>
              </a:defRPr>
            </a:lvl5pPr>
            <a:lvl6pPr eaLnBrk="0" fontAlgn="base" hangingPunct="0">
              <a:spcAft>
                <a:spcPct val="0"/>
              </a:spcAft>
              <a:tabLst>
                <a:tab pos="0" algn="l"/>
                <a:tab pos="3141663" algn="l"/>
              </a:tabLst>
              <a:defRPr>
                <a:solidFill>
                  <a:schemeClr val="tx1"/>
                </a:solidFill>
                <a:latin typeface="Calibri" pitchFamily="34" charset="0"/>
              </a:defRPr>
            </a:lvl6pPr>
            <a:lvl7pPr eaLnBrk="0" fontAlgn="base" hangingPunct="0">
              <a:spcAft>
                <a:spcPct val="0"/>
              </a:spcAft>
              <a:tabLst>
                <a:tab pos="0" algn="l"/>
                <a:tab pos="3141663" algn="l"/>
              </a:tabLst>
              <a:defRPr>
                <a:solidFill>
                  <a:schemeClr val="tx1"/>
                </a:solidFill>
                <a:latin typeface="Calibri" pitchFamily="34" charset="0"/>
              </a:defRPr>
            </a:lvl7pPr>
            <a:lvl8pPr eaLnBrk="0" fontAlgn="base" hangingPunct="0">
              <a:spcAft>
                <a:spcPct val="0"/>
              </a:spcAft>
              <a:tabLst>
                <a:tab pos="0" algn="l"/>
                <a:tab pos="3141663" algn="l"/>
              </a:tabLst>
              <a:defRPr>
                <a:solidFill>
                  <a:schemeClr val="tx1"/>
                </a:solidFill>
                <a:latin typeface="Calibri" pitchFamily="34" charset="0"/>
              </a:defRPr>
            </a:lvl8pPr>
            <a:lvl9pPr eaLnBrk="0" fontAlgn="base" hangingPunct="0">
              <a:spcAft>
                <a:spcPct val="0"/>
              </a:spcAft>
              <a:tabLst>
                <a:tab pos="0" algn="l"/>
                <a:tab pos="3141663" algn="l"/>
              </a:tabLst>
              <a:defRPr>
                <a:solidFill>
                  <a:schemeClr val="tx1"/>
                </a:solidFill>
                <a:latin typeface="Calibri" pitchFamily="34" charset="0"/>
              </a:defRPr>
            </a:lvl9pPr>
          </a:lstStyle>
          <a:p>
            <a:pPr eaLnBrk="1" hangingPunct="1">
              <a:spcBef>
                <a:spcPct val="20000"/>
              </a:spcBef>
            </a:pPr>
            <a:r>
              <a:rPr lang="es-ES_tradnl" altLang="es-MX" sz="2000" b="0">
                <a:solidFill>
                  <a:srgbClr val="663300"/>
                </a:solidFill>
                <a:latin typeface="Arial" pitchFamily="34" charset="0"/>
                <a:sym typeface="Wingdings" pitchFamily="2" charset="2"/>
              </a:rPr>
              <a:t>Tangencia de las pendientes de la curva de indiferencia y recta presupuestaria</a:t>
            </a:r>
          </a:p>
        </p:txBody>
      </p:sp>
      <p:graphicFrame>
        <p:nvGraphicFramePr>
          <p:cNvPr id="74770" name="Object 6"/>
          <p:cNvGraphicFramePr>
            <a:graphicFrameLocks noChangeAspect="1"/>
          </p:cNvGraphicFramePr>
          <p:nvPr/>
        </p:nvGraphicFramePr>
        <p:xfrm>
          <a:off x="8832850" y="2719388"/>
          <a:ext cx="984250" cy="709612"/>
        </p:xfrm>
        <a:graphic>
          <a:graphicData uri="http://schemas.openxmlformats.org/presentationml/2006/ole">
            <mc:AlternateContent xmlns:mc="http://schemas.openxmlformats.org/markup-compatibility/2006">
              <mc:Choice xmlns:v="urn:schemas-microsoft-com:vml" Requires="v">
                <p:oleObj spid="_x0000_s74820" name="Equation" r:id="rId11" imgW="596900" imgH="431800" progId="Equation.DSMT4">
                  <p:embed/>
                </p:oleObj>
              </mc:Choice>
              <mc:Fallback>
                <p:oleObj name="Equation" r:id="rId11" imgW="596900" imgH="431800" progId="Equation.DSMT4">
                  <p:embed/>
                  <p:pic>
                    <p:nvPicPr>
                      <p:cNvPr id="0" name="Object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832850" y="2719388"/>
                        <a:ext cx="984250" cy="70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slow">
    <p:push dir="u"/>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2351088" y="261938"/>
            <a:ext cx="8007350" cy="817562"/>
          </a:xfrm>
        </p:spPr>
        <p:txBody>
          <a:bodyPr lIns="90488" tIns="44450" rIns="90488" bIns="44450" rtlCol="0" anchor="b">
            <a:normAutofit/>
          </a:bodyPr>
          <a:lstStyle/>
          <a:p>
            <a:pPr algn="r" eaLnBrk="1" fontAlgn="auto" hangingPunct="1">
              <a:spcAft>
                <a:spcPts val="0"/>
              </a:spcAft>
              <a:defRPr/>
            </a:pPr>
            <a:r>
              <a:rPr lang="es-ES_tradnl" sz="2200" b="1" dirty="0">
                <a:solidFill>
                  <a:srgbClr val="C00000"/>
                </a:solidFill>
                <a:effectLst>
                  <a:outerShdw blurRad="38100" dist="38100" dir="2700000" algn="tl">
                    <a:srgbClr val="000000">
                      <a:alpha val="43137"/>
                    </a:srgbClr>
                  </a:outerShdw>
                </a:effectLst>
              </a:rPr>
              <a:t>EFECTOS DE LAS VARIACIONES DEL INGRESO</a:t>
            </a:r>
            <a:br>
              <a:rPr lang="es-ES_tradnl" sz="2200" b="1" dirty="0">
                <a:solidFill>
                  <a:srgbClr val="C00000"/>
                </a:solidFill>
                <a:effectLst>
                  <a:outerShdw blurRad="38100" dist="38100" dir="2700000" algn="tl">
                    <a:srgbClr val="000000">
                      <a:alpha val="43137"/>
                    </a:srgbClr>
                  </a:outerShdw>
                </a:effectLst>
              </a:rPr>
            </a:br>
            <a:r>
              <a:rPr lang="es-ES_tradnl" sz="2200" b="1" dirty="0">
                <a:solidFill>
                  <a:srgbClr val="C00000"/>
                </a:solidFill>
                <a:effectLst>
                  <a:outerShdw blurRad="38100" dist="38100" dir="2700000" algn="tl">
                    <a:srgbClr val="000000">
                      <a:alpha val="43137"/>
                    </a:srgbClr>
                  </a:outerShdw>
                </a:effectLst>
              </a:rPr>
              <a:t>CURVA DE INGRESO-CONSUMO O SENDA DE EXPANSIÓN</a:t>
            </a:r>
          </a:p>
        </p:txBody>
      </p:sp>
      <p:sp>
        <p:nvSpPr>
          <p:cNvPr id="75779" name="Rectangle 3"/>
          <p:cNvSpPr>
            <a:spLocks noChangeArrowheads="1"/>
          </p:cNvSpPr>
          <p:nvPr/>
        </p:nvSpPr>
        <p:spPr bwMode="auto">
          <a:xfrm>
            <a:off x="6096000" y="3108325"/>
            <a:ext cx="4752975"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r>
              <a:rPr lang="es-ES_tradnl" altLang="es-MX" sz="1800" b="0"/>
              <a:t>Un aumento del ingreso sin que varíe el precio altera la elección de los </a:t>
            </a:r>
          </a:p>
          <a:p>
            <a:pPr algn="ctr"/>
            <a:r>
              <a:rPr lang="es-ES_tradnl" altLang="es-MX" sz="1800" b="0"/>
              <a:t>consumidores de su cesta de consumo.</a:t>
            </a:r>
          </a:p>
        </p:txBody>
      </p:sp>
      <p:sp>
        <p:nvSpPr>
          <p:cNvPr id="75780" name="Text Box 4"/>
          <p:cNvSpPr txBox="1">
            <a:spLocks noChangeArrowheads="1"/>
          </p:cNvSpPr>
          <p:nvPr/>
        </p:nvSpPr>
        <p:spPr bwMode="auto">
          <a:xfrm>
            <a:off x="6300788" y="1471613"/>
            <a:ext cx="25019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r>
              <a:rPr lang="es-ES_tradnl" altLang="es-MX" sz="1600">
                <a:latin typeface="Arial" pitchFamily="34" charset="0"/>
              </a:rPr>
              <a:t>Supongamos:</a:t>
            </a:r>
          </a:p>
          <a:p>
            <a:r>
              <a:rPr lang="es-ES_tradnl" altLang="es-MX" sz="1600">
                <a:latin typeface="Arial" pitchFamily="34" charset="0"/>
              </a:rPr>
              <a:t>	</a:t>
            </a:r>
            <a:r>
              <a:rPr lang="es-ES_tradnl" altLang="es-MX" sz="1600">
                <a:latin typeface="Times New Roman" pitchFamily="18" charset="0"/>
                <a:cs typeface="Times New Roman" pitchFamily="18" charset="0"/>
              </a:rPr>
              <a:t> </a:t>
            </a:r>
            <a:r>
              <a:rPr lang="es-ES_tradnl" altLang="es-MX" sz="1600" i="1">
                <a:latin typeface="Times New Roman" pitchFamily="18" charset="0"/>
                <a:cs typeface="Times New Roman" pitchFamily="18" charset="0"/>
              </a:rPr>
              <a:t>P</a:t>
            </a:r>
            <a:r>
              <a:rPr lang="es-ES_tradnl" altLang="es-MX" sz="1600" i="1" baseline="-25000">
                <a:latin typeface="Times New Roman" pitchFamily="18" charset="0"/>
                <a:cs typeface="Times New Roman" pitchFamily="18" charset="0"/>
              </a:rPr>
              <a:t>f </a:t>
            </a:r>
            <a:r>
              <a:rPr lang="es-ES_tradnl" altLang="es-MX" sz="1600" i="1">
                <a:latin typeface="Times New Roman" pitchFamily="18" charset="0"/>
                <a:cs typeface="Times New Roman" pitchFamily="18" charset="0"/>
              </a:rPr>
              <a:t> = </a:t>
            </a:r>
            <a:r>
              <a:rPr lang="es-ES_tradnl" altLang="es-MX" sz="1600">
                <a:latin typeface="Times New Roman" pitchFamily="18" charset="0"/>
                <a:cs typeface="Times New Roman" pitchFamily="18" charset="0"/>
              </a:rPr>
              <a:t>1 Peso.</a:t>
            </a:r>
          </a:p>
          <a:p>
            <a:r>
              <a:rPr lang="es-ES_tradnl" altLang="es-MX" sz="1600">
                <a:latin typeface="Times New Roman" pitchFamily="18" charset="0"/>
                <a:cs typeface="Times New Roman" pitchFamily="18" charset="0"/>
              </a:rPr>
              <a:t>	 </a:t>
            </a:r>
            <a:r>
              <a:rPr lang="es-ES_tradnl" altLang="es-MX" sz="1600" i="1">
                <a:latin typeface="Times New Roman" pitchFamily="18" charset="0"/>
                <a:cs typeface="Times New Roman" pitchFamily="18" charset="0"/>
              </a:rPr>
              <a:t>P</a:t>
            </a:r>
            <a:r>
              <a:rPr lang="es-ES_tradnl" altLang="es-MX" sz="1600" i="1" baseline="-25000">
                <a:latin typeface="Times New Roman" pitchFamily="18" charset="0"/>
                <a:cs typeface="Times New Roman" pitchFamily="18" charset="0"/>
              </a:rPr>
              <a:t>c </a:t>
            </a:r>
            <a:r>
              <a:rPr lang="es-ES_tradnl" altLang="es-MX" sz="1600">
                <a:latin typeface="Times New Roman" pitchFamily="18" charset="0"/>
                <a:cs typeface="Times New Roman" pitchFamily="18" charset="0"/>
              </a:rPr>
              <a:t> = 2 Pesos.</a:t>
            </a:r>
          </a:p>
          <a:p>
            <a:r>
              <a:rPr lang="es-ES_tradnl" altLang="es-MX" sz="1600">
                <a:latin typeface="Times New Roman" pitchFamily="18" charset="0"/>
                <a:cs typeface="Times New Roman" pitchFamily="18" charset="0"/>
              </a:rPr>
              <a:t>                     M</a:t>
            </a:r>
            <a:r>
              <a:rPr lang="es-ES_tradnl" altLang="es-MX" sz="1600" i="1">
                <a:latin typeface="Times New Roman" pitchFamily="18" charset="0"/>
                <a:cs typeface="Times New Roman" pitchFamily="18" charset="0"/>
              </a:rPr>
              <a:t> = </a:t>
            </a:r>
            <a:r>
              <a:rPr lang="es-ES_tradnl" altLang="es-MX" sz="1600">
                <a:latin typeface="Times New Roman" pitchFamily="18" charset="0"/>
                <a:cs typeface="Times New Roman" pitchFamily="18" charset="0"/>
              </a:rPr>
              <a:t>10 pesos, </a:t>
            </a:r>
          </a:p>
          <a:p>
            <a:r>
              <a:rPr lang="es-ES_tradnl" altLang="es-MX" sz="1600">
                <a:latin typeface="Times New Roman" pitchFamily="18" charset="0"/>
                <a:cs typeface="Times New Roman" pitchFamily="18" charset="0"/>
              </a:rPr>
              <a:t>	          20 pesos, </a:t>
            </a:r>
          </a:p>
          <a:p>
            <a:r>
              <a:rPr lang="es-ES_tradnl" altLang="es-MX" sz="1600">
                <a:latin typeface="Times New Roman" pitchFamily="18" charset="0"/>
                <a:cs typeface="Times New Roman" pitchFamily="18" charset="0"/>
              </a:rPr>
              <a:t>	          30 pesos</a:t>
            </a:r>
            <a:r>
              <a:rPr lang="es-ES_tradnl" altLang="es-MX" sz="1600">
                <a:latin typeface="Arial" pitchFamily="34" charset="0"/>
              </a:rPr>
              <a:t>.</a:t>
            </a:r>
          </a:p>
        </p:txBody>
      </p:sp>
      <p:grpSp>
        <p:nvGrpSpPr>
          <p:cNvPr id="75781" name="Group 5"/>
          <p:cNvGrpSpPr>
            <a:grpSpLocks/>
          </p:cNvGrpSpPr>
          <p:nvPr/>
        </p:nvGrpSpPr>
        <p:grpSpPr bwMode="auto">
          <a:xfrm>
            <a:off x="512763" y="981075"/>
            <a:ext cx="3313112" cy="5821363"/>
            <a:chOff x="336" y="480"/>
            <a:chExt cx="2087" cy="3667"/>
          </a:xfrm>
        </p:grpSpPr>
        <p:sp>
          <p:nvSpPr>
            <p:cNvPr id="75784" name="Rectangle 6"/>
            <p:cNvSpPr>
              <a:spLocks noChangeArrowheads="1"/>
            </p:cNvSpPr>
            <p:nvPr/>
          </p:nvSpPr>
          <p:spPr bwMode="auto">
            <a:xfrm>
              <a:off x="393" y="528"/>
              <a:ext cx="18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r"/>
              <a:r>
                <a:rPr lang="es-ES_tradnl" altLang="es-MX" sz="1200" i="1">
                  <a:latin typeface="Times New Roman" pitchFamily="18" charset="0"/>
                  <a:cs typeface="Times New Roman" pitchFamily="18" charset="0"/>
                </a:rPr>
                <a:t>Y</a:t>
              </a:r>
            </a:p>
          </p:txBody>
        </p:sp>
        <p:sp>
          <p:nvSpPr>
            <p:cNvPr id="75785" name="Rectangle 7"/>
            <p:cNvSpPr>
              <a:spLocks noChangeArrowheads="1"/>
            </p:cNvSpPr>
            <p:nvPr/>
          </p:nvSpPr>
          <p:spPr bwMode="auto">
            <a:xfrm>
              <a:off x="2238" y="2341"/>
              <a:ext cx="18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r"/>
              <a:r>
                <a:rPr lang="es-ES_tradnl" altLang="es-MX" sz="1200">
                  <a:latin typeface="Times New Roman" pitchFamily="18" charset="0"/>
                  <a:cs typeface="Times New Roman" pitchFamily="18" charset="0"/>
                </a:rPr>
                <a:t>X</a:t>
              </a:r>
            </a:p>
          </p:txBody>
        </p:sp>
        <p:sp>
          <p:nvSpPr>
            <p:cNvPr id="75786" name="Line 8"/>
            <p:cNvSpPr>
              <a:spLocks noChangeShapeType="1"/>
            </p:cNvSpPr>
            <p:nvPr/>
          </p:nvSpPr>
          <p:spPr bwMode="auto">
            <a:xfrm flipV="1">
              <a:off x="672" y="1246"/>
              <a:ext cx="1250" cy="861"/>
            </a:xfrm>
            <a:prstGeom prst="line">
              <a:avLst/>
            </a:prstGeom>
            <a:noFill/>
            <a:ln w="25400">
              <a:solidFill>
                <a:srgbClr val="FFCC99"/>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5787" name="Rectangle 9"/>
            <p:cNvSpPr>
              <a:spLocks noChangeArrowheads="1"/>
            </p:cNvSpPr>
            <p:nvPr/>
          </p:nvSpPr>
          <p:spPr bwMode="auto">
            <a:xfrm>
              <a:off x="1308" y="996"/>
              <a:ext cx="110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latin typeface="Times New Roman" pitchFamily="18" charset="0"/>
                  <a:cs typeface="Times New Roman" pitchFamily="18" charset="0"/>
                </a:rPr>
                <a:t>Curva ingreso-consumo</a:t>
              </a:r>
            </a:p>
          </p:txBody>
        </p:sp>
        <p:sp>
          <p:nvSpPr>
            <p:cNvPr id="75788" name="Line 10"/>
            <p:cNvSpPr>
              <a:spLocks noChangeShapeType="1"/>
            </p:cNvSpPr>
            <p:nvPr/>
          </p:nvSpPr>
          <p:spPr bwMode="auto">
            <a:xfrm>
              <a:off x="608" y="1733"/>
              <a:ext cx="582" cy="570"/>
            </a:xfrm>
            <a:prstGeom prst="line">
              <a:avLst/>
            </a:prstGeom>
            <a:noFill/>
            <a:ln w="25400">
              <a:solidFill>
                <a:srgbClr val="00279F"/>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5789" name="Freeform 11"/>
            <p:cNvSpPr>
              <a:spLocks/>
            </p:cNvSpPr>
            <p:nvPr/>
          </p:nvSpPr>
          <p:spPr bwMode="auto">
            <a:xfrm>
              <a:off x="693" y="1723"/>
              <a:ext cx="446" cy="436"/>
            </a:xfrm>
            <a:custGeom>
              <a:avLst/>
              <a:gdLst>
                <a:gd name="T0" fmla="*/ 0 w 673"/>
                <a:gd name="T1" fmla="*/ 0 h 672"/>
                <a:gd name="T2" fmla="*/ 1 w 673"/>
                <a:gd name="T3" fmla="*/ 1 h 672"/>
                <a:gd name="T4" fmla="*/ 1 w 673"/>
                <a:gd name="T5" fmla="*/ 1 h 672"/>
                <a:gd name="T6" fmla="*/ 1 w 673"/>
                <a:gd name="T7" fmla="*/ 1 h 672"/>
                <a:gd name="T8" fmla="*/ 1 w 673"/>
                <a:gd name="T9" fmla="*/ 1 h 672"/>
                <a:gd name="T10" fmla="*/ 1 w 673"/>
                <a:gd name="T11" fmla="*/ 1 h 672"/>
                <a:gd name="T12" fmla="*/ 1 w 673"/>
                <a:gd name="T13" fmla="*/ 1 h 672"/>
                <a:gd name="T14" fmla="*/ 1 w 673"/>
                <a:gd name="T15" fmla="*/ 1 h 672"/>
                <a:gd name="T16" fmla="*/ 1 w 673"/>
                <a:gd name="T17" fmla="*/ 1 h 672"/>
                <a:gd name="T18" fmla="*/ 1 w 673"/>
                <a:gd name="T19" fmla="*/ 1 h 672"/>
                <a:gd name="T20" fmla="*/ 1 w 673"/>
                <a:gd name="T21" fmla="*/ 1 h 672"/>
                <a:gd name="T22" fmla="*/ 1 w 673"/>
                <a:gd name="T23" fmla="*/ 1 h 672"/>
                <a:gd name="T24" fmla="*/ 1 w 673"/>
                <a:gd name="T25" fmla="*/ 1 h 672"/>
                <a:gd name="T26" fmla="*/ 1 w 673"/>
                <a:gd name="T27" fmla="*/ 1 h 672"/>
                <a:gd name="T28" fmla="*/ 1 w 673"/>
                <a:gd name="T29" fmla="*/ 1 h 672"/>
                <a:gd name="T30" fmla="*/ 1 w 673"/>
                <a:gd name="T31" fmla="*/ 1 h 672"/>
                <a:gd name="T32" fmla="*/ 1 w 673"/>
                <a:gd name="T33" fmla="*/ 1 h 672"/>
                <a:gd name="T34" fmla="*/ 1 w 673"/>
                <a:gd name="T35" fmla="*/ 1 h 672"/>
                <a:gd name="T36" fmla="*/ 1 w 673"/>
                <a:gd name="T37" fmla="*/ 1 h 672"/>
                <a:gd name="T38" fmla="*/ 1 w 673"/>
                <a:gd name="T39" fmla="*/ 1 h 672"/>
                <a:gd name="T40" fmla="*/ 1 w 673"/>
                <a:gd name="T41" fmla="*/ 1 h 6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73"/>
                <a:gd name="T64" fmla="*/ 0 h 672"/>
                <a:gd name="T65" fmla="*/ 673 w 673"/>
                <a:gd name="T66" fmla="*/ 672 h 6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73" h="672">
                  <a:moveTo>
                    <a:pt x="0" y="0"/>
                  </a:moveTo>
                  <a:lnTo>
                    <a:pt x="11" y="23"/>
                  </a:lnTo>
                  <a:lnTo>
                    <a:pt x="29" y="57"/>
                  </a:lnTo>
                  <a:lnTo>
                    <a:pt x="50" y="91"/>
                  </a:lnTo>
                  <a:lnTo>
                    <a:pt x="75" y="137"/>
                  </a:lnTo>
                  <a:lnTo>
                    <a:pt x="128" y="222"/>
                  </a:lnTo>
                  <a:lnTo>
                    <a:pt x="152" y="262"/>
                  </a:lnTo>
                  <a:lnTo>
                    <a:pt x="174" y="296"/>
                  </a:lnTo>
                  <a:lnTo>
                    <a:pt x="213" y="347"/>
                  </a:lnTo>
                  <a:lnTo>
                    <a:pt x="248" y="392"/>
                  </a:lnTo>
                  <a:lnTo>
                    <a:pt x="287" y="432"/>
                  </a:lnTo>
                  <a:lnTo>
                    <a:pt x="311" y="449"/>
                  </a:lnTo>
                  <a:lnTo>
                    <a:pt x="340" y="472"/>
                  </a:lnTo>
                  <a:lnTo>
                    <a:pt x="375" y="495"/>
                  </a:lnTo>
                  <a:lnTo>
                    <a:pt x="418" y="523"/>
                  </a:lnTo>
                  <a:lnTo>
                    <a:pt x="463" y="552"/>
                  </a:lnTo>
                  <a:lnTo>
                    <a:pt x="513" y="580"/>
                  </a:lnTo>
                  <a:lnTo>
                    <a:pt x="559" y="603"/>
                  </a:lnTo>
                  <a:lnTo>
                    <a:pt x="601" y="631"/>
                  </a:lnTo>
                  <a:lnTo>
                    <a:pt x="640" y="654"/>
                  </a:lnTo>
                  <a:lnTo>
                    <a:pt x="672" y="671"/>
                  </a:lnTo>
                </a:path>
              </a:pathLst>
            </a:custGeom>
            <a:noFill/>
            <a:ln w="254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5790" name="Rectangle 12"/>
            <p:cNvSpPr>
              <a:spLocks noChangeArrowheads="1"/>
            </p:cNvSpPr>
            <p:nvPr/>
          </p:nvSpPr>
          <p:spPr bwMode="auto">
            <a:xfrm>
              <a:off x="436" y="1875"/>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latin typeface="Times New Roman" pitchFamily="18" charset="0"/>
                  <a:cs typeface="Times New Roman" pitchFamily="18" charset="0"/>
                </a:rPr>
                <a:t>3</a:t>
              </a:r>
            </a:p>
          </p:txBody>
        </p:sp>
        <p:sp>
          <p:nvSpPr>
            <p:cNvPr id="75791" name="Rectangle 13"/>
            <p:cNvSpPr>
              <a:spLocks noChangeArrowheads="1"/>
            </p:cNvSpPr>
            <p:nvPr/>
          </p:nvSpPr>
          <p:spPr bwMode="auto">
            <a:xfrm>
              <a:off x="841" y="2280"/>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latin typeface="Times New Roman" pitchFamily="18" charset="0"/>
                  <a:cs typeface="Times New Roman" pitchFamily="18" charset="0"/>
                </a:rPr>
                <a:t>4</a:t>
              </a:r>
            </a:p>
          </p:txBody>
        </p:sp>
        <p:sp>
          <p:nvSpPr>
            <p:cNvPr id="75792" name="Line 14"/>
            <p:cNvSpPr>
              <a:spLocks noChangeShapeType="1"/>
            </p:cNvSpPr>
            <p:nvPr/>
          </p:nvSpPr>
          <p:spPr bwMode="auto">
            <a:xfrm>
              <a:off x="603" y="1971"/>
              <a:ext cx="307"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5793" name="Oval 15"/>
            <p:cNvSpPr>
              <a:spLocks noChangeArrowheads="1"/>
            </p:cNvSpPr>
            <p:nvPr/>
          </p:nvSpPr>
          <p:spPr bwMode="auto">
            <a:xfrm>
              <a:off x="836" y="1940"/>
              <a:ext cx="47" cy="42"/>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latin typeface="Times New Roman" pitchFamily="18" charset="0"/>
                <a:cs typeface="Times New Roman" pitchFamily="18" charset="0"/>
              </a:endParaRPr>
            </a:p>
          </p:txBody>
        </p:sp>
        <p:sp>
          <p:nvSpPr>
            <p:cNvPr id="75794" name="Rectangle 16"/>
            <p:cNvSpPr>
              <a:spLocks noChangeArrowheads="1"/>
            </p:cNvSpPr>
            <p:nvPr/>
          </p:nvSpPr>
          <p:spPr bwMode="auto">
            <a:xfrm>
              <a:off x="768" y="1754"/>
              <a:ext cx="18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latin typeface="Times New Roman" pitchFamily="18" charset="0"/>
                  <a:cs typeface="Times New Roman" pitchFamily="18" charset="0"/>
                </a:rPr>
                <a:t>C</a:t>
              </a:r>
            </a:p>
          </p:txBody>
        </p:sp>
        <p:sp>
          <p:nvSpPr>
            <p:cNvPr id="75795" name="Rectangle 17"/>
            <p:cNvSpPr>
              <a:spLocks noChangeArrowheads="1"/>
            </p:cNvSpPr>
            <p:nvPr/>
          </p:nvSpPr>
          <p:spPr bwMode="auto">
            <a:xfrm>
              <a:off x="1039" y="1968"/>
              <a:ext cx="22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latin typeface="Times New Roman" pitchFamily="18" charset="0"/>
                  <a:cs typeface="Times New Roman" pitchFamily="18" charset="0"/>
                </a:rPr>
                <a:t>U</a:t>
              </a:r>
              <a:r>
                <a:rPr lang="es-ES_tradnl" altLang="es-MX" sz="1200" i="1" baseline="-25000">
                  <a:latin typeface="Times New Roman" pitchFamily="18" charset="0"/>
                  <a:cs typeface="Times New Roman" pitchFamily="18" charset="0"/>
                </a:rPr>
                <a:t>1</a:t>
              </a:r>
            </a:p>
          </p:txBody>
        </p:sp>
        <p:sp>
          <p:nvSpPr>
            <p:cNvPr id="75796" name="Rectangle 18"/>
            <p:cNvSpPr>
              <a:spLocks noChangeArrowheads="1"/>
            </p:cNvSpPr>
            <p:nvPr/>
          </p:nvSpPr>
          <p:spPr bwMode="auto">
            <a:xfrm>
              <a:off x="436" y="1643"/>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latin typeface="Times New Roman" pitchFamily="18" charset="0"/>
                  <a:cs typeface="Times New Roman" pitchFamily="18" charset="0"/>
                </a:rPr>
                <a:t>5</a:t>
              </a:r>
            </a:p>
          </p:txBody>
        </p:sp>
        <p:sp>
          <p:nvSpPr>
            <p:cNvPr id="75797" name="Line 19"/>
            <p:cNvSpPr>
              <a:spLocks noChangeShapeType="1"/>
            </p:cNvSpPr>
            <p:nvPr/>
          </p:nvSpPr>
          <p:spPr bwMode="auto">
            <a:xfrm flipV="1">
              <a:off x="1200" y="1717"/>
              <a:ext cx="1" cy="2259"/>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5798" name="Line 20"/>
            <p:cNvSpPr>
              <a:spLocks noChangeShapeType="1"/>
            </p:cNvSpPr>
            <p:nvPr/>
          </p:nvSpPr>
          <p:spPr bwMode="auto">
            <a:xfrm>
              <a:off x="603" y="1722"/>
              <a:ext cx="624"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5799" name="Line 21"/>
            <p:cNvSpPr>
              <a:spLocks noChangeShapeType="1"/>
            </p:cNvSpPr>
            <p:nvPr/>
          </p:nvSpPr>
          <p:spPr bwMode="auto">
            <a:xfrm>
              <a:off x="608" y="1141"/>
              <a:ext cx="1186" cy="1162"/>
            </a:xfrm>
            <a:prstGeom prst="line">
              <a:avLst/>
            </a:prstGeom>
            <a:noFill/>
            <a:ln w="25400">
              <a:solidFill>
                <a:srgbClr val="0033CC"/>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5800" name="Freeform 22"/>
            <p:cNvSpPr>
              <a:spLocks/>
            </p:cNvSpPr>
            <p:nvPr/>
          </p:nvSpPr>
          <p:spPr bwMode="auto">
            <a:xfrm>
              <a:off x="1041" y="1472"/>
              <a:ext cx="447" cy="438"/>
            </a:xfrm>
            <a:custGeom>
              <a:avLst/>
              <a:gdLst>
                <a:gd name="T0" fmla="*/ 0 w 675"/>
                <a:gd name="T1" fmla="*/ 0 h 675"/>
                <a:gd name="T2" fmla="*/ 1 w 675"/>
                <a:gd name="T3" fmla="*/ 1 h 675"/>
                <a:gd name="T4" fmla="*/ 1 w 675"/>
                <a:gd name="T5" fmla="*/ 1 h 675"/>
                <a:gd name="T6" fmla="*/ 1 w 675"/>
                <a:gd name="T7" fmla="*/ 1 h 675"/>
                <a:gd name="T8" fmla="*/ 1 w 675"/>
                <a:gd name="T9" fmla="*/ 1 h 675"/>
                <a:gd name="T10" fmla="*/ 1 w 675"/>
                <a:gd name="T11" fmla="*/ 1 h 675"/>
                <a:gd name="T12" fmla="*/ 1 w 675"/>
                <a:gd name="T13" fmla="*/ 1 h 675"/>
                <a:gd name="T14" fmla="*/ 1 w 675"/>
                <a:gd name="T15" fmla="*/ 1 h 675"/>
                <a:gd name="T16" fmla="*/ 1 w 675"/>
                <a:gd name="T17" fmla="*/ 1 h 675"/>
                <a:gd name="T18" fmla="*/ 1 w 675"/>
                <a:gd name="T19" fmla="*/ 1 h 675"/>
                <a:gd name="T20" fmla="*/ 1 w 675"/>
                <a:gd name="T21" fmla="*/ 1 h 675"/>
                <a:gd name="T22" fmla="*/ 1 w 675"/>
                <a:gd name="T23" fmla="*/ 1 h 675"/>
                <a:gd name="T24" fmla="*/ 1 w 675"/>
                <a:gd name="T25" fmla="*/ 1 h 675"/>
                <a:gd name="T26" fmla="*/ 1 w 675"/>
                <a:gd name="T27" fmla="*/ 1 h 675"/>
                <a:gd name="T28" fmla="*/ 1 w 675"/>
                <a:gd name="T29" fmla="*/ 1 h 675"/>
                <a:gd name="T30" fmla="*/ 1 w 675"/>
                <a:gd name="T31" fmla="*/ 1 h 675"/>
                <a:gd name="T32" fmla="*/ 1 w 675"/>
                <a:gd name="T33" fmla="*/ 1 h 675"/>
                <a:gd name="T34" fmla="*/ 1 w 675"/>
                <a:gd name="T35" fmla="*/ 1 h 675"/>
                <a:gd name="T36" fmla="*/ 1 w 675"/>
                <a:gd name="T37" fmla="*/ 1 h 675"/>
                <a:gd name="T38" fmla="*/ 1 w 675"/>
                <a:gd name="T39" fmla="*/ 1 h 6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75"/>
                <a:gd name="T61" fmla="*/ 0 h 675"/>
                <a:gd name="T62" fmla="*/ 675 w 675"/>
                <a:gd name="T63" fmla="*/ 675 h 6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75" h="675">
                  <a:moveTo>
                    <a:pt x="0" y="0"/>
                  </a:moveTo>
                  <a:lnTo>
                    <a:pt x="13" y="25"/>
                  </a:lnTo>
                  <a:lnTo>
                    <a:pt x="30" y="55"/>
                  </a:lnTo>
                  <a:lnTo>
                    <a:pt x="52" y="96"/>
                  </a:lnTo>
                  <a:lnTo>
                    <a:pt x="74" y="137"/>
                  </a:lnTo>
                  <a:lnTo>
                    <a:pt x="127" y="223"/>
                  </a:lnTo>
                  <a:lnTo>
                    <a:pt x="153" y="263"/>
                  </a:lnTo>
                  <a:lnTo>
                    <a:pt x="175" y="299"/>
                  </a:lnTo>
                  <a:lnTo>
                    <a:pt x="214" y="349"/>
                  </a:lnTo>
                  <a:lnTo>
                    <a:pt x="249" y="395"/>
                  </a:lnTo>
                  <a:lnTo>
                    <a:pt x="289" y="431"/>
                  </a:lnTo>
                  <a:lnTo>
                    <a:pt x="315" y="451"/>
                  </a:lnTo>
                  <a:lnTo>
                    <a:pt x="341" y="476"/>
                  </a:lnTo>
                  <a:lnTo>
                    <a:pt x="376" y="502"/>
                  </a:lnTo>
                  <a:lnTo>
                    <a:pt x="420" y="527"/>
                  </a:lnTo>
                  <a:lnTo>
                    <a:pt x="512" y="583"/>
                  </a:lnTo>
                  <a:lnTo>
                    <a:pt x="560" y="608"/>
                  </a:lnTo>
                  <a:lnTo>
                    <a:pt x="604" y="633"/>
                  </a:lnTo>
                  <a:lnTo>
                    <a:pt x="643" y="659"/>
                  </a:lnTo>
                  <a:lnTo>
                    <a:pt x="674" y="674"/>
                  </a:lnTo>
                </a:path>
              </a:pathLst>
            </a:custGeom>
            <a:noFill/>
            <a:ln w="25400" cap="rnd">
              <a:solidFill>
                <a:srgbClr val="CC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5801" name="Oval 23"/>
            <p:cNvSpPr>
              <a:spLocks noChangeArrowheads="1"/>
            </p:cNvSpPr>
            <p:nvPr/>
          </p:nvSpPr>
          <p:spPr bwMode="auto">
            <a:xfrm>
              <a:off x="1169" y="1711"/>
              <a:ext cx="47" cy="42"/>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latin typeface="Times New Roman" pitchFamily="18" charset="0"/>
                <a:cs typeface="Times New Roman" pitchFamily="18" charset="0"/>
              </a:endParaRPr>
            </a:p>
          </p:txBody>
        </p:sp>
        <p:sp>
          <p:nvSpPr>
            <p:cNvPr id="75802" name="Rectangle 24"/>
            <p:cNvSpPr>
              <a:spLocks noChangeArrowheads="1"/>
            </p:cNvSpPr>
            <p:nvPr/>
          </p:nvSpPr>
          <p:spPr bwMode="auto">
            <a:xfrm>
              <a:off x="1172" y="2280"/>
              <a:ext cx="21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latin typeface="Times New Roman" pitchFamily="18" charset="0"/>
                  <a:cs typeface="Times New Roman" pitchFamily="18" charset="0"/>
                </a:rPr>
                <a:t>10</a:t>
              </a:r>
            </a:p>
          </p:txBody>
        </p:sp>
        <p:sp>
          <p:nvSpPr>
            <p:cNvPr id="75803" name="Rectangle 25"/>
            <p:cNvSpPr>
              <a:spLocks noChangeArrowheads="1"/>
            </p:cNvSpPr>
            <p:nvPr/>
          </p:nvSpPr>
          <p:spPr bwMode="auto">
            <a:xfrm>
              <a:off x="1104" y="1583"/>
              <a:ext cx="18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latin typeface="Times New Roman" pitchFamily="18" charset="0"/>
                  <a:cs typeface="Times New Roman" pitchFamily="18" charset="0"/>
                </a:rPr>
                <a:t>B</a:t>
              </a:r>
            </a:p>
          </p:txBody>
        </p:sp>
        <p:sp>
          <p:nvSpPr>
            <p:cNvPr id="75804" name="Rectangle 26"/>
            <p:cNvSpPr>
              <a:spLocks noChangeArrowheads="1"/>
            </p:cNvSpPr>
            <p:nvPr/>
          </p:nvSpPr>
          <p:spPr bwMode="auto">
            <a:xfrm>
              <a:off x="1325" y="1689"/>
              <a:ext cx="22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latin typeface="Times New Roman" pitchFamily="18" charset="0"/>
                  <a:cs typeface="Times New Roman" pitchFamily="18" charset="0"/>
                </a:rPr>
                <a:t>U</a:t>
              </a:r>
              <a:r>
                <a:rPr lang="es-ES_tradnl" altLang="es-MX" sz="1200" i="1" baseline="-25000">
                  <a:latin typeface="Times New Roman" pitchFamily="18" charset="0"/>
                  <a:cs typeface="Times New Roman" pitchFamily="18" charset="0"/>
                </a:rPr>
                <a:t>2</a:t>
              </a:r>
            </a:p>
          </p:txBody>
        </p:sp>
        <p:sp>
          <p:nvSpPr>
            <p:cNvPr id="75805" name="Rectangle 27"/>
            <p:cNvSpPr>
              <a:spLocks noChangeArrowheads="1"/>
            </p:cNvSpPr>
            <p:nvPr/>
          </p:nvSpPr>
          <p:spPr bwMode="auto">
            <a:xfrm>
              <a:off x="1508" y="2281"/>
              <a:ext cx="21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latin typeface="Times New Roman" pitchFamily="18" charset="0"/>
                  <a:cs typeface="Times New Roman" pitchFamily="18" charset="0"/>
                </a:rPr>
                <a:t>16</a:t>
              </a:r>
            </a:p>
          </p:txBody>
        </p:sp>
        <p:sp>
          <p:nvSpPr>
            <p:cNvPr id="75806" name="Line 28"/>
            <p:cNvSpPr>
              <a:spLocks noChangeShapeType="1"/>
            </p:cNvSpPr>
            <p:nvPr/>
          </p:nvSpPr>
          <p:spPr bwMode="auto">
            <a:xfrm>
              <a:off x="597" y="480"/>
              <a:ext cx="0" cy="181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5807" name="Line 29"/>
            <p:cNvSpPr>
              <a:spLocks noChangeShapeType="1"/>
            </p:cNvSpPr>
            <p:nvPr/>
          </p:nvSpPr>
          <p:spPr bwMode="auto">
            <a:xfrm>
              <a:off x="603" y="2299"/>
              <a:ext cx="1769"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5808" name="Rectangle 30"/>
            <p:cNvSpPr>
              <a:spLocks noChangeArrowheads="1"/>
            </p:cNvSpPr>
            <p:nvPr/>
          </p:nvSpPr>
          <p:spPr bwMode="auto">
            <a:xfrm>
              <a:off x="1488" y="1284"/>
              <a:ext cx="18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latin typeface="Times New Roman" pitchFamily="18" charset="0"/>
                  <a:cs typeface="Times New Roman" pitchFamily="18" charset="0"/>
                </a:rPr>
                <a:t>D</a:t>
              </a:r>
            </a:p>
          </p:txBody>
        </p:sp>
        <p:sp>
          <p:nvSpPr>
            <p:cNvPr id="75809" name="Line 31"/>
            <p:cNvSpPr>
              <a:spLocks noChangeShapeType="1"/>
            </p:cNvSpPr>
            <p:nvPr/>
          </p:nvSpPr>
          <p:spPr bwMode="auto">
            <a:xfrm>
              <a:off x="608" y="517"/>
              <a:ext cx="1695" cy="1786"/>
            </a:xfrm>
            <a:prstGeom prst="line">
              <a:avLst/>
            </a:prstGeom>
            <a:noFill/>
            <a:ln w="25400">
              <a:solidFill>
                <a:srgbClr val="99CCFF"/>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5810" name="Freeform 32"/>
            <p:cNvSpPr>
              <a:spLocks/>
            </p:cNvSpPr>
            <p:nvPr/>
          </p:nvSpPr>
          <p:spPr bwMode="auto">
            <a:xfrm>
              <a:off x="1391" y="1255"/>
              <a:ext cx="447" cy="437"/>
            </a:xfrm>
            <a:custGeom>
              <a:avLst/>
              <a:gdLst>
                <a:gd name="T0" fmla="*/ 0 w 675"/>
                <a:gd name="T1" fmla="*/ 0 h 672"/>
                <a:gd name="T2" fmla="*/ 1 w 675"/>
                <a:gd name="T3" fmla="*/ 1 h 672"/>
                <a:gd name="T4" fmla="*/ 1 w 675"/>
                <a:gd name="T5" fmla="*/ 1 h 672"/>
                <a:gd name="T6" fmla="*/ 1 w 675"/>
                <a:gd name="T7" fmla="*/ 1 h 672"/>
                <a:gd name="T8" fmla="*/ 1 w 675"/>
                <a:gd name="T9" fmla="*/ 1 h 672"/>
                <a:gd name="T10" fmla="*/ 1 w 675"/>
                <a:gd name="T11" fmla="*/ 1 h 672"/>
                <a:gd name="T12" fmla="*/ 1 w 675"/>
                <a:gd name="T13" fmla="*/ 1 h 672"/>
                <a:gd name="T14" fmla="*/ 1 w 675"/>
                <a:gd name="T15" fmla="*/ 1 h 672"/>
                <a:gd name="T16" fmla="*/ 1 w 675"/>
                <a:gd name="T17" fmla="*/ 1 h 672"/>
                <a:gd name="T18" fmla="*/ 1 w 675"/>
                <a:gd name="T19" fmla="*/ 1 h 672"/>
                <a:gd name="T20" fmla="*/ 1 w 675"/>
                <a:gd name="T21" fmla="*/ 1 h 672"/>
                <a:gd name="T22" fmla="*/ 1 w 675"/>
                <a:gd name="T23" fmla="*/ 1 h 672"/>
                <a:gd name="T24" fmla="*/ 1 w 675"/>
                <a:gd name="T25" fmla="*/ 1 h 672"/>
                <a:gd name="T26" fmla="*/ 1 w 675"/>
                <a:gd name="T27" fmla="*/ 1 h 672"/>
                <a:gd name="T28" fmla="*/ 1 w 675"/>
                <a:gd name="T29" fmla="*/ 1 h 672"/>
                <a:gd name="T30" fmla="*/ 1 w 675"/>
                <a:gd name="T31" fmla="*/ 1 h 672"/>
                <a:gd name="T32" fmla="*/ 1 w 675"/>
                <a:gd name="T33" fmla="*/ 1 h 672"/>
                <a:gd name="T34" fmla="*/ 1 w 675"/>
                <a:gd name="T35" fmla="*/ 1 h 672"/>
                <a:gd name="T36" fmla="*/ 1 w 675"/>
                <a:gd name="T37" fmla="*/ 1 h 672"/>
                <a:gd name="T38" fmla="*/ 1 w 675"/>
                <a:gd name="T39" fmla="*/ 1 h 67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75"/>
                <a:gd name="T61" fmla="*/ 0 h 672"/>
                <a:gd name="T62" fmla="*/ 675 w 675"/>
                <a:gd name="T63" fmla="*/ 672 h 67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75" h="672">
                  <a:moveTo>
                    <a:pt x="0" y="0"/>
                  </a:moveTo>
                  <a:lnTo>
                    <a:pt x="11" y="23"/>
                  </a:lnTo>
                  <a:lnTo>
                    <a:pt x="31" y="55"/>
                  </a:lnTo>
                  <a:lnTo>
                    <a:pt x="52" y="95"/>
                  </a:lnTo>
                  <a:lnTo>
                    <a:pt x="78" y="136"/>
                  </a:lnTo>
                  <a:lnTo>
                    <a:pt x="125" y="222"/>
                  </a:lnTo>
                  <a:lnTo>
                    <a:pt x="152" y="263"/>
                  </a:lnTo>
                  <a:lnTo>
                    <a:pt x="172" y="295"/>
                  </a:lnTo>
                  <a:lnTo>
                    <a:pt x="193" y="322"/>
                  </a:lnTo>
                  <a:lnTo>
                    <a:pt x="214" y="349"/>
                  </a:lnTo>
                  <a:lnTo>
                    <a:pt x="251" y="390"/>
                  </a:lnTo>
                  <a:lnTo>
                    <a:pt x="293" y="431"/>
                  </a:lnTo>
                  <a:lnTo>
                    <a:pt x="345" y="472"/>
                  </a:lnTo>
                  <a:lnTo>
                    <a:pt x="381" y="499"/>
                  </a:lnTo>
                  <a:lnTo>
                    <a:pt x="423" y="526"/>
                  </a:lnTo>
                  <a:lnTo>
                    <a:pt x="517" y="580"/>
                  </a:lnTo>
                  <a:lnTo>
                    <a:pt x="564" y="608"/>
                  </a:lnTo>
                  <a:lnTo>
                    <a:pt x="606" y="630"/>
                  </a:lnTo>
                  <a:lnTo>
                    <a:pt x="643" y="653"/>
                  </a:lnTo>
                  <a:lnTo>
                    <a:pt x="674" y="671"/>
                  </a:lnTo>
                </a:path>
              </a:pathLst>
            </a:custGeom>
            <a:noFill/>
            <a:ln w="25400" cap="rnd">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5811" name="Rectangle 33"/>
            <p:cNvSpPr>
              <a:spLocks noChangeArrowheads="1"/>
            </p:cNvSpPr>
            <p:nvPr/>
          </p:nvSpPr>
          <p:spPr bwMode="auto">
            <a:xfrm>
              <a:off x="436" y="1407"/>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latin typeface="Times New Roman" pitchFamily="18" charset="0"/>
                  <a:cs typeface="Times New Roman" pitchFamily="18" charset="0"/>
                </a:rPr>
                <a:t>7</a:t>
              </a:r>
            </a:p>
          </p:txBody>
        </p:sp>
        <p:sp>
          <p:nvSpPr>
            <p:cNvPr id="75812" name="Line 34"/>
            <p:cNvSpPr>
              <a:spLocks noChangeShapeType="1"/>
            </p:cNvSpPr>
            <p:nvPr/>
          </p:nvSpPr>
          <p:spPr bwMode="auto">
            <a:xfrm>
              <a:off x="603" y="1504"/>
              <a:ext cx="942"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5813" name="Line 35"/>
            <p:cNvSpPr>
              <a:spLocks noChangeShapeType="1"/>
            </p:cNvSpPr>
            <p:nvPr/>
          </p:nvSpPr>
          <p:spPr bwMode="auto">
            <a:xfrm flipV="1">
              <a:off x="1536" y="1522"/>
              <a:ext cx="15" cy="2406"/>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5814" name="Oval 36"/>
            <p:cNvSpPr>
              <a:spLocks noChangeArrowheads="1"/>
            </p:cNvSpPr>
            <p:nvPr/>
          </p:nvSpPr>
          <p:spPr bwMode="auto">
            <a:xfrm flipV="1">
              <a:off x="1518" y="1489"/>
              <a:ext cx="47" cy="51"/>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latin typeface="Times New Roman" pitchFamily="18" charset="0"/>
                <a:cs typeface="Times New Roman" pitchFamily="18" charset="0"/>
              </a:endParaRPr>
            </a:p>
          </p:txBody>
        </p:sp>
        <p:sp>
          <p:nvSpPr>
            <p:cNvPr id="75815" name="Rectangle 37"/>
            <p:cNvSpPr>
              <a:spLocks noChangeArrowheads="1"/>
            </p:cNvSpPr>
            <p:nvPr/>
          </p:nvSpPr>
          <p:spPr bwMode="auto">
            <a:xfrm>
              <a:off x="1739" y="1501"/>
              <a:ext cx="22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latin typeface="Times New Roman" pitchFamily="18" charset="0"/>
                  <a:cs typeface="Times New Roman" pitchFamily="18" charset="0"/>
                </a:rPr>
                <a:t>U</a:t>
              </a:r>
              <a:r>
                <a:rPr lang="es-ES_tradnl" altLang="es-MX" sz="1200" i="1" baseline="-25000">
                  <a:latin typeface="Times New Roman" pitchFamily="18" charset="0"/>
                  <a:cs typeface="Times New Roman" pitchFamily="18" charset="0"/>
                </a:rPr>
                <a:t>3</a:t>
              </a:r>
            </a:p>
          </p:txBody>
        </p:sp>
        <p:sp>
          <p:nvSpPr>
            <p:cNvPr id="75816" name="Rectangle 38"/>
            <p:cNvSpPr>
              <a:spLocks noChangeArrowheads="1"/>
            </p:cNvSpPr>
            <p:nvPr/>
          </p:nvSpPr>
          <p:spPr bwMode="auto">
            <a:xfrm>
              <a:off x="2243" y="3974"/>
              <a:ext cx="18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r"/>
              <a:r>
                <a:rPr lang="es-ES_tradnl" altLang="es-MX" sz="1200" i="1">
                  <a:latin typeface="Times New Roman" pitchFamily="18" charset="0"/>
                  <a:cs typeface="Times New Roman" pitchFamily="18" charset="0"/>
                </a:rPr>
                <a:t>X</a:t>
              </a:r>
            </a:p>
          </p:txBody>
        </p:sp>
        <p:sp>
          <p:nvSpPr>
            <p:cNvPr id="75817" name="Rectangle 39"/>
            <p:cNvSpPr>
              <a:spLocks noChangeArrowheads="1"/>
            </p:cNvSpPr>
            <p:nvPr/>
          </p:nvSpPr>
          <p:spPr bwMode="auto">
            <a:xfrm>
              <a:off x="336" y="2968"/>
              <a:ext cx="20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latin typeface="Times New Roman" pitchFamily="18" charset="0"/>
                  <a:cs typeface="Times New Roman" pitchFamily="18" charset="0"/>
                </a:rPr>
                <a:t>P</a:t>
              </a:r>
              <a:r>
                <a:rPr lang="es-ES_tradnl" altLang="es-MX" sz="1200" baseline="-25000">
                  <a:latin typeface="Times New Roman" pitchFamily="18" charset="0"/>
                  <a:cs typeface="Times New Roman" pitchFamily="18" charset="0"/>
                </a:rPr>
                <a:t>1</a:t>
              </a:r>
            </a:p>
          </p:txBody>
        </p:sp>
        <p:sp>
          <p:nvSpPr>
            <p:cNvPr id="75818" name="Line 40"/>
            <p:cNvSpPr>
              <a:spLocks noChangeShapeType="1"/>
            </p:cNvSpPr>
            <p:nvPr/>
          </p:nvSpPr>
          <p:spPr bwMode="auto">
            <a:xfrm>
              <a:off x="598" y="3061"/>
              <a:ext cx="1578" cy="0"/>
            </a:xfrm>
            <a:prstGeom prst="line">
              <a:avLst/>
            </a:prstGeom>
            <a:noFill/>
            <a:ln w="38100">
              <a:solidFill>
                <a:srgbClr val="5F5F5F"/>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5819" name="Line 41"/>
            <p:cNvSpPr>
              <a:spLocks noChangeShapeType="1"/>
            </p:cNvSpPr>
            <p:nvPr/>
          </p:nvSpPr>
          <p:spPr bwMode="auto">
            <a:xfrm>
              <a:off x="600" y="2192"/>
              <a:ext cx="0" cy="176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5820" name="Line 42"/>
            <p:cNvSpPr>
              <a:spLocks noChangeShapeType="1"/>
            </p:cNvSpPr>
            <p:nvPr/>
          </p:nvSpPr>
          <p:spPr bwMode="auto">
            <a:xfrm>
              <a:off x="590" y="3959"/>
              <a:ext cx="1769"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5821" name="Rectangle 43"/>
            <p:cNvSpPr>
              <a:spLocks noChangeArrowheads="1"/>
            </p:cNvSpPr>
            <p:nvPr/>
          </p:nvSpPr>
          <p:spPr bwMode="auto">
            <a:xfrm>
              <a:off x="772" y="3935"/>
              <a:ext cx="1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latin typeface="Times New Roman" pitchFamily="18" charset="0"/>
                  <a:cs typeface="Times New Roman" pitchFamily="18" charset="0"/>
                </a:rPr>
                <a:t>4</a:t>
              </a:r>
            </a:p>
          </p:txBody>
        </p:sp>
        <p:sp>
          <p:nvSpPr>
            <p:cNvPr id="75822" name="Freeform 44"/>
            <p:cNvSpPr>
              <a:spLocks/>
            </p:cNvSpPr>
            <p:nvPr/>
          </p:nvSpPr>
          <p:spPr bwMode="auto">
            <a:xfrm>
              <a:off x="646" y="2777"/>
              <a:ext cx="1116" cy="910"/>
            </a:xfrm>
            <a:custGeom>
              <a:avLst/>
              <a:gdLst>
                <a:gd name="T0" fmla="*/ 0 w 1684"/>
                <a:gd name="T1" fmla="*/ 0 h 1442"/>
                <a:gd name="T2" fmla="*/ 1 w 1684"/>
                <a:gd name="T3" fmla="*/ 1 h 1442"/>
                <a:gd name="T4" fmla="*/ 1 w 1684"/>
                <a:gd name="T5" fmla="*/ 1 h 1442"/>
                <a:gd name="T6" fmla="*/ 1 w 1684"/>
                <a:gd name="T7" fmla="*/ 1 h 1442"/>
                <a:gd name="T8" fmla="*/ 1 w 1684"/>
                <a:gd name="T9" fmla="*/ 1 h 1442"/>
                <a:gd name="T10" fmla="*/ 1 w 1684"/>
                <a:gd name="T11" fmla="*/ 1 h 1442"/>
                <a:gd name="T12" fmla="*/ 1 w 1684"/>
                <a:gd name="T13" fmla="*/ 1 h 1442"/>
                <a:gd name="T14" fmla="*/ 1 w 1684"/>
                <a:gd name="T15" fmla="*/ 1 h 1442"/>
                <a:gd name="T16" fmla="*/ 1 w 1684"/>
                <a:gd name="T17" fmla="*/ 1 h 1442"/>
                <a:gd name="T18" fmla="*/ 1 w 1684"/>
                <a:gd name="T19" fmla="*/ 1 h 1442"/>
                <a:gd name="T20" fmla="*/ 2 w 1684"/>
                <a:gd name="T21" fmla="*/ 1 h 1442"/>
                <a:gd name="T22" fmla="*/ 2 w 1684"/>
                <a:gd name="T23" fmla="*/ 1 h 1442"/>
                <a:gd name="T24" fmla="*/ 2 w 1684"/>
                <a:gd name="T25" fmla="*/ 1 h 144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84"/>
                <a:gd name="T40" fmla="*/ 0 h 1442"/>
                <a:gd name="T41" fmla="*/ 1684 w 1684"/>
                <a:gd name="T42" fmla="*/ 1442 h 144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84" h="1442">
                  <a:moveTo>
                    <a:pt x="0" y="0"/>
                  </a:moveTo>
                  <a:lnTo>
                    <a:pt x="152" y="220"/>
                  </a:lnTo>
                  <a:lnTo>
                    <a:pt x="309" y="435"/>
                  </a:lnTo>
                  <a:lnTo>
                    <a:pt x="390" y="538"/>
                  </a:lnTo>
                  <a:lnTo>
                    <a:pt x="481" y="640"/>
                  </a:lnTo>
                  <a:lnTo>
                    <a:pt x="573" y="737"/>
                  </a:lnTo>
                  <a:lnTo>
                    <a:pt x="674" y="828"/>
                  </a:lnTo>
                  <a:lnTo>
                    <a:pt x="780" y="914"/>
                  </a:lnTo>
                  <a:lnTo>
                    <a:pt x="897" y="1000"/>
                  </a:lnTo>
                  <a:lnTo>
                    <a:pt x="1019" y="1081"/>
                  </a:lnTo>
                  <a:lnTo>
                    <a:pt x="1146" y="1156"/>
                  </a:lnTo>
                  <a:lnTo>
                    <a:pt x="1409" y="1301"/>
                  </a:lnTo>
                  <a:lnTo>
                    <a:pt x="1683" y="1441"/>
                  </a:lnTo>
                </a:path>
              </a:pathLst>
            </a:custGeom>
            <a:noFill/>
            <a:ln w="25400" cap="rnd">
              <a:solidFill>
                <a:srgbClr val="00279F"/>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5823" name="Rectangle 45"/>
            <p:cNvSpPr>
              <a:spLocks noChangeArrowheads="1"/>
            </p:cNvSpPr>
            <p:nvPr/>
          </p:nvSpPr>
          <p:spPr bwMode="auto">
            <a:xfrm>
              <a:off x="1783" y="3670"/>
              <a:ext cx="22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latin typeface="Times New Roman" pitchFamily="18" charset="0"/>
                  <a:cs typeface="Times New Roman" pitchFamily="18" charset="0"/>
                </a:rPr>
                <a:t>D</a:t>
              </a:r>
              <a:r>
                <a:rPr lang="es-ES_tradnl" altLang="es-MX" sz="1200" i="1" baseline="-25000">
                  <a:latin typeface="Times New Roman" pitchFamily="18" charset="0"/>
                  <a:cs typeface="Times New Roman" pitchFamily="18" charset="0"/>
                </a:rPr>
                <a:t>1</a:t>
              </a:r>
            </a:p>
          </p:txBody>
        </p:sp>
        <p:sp>
          <p:nvSpPr>
            <p:cNvPr id="75824" name="Oval 46"/>
            <p:cNvSpPr>
              <a:spLocks noChangeArrowheads="1"/>
            </p:cNvSpPr>
            <p:nvPr/>
          </p:nvSpPr>
          <p:spPr bwMode="auto">
            <a:xfrm>
              <a:off x="836" y="3026"/>
              <a:ext cx="48" cy="60"/>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latin typeface="Times New Roman" pitchFamily="18" charset="0"/>
                <a:cs typeface="Times New Roman" pitchFamily="18" charset="0"/>
              </a:endParaRPr>
            </a:p>
          </p:txBody>
        </p:sp>
        <p:sp>
          <p:nvSpPr>
            <p:cNvPr id="75825" name="Rectangle 47"/>
            <p:cNvSpPr>
              <a:spLocks noChangeArrowheads="1"/>
            </p:cNvSpPr>
            <p:nvPr/>
          </p:nvSpPr>
          <p:spPr bwMode="auto">
            <a:xfrm>
              <a:off x="861" y="2903"/>
              <a:ext cx="18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latin typeface="Times New Roman" pitchFamily="18" charset="0"/>
                  <a:cs typeface="Times New Roman" pitchFamily="18" charset="0"/>
                </a:rPr>
                <a:t>E</a:t>
              </a:r>
            </a:p>
          </p:txBody>
        </p:sp>
        <p:sp>
          <p:nvSpPr>
            <p:cNvPr id="75826" name="Rectangle 48"/>
            <p:cNvSpPr>
              <a:spLocks noChangeArrowheads="1"/>
            </p:cNvSpPr>
            <p:nvPr/>
          </p:nvSpPr>
          <p:spPr bwMode="auto">
            <a:xfrm>
              <a:off x="1090" y="3934"/>
              <a:ext cx="21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latin typeface="Times New Roman" pitchFamily="18" charset="0"/>
                  <a:cs typeface="Times New Roman" pitchFamily="18" charset="0"/>
                </a:rPr>
                <a:t>10</a:t>
              </a:r>
            </a:p>
          </p:txBody>
        </p:sp>
        <p:sp>
          <p:nvSpPr>
            <p:cNvPr id="75827" name="Freeform 49"/>
            <p:cNvSpPr>
              <a:spLocks/>
            </p:cNvSpPr>
            <p:nvPr/>
          </p:nvSpPr>
          <p:spPr bwMode="auto">
            <a:xfrm>
              <a:off x="869" y="2657"/>
              <a:ext cx="1115" cy="910"/>
            </a:xfrm>
            <a:custGeom>
              <a:avLst/>
              <a:gdLst>
                <a:gd name="T0" fmla="*/ 0 w 1683"/>
                <a:gd name="T1" fmla="*/ 0 h 1441"/>
                <a:gd name="T2" fmla="*/ 1 w 1683"/>
                <a:gd name="T3" fmla="*/ 1 h 1441"/>
                <a:gd name="T4" fmla="*/ 1 w 1683"/>
                <a:gd name="T5" fmla="*/ 1 h 1441"/>
                <a:gd name="T6" fmla="*/ 1 w 1683"/>
                <a:gd name="T7" fmla="*/ 1 h 1441"/>
                <a:gd name="T8" fmla="*/ 1 w 1683"/>
                <a:gd name="T9" fmla="*/ 1 h 1441"/>
                <a:gd name="T10" fmla="*/ 1 w 1683"/>
                <a:gd name="T11" fmla="*/ 1 h 1441"/>
                <a:gd name="T12" fmla="*/ 1 w 1683"/>
                <a:gd name="T13" fmla="*/ 1 h 1441"/>
                <a:gd name="T14" fmla="*/ 1 w 1683"/>
                <a:gd name="T15" fmla="*/ 1 h 1441"/>
                <a:gd name="T16" fmla="*/ 1 w 1683"/>
                <a:gd name="T17" fmla="*/ 1 h 1441"/>
                <a:gd name="T18" fmla="*/ 1 w 1683"/>
                <a:gd name="T19" fmla="*/ 1 h 1441"/>
                <a:gd name="T20" fmla="*/ 2 w 1683"/>
                <a:gd name="T21" fmla="*/ 1 h 1441"/>
                <a:gd name="T22" fmla="*/ 2 w 1683"/>
                <a:gd name="T23" fmla="*/ 1 h 1441"/>
                <a:gd name="T24" fmla="*/ 2 w 1683"/>
                <a:gd name="T25" fmla="*/ 1 h 14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83"/>
                <a:gd name="T40" fmla="*/ 0 h 1441"/>
                <a:gd name="T41" fmla="*/ 1683 w 1683"/>
                <a:gd name="T42" fmla="*/ 1441 h 144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83" h="1441">
                  <a:moveTo>
                    <a:pt x="0" y="0"/>
                  </a:moveTo>
                  <a:lnTo>
                    <a:pt x="151" y="218"/>
                  </a:lnTo>
                  <a:lnTo>
                    <a:pt x="302" y="436"/>
                  </a:lnTo>
                  <a:lnTo>
                    <a:pt x="387" y="537"/>
                  </a:lnTo>
                  <a:lnTo>
                    <a:pt x="476" y="639"/>
                  </a:lnTo>
                  <a:lnTo>
                    <a:pt x="572" y="735"/>
                  </a:lnTo>
                  <a:lnTo>
                    <a:pt x="673" y="826"/>
                  </a:lnTo>
                  <a:lnTo>
                    <a:pt x="779" y="913"/>
                  </a:lnTo>
                  <a:lnTo>
                    <a:pt x="897" y="999"/>
                  </a:lnTo>
                  <a:lnTo>
                    <a:pt x="1020" y="1080"/>
                  </a:lnTo>
                  <a:lnTo>
                    <a:pt x="1144" y="1156"/>
                  </a:lnTo>
                  <a:lnTo>
                    <a:pt x="1413" y="1298"/>
                  </a:lnTo>
                  <a:lnTo>
                    <a:pt x="1682" y="1440"/>
                  </a:lnTo>
                </a:path>
              </a:pathLst>
            </a:custGeom>
            <a:noFill/>
            <a:ln w="25400"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5828" name="Rectangle 50"/>
            <p:cNvSpPr>
              <a:spLocks noChangeArrowheads="1"/>
            </p:cNvSpPr>
            <p:nvPr/>
          </p:nvSpPr>
          <p:spPr bwMode="auto">
            <a:xfrm>
              <a:off x="1948" y="3533"/>
              <a:ext cx="22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latin typeface="Times New Roman" pitchFamily="18" charset="0"/>
                  <a:cs typeface="Times New Roman" pitchFamily="18" charset="0"/>
                </a:rPr>
                <a:t>D</a:t>
              </a:r>
              <a:r>
                <a:rPr lang="es-ES_tradnl" altLang="es-MX" sz="1200" i="1" baseline="-25000">
                  <a:latin typeface="Times New Roman" pitchFamily="18" charset="0"/>
                  <a:cs typeface="Times New Roman" pitchFamily="18" charset="0"/>
                </a:rPr>
                <a:t>2</a:t>
              </a:r>
            </a:p>
          </p:txBody>
        </p:sp>
        <p:sp>
          <p:nvSpPr>
            <p:cNvPr id="75829" name="Oval 51"/>
            <p:cNvSpPr>
              <a:spLocks noChangeArrowheads="1"/>
            </p:cNvSpPr>
            <p:nvPr/>
          </p:nvSpPr>
          <p:spPr bwMode="auto">
            <a:xfrm>
              <a:off x="1156" y="3020"/>
              <a:ext cx="64" cy="61"/>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latin typeface="Times New Roman" pitchFamily="18" charset="0"/>
                <a:cs typeface="Times New Roman" pitchFamily="18" charset="0"/>
              </a:endParaRPr>
            </a:p>
          </p:txBody>
        </p:sp>
        <p:sp>
          <p:nvSpPr>
            <p:cNvPr id="75830" name="Rectangle 52"/>
            <p:cNvSpPr>
              <a:spLocks noChangeArrowheads="1"/>
            </p:cNvSpPr>
            <p:nvPr/>
          </p:nvSpPr>
          <p:spPr bwMode="auto">
            <a:xfrm>
              <a:off x="1185" y="2903"/>
              <a:ext cx="18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latin typeface="Times New Roman" pitchFamily="18" charset="0"/>
                  <a:cs typeface="Times New Roman" pitchFamily="18" charset="0"/>
                </a:rPr>
                <a:t>F</a:t>
              </a:r>
            </a:p>
          </p:txBody>
        </p:sp>
        <p:sp>
          <p:nvSpPr>
            <p:cNvPr id="75831" name="Rectangle 53"/>
            <p:cNvSpPr>
              <a:spLocks noChangeArrowheads="1"/>
            </p:cNvSpPr>
            <p:nvPr/>
          </p:nvSpPr>
          <p:spPr bwMode="auto">
            <a:xfrm>
              <a:off x="1440" y="3934"/>
              <a:ext cx="21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latin typeface="Times New Roman" pitchFamily="18" charset="0"/>
                  <a:cs typeface="Times New Roman" pitchFamily="18" charset="0"/>
                </a:rPr>
                <a:t>16</a:t>
              </a:r>
              <a:endParaRPr lang="es-ES_tradnl" altLang="es-MX" sz="1200">
                <a:solidFill>
                  <a:srgbClr val="FF3300"/>
                </a:solidFill>
                <a:latin typeface="Times New Roman" pitchFamily="18" charset="0"/>
                <a:cs typeface="Times New Roman" pitchFamily="18" charset="0"/>
              </a:endParaRPr>
            </a:p>
          </p:txBody>
        </p:sp>
        <p:sp>
          <p:nvSpPr>
            <p:cNvPr id="75832" name="Freeform 54"/>
            <p:cNvSpPr>
              <a:spLocks/>
            </p:cNvSpPr>
            <p:nvPr/>
          </p:nvSpPr>
          <p:spPr bwMode="auto">
            <a:xfrm>
              <a:off x="1061" y="2506"/>
              <a:ext cx="1114" cy="909"/>
            </a:xfrm>
            <a:custGeom>
              <a:avLst/>
              <a:gdLst>
                <a:gd name="T0" fmla="*/ 0 w 1682"/>
                <a:gd name="T1" fmla="*/ 0 h 1440"/>
                <a:gd name="T2" fmla="*/ 1 w 1682"/>
                <a:gd name="T3" fmla="*/ 1 h 1440"/>
                <a:gd name="T4" fmla="*/ 1 w 1682"/>
                <a:gd name="T5" fmla="*/ 1 h 1440"/>
                <a:gd name="T6" fmla="*/ 1 w 1682"/>
                <a:gd name="T7" fmla="*/ 1 h 1440"/>
                <a:gd name="T8" fmla="*/ 1 w 1682"/>
                <a:gd name="T9" fmla="*/ 1 h 1440"/>
                <a:gd name="T10" fmla="*/ 1 w 1682"/>
                <a:gd name="T11" fmla="*/ 1 h 1440"/>
                <a:gd name="T12" fmla="*/ 1 w 1682"/>
                <a:gd name="T13" fmla="*/ 1 h 1440"/>
                <a:gd name="T14" fmla="*/ 1 w 1682"/>
                <a:gd name="T15" fmla="*/ 1 h 1440"/>
                <a:gd name="T16" fmla="*/ 2 w 1682"/>
                <a:gd name="T17" fmla="*/ 1 h 1440"/>
                <a:gd name="T18" fmla="*/ 2 w 1682"/>
                <a:gd name="T19" fmla="*/ 1 h 1440"/>
                <a:gd name="T20" fmla="*/ 2 w 1682"/>
                <a:gd name="T21" fmla="*/ 1 h 14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82"/>
                <a:gd name="T34" fmla="*/ 0 h 1440"/>
                <a:gd name="T35" fmla="*/ 1682 w 1682"/>
                <a:gd name="T36" fmla="*/ 1440 h 14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82" h="1440">
                  <a:moveTo>
                    <a:pt x="0" y="0"/>
                  </a:moveTo>
                  <a:lnTo>
                    <a:pt x="146" y="221"/>
                  </a:lnTo>
                  <a:lnTo>
                    <a:pt x="303" y="431"/>
                  </a:lnTo>
                  <a:lnTo>
                    <a:pt x="479" y="638"/>
                  </a:lnTo>
                  <a:lnTo>
                    <a:pt x="570" y="731"/>
                  </a:lnTo>
                  <a:lnTo>
                    <a:pt x="674" y="825"/>
                  </a:lnTo>
                  <a:lnTo>
                    <a:pt x="783" y="914"/>
                  </a:lnTo>
                  <a:lnTo>
                    <a:pt x="898" y="998"/>
                  </a:lnTo>
                  <a:lnTo>
                    <a:pt x="1147" y="1153"/>
                  </a:lnTo>
                  <a:lnTo>
                    <a:pt x="1408" y="1298"/>
                  </a:lnTo>
                  <a:lnTo>
                    <a:pt x="1681" y="1439"/>
                  </a:lnTo>
                </a:path>
              </a:pathLst>
            </a:custGeom>
            <a:noFill/>
            <a:ln w="25400" cap="rnd">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5833" name="Rectangle 55"/>
            <p:cNvSpPr>
              <a:spLocks noChangeArrowheads="1"/>
            </p:cNvSpPr>
            <p:nvPr/>
          </p:nvSpPr>
          <p:spPr bwMode="auto">
            <a:xfrm>
              <a:off x="2171" y="3381"/>
              <a:ext cx="22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latin typeface="Times New Roman" pitchFamily="18" charset="0"/>
                  <a:cs typeface="Times New Roman" pitchFamily="18" charset="0"/>
                </a:rPr>
                <a:t>D</a:t>
              </a:r>
              <a:r>
                <a:rPr lang="es-ES_tradnl" altLang="es-MX" sz="1200" i="1" baseline="-25000">
                  <a:latin typeface="Times New Roman" pitchFamily="18" charset="0"/>
                  <a:cs typeface="Times New Roman" pitchFamily="18" charset="0"/>
                </a:rPr>
                <a:t>3</a:t>
              </a:r>
            </a:p>
          </p:txBody>
        </p:sp>
        <p:sp>
          <p:nvSpPr>
            <p:cNvPr id="75834" name="Oval 56"/>
            <p:cNvSpPr>
              <a:spLocks noChangeArrowheads="1"/>
            </p:cNvSpPr>
            <p:nvPr/>
          </p:nvSpPr>
          <p:spPr bwMode="auto">
            <a:xfrm>
              <a:off x="1506" y="3020"/>
              <a:ext cx="63" cy="60"/>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latin typeface="Times New Roman" pitchFamily="18" charset="0"/>
                <a:cs typeface="Times New Roman" pitchFamily="18" charset="0"/>
              </a:endParaRPr>
            </a:p>
          </p:txBody>
        </p:sp>
        <p:sp>
          <p:nvSpPr>
            <p:cNvPr id="75835" name="Rectangle 57"/>
            <p:cNvSpPr>
              <a:spLocks noChangeArrowheads="1"/>
            </p:cNvSpPr>
            <p:nvPr/>
          </p:nvSpPr>
          <p:spPr bwMode="auto">
            <a:xfrm>
              <a:off x="1535" y="2902"/>
              <a:ext cx="19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latin typeface="Times New Roman" pitchFamily="18" charset="0"/>
                  <a:cs typeface="Times New Roman" pitchFamily="18" charset="0"/>
                </a:rPr>
                <a:t>G</a:t>
              </a:r>
            </a:p>
          </p:txBody>
        </p:sp>
        <p:sp>
          <p:nvSpPr>
            <p:cNvPr id="75836" name="Line 58"/>
            <p:cNvSpPr>
              <a:spLocks noChangeShapeType="1"/>
            </p:cNvSpPr>
            <p:nvPr/>
          </p:nvSpPr>
          <p:spPr bwMode="auto">
            <a:xfrm>
              <a:off x="864" y="1960"/>
              <a:ext cx="0" cy="2016"/>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75782" name="Rectangle 59"/>
          <p:cNvSpPr>
            <a:spLocks noChangeArrowheads="1"/>
          </p:cNvSpPr>
          <p:nvPr/>
        </p:nvSpPr>
        <p:spPr bwMode="auto">
          <a:xfrm>
            <a:off x="6362700" y="4365625"/>
            <a:ext cx="4486275"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r>
              <a:rPr lang="es-ES_tradnl" altLang="es-MX" sz="1800" b="0"/>
              <a:t>El efecto es que, desplazaría la curva de </a:t>
            </a:r>
          </a:p>
          <a:p>
            <a:pPr algn="ctr"/>
            <a:r>
              <a:rPr lang="es-ES_tradnl" altLang="es-MX" sz="1800" b="0"/>
              <a:t>demanda de los consumidores  hacia la derecha.</a:t>
            </a:r>
          </a:p>
        </p:txBody>
      </p:sp>
      <p:sp>
        <p:nvSpPr>
          <p:cNvPr id="75783" name="Rectangle 60"/>
          <p:cNvSpPr>
            <a:spLocks noChangeArrowheads="1"/>
          </p:cNvSpPr>
          <p:nvPr/>
        </p:nvSpPr>
        <p:spPr bwMode="auto">
          <a:xfrm>
            <a:off x="6300788" y="5589588"/>
            <a:ext cx="4764087"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eaLnBrk="1" hangingPunct="1"/>
            <a:r>
              <a:rPr lang="es-ES" altLang="es-MX" sz="1800" b="0"/>
              <a:t>Lugar geométrico de los puntos de equilibrio al variar la renta dados los precios y las preferencias.</a:t>
            </a:r>
            <a:endParaRPr lang="es-ES_tradnl" altLang="es-MX" sz="1800" b="0"/>
          </a:p>
        </p:txBody>
      </p:sp>
    </p:spTree>
  </p:cSld>
  <p:clrMapOvr>
    <a:masterClrMapping/>
  </p:clrMapOvr>
  <p:transition spd="slow">
    <p:push dir="u"/>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p:cNvSpPr>
            <a:spLocks noChangeArrowheads="1"/>
          </p:cNvSpPr>
          <p:nvPr/>
        </p:nvSpPr>
        <p:spPr bwMode="auto">
          <a:xfrm>
            <a:off x="2074863" y="190500"/>
            <a:ext cx="7983537"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r" eaLnBrk="1" hangingPunct="1"/>
            <a:r>
              <a:rPr lang="en-US" altLang="es-MX" sz="2500" dirty="0">
                <a:latin typeface="Times New Roman" pitchFamily="18" charset="0"/>
              </a:rPr>
              <a:t>UN BIEN INFERIOR</a:t>
            </a:r>
          </a:p>
        </p:txBody>
      </p:sp>
      <p:sp>
        <p:nvSpPr>
          <p:cNvPr id="77827" name="Rectangle 3"/>
          <p:cNvSpPr>
            <a:spLocks noChangeArrowheads="1"/>
          </p:cNvSpPr>
          <p:nvPr/>
        </p:nvSpPr>
        <p:spPr bwMode="auto">
          <a:xfrm>
            <a:off x="7010400" y="3873500"/>
            <a:ext cx="285591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r>
              <a:rPr lang="es-MX" altLang="es-MX" sz="1600" b="0"/>
              <a:t>El bien </a:t>
            </a:r>
            <a:r>
              <a:rPr lang="es-MX" altLang="es-MX" sz="1600" b="0" i="1">
                <a:latin typeface="Times New Roman" pitchFamily="18" charset="0"/>
              </a:rPr>
              <a:t>Y</a:t>
            </a:r>
            <a:r>
              <a:rPr lang="es-MX" altLang="es-MX" sz="1600" b="0"/>
              <a:t> es un bien normal ya que sus compras aumentan a medida que se incrementa el gasto total</a:t>
            </a:r>
          </a:p>
        </p:txBody>
      </p:sp>
      <p:sp>
        <p:nvSpPr>
          <p:cNvPr id="77828" name="Freeform 4"/>
          <p:cNvSpPr>
            <a:spLocks/>
          </p:cNvSpPr>
          <p:nvPr/>
        </p:nvSpPr>
        <p:spPr bwMode="auto">
          <a:xfrm>
            <a:off x="3770313" y="2517775"/>
            <a:ext cx="862012" cy="2671763"/>
          </a:xfrm>
          <a:custGeom>
            <a:avLst/>
            <a:gdLst>
              <a:gd name="T0" fmla="*/ 0 w 543"/>
              <a:gd name="T1" fmla="*/ 2147483646 h 1683"/>
              <a:gd name="T2" fmla="*/ 2147483646 w 543"/>
              <a:gd name="T3" fmla="*/ 2147483646 h 1683"/>
              <a:gd name="T4" fmla="*/ 2147483646 w 543"/>
              <a:gd name="T5" fmla="*/ 2147483646 h 1683"/>
              <a:gd name="T6" fmla="*/ 2147483646 w 543"/>
              <a:gd name="T7" fmla="*/ 2147483646 h 1683"/>
              <a:gd name="T8" fmla="*/ 2147483646 w 543"/>
              <a:gd name="T9" fmla="*/ 2147483646 h 1683"/>
              <a:gd name="T10" fmla="*/ 2147483646 w 543"/>
              <a:gd name="T11" fmla="*/ 2147483646 h 1683"/>
              <a:gd name="T12" fmla="*/ 2147483646 w 543"/>
              <a:gd name="T13" fmla="*/ 2147483646 h 1683"/>
              <a:gd name="T14" fmla="*/ 2147483646 w 543"/>
              <a:gd name="T15" fmla="*/ 2147483646 h 1683"/>
              <a:gd name="T16" fmla="*/ 2147483646 w 543"/>
              <a:gd name="T17" fmla="*/ 2147483646 h 1683"/>
              <a:gd name="T18" fmla="*/ 2147483646 w 543"/>
              <a:gd name="T19" fmla="*/ 2147483646 h 1683"/>
              <a:gd name="T20" fmla="*/ 2147483646 w 543"/>
              <a:gd name="T21" fmla="*/ 2147483646 h 1683"/>
              <a:gd name="T22" fmla="*/ 2147483646 w 543"/>
              <a:gd name="T23" fmla="*/ 2147483646 h 1683"/>
              <a:gd name="T24" fmla="*/ 2147483646 w 543"/>
              <a:gd name="T25" fmla="*/ 2147483646 h 1683"/>
              <a:gd name="T26" fmla="*/ 2147483646 w 543"/>
              <a:gd name="T27" fmla="*/ 2147483646 h 1683"/>
              <a:gd name="T28" fmla="*/ 2147483646 w 543"/>
              <a:gd name="T29" fmla="*/ 2147483646 h 1683"/>
              <a:gd name="T30" fmla="*/ 2147483646 w 543"/>
              <a:gd name="T31" fmla="*/ 2147483646 h 1683"/>
              <a:gd name="T32" fmla="*/ 2147483646 w 543"/>
              <a:gd name="T33" fmla="*/ 2147483646 h 1683"/>
              <a:gd name="T34" fmla="*/ 2147483646 w 543"/>
              <a:gd name="T35" fmla="*/ 2147483646 h 1683"/>
              <a:gd name="T36" fmla="*/ 2147483646 w 543"/>
              <a:gd name="T37" fmla="*/ 2147483646 h 1683"/>
              <a:gd name="T38" fmla="*/ 2147483646 w 543"/>
              <a:gd name="T39" fmla="*/ 2147483646 h 1683"/>
              <a:gd name="T40" fmla="*/ 2147483646 w 543"/>
              <a:gd name="T41" fmla="*/ 2147483646 h 1683"/>
              <a:gd name="T42" fmla="*/ 2147483646 w 543"/>
              <a:gd name="T43" fmla="*/ 2147483646 h 1683"/>
              <a:gd name="T44" fmla="*/ 2147483646 w 543"/>
              <a:gd name="T45" fmla="*/ 2147483646 h 1683"/>
              <a:gd name="T46" fmla="*/ 2147483646 w 543"/>
              <a:gd name="T47" fmla="*/ 2147483646 h 1683"/>
              <a:gd name="T48" fmla="*/ 2147483646 w 543"/>
              <a:gd name="T49" fmla="*/ 2147483646 h 1683"/>
              <a:gd name="T50" fmla="*/ 2147483646 w 543"/>
              <a:gd name="T51" fmla="*/ 2147483646 h 1683"/>
              <a:gd name="T52" fmla="*/ 2147483646 w 543"/>
              <a:gd name="T53" fmla="*/ 2147483646 h 1683"/>
              <a:gd name="T54" fmla="*/ 2147483646 w 543"/>
              <a:gd name="T55" fmla="*/ 2147483646 h 1683"/>
              <a:gd name="T56" fmla="*/ 2147483646 w 543"/>
              <a:gd name="T57" fmla="*/ 0 h 168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43"/>
              <a:gd name="T88" fmla="*/ 0 h 1683"/>
              <a:gd name="T89" fmla="*/ 543 w 543"/>
              <a:gd name="T90" fmla="*/ 1683 h 168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43" h="1683">
                <a:moveTo>
                  <a:pt x="0" y="1682"/>
                </a:moveTo>
                <a:lnTo>
                  <a:pt x="87" y="1656"/>
                </a:lnTo>
                <a:lnTo>
                  <a:pt x="170" y="1625"/>
                </a:lnTo>
                <a:lnTo>
                  <a:pt x="250" y="1593"/>
                </a:lnTo>
                <a:lnTo>
                  <a:pt x="326" y="1551"/>
                </a:lnTo>
                <a:lnTo>
                  <a:pt x="394" y="1504"/>
                </a:lnTo>
                <a:lnTo>
                  <a:pt x="451" y="1447"/>
                </a:lnTo>
                <a:lnTo>
                  <a:pt x="496" y="1379"/>
                </a:lnTo>
                <a:lnTo>
                  <a:pt x="511" y="1337"/>
                </a:lnTo>
                <a:lnTo>
                  <a:pt x="527" y="1295"/>
                </a:lnTo>
                <a:lnTo>
                  <a:pt x="534" y="1248"/>
                </a:lnTo>
                <a:lnTo>
                  <a:pt x="542" y="1191"/>
                </a:lnTo>
                <a:lnTo>
                  <a:pt x="542" y="1128"/>
                </a:lnTo>
                <a:lnTo>
                  <a:pt x="534" y="1060"/>
                </a:lnTo>
                <a:lnTo>
                  <a:pt x="519" y="914"/>
                </a:lnTo>
                <a:lnTo>
                  <a:pt x="489" y="763"/>
                </a:lnTo>
                <a:lnTo>
                  <a:pt x="458" y="606"/>
                </a:lnTo>
                <a:lnTo>
                  <a:pt x="428" y="465"/>
                </a:lnTo>
                <a:lnTo>
                  <a:pt x="413" y="397"/>
                </a:lnTo>
                <a:lnTo>
                  <a:pt x="401" y="339"/>
                </a:lnTo>
                <a:lnTo>
                  <a:pt x="390" y="287"/>
                </a:lnTo>
                <a:lnTo>
                  <a:pt x="383" y="240"/>
                </a:lnTo>
                <a:lnTo>
                  <a:pt x="371" y="167"/>
                </a:lnTo>
                <a:lnTo>
                  <a:pt x="360" y="115"/>
                </a:lnTo>
                <a:lnTo>
                  <a:pt x="352" y="73"/>
                </a:lnTo>
                <a:lnTo>
                  <a:pt x="348" y="47"/>
                </a:lnTo>
                <a:lnTo>
                  <a:pt x="345" y="26"/>
                </a:lnTo>
                <a:lnTo>
                  <a:pt x="341" y="16"/>
                </a:lnTo>
                <a:lnTo>
                  <a:pt x="333" y="0"/>
                </a:lnTo>
              </a:path>
            </a:pathLst>
          </a:custGeom>
          <a:noFill/>
          <a:ln w="50800" cap="rnd">
            <a:solidFill>
              <a:srgbClr val="66FF66"/>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7829" name="Line 5"/>
          <p:cNvSpPr>
            <a:spLocks noChangeShapeType="1"/>
          </p:cNvSpPr>
          <p:nvPr/>
        </p:nvSpPr>
        <p:spPr bwMode="auto">
          <a:xfrm>
            <a:off x="3157538" y="1543050"/>
            <a:ext cx="0" cy="444341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7830" name="Rectangle 6"/>
          <p:cNvSpPr>
            <a:spLocks noChangeArrowheads="1"/>
          </p:cNvSpPr>
          <p:nvPr/>
        </p:nvSpPr>
        <p:spPr bwMode="auto">
          <a:xfrm>
            <a:off x="7418388" y="565626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800" i="1">
                <a:latin typeface="Times New Roman" pitchFamily="18" charset="0"/>
                <a:cs typeface="Times New Roman" pitchFamily="18" charset="0"/>
              </a:rPr>
              <a:t>X</a:t>
            </a:r>
          </a:p>
        </p:txBody>
      </p:sp>
      <p:sp>
        <p:nvSpPr>
          <p:cNvPr id="77831" name="Line 7"/>
          <p:cNvSpPr>
            <a:spLocks noChangeShapeType="1"/>
          </p:cNvSpPr>
          <p:nvPr/>
        </p:nvSpPr>
        <p:spPr bwMode="auto">
          <a:xfrm>
            <a:off x="3171825" y="5967413"/>
            <a:ext cx="4240213"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7832" name="Rectangle 8"/>
          <p:cNvSpPr>
            <a:spLocks noChangeArrowheads="1"/>
          </p:cNvSpPr>
          <p:nvPr/>
        </p:nvSpPr>
        <p:spPr bwMode="auto">
          <a:xfrm>
            <a:off x="2947988" y="1196975"/>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a:r>
              <a:rPr lang="en-US" altLang="es-MX" sz="1800" i="1">
                <a:latin typeface="Times New Roman" pitchFamily="18" charset="0"/>
                <a:cs typeface="Times New Roman" pitchFamily="18" charset="0"/>
              </a:rPr>
              <a:t>Y</a:t>
            </a:r>
          </a:p>
        </p:txBody>
      </p:sp>
      <p:grpSp>
        <p:nvGrpSpPr>
          <p:cNvPr id="77833" name="Group 9"/>
          <p:cNvGrpSpPr>
            <a:grpSpLocks/>
          </p:cNvGrpSpPr>
          <p:nvPr/>
        </p:nvGrpSpPr>
        <p:grpSpPr bwMode="auto">
          <a:xfrm>
            <a:off x="2695575" y="1447800"/>
            <a:ext cx="4757738" cy="4881563"/>
            <a:chOff x="1101" y="909"/>
            <a:chExt cx="2997" cy="3075"/>
          </a:xfrm>
        </p:grpSpPr>
        <p:sp>
          <p:nvSpPr>
            <p:cNvPr id="77855" name="Line 10"/>
            <p:cNvSpPr>
              <a:spLocks noChangeShapeType="1"/>
            </p:cNvSpPr>
            <p:nvPr/>
          </p:nvSpPr>
          <p:spPr bwMode="auto">
            <a:xfrm>
              <a:off x="1409" y="1025"/>
              <a:ext cx="2559" cy="2751"/>
            </a:xfrm>
            <a:prstGeom prst="line">
              <a:avLst/>
            </a:prstGeom>
            <a:noFill/>
            <a:ln w="50800">
              <a:solidFill>
                <a:srgbClr val="0033CC"/>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7856" name="Freeform 11"/>
            <p:cNvSpPr>
              <a:spLocks/>
            </p:cNvSpPr>
            <p:nvPr/>
          </p:nvSpPr>
          <p:spPr bwMode="auto">
            <a:xfrm>
              <a:off x="1729" y="1152"/>
              <a:ext cx="1057" cy="1058"/>
            </a:xfrm>
            <a:custGeom>
              <a:avLst/>
              <a:gdLst>
                <a:gd name="T0" fmla="*/ 0 w 1057"/>
                <a:gd name="T1" fmla="*/ 0 h 1058"/>
                <a:gd name="T2" fmla="*/ 9 w 1057"/>
                <a:gd name="T3" fmla="*/ 18 h 1058"/>
                <a:gd name="T4" fmla="*/ 18 w 1057"/>
                <a:gd name="T5" fmla="*/ 39 h 1058"/>
                <a:gd name="T6" fmla="*/ 49 w 1057"/>
                <a:gd name="T7" fmla="*/ 89 h 1058"/>
                <a:gd name="T8" fmla="*/ 80 w 1057"/>
                <a:gd name="T9" fmla="*/ 149 h 1058"/>
                <a:gd name="T10" fmla="*/ 116 w 1057"/>
                <a:gd name="T11" fmla="*/ 216 h 1058"/>
                <a:gd name="T12" fmla="*/ 156 w 1057"/>
                <a:gd name="T13" fmla="*/ 287 h 1058"/>
                <a:gd name="T14" fmla="*/ 196 w 1057"/>
                <a:gd name="T15" fmla="*/ 354 h 1058"/>
                <a:gd name="T16" fmla="*/ 236 w 1057"/>
                <a:gd name="T17" fmla="*/ 417 h 1058"/>
                <a:gd name="T18" fmla="*/ 272 w 1057"/>
                <a:gd name="T19" fmla="*/ 470 h 1058"/>
                <a:gd name="T20" fmla="*/ 303 w 1057"/>
                <a:gd name="T21" fmla="*/ 513 h 1058"/>
                <a:gd name="T22" fmla="*/ 334 w 1057"/>
                <a:gd name="T23" fmla="*/ 552 h 1058"/>
                <a:gd name="T24" fmla="*/ 361 w 1057"/>
                <a:gd name="T25" fmla="*/ 587 h 1058"/>
                <a:gd name="T26" fmla="*/ 388 w 1057"/>
                <a:gd name="T27" fmla="*/ 619 h 1058"/>
                <a:gd name="T28" fmla="*/ 419 w 1057"/>
                <a:gd name="T29" fmla="*/ 647 h 1058"/>
                <a:gd name="T30" fmla="*/ 454 w 1057"/>
                <a:gd name="T31" fmla="*/ 679 h 1058"/>
                <a:gd name="T32" fmla="*/ 495 w 1057"/>
                <a:gd name="T33" fmla="*/ 707 h 1058"/>
                <a:gd name="T34" fmla="*/ 539 w 1057"/>
                <a:gd name="T35" fmla="*/ 742 h 1058"/>
                <a:gd name="T36" fmla="*/ 593 w 1057"/>
                <a:gd name="T37" fmla="*/ 781 h 1058"/>
                <a:gd name="T38" fmla="*/ 659 w 1057"/>
                <a:gd name="T39" fmla="*/ 824 h 1058"/>
                <a:gd name="T40" fmla="*/ 731 w 1057"/>
                <a:gd name="T41" fmla="*/ 866 h 1058"/>
                <a:gd name="T42" fmla="*/ 806 w 1057"/>
                <a:gd name="T43" fmla="*/ 912 h 1058"/>
                <a:gd name="T44" fmla="*/ 878 w 1057"/>
                <a:gd name="T45" fmla="*/ 955 h 1058"/>
                <a:gd name="T46" fmla="*/ 949 w 1057"/>
                <a:gd name="T47" fmla="*/ 993 h 1058"/>
                <a:gd name="T48" fmla="*/ 1007 w 1057"/>
                <a:gd name="T49" fmla="*/ 1029 h 1058"/>
                <a:gd name="T50" fmla="*/ 1056 w 1057"/>
                <a:gd name="T51" fmla="*/ 1057 h 105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057"/>
                <a:gd name="T79" fmla="*/ 0 h 1058"/>
                <a:gd name="T80" fmla="*/ 1057 w 1057"/>
                <a:gd name="T81" fmla="*/ 1058 h 105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057" h="1058">
                  <a:moveTo>
                    <a:pt x="0" y="0"/>
                  </a:moveTo>
                  <a:lnTo>
                    <a:pt x="9" y="18"/>
                  </a:lnTo>
                  <a:lnTo>
                    <a:pt x="18" y="39"/>
                  </a:lnTo>
                  <a:lnTo>
                    <a:pt x="49" y="89"/>
                  </a:lnTo>
                  <a:lnTo>
                    <a:pt x="80" y="149"/>
                  </a:lnTo>
                  <a:lnTo>
                    <a:pt x="116" y="216"/>
                  </a:lnTo>
                  <a:lnTo>
                    <a:pt x="156" y="287"/>
                  </a:lnTo>
                  <a:lnTo>
                    <a:pt x="196" y="354"/>
                  </a:lnTo>
                  <a:lnTo>
                    <a:pt x="236" y="417"/>
                  </a:lnTo>
                  <a:lnTo>
                    <a:pt x="272" y="470"/>
                  </a:lnTo>
                  <a:lnTo>
                    <a:pt x="303" y="513"/>
                  </a:lnTo>
                  <a:lnTo>
                    <a:pt x="334" y="552"/>
                  </a:lnTo>
                  <a:lnTo>
                    <a:pt x="361" y="587"/>
                  </a:lnTo>
                  <a:lnTo>
                    <a:pt x="388" y="619"/>
                  </a:lnTo>
                  <a:lnTo>
                    <a:pt x="419" y="647"/>
                  </a:lnTo>
                  <a:lnTo>
                    <a:pt x="454" y="679"/>
                  </a:lnTo>
                  <a:lnTo>
                    <a:pt x="495" y="707"/>
                  </a:lnTo>
                  <a:lnTo>
                    <a:pt x="539" y="742"/>
                  </a:lnTo>
                  <a:lnTo>
                    <a:pt x="593" y="781"/>
                  </a:lnTo>
                  <a:lnTo>
                    <a:pt x="659" y="824"/>
                  </a:lnTo>
                  <a:lnTo>
                    <a:pt x="731" y="866"/>
                  </a:lnTo>
                  <a:lnTo>
                    <a:pt x="806" y="912"/>
                  </a:lnTo>
                  <a:lnTo>
                    <a:pt x="878" y="955"/>
                  </a:lnTo>
                  <a:lnTo>
                    <a:pt x="949" y="993"/>
                  </a:lnTo>
                  <a:lnTo>
                    <a:pt x="1007" y="1029"/>
                  </a:lnTo>
                  <a:lnTo>
                    <a:pt x="1056" y="1057"/>
                  </a:lnTo>
                </a:path>
              </a:pathLst>
            </a:custGeom>
            <a:noFill/>
            <a:ln w="50800" cap="rnd">
              <a:solidFill>
                <a:srgbClr val="CC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7857" name="Rectangle 12"/>
            <p:cNvSpPr>
              <a:spLocks noChangeArrowheads="1"/>
            </p:cNvSpPr>
            <p:nvPr/>
          </p:nvSpPr>
          <p:spPr bwMode="auto">
            <a:xfrm>
              <a:off x="1101" y="909"/>
              <a:ext cx="261"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800">
                  <a:latin typeface="Times New Roman" pitchFamily="18" charset="0"/>
                  <a:cs typeface="Times New Roman" pitchFamily="18" charset="0"/>
                </a:rPr>
                <a:t>15</a:t>
              </a:r>
            </a:p>
          </p:txBody>
        </p:sp>
        <p:sp>
          <p:nvSpPr>
            <p:cNvPr id="77858" name="Rectangle 13"/>
            <p:cNvSpPr>
              <a:spLocks noChangeArrowheads="1"/>
            </p:cNvSpPr>
            <p:nvPr/>
          </p:nvSpPr>
          <p:spPr bwMode="auto">
            <a:xfrm>
              <a:off x="3837" y="3753"/>
              <a:ext cx="261"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800">
                  <a:latin typeface="Times New Roman" pitchFamily="18" charset="0"/>
                  <a:cs typeface="Times New Roman" pitchFamily="18" charset="0"/>
                </a:rPr>
                <a:t>30</a:t>
              </a:r>
            </a:p>
          </p:txBody>
        </p:sp>
        <p:sp>
          <p:nvSpPr>
            <p:cNvPr id="77859" name="Oval 14"/>
            <p:cNvSpPr>
              <a:spLocks noChangeArrowheads="1"/>
            </p:cNvSpPr>
            <p:nvPr/>
          </p:nvSpPr>
          <p:spPr bwMode="auto">
            <a:xfrm>
              <a:off x="2112" y="1776"/>
              <a:ext cx="96" cy="96"/>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latin typeface="Times New Roman" pitchFamily="18" charset="0"/>
                <a:cs typeface="Times New Roman" pitchFamily="18" charset="0"/>
              </a:endParaRPr>
            </a:p>
          </p:txBody>
        </p:sp>
        <p:sp>
          <p:nvSpPr>
            <p:cNvPr id="77860" name="Rectangle 15"/>
            <p:cNvSpPr>
              <a:spLocks noChangeArrowheads="1"/>
            </p:cNvSpPr>
            <p:nvPr/>
          </p:nvSpPr>
          <p:spPr bwMode="auto">
            <a:xfrm>
              <a:off x="2781" y="2061"/>
              <a:ext cx="25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600" i="1">
                  <a:latin typeface="Times New Roman" pitchFamily="18" charset="0"/>
                  <a:cs typeface="Times New Roman" pitchFamily="18" charset="0"/>
                </a:rPr>
                <a:t>U</a:t>
              </a:r>
              <a:r>
                <a:rPr lang="en-US" altLang="es-MX" sz="1600" i="1" baseline="-25000">
                  <a:latin typeface="Times New Roman" pitchFamily="18" charset="0"/>
                  <a:cs typeface="Times New Roman" pitchFamily="18" charset="0"/>
                </a:rPr>
                <a:t>3</a:t>
              </a:r>
            </a:p>
          </p:txBody>
        </p:sp>
        <p:sp>
          <p:nvSpPr>
            <p:cNvPr id="77861" name="Rectangle 16"/>
            <p:cNvSpPr>
              <a:spLocks noChangeArrowheads="1"/>
            </p:cNvSpPr>
            <p:nvPr/>
          </p:nvSpPr>
          <p:spPr bwMode="auto">
            <a:xfrm>
              <a:off x="2253" y="1629"/>
              <a:ext cx="20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600" i="1">
                  <a:latin typeface="Times New Roman" pitchFamily="18" charset="0"/>
                  <a:cs typeface="Times New Roman" pitchFamily="18" charset="0"/>
                </a:rPr>
                <a:t>C</a:t>
              </a:r>
            </a:p>
          </p:txBody>
        </p:sp>
      </p:grpSp>
      <p:sp>
        <p:nvSpPr>
          <p:cNvPr id="77834" name="Line 17"/>
          <p:cNvSpPr>
            <a:spLocks noChangeShapeType="1"/>
          </p:cNvSpPr>
          <p:nvPr/>
        </p:nvSpPr>
        <p:spPr bwMode="auto">
          <a:xfrm>
            <a:off x="4376738" y="2990850"/>
            <a:ext cx="0" cy="302101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7835" name="Rectangle 18"/>
          <p:cNvSpPr>
            <a:spLocks noChangeArrowheads="1"/>
          </p:cNvSpPr>
          <p:nvPr/>
        </p:nvSpPr>
        <p:spPr bwMode="auto">
          <a:xfrm>
            <a:off x="4705350" y="1790700"/>
            <a:ext cx="25304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a:r>
              <a:rPr lang="en-US" altLang="es-MX" sz="1600">
                <a:latin typeface="Times New Roman" pitchFamily="18" charset="0"/>
                <a:cs typeface="Times New Roman" pitchFamily="18" charset="0"/>
              </a:rPr>
              <a:t>Curva de ingreso-consumo</a:t>
            </a:r>
          </a:p>
        </p:txBody>
      </p:sp>
      <p:sp>
        <p:nvSpPr>
          <p:cNvPr id="77836" name="Line 19"/>
          <p:cNvSpPr>
            <a:spLocks noChangeShapeType="1"/>
          </p:cNvSpPr>
          <p:nvPr/>
        </p:nvSpPr>
        <p:spPr bwMode="auto">
          <a:xfrm flipH="1">
            <a:off x="4365625" y="2152650"/>
            <a:ext cx="633413" cy="354013"/>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sp>
        <p:nvSpPr>
          <p:cNvPr id="77837" name="Rectangle 20"/>
          <p:cNvSpPr>
            <a:spLocks noChangeArrowheads="1"/>
          </p:cNvSpPr>
          <p:nvPr/>
        </p:nvSpPr>
        <p:spPr bwMode="auto">
          <a:xfrm>
            <a:off x="4371975" y="5962650"/>
            <a:ext cx="4143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800">
                <a:latin typeface="Times New Roman" pitchFamily="18" charset="0"/>
                <a:cs typeface="Times New Roman" pitchFamily="18" charset="0"/>
              </a:rPr>
              <a:t>10</a:t>
            </a:r>
          </a:p>
        </p:txBody>
      </p:sp>
      <p:sp>
        <p:nvSpPr>
          <p:cNvPr id="77838" name="Line 21"/>
          <p:cNvSpPr>
            <a:spLocks noChangeShapeType="1"/>
          </p:cNvSpPr>
          <p:nvPr/>
        </p:nvSpPr>
        <p:spPr bwMode="auto">
          <a:xfrm>
            <a:off x="3184525" y="3155950"/>
            <a:ext cx="2843213" cy="2843213"/>
          </a:xfrm>
          <a:prstGeom prst="line">
            <a:avLst/>
          </a:prstGeom>
          <a:noFill/>
          <a:ln w="50800">
            <a:solidFill>
              <a:srgbClr val="0033CC"/>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7839" name="Line 22"/>
          <p:cNvSpPr>
            <a:spLocks noChangeShapeType="1"/>
          </p:cNvSpPr>
          <p:nvPr/>
        </p:nvSpPr>
        <p:spPr bwMode="auto">
          <a:xfrm>
            <a:off x="3184525" y="4603750"/>
            <a:ext cx="1395413" cy="1395413"/>
          </a:xfrm>
          <a:prstGeom prst="line">
            <a:avLst/>
          </a:prstGeom>
          <a:noFill/>
          <a:ln w="50800">
            <a:solidFill>
              <a:srgbClr val="0033CC"/>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7840" name="Rectangle 23"/>
          <p:cNvSpPr>
            <a:spLocks noChangeArrowheads="1"/>
          </p:cNvSpPr>
          <p:nvPr/>
        </p:nvSpPr>
        <p:spPr bwMode="auto">
          <a:xfrm>
            <a:off x="3609975" y="596265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800">
                <a:latin typeface="Times New Roman" pitchFamily="18" charset="0"/>
                <a:cs typeface="Times New Roman" pitchFamily="18" charset="0"/>
              </a:rPr>
              <a:t>5</a:t>
            </a:r>
          </a:p>
        </p:txBody>
      </p:sp>
      <p:sp>
        <p:nvSpPr>
          <p:cNvPr id="77841" name="Rectangle 24"/>
          <p:cNvSpPr>
            <a:spLocks noChangeArrowheads="1"/>
          </p:cNvSpPr>
          <p:nvPr/>
        </p:nvSpPr>
        <p:spPr bwMode="auto">
          <a:xfrm>
            <a:off x="5743575" y="5962650"/>
            <a:ext cx="4143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800">
                <a:latin typeface="Times New Roman" pitchFamily="18" charset="0"/>
                <a:cs typeface="Times New Roman" pitchFamily="18" charset="0"/>
              </a:rPr>
              <a:t>20</a:t>
            </a:r>
          </a:p>
        </p:txBody>
      </p:sp>
      <p:sp>
        <p:nvSpPr>
          <p:cNvPr id="77842" name="Line 25"/>
          <p:cNvSpPr>
            <a:spLocks noChangeShapeType="1"/>
          </p:cNvSpPr>
          <p:nvPr/>
        </p:nvSpPr>
        <p:spPr bwMode="auto">
          <a:xfrm>
            <a:off x="3767138" y="5276850"/>
            <a:ext cx="0" cy="69691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7843" name="Rectangle 26"/>
          <p:cNvSpPr>
            <a:spLocks noChangeArrowheads="1"/>
          </p:cNvSpPr>
          <p:nvPr/>
        </p:nvSpPr>
        <p:spPr bwMode="auto">
          <a:xfrm>
            <a:off x="2771775" y="438150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800">
                <a:latin typeface="Times New Roman" pitchFamily="18" charset="0"/>
                <a:cs typeface="Times New Roman" pitchFamily="18" charset="0"/>
              </a:rPr>
              <a:t>5</a:t>
            </a:r>
          </a:p>
        </p:txBody>
      </p:sp>
      <p:sp>
        <p:nvSpPr>
          <p:cNvPr id="77844" name="Rectangle 27"/>
          <p:cNvSpPr>
            <a:spLocks noChangeArrowheads="1"/>
          </p:cNvSpPr>
          <p:nvPr/>
        </p:nvSpPr>
        <p:spPr bwMode="auto">
          <a:xfrm>
            <a:off x="2695575" y="2895600"/>
            <a:ext cx="4143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800">
                <a:latin typeface="Times New Roman" pitchFamily="18" charset="0"/>
                <a:cs typeface="Times New Roman" pitchFamily="18" charset="0"/>
              </a:rPr>
              <a:t>10</a:t>
            </a:r>
          </a:p>
        </p:txBody>
      </p:sp>
      <p:sp>
        <p:nvSpPr>
          <p:cNvPr id="77845" name="Freeform 28"/>
          <p:cNvSpPr>
            <a:spLocks/>
          </p:cNvSpPr>
          <p:nvPr/>
        </p:nvSpPr>
        <p:spPr bwMode="auto">
          <a:xfrm>
            <a:off x="3995738" y="3589338"/>
            <a:ext cx="1679575" cy="1676400"/>
          </a:xfrm>
          <a:custGeom>
            <a:avLst/>
            <a:gdLst>
              <a:gd name="T0" fmla="*/ 0 w 1058"/>
              <a:gd name="T1" fmla="*/ 0 h 1056"/>
              <a:gd name="T2" fmla="*/ 2147483646 w 1058"/>
              <a:gd name="T3" fmla="*/ 2147483646 h 1056"/>
              <a:gd name="T4" fmla="*/ 2147483646 w 1058"/>
              <a:gd name="T5" fmla="*/ 2147483646 h 1056"/>
              <a:gd name="T6" fmla="*/ 2147483646 w 1058"/>
              <a:gd name="T7" fmla="*/ 2147483646 h 1056"/>
              <a:gd name="T8" fmla="*/ 2147483646 w 1058"/>
              <a:gd name="T9" fmla="*/ 2147483646 h 1056"/>
              <a:gd name="T10" fmla="*/ 2147483646 w 1058"/>
              <a:gd name="T11" fmla="*/ 2147483646 h 1056"/>
              <a:gd name="T12" fmla="*/ 2147483646 w 1058"/>
              <a:gd name="T13" fmla="*/ 2147483646 h 1056"/>
              <a:gd name="T14" fmla="*/ 2147483646 w 1058"/>
              <a:gd name="T15" fmla="*/ 2147483646 h 1056"/>
              <a:gd name="T16" fmla="*/ 2147483646 w 1058"/>
              <a:gd name="T17" fmla="*/ 2147483646 h 1056"/>
              <a:gd name="T18" fmla="*/ 2147483646 w 1058"/>
              <a:gd name="T19" fmla="*/ 2147483646 h 1056"/>
              <a:gd name="T20" fmla="*/ 2147483646 w 1058"/>
              <a:gd name="T21" fmla="*/ 2147483646 h 1056"/>
              <a:gd name="T22" fmla="*/ 2147483646 w 1058"/>
              <a:gd name="T23" fmla="*/ 2147483646 h 1056"/>
              <a:gd name="T24" fmla="*/ 2147483646 w 1058"/>
              <a:gd name="T25" fmla="*/ 2147483646 h 1056"/>
              <a:gd name="T26" fmla="*/ 2147483646 w 1058"/>
              <a:gd name="T27" fmla="*/ 2147483646 h 1056"/>
              <a:gd name="T28" fmla="*/ 2147483646 w 1058"/>
              <a:gd name="T29" fmla="*/ 2147483646 h 1056"/>
              <a:gd name="T30" fmla="*/ 2147483646 w 1058"/>
              <a:gd name="T31" fmla="*/ 2147483646 h 1056"/>
              <a:gd name="T32" fmla="*/ 2147483646 w 1058"/>
              <a:gd name="T33" fmla="*/ 2147483646 h 1056"/>
              <a:gd name="T34" fmla="*/ 2147483646 w 1058"/>
              <a:gd name="T35" fmla="*/ 2147483646 h 1056"/>
              <a:gd name="T36" fmla="*/ 2147483646 w 1058"/>
              <a:gd name="T37" fmla="*/ 2147483646 h 1056"/>
              <a:gd name="T38" fmla="*/ 2147483646 w 1058"/>
              <a:gd name="T39" fmla="*/ 2147483646 h 1056"/>
              <a:gd name="T40" fmla="*/ 2147483646 w 1058"/>
              <a:gd name="T41" fmla="*/ 2147483646 h 1056"/>
              <a:gd name="T42" fmla="*/ 2147483646 w 1058"/>
              <a:gd name="T43" fmla="*/ 2147483646 h 105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058"/>
              <a:gd name="T67" fmla="*/ 0 h 1056"/>
              <a:gd name="T68" fmla="*/ 1058 w 1058"/>
              <a:gd name="T69" fmla="*/ 1056 h 105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058" h="1056">
                <a:moveTo>
                  <a:pt x="0" y="0"/>
                </a:moveTo>
                <a:lnTo>
                  <a:pt x="19" y="37"/>
                </a:lnTo>
                <a:lnTo>
                  <a:pt x="47" y="85"/>
                </a:lnTo>
                <a:lnTo>
                  <a:pt x="81" y="149"/>
                </a:lnTo>
                <a:lnTo>
                  <a:pt x="119" y="212"/>
                </a:lnTo>
                <a:lnTo>
                  <a:pt x="200" y="350"/>
                </a:lnTo>
                <a:lnTo>
                  <a:pt x="238" y="414"/>
                </a:lnTo>
                <a:lnTo>
                  <a:pt x="271" y="467"/>
                </a:lnTo>
                <a:lnTo>
                  <a:pt x="304" y="509"/>
                </a:lnTo>
                <a:lnTo>
                  <a:pt x="333" y="546"/>
                </a:lnTo>
                <a:lnTo>
                  <a:pt x="390" y="615"/>
                </a:lnTo>
                <a:lnTo>
                  <a:pt x="457" y="673"/>
                </a:lnTo>
                <a:lnTo>
                  <a:pt x="495" y="705"/>
                </a:lnTo>
                <a:lnTo>
                  <a:pt x="538" y="742"/>
                </a:lnTo>
                <a:lnTo>
                  <a:pt x="595" y="779"/>
                </a:lnTo>
                <a:lnTo>
                  <a:pt x="657" y="822"/>
                </a:lnTo>
                <a:lnTo>
                  <a:pt x="728" y="864"/>
                </a:lnTo>
                <a:lnTo>
                  <a:pt x="805" y="912"/>
                </a:lnTo>
                <a:lnTo>
                  <a:pt x="881" y="954"/>
                </a:lnTo>
                <a:lnTo>
                  <a:pt x="947" y="991"/>
                </a:lnTo>
                <a:lnTo>
                  <a:pt x="1009" y="1028"/>
                </a:lnTo>
                <a:lnTo>
                  <a:pt x="1057" y="1055"/>
                </a:lnTo>
              </a:path>
            </a:pathLst>
          </a:custGeom>
          <a:noFill/>
          <a:ln w="50800" cap="rnd">
            <a:solidFill>
              <a:srgbClr val="CC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7846" name="Freeform 29"/>
          <p:cNvSpPr>
            <a:spLocks/>
          </p:cNvSpPr>
          <p:nvPr/>
        </p:nvSpPr>
        <p:spPr bwMode="auto">
          <a:xfrm>
            <a:off x="3230563" y="4351338"/>
            <a:ext cx="1454150" cy="1447800"/>
          </a:xfrm>
          <a:custGeom>
            <a:avLst/>
            <a:gdLst>
              <a:gd name="T0" fmla="*/ 0 w 916"/>
              <a:gd name="T1" fmla="*/ 0 h 912"/>
              <a:gd name="T2" fmla="*/ 2147483646 w 916"/>
              <a:gd name="T3" fmla="*/ 2147483646 h 912"/>
              <a:gd name="T4" fmla="*/ 2147483646 w 916"/>
              <a:gd name="T5" fmla="*/ 2147483646 h 912"/>
              <a:gd name="T6" fmla="*/ 2147483646 w 916"/>
              <a:gd name="T7" fmla="*/ 2147483646 h 912"/>
              <a:gd name="T8" fmla="*/ 2147483646 w 916"/>
              <a:gd name="T9" fmla="*/ 2147483646 h 912"/>
              <a:gd name="T10" fmla="*/ 2147483646 w 916"/>
              <a:gd name="T11" fmla="*/ 2147483646 h 912"/>
              <a:gd name="T12" fmla="*/ 2147483646 w 916"/>
              <a:gd name="T13" fmla="*/ 2147483646 h 912"/>
              <a:gd name="T14" fmla="*/ 2147483646 w 916"/>
              <a:gd name="T15" fmla="*/ 2147483646 h 912"/>
              <a:gd name="T16" fmla="*/ 2147483646 w 916"/>
              <a:gd name="T17" fmla="*/ 2147483646 h 912"/>
              <a:gd name="T18" fmla="*/ 2147483646 w 916"/>
              <a:gd name="T19" fmla="*/ 2147483646 h 912"/>
              <a:gd name="T20" fmla="*/ 2147483646 w 916"/>
              <a:gd name="T21" fmla="*/ 2147483646 h 912"/>
              <a:gd name="T22" fmla="*/ 2147483646 w 916"/>
              <a:gd name="T23" fmla="*/ 2147483646 h 912"/>
              <a:gd name="T24" fmla="*/ 2147483646 w 916"/>
              <a:gd name="T25" fmla="*/ 2147483646 h 912"/>
              <a:gd name="T26" fmla="*/ 2147483646 w 916"/>
              <a:gd name="T27" fmla="*/ 2147483646 h 912"/>
              <a:gd name="T28" fmla="*/ 2147483646 w 916"/>
              <a:gd name="T29" fmla="*/ 2147483646 h 912"/>
              <a:gd name="T30" fmla="*/ 2147483646 w 916"/>
              <a:gd name="T31" fmla="*/ 2147483646 h 912"/>
              <a:gd name="T32" fmla="*/ 2147483646 w 916"/>
              <a:gd name="T33" fmla="*/ 2147483646 h 912"/>
              <a:gd name="T34" fmla="*/ 2147483646 w 916"/>
              <a:gd name="T35" fmla="*/ 2147483646 h 912"/>
              <a:gd name="T36" fmla="*/ 2147483646 w 916"/>
              <a:gd name="T37" fmla="*/ 2147483646 h 912"/>
              <a:gd name="T38" fmla="*/ 2147483646 w 916"/>
              <a:gd name="T39" fmla="*/ 2147483646 h 912"/>
              <a:gd name="T40" fmla="*/ 2147483646 w 916"/>
              <a:gd name="T41" fmla="*/ 2147483646 h 912"/>
              <a:gd name="T42" fmla="*/ 2147483646 w 916"/>
              <a:gd name="T43" fmla="*/ 2147483646 h 912"/>
              <a:gd name="T44" fmla="*/ 2147483646 w 916"/>
              <a:gd name="T45" fmla="*/ 2147483646 h 91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916"/>
              <a:gd name="T70" fmla="*/ 0 h 912"/>
              <a:gd name="T71" fmla="*/ 916 w 916"/>
              <a:gd name="T72" fmla="*/ 912 h 91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916" h="912">
                <a:moveTo>
                  <a:pt x="0" y="0"/>
                </a:moveTo>
                <a:lnTo>
                  <a:pt x="19" y="29"/>
                </a:lnTo>
                <a:lnTo>
                  <a:pt x="42" y="76"/>
                </a:lnTo>
                <a:lnTo>
                  <a:pt x="72" y="129"/>
                </a:lnTo>
                <a:lnTo>
                  <a:pt x="106" y="187"/>
                </a:lnTo>
                <a:lnTo>
                  <a:pt x="173" y="304"/>
                </a:lnTo>
                <a:lnTo>
                  <a:pt x="207" y="356"/>
                </a:lnTo>
                <a:lnTo>
                  <a:pt x="237" y="403"/>
                </a:lnTo>
                <a:lnTo>
                  <a:pt x="264" y="438"/>
                </a:lnTo>
                <a:lnTo>
                  <a:pt x="290" y="473"/>
                </a:lnTo>
                <a:lnTo>
                  <a:pt x="339" y="532"/>
                </a:lnTo>
                <a:lnTo>
                  <a:pt x="365" y="555"/>
                </a:lnTo>
                <a:lnTo>
                  <a:pt x="395" y="584"/>
                </a:lnTo>
                <a:lnTo>
                  <a:pt x="429" y="613"/>
                </a:lnTo>
                <a:lnTo>
                  <a:pt x="467" y="642"/>
                </a:lnTo>
                <a:lnTo>
                  <a:pt x="516" y="677"/>
                </a:lnTo>
                <a:lnTo>
                  <a:pt x="572" y="712"/>
                </a:lnTo>
                <a:lnTo>
                  <a:pt x="633" y="748"/>
                </a:lnTo>
                <a:lnTo>
                  <a:pt x="697" y="788"/>
                </a:lnTo>
                <a:lnTo>
                  <a:pt x="761" y="823"/>
                </a:lnTo>
                <a:lnTo>
                  <a:pt x="821" y="858"/>
                </a:lnTo>
                <a:lnTo>
                  <a:pt x="874" y="888"/>
                </a:lnTo>
                <a:lnTo>
                  <a:pt x="915" y="911"/>
                </a:lnTo>
              </a:path>
            </a:pathLst>
          </a:custGeom>
          <a:noFill/>
          <a:ln w="508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77847" name="Oval 30"/>
          <p:cNvSpPr>
            <a:spLocks noChangeArrowheads="1"/>
          </p:cNvSpPr>
          <p:nvPr/>
        </p:nvSpPr>
        <p:spPr bwMode="auto">
          <a:xfrm>
            <a:off x="3690938" y="5110163"/>
            <a:ext cx="152400" cy="152400"/>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latin typeface="Times New Roman" pitchFamily="18" charset="0"/>
              <a:cs typeface="Times New Roman" pitchFamily="18" charset="0"/>
            </a:endParaRPr>
          </a:p>
        </p:txBody>
      </p:sp>
      <p:sp>
        <p:nvSpPr>
          <p:cNvPr id="77848" name="Rectangle 31"/>
          <p:cNvSpPr>
            <a:spLocks noChangeArrowheads="1"/>
          </p:cNvSpPr>
          <p:nvPr/>
        </p:nvSpPr>
        <p:spPr bwMode="auto">
          <a:xfrm>
            <a:off x="3457575" y="5257800"/>
            <a:ext cx="33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600" i="1">
                <a:latin typeface="Times New Roman" pitchFamily="18" charset="0"/>
                <a:cs typeface="Times New Roman" pitchFamily="18" charset="0"/>
              </a:rPr>
              <a:t>A</a:t>
            </a:r>
          </a:p>
        </p:txBody>
      </p:sp>
      <p:sp>
        <p:nvSpPr>
          <p:cNvPr id="77849" name="Oval 32"/>
          <p:cNvSpPr>
            <a:spLocks noChangeArrowheads="1"/>
          </p:cNvSpPr>
          <p:nvPr/>
        </p:nvSpPr>
        <p:spPr bwMode="auto">
          <a:xfrm>
            <a:off x="4529138" y="4500563"/>
            <a:ext cx="152400" cy="152400"/>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latin typeface="Times New Roman" pitchFamily="18" charset="0"/>
              <a:cs typeface="Times New Roman" pitchFamily="18" charset="0"/>
            </a:endParaRPr>
          </a:p>
        </p:txBody>
      </p:sp>
      <p:sp>
        <p:nvSpPr>
          <p:cNvPr id="77850" name="Rectangle 33"/>
          <p:cNvSpPr>
            <a:spLocks noChangeArrowheads="1"/>
          </p:cNvSpPr>
          <p:nvPr/>
        </p:nvSpPr>
        <p:spPr bwMode="auto">
          <a:xfrm>
            <a:off x="4676775" y="5505450"/>
            <a:ext cx="4048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600" i="1">
                <a:latin typeface="Times New Roman" pitchFamily="18" charset="0"/>
                <a:cs typeface="Times New Roman" pitchFamily="18" charset="0"/>
              </a:rPr>
              <a:t>U</a:t>
            </a:r>
            <a:r>
              <a:rPr lang="en-US" altLang="es-MX" sz="1600" i="1" baseline="-25000">
                <a:latin typeface="Times New Roman" pitchFamily="18" charset="0"/>
                <a:cs typeface="Times New Roman" pitchFamily="18" charset="0"/>
              </a:rPr>
              <a:t>1</a:t>
            </a:r>
          </a:p>
        </p:txBody>
      </p:sp>
      <p:sp>
        <p:nvSpPr>
          <p:cNvPr id="77851" name="Rectangle 34"/>
          <p:cNvSpPr>
            <a:spLocks noChangeArrowheads="1"/>
          </p:cNvSpPr>
          <p:nvPr/>
        </p:nvSpPr>
        <p:spPr bwMode="auto">
          <a:xfrm>
            <a:off x="4676775" y="4267200"/>
            <a:ext cx="33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600" i="1">
                <a:latin typeface="Times New Roman" pitchFamily="18" charset="0"/>
                <a:cs typeface="Times New Roman" pitchFamily="18" charset="0"/>
              </a:rPr>
              <a:t>B</a:t>
            </a:r>
          </a:p>
        </p:txBody>
      </p:sp>
      <p:sp>
        <p:nvSpPr>
          <p:cNvPr id="77852" name="Rectangle 35"/>
          <p:cNvSpPr>
            <a:spLocks noChangeArrowheads="1"/>
          </p:cNvSpPr>
          <p:nvPr/>
        </p:nvSpPr>
        <p:spPr bwMode="auto">
          <a:xfrm>
            <a:off x="5667375" y="5029200"/>
            <a:ext cx="4048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600" i="1">
                <a:latin typeface="Times New Roman" pitchFamily="18" charset="0"/>
                <a:cs typeface="Times New Roman" pitchFamily="18" charset="0"/>
              </a:rPr>
              <a:t>U</a:t>
            </a:r>
            <a:r>
              <a:rPr lang="en-US" altLang="es-MX" sz="1600" i="1" baseline="-25000">
                <a:latin typeface="Times New Roman" pitchFamily="18" charset="0"/>
                <a:cs typeface="Times New Roman" pitchFamily="18" charset="0"/>
              </a:rPr>
              <a:t>2</a:t>
            </a:r>
          </a:p>
        </p:txBody>
      </p:sp>
      <p:sp>
        <p:nvSpPr>
          <p:cNvPr id="77853" name="Line 36"/>
          <p:cNvSpPr>
            <a:spLocks noChangeShapeType="1"/>
          </p:cNvSpPr>
          <p:nvPr/>
        </p:nvSpPr>
        <p:spPr bwMode="auto">
          <a:xfrm>
            <a:off x="4605338" y="4591050"/>
            <a:ext cx="0" cy="149701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77854" name="Rectangle 37"/>
          <p:cNvSpPr>
            <a:spLocks noChangeArrowheads="1"/>
          </p:cNvSpPr>
          <p:nvPr/>
        </p:nvSpPr>
        <p:spPr bwMode="auto">
          <a:xfrm>
            <a:off x="6324600" y="2441575"/>
            <a:ext cx="390683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r>
              <a:rPr lang="es-MX" altLang="es-MX" sz="1600" b="0"/>
              <a:t>El bien </a:t>
            </a:r>
            <a:r>
              <a:rPr lang="es-MX" altLang="es-MX" sz="1600" b="0" i="1">
                <a:latin typeface="Times New Roman" pitchFamily="18" charset="0"/>
              </a:rPr>
              <a:t>X</a:t>
            </a:r>
            <a:r>
              <a:rPr lang="es-MX" altLang="es-MX" sz="1600" b="0"/>
              <a:t> es un bien inferior,  por que la cantidad comprada disminuye a medida que se incrementa el ingreso </a:t>
            </a:r>
            <a:endParaRPr lang="es-MX" altLang="es-MX" sz="1600" b="0" i="1"/>
          </a:p>
        </p:txBody>
      </p:sp>
    </p:spTree>
  </p:cSld>
  <p:clrMapOvr>
    <a:masterClrMapping/>
  </p:clrMapOvr>
  <p:transition spd="slow">
    <p:push dir="u"/>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3"/>
          <p:cNvSpPr>
            <a:spLocks noChangeArrowheads="1"/>
          </p:cNvSpPr>
          <p:nvPr/>
        </p:nvSpPr>
        <p:spPr bwMode="auto">
          <a:xfrm>
            <a:off x="152400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79875" name="Text Box 5"/>
          <p:cNvSpPr txBox="1">
            <a:spLocks noChangeArrowheads="1"/>
          </p:cNvSpPr>
          <p:nvPr/>
        </p:nvSpPr>
        <p:spPr bwMode="auto">
          <a:xfrm>
            <a:off x="849313" y="1123950"/>
            <a:ext cx="936148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eaLnBrk="1" hangingPunct="1">
              <a:spcBef>
                <a:spcPct val="20000"/>
              </a:spcBef>
              <a:buClr>
                <a:schemeClr val="accent1"/>
              </a:buClr>
              <a:buSzPct val="60000"/>
              <a:buFont typeface="Wingdings" pitchFamily="2" charset="2"/>
              <a:buChar char="q"/>
            </a:pPr>
            <a:r>
              <a:rPr lang="es-ES" altLang="es-MX" sz="1900">
                <a:latin typeface="Arial" pitchFamily="34" charset="0"/>
              </a:rPr>
              <a:t>Curva de Engel:</a:t>
            </a:r>
            <a:r>
              <a:rPr lang="es-ES" altLang="es-MX" sz="1900">
                <a:latin typeface="Arial" pitchFamily="34" charset="0"/>
                <a:sym typeface="Wingdings" pitchFamily="2" charset="2"/>
              </a:rPr>
              <a:t> </a:t>
            </a:r>
            <a:r>
              <a:rPr lang="es-ES" altLang="es-MX" sz="1900" b="0">
                <a:latin typeface="Arial" pitchFamily="34" charset="0"/>
                <a:sym typeface="Wingdings" pitchFamily="2" charset="2"/>
              </a:rPr>
              <a:t>Refleja relación entre la cantidad consumida de un bien y las variaciones del nivel renta o ingreso</a:t>
            </a:r>
          </a:p>
          <a:p>
            <a:pPr eaLnBrk="1" hangingPunct="1">
              <a:spcBef>
                <a:spcPct val="20000"/>
              </a:spcBef>
              <a:buClr>
                <a:schemeClr val="accent1"/>
              </a:buClr>
              <a:buSzPct val="60000"/>
              <a:buFont typeface="Wingdings" pitchFamily="2" charset="2"/>
              <a:buChar char="q"/>
            </a:pPr>
            <a:r>
              <a:rPr lang="es-ES" altLang="es-MX" sz="1900" b="0">
                <a:latin typeface="Arial" pitchFamily="34" charset="0"/>
                <a:sym typeface="Wingdings" pitchFamily="2" charset="2"/>
              </a:rPr>
              <a:t>Contiene la misma información que la Curva Renta Consumo </a:t>
            </a:r>
            <a:r>
              <a:rPr lang="es-ES" altLang="es-MX" sz="1900" b="0">
                <a:latin typeface="Times New Roman" pitchFamily="18" charset="0"/>
                <a:sym typeface="Wingdings" pitchFamily="2" charset="2"/>
              </a:rPr>
              <a:t>(CRC)</a:t>
            </a:r>
          </a:p>
          <a:p>
            <a:pPr eaLnBrk="1" hangingPunct="1">
              <a:spcBef>
                <a:spcPct val="20000"/>
              </a:spcBef>
              <a:buClr>
                <a:schemeClr val="accent1"/>
              </a:buClr>
              <a:buSzPct val="60000"/>
              <a:buFont typeface="Wingdings" pitchFamily="2" charset="2"/>
              <a:buChar char="q"/>
            </a:pPr>
            <a:r>
              <a:rPr lang="es-ES" altLang="es-MX" sz="1900" b="0">
                <a:latin typeface="Arial" pitchFamily="34" charset="0"/>
                <a:sym typeface="Wingdings" pitchFamily="2" charset="2"/>
              </a:rPr>
              <a:t>Permite ver respuesta bien ante variación de la renta o  ingreso</a:t>
            </a:r>
            <a:endParaRPr lang="es-ES" altLang="es-MX" sz="1900" b="0" i="1">
              <a:latin typeface="Arial" pitchFamily="34" charset="0"/>
            </a:endParaRPr>
          </a:p>
        </p:txBody>
      </p:sp>
      <p:sp>
        <p:nvSpPr>
          <p:cNvPr id="79876" name="Rectangle 6"/>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79877" name="Rectangle 7"/>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pic>
        <p:nvPicPr>
          <p:cNvPr id="79878" name="Picture 12" descr="T3 0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02350" y="2852738"/>
            <a:ext cx="4510088" cy="380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79" name="Picture 13" descr="T3 0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20725" y="2708275"/>
            <a:ext cx="4810125" cy="405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80" name="Rectangle 10"/>
          <p:cNvSpPr>
            <a:spLocks noChangeArrowheads="1"/>
          </p:cNvSpPr>
          <p:nvPr/>
        </p:nvSpPr>
        <p:spPr bwMode="auto">
          <a:xfrm>
            <a:off x="2074863" y="190500"/>
            <a:ext cx="79835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r" eaLnBrk="1" hangingPunct="1"/>
            <a:r>
              <a:rPr lang="en-US" altLang="es-MX" sz="2500" dirty="0">
                <a:solidFill>
                  <a:schemeClr val="tx2"/>
                </a:solidFill>
                <a:latin typeface="Times New Roman" pitchFamily="18" charset="0"/>
              </a:rPr>
              <a:t>LA CURVA DE ENGEL</a:t>
            </a:r>
          </a:p>
        </p:txBody>
      </p:sp>
    </p:spTree>
  </p:cSld>
  <p:clrMapOvr>
    <a:masterClrMapping/>
  </p:clrMapOvr>
  <p:transition spd="slow">
    <p:push dir="u"/>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898" name="Group 3"/>
          <p:cNvGrpSpPr>
            <a:grpSpLocks/>
          </p:cNvGrpSpPr>
          <p:nvPr/>
        </p:nvGrpSpPr>
        <p:grpSpPr bwMode="auto">
          <a:xfrm>
            <a:off x="2589213" y="1196975"/>
            <a:ext cx="6724650" cy="5334000"/>
            <a:chOff x="472" y="1023"/>
            <a:chExt cx="4236" cy="3360"/>
          </a:xfrm>
        </p:grpSpPr>
        <p:sp>
          <p:nvSpPr>
            <p:cNvPr id="80899" name="Rectangle 4"/>
            <p:cNvSpPr>
              <a:spLocks noChangeArrowheads="1"/>
            </p:cNvSpPr>
            <p:nvPr/>
          </p:nvSpPr>
          <p:spPr bwMode="auto">
            <a:xfrm>
              <a:off x="480" y="4095"/>
              <a:ext cx="120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80900" name="Rectangle 5"/>
            <p:cNvSpPr>
              <a:spLocks noChangeArrowheads="1"/>
            </p:cNvSpPr>
            <p:nvPr/>
          </p:nvSpPr>
          <p:spPr bwMode="auto">
            <a:xfrm>
              <a:off x="2064" y="4095"/>
              <a:ext cx="18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80901" name="Rectangle 6"/>
            <p:cNvSpPr>
              <a:spLocks noChangeArrowheads="1"/>
            </p:cNvSpPr>
            <p:nvPr/>
          </p:nvSpPr>
          <p:spPr bwMode="auto">
            <a:xfrm>
              <a:off x="1968" y="4087"/>
              <a:ext cx="18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s-MX" altLang="es-MX"/>
            </a:p>
          </p:txBody>
        </p:sp>
        <p:sp>
          <p:nvSpPr>
            <p:cNvPr id="80902" name="Line 7"/>
            <p:cNvSpPr>
              <a:spLocks noChangeShapeType="1"/>
            </p:cNvSpPr>
            <p:nvPr/>
          </p:nvSpPr>
          <p:spPr bwMode="auto">
            <a:xfrm>
              <a:off x="1416" y="1128"/>
              <a:ext cx="0" cy="279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0903" name="Rectangle 8"/>
            <p:cNvSpPr>
              <a:spLocks noChangeArrowheads="1"/>
            </p:cNvSpPr>
            <p:nvPr/>
          </p:nvSpPr>
          <p:spPr bwMode="auto">
            <a:xfrm>
              <a:off x="4224" y="3855"/>
              <a:ext cx="207"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sz="1700" i="1">
                  <a:latin typeface="Times New Roman" pitchFamily="18" charset="0"/>
                </a:rPr>
                <a:t>X</a:t>
              </a:r>
            </a:p>
          </p:txBody>
        </p:sp>
        <p:sp>
          <p:nvSpPr>
            <p:cNvPr id="80904" name="Line 9"/>
            <p:cNvSpPr>
              <a:spLocks noChangeShapeType="1"/>
            </p:cNvSpPr>
            <p:nvPr/>
          </p:nvSpPr>
          <p:spPr bwMode="auto">
            <a:xfrm>
              <a:off x="1401" y="3927"/>
              <a:ext cx="267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0905" name="Rectangle 10"/>
            <p:cNvSpPr>
              <a:spLocks noChangeArrowheads="1"/>
            </p:cNvSpPr>
            <p:nvPr/>
          </p:nvSpPr>
          <p:spPr bwMode="auto">
            <a:xfrm>
              <a:off x="1101" y="1308"/>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a:t>30</a:t>
              </a:r>
            </a:p>
          </p:txBody>
        </p:sp>
        <p:sp>
          <p:nvSpPr>
            <p:cNvPr id="80906" name="Rectangle 11"/>
            <p:cNvSpPr>
              <a:spLocks noChangeArrowheads="1"/>
            </p:cNvSpPr>
            <p:nvPr/>
          </p:nvSpPr>
          <p:spPr bwMode="auto">
            <a:xfrm>
              <a:off x="1917" y="3900"/>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a:t>4</a:t>
              </a:r>
            </a:p>
          </p:txBody>
        </p:sp>
        <p:sp>
          <p:nvSpPr>
            <p:cNvPr id="80907" name="Rectangle 12"/>
            <p:cNvSpPr>
              <a:spLocks noChangeArrowheads="1"/>
            </p:cNvSpPr>
            <p:nvPr/>
          </p:nvSpPr>
          <p:spPr bwMode="auto">
            <a:xfrm>
              <a:off x="2529" y="3900"/>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a:t>8</a:t>
              </a:r>
            </a:p>
          </p:txBody>
        </p:sp>
        <p:sp>
          <p:nvSpPr>
            <p:cNvPr id="80908" name="Rectangle 13"/>
            <p:cNvSpPr>
              <a:spLocks noChangeArrowheads="1"/>
            </p:cNvSpPr>
            <p:nvPr/>
          </p:nvSpPr>
          <p:spPr bwMode="auto">
            <a:xfrm>
              <a:off x="3141" y="3900"/>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a:t>12</a:t>
              </a:r>
            </a:p>
          </p:txBody>
        </p:sp>
        <p:sp>
          <p:nvSpPr>
            <p:cNvPr id="80909" name="Rectangle 14"/>
            <p:cNvSpPr>
              <a:spLocks noChangeArrowheads="1"/>
            </p:cNvSpPr>
            <p:nvPr/>
          </p:nvSpPr>
          <p:spPr bwMode="auto">
            <a:xfrm>
              <a:off x="1101" y="3068"/>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a:t>10</a:t>
              </a:r>
            </a:p>
          </p:txBody>
        </p:sp>
        <p:sp>
          <p:nvSpPr>
            <p:cNvPr id="80910" name="Rectangle 15"/>
            <p:cNvSpPr>
              <a:spLocks noChangeArrowheads="1"/>
            </p:cNvSpPr>
            <p:nvPr/>
          </p:nvSpPr>
          <p:spPr bwMode="auto">
            <a:xfrm>
              <a:off x="472" y="1023"/>
              <a:ext cx="9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a:r>
                <a:rPr lang="en-US" altLang="es-MX" sz="1800"/>
                <a:t>Ingreso (</a:t>
              </a:r>
              <a:r>
                <a:rPr lang="en-US" altLang="es-MX" sz="1800" i="1">
                  <a:latin typeface="Times New Roman" pitchFamily="18" charset="0"/>
                </a:rPr>
                <a:t>M</a:t>
              </a:r>
              <a:r>
                <a:rPr lang="en-US" altLang="es-MX" sz="1800"/>
                <a:t>)</a:t>
              </a:r>
            </a:p>
          </p:txBody>
        </p:sp>
        <p:sp>
          <p:nvSpPr>
            <p:cNvPr id="80911" name="Rectangle 16"/>
            <p:cNvSpPr>
              <a:spLocks noChangeArrowheads="1"/>
            </p:cNvSpPr>
            <p:nvPr/>
          </p:nvSpPr>
          <p:spPr bwMode="auto">
            <a:xfrm>
              <a:off x="1101" y="2188"/>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a:t>20</a:t>
              </a:r>
            </a:p>
          </p:txBody>
        </p:sp>
        <p:sp>
          <p:nvSpPr>
            <p:cNvPr id="80912" name="Rectangle 17"/>
            <p:cNvSpPr>
              <a:spLocks noChangeArrowheads="1"/>
            </p:cNvSpPr>
            <p:nvPr/>
          </p:nvSpPr>
          <p:spPr bwMode="auto">
            <a:xfrm>
              <a:off x="3849" y="3900"/>
              <a:ext cx="29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a:t>16</a:t>
              </a:r>
            </a:p>
          </p:txBody>
        </p:sp>
        <p:sp>
          <p:nvSpPr>
            <p:cNvPr id="80913" name="Rectangle 18"/>
            <p:cNvSpPr>
              <a:spLocks noChangeArrowheads="1"/>
            </p:cNvSpPr>
            <p:nvPr/>
          </p:nvSpPr>
          <p:spPr bwMode="auto">
            <a:xfrm>
              <a:off x="1305" y="3900"/>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US" altLang="es-MX"/>
                <a:t>0</a:t>
              </a:r>
            </a:p>
          </p:txBody>
        </p:sp>
        <p:sp>
          <p:nvSpPr>
            <p:cNvPr id="80914" name="Rectangle 19"/>
            <p:cNvSpPr>
              <a:spLocks noChangeArrowheads="1"/>
            </p:cNvSpPr>
            <p:nvPr/>
          </p:nvSpPr>
          <p:spPr bwMode="auto">
            <a:xfrm>
              <a:off x="3200" y="2701"/>
              <a:ext cx="1508" cy="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a:r>
                <a:rPr lang="es-MX" altLang="es-MX" sz="1600" b="0"/>
                <a:t>La curva de Engel </a:t>
              </a:r>
            </a:p>
            <a:p>
              <a:pPr algn="ctr"/>
              <a:r>
                <a:rPr lang="es-MX" altLang="es-MX" sz="1600" b="0"/>
                <a:t>tiene pendiente positiva </a:t>
              </a:r>
            </a:p>
          </p:txBody>
        </p:sp>
        <p:sp>
          <p:nvSpPr>
            <p:cNvPr id="80915" name="Line 20"/>
            <p:cNvSpPr>
              <a:spLocks noChangeShapeType="1"/>
            </p:cNvSpPr>
            <p:nvPr/>
          </p:nvSpPr>
          <p:spPr bwMode="auto">
            <a:xfrm flipV="1">
              <a:off x="1745" y="1272"/>
              <a:ext cx="2463" cy="2215"/>
            </a:xfrm>
            <a:prstGeom prst="line">
              <a:avLst/>
            </a:prstGeom>
            <a:noFill/>
            <a:ln w="38100">
              <a:solidFill>
                <a:srgbClr val="0033CC"/>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0916" name="Oval 21"/>
            <p:cNvSpPr>
              <a:spLocks noChangeArrowheads="1"/>
            </p:cNvSpPr>
            <p:nvPr/>
          </p:nvSpPr>
          <p:spPr bwMode="auto">
            <a:xfrm>
              <a:off x="1968" y="3231"/>
              <a:ext cx="48" cy="48"/>
            </a:xfrm>
            <a:prstGeom prst="ellipse">
              <a:avLst/>
            </a:prstGeom>
            <a:solidFill>
              <a:srgbClr val="FF9933"/>
            </a:solidFill>
            <a:ln w="12700">
              <a:solidFill>
                <a:schemeClr val="tx1"/>
              </a:solidFill>
              <a:round/>
              <a:headEnd/>
              <a:tailEnd/>
            </a:ln>
          </p:spPr>
          <p:txBody>
            <a:bodyPr wrap="none" anchor="ctr"/>
            <a:lstStyle/>
            <a:p>
              <a:pPr eaLnBrk="1" hangingPunct="1"/>
              <a:endParaRPr lang="es-MX" altLang="es-MX"/>
            </a:p>
          </p:txBody>
        </p:sp>
        <p:sp>
          <p:nvSpPr>
            <p:cNvPr id="80917" name="Oval 22"/>
            <p:cNvSpPr>
              <a:spLocks noChangeArrowheads="1"/>
            </p:cNvSpPr>
            <p:nvPr/>
          </p:nvSpPr>
          <p:spPr bwMode="auto">
            <a:xfrm>
              <a:off x="3984" y="1440"/>
              <a:ext cx="48" cy="48"/>
            </a:xfrm>
            <a:prstGeom prst="ellipse">
              <a:avLst/>
            </a:prstGeom>
            <a:solidFill>
              <a:srgbClr val="FF9933"/>
            </a:solidFill>
            <a:ln w="12700">
              <a:solidFill>
                <a:schemeClr val="tx1"/>
              </a:solidFill>
              <a:round/>
              <a:headEnd/>
              <a:tailEnd/>
            </a:ln>
          </p:spPr>
          <p:txBody>
            <a:bodyPr wrap="none" anchor="ctr"/>
            <a:lstStyle/>
            <a:p>
              <a:pPr eaLnBrk="1" hangingPunct="1"/>
              <a:endParaRPr lang="es-MX" altLang="es-MX"/>
            </a:p>
          </p:txBody>
        </p:sp>
        <p:sp>
          <p:nvSpPr>
            <p:cNvPr id="80918" name="Oval 23"/>
            <p:cNvSpPr>
              <a:spLocks noChangeArrowheads="1"/>
            </p:cNvSpPr>
            <p:nvPr/>
          </p:nvSpPr>
          <p:spPr bwMode="auto">
            <a:xfrm>
              <a:off x="3024" y="2312"/>
              <a:ext cx="48" cy="48"/>
            </a:xfrm>
            <a:prstGeom prst="ellipse">
              <a:avLst/>
            </a:prstGeom>
            <a:solidFill>
              <a:srgbClr val="FF9933"/>
            </a:solidFill>
            <a:ln w="12700">
              <a:solidFill>
                <a:schemeClr val="tx1"/>
              </a:solidFill>
              <a:round/>
              <a:headEnd/>
              <a:tailEnd/>
            </a:ln>
          </p:spPr>
          <p:txBody>
            <a:bodyPr wrap="none" anchor="ctr"/>
            <a:lstStyle/>
            <a:p>
              <a:pPr eaLnBrk="1" hangingPunct="1"/>
              <a:endParaRPr lang="es-MX" altLang="es-MX"/>
            </a:p>
          </p:txBody>
        </p:sp>
        <p:sp>
          <p:nvSpPr>
            <p:cNvPr id="80919" name="Text Box 24"/>
            <p:cNvSpPr txBox="1">
              <a:spLocks noChangeArrowheads="1"/>
            </p:cNvSpPr>
            <p:nvPr/>
          </p:nvSpPr>
          <p:spPr bwMode="auto">
            <a:xfrm>
              <a:off x="1680" y="1311"/>
              <a:ext cx="1776" cy="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ctr" eaLnBrk="1" hangingPunct="1">
                <a:spcBef>
                  <a:spcPct val="50000"/>
                </a:spcBef>
              </a:pPr>
              <a:r>
                <a:rPr lang="es-MX" altLang="es-MX" sz="1600" b="0">
                  <a:latin typeface="Arial" pitchFamily="34" charset="0"/>
                </a:rPr>
                <a:t>La curva de Engel muestra la elección óptima del bien </a:t>
              </a:r>
              <a:r>
                <a:rPr lang="es-MX" altLang="es-MX" sz="1600" b="0" i="1">
                  <a:latin typeface="Times New Roman" pitchFamily="18" charset="0"/>
                </a:rPr>
                <a:t>x</a:t>
              </a:r>
              <a:r>
                <a:rPr lang="es-MX" altLang="es-MX" sz="1600" b="0">
                  <a:latin typeface="Arial" pitchFamily="34" charset="0"/>
                </a:rPr>
                <a:t> en función del ingreso</a:t>
              </a:r>
              <a:endParaRPr lang="es-ES" altLang="es-MX" sz="1600" b="0">
                <a:latin typeface="Arial" pitchFamily="34" charset="0"/>
              </a:endParaRPr>
            </a:p>
          </p:txBody>
        </p:sp>
      </p:grpSp>
    </p:spTree>
  </p:cSld>
  <p:clrMapOvr>
    <a:masterClrMapping/>
  </p:clrMapOvr>
  <p:transition spd="slow">
    <p:push dir="u"/>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3"/>
          <p:cNvSpPr>
            <a:spLocks noChangeArrowheads="1"/>
          </p:cNvSpPr>
          <p:nvPr/>
        </p:nvSpPr>
        <p:spPr bwMode="auto">
          <a:xfrm>
            <a:off x="152400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82947" name="Text Box 5"/>
          <p:cNvSpPr txBox="1">
            <a:spLocks noChangeArrowheads="1"/>
          </p:cNvSpPr>
          <p:nvPr/>
        </p:nvSpPr>
        <p:spPr bwMode="auto">
          <a:xfrm>
            <a:off x="731838" y="1511300"/>
            <a:ext cx="10512425"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eaLnBrk="1" hangingPunct="1">
              <a:spcBef>
                <a:spcPct val="20000"/>
              </a:spcBef>
              <a:buClr>
                <a:schemeClr val="accent1"/>
              </a:buClr>
              <a:buSzPct val="60000"/>
              <a:buFont typeface="Wingdings" pitchFamily="2" charset="2"/>
              <a:buChar char="q"/>
            </a:pPr>
            <a:r>
              <a:rPr lang="es-ES" altLang="es-MX" sz="1900">
                <a:latin typeface="Arial" pitchFamily="34" charset="0"/>
              </a:rPr>
              <a:t>Curva precio-consumo (CPC):</a:t>
            </a:r>
            <a:r>
              <a:rPr lang="es-ES" altLang="es-MX" sz="1900">
                <a:latin typeface="Arial" pitchFamily="34" charset="0"/>
                <a:sym typeface="Wingdings" pitchFamily="2" charset="2"/>
              </a:rPr>
              <a:t> </a:t>
            </a:r>
            <a:r>
              <a:rPr lang="es-ES" altLang="es-MX" sz="1900" b="0">
                <a:latin typeface="Arial" pitchFamily="34" charset="0"/>
              </a:rPr>
              <a:t>Conjunto de cestas óptimas al variar el precio de un bien, manteniendo constantes el precio del otro, la renta y las preferencias.</a:t>
            </a:r>
          </a:p>
          <a:p>
            <a:pPr eaLnBrk="1" hangingPunct="1">
              <a:spcBef>
                <a:spcPct val="20000"/>
              </a:spcBef>
              <a:buClr>
                <a:schemeClr val="accent1"/>
              </a:buClr>
              <a:buSzPct val="60000"/>
              <a:buFont typeface="Wingdings" pitchFamily="2" charset="2"/>
              <a:buChar char="q"/>
            </a:pPr>
            <a:r>
              <a:rPr lang="es-ES" altLang="es-MX" sz="1900" b="0">
                <a:latin typeface="Arial" pitchFamily="34" charset="0"/>
              </a:rPr>
              <a:t>¿efectos sobre la demanda de los bienes? </a:t>
            </a:r>
          </a:p>
          <a:p>
            <a:pPr eaLnBrk="1" hangingPunct="1">
              <a:spcBef>
                <a:spcPct val="20000"/>
              </a:spcBef>
              <a:buClr>
                <a:schemeClr val="accent1"/>
              </a:buClr>
              <a:buSzPct val="60000"/>
              <a:buFont typeface="Wingdings" pitchFamily="2" charset="2"/>
              <a:buChar char="q"/>
            </a:pPr>
            <a:r>
              <a:rPr lang="es-ES" altLang="es-MX" sz="1900" b="0">
                <a:latin typeface="Arial" pitchFamily="34" charset="0"/>
              </a:rPr>
              <a:t>dependerán de las preferencias.</a:t>
            </a:r>
            <a:endParaRPr lang="es-ES" altLang="es-MX" sz="1900" b="0" i="1">
              <a:latin typeface="Arial" pitchFamily="34" charset="0"/>
            </a:endParaRPr>
          </a:p>
        </p:txBody>
      </p:sp>
      <p:sp>
        <p:nvSpPr>
          <p:cNvPr id="82948" name="Rectangle 6"/>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82949" name="Rectangle 7"/>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pic>
        <p:nvPicPr>
          <p:cNvPr id="82950" name="Picture 12" descr="T3 10"/>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7988" y="3141663"/>
            <a:ext cx="11436350" cy="340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23" name="Rectangle 9"/>
          <p:cNvSpPr>
            <a:spLocks noChangeArrowheads="1"/>
          </p:cNvSpPr>
          <p:nvPr/>
        </p:nvSpPr>
        <p:spPr bwMode="auto">
          <a:xfrm>
            <a:off x="1271588" y="298450"/>
            <a:ext cx="9432925" cy="82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742950" indent="-285750" eaLnBrk="0" hangingPunct="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eaLnBrk="0" hangingPunct="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eaLnBrk="0" hangingPunct="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eaLnBrk="0" hangingPunct="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algn="r" eaLnBrk="1" hangingPunct="1">
              <a:spcBef>
                <a:spcPct val="0"/>
              </a:spcBef>
              <a:buClrTx/>
              <a:buSzTx/>
              <a:buFontTx/>
              <a:buNone/>
              <a:defRPr/>
            </a:pPr>
            <a:r>
              <a:rPr lang="es-ES_tradnl" altLang="es-MX" sz="2400" dirty="0" smtClean="0">
                <a:solidFill>
                  <a:srgbClr val="C00000"/>
                </a:solidFill>
                <a:effectLst>
                  <a:outerShdw blurRad="38100" dist="38100" dir="2700000" algn="tl">
                    <a:srgbClr val="000000">
                      <a:alpha val="43137"/>
                    </a:srgbClr>
                  </a:outerShdw>
                </a:effectLst>
                <a:latin typeface="Times New Roman" panose="02020603050405020304" pitchFamily="18" charset="0"/>
              </a:rPr>
              <a:t>EFECTO DE LA VARIACIÓN DEL PRECIO</a:t>
            </a:r>
            <a:br>
              <a:rPr lang="es-ES_tradnl" altLang="es-MX" sz="2400" dirty="0" smtClean="0">
                <a:solidFill>
                  <a:srgbClr val="C00000"/>
                </a:solidFill>
                <a:effectLst>
                  <a:outerShdw blurRad="38100" dist="38100" dir="2700000" algn="tl">
                    <a:srgbClr val="000000">
                      <a:alpha val="43137"/>
                    </a:srgbClr>
                  </a:outerShdw>
                </a:effectLst>
                <a:latin typeface="Times New Roman" panose="02020603050405020304" pitchFamily="18" charset="0"/>
              </a:rPr>
            </a:br>
            <a:r>
              <a:rPr lang="es-ES" altLang="es-MX" sz="2400" dirty="0" smtClean="0">
                <a:solidFill>
                  <a:srgbClr val="C00000"/>
                </a:solidFill>
                <a:effectLst>
                  <a:outerShdw blurRad="38100" dist="38100" dir="2700000" algn="tl">
                    <a:srgbClr val="000000">
                      <a:alpha val="43137"/>
                    </a:srgbClr>
                  </a:outerShdw>
                </a:effectLst>
                <a:latin typeface="Times New Roman" panose="02020603050405020304" pitchFamily="18" charset="0"/>
              </a:rPr>
              <a:t>La curva precio-consumo</a:t>
            </a:r>
            <a:endParaRPr lang="es-ES_tradnl" altLang="es-MX" sz="2400" dirty="0" smtClean="0">
              <a:solidFill>
                <a:srgbClr val="C00000"/>
              </a:solidFill>
              <a:effectLst>
                <a:outerShdw blurRad="38100" dist="38100" dir="2700000" algn="tl">
                  <a:srgbClr val="000000">
                    <a:alpha val="43137"/>
                  </a:srgbClr>
                </a:outerShdw>
              </a:effectLst>
              <a:latin typeface="Times New Roman" panose="02020603050405020304" pitchFamily="18" charset="0"/>
            </a:endParaRPr>
          </a:p>
        </p:txBody>
      </p:sp>
    </p:spTree>
  </p:cSld>
  <p:clrMapOvr>
    <a:masterClrMapping/>
  </p:clrMapOvr>
  <p:transition spd="slow">
    <p:push dir="u"/>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2787650" y="260350"/>
            <a:ext cx="7340600" cy="684213"/>
          </a:xfrm>
        </p:spPr>
        <p:txBody>
          <a:bodyPr lIns="90488" tIns="44450" rIns="90488" bIns="44450" rtlCol="0" anchor="b">
            <a:normAutofit fontScale="90000"/>
          </a:bodyPr>
          <a:lstStyle/>
          <a:p>
            <a:pPr algn="r" eaLnBrk="1" fontAlgn="auto" hangingPunct="1">
              <a:spcAft>
                <a:spcPts val="0"/>
              </a:spcAft>
              <a:defRPr/>
            </a:pPr>
            <a:r>
              <a:rPr lang="es-ES_tradnl" sz="2500" b="1" dirty="0">
                <a:solidFill>
                  <a:srgbClr val="C00000"/>
                </a:solidFill>
                <a:effectLst>
                  <a:outerShdw blurRad="38100" dist="38100" dir="2700000" algn="tl">
                    <a:srgbClr val="000000">
                      <a:alpha val="43137"/>
                    </a:srgbClr>
                  </a:outerShdw>
                </a:effectLst>
              </a:rPr>
              <a:t>EFECTO DE LA VARIACIÓN DEL PRECIO</a:t>
            </a:r>
            <a:r>
              <a:rPr lang="es-ES_tradnl" b="1" dirty="0" smtClean="0">
                <a:solidFill>
                  <a:srgbClr val="C00000"/>
                </a:solidFill>
                <a:effectLst>
                  <a:outerShdw blurRad="38100" dist="38100" dir="2700000" algn="tl">
                    <a:srgbClr val="000000">
                      <a:alpha val="43137"/>
                    </a:srgbClr>
                  </a:outerShdw>
                </a:effectLst>
              </a:rPr>
              <a:t> </a:t>
            </a:r>
          </a:p>
        </p:txBody>
      </p:sp>
      <p:sp>
        <p:nvSpPr>
          <p:cNvPr id="83971" name="Rectangle 3"/>
          <p:cNvSpPr>
            <a:spLocks noChangeArrowheads="1"/>
          </p:cNvSpPr>
          <p:nvPr/>
        </p:nvSpPr>
        <p:spPr bwMode="auto">
          <a:xfrm>
            <a:off x="6022975" y="2133600"/>
            <a:ext cx="4335463"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a:r>
              <a:rPr lang="es-ES_tradnl" altLang="es-MX" sz="1600"/>
              <a:t>La curva de precio-consumo representa</a:t>
            </a:r>
          </a:p>
          <a:p>
            <a:pPr algn="ctr"/>
            <a:r>
              <a:rPr lang="es-ES_tradnl" altLang="es-MX" sz="1600"/>
              <a:t> las combinaciones de alimentos y vestido</a:t>
            </a:r>
          </a:p>
          <a:p>
            <a:pPr algn="ctr"/>
            <a:r>
              <a:rPr lang="es-ES_tradnl" altLang="es-MX" sz="1600"/>
              <a:t> maximizadoras de la utilidad</a:t>
            </a:r>
          </a:p>
          <a:p>
            <a:pPr algn="ctr"/>
            <a:r>
              <a:rPr lang="es-ES_tradnl" altLang="es-MX" sz="1600"/>
              <a:t> correspondientes a todos y cada uno</a:t>
            </a:r>
          </a:p>
          <a:p>
            <a:pPr algn="ctr"/>
            <a:r>
              <a:rPr lang="es-ES_tradnl" altLang="es-MX" sz="1600"/>
              <a:t>de los precios posibles de los alimentos.</a:t>
            </a:r>
          </a:p>
        </p:txBody>
      </p:sp>
      <p:sp>
        <p:nvSpPr>
          <p:cNvPr id="83972" name="Freeform 5"/>
          <p:cNvSpPr>
            <a:spLocks/>
          </p:cNvSpPr>
          <p:nvPr/>
        </p:nvSpPr>
        <p:spPr bwMode="auto">
          <a:xfrm>
            <a:off x="3208338" y="2093913"/>
            <a:ext cx="1001712" cy="706437"/>
          </a:xfrm>
          <a:custGeom>
            <a:avLst/>
            <a:gdLst>
              <a:gd name="T0" fmla="*/ 0 w 1107"/>
              <a:gd name="T1" fmla="*/ 0 h 582"/>
              <a:gd name="T2" fmla="*/ 2147483646 w 1107"/>
              <a:gd name="T3" fmla="*/ 2147483646 h 582"/>
              <a:gd name="T4" fmla="*/ 2147483646 w 1107"/>
              <a:gd name="T5" fmla="*/ 2147483646 h 582"/>
              <a:gd name="T6" fmla="*/ 2147483646 w 1107"/>
              <a:gd name="T7" fmla="*/ 2147483646 h 582"/>
              <a:gd name="T8" fmla="*/ 2147483646 w 1107"/>
              <a:gd name="T9" fmla="*/ 2147483646 h 582"/>
              <a:gd name="T10" fmla="*/ 2147483646 w 1107"/>
              <a:gd name="T11" fmla="*/ 2147483646 h 582"/>
              <a:gd name="T12" fmla="*/ 2147483646 w 1107"/>
              <a:gd name="T13" fmla="*/ 2147483646 h 582"/>
              <a:gd name="T14" fmla="*/ 2147483646 w 1107"/>
              <a:gd name="T15" fmla="*/ 2147483646 h 582"/>
              <a:gd name="T16" fmla="*/ 2147483646 w 1107"/>
              <a:gd name="T17" fmla="*/ 2147483646 h 582"/>
              <a:gd name="T18" fmla="*/ 2147483646 w 1107"/>
              <a:gd name="T19" fmla="*/ 2147483646 h 582"/>
              <a:gd name="T20" fmla="*/ 2147483646 w 1107"/>
              <a:gd name="T21" fmla="*/ 2147483646 h 582"/>
              <a:gd name="T22" fmla="*/ 2147483646 w 1107"/>
              <a:gd name="T23" fmla="*/ 2147483646 h 582"/>
              <a:gd name="T24" fmla="*/ 2147483646 w 1107"/>
              <a:gd name="T25" fmla="*/ 2147483646 h 582"/>
              <a:gd name="T26" fmla="*/ 2147483646 w 1107"/>
              <a:gd name="T27" fmla="*/ 2147483646 h 582"/>
              <a:gd name="T28" fmla="*/ 2147483646 w 1107"/>
              <a:gd name="T29" fmla="*/ 2147483646 h 582"/>
              <a:gd name="T30" fmla="*/ 2147483646 w 1107"/>
              <a:gd name="T31" fmla="*/ 2147483646 h 582"/>
              <a:gd name="T32" fmla="*/ 2147483646 w 1107"/>
              <a:gd name="T33" fmla="*/ 2147483646 h 582"/>
              <a:gd name="T34" fmla="*/ 2147483646 w 1107"/>
              <a:gd name="T35" fmla="*/ 2147483646 h 582"/>
              <a:gd name="T36" fmla="*/ 2147483646 w 1107"/>
              <a:gd name="T37" fmla="*/ 2147483646 h 582"/>
              <a:gd name="T38" fmla="*/ 2147483646 w 1107"/>
              <a:gd name="T39" fmla="*/ 2147483646 h 582"/>
              <a:gd name="T40" fmla="*/ 2147483646 w 1107"/>
              <a:gd name="T41" fmla="*/ 2147483646 h 582"/>
              <a:gd name="T42" fmla="*/ 2147483646 w 1107"/>
              <a:gd name="T43" fmla="*/ 2147483646 h 582"/>
              <a:gd name="T44" fmla="*/ 2147483646 w 1107"/>
              <a:gd name="T45" fmla="*/ 2147483646 h 582"/>
              <a:gd name="T46" fmla="*/ 2147483646 w 1107"/>
              <a:gd name="T47" fmla="*/ 2147483646 h 582"/>
              <a:gd name="T48" fmla="*/ 2147483646 w 1107"/>
              <a:gd name="T49" fmla="*/ 2147483646 h 582"/>
              <a:gd name="T50" fmla="*/ 2147483646 w 1107"/>
              <a:gd name="T51" fmla="*/ 2147483646 h 582"/>
              <a:gd name="T52" fmla="*/ 2147483646 w 1107"/>
              <a:gd name="T53" fmla="*/ 2147483646 h 582"/>
              <a:gd name="T54" fmla="*/ 2147483646 w 1107"/>
              <a:gd name="T55" fmla="*/ 2147483646 h 582"/>
              <a:gd name="T56" fmla="*/ 2147483646 w 1107"/>
              <a:gd name="T57" fmla="*/ 2147483646 h 582"/>
              <a:gd name="T58" fmla="*/ 2147483646 w 1107"/>
              <a:gd name="T59" fmla="*/ 2147483646 h 582"/>
              <a:gd name="T60" fmla="*/ 2147483646 w 1107"/>
              <a:gd name="T61" fmla="*/ 2147483646 h 582"/>
              <a:gd name="T62" fmla="*/ 2147483646 w 1107"/>
              <a:gd name="T63" fmla="*/ 2147483646 h 58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07"/>
              <a:gd name="T97" fmla="*/ 0 h 582"/>
              <a:gd name="T98" fmla="*/ 1107 w 1107"/>
              <a:gd name="T99" fmla="*/ 582 h 58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07" h="582">
                <a:moveTo>
                  <a:pt x="0" y="0"/>
                </a:moveTo>
                <a:lnTo>
                  <a:pt x="9" y="30"/>
                </a:lnTo>
                <a:lnTo>
                  <a:pt x="22" y="69"/>
                </a:lnTo>
                <a:lnTo>
                  <a:pt x="35" y="112"/>
                </a:lnTo>
                <a:lnTo>
                  <a:pt x="48" y="164"/>
                </a:lnTo>
                <a:lnTo>
                  <a:pt x="86" y="264"/>
                </a:lnTo>
                <a:lnTo>
                  <a:pt x="108" y="312"/>
                </a:lnTo>
                <a:lnTo>
                  <a:pt x="138" y="351"/>
                </a:lnTo>
                <a:lnTo>
                  <a:pt x="168" y="390"/>
                </a:lnTo>
                <a:lnTo>
                  <a:pt x="207" y="425"/>
                </a:lnTo>
                <a:lnTo>
                  <a:pt x="293" y="494"/>
                </a:lnTo>
                <a:lnTo>
                  <a:pt x="336" y="520"/>
                </a:lnTo>
                <a:lnTo>
                  <a:pt x="383" y="546"/>
                </a:lnTo>
                <a:lnTo>
                  <a:pt x="435" y="563"/>
                </a:lnTo>
                <a:lnTo>
                  <a:pt x="482" y="576"/>
                </a:lnTo>
                <a:lnTo>
                  <a:pt x="534" y="581"/>
                </a:lnTo>
                <a:lnTo>
                  <a:pt x="590" y="576"/>
                </a:lnTo>
                <a:lnTo>
                  <a:pt x="650" y="568"/>
                </a:lnTo>
                <a:lnTo>
                  <a:pt x="710" y="555"/>
                </a:lnTo>
                <a:lnTo>
                  <a:pt x="770" y="537"/>
                </a:lnTo>
                <a:lnTo>
                  <a:pt x="822" y="520"/>
                </a:lnTo>
                <a:lnTo>
                  <a:pt x="874" y="498"/>
                </a:lnTo>
                <a:lnTo>
                  <a:pt x="912" y="481"/>
                </a:lnTo>
                <a:lnTo>
                  <a:pt x="943" y="459"/>
                </a:lnTo>
                <a:lnTo>
                  <a:pt x="973" y="438"/>
                </a:lnTo>
                <a:lnTo>
                  <a:pt x="990" y="412"/>
                </a:lnTo>
                <a:lnTo>
                  <a:pt x="1007" y="386"/>
                </a:lnTo>
                <a:lnTo>
                  <a:pt x="1033" y="334"/>
                </a:lnTo>
                <a:lnTo>
                  <a:pt x="1059" y="290"/>
                </a:lnTo>
                <a:lnTo>
                  <a:pt x="1076" y="251"/>
                </a:lnTo>
                <a:lnTo>
                  <a:pt x="1089" y="212"/>
                </a:lnTo>
                <a:lnTo>
                  <a:pt x="1106" y="143"/>
                </a:lnTo>
              </a:path>
            </a:pathLst>
          </a:custGeom>
          <a:noFill/>
          <a:ln w="50800" cap="rnd">
            <a:solidFill>
              <a:srgbClr val="66FF66"/>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3973" name="Rectangle 6"/>
          <p:cNvSpPr>
            <a:spLocks noChangeArrowheads="1"/>
          </p:cNvSpPr>
          <p:nvPr/>
        </p:nvSpPr>
        <p:spPr bwMode="auto">
          <a:xfrm>
            <a:off x="4079875" y="1989138"/>
            <a:ext cx="20812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Curva de precio-consumo</a:t>
            </a:r>
          </a:p>
        </p:txBody>
      </p:sp>
      <p:sp>
        <p:nvSpPr>
          <p:cNvPr id="83974" name="Line 7"/>
          <p:cNvSpPr>
            <a:spLocks noChangeShapeType="1"/>
          </p:cNvSpPr>
          <p:nvPr/>
        </p:nvSpPr>
        <p:spPr bwMode="auto">
          <a:xfrm>
            <a:off x="3054350" y="1481138"/>
            <a:ext cx="514350" cy="2422525"/>
          </a:xfrm>
          <a:prstGeom prst="line">
            <a:avLst/>
          </a:prstGeom>
          <a:noFill/>
          <a:ln w="25400">
            <a:solidFill>
              <a:srgbClr val="0033CC"/>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3975" name="Line 8"/>
          <p:cNvSpPr>
            <a:spLocks noChangeShapeType="1"/>
          </p:cNvSpPr>
          <p:nvPr/>
        </p:nvSpPr>
        <p:spPr bwMode="auto">
          <a:xfrm>
            <a:off x="3054350" y="1531938"/>
            <a:ext cx="2605088" cy="2371725"/>
          </a:xfrm>
          <a:prstGeom prst="line">
            <a:avLst/>
          </a:prstGeom>
          <a:noFill/>
          <a:ln w="25400">
            <a:solidFill>
              <a:srgbClr val="0033CC"/>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3976" name="Line 9"/>
          <p:cNvSpPr>
            <a:spLocks noChangeShapeType="1"/>
          </p:cNvSpPr>
          <p:nvPr/>
        </p:nvSpPr>
        <p:spPr bwMode="auto">
          <a:xfrm>
            <a:off x="3054350" y="1531938"/>
            <a:ext cx="1058863" cy="2371725"/>
          </a:xfrm>
          <a:prstGeom prst="line">
            <a:avLst/>
          </a:prstGeom>
          <a:noFill/>
          <a:ln w="25400">
            <a:solidFill>
              <a:srgbClr val="0033CC"/>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3977" name="Line 10"/>
          <p:cNvSpPr>
            <a:spLocks noChangeShapeType="1"/>
          </p:cNvSpPr>
          <p:nvPr/>
        </p:nvSpPr>
        <p:spPr bwMode="auto">
          <a:xfrm>
            <a:off x="3057525" y="1214438"/>
            <a:ext cx="0" cy="269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3978" name="Rectangle 11"/>
          <p:cNvSpPr>
            <a:spLocks noChangeArrowheads="1"/>
          </p:cNvSpPr>
          <p:nvPr/>
        </p:nvSpPr>
        <p:spPr bwMode="auto">
          <a:xfrm>
            <a:off x="2814638" y="1082675"/>
            <a:ext cx="2778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a:r>
              <a:rPr lang="es-ES_tradnl" altLang="es-MX" sz="1200" i="1">
                <a:latin typeface="Times New Roman" pitchFamily="18" charset="0"/>
              </a:rPr>
              <a:t>Y</a:t>
            </a:r>
          </a:p>
        </p:txBody>
      </p:sp>
      <p:sp>
        <p:nvSpPr>
          <p:cNvPr id="83979" name="Freeform 12"/>
          <p:cNvSpPr>
            <a:spLocks/>
          </p:cNvSpPr>
          <p:nvPr/>
        </p:nvSpPr>
        <p:spPr bwMode="auto">
          <a:xfrm>
            <a:off x="3832225" y="2046288"/>
            <a:ext cx="798513" cy="742950"/>
          </a:xfrm>
          <a:custGeom>
            <a:avLst/>
            <a:gdLst>
              <a:gd name="T0" fmla="*/ 0 w 917"/>
              <a:gd name="T1" fmla="*/ 0 h 742"/>
              <a:gd name="T2" fmla="*/ 2147483646 w 917"/>
              <a:gd name="T3" fmla="*/ 2147483646 h 742"/>
              <a:gd name="T4" fmla="*/ 2147483646 w 917"/>
              <a:gd name="T5" fmla="*/ 2147483646 h 742"/>
              <a:gd name="T6" fmla="*/ 2147483646 w 917"/>
              <a:gd name="T7" fmla="*/ 2147483646 h 742"/>
              <a:gd name="T8" fmla="*/ 2147483646 w 917"/>
              <a:gd name="T9" fmla="*/ 2147483646 h 742"/>
              <a:gd name="T10" fmla="*/ 2147483646 w 917"/>
              <a:gd name="T11" fmla="*/ 2147483646 h 742"/>
              <a:gd name="T12" fmla="*/ 2147483646 w 917"/>
              <a:gd name="T13" fmla="*/ 2147483646 h 742"/>
              <a:gd name="T14" fmla="*/ 2147483646 w 917"/>
              <a:gd name="T15" fmla="*/ 2147483646 h 742"/>
              <a:gd name="T16" fmla="*/ 2147483646 w 917"/>
              <a:gd name="T17" fmla="*/ 2147483646 h 742"/>
              <a:gd name="T18" fmla="*/ 2147483646 w 917"/>
              <a:gd name="T19" fmla="*/ 2147483646 h 742"/>
              <a:gd name="T20" fmla="*/ 2147483646 w 917"/>
              <a:gd name="T21" fmla="*/ 2147483646 h 742"/>
              <a:gd name="T22" fmla="*/ 2147483646 w 917"/>
              <a:gd name="T23" fmla="*/ 2147483646 h 742"/>
              <a:gd name="T24" fmla="*/ 2147483646 w 917"/>
              <a:gd name="T25" fmla="*/ 2147483646 h 742"/>
              <a:gd name="T26" fmla="*/ 2147483646 w 917"/>
              <a:gd name="T27" fmla="*/ 2147483646 h 742"/>
              <a:gd name="T28" fmla="*/ 2147483646 w 917"/>
              <a:gd name="T29" fmla="*/ 2147483646 h 742"/>
              <a:gd name="T30" fmla="*/ 2147483646 w 917"/>
              <a:gd name="T31" fmla="*/ 2147483646 h 742"/>
              <a:gd name="T32" fmla="*/ 2147483646 w 917"/>
              <a:gd name="T33" fmla="*/ 2147483646 h 742"/>
              <a:gd name="T34" fmla="*/ 2147483646 w 917"/>
              <a:gd name="T35" fmla="*/ 2147483646 h 742"/>
              <a:gd name="T36" fmla="*/ 2147483646 w 917"/>
              <a:gd name="T37" fmla="*/ 2147483646 h 7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17"/>
              <a:gd name="T58" fmla="*/ 0 h 742"/>
              <a:gd name="T59" fmla="*/ 917 w 917"/>
              <a:gd name="T60" fmla="*/ 742 h 7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17" h="742">
                <a:moveTo>
                  <a:pt x="0" y="0"/>
                </a:moveTo>
                <a:lnTo>
                  <a:pt x="15" y="29"/>
                </a:lnTo>
                <a:lnTo>
                  <a:pt x="41" y="68"/>
                </a:lnTo>
                <a:lnTo>
                  <a:pt x="66" y="115"/>
                </a:lnTo>
                <a:lnTo>
                  <a:pt x="97" y="166"/>
                </a:lnTo>
                <a:lnTo>
                  <a:pt x="159" y="268"/>
                </a:lnTo>
                <a:lnTo>
                  <a:pt x="195" y="315"/>
                </a:lnTo>
                <a:lnTo>
                  <a:pt x="226" y="358"/>
                </a:lnTo>
                <a:lnTo>
                  <a:pt x="283" y="421"/>
                </a:lnTo>
                <a:lnTo>
                  <a:pt x="344" y="477"/>
                </a:lnTo>
                <a:lnTo>
                  <a:pt x="411" y="528"/>
                </a:lnTo>
                <a:lnTo>
                  <a:pt x="489" y="575"/>
                </a:lnTo>
                <a:lnTo>
                  <a:pt x="540" y="600"/>
                </a:lnTo>
                <a:lnTo>
                  <a:pt x="592" y="622"/>
                </a:lnTo>
                <a:lnTo>
                  <a:pt x="715" y="669"/>
                </a:lnTo>
                <a:lnTo>
                  <a:pt x="772" y="690"/>
                </a:lnTo>
                <a:lnTo>
                  <a:pt x="828" y="711"/>
                </a:lnTo>
                <a:lnTo>
                  <a:pt x="880" y="728"/>
                </a:lnTo>
                <a:lnTo>
                  <a:pt x="916" y="741"/>
                </a:lnTo>
              </a:path>
            </a:pathLst>
          </a:custGeom>
          <a:noFill/>
          <a:ln w="25400" cap="rnd">
            <a:solidFill>
              <a:srgbClr val="CC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3980" name="Freeform 13"/>
          <p:cNvSpPr>
            <a:spLocks/>
          </p:cNvSpPr>
          <p:nvPr/>
        </p:nvSpPr>
        <p:spPr bwMode="auto">
          <a:xfrm>
            <a:off x="3540125" y="2381250"/>
            <a:ext cx="420688" cy="915988"/>
          </a:xfrm>
          <a:custGeom>
            <a:avLst/>
            <a:gdLst>
              <a:gd name="T0" fmla="*/ 0 w 483"/>
              <a:gd name="T1" fmla="*/ 0 h 914"/>
              <a:gd name="T2" fmla="*/ 2147483646 w 483"/>
              <a:gd name="T3" fmla="*/ 2147483646 h 914"/>
              <a:gd name="T4" fmla="*/ 2147483646 w 483"/>
              <a:gd name="T5" fmla="*/ 2147483646 h 914"/>
              <a:gd name="T6" fmla="*/ 2147483646 w 483"/>
              <a:gd name="T7" fmla="*/ 2147483646 h 914"/>
              <a:gd name="T8" fmla="*/ 2147483646 w 483"/>
              <a:gd name="T9" fmla="*/ 2147483646 h 914"/>
              <a:gd name="T10" fmla="*/ 2147483646 w 483"/>
              <a:gd name="T11" fmla="*/ 2147483646 h 914"/>
              <a:gd name="T12" fmla="*/ 2147483646 w 483"/>
              <a:gd name="T13" fmla="*/ 2147483646 h 914"/>
              <a:gd name="T14" fmla="*/ 2147483646 w 483"/>
              <a:gd name="T15" fmla="*/ 2147483646 h 914"/>
              <a:gd name="T16" fmla="*/ 2147483646 w 483"/>
              <a:gd name="T17" fmla="*/ 2147483646 h 914"/>
              <a:gd name="T18" fmla="*/ 2147483646 w 483"/>
              <a:gd name="T19" fmla="*/ 2147483646 h 914"/>
              <a:gd name="T20" fmla="*/ 2147483646 w 483"/>
              <a:gd name="T21" fmla="*/ 2147483646 h 914"/>
              <a:gd name="T22" fmla="*/ 2147483646 w 483"/>
              <a:gd name="T23" fmla="*/ 2147483646 h 914"/>
              <a:gd name="T24" fmla="*/ 2147483646 w 483"/>
              <a:gd name="T25" fmla="*/ 2147483646 h 9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83"/>
              <a:gd name="T40" fmla="*/ 0 h 914"/>
              <a:gd name="T41" fmla="*/ 483 w 483"/>
              <a:gd name="T42" fmla="*/ 914 h 91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83" h="914">
                <a:moveTo>
                  <a:pt x="0" y="0"/>
                </a:moveTo>
                <a:lnTo>
                  <a:pt x="8" y="102"/>
                </a:lnTo>
                <a:lnTo>
                  <a:pt x="20" y="208"/>
                </a:lnTo>
                <a:lnTo>
                  <a:pt x="31" y="259"/>
                </a:lnTo>
                <a:lnTo>
                  <a:pt x="51" y="315"/>
                </a:lnTo>
                <a:lnTo>
                  <a:pt x="71" y="370"/>
                </a:lnTo>
                <a:lnTo>
                  <a:pt x="98" y="426"/>
                </a:lnTo>
                <a:lnTo>
                  <a:pt x="129" y="482"/>
                </a:lnTo>
                <a:lnTo>
                  <a:pt x="169" y="543"/>
                </a:lnTo>
                <a:lnTo>
                  <a:pt x="216" y="604"/>
                </a:lnTo>
                <a:lnTo>
                  <a:pt x="263" y="665"/>
                </a:lnTo>
                <a:lnTo>
                  <a:pt x="368" y="786"/>
                </a:lnTo>
                <a:lnTo>
                  <a:pt x="482" y="913"/>
                </a:lnTo>
              </a:path>
            </a:pathLst>
          </a:custGeom>
          <a:noFill/>
          <a:ln w="25400" cap="rnd">
            <a:solidFill>
              <a:srgbClr val="CC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3981" name="Rectangle 14"/>
          <p:cNvSpPr>
            <a:spLocks noChangeArrowheads="1"/>
          </p:cNvSpPr>
          <p:nvPr/>
        </p:nvSpPr>
        <p:spPr bwMode="auto">
          <a:xfrm>
            <a:off x="2824163" y="2713038"/>
            <a:ext cx="26828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4</a:t>
            </a:r>
          </a:p>
        </p:txBody>
      </p:sp>
      <p:sp>
        <p:nvSpPr>
          <p:cNvPr id="83982" name="Rectangle 15"/>
          <p:cNvSpPr>
            <a:spLocks noChangeArrowheads="1"/>
          </p:cNvSpPr>
          <p:nvPr/>
        </p:nvSpPr>
        <p:spPr bwMode="auto">
          <a:xfrm>
            <a:off x="2824163" y="2401888"/>
            <a:ext cx="26828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5</a:t>
            </a:r>
          </a:p>
        </p:txBody>
      </p:sp>
      <p:sp>
        <p:nvSpPr>
          <p:cNvPr id="83983" name="Rectangle 16"/>
          <p:cNvSpPr>
            <a:spLocks noChangeArrowheads="1"/>
          </p:cNvSpPr>
          <p:nvPr/>
        </p:nvSpPr>
        <p:spPr bwMode="auto">
          <a:xfrm>
            <a:off x="2822575" y="2089150"/>
            <a:ext cx="2682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6</a:t>
            </a:r>
          </a:p>
        </p:txBody>
      </p:sp>
      <p:sp>
        <p:nvSpPr>
          <p:cNvPr id="83984" name="Line 17"/>
          <p:cNvSpPr>
            <a:spLocks noChangeShapeType="1"/>
          </p:cNvSpPr>
          <p:nvPr/>
        </p:nvSpPr>
        <p:spPr bwMode="auto">
          <a:xfrm>
            <a:off x="3046413" y="2236788"/>
            <a:ext cx="195262"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3985" name="Line 18"/>
          <p:cNvSpPr>
            <a:spLocks noChangeShapeType="1"/>
          </p:cNvSpPr>
          <p:nvPr/>
        </p:nvSpPr>
        <p:spPr bwMode="auto">
          <a:xfrm>
            <a:off x="3201988" y="2667000"/>
            <a:ext cx="0" cy="381000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3986" name="Line 19"/>
          <p:cNvSpPr>
            <a:spLocks noChangeShapeType="1"/>
          </p:cNvSpPr>
          <p:nvPr/>
        </p:nvSpPr>
        <p:spPr bwMode="auto">
          <a:xfrm>
            <a:off x="3046413" y="2525713"/>
            <a:ext cx="1031875"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3987" name="Line 20"/>
          <p:cNvSpPr>
            <a:spLocks noChangeShapeType="1"/>
          </p:cNvSpPr>
          <p:nvPr/>
        </p:nvSpPr>
        <p:spPr bwMode="auto">
          <a:xfrm>
            <a:off x="3046413" y="2813050"/>
            <a:ext cx="571500"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3988" name="Line 21"/>
          <p:cNvSpPr>
            <a:spLocks noChangeShapeType="1"/>
          </p:cNvSpPr>
          <p:nvPr/>
        </p:nvSpPr>
        <p:spPr bwMode="auto">
          <a:xfrm>
            <a:off x="3624263" y="2822575"/>
            <a:ext cx="34925" cy="3654425"/>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3989" name="Oval 22"/>
          <p:cNvSpPr>
            <a:spLocks noChangeArrowheads="1"/>
          </p:cNvSpPr>
          <p:nvPr/>
        </p:nvSpPr>
        <p:spPr bwMode="auto">
          <a:xfrm>
            <a:off x="3603625" y="2789238"/>
            <a:ext cx="41275" cy="49212"/>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p>
        </p:txBody>
      </p:sp>
      <p:sp>
        <p:nvSpPr>
          <p:cNvPr id="83990" name="Oval 23"/>
          <p:cNvSpPr>
            <a:spLocks noChangeArrowheads="1"/>
          </p:cNvSpPr>
          <p:nvPr/>
        </p:nvSpPr>
        <p:spPr bwMode="auto">
          <a:xfrm>
            <a:off x="4105275" y="2476500"/>
            <a:ext cx="41275" cy="96838"/>
          </a:xfrm>
          <a:prstGeom prst="ellipse">
            <a:avLst/>
          </a:prstGeom>
          <a:solidFill>
            <a:schemeClr val="tx1"/>
          </a:solidFill>
          <a:ln w="12700">
            <a:solidFill>
              <a:schemeClr val="tx1"/>
            </a:solidFill>
            <a:round/>
            <a:headEnd/>
            <a:tailEnd/>
          </a:ln>
        </p:spPr>
        <p:txBody>
          <a:bodyPr wrap="none" anchor="ctr"/>
          <a:lstStyle/>
          <a:p>
            <a:pPr eaLnBrk="1" hangingPunct="1"/>
            <a:endParaRPr lang="es-MX" altLang="es-MX"/>
          </a:p>
        </p:txBody>
      </p:sp>
      <p:sp>
        <p:nvSpPr>
          <p:cNvPr id="83991" name="Line 24"/>
          <p:cNvSpPr>
            <a:spLocks noChangeShapeType="1"/>
          </p:cNvSpPr>
          <p:nvPr/>
        </p:nvSpPr>
        <p:spPr bwMode="auto">
          <a:xfrm flipH="1">
            <a:off x="4116388" y="2582863"/>
            <a:ext cx="9525" cy="3894137"/>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3992" name="Rectangle 25"/>
          <p:cNvSpPr>
            <a:spLocks noChangeArrowheads="1"/>
          </p:cNvSpPr>
          <p:nvPr/>
        </p:nvSpPr>
        <p:spPr bwMode="auto">
          <a:xfrm>
            <a:off x="3871913" y="3243263"/>
            <a:ext cx="350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t>U</a:t>
            </a:r>
            <a:r>
              <a:rPr lang="es-ES_tradnl" altLang="es-MX" sz="1200" i="1" baseline="-25000"/>
              <a:t>2</a:t>
            </a:r>
          </a:p>
        </p:txBody>
      </p:sp>
      <p:sp>
        <p:nvSpPr>
          <p:cNvPr id="83993" name="Rectangle 26"/>
          <p:cNvSpPr>
            <a:spLocks noChangeArrowheads="1"/>
          </p:cNvSpPr>
          <p:nvPr/>
        </p:nvSpPr>
        <p:spPr bwMode="auto">
          <a:xfrm>
            <a:off x="4667250" y="2714625"/>
            <a:ext cx="35083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t>U</a:t>
            </a:r>
            <a:r>
              <a:rPr lang="es-ES_tradnl" altLang="es-MX" sz="1200" i="1" baseline="-25000"/>
              <a:t>3</a:t>
            </a:r>
          </a:p>
        </p:txBody>
      </p:sp>
      <p:sp>
        <p:nvSpPr>
          <p:cNvPr id="83994" name="Rectangle 27"/>
          <p:cNvSpPr>
            <a:spLocks noChangeArrowheads="1"/>
          </p:cNvSpPr>
          <p:nvPr/>
        </p:nvSpPr>
        <p:spPr bwMode="auto">
          <a:xfrm>
            <a:off x="3201988" y="2089150"/>
            <a:ext cx="29368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t>C</a:t>
            </a:r>
          </a:p>
        </p:txBody>
      </p:sp>
      <p:sp>
        <p:nvSpPr>
          <p:cNvPr id="83995" name="Rectangle 28"/>
          <p:cNvSpPr>
            <a:spLocks noChangeArrowheads="1"/>
          </p:cNvSpPr>
          <p:nvPr/>
        </p:nvSpPr>
        <p:spPr bwMode="auto">
          <a:xfrm>
            <a:off x="3619500" y="2522538"/>
            <a:ext cx="29368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t>B</a:t>
            </a:r>
          </a:p>
        </p:txBody>
      </p:sp>
      <p:sp>
        <p:nvSpPr>
          <p:cNvPr id="83996" name="Rectangle 29"/>
          <p:cNvSpPr>
            <a:spLocks noChangeArrowheads="1"/>
          </p:cNvSpPr>
          <p:nvPr/>
        </p:nvSpPr>
        <p:spPr bwMode="auto">
          <a:xfrm>
            <a:off x="4205288" y="2378075"/>
            <a:ext cx="29368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t>D</a:t>
            </a:r>
          </a:p>
        </p:txBody>
      </p:sp>
      <p:sp>
        <p:nvSpPr>
          <p:cNvPr id="83997" name="Rectangle 30"/>
          <p:cNvSpPr>
            <a:spLocks noChangeArrowheads="1"/>
          </p:cNvSpPr>
          <p:nvPr/>
        </p:nvSpPr>
        <p:spPr bwMode="auto">
          <a:xfrm>
            <a:off x="3286125" y="2344738"/>
            <a:ext cx="3508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t>U</a:t>
            </a:r>
            <a:r>
              <a:rPr lang="es-ES_tradnl" altLang="es-MX" sz="1200" i="1" baseline="-25000"/>
              <a:t>1</a:t>
            </a:r>
          </a:p>
        </p:txBody>
      </p:sp>
      <p:sp>
        <p:nvSpPr>
          <p:cNvPr id="83998" name="Oval 31"/>
          <p:cNvSpPr>
            <a:spLocks noChangeArrowheads="1"/>
          </p:cNvSpPr>
          <p:nvPr/>
        </p:nvSpPr>
        <p:spPr bwMode="auto">
          <a:xfrm flipH="1">
            <a:off x="3163888" y="2063750"/>
            <a:ext cx="82550" cy="76200"/>
          </a:xfrm>
          <a:prstGeom prst="ellipse">
            <a:avLst/>
          </a:prstGeom>
          <a:solidFill>
            <a:schemeClr val="tx1"/>
          </a:solidFill>
          <a:ln w="12700">
            <a:solidFill>
              <a:srgbClr val="66FF66"/>
            </a:solidFill>
            <a:round/>
            <a:headEnd/>
            <a:tailEnd/>
          </a:ln>
        </p:spPr>
        <p:txBody>
          <a:bodyPr wrap="none" anchor="ctr"/>
          <a:lstStyle/>
          <a:p>
            <a:pPr eaLnBrk="1" hangingPunct="1"/>
            <a:endParaRPr lang="es-MX" altLang="es-MX"/>
          </a:p>
        </p:txBody>
      </p:sp>
      <p:sp>
        <p:nvSpPr>
          <p:cNvPr id="83999" name="Arc 32"/>
          <p:cNvSpPr>
            <a:spLocks/>
          </p:cNvSpPr>
          <p:nvPr/>
        </p:nvSpPr>
        <p:spPr bwMode="auto">
          <a:xfrm rot="-10172618">
            <a:off x="3073400" y="1474788"/>
            <a:ext cx="836613" cy="1187450"/>
          </a:xfrm>
          <a:custGeom>
            <a:avLst/>
            <a:gdLst>
              <a:gd name="T0" fmla="*/ 2147483646 w 21600"/>
              <a:gd name="T1" fmla="*/ 0 h 21324"/>
              <a:gd name="T2" fmla="*/ 2147483646 w 21600"/>
              <a:gd name="T3" fmla="*/ 2147483646 h 21324"/>
              <a:gd name="T4" fmla="*/ 0 w 21600"/>
              <a:gd name="T5" fmla="*/ 2147483646 h 21324"/>
              <a:gd name="T6" fmla="*/ 0 60000 65536"/>
              <a:gd name="T7" fmla="*/ 0 60000 65536"/>
              <a:gd name="T8" fmla="*/ 0 60000 65536"/>
              <a:gd name="T9" fmla="*/ 0 w 21600"/>
              <a:gd name="T10" fmla="*/ 0 h 21324"/>
              <a:gd name="T11" fmla="*/ 21600 w 21600"/>
              <a:gd name="T12" fmla="*/ 21324 h 21324"/>
            </a:gdLst>
            <a:ahLst/>
            <a:cxnLst>
              <a:cxn ang="T6">
                <a:pos x="T0" y="T1"/>
              </a:cxn>
              <a:cxn ang="T7">
                <a:pos x="T2" y="T3"/>
              </a:cxn>
              <a:cxn ang="T8">
                <a:pos x="T4" y="T5"/>
              </a:cxn>
            </a:cxnLst>
            <a:rect l="T9" t="T10" r="T11" b="T12"/>
            <a:pathLst>
              <a:path w="21600" h="21324" fill="none" extrusionOk="0">
                <a:moveTo>
                  <a:pt x="6844" y="0"/>
                </a:moveTo>
                <a:cubicBezTo>
                  <a:pt x="15657" y="2944"/>
                  <a:pt x="21600" y="11195"/>
                  <a:pt x="21600" y="20487"/>
                </a:cubicBezTo>
                <a:cubicBezTo>
                  <a:pt x="21600" y="20766"/>
                  <a:pt x="21594" y="21045"/>
                  <a:pt x="21583" y="21323"/>
                </a:cubicBezTo>
              </a:path>
              <a:path w="21600" h="21324" stroke="0" extrusionOk="0">
                <a:moveTo>
                  <a:pt x="6844" y="0"/>
                </a:moveTo>
                <a:cubicBezTo>
                  <a:pt x="15657" y="2944"/>
                  <a:pt x="21600" y="11195"/>
                  <a:pt x="21600" y="20487"/>
                </a:cubicBezTo>
                <a:cubicBezTo>
                  <a:pt x="21600" y="20766"/>
                  <a:pt x="21594" y="21045"/>
                  <a:pt x="21583" y="21323"/>
                </a:cubicBezTo>
                <a:lnTo>
                  <a:pt x="0" y="20487"/>
                </a:lnTo>
                <a:lnTo>
                  <a:pt x="6844"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p>
        </p:txBody>
      </p:sp>
      <p:sp>
        <p:nvSpPr>
          <p:cNvPr id="84000" name="Rectangle 34"/>
          <p:cNvSpPr>
            <a:spLocks noChangeArrowheads="1"/>
          </p:cNvSpPr>
          <p:nvPr/>
        </p:nvSpPr>
        <p:spPr bwMode="auto">
          <a:xfrm>
            <a:off x="5651500" y="3919538"/>
            <a:ext cx="228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r>
              <a:rPr lang="es-ES_tradnl" altLang="es-MX" sz="1200" i="1">
                <a:latin typeface="Times New Roman" pitchFamily="18" charset="0"/>
              </a:rPr>
              <a:t>X</a:t>
            </a:r>
          </a:p>
        </p:txBody>
      </p:sp>
      <p:sp>
        <p:nvSpPr>
          <p:cNvPr id="84001" name="Line 35"/>
          <p:cNvSpPr>
            <a:spLocks noChangeShapeType="1"/>
          </p:cNvSpPr>
          <p:nvPr/>
        </p:nvSpPr>
        <p:spPr bwMode="auto">
          <a:xfrm>
            <a:off x="3067050" y="3908425"/>
            <a:ext cx="278765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4002" name="Rectangle 36"/>
          <p:cNvSpPr>
            <a:spLocks noChangeArrowheads="1"/>
          </p:cNvSpPr>
          <p:nvPr/>
        </p:nvSpPr>
        <p:spPr bwMode="auto">
          <a:xfrm>
            <a:off x="3222625" y="3886200"/>
            <a:ext cx="2682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4</a:t>
            </a:r>
          </a:p>
        </p:txBody>
      </p:sp>
      <p:sp>
        <p:nvSpPr>
          <p:cNvPr id="84003" name="Rectangle 37"/>
          <p:cNvSpPr>
            <a:spLocks noChangeArrowheads="1"/>
          </p:cNvSpPr>
          <p:nvPr/>
        </p:nvSpPr>
        <p:spPr bwMode="auto">
          <a:xfrm>
            <a:off x="3603625" y="3886200"/>
            <a:ext cx="3524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12</a:t>
            </a:r>
          </a:p>
        </p:txBody>
      </p:sp>
      <p:sp>
        <p:nvSpPr>
          <p:cNvPr id="84004" name="Rectangle 38"/>
          <p:cNvSpPr>
            <a:spLocks noChangeArrowheads="1"/>
          </p:cNvSpPr>
          <p:nvPr/>
        </p:nvSpPr>
        <p:spPr bwMode="auto">
          <a:xfrm>
            <a:off x="4060825" y="3886200"/>
            <a:ext cx="3524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20</a:t>
            </a:r>
          </a:p>
        </p:txBody>
      </p:sp>
      <p:sp>
        <p:nvSpPr>
          <p:cNvPr id="84005" name="Freeform 39"/>
          <p:cNvSpPr>
            <a:spLocks/>
          </p:cNvSpPr>
          <p:nvPr/>
        </p:nvSpPr>
        <p:spPr bwMode="auto">
          <a:xfrm>
            <a:off x="3222625" y="4322763"/>
            <a:ext cx="1293813" cy="1830387"/>
          </a:xfrm>
          <a:custGeom>
            <a:avLst/>
            <a:gdLst>
              <a:gd name="T0" fmla="*/ 0 w 1009"/>
              <a:gd name="T1" fmla="*/ 0 h 1684"/>
              <a:gd name="T2" fmla="*/ 2147483646 w 1009"/>
              <a:gd name="T3" fmla="*/ 2147483646 h 1684"/>
              <a:gd name="T4" fmla="*/ 2147483646 w 1009"/>
              <a:gd name="T5" fmla="*/ 2147483646 h 1684"/>
              <a:gd name="T6" fmla="*/ 2147483646 w 1009"/>
              <a:gd name="T7" fmla="*/ 2147483646 h 1684"/>
              <a:gd name="T8" fmla="*/ 2147483646 w 1009"/>
              <a:gd name="T9" fmla="*/ 2147483646 h 1684"/>
              <a:gd name="T10" fmla="*/ 2147483646 w 1009"/>
              <a:gd name="T11" fmla="*/ 2147483646 h 1684"/>
              <a:gd name="T12" fmla="*/ 2147483646 w 1009"/>
              <a:gd name="T13" fmla="*/ 2147483646 h 1684"/>
              <a:gd name="T14" fmla="*/ 2147483646 w 1009"/>
              <a:gd name="T15" fmla="*/ 2147483646 h 1684"/>
              <a:gd name="T16" fmla="*/ 2147483646 w 1009"/>
              <a:gd name="T17" fmla="*/ 2147483646 h 1684"/>
              <a:gd name="T18" fmla="*/ 2147483646 w 1009"/>
              <a:gd name="T19" fmla="*/ 2147483646 h 1684"/>
              <a:gd name="T20" fmla="*/ 2147483646 w 1009"/>
              <a:gd name="T21" fmla="*/ 2147483646 h 1684"/>
              <a:gd name="T22" fmla="*/ 2147483646 w 1009"/>
              <a:gd name="T23" fmla="*/ 2147483646 h 1684"/>
              <a:gd name="T24" fmla="*/ 2147483646 w 1009"/>
              <a:gd name="T25" fmla="*/ 2147483646 h 1684"/>
              <a:gd name="T26" fmla="*/ 2147483646 w 1009"/>
              <a:gd name="T27" fmla="*/ 2147483646 h 1684"/>
              <a:gd name="T28" fmla="*/ 2147483646 w 1009"/>
              <a:gd name="T29" fmla="*/ 2147483646 h 168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09"/>
              <a:gd name="T46" fmla="*/ 0 h 1684"/>
              <a:gd name="T47" fmla="*/ 1009 w 1009"/>
              <a:gd name="T48" fmla="*/ 1684 h 168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09" h="1684">
                <a:moveTo>
                  <a:pt x="0" y="0"/>
                </a:moveTo>
                <a:lnTo>
                  <a:pt x="133" y="309"/>
                </a:lnTo>
                <a:lnTo>
                  <a:pt x="203" y="458"/>
                </a:lnTo>
                <a:lnTo>
                  <a:pt x="270" y="602"/>
                </a:lnTo>
                <a:lnTo>
                  <a:pt x="336" y="741"/>
                </a:lnTo>
                <a:lnTo>
                  <a:pt x="398" y="875"/>
                </a:lnTo>
                <a:lnTo>
                  <a:pt x="465" y="998"/>
                </a:lnTo>
                <a:lnTo>
                  <a:pt x="527" y="1107"/>
                </a:lnTo>
                <a:lnTo>
                  <a:pt x="589" y="1204"/>
                </a:lnTo>
                <a:lnTo>
                  <a:pt x="651" y="1292"/>
                </a:lnTo>
                <a:lnTo>
                  <a:pt x="713" y="1374"/>
                </a:lnTo>
                <a:lnTo>
                  <a:pt x="772" y="1441"/>
                </a:lnTo>
                <a:lnTo>
                  <a:pt x="830" y="1508"/>
                </a:lnTo>
                <a:lnTo>
                  <a:pt x="892" y="1570"/>
                </a:lnTo>
                <a:lnTo>
                  <a:pt x="1008" y="1683"/>
                </a:lnTo>
              </a:path>
            </a:pathLst>
          </a:custGeom>
          <a:noFill/>
          <a:ln w="34925" cap="rnd">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4006" name="Rectangle 40"/>
          <p:cNvSpPr>
            <a:spLocks noChangeArrowheads="1"/>
          </p:cNvSpPr>
          <p:nvPr/>
        </p:nvSpPr>
        <p:spPr bwMode="auto">
          <a:xfrm>
            <a:off x="4117975" y="5540375"/>
            <a:ext cx="155733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Curva de demanda</a:t>
            </a:r>
          </a:p>
        </p:txBody>
      </p:sp>
      <p:sp>
        <p:nvSpPr>
          <p:cNvPr id="84007" name="Line 41"/>
          <p:cNvSpPr>
            <a:spLocks noChangeShapeType="1"/>
          </p:cNvSpPr>
          <p:nvPr/>
        </p:nvSpPr>
        <p:spPr bwMode="auto">
          <a:xfrm>
            <a:off x="3070225" y="3892550"/>
            <a:ext cx="0" cy="262255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4008" name="Rectangle 42"/>
          <p:cNvSpPr>
            <a:spLocks noChangeArrowheads="1"/>
          </p:cNvSpPr>
          <p:nvPr/>
        </p:nvSpPr>
        <p:spPr bwMode="auto">
          <a:xfrm>
            <a:off x="5545138" y="6340475"/>
            <a:ext cx="2857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r"/>
            <a:r>
              <a:rPr lang="es-ES_tradnl" altLang="es-MX" sz="1200" i="1">
                <a:latin typeface="Times New Roman" pitchFamily="18" charset="0"/>
              </a:rPr>
              <a:t>X</a:t>
            </a:r>
          </a:p>
        </p:txBody>
      </p:sp>
      <p:sp>
        <p:nvSpPr>
          <p:cNvPr id="84009" name="Rectangle 43"/>
          <p:cNvSpPr>
            <a:spLocks noChangeArrowheads="1"/>
          </p:cNvSpPr>
          <p:nvPr/>
        </p:nvSpPr>
        <p:spPr bwMode="auto">
          <a:xfrm>
            <a:off x="2592388" y="3810000"/>
            <a:ext cx="3460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a:r>
              <a:rPr lang="es-ES_tradnl" altLang="es-MX" sz="1200" i="1">
                <a:latin typeface="Times New Roman" pitchFamily="18" charset="0"/>
              </a:rPr>
              <a:t>P</a:t>
            </a:r>
            <a:r>
              <a:rPr lang="es-ES_tradnl" altLang="es-MX" sz="1200" i="1" baseline="-25000">
                <a:latin typeface="Times New Roman" pitchFamily="18" charset="0"/>
              </a:rPr>
              <a:t>X</a:t>
            </a:r>
          </a:p>
        </p:txBody>
      </p:sp>
      <p:sp>
        <p:nvSpPr>
          <p:cNvPr id="84010" name="Line 44"/>
          <p:cNvSpPr>
            <a:spLocks noChangeShapeType="1"/>
          </p:cNvSpPr>
          <p:nvPr/>
        </p:nvSpPr>
        <p:spPr bwMode="auto">
          <a:xfrm>
            <a:off x="3055938" y="6516688"/>
            <a:ext cx="2468562"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4011" name="Rectangle 47"/>
          <p:cNvSpPr>
            <a:spLocks noChangeArrowheads="1"/>
          </p:cNvSpPr>
          <p:nvPr/>
        </p:nvSpPr>
        <p:spPr bwMode="auto">
          <a:xfrm>
            <a:off x="3805238" y="5734050"/>
            <a:ext cx="3032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t>G</a:t>
            </a:r>
          </a:p>
        </p:txBody>
      </p:sp>
      <p:sp>
        <p:nvSpPr>
          <p:cNvPr id="84012" name="Rectangle 49"/>
          <p:cNvSpPr>
            <a:spLocks noChangeArrowheads="1"/>
          </p:cNvSpPr>
          <p:nvPr/>
        </p:nvSpPr>
        <p:spPr bwMode="auto">
          <a:xfrm>
            <a:off x="3228975" y="4149725"/>
            <a:ext cx="2857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t>E</a:t>
            </a:r>
          </a:p>
        </p:txBody>
      </p:sp>
      <p:sp>
        <p:nvSpPr>
          <p:cNvPr id="84013" name="Rectangle 50"/>
          <p:cNvSpPr>
            <a:spLocks noChangeArrowheads="1"/>
          </p:cNvSpPr>
          <p:nvPr/>
        </p:nvSpPr>
        <p:spPr bwMode="auto">
          <a:xfrm>
            <a:off x="3660775" y="4941888"/>
            <a:ext cx="2778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i="1"/>
              <a:t>F</a:t>
            </a:r>
          </a:p>
        </p:txBody>
      </p:sp>
      <p:sp>
        <p:nvSpPr>
          <p:cNvPr id="84014" name="Line 51"/>
          <p:cNvSpPr>
            <a:spLocks noChangeShapeType="1"/>
          </p:cNvSpPr>
          <p:nvPr/>
        </p:nvSpPr>
        <p:spPr bwMode="auto">
          <a:xfrm>
            <a:off x="3055938" y="4325938"/>
            <a:ext cx="239712"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4015" name="Line 52"/>
          <p:cNvSpPr>
            <a:spLocks noChangeShapeType="1"/>
          </p:cNvSpPr>
          <p:nvPr/>
        </p:nvSpPr>
        <p:spPr bwMode="auto">
          <a:xfrm>
            <a:off x="3043238" y="5153025"/>
            <a:ext cx="627062" cy="11113"/>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4016" name="Line 53"/>
          <p:cNvSpPr>
            <a:spLocks noChangeShapeType="1"/>
          </p:cNvSpPr>
          <p:nvPr/>
        </p:nvSpPr>
        <p:spPr bwMode="auto">
          <a:xfrm>
            <a:off x="3055938" y="5791200"/>
            <a:ext cx="1004887"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84017" name="Rectangle 54"/>
          <p:cNvSpPr>
            <a:spLocks noChangeArrowheads="1"/>
          </p:cNvSpPr>
          <p:nvPr/>
        </p:nvSpPr>
        <p:spPr bwMode="auto">
          <a:xfrm>
            <a:off x="2736850" y="4232275"/>
            <a:ext cx="2682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r"/>
            <a:r>
              <a:rPr lang="es-ES_tradnl" altLang="es-MX" sz="1200"/>
              <a:t>2</a:t>
            </a:r>
          </a:p>
        </p:txBody>
      </p:sp>
      <p:sp>
        <p:nvSpPr>
          <p:cNvPr id="84018" name="Rectangle 55"/>
          <p:cNvSpPr>
            <a:spLocks noChangeArrowheads="1"/>
          </p:cNvSpPr>
          <p:nvPr/>
        </p:nvSpPr>
        <p:spPr bwMode="auto">
          <a:xfrm>
            <a:off x="3144838" y="6470650"/>
            <a:ext cx="26828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4</a:t>
            </a:r>
          </a:p>
        </p:txBody>
      </p:sp>
      <p:sp>
        <p:nvSpPr>
          <p:cNvPr id="84019" name="Rectangle 56"/>
          <p:cNvSpPr>
            <a:spLocks noChangeArrowheads="1"/>
          </p:cNvSpPr>
          <p:nvPr/>
        </p:nvSpPr>
        <p:spPr bwMode="auto">
          <a:xfrm>
            <a:off x="3660775" y="6470650"/>
            <a:ext cx="3524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12</a:t>
            </a:r>
          </a:p>
        </p:txBody>
      </p:sp>
      <p:sp>
        <p:nvSpPr>
          <p:cNvPr id="84020" name="Rectangle 57"/>
          <p:cNvSpPr>
            <a:spLocks noChangeArrowheads="1"/>
          </p:cNvSpPr>
          <p:nvPr/>
        </p:nvSpPr>
        <p:spPr bwMode="auto">
          <a:xfrm>
            <a:off x="4176713" y="6470650"/>
            <a:ext cx="3524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ES_tradnl" altLang="es-MX" sz="1200"/>
              <a:t>20</a:t>
            </a:r>
          </a:p>
        </p:txBody>
      </p:sp>
      <p:sp>
        <p:nvSpPr>
          <p:cNvPr id="84021" name="Rectangle 58"/>
          <p:cNvSpPr>
            <a:spLocks noChangeArrowheads="1"/>
          </p:cNvSpPr>
          <p:nvPr/>
        </p:nvSpPr>
        <p:spPr bwMode="auto">
          <a:xfrm>
            <a:off x="2686050" y="5029200"/>
            <a:ext cx="2682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r"/>
            <a:r>
              <a:rPr lang="es-ES_tradnl" altLang="es-MX" sz="1200"/>
              <a:t>1</a:t>
            </a:r>
          </a:p>
        </p:txBody>
      </p:sp>
      <p:sp>
        <p:nvSpPr>
          <p:cNvPr id="84022" name="Rectangle 59"/>
          <p:cNvSpPr>
            <a:spLocks noChangeArrowheads="1"/>
          </p:cNvSpPr>
          <p:nvPr/>
        </p:nvSpPr>
        <p:spPr bwMode="auto">
          <a:xfrm>
            <a:off x="2608263" y="5638800"/>
            <a:ext cx="39528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r"/>
            <a:r>
              <a:rPr lang="es-ES_tradnl" altLang="es-MX" sz="1200"/>
              <a:t>0.5</a:t>
            </a:r>
          </a:p>
        </p:txBody>
      </p:sp>
      <p:sp>
        <p:nvSpPr>
          <p:cNvPr id="84023" name="Rectangle 60"/>
          <p:cNvSpPr>
            <a:spLocks noChangeArrowheads="1"/>
          </p:cNvSpPr>
          <p:nvPr/>
        </p:nvSpPr>
        <p:spPr bwMode="auto">
          <a:xfrm>
            <a:off x="6113463" y="4953000"/>
            <a:ext cx="4192587"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r"/>
            <a:r>
              <a:rPr lang="es-ES_tradnl" altLang="es-MX" sz="1600"/>
              <a:t>La demanda del individuo relaciona </a:t>
            </a:r>
          </a:p>
          <a:p>
            <a:pPr algn="ctr"/>
            <a:r>
              <a:rPr lang="es-ES_tradnl" altLang="es-MX" sz="1600"/>
              <a:t>la cantidad que comprará un </a:t>
            </a:r>
          </a:p>
          <a:p>
            <a:pPr algn="r"/>
            <a:r>
              <a:rPr lang="es-ES_tradnl" altLang="es-MX" sz="1600"/>
              <a:t>consumidor de un bien con su precio.  </a:t>
            </a:r>
          </a:p>
        </p:txBody>
      </p:sp>
    </p:spTree>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74638"/>
            <a:ext cx="10363200" cy="750121"/>
          </a:xfrm>
          <a:solidFill>
            <a:schemeClr val="accent2">
              <a:lumMod val="20000"/>
              <a:lumOff val="80000"/>
            </a:schemeClr>
          </a:solidFill>
        </p:spPr>
        <p:txBody>
          <a:bodyPr anchor="ctr"/>
          <a:lstStyle/>
          <a:p>
            <a:r>
              <a:rPr lang="es-MX" b="1" dirty="0" smtClean="0"/>
              <a:t>Índice</a:t>
            </a:r>
            <a:endParaRPr lang="es-MX" b="1"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2390309813"/>
              </p:ext>
            </p:extLst>
          </p:nvPr>
        </p:nvGraphicFramePr>
        <p:xfrm>
          <a:off x="1718440" y="1274374"/>
          <a:ext cx="9863959" cy="5400040"/>
        </p:xfrm>
        <a:graphic>
          <a:graphicData uri="http://schemas.openxmlformats.org/drawingml/2006/table">
            <a:tbl>
              <a:tblPr firstRow="1" bandRow="1">
                <a:tableStyleId>{5C22544A-7EE6-4342-B048-85BDC9FD1C3A}</a:tableStyleId>
              </a:tblPr>
              <a:tblGrid>
                <a:gridCol w="8848551"/>
                <a:gridCol w="1015408"/>
              </a:tblGrid>
              <a:tr h="370840">
                <a:tc>
                  <a:txBody>
                    <a:bodyPr/>
                    <a:lstStyle/>
                    <a:p>
                      <a:endParaRPr lang="es-MX" dirty="0"/>
                    </a:p>
                  </a:txBody>
                  <a:tcPr>
                    <a:noFill/>
                  </a:tcPr>
                </a:tc>
                <a:tc>
                  <a:txBody>
                    <a:bodyPr/>
                    <a:lstStyle/>
                    <a:p>
                      <a:r>
                        <a:rPr lang="es-MX" dirty="0" smtClean="0">
                          <a:solidFill>
                            <a:schemeClr val="tx1"/>
                          </a:solidFill>
                        </a:rPr>
                        <a:t>No.</a:t>
                      </a:r>
                      <a:endParaRPr lang="es-MX" dirty="0">
                        <a:solidFill>
                          <a:schemeClr val="tx1"/>
                        </a:solidFill>
                      </a:endParaRPr>
                    </a:p>
                  </a:txBody>
                  <a:tcPr>
                    <a:noFill/>
                  </a:tcPr>
                </a:tc>
              </a:tr>
              <a:tr h="370840">
                <a:tc>
                  <a:txBody>
                    <a:bodyPr/>
                    <a:lstStyle/>
                    <a:p>
                      <a:endParaRPr kumimoji="0" lang="es-MX" sz="1800" kern="1200" dirty="0" smtClean="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1800" b="0" dirty="0" smtClean="0">
                          <a:solidFill>
                            <a:schemeClr val="tx1"/>
                          </a:solidFill>
                          <a:effectLst/>
                          <a:latin typeface="Arial" pitchFamily="34" charset="0"/>
                          <a:cs typeface="Arial" pitchFamily="34" charset="0"/>
                        </a:rPr>
                        <a:t>EQUILIBRIO DEL MERCADO: EQUILIBRIO DEL CONSUMIDOR </a:t>
                      </a:r>
                    </a:p>
                    <a:p>
                      <a:pPr marL="0" marR="0" indent="0" algn="l" defTabSz="914400" rtl="0" eaLnBrk="1" fontAlgn="auto" latinLnBrk="0" hangingPunct="1">
                        <a:lnSpc>
                          <a:spcPct val="100000"/>
                        </a:lnSpc>
                        <a:spcBef>
                          <a:spcPts val="0"/>
                        </a:spcBef>
                        <a:spcAft>
                          <a:spcPts val="0"/>
                        </a:spcAft>
                        <a:buClrTx/>
                        <a:buSzTx/>
                        <a:buFontTx/>
                        <a:buNone/>
                        <a:tabLst/>
                        <a:defRPr/>
                      </a:pPr>
                      <a:r>
                        <a:rPr lang="es-ES" altLang="es-MX" sz="1800" b="0" dirty="0" smtClean="0">
                          <a:solidFill>
                            <a:schemeClr val="tx1"/>
                          </a:solidFill>
                          <a:effectLst/>
                          <a:latin typeface="Arial" panose="020B0604020202020204" pitchFamily="34" charset="0"/>
                          <a:cs typeface="Arial" pitchFamily="34" charset="0"/>
                        </a:rPr>
                        <a:t>LA TEORÍA DEL CONSUMIDOR</a:t>
                      </a:r>
                    </a:p>
                    <a:p>
                      <a:r>
                        <a:rPr lang="es-MX" sz="1800" b="0" dirty="0" smtClean="0">
                          <a:solidFill>
                            <a:schemeClr val="tx1"/>
                          </a:solidFill>
                          <a:effectLst/>
                          <a:latin typeface="Arial" pitchFamily="34" charset="0"/>
                          <a:cs typeface="Arial" pitchFamily="34" charset="0"/>
                        </a:rPr>
                        <a:t>OPTIMIZACIÓN Y EQUILIBRIO</a:t>
                      </a:r>
                      <a:endParaRPr kumimoji="0" lang="es-MX" sz="1800" b="0" kern="1200" dirty="0" smtClean="0">
                        <a:solidFill>
                          <a:schemeClr val="tx1"/>
                        </a:solidFill>
                        <a:effectLst/>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 sz="1800" b="0" kern="0" dirty="0" smtClean="0">
                          <a:solidFill>
                            <a:schemeClr val="tx1"/>
                          </a:solidFill>
                          <a:effectLst/>
                          <a:latin typeface="Arial" pitchFamily="34" charset="0"/>
                          <a:cs typeface="Arial" pitchFamily="34" charset="0"/>
                        </a:rPr>
                        <a:t>LAS PREFERENCIAS DEL CONSUMIDOR</a:t>
                      </a:r>
                    </a:p>
                    <a:p>
                      <a:r>
                        <a:rPr lang="es-MX" sz="1800" b="0" dirty="0" smtClean="0">
                          <a:solidFill>
                            <a:schemeClr val="tx1"/>
                          </a:solidFill>
                          <a:effectLst/>
                          <a:latin typeface="Arial" pitchFamily="34" charset="0"/>
                          <a:cs typeface="Arial" pitchFamily="34" charset="0"/>
                        </a:rPr>
                        <a:t>AXIOMAS DE LA ELECCIÓN RACIONAL</a:t>
                      </a:r>
                      <a:endParaRPr kumimoji="0" lang="es-MX" sz="1800" b="0" kern="1200" dirty="0" smtClean="0">
                        <a:solidFill>
                          <a:schemeClr val="tx1"/>
                        </a:solidFill>
                        <a:effectLst/>
                        <a:latin typeface="Arial" pitchFamily="34" charset="0"/>
                        <a:ea typeface="+mn-ea"/>
                        <a:cs typeface="Arial" pitchFamily="34" charset="0"/>
                      </a:endParaRPr>
                    </a:p>
                    <a:p>
                      <a:r>
                        <a:rPr lang="es-ES" sz="1800" b="0" dirty="0" smtClean="0">
                          <a:solidFill>
                            <a:schemeClr val="tx1"/>
                          </a:solidFill>
                          <a:effectLst/>
                          <a:latin typeface="Arial" pitchFamily="34" charset="0"/>
                          <a:ea typeface="Arial Unicode MS" pitchFamily="34" charset="-128"/>
                          <a:cs typeface="Arial" pitchFamily="34" charset="0"/>
                        </a:rPr>
                        <a:t>AXIOMAS DE REGULARIDAD</a:t>
                      </a:r>
                      <a:endParaRPr kumimoji="0" lang="es-MX" sz="1800" b="0" kern="1200" dirty="0" smtClean="0">
                        <a:solidFill>
                          <a:schemeClr val="tx1"/>
                        </a:solidFill>
                        <a:effectLst/>
                        <a:latin typeface="Arial" pitchFamily="34" charset="0"/>
                        <a:ea typeface="+mn-ea"/>
                        <a:cs typeface="Arial" pitchFamily="34" charset="0"/>
                      </a:endParaRPr>
                    </a:p>
                    <a:p>
                      <a:r>
                        <a:rPr lang="es-ES" sz="1800" b="0" dirty="0" smtClean="0">
                          <a:solidFill>
                            <a:schemeClr val="tx1"/>
                          </a:solidFill>
                          <a:effectLst/>
                          <a:latin typeface="Arial" panose="020B0604020202020204" pitchFamily="34" charset="0"/>
                          <a:ea typeface="Arial Unicode MS" pitchFamily="34" charset="-128"/>
                          <a:cs typeface="Arial" panose="020B0604020202020204" pitchFamily="34" charset="0"/>
                        </a:rPr>
                        <a:t>AXIOMAS DE DESEABILIDAD</a:t>
                      </a:r>
                      <a:endParaRPr kumimoji="0" lang="es-MX" sz="1800" b="0" kern="1200" dirty="0" smtClean="0">
                        <a:solidFill>
                          <a:schemeClr val="tx1"/>
                        </a:solidFill>
                        <a:effectLst/>
                        <a:latin typeface="Arial" pitchFamily="34" charset="0"/>
                        <a:ea typeface="+mn-ea"/>
                        <a:cs typeface="Arial" pitchFamily="34" charset="0"/>
                      </a:endParaRPr>
                    </a:p>
                    <a:p>
                      <a:r>
                        <a:rPr lang="es-ES" altLang="es-MX" sz="1800" b="0" dirty="0" smtClean="0">
                          <a:solidFill>
                            <a:schemeClr val="tx1"/>
                          </a:solidFill>
                          <a:effectLst/>
                          <a:latin typeface="Arial" pitchFamily="34" charset="0"/>
                          <a:cs typeface="Arial" pitchFamily="34" charset="0"/>
                        </a:rPr>
                        <a:t>AXIOMAS DE CONVEXIDAD</a:t>
                      </a:r>
                      <a:endParaRPr kumimoji="0" lang="es-MX" sz="1800" b="0" kern="1200" dirty="0" smtClean="0">
                        <a:solidFill>
                          <a:schemeClr val="tx1"/>
                        </a:solidFill>
                        <a:effectLst/>
                        <a:latin typeface="Arial" pitchFamily="34" charset="0"/>
                        <a:ea typeface="+mn-ea"/>
                        <a:cs typeface="Arial" pitchFamily="34" charset="0"/>
                      </a:endParaRPr>
                    </a:p>
                    <a:p>
                      <a:r>
                        <a:rPr lang="es-ES" sz="1800" b="0" dirty="0" smtClean="0">
                          <a:solidFill>
                            <a:schemeClr val="tx1"/>
                          </a:solidFill>
                          <a:effectLst/>
                          <a:latin typeface="Arial" pitchFamily="34" charset="0"/>
                          <a:cs typeface="Arial" pitchFamily="34" charset="0"/>
                        </a:rPr>
                        <a:t>LA UTILIDAD</a:t>
                      </a:r>
                      <a:endParaRPr kumimoji="0" lang="es-MX" sz="1800" b="0" kern="1200" dirty="0" smtClean="0">
                        <a:solidFill>
                          <a:schemeClr val="tx1"/>
                        </a:solidFill>
                        <a:effectLst/>
                        <a:latin typeface="Arial" pitchFamily="34" charset="0"/>
                        <a:ea typeface="+mn-ea"/>
                        <a:cs typeface="Arial" pitchFamily="34" charset="0"/>
                      </a:endParaRPr>
                    </a:p>
                    <a:p>
                      <a:r>
                        <a:rPr lang="es-ES" altLang="es-MX" sz="1800" b="0" dirty="0" smtClean="0">
                          <a:solidFill>
                            <a:schemeClr val="tx1"/>
                          </a:solidFill>
                          <a:effectLst/>
                          <a:latin typeface="Arial" pitchFamily="34" charset="0"/>
                          <a:cs typeface="Arial" pitchFamily="34" charset="0"/>
                        </a:rPr>
                        <a:t>ENFOQUE ORDINAL</a:t>
                      </a:r>
                      <a:endParaRPr kumimoji="0" lang="es-MX" sz="1800" b="0" kern="1200" dirty="0" smtClean="0">
                        <a:solidFill>
                          <a:schemeClr val="tx1"/>
                        </a:solidFill>
                        <a:effectLst/>
                        <a:latin typeface="Arial" pitchFamily="34" charset="0"/>
                        <a:ea typeface="+mn-ea"/>
                        <a:cs typeface="Arial" pitchFamily="34" charset="0"/>
                      </a:endParaRPr>
                    </a:p>
                    <a:p>
                      <a:r>
                        <a:rPr lang="en-US" sz="1800" b="0" dirty="0" smtClean="0">
                          <a:solidFill>
                            <a:schemeClr val="tx1"/>
                          </a:solidFill>
                          <a:effectLst/>
                          <a:latin typeface="Arial" pitchFamily="34" charset="0"/>
                          <a:cs typeface="Arial" pitchFamily="34" charset="0"/>
                        </a:rPr>
                        <a:t>LAS PREFERENCIAS DE LOS CONSUMIDORES</a:t>
                      </a:r>
                      <a:endParaRPr kumimoji="0" lang="es-MX" sz="1800" b="0" kern="1200" dirty="0" smtClean="0">
                        <a:solidFill>
                          <a:schemeClr val="tx1"/>
                        </a:solidFill>
                        <a:effectLst/>
                        <a:latin typeface="Arial" pitchFamily="34" charset="0"/>
                        <a:ea typeface="+mn-ea"/>
                        <a:cs typeface="Arial" pitchFamily="34" charset="0"/>
                      </a:endParaRPr>
                    </a:p>
                    <a:p>
                      <a:r>
                        <a:rPr lang="es-ES_tradnl" sz="1800" b="0" dirty="0" smtClean="0">
                          <a:solidFill>
                            <a:schemeClr val="tx1"/>
                          </a:solidFill>
                          <a:effectLst/>
                          <a:latin typeface="Arial" pitchFamily="34" charset="0"/>
                          <a:cs typeface="Arial" pitchFamily="34" charset="0"/>
                        </a:rPr>
                        <a:t>LA CURVA DE INDIFERENCIA</a:t>
                      </a:r>
                      <a:endParaRPr kumimoji="0" lang="es-MX" sz="1800" b="0" kern="1200" dirty="0" smtClean="0">
                        <a:solidFill>
                          <a:schemeClr val="tx1"/>
                        </a:solidFill>
                        <a:effectLst/>
                        <a:latin typeface="Arial" pitchFamily="34" charset="0"/>
                        <a:ea typeface="+mn-ea"/>
                        <a:cs typeface="Arial" pitchFamily="34" charset="0"/>
                      </a:endParaRPr>
                    </a:p>
                    <a:p>
                      <a:r>
                        <a:rPr lang="es-MX" altLang="es-MX" sz="1800" b="0" dirty="0" smtClean="0">
                          <a:solidFill>
                            <a:schemeClr val="tx1"/>
                          </a:solidFill>
                          <a:effectLst/>
                          <a:latin typeface="Arial" pitchFamily="34" charset="0"/>
                          <a:cs typeface="Arial" pitchFamily="34" charset="0"/>
                        </a:rPr>
                        <a:t>PREFERENCIAS REGULARES</a:t>
                      </a:r>
                      <a:endParaRPr kumimoji="0" lang="es-MX" sz="1800" b="0" kern="1200" dirty="0" smtClean="0">
                        <a:solidFill>
                          <a:schemeClr val="tx1"/>
                        </a:solidFill>
                        <a:effectLst/>
                        <a:latin typeface="Arial" pitchFamily="34" charset="0"/>
                        <a:ea typeface="+mn-ea"/>
                        <a:cs typeface="Arial" pitchFamily="34" charset="0"/>
                      </a:endParaRPr>
                    </a:p>
                    <a:p>
                      <a:r>
                        <a:rPr lang="es-MX" altLang="es-MX" sz="1800" b="0" dirty="0" smtClean="0">
                          <a:solidFill>
                            <a:schemeClr val="tx1"/>
                          </a:solidFill>
                          <a:effectLst/>
                          <a:latin typeface="Arial" pitchFamily="34" charset="0"/>
                          <a:cs typeface="Arial" pitchFamily="34" charset="0"/>
                        </a:rPr>
                        <a:t>PROPIEDAD DE LA CURVA DE INDIFERENCIA</a:t>
                      </a:r>
                      <a:endParaRPr kumimoji="0" lang="es-MX" sz="1800" b="0" kern="1200" dirty="0" smtClean="0">
                        <a:solidFill>
                          <a:schemeClr val="tx1"/>
                        </a:solidFill>
                        <a:effectLst/>
                        <a:latin typeface="Arial" pitchFamily="34" charset="0"/>
                        <a:ea typeface="+mn-ea"/>
                        <a:cs typeface="Arial" pitchFamily="34" charset="0"/>
                      </a:endParaRPr>
                    </a:p>
                    <a:p>
                      <a:r>
                        <a:rPr lang="es-ES" sz="1800" b="0" dirty="0" smtClean="0">
                          <a:solidFill>
                            <a:schemeClr val="tx1"/>
                          </a:solidFill>
                          <a:effectLst/>
                          <a:latin typeface="Arial" pitchFamily="34" charset="0"/>
                          <a:cs typeface="Arial" pitchFamily="34" charset="0"/>
                        </a:rPr>
                        <a:t>PUNTO DE SATURACIÓN</a:t>
                      </a:r>
                      <a:endParaRPr kumimoji="0" lang="es-MX" sz="1800" b="0" kern="1200" dirty="0" smtClean="0">
                        <a:solidFill>
                          <a:schemeClr val="tx1"/>
                        </a:solidFill>
                        <a:effectLst/>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es-ES_tradnl" altLang="es-MX" sz="1800" b="0" kern="1200" dirty="0" smtClean="0">
                          <a:solidFill>
                            <a:schemeClr val="tx1"/>
                          </a:solidFill>
                          <a:effectLst/>
                          <a:latin typeface="Arial" pitchFamily="34" charset="0"/>
                          <a:ea typeface="+mn-ea"/>
                          <a:cs typeface="Arial" pitchFamily="34" charset="0"/>
                        </a:rPr>
                        <a:t>ENFOQUE CARDINAL</a:t>
                      </a:r>
                      <a:endParaRPr kumimoji="0" lang="es-ES" altLang="es-MX" sz="1800" b="0" kern="1200" dirty="0" smtClean="0">
                        <a:solidFill>
                          <a:schemeClr val="tx1"/>
                        </a:solidFill>
                        <a:effectLst/>
                        <a:latin typeface="Arial" pitchFamily="34" charset="0"/>
                        <a:ea typeface="+mn-ea"/>
                        <a:cs typeface="Arial" pitchFamily="34" charset="0"/>
                      </a:endParaRPr>
                    </a:p>
                    <a:p>
                      <a:r>
                        <a:rPr kumimoji="0" lang="es-MX" sz="1800" b="0" kern="1200" dirty="0" smtClean="0">
                          <a:solidFill>
                            <a:schemeClr val="tx1"/>
                          </a:solidFill>
                          <a:effectLst/>
                          <a:latin typeface="Arial" pitchFamily="34" charset="0"/>
                          <a:ea typeface="+mn-ea"/>
                          <a:cs typeface="Arial" pitchFamily="34" charset="0"/>
                        </a:rPr>
                        <a:t>Propiedades de u(x)</a:t>
                      </a:r>
                    </a:p>
                  </a:txBody>
                  <a:tcPr>
                    <a:noFill/>
                  </a:tcPr>
                </a:tc>
                <a:tc>
                  <a:txBody>
                    <a:bodyPr/>
                    <a:lstStyle/>
                    <a:p>
                      <a:endParaRPr lang="es-MX" dirty="0" smtClean="0">
                        <a:solidFill>
                          <a:schemeClr val="tx1"/>
                        </a:solidFill>
                      </a:endParaRPr>
                    </a:p>
                    <a:p>
                      <a:r>
                        <a:rPr lang="es-MX" dirty="0" smtClean="0">
                          <a:solidFill>
                            <a:schemeClr val="tx1"/>
                          </a:solidFill>
                        </a:rPr>
                        <a:t>8</a:t>
                      </a:r>
                    </a:p>
                    <a:p>
                      <a:r>
                        <a:rPr lang="es-MX" dirty="0" smtClean="0">
                          <a:solidFill>
                            <a:schemeClr val="tx1"/>
                          </a:solidFill>
                        </a:rPr>
                        <a:t>9</a:t>
                      </a:r>
                    </a:p>
                    <a:p>
                      <a:r>
                        <a:rPr lang="es-MX" dirty="0" smtClean="0">
                          <a:solidFill>
                            <a:schemeClr val="tx1"/>
                          </a:solidFill>
                        </a:rPr>
                        <a:t>13</a:t>
                      </a:r>
                    </a:p>
                    <a:p>
                      <a:r>
                        <a:rPr lang="es-MX" dirty="0" smtClean="0">
                          <a:solidFill>
                            <a:schemeClr val="tx1"/>
                          </a:solidFill>
                        </a:rPr>
                        <a:t>14</a:t>
                      </a:r>
                    </a:p>
                    <a:p>
                      <a:r>
                        <a:rPr lang="es-MX" dirty="0" smtClean="0">
                          <a:solidFill>
                            <a:schemeClr val="tx1"/>
                          </a:solidFill>
                        </a:rPr>
                        <a:t>15</a:t>
                      </a:r>
                    </a:p>
                    <a:p>
                      <a:r>
                        <a:rPr lang="es-MX" dirty="0" smtClean="0">
                          <a:solidFill>
                            <a:schemeClr val="tx1"/>
                          </a:solidFill>
                        </a:rPr>
                        <a:t>16</a:t>
                      </a:r>
                    </a:p>
                    <a:p>
                      <a:r>
                        <a:rPr lang="es-MX" dirty="0" smtClean="0">
                          <a:solidFill>
                            <a:schemeClr val="tx1"/>
                          </a:solidFill>
                        </a:rPr>
                        <a:t>17</a:t>
                      </a:r>
                    </a:p>
                    <a:p>
                      <a:r>
                        <a:rPr lang="es-MX" dirty="0" smtClean="0">
                          <a:solidFill>
                            <a:schemeClr val="tx1"/>
                          </a:solidFill>
                        </a:rPr>
                        <a:t>18</a:t>
                      </a:r>
                    </a:p>
                    <a:p>
                      <a:r>
                        <a:rPr lang="es-MX" dirty="0" smtClean="0">
                          <a:solidFill>
                            <a:schemeClr val="tx1"/>
                          </a:solidFill>
                        </a:rPr>
                        <a:t>19</a:t>
                      </a:r>
                    </a:p>
                    <a:p>
                      <a:r>
                        <a:rPr lang="es-MX" dirty="0" smtClean="0">
                          <a:solidFill>
                            <a:schemeClr val="tx1"/>
                          </a:solidFill>
                        </a:rPr>
                        <a:t>21</a:t>
                      </a:r>
                    </a:p>
                    <a:p>
                      <a:r>
                        <a:rPr lang="es-MX" dirty="0" smtClean="0">
                          <a:solidFill>
                            <a:schemeClr val="tx1"/>
                          </a:solidFill>
                        </a:rPr>
                        <a:t>22</a:t>
                      </a:r>
                    </a:p>
                    <a:p>
                      <a:r>
                        <a:rPr lang="es-MX" dirty="0" smtClean="0">
                          <a:solidFill>
                            <a:schemeClr val="tx1"/>
                          </a:solidFill>
                        </a:rPr>
                        <a:t>23</a:t>
                      </a:r>
                    </a:p>
                    <a:p>
                      <a:r>
                        <a:rPr lang="es-MX" dirty="0" smtClean="0">
                          <a:solidFill>
                            <a:schemeClr val="tx1"/>
                          </a:solidFill>
                        </a:rPr>
                        <a:t>25</a:t>
                      </a:r>
                    </a:p>
                    <a:p>
                      <a:r>
                        <a:rPr lang="es-MX" dirty="0" smtClean="0">
                          <a:solidFill>
                            <a:schemeClr val="tx1"/>
                          </a:solidFill>
                        </a:rPr>
                        <a:t>29</a:t>
                      </a:r>
                    </a:p>
                    <a:p>
                      <a:r>
                        <a:rPr lang="es-MX" dirty="0" smtClean="0">
                          <a:solidFill>
                            <a:schemeClr val="tx1"/>
                          </a:solidFill>
                        </a:rPr>
                        <a:t>33</a:t>
                      </a:r>
                    </a:p>
                    <a:p>
                      <a:r>
                        <a:rPr lang="es-MX" dirty="0" smtClean="0">
                          <a:solidFill>
                            <a:schemeClr val="tx1"/>
                          </a:solidFill>
                        </a:rPr>
                        <a:t>34</a:t>
                      </a:r>
                    </a:p>
                    <a:p>
                      <a:r>
                        <a:rPr lang="es-MX" dirty="0" smtClean="0">
                          <a:solidFill>
                            <a:schemeClr val="tx1"/>
                          </a:solidFill>
                        </a:rPr>
                        <a:t>36</a:t>
                      </a:r>
                      <a:endParaRPr lang="es-MX" dirty="0">
                        <a:solidFill>
                          <a:schemeClr val="tx1"/>
                        </a:solidFill>
                      </a:endParaRPr>
                    </a:p>
                  </a:txBody>
                  <a:tcPr>
                    <a:noFill/>
                  </a:tcPr>
                </a:tc>
              </a:tr>
            </a:tbl>
          </a:graphicData>
        </a:graphic>
      </p:graphicFrame>
      <p:sp>
        <p:nvSpPr>
          <p:cNvPr id="5" name="4 Marcador de número de diapositiva"/>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1574365837"/>
      </p:ext>
    </p:extLst>
  </p:cSld>
  <p:clrMapOvr>
    <a:masterClrMapping/>
  </p:clrMapOvr>
  <p:transition spd="slow">
    <p:push dir="u"/>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3"/>
          <p:cNvSpPr>
            <a:spLocks noChangeArrowheads="1"/>
          </p:cNvSpPr>
          <p:nvPr/>
        </p:nvSpPr>
        <p:spPr bwMode="auto">
          <a:xfrm>
            <a:off x="152400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86019" name="Text Box 5"/>
          <p:cNvSpPr txBox="1">
            <a:spLocks noChangeArrowheads="1"/>
          </p:cNvSpPr>
          <p:nvPr/>
        </p:nvSpPr>
        <p:spPr bwMode="auto">
          <a:xfrm>
            <a:off x="982663" y="1887538"/>
            <a:ext cx="9937750" cy="237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eaLnBrk="1" hangingPunct="1">
              <a:spcBef>
                <a:spcPct val="20000"/>
              </a:spcBef>
              <a:buClr>
                <a:schemeClr val="accent1"/>
              </a:buClr>
              <a:buSzPct val="60000"/>
              <a:buFont typeface="Wingdings" pitchFamily="2" charset="2"/>
              <a:buChar char="q"/>
            </a:pPr>
            <a:r>
              <a:rPr lang="es-ES" altLang="es-MX" sz="1900" b="0">
                <a:latin typeface="Arial" pitchFamily="34" charset="0"/>
              </a:rPr>
              <a:t>Variación precio genera dos efectos:</a:t>
            </a:r>
          </a:p>
          <a:p>
            <a:pPr lvl="1" eaLnBrk="1" hangingPunct="1">
              <a:spcBef>
                <a:spcPct val="20000"/>
              </a:spcBef>
              <a:buClr>
                <a:schemeClr val="accent1"/>
              </a:buClr>
              <a:buSzPct val="60000"/>
              <a:buFont typeface="Wingdings" pitchFamily="2" charset="2"/>
              <a:buChar char="q"/>
            </a:pPr>
            <a:r>
              <a:rPr lang="es-ES" altLang="es-MX" sz="1900" b="0">
                <a:latin typeface="Arial" pitchFamily="34" charset="0"/>
              </a:rPr>
              <a:t>Más atractivos los sustitutivos cercanos</a:t>
            </a:r>
          </a:p>
          <a:p>
            <a:pPr lvl="1" eaLnBrk="1" hangingPunct="1">
              <a:spcBef>
                <a:spcPct val="20000"/>
              </a:spcBef>
              <a:buClr>
                <a:schemeClr val="accent1"/>
              </a:buClr>
              <a:buSzPct val="60000"/>
              <a:buFont typeface="Wingdings" pitchFamily="2" charset="2"/>
              <a:buChar char="q"/>
            </a:pPr>
            <a:r>
              <a:rPr lang="es-ES" altLang="es-MX" sz="1900">
                <a:latin typeface="Arial" pitchFamily="34" charset="0"/>
              </a:rPr>
              <a:t>	Efecto-sustitución:</a:t>
            </a:r>
            <a:r>
              <a:rPr lang="es-ES" altLang="es-MX" sz="1900" b="0">
                <a:latin typeface="Arial" pitchFamily="34" charset="0"/>
              </a:rPr>
              <a:t> </a:t>
            </a:r>
            <a:r>
              <a:rPr lang="es-ES" altLang="es-MX" sz="1900" b="0" i="1">
                <a:latin typeface="Arial" pitchFamily="34" charset="0"/>
              </a:rPr>
              <a:t>Componente del efecto total de la variación de un precio provocado por la variación del atractivo relativo de otros bienes.</a:t>
            </a:r>
          </a:p>
          <a:p>
            <a:pPr lvl="1" eaLnBrk="1" hangingPunct="1">
              <a:spcBef>
                <a:spcPct val="20000"/>
              </a:spcBef>
              <a:buClr>
                <a:schemeClr val="accent1"/>
              </a:buClr>
              <a:buSzPct val="60000"/>
              <a:buFont typeface="Wingdings" pitchFamily="2" charset="2"/>
              <a:buChar char="q"/>
            </a:pPr>
            <a:r>
              <a:rPr lang="es-ES" altLang="es-MX" sz="1900" b="0">
                <a:latin typeface="Arial" pitchFamily="34" charset="0"/>
              </a:rPr>
              <a:t>Reduce el poder adquisitivo del individuo</a:t>
            </a:r>
          </a:p>
          <a:p>
            <a:pPr lvl="1" eaLnBrk="1" hangingPunct="1">
              <a:spcBef>
                <a:spcPct val="20000"/>
              </a:spcBef>
              <a:buClr>
                <a:schemeClr val="accent1"/>
              </a:buClr>
              <a:buSzPct val="60000"/>
              <a:buFont typeface="Wingdings" pitchFamily="2" charset="2"/>
              <a:buChar char="q"/>
            </a:pPr>
            <a:r>
              <a:rPr lang="es-ES" altLang="es-MX" sz="1900" b="0">
                <a:latin typeface="Arial" pitchFamily="34" charset="0"/>
              </a:rPr>
              <a:t>	</a:t>
            </a:r>
            <a:r>
              <a:rPr lang="es-ES" altLang="es-MX" sz="1900">
                <a:latin typeface="Arial" pitchFamily="34" charset="0"/>
              </a:rPr>
              <a:t>Efecto-Ingreso: </a:t>
            </a:r>
            <a:r>
              <a:rPr lang="es-ES" altLang="es-MX" sz="1900" b="0" i="1">
                <a:latin typeface="Arial" pitchFamily="34" charset="0"/>
                <a:sym typeface="Wingdings" pitchFamily="2" charset="2"/>
              </a:rPr>
              <a:t>componente del efecto total de la variación de un precio provocado por la variación del poder adquisitivo real.</a:t>
            </a:r>
            <a:endParaRPr lang="es-ES" altLang="es-MX" sz="1900" b="0" i="1">
              <a:latin typeface="Arial" pitchFamily="34" charset="0"/>
            </a:endParaRPr>
          </a:p>
        </p:txBody>
      </p:sp>
      <p:sp>
        <p:nvSpPr>
          <p:cNvPr id="86020" name="Rectangle 7"/>
          <p:cNvSpPr>
            <a:spLocks noChangeArrowheads="1"/>
          </p:cNvSpPr>
          <p:nvPr/>
        </p:nvSpPr>
        <p:spPr bwMode="auto">
          <a:xfrm>
            <a:off x="1524000" y="332263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86021" name="Rectangle 8"/>
          <p:cNvSpPr>
            <a:spLocks noChangeArrowheads="1"/>
          </p:cNvSpPr>
          <p:nvPr/>
        </p:nvSpPr>
        <p:spPr bwMode="auto">
          <a:xfrm>
            <a:off x="1271588" y="534988"/>
            <a:ext cx="92360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r" eaLnBrk="1" hangingPunct="1"/>
            <a:r>
              <a:rPr lang="en-US" altLang="es-MX" sz="2500" dirty="0">
                <a:solidFill>
                  <a:schemeClr val="tx2"/>
                </a:solidFill>
                <a:latin typeface="Times New Roman" pitchFamily="18" charset="0"/>
              </a:rPr>
              <a:t>EL EFECTO-INGRESO Y SUSTITUCIÓN: BIEN NORMAL</a:t>
            </a:r>
          </a:p>
        </p:txBody>
      </p:sp>
      <p:sp>
        <p:nvSpPr>
          <p:cNvPr id="86022" name="Rectangle 9"/>
          <p:cNvSpPr>
            <a:spLocks noChangeArrowheads="1"/>
          </p:cNvSpPr>
          <p:nvPr/>
        </p:nvSpPr>
        <p:spPr bwMode="auto">
          <a:xfrm>
            <a:off x="982663" y="4911725"/>
            <a:ext cx="9650412"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66700" indent="-266700" eaLnBrk="1" hangingPunct="1">
              <a:spcBef>
                <a:spcPct val="20000"/>
              </a:spcBef>
              <a:buClr>
                <a:schemeClr val="accent1"/>
              </a:buClr>
              <a:buSzPct val="60000"/>
              <a:buFont typeface="Wingdings" pitchFamily="2" charset="2"/>
              <a:buChar char="q"/>
            </a:pPr>
            <a:r>
              <a:rPr lang="es-ES" altLang="es-MX" sz="1900"/>
              <a:t>Efecto-Total </a:t>
            </a:r>
            <a:r>
              <a:rPr lang="es-ES" altLang="es-MX" sz="1900" b="0">
                <a:sym typeface="Wingdings" pitchFamily="2" charset="2"/>
              </a:rPr>
              <a:t>de la variación del precio será igual a la suma del efecto-sustitución y el efecto-renta</a:t>
            </a:r>
          </a:p>
        </p:txBody>
      </p:sp>
    </p:spTree>
  </p:cSld>
  <p:clrMapOvr>
    <a:masterClrMapping/>
  </p:clrMapOvr>
  <p:transition spd="slow">
    <p:push dir="u"/>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3"/>
          <p:cNvSpPr>
            <a:spLocks noChangeArrowheads="1"/>
          </p:cNvSpPr>
          <p:nvPr/>
        </p:nvSpPr>
        <p:spPr bwMode="auto">
          <a:xfrm>
            <a:off x="152400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87043" name="Text Box 5"/>
          <p:cNvSpPr txBox="1">
            <a:spLocks noChangeArrowheads="1"/>
          </p:cNvSpPr>
          <p:nvPr/>
        </p:nvSpPr>
        <p:spPr bwMode="auto">
          <a:xfrm>
            <a:off x="6564313" y="3860800"/>
            <a:ext cx="4103687" cy="150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marL="542925" indent="-180975">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eaLnBrk="1" hangingPunct="1">
              <a:spcBef>
                <a:spcPct val="20000"/>
              </a:spcBef>
            </a:pPr>
            <a:r>
              <a:rPr lang="es-ES" altLang="es-MX" sz="1800" b="0">
                <a:latin typeface="Arial" pitchFamily="34" charset="0"/>
                <a:sym typeface="Wingdings" pitchFamily="2" charset="2"/>
              </a:rPr>
              <a:t>Efecto-ingreso:</a:t>
            </a:r>
          </a:p>
          <a:p>
            <a:pPr lvl="2" eaLnBrk="1" hangingPunct="1">
              <a:spcBef>
                <a:spcPct val="20000"/>
              </a:spcBef>
              <a:buClr>
                <a:schemeClr val="accent1"/>
              </a:buClr>
              <a:buSzPct val="60000"/>
              <a:buFont typeface="Wingdings" pitchFamily="2" charset="2"/>
              <a:buChar char="q"/>
            </a:pPr>
            <a:r>
              <a:rPr lang="es-ES" altLang="es-MX" sz="1700" b="0">
                <a:latin typeface="Arial" pitchFamily="34" charset="0"/>
                <a:sym typeface="Wingdings" pitchFamily="2" charset="2"/>
              </a:rPr>
              <a:t>Bienes normales: demanda en sentido inverso a los precios</a:t>
            </a:r>
          </a:p>
          <a:p>
            <a:pPr lvl="2" eaLnBrk="1" hangingPunct="1">
              <a:spcBef>
                <a:spcPct val="20000"/>
              </a:spcBef>
              <a:buClr>
                <a:schemeClr val="accent1"/>
              </a:buClr>
              <a:buSzPct val="60000"/>
              <a:buFont typeface="Wingdings" pitchFamily="2" charset="2"/>
              <a:buChar char="q"/>
            </a:pPr>
            <a:r>
              <a:rPr lang="es-ES" altLang="es-MX" sz="1700" b="0">
                <a:latin typeface="Arial" pitchFamily="34" charset="0"/>
                <a:sym typeface="Wingdings" pitchFamily="2" charset="2"/>
              </a:rPr>
              <a:t>Bienes inferiores: demanda en mismo sentido que precios</a:t>
            </a:r>
          </a:p>
        </p:txBody>
      </p:sp>
      <p:sp>
        <p:nvSpPr>
          <p:cNvPr id="87044" name="Rectangle 6"/>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pic>
        <p:nvPicPr>
          <p:cNvPr id="87045" name="Picture 8" descr="T3 1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00150" y="1557338"/>
            <a:ext cx="6011863" cy="499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46" name="Rectangle 9"/>
          <p:cNvSpPr>
            <a:spLocks noChangeArrowheads="1"/>
          </p:cNvSpPr>
          <p:nvPr/>
        </p:nvSpPr>
        <p:spPr bwMode="auto">
          <a:xfrm>
            <a:off x="2495550" y="549275"/>
            <a:ext cx="66579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spcBef>
                <a:spcPct val="20000"/>
              </a:spcBef>
              <a:buClr>
                <a:schemeClr val="accent1"/>
              </a:buClr>
              <a:buSzPct val="60000"/>
              <a:buFont typeface="Wingdings" pitchFamily="2" charset="2"/>
              <a:buNone/>
            </a:pPr>
            <a:r>
              <a:rPr lang="es-ES" altLang="es-MX" b="0">
                <a:sym typeface="Wingdings" pitchFamily="2" charset="2"/>
              </a:rPr>
              <a:t>Influencia del efecto sustitución y renta sobre la demanda</a:t>
            </a:r>
          </a:p>
        </p:txBody>
      </p:sp>
      <p:sp>
        <p:nvSpPr>
          <p:cNvPr id="87047" name="Rectangle 10"/>
          <p:cNvSpPr>
            <a:spLocks noChangeArrowheads="1"/>
          </p:cNvSpPr>
          <p:nvPr/>
        </p:nvSpPr>
        <p:spPr bwMode="auto">
          <a:xfrm>
            <a:off x="4511675" y="2349500"/>
            <a:ext cx="5940425"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1" eaLnBrk="1" hangingPunct="1">
              <a:spcBef>
                <a:spcPct val="20000"/>
              </a:spcBef>
              <a:buClr>
                <a:schemeClr val="accent1"/>
              </a:buClr>
              <a:buSzPct val="60000"/>
              <a:buFont typeface="Wingdings" pitchFamily="2" charset="2"/>
              <a:buNone/>
            </a:pPr>
            <a:r>
              <a:rPr lang="es-ES" altLang="es-MX" sz="1900" b="0">
                <a:sym typeface="Wingdings" pitchFamily="2" charset="2"/>
              </a:rPr>
              <a:t>Efecto-sustitución: Demanda en dirección contraria a la variación de precios</a:t>
            </a:r>
          </a:p>
        </p:txBody>
      </p:sp>
    </p:spTree>
  </p:cSld>
  <p:clrMapOvr>
    <a:masterClrMapping/>
  </p:clrMapOvr>
  <p:transition spd="slow">
    <p:push dir="u"/>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Rectangle 3"/>
          <p:cNvSpPr>
            <a:spLocks noChangeArrowheads="1"/>
          </p:cNvSpPr>
          <p:nvPr/>
        </p:nvSpPr>
        <p:spPr bwMode="auto">
          <a:xfrm>
            <a:off x="152400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sp>
        <p:nvSpPr>
          <p:cNvPr id="88067" name="Rectangle 6"/>
          <p:cNvSpPr>
            <a:spLocks noChangeArrowheads="1"/>
          </p:cNvSpPr>
          <p:nvPr/>
        </p:nvSpPr>
        <p:spPr bwMode="auto">
          <a:xfrm>
            <a:off x="1524000" y="31353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s-MX" altLang="es-MX" sz="1800" b="0"/>
          </a:p>
        </p:txBody>
      </p:sp>
      <p:pic>
        <p:nvPicPr>
          <p:cNvPr id="88068" name="Picture 8" descr="T3 1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55688" y="1354138"/>
            <a:ext cx="6264275" cy="520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69" name="Rectangle 6"/>
          <p:cNvSpPr>
            <a:spLocks noChangeArrowheads="1"/>
          </p:cNvSpPr>
          <p:nvPr/>
        </p:nvSpPr>
        <p:spPr bwMode="auto">
          <a:xfrm>
            <a:off x="2495550" y="549275"/>
            <a:ext cx="66579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spcBef>
                <a:spcPct val="20000"/>
              </a:spcBef>
              <a:buClr>
                <a:schemeClr val="accent1"/>
              </a:buClr>
              <a:buSzPct val="60000"/>
              <a:buFont typeface="Wingdings" pitchFamily="2" charset="2"/>
              <a:buNone/>
            </a:pPr>
            <a:r>
              <a:rPr lang="es-ES" altLang="es-MX" b="0">
                <a:sym typeface="Wingdings" pitchFamily="2" charset="2"/>
              </a:rPr>
              <a:t>Influencia del efecto sustitución y renta sobre la demanda</a:t>
            </a:r>
          </a:p>
        </p:txBody>
      </p:sp>
      <p:sp>
        <p:nvSpPr>
          <p:cNvPr id="88070" name="Rectangle 8"/>
          <p:cNvSpPr>
            <a:spLocks noChangeArrowheads="1"/>
          </p:cNvSpPr>
          <p:nvPr/>
        </p:nvSpPr>
        <p:spPr bwMode="auto">
          <a:xfrm>
            <a:off x="6456363" y="4292600"/>
            <a:ext cx="50292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r>
              <a:rPr lang="es-ES_tradnl" altLang="es-MX" sz="1800" b="0"/>
              <a:t>El efecto-ingreso de</a:t>
            </a:r>
            <a:r>
              <a:rPr lang="es-ES_tradnl" altLang="es-MX" sz="1800" b="0">
                <a:latin typeface="Times New Roman" pitchFamily="18" charset="0"/>
                <a:cs typeface="Times New Roman" pitchFamily="18" charset="0"/>
              </a:rPr>
              <a:t> B </a:t>
            </a:r>
            <a:r>
              <a:rPr lang="es-ES_tradnl" altLang="es-MX" sz="1800" b="0"/>
              <a:t>a</a:t>
            </a:r>
            <a:r>
              <a:rPr lang="es-ES_tradnl" altLang="es-MX" sz="1800" b="0" i="1"/>
              <a:t> </a:t>
            </a:r>
            <a:r>
              <a:rPr lang="es-ES_tradnl" altLang="es-MX" sz="1800" b="0">
                <a:latin typeface="Times New Roman" pitchFamily="18" charset="0"/>
                <a:cs typeface="Times New Roman" pitchFamily="18" charset="0"/>
              </a:rPr>
              <a:t>C</a:t>
            </a:r>
            <a:r>
              <a:rPr lang="es-ES_tradnl" altLang="es-MX" sz="1800" b="0"/>
              <a:t> mantiene </a:t>
            </a:r>
          </a:p>
          <a:p>
            <a:r>
              <a:rPr lang="es-ES_tradnl" altLang="es-MX" sz="1800" b="0"/>
              <a:t>constantes los precios relativos, pero disminuye el poder adquisitivo.</a:t>
            </a:r>
          </a:p>
        </p:txBody>
      </p:sp>
      <p:sp>
        <p:nvSpPr>
          <p:cNvPr id="88071" name="Rectangle 10"/>
          <p:cNvSpPr>
            <a:spLocks noChangeArrowheads="1"/>
          </p:cNvSpPr>
          <p:nvPr/>
        </p:nvSpPr>
        <p:spPr bwMode="auto">
          <a:xfrm>
            <a:off x="6456363" y="3003550"/>
            <a:ext cx="5116512"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r>
              <a:rPr lang="es-ES_tradnl" altLang="es-MX" sz="1800" b="0"/>
              <a:t>El efecto-sustitución, del punto </a:t>
            </a:r>
            <a:r>
              <a:rPr lang="es-ES_tradnl" altLang="es-MX" sz="1800" b="0">
                <a:latin typeface="Times New Roman" pitchFamily="18" charset="0"/>
                <a:cs typeface="Times New Roman" pitchFamily="18" charset="0"/>
              </a:rPr>
              <a:t>A</a:t>
            </a:r>
            <a:r>
              <a:rPr lang="es-ES_tradnl" altLang="es-MX" sz="1800" b="0" i="1"/>
              <a:t> </a:t>
            </a:r>
            <a:r>
              <a:rPr lang="es-ES_tradnl" altLang="es-MX" sz="1800" b="0"/>
              <a:t>a</a:t>
            </a:r>
            <a:r>
              <a:rPr lang="es-ES_tradnl" altLang="es-MX" sz="1800" b="0" i="1"/>
              <a:t> </a:t>
            </a:r>
            <a:r>
              <a:rPr lang="es-ES_tradnl" altLang="es-MX" sz="1800" b="0">
                <a:latin typeface="Times New Roman" pitchFamily="18" charset="0"/>
                <a:cs typeface="Times New Roman" pitchFamily="18" charset="0"/>
              </a:rPr>
              <a:t>B</a:t>
            </a:r>
            <a:r>
              <a:rPr lang="es-ES_tradnl" altLang="es-MX" sz="1800" b="0"/>
              <a:t>,</a:t>
            </a:r>
            <a:r>
              <a:rPr lang="es-ES_tradnl" altLang="es-MX" sz="1800" b="0" i="1"/>
              <a:t> </a:t>
            </a:r>
            <a:r>
              <a:rPr lang="es-ES_tradnl" altLang="es-MX" sz="1800" b="0"/>
              <a:t>altera los precios</a:t>
            </a:r>
            <a:r>
              <a:rPr lang="es-ES_tradnl" altLang="es-MX" sz="1800" b="0" i="1"/>
              <a:t> </a:t>
            </a:r>
            <a:r>
              <a:rPr lang="es-ES_tradnl" altLang="es-MX" sz="1800" b="0"/>
              <a:t>relativos de </a:t>
            </a:r>
            <a:r>
              <a:rPr lang="es-ES_tradnl" altLang="es-MX" sz="1800" b="0" i="1">
                <a:latin typeface="Times New Roman" pitchFamily="18" charset="0"/>
                <a:cs typeface="Times New Roman" pitchFamily="18" charset="0"/>
              </a:rPr>
              <a:t>x</a:t>
            </a:r>
            <a:r>
              <a:rPr lang="es-ES_tradnl" altLang="es-MX" sz="1800" b="0"/>
              <a:t> e </a:t>
            </a:r>
            <a:r>
              <a:rPr lang="es-ES_tradnl" altLang="es-MX" sz="1800" b="0" i="1">
                <a:latin typeface="Times New Roman" pitchFamily="18" charset="0"/>
                <a:cs typeface="Times New Roman" pitchFamily="18" charset="0"/>
              </a:rPr>
              <a:t>y</a:t>
            </a:r>
            <a:r>
              <a:rPr lang="es-ES_tradnl" altLang="es-MX" sz="1800" b="0" i="1"/>
              <a:t> </a:t>
            </a:r>
            <a:r>
              <a:rPr lang="es-ES_tradnl" altLang="es-MX" sz="1800" b="0"/>
              <a:t>, pero mantiene constante el ingreso (la satisfacción).</a:t>
            </a:r>
          </a:p>
        </p:txBody>
      </p:sp>
      <p:sp>
        <p:nvSpPr>
          <p:cNvPr id="88072" name="Rectangle 11"/>
          <p:cNvSpPr>
            <a:spLocks noChangeArrowheads="1"/>
          </p:cNvSpPr>
          <p:nvPr/>
        </p:nvSpPr>
        <p:spPr bwMode="auto">
          <a:xfrm>
            <a:off x="6427788" y="2060575"/>
            <a:ext cx="5068887"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r>
              <a:rPr lang="es-ES_tradnl" altLang="es-MX" sz="1800" b="0"/>
              <a:t>Cuando aumenta el precio del bien </a:t>
            </a:r>
            <a:r>
              <a:rPr lang="es-ES_tradnl" altLang="es-MX" sz="1800" b="0" i="1">
                <a:latin typeface="Times New Roman" pitchFamily="18" charset="0"/>
                <a:cs typeface="Times New Roman" pitchFamily="18" charset="0"/>
              </a:rPr>
              <a:t>x</a:t>
            </a:r>
            <a:r>
              <a:rPr lang="es-ES_tradnl" altLang="es-MX" sz="1800" b="0"/>
              <a:t> disminuye su consumo desplazándose de</a:t>
            </a:r>
            <a:r>
              <a:rPr lang="es-ES_tradnl" altLang="es-MX" sz="1800" b="0">
                <a:latin typeface="Times New Roman" pitchFamily="18" charset="0"/>
                <a:cs typeface="Times New Roman" pitchFamily="18" charset="0"/>
              </a:rPr>
              <a:t> A </a:t>
            </a:r>
            <a:r>
              <a:rPr lang="es-ES_tradnl" altLang="es-MX" sz="1800" b="0"/>
              <a:t>a </a:t>
            </a:r>
            <a:r>
              <a:rPr lang="es-ES_tradnl" altLang="es-MX" sz="1800" b="0">
                <a:latin typeface="Times New Roman" pitchFamily="18" charset="0"/>
                <a:cs typeface="Times New Roman" pitchFamily="18" charset="0"/>
              </a:rPr>
              <a:t>C</a:t>
            </a:r>
            <a:endParaRPr lang="es-ES_tradnl" altLang="es-MX" sz="1800" b="0" i="1">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838200" y="274638"/>
            <a:ext cx="9372600" cy="633412"/>
          </a:xfrm>
          <a:solidFill>
            <a:schemeClr val="accent1">
              <a:lumMod val="20000"/>
              <a:lumOff val="80000"/>
            </a:schemeClr>
          </a:solidFill>
        </p:spPr>
        <p:txBody>
          <a:bodyPr>
            <a:normAutofit/>
          </a:bodyPr>
          <a:lstStyle/>
          <a:p>
            <a:pPr>
              <a:defRPr/>
            </a:pPr>
            <a:r>
              <a:rPr lang="es-MX" sz="2400" b="1" dirty="0">
                <a:solidFill>
                  <a:schemeClr val="accent2">
                    <a:lumMod val="75000"/>
                  </a:schemeClr>
                </a:solidFill>
              </a:rPr>
              <a:t>Referencias</a:t>
            </a:r>
            <a:endParaRPr lang="es-MX" b="1" dirty="0">
              <a:solidFill>
                <a:schemeClr val="accent2">
                  <a:lumMod val="75000"/>
                </a:schemeClr>
              </a:solidFill>
            </a:endParaRPr>
          </a:p>
        </p:txBody>
      </p:sp>
      <p:sp>
        <p:nvSpPr>
          <p:cNvPr id="6" name="5 Marcador de contenido"/>
          <p:cNvSpPr>
            <a:spLocks noGrp="1"/>
          </p:cNvSpPr>
          <p:nvPr>
            <p:ph sz="quarter" idx="1"/>
          </p:nvPr>
        </p:nvSpPr>
        <p:spPr/>
        <p:txBody>
          <a:bodyPr>
            <a:normAutofit fontScale="70000" lnSpcReduction="20000"/>
          </a:bodyPr>
          <a:lstStyle/>
          <a:p>
            <a:pPr>
              <a:defRPr/>
            </a:pPr>
            <a:r>
              <a:rPr lang="es-ES_tradnl" dirty="0" err="1">
                <a:latin typeface="Arial" panose="020B0604020202020204" pitchFamily="34" charset="0"/>
                <a:cs typeface="Arial" panose="020B0604020202020204" pitchFamily="34" charset="0"/>
              </a:rPr>
              <a:t>Gravelle</a:t>
            </a:r>
            <a:r>
              <a:rPr lang="es-ES_tradnl" dirty="0">
                <a:latin typeface="Arial" panose="020B0604020202020204" pitchFamily="34" charset="0"/>
                <a:cs typeface="Arial" panose="020B0604020202020204" pitchFamily="34" charset="0"/>
              </a:rPr>
              <a:t> H. y </a:t>
            </a:r>
            <a:r>
              <a:rPr lang="es-ES_tradnl" dirty="0" err="1">
                <a:latin typeface="Arial" panose="020B0604020202020204" pitchFamily="34" charset="0"/>
                <a:cs typeface="Arial" panose="020B0604020202020204" pitchFamily="34" charset="0"/>
              </a:rPr>
              <a:t>Rees</a:t>
            </a:r>
            <a:r>
              <a:rPr lang="es-ES_tradnl" dirty="0">
                <a:latin typeface="Arial" panose="020B0604020202020204" pitchFamily="34" charset="0"/>
                <a:cs typeface="Arial" panose="020B0604020202020204" pitchFamily="34" charset="0"/>
              </a:rPr>
              <a:t> R.(2006</a:t>
            </a:r>
            <a:r>
              <a:rPr lang="es-ES_tradnl" dirty="0" smtClean="0">
                <a:latin typeface="Arial" panose="020B0604020202020204" pitchFamily="34" charset="0"/>
                <a:cs typeface="Arial" panose="020B0604020202020204" pitchFamily="34" charset="0"/>
              </a:rPr>
              <a:t>). Microeconomía. Pearson </a:t>
            </a:r>
            <a:r>
              <a:rPr lang="es-ES_tradnl" dirty="0">
                <a:latin typeface="Arial" panose="020B0604020202020204" pitchFamily="34" charset="0"/>
                <a:cs typeface="Arial" panose="020B0604020202020204" pitchFamily="34" charset="0"/>
              </a:rPr>
              <a:t>Prentice </a:t>
            </a:r>
            <a:r>
              <a:rPr lang="es-ES_tradnl" dirty="0" smtClean="0">
                <a:latin typeface="Arial" panose="020B0604020202020204" pitchFamily="34" charset="0"/>
                <a:cs typeface="Arial" panose="020B0604020202020204" pitchFamily="34" charset="0"/>
              </a:rPr>
              <a:t>Hall. </a:t>
            </a:r>
            <a:r>
              <a:rPr lang="es-ES_tradnl" dirty="0">
                <a:latin typeface="Arial" panose="020B0604020202020204" pitchFamily="34" charset="0"/>
                <a:cs typeface="Arial" panose="020B0604020202020204" pitchFamily="34" charset="0"/>
              </a:rPr>
              <a:t>Madrid.</a:t>
            </a:r>
            <a:endParaRPr lang="es-MX" dirty="0">
              <a:latin typeface="Arial" panose="020B0604020202020204" pitchFamily="34" charset="0"/>
              <a:cs typeface="Arial" panose="020B0604020202020204" pitchFamily="34" charset="0"/>
            </a:endParaRPr>
          </a:p>
          <a:p>
            <a:pPr>
              <a:defRPr/>
            </a:pPr>
            <a:r>
              <a:rPr lang="es-ES_tradnl" dirty="0">
                <a:latin typeface="Arial" panose="020B0604020202020204" pitchFamily="34" charset="0"/>
                <a:cs typeface="Arial" panose="020B0604020202020204" pitchFamily="34" charset="0"/>
              </a:rPr>
              <a:t>Henderson J.M y </a:t>
            </a:r>
            <a:r>
              <a:rPr lang="es-ES_tradnl" dirty="0" err="1">
                <a:latin typeface="Arial" panose="020B0604020202020204" pitchFamily="34" charset="0"/>
                <a:cs typeface="Arial" panose="020B0604020202020204" pitchFamily="34" charset="0"/>
              </a:rPr>
              <a:t>Quandt</a:t>
            </a:r>
            <a:r>
              <a:rPr lang="es-ES_tradnl" dirty="0">
                <a:latin typeface="Arial" panose="020B0604020202020204" pitchFamily="34" charset="0"/>
                <a:cs typeface="Arial" panose="020B0604020202020204" pitchFamily="34" charset="0"/>
              </a:rPr>
              <a:t> R.E. (1991</a:t>
            </a:r>
            <a:r>
              <a:rPr lang="es-ES_tradnl" dirty="0" smtClean="0">
                <a:latin typeface="Arial" panose="020B0604020202020204" pitchFamily="34" charset="0"/>
                <a:cs typeface="Arial" panose="020B0604020202020204" pitchFamily="34" charset="0"/>
              </a:rPr>
              <a:t>). </a:t>
            </a:r>
            <a:r>
              <a:rPr lang="es-ES_tradnl" dirty="0">
                <a:latin typeface="Arial" panose="020B0604020202020204" pitchFamily="34" charset="0"/>
                <a:cs typeface="Arial" panose="020B0604020202020204" pitchFamily="34" charset="0"/>
              </a:rPr>
              <a:t>Teoría </a:t>
            </a:r>
            <a:r>
              <a:rPr lang="es-ES_tradnl" dirty="0" smtClean="0">
                <a:latin typeface="Arial" panose="020B0604020202020204" pitchFamily="34" charset="0"/>
                <a:cs typeface="Arial" panose="020B0604020202020204" pitchFamily="34" charset="0"/>
              </a:rPr>
              <a:t>Microeconómica. Ariel. </a:t>
            </a:r>
            <a:r>
              <a:rPr lang="es-ES_tradnl" dirty="0">
                <a:latin typeface="Arial" panose="020B0604020202020204" pitchFamily="34" charset="0"/>
                <a:cs typeface="Arial" panose="020B0604020202020204" pitchFamily="34" charset="0"/>
              </a:rPr>
              <a:t>Madrid.</a:t>
            </a:r>
            <a:endParaRPr lang="es-MX" dirty="0">
              <a:latin typeface="Arial" panose="020B0604020202020204" pitchFamily="34" charset="0"/>
              <a:cs typeface="Arial" panose="020B0604020202020204" pitchFamily="34" charset="0"/>
            </a:endParaRPr>
          </a:p>
          <a:p>
            <a:pPr>
              <a:defRPr/>
            </a:pPr>
            <a:r>
              <a:rPr lang="es-ES_tradnl" dirty="0" err="1">
                <a:latin typeface="Arial" panose="020B0604020202020204" pitchFamily="34" charset="0"/>
                <a:cs typeface="Arial" panose="020B0604020202020204" pitchFamily="34" charset="0"/>
              </a:rPr>
              <a:t>Koutzoyanis</a:t>
            </a:r>
            <a:r>
              <a:rPr lang="es-ES_tradnl" dirty="0">
                <a:latin typeface="Arial" panose="020B0604020202020204" pitchFamily="34" charset="0"/>
                <a:cs typeface="Arial" panose="020B0604020202020204" pitchFamily="34" charset="0"/>
              </a:rPr>
              <a:t>, A. (1987</a:t>
            </a:r>
            <a:r>
              <a:rPr lang="es-ES_tradnl" dirty="0" smtClean="0">
                <a:latin typeface="Arial" panose="020B0604020202020204" pitchFamily="34" charset="0"/>
                <a:cs typeface="Arial" panose="020B0604020202020204" pitchFamily="34" charset="0"/>
              </a:rPr>
              <a:t>). </a:t>
            </a:r>
            <a:r>
              <a:rPr lang="es-ES_tradnl" dirty="0">
                <a:latin typeface="Arial" panose="020B0604020202020204" pitchFamily="34" charset="0"/>
                <a:cs typeface="Arial" panose="020B0604020202020204" pitchFamily="34" charset="0"/>
              </a:rPr>
              <a:t>Microeconomía </a:t>
            </a:r>
            <a:r>
              <a:rPr lang="es-ES_tradnl" dirty="0" smtClean="0">
                <a:latin typeface="Arial" panose="020B0604020202020204" pitchFamily="34" charset="0"/>
                <a:cs typeface="Arial" panose="020B0604020202020204" pitchFamily="34" charset="0"/>
              </a:rPr>
              <a:t>Intermedia.  </a:t>
            </a:r>
            <a:r>
              <a:rPr lang="es-ES_tradnl" dirty="0" err="1" smtClean="0">
                <a:latin typeface="Arial" panose="020B0604020202020204" pitchFamily="34" charset="0"/>
                <a:cs typeface="Arial" panose="020B0604020202020204" pitchFamily="34" charset="0"/>
              </a:rPr>
              <a:t>Amorrortu</a:t>
            </a:r>
            <a:r>
              <a:rPr lang="es-ES_tradnl" dirty="0" smtClean="0">
                <a:latin typeface="Arial" panose="020B0604020202020204" pitchFamily="34" charset="0"/>
                <a:cs typeface="Arial" panose="020B0604020202020204" pitchFamily="34" charset="0"/>
              </a:rPr>
              <a:t> Editores. </a:t>
            </a:r>
            <a:r>
              <a:rPr lang="es-ES_tradnl" dirty="0">
                <a:latin typeface="Arial" panose="020B0604020202020204" pitchFamily="34" charset="0"/>
                <a:cs typeface="Arial" panose="020B0604020202020204" pitchFamily="34" charset="0"/>
              </a:rPr>
              <a:t>Buenos Aires. </a:t>
            </a:r>
            <a:r>
              <a:rPr lang="es-ES_tradnl" u="sng" dirty="0">
                <a:latin typeface="Arial" panose="020B0604020202020204" pitchFamily="34" charset="0"/>
                <a:cs typeface="Arial" panose="020B0604020202020204" pitchFamily="34" charset="0"/>
              </a:rPr>
              <a:t> </a:t>
            </a:r>
            <a:endParaRPr lang="es-MX" dirty="0">
              <a:latin typeface="Arial" panose="020B0604020202020204" pitchFamily="34" charset="0"/>
              <a:cs typeface="Arial" panose="020B0604020202020204" pitchFamily="34" charset="0"/>
            </a:endParaRPr>
          </a:p>
          <a:p>
            <a:pPr>
              <a:defRPr/>
            </a:pPr>
            <a:r>
              <a:rPr lang="es-ES" dirty="0">
                <a:latin typeface="Arial" panose="020B0604020202020204" pitchFamily="34" charset="0"/>
                <a:cs typeface="Arial" panose="020B0604020202020204" pitchFamily="34" charset="0"/>
              </a:rPr>
              <a:t>Martínez-Giralt Xavier (2009</a:t>
            </a:r>
            <a:r>
              <a:rPr lang="es-ES" dirty="0" smtClean="0">
                <a:latin typeface="Arial" panose="020B0604020202020204" pitchFamily="34" charset="0"/>
                <a:cs typeface="Arial" panose="020B0604020202020204" pitchFamily="34" charset="0"/>
              </a:rPr>
              <a:t>). </a:t>
            </a:r>
            <a:r>
              <a:rPr lang="es-ES" dirty="0">
                <a:latin typeface="Arial" panose="020B0604020202020204" pitchFamily="34" charset="0"/>
                <a:cs typeface="Arial" panose="020B0604020202020204" pitchFamily="34" charset="0"/>
              </a:rPr>
              <a:t>Microeconomía Avanzada</a:t>
            </a:r>
            <a:r>
              <a:rPr lang="es-ES" i="1" dirty="0">
                <a:latin typeface="Arial" panose="020B0604020202020204" pitchFamily="34" charset="0"/>
                <a:cs typeface="Arial" panose="020B0604020202020204" pitchFamily="34" charset="0"/>
              </a:rPr>
              <a:t> </a:t>
            </a:r>
            <a:r>
              <a:rPr lang="es-ES" i="1" dirty="0" smtClean="0">
                <a:latin typeface="Arial" panose="020B0604020202020204" pitchFamily="34" charset="0"/>
                <a:cs typeface="Arial" panose="020B0604020202020204" pitchFamily="34" charset="0"/>
              </a:rPr>
              <a:t>. </a:t>
            </a:r>
            <a:r>
              <a:rPr lang="es-ES" i="1" dirty="0">
                <a:latin typeface="Arial" panose="020B0604020202020204" pitchFamily="34" charset="0"/>
                <a:cs typeface="Arial" panose="020B0604020202020204" pitchFamily="34" charset="0"/>
              </a:rPr>
              <a:t>CODE y </a:t>
            </a:r>
            <a:r>
              <a:rPr lang="es-ES" i="1" dirty="0" err="1">
                <a:latin typeface="Arial" panose="020B0604020202020204" pitchFamily="34" charset="0"/>
                <a:cs typeface="Arial" panose="020B0604020202020204" pitchFamily="34" charset="0"/>
              </a:rPr>
              <a:t>Departament</a:t>
            </a:r>
            <a:r>
              <a:rPr lang="es-ES" i="1" dirty="0">
                <a:latin typeface="Arial" panose="020B0604020202020204" pitchFamily="34" charset="0"/>
                <a:cs typeface="Arial" panose="020B0604020202020204" pitchFamily="34" charset="0"/>
              </a:rPr>
              <a:t> </a:t>
            </a:r>
            <a:r>
              <a:rPr lang="es-ES" i="1" dirty="0" err="1" smtClean="0">
                <a:latin typeface="Arial" panose="020B0604020202020204" pitchFamily="34" charset="0"/>
                <a:cs typeface="Arial" panose="020B0604020202020204" pitchFamily="34" charset="0"/>
              </a:rPr>
              <a:t>d’Economia</a:t>
            </a:r>
            <a:r>
              <a:rPr lang="es-ES" i="1" dirty="0" smtClean="0">
                <a:latin typeface="Arial" panose="020B0604020202020204" pitchFamily="34" charset="0"/>
                <a:cs typeface="Arial" panose="020B0604020202020204" pitchFamily="34" charset="0"/>
              </a:rPr>
              <a:t>. </a:t>
            </a:r>
            <a:r>
              <a:rPr lang="es-ES" dirty="0" err="1">
                <a:latin typeface="Arial" panose="020B0604020202020204" pitchFamily="34" charset="0"/>
                <a:cs typeface="Arial" panose="020B0604020202020204" pitchFamily="34" charset="0"/>
              </a:rPr>
              <a:t>Universitat</a:t>
            </a:r>
            <a:r>
              <a:rPr lang="es-ES" dirty="0">
                <a:latin typeface="Arial" panose="020B0604020202020204" pitchFamily="34" charset="0"/>
                <a:cs typeface="Arial" panose="020B0604020202020204" pitchFamily="34" charset="0"/>
              </a:rPr>
              <a:t> Autónoma de Barcelona</a:t>
            </a:r>
            <a:endParaRPr lang="es-MX" dirty="0">
              <a:latin typeface="Arial" panose="020B0604020202020204" pitchFamily="34" charset="0"/>
              <a:cs typeface="Arial" panose="020B0604020202020204" pitchFamily="34" charset="0"/>
            </a:endParaRPr>
          </a:p>
          <a:p>
            <a:pPr>
              <a:defRPr/>
            </a:pPr>
            <a:r>
              <a:rPr lang="es-MX" dirty="0">
                <a:latin typeface="Arial" panose="020B0604020202020204" pitchFamily="34" charset="0"/>
                <a:cs typeface="Arial" panose="020B0604020202020204" pitchFamily="34" charset="0"/>
              </a:rPr>
              <a:t>Maté </a:t>
            </a:r>
            <a:r>
              <a:rPr lang="es-MX" dirty="0" smtClean="0">
                <a:latin typeface="Arial" panose="020B0604020202020204" pitchFamily="34" charset="0"/>
                <a:cs typeface="Arial" panose="020B0604020202020204" pitchFamily="34" charset="0"/>
              </a:rPr>
              <a:t>G. </a:t>
            </a:r>
            <a:r>
              <a:rPr lang="es-MX" dirty="0">
                <a:latin typeface="Arial" panose="020B0604020202020204" pitchFamily="34" charset="0"/>
                <a:cs typeface="Arial" panose="020B0604020202020204" pitchFamily="34" charset="0"/>
              </a:rPr>
              <a:t>J.J. y Pérez </a:t>
            </a:r>
            <a:r>
              <a:rPr lang="es-MX" dirty="0" smtClean="0">
                <a:latin typeface="Arial" panose="020B0604020202020204" pitchFamily="34" charset="0"/>
                <a:cs typeface="Arial" panose="020B0604020202020204" pitchFamily="34" charset="0"/>
              </a:rPr>
              <a:t>D. </a:t>
            </a:r>
            <a:r>
              <a:rPr lang="es-MX" dirty="0">
                <a:latin typeface="Arial" panose="020B0604020202020204" pitchFamily="34" charset="0"/>
                <a:cs typeface="Arial" panose="020B0604020202020204" pitchFamily="34" charset="0"/>
              </a:rPr>
              <a:t>C. (2007</a:t>
            </a:r>
            <a:r>
              <a:rPr lang="es-MX" dirty="0" smtClean="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Microeconomía </a:t>
            </a:r>
            <a:r>
              <a:rPr lang="es-MX" dirty="0" smtClean="0">
                <a:latin typeface="Arial" panose="020B0604020202020204" pitchFamily="34" charset="0"/>
                <a:cs typeface="Arial" panose="020B0604020202020204" pitchFamily="34" charset="0"/>
              </a:rPr>
              <a:t>Avanzada. </a:t>
            </a:r>
            <a:r>
              <a:rPr lang="es-MX" dirty="0">
                <a:latin typeface="Arial" panose="020B0604020202020204" pitchFamily="34" charset="0"/>
                <a:cs typeface="Arial" panose="020B0604020202020204" pitchFamily="34" charset="0"/>
              </a:rPr>
              <a:t>Pearson Prentice Hall, Madrid.</a:t>
            </a:r>
          </a:p>
          <a:p>
            <a:pPr>
              <a:defRPr/>
            </a:pPr>
            <a:r>
              <a:rPr lang="es-MX" dirty="0" err="1">
                <a:latin typeface="Arial" panose="020B0604020202020204" pitchFamily="34" charset="0"/>
                <a:cs typeface="Arial" panose="020B0604020202020204" pitchFamily="34" charset="0"/>
              </a:rPr>
              <a:t>Nicholson</a:t>
            </a:r>
            <a:r>
              <a:rPr lang="es-MX" dirty="0">
                <a:latin typeface="Arial" panose="020B0604020202020204" pitchFamily="34" charset="0"/>
                <a:cs typeface="Arial" panose="020B0604020202020204" pitchFamily="34" charset="0"/>
              </a:rPr>
              <a:t>, W</a:t>
            </a:r>
            <a:r>
              <a:rPr lang="es-MX" dirty="0" smtClean="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(2007</a:t>
            </a:r>
            <a:r>
              <a:rPr lang="es-MX" dirty="0" smtClean="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Teoría </a:t>
            </a:r>
            <a:r>
              <a:rPr lang="es-MX" dirty="0" smtClean="0">
                <a:latin typeface="Arial" panose="020B0604020202020204" pitchFamily="34" charset="0"/>
                <a:cs typeface="Arial" panose="020B0604020202020204" pitchFamily="34" charset="0"/>
              </a:rPr>
              <a:t>Microeconómica. Thompson. México</a:t>
            </a:r>
            <a:r>
              <a:rPr lang="es-MX" dirty="0">
                <a:latin typeface="Arial" panose="020B0604020202020204" pitchFamily="34" charset="0"/>
                <a:cs typeface="Arial" panose="020B0604020202020204" pitchFamily="34" charset="0"/>
              </a:rPr>
              <a:t>.</a:t>
            </a:r>
          </a:p>
          <a:p>
            <a:pPr>
              <a:defRPr/>
            </a:pPr>
            <a:r>
              <a:rPr lang="es-MX" dirty="0" err="1">
                <a:latin typeface="Arial" panose="020B0604020202020204" pitchFamily="34" charset="0"/>
                <a:cs typeface="Arial" panose="020B0604020202020204" pitchFamily="34" charset="0"/>
              </a:rPr>
              <a:t>Nicholson</a:t>
            </a:r>
            <a:r>
              <a:rPr lang="es-MX" dirty="0">
                <a:latin typeface="Arial" panose="020B0604020202020204" pitchFamily="34" charset="0"/>
                <a:cs typeface="Arial" panose="020B0604020202020204" pitchFamily="34" charset="0"/>
              </a:rPr>
              <a:t>, W</a:t>
            </a:r>
            <a:r>
              <a:rPr lang="es-MX" dirty="0" smtClean="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(2009</a:t>
            </a:r>
            <a:r>
              <a:rPr lang="es-MX" dirty="0" smtClean="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Microeconomía </a:t>
            </a:r>
            <a:r>
              <a:rPr lang="es-MX" dirty="0" smtClean="0">
                <a:latin typeface="Arial" panose="020B0604020202020204" pitchFamily="34" charset="0"/>
                <a:cs typeface="Arial" panose="020B0604020202020204" pitchFamily="34" charset="0"/>
              </a:rPr>
              <a:t>Intermedia. Thompson. </a:t>
            </a:r>
            <a:r>
              <a:rPr lang="es-MX" dirty="0">
                <a:latin typeface="Arial" panose="020B0604020202020204" pitchFamily="34" charset="0"/>
                <a:cs typeface="Arial" panose="020B0604020202020204" pitchFamily="34" charset="0"/>
              </a:rPr>
              <a:t>México.</a:t>
            </a:r>
          </a:p>
          <a:p>
            <a:pPr>
              <a:defRPr/>
            </a:pPr>
            <a:r>
              <a:rPr lang="en-US" dirty="0" smtClean="0">
                <a:latin typeface="Arial" panose="020B0604020202020204" pitchFamily="34" charset="0"/>
                <a:cs typeface="Arial" panose="020B0604020202020204" pitchFamily="34" charset="0"/>
              </a:rPr>
              <a:t>Binger B. </a:t>
            </a:r>
            <a:r>
              <a:rPr lang="en-US" dirty="0">
                <a:latin typeface="Arial" panose="020B0604020202020204" pitchFamily="34" charset="0"/>
                <a:cs typeface="Arial" panose="020B0604020202020204" pitchFamily="34" charset="0"/>
              </a:rPr>
              <a:t>(1988)</a:t>
            </a:r>
            <a:r>
              <a:rPr lang="en-US"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Microeconomics with </a:t>
            </a:r>
            <a:r>
              <a:rPr lang="en-US" dirty="0" smtClean="0">
                <a:latin typeface="Arial" panose="020B0604020202020204" pitchFamily="34" charset="0"/>
                <a:cs typeface="Arial" panose="020B0604020202020204" pitchFamily="34" charset="0"/>
              </a:rPr>
              <a:t>calculus. </a:t>
            </a:r>
            <a:r>
              <a:rPr lang="en-US" dirty="0">
                <a:latin typeface="Arial" panose="020B0604020202020204" pitchFamily="34" charset="0"/>
                <a:cs typeface="Arial" panose="020B0604020202020204" pitchFamily="34" charset="0"/>
              </a:rPr>
              <a:t>Harper Collins Publisher.</a:t>
            </a:r>
            <a:endParaRPr lang="es-MX" dirty="0">
              <a:latin typeface="Arial" panose="020B0604020202020204" pitchFamily="34" charset="0"/>
              <a:cs typeface="Arial" panose="020B0604020202020204" pitchFamily="34" charset="0"/>
            </a:endParaRPr>
          </a:p>
          <a:p>
            <a:pPr>
              <a:defRPr/>
            </a:pPr>
            <a:r>
              <a:rPr lang="es-ES_tradnl" dirty="0" err="1">
                <a:latin typeface="Arial" panose="020B0604020202020204" pitchFamily="34" charset="0"/>
                <a:cs typeface="Arial" panose="020B0604020202020204" pitchFamily="34" charset="0"/>
              </a:rPr>
              <a:t>Tugores</a:t>
            </a:r>
            <a:r>
              <a:rPr lang="es-ES_tradnl" dirty="0">
                <a:latin typeface="Arial" panose="020B0604020202020204" pitchFamily="34" charset="0"/>
                <a:cs typeface="Arial" panose="020B0604020202020204" pitchFamily="34" charset="0"/>
              </a:rPr>
              <a:t> J. (2002</a:t>
            </a:r>
            <a:r>
              <a:rPr lang="es-ES_tradnl" dirty="0" smtClean="0">
                <a:latin typeface="Arial" panose="020B0604020202020204" pitchFamily="34" charset="0"/>
                <a:cs typeface="Arial" panose="020B0604020202020204" pitchFamily="34" charset="0"/>
              </a:rPr>
              <a:t>). </a:t>
            </a:r>
            <a:r>
              <a:rPr lang="es-ES_tradnl" dirty="0">
                <a:latin typeface="Arial" panose="020B0604020202020204" pitchFamily="34" charset="0"/>
                <a:cs typeface="Arial" panose="020B0604020202020204" pitchFamily="34" charset="0"/>
              </a:rPr>
              <a:t>Microeconomía cuestiones y </a:t>
            </a:r>
            <a:r>
              <a:rPr lang="es-ES_tradnl" dirty="0" smtClean="0">
                <a:latin typeface="Arial" panose="020B0604020202020204" pitchFamily="34" charset="0"/>
                <a:cs typeface="Arial" panose="020B0604020202020204" pitchFamily="34" charset="0"/>
              </a:rPr>
              <a:t>problemas. </a:t>
            </a:r>
            <a:r>
              <a:rPr lang="es-ES_tradnl" dirty="0">
                <a:latin typeface="Arial" panose="020B0604020202020204" pitchFamily="34" charset="0"/>
                <a:cs typeface="Arial" panose="020B0604020202020204" pitchFamily="34" charset="0"/>
              </a:rPr>
              <a:t>McGraw </a:t>
            </a:r>
            <a:r>
              <a:rPr lang="es-ES_tradnl" dirty="0" smtClean="0">
                <a:latin typeface="Arial" panose="020B0604020202020204" pitchFamily="34" charset="0"/>
                <a:cs typeface="Arial" panose="020B0604020202020204" pitchFamily="34" charset="0"/>
              </a:rPr>
              <a:t>Hill. </a:t>
            </a:r>
            <a:r>
              <a:rPr lang="es-ES_tradnl" dirty="0">
                <a:latin typeface="Arial" panose="020B0604020202020204" pitchFamily="34" charset="0"/>
                <a:cs typeface="Arial" panose="020B0604020202020204" pitchFamily="34" charset="0"/>
              </a:rPr>
              <a:t>Madrid.</a:t>
            </a:r>
            <a:endParaRPr lang="es-MX" dirty="0">
              <a:latin typeface="Arial" panose="020B0604020202020204" pitchFamily="34" charset="0"/>
              <a:cs typeface="Arial" panose="020B0604020202020204" pitchFamily="34" charset="0"/>
            </a:endParaRPr>
          </a:p>
          <a:p>
            <a:pPr>
              <a:defRPr/>
            </a:pPr>
            <a:r>
              <a:rPr lang="es-ES_tradnl" dirty="0" err="1">
                <a:latin typeface="Arial" panose="020B0604020202020204" pitchFamily="34" charset="0"/>
                <a:cs typeface="Arial" panose="020B0604020202020204" pitchFamily="34" charset="0"/>
              </a:rPr>
              <a:t>Varian</a:t>
            </a:r>
            <a:r>
              <a:rPr lang="es-ES_tradnl" dirty="0">
                <a:latin typeface="Arial" panose="020B0604020202020204" pitchFamily="34" charset="0"/>
                <a:cs typeface="Arial" panose="020B0604020202020204" pitchFamily="34" charset="0"/>
              </a:rPr>
              <a:t> H. (2006</a:t>
            </a:r>
            <a:r>
              <a:rPr lang="es-ES_tradnl" dirty="0" smtClean="0">
                <a:latin typeface="Arial" panose="020B0604020202020204" pitchFamily="34" charset="0"/>
                <a:cs typeface="Arial" panose="020B0604020202020204" pitchFamily="34" charset="0"/>
              </a:rPr>
              <a:t>). </a:t>
            </a:r>
            <a:r>
              <a:rPr lang="es-ES_tradnl" dirty="0">
                <a:latin typeface="Arial" panose="020B0604020202020204" pitchFamily="34" charset="0"/>
                <a:cs typeface="Arial" panose="020B0604020202020204" pitchFamily="34" charset="0"/>
              </a:rPr>
              <a:t>Análisis </a:t>
            </a:r>
            <a:r>
              <a:rPr lang="es-ES_tradnl" dirty="0" smtClean="0">
                <a:latin typeface="Arial" panose="020B0604020202020204" pitchFamily="34" charset="0"/>
                <a:cs typeface="Arial" panose="020B0604020202020204" pitchFamily="34" charset="0"/>
              </a:rPr>
              <a:t>Microeconómico. </a:t>
            </a:r>
            <a:r>
              <a:rPr lang="es-ES_tradnl" dirty="0">
                <a:latin typeface="Arial" panose="020B0604020202020204" pitchFamily="34" charset="0"/>
                <a:cs typeface="Arial" panose="020B0604020202020204" pitchFamily="34" charset="0"/>
              </a:rPr>
              <a:t>Antoni </a:t>
            </a:r>
            <a:r>
              <a:rPr lang="es-ES_tradnl" dirty="0" smtClean="0">
                <a:latin typeface="Arial" panose="020B0604020202020204" pitchFamily="34" charset="0"/>
                <a:cs typeface="Arial" panose="020B0604020202020204" pitchFamily="34" charset="0"/>
              </a:rPr>
              <a:t>Bosch. </a:t>
            </a:r>
            <a:r>
              <a:rPr lang="es-ES_tradnl" dirty="0">
                <a:latin typeface="Arial" panose="020B0604020202020204" pitchFamily="34" charset="0"/>
                <a:cs typeface="Arial" panose="020B0604020202020204" pitchFamily="34" charset="0"/>
              </a:rPr>
              <a:t>Madrid.</a:t>
            </a:r>
            <a:endParaRPr lang="es-MX" dirty="0">
              <a:latin typeface="Arial" panose="020B0604020202020204" pitchFamily="34" charset="0"/>
              <a:cs typeface="Arial" panose="020B0604020202020204" pitchFamily="34" charset="0"/>
            </a:endParaRPr>
          </a:p>
          <a:p>
            <a:pPr>
              <a:defRPr/>
            </a:pPr>
            <a:r>
              <a:rPr lang="en-US" dirty="0" err="1">
                <a:latin typeface="Arial" panose="020B0604020202020204" pitchFamily="34" charset="0"/>
                <a:cs typeface="Arial" panose="020B0604020202020204" pitchFamily="34" charset="0"/>
              </a:rPr>
              <a:t>Villar</a:t>
            </a:r>
            <a:r>
              <a:rPr lang="en-US" dirty="0">
                <a:latin typeface="Arial" panose="020B0604020202020204" pitchFamily="34" charset="0"/>
                <a:cs typeface="Arial" panose="020B0604020202020204" pitchFamily="34" charset="0"/>
              </a:rPr>
              <a:t> A. (2006</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Microeconomía</a:t>
            </a:r>
            <a:r>
              <a:rPr lang="en-US"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McGraw </a:t>
            </a:r>
            <a:r>
              <a:rPr lang="en-US" dirty="0" smtClean="0">
                <a:latin typeface="Arial" panose="020B0604020202020204" pitchFamily="34" charset="0"/>
                <a:cs typeface="Arial" panose="020B0604020202020204" pitchFamily="34" charset="0"/>
              </a:rPr>
              <a:t>Hill. </a:t>
            </a:r>
            <a:r>
              <a:rPr lang="en-US" dirty="0">
                <a:latin typeface="Arial" panose="020B0604020202020204" pitchFamily="34" charset="0"/>
                <a:cs typeface="Arial" panose="020B0604020202020204" pitchFamily="34" charset="0"/>
              </a:rPr>
              <a:t>1ª ed. Madrid</a:t>
            </a:r>
            <a:r>
              <a:rPr lang="en-US" dirty="0" smtClean="0">
                <a:latin typeface="Arial" panose="020B0604020202020204" pitchFamily="34" charset="0"/>
                <a:cs typeface="Arial" panose="020B0604020202020204" pitchFamily="34" charset="0"/>
              </a:rPr>
              <a:t>.</a:t>
            </a:r>
            <a:endParaRPr lang="es-MX" dirty="0">
              <a:latin typeface="Arial" panose="020B0604020202020204" pitchFamily="34" charset="0"/>
              <a:cs typeface="Arial" panose="020B0604020202020204" pitchFamily="34" charset="0"/>
            </a:endParaRPr>
          </a:p>
        </p:txBody>
      </p:sp>
    </p:spTree>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74638"/>
            <a:ext cx="10363200" cy="750121"/>
          </a:xfrm>
          <a:solidFill>
            <a:schemeClr val="accent2">
              <a:lumMod val="20000"/>
              <a:lumOff val="80000"/>
            </a:schemeClr>
          </a:solidFill>
        </p:spPr>
        <p:txBody>
          <a:bodyPr anchor="ctr"/>
          <a:lstStyle/>
          <a:p>
            <a:r>
              <a:rPr lang="es-MX" b="1" dirty="0" smtClean="0"/>
              <a:t>Índice</a:t>
            </a:r>
            <a:endParaRPr lang="es-MX" b="1"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2170692187"/>
              </p:ext>
            </p:extLst>
          </p:nvPr>
        </p:nvGraphicFramePr>
        <p:xfrm>
          <a:off x="1718440" y="1274374"/>
          <a:ext cx="9863959" cy="4851400"/>
        </p:xfrm>
        <a:graphic>
          <a:graphicData uri="http://schemas.openxmlformats.org/drawingml/2006/table">
            <a:tbl>
              <a:tblPr firstRow="1" bandRow="1">
                <a:tableStyleId>{5C22544A-7EE6-4342-B048-85BDC9FD1C3A}</a:tableStyleId>
              </a:tblPr>
              <a:tblGrid>
                <a:gridCol w="8848551"/>
                <a:gridCol w="1015408"/>
              </a:tblGrid>
              <a:tr h="370840">
                <a:tc>
                  <a:txBody>
                    <a:bodyPr/>
                    <a:lstStyle/>
                    <a:p>
                      <a:endParaRPr lang="es-MX" dirty="0"/>
                    </a:p>
                  </a:txBody>
                  <a:tcPr>
                    <a:noFill/>
                  </a:tcPr>
                </a:tc>
                <a:tc>
                  <a:txBody>
                    <a:bodyPr/>
                    <a:lstStyle/>
                    <a:p>
                      <a:r>
                        <a:rPr lang="es-MX" dirty="0" smtClean="0">
                          <a:solidFill>
                            <a:schemeClr val="tx1"/>
                          </a:solidFill>
                        </a:rPr>
                        <a:t>No.</a:t>
                      </a:r>
                      <a:endParaRPr lang="es-MX" dirty="0">
                        <a:solidFill>
                          <a:schemeClr val="tx1"/>
                        </a:solidFill>
                      </a:endParaRPr>
                    </a:p>
                  </a:txBody>
                  <a:tcPr>
                    <a:noFill/>
                  </a:tcPr>
                </a:tc>
              </a:tr>
              <a:tr h="370840">
                <a:tc>
                  <a:txBody>
                    <a:bodyPr/>
                    <a:lstStyle/>
                    <a:p>
                      <a:endParaRPr kumimoji="0" lang="es-MX" sz="1800" kern="1200" dirty="0" smtClean="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altLang="es-MX" sz="1800" kern="1200" dirty="0" smtClean="0">
                          <a:solidFill>
                            <a:schemeClr val="dk1"/>
                          </a:solidFill>
                          <a:latin typeface="Arial" pitchFamily="34" charset="0"/>
                          <a:ea typeface="+mn-ea"/>
                          <a:cs typeface="+mn-cs"/>
                        </a:rPr>
                        <a:t>LA FUNCIÓN DE UTILIDAD Y LAS CURVAS DE INDIFERENCIA</a:t>
                      </a:r>
                      <a:r>
                        <a:rPr lang="es-MX" sz="1800" kern="1200" dirty="0" smtClean="0">
                          <a:solidFill>
                            <a:schemeClr val="dk1"/>
                          </a:solidFill>
                          <a:latin typeface="Arial" pitchFamily="34" charset="0"/>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s-ES" altLang="es-MX" sz="1800" kern="1200" dirty="0" smtClean="0">
                          <a:solidFill>
                            <a:schemeClr val="dk1"/>
                          </a:solidFill>
                          <a:latin typeface="Arial" pitchFamily="34" charset="0"/>
                          <a:ea typeface="+mn-ea"/>
                          <a:cs typeface="+mn-cs"/>
                        </a:rPr>
                        <a:t>Ejemplos de función de utilidad</a:t>
                      </a:r>
                    </a:p>
                    <a:p>
                      <a:r>
                        <a:rPr lang="es-MX" altLang="es-MX" sz="1800" kern="1200" dirty="0" smtClean="0">
                          <a:solidFill>
                            <a:schemeClr val="dk1"/>
                          </a:solidFill>
                          <a:latin typeface="Arial" pitchFamily="34" charset="0"/>
                          <a:ea typeface="+mn-ea"/>
                          <a:cs typeface="+mn-cs"/>
                        </a:rPr>
                        <a:t>PRINCIPIO DE OPTIMIZACIÓN</a:t>
                      </a:r>
                      <a:endParaRPr lang="es-MX" sz="1800" kern="1200" dirty="0" smtClean="0">
                        <a:solidFill>
                          <a:schemeClr val="dk1"/>
                        </a:solidFill>
                        <a:latin typeface="Arial"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altLang="es-MX" sz="1800" kern="1200" dirty="0" smtClean="0">
                          <a:solidFill>
                            <a:schemeClr val="dk1"/>
                          </a:solidFill>
                          <a:latin typeface="Arial" pitchFamily="34" charset="0"/>
                          <a:ea typeface="+mn-ea"/>
                          <a:cs typeface="+mn-cs"/>
                        </a:rPr>
                        <a:t>LA RECTA PRESUPUESTARIA</a:t>
                      </a:r>
                      <a:endParaRPr lang="es-ES" sz="1800" kern="1200" dirty="0" smtClean="0">
                        <a:solidFill>
                          <a:schemeClr val="dk1"/>
                        </a:solidFill>
                        <a:latin typeface="Arial" pitchFamily="34" charset="0"/>
                        <a:ea typeface="+mn-ea"/>
                        <a:cs typeface="+mn-cs"/>
                      </a:endParaRPr>
                    </a:p>
                    <a:p>
                      <a:r>
                        <a:rPr lang="es-ES_tradnl" sz="1800" kern="1200" dirty="0" smtClean="0">
                          <a:solidFill>
                            <a:schemeClr val="dk1"/>
                          </a:solidFill>
                          <a:latin typeface="Arial" pitchFamily="34" charset="0"/>
                          <a:ea typeface="+mn-ea"/>
                          <a:cs typeface="+mn-cs"/>
                        </a:rPr>
                        <a:t>EL CONJUNTO PRESUPUESTARIO Y LA RECTA PRESUPUESTARIA</a:t>
                      </a:r>
                      <a:endParaRPr lang="es-MX" sz="1800" kern="1200" dirty="0" smtClean="0">
                        <a:solidFill>
                          <a:schemeClr val="dk1"/>
                        </a:solidFill>
                        <a:latin typeface="Arial" pitchFamily="34" charset="0"/>
                        <a:ea typeface="+mn-ea"/>
                        <a:cs typeface="+mn-cs"/>
                      </a:endParaRPr>
                    </a:p>
                    <a:p>
                      <a:r>
                        <a:rPr lang="es-MX" altLang="es-MX" sz="1800" kern="1200" dirty="0" smtClean="0">
                          <a:solidFill>
                            <a:schemeClr val="dk1"/>
                          </a:solidFill>
                          <a:latin typeface="Arial" pitchFamily="34" charset="0"/>
                          <a:ea typeface="+mn-ea"/>
                          <a:cs typeface="+mn-cs"/>
                        </a:rPr>
                        <a:t>EFECTOS EN LA RECTA PRESUPUESTARIA</a:t>
                      </a:r>
                      <a:endParaRPr lang="es-MX" sz="1800" kern="1200" dirty="0" smtClean="0">
                        <a:solidFill>
                          <a:schemeClr val="dk1"/>
                        </a:solidFill>
                        <a:latin typeface="Arial" pitchFamily="34" charset="0"/>
                        <a:ea typeface="+mn-ea"/>
                        <a:cs typeface="+mn-cs"/>
                      </a:endParaRPr>
                    </a:p>
                    <a:p>
                      <a:r>
                        <a:rPr lang="es-ES" sz="1800" kern="1200" dirty="0" smtClean="0">
                          <a:solidFill>
                            <a:schemeClr val="dk1"/>
                          </a:solidFill>
                          <a:latin typeface="Arial" pitchFamily="34" charset="0"/>
                          <a:ea typeface="+mn-ea"/>
                          <a:cs typeface="+mn-cs"/>
                        </a:rPr>
                        <a:t>LA RESTRICCIÓN PRESUPUESTARIA Y LOS IMPUESTOS</a:t>
                      </a:r>
                      <a:endParaRPr lang="es-MX" sz="1800" kern="1200" dirty="0" smtClean="0">
                        <a:solidFill>
                          <a:schemeClr val="dk1"/>
                        </a:solidFill>
                        <a:latin typeface="Arial" pitchFamily="34" charset="0"/>
                        <a:ea typeface="+mn-ea"/>
                        <a:cs typeface="+mn-cs"/>
                      </a:endParaRPr>
                    </a:p>
                    <a:p>
                      <a:r>
                        <a:rPr lang="en-US" sz="1800" kern="1200" dirty="0" smtClean="0">
                          <a:solidFill>
                            <a:schemeClr val="dk1"/>
                          </a:solidFill>
                          <a:latin typeface="Arial" pitchFamily="34" charset="0"/>
                          <a:ea typeface="+mn-ea"/>
                          <a:cs typeface="+mn-cs"/>
                        </a:rPr>
                        <a:t>LA ELECCIÓN DE LOS CONSUMIDORES</a:t>
                      </a:r>
                      <a:endParaRPr lang="es-MX" sz="1800" kern="1200" dirty="0" smtClean="0">
                        <a:solidFill>
                          <a:schemeClr val="dk1"/>
                        </a:solidFill>
                        <a:latin typeface="Arial" pitchFamily="34" charset="0"/>
                        <a:ea typeface="+mn-ea"/>
                        <a:cs typeface="+mn-cs"/>
                      </a:endParaRPr>
                    </a:p>
                    <a:p>
                      <a:r>
                        <a:rPr lang="es-ES" altLang="es-MX" sz="1800" kern="1200" dirty="0" smtClean="0">
                          <a:solidFill>
                            <a:schemeClr val="dk1"/>
                          </a:solidFill>
                          <a:latin typeface="Arial" pitchFamily="34" charset="0"/>
                          <a:ea typeface="+mn-ea"/>
                          <a:cs typeface="+mn-cs"/>
                        </a:rPr>
                        <a:t>LA ELECCIÓN ÓPTIMA</a:t>
                      </a:r>
                      <a:endParaRPr lang="es-MX" sz="1800" kern="1200" dirty="0" smtClean="0">
                        <a:solidFill>
                          <a:schemeClr val="dk1"/>
                        </a:solidFill>
                        <a:latin typeface="Arial" pitchFamily="34" charset="0"/>
                        <a:ea typeface="+mn-ea"/>
                        <a:cs typeface="+mn-cs"/>
                      </a:endParaRPr>
                    </a:p>
                    <a:p>
                      <a:r>
                        <a:rPr lang="es-ES_tradnl" sz="1800" kern="1200" dirty="0" smtClean="0">
                          <a:solidFill>
                            <a:schemeClr val="dk1"/>
                          </a:solidFill>
                          <a:latin typeface="Arial" pitchFamily="34" charset="0"/>
                          <a:ea typeface="+mn-ea"/>
                          <a:cs typeface="+mn-cs"/>
                        </a:rPr>
                        <a:t>EFECTOS DE LAS VARIACIONES DEL INGRESO</a:t>
                      </a:r>
                      <a:endParaRPr lang="es-MX" sz="1800" kern="1200" dirty="0" smtClean="0">
                        <a:solidFill>
                          <a:schemeClr val="dk1"/>
                        </a:solidFill>
                        <a:latin typeface="Arial" pitchFamily="34" charset="0"/>
                        <a:ea typeface="+mn-ea"/>
                        <a:cs typeface="+mn-cs"/>
                      </a:endParaRPr>
                    </a:p>
                    <a:p>
                      <a:r>
                        <a:rPr lang="en-US" altLang="es-MX" sz="1800" kern="1200" smtClean="0">
                          <a:solidFill>
                            <a:schemeClr val="dk1"/>
                          </a:solidFill>
                          <a:latin typeface="Arial" pitchFamily="34" charset="0"/>
                          <a:ea typeface="+mn-ea"/>
                          <a:cs typeface="+mn-cs"/>
                        </a:rPr>
                        <a:t>UN </a:t>
                      </a:r>
                      <a:r>
                        <a:rPr lang="en-US" altLang="es-MX" sz="1800" kern="1200" dirty="0" smtClean="0">
                          <a:solidFill>
                            <a:schemeClr val="dk1"/>
                          </a:solidFill>
                          <a:latin typeface="Arial" pitchFamily="34" charset="0"/>
                          <a:ea typeface="+mn-ea"/>
                          <a:cs typeface="+mn-cs"/>
                        </a:rPr>
                        <a:t>BIEN INFERIOR</a:t>
                      </a:r>
                      <a:endParaRPr lang="es-MX" sz="1800" kern="1200" dirty="0" smtClean="0">
                        <a:solidFill>
                          <a:schemeClr val="dk1"/>
                        </a:solidFill>
                        <a:latin typeface="Arial"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s-MX" sz="1800" kern="1200" dirty="0" smtClean="0">
                          <a:solidFill>
                            <a:schemeClr val="dk1"/>
                          </a:solidFill>
                          <a:latin typeface="Arial" pitchFamily="34" charset="0"/>
                          <a:ea typeface="+mn-ea"/>
                          <a:cs typeface="+mn-cs"/>
                        </a:rPr>
                        <a:t>LA CURVA DE ENGEL</a:t>
                      </a:r>
                    </a:p>
                    <a:p>
                      <a:r>
                        <a:rPr lang="es-ES_tradnl" altLang="es-MX" sz="1800" kern="1200" dirty="0" smtClean="0">
                          <a:solidFill>
                            <a:schemeClr val="dk1"/>
                          </a:solidFill>
                          <a:latin typeface="Arial" pitchFamily="34" charset="0"/>
                          <a:ea typeface="+mn-ea"/>
                          <a:cs typeface="+mn-cs"/>
                        </a:rPr>
                        <a:t>Efecto de la variación del precio</a:t>
                      </a:r>
                      <a:endParaRPr lang="es-MX" sz="1800" kern="1200" dirty="0" smtClean="0">
                        <a:solidFill>
                          <a:schemeClr val="dk1"/>
                        </a:solidFill>
                        <a:latin typeface="Arial" pitchFamily="34" charset="0"/>
                        <a:ea typeface="+mn-ea"/>
                        <a:cs typeface="+mn-cs"/>
                      </a:endParaRPr>
                    </a:p>
                    <a:p>
                      <a:r>
                        <a:rPr lang="en-US" altLang="es-MX" sz="1800" kern="1200" dirty="0" smtClean="0">
                          <a:solidFill>
                            <a:schemeClr val="dk1"/>
                          </a:solidFill>
                          <a:latin typeface="Arial" pitchFamily="34" charset="0"/>
                          <a:ea typeface="+mn-ea"/>
                          <a:cs typeface="+mn-cs"/>
                        </a:rPr>
                        <a:t>EL EFECTO-INGRESO Y SUSTITUCIÓN: BIEN NORMAL</a:t>
                      </a:r>
                      <a:endParaRPr lang="es-MX" sz="1800" kern="1200" dirty="0" smtClean="0">
                        <a:solidFill>
                          <a:schemeClr val="dk1"/>
                        </a:solidFill>
                        <a:latin typeface="Arial" pitchFamily="34" charset="0"/>
                        <a:ea typeface="+mn-ea"/>
                        <a:cs typeface="+mn-cs"/>
                      </a:endParaRPr>
                    </a:p>
                    <a:p>
                      <a:r>
                        <a:rPr lang="es-MX" sz="1800" kern="1200" dirty="0" smtClean="0">
                          <a:solidFill>
                            <a:schemeClr val="dk1"/>
                          </a:solidFill>
                          <a:latin typeface="Arial" pitchFamily="34" charset="0"/>
                          <a:ea typeface="+mn-ea"/>
                          <a:cs typeface="+mn-cs"/>
                        </a:rPr>
                        <a:t>Referencias</a:t>
                      </a:r>
                    </a:p>
                  </a:txBody>
                  <a:tcPr>
                    <a:noFill/>
                  </a:tcPr>
                </a:tc>
                <a:tc>
                  <a:txBody>
                    <a:bodyPr/>
                    <a:lstStyle/>
                    <a:p>
                      <a:endParaRPr lang="es-MX" dirty="0" smtClean="0">
                        <a:solidFill>
                          <a:schemeClr val="tx1"/>
                        </a:solidFill>
                      </a:endParaRPr>
                    </a:p>
                    <a:p>
                      <a:r>
                        <a:rPr lang="es-MX" dirty="0" smtClean="0">
                          <a:solidFill>
                            <a:schemeClr val="tx1"/>
                          </a:solidFill>
                        </a:rPr>
                        <a:t>37</a:t>
                      </a:r>
                    </a:p>
                    <a:p>
                      <a:r>
                        <a:rPr lang="es-MX" dirty="0" smtClean="0">
                          <a:solidFill>
                            <a:schemeClr val="tx1"/>
                          </a:solidFill>
                        </a:rPr>
                        <a:t>39</a:t>
                      </a:r>
                    </a:p>
                    <a:p>
                      <a:r>
                        <a:rPr lang="es-MX" dirty="0" smtClean="0">
                          <a:solidFill>
                            <a:schemeClr val="tx1"/>
                          </a:solidFill>
                        </a:rPr>
                        <a:t>41</a:t>
                      </a:r>
                    </a:p>
                    <a:p>
                      <a:r>
                        <a:rPr lang="es-MX" dirty="0" smtClean="0">
                          <a:solidFill>
                            <a:schemeClr val="tx1"/>
                          </a:solidFill>
                        </a:rPr>
                        <a:t>42</a:t>
                      </a:r>
                    </a:p>
                    <a:p>
                      <a:r>
                        <a:rPr lang="es-MX" dirty="0" smtClean="0">
                          <a:solidFill>
                            <a:schemeClr val="tx1"/>
                          </a:solidFill>
                        </a:rPr>
                        <a:t>44</a:t>
                      </a:r>
                    </a:p>
                    <a:p>
                      <a:r>
                        <a:rPr lang="es-MX" dirty="0" smtClean="0">
                          <a:solidFill>
                            <a:schemeClr val="tx1"/>
                          </a:solidFill>
                        </a:rPr>
                        <a:t>46</a:t>
                      </a:r>
                    </a:p>
                    <a:p>
                      <a:r>
                        <a:rPr lang="es-MX" dirty="0" smtClean="0">
                          <a:solidFill>
                            <a:schemeClr val="tx1"/>
                          </a:solidFill>
                        </a:rPr>
                        <a:t>47</a:t>
                      </a:r>
                    </a:p>
                    <a:p>
                      <a:r>
                        <a:rPr lang="es-MX" dirty="0" smtClean="0">
                          <a:solidFill>
                            <a:schemeClr val="tx1"/>
                          </a:solidFill>
                        </a:rPr>
                        <a:t>50</a:t>
                      </a:r>
                    </a:p>
                    <a:p>
                      <a:r>
                        <a:rPr lang="es-MX" dirty="0" smtClean="0">
                          <a:solidFill>
                            <a:schemeClr val="tx1"/>
                          </a:solidFill>
                        </a:rPr>
                        <a:t>53</a:t>
                      </a:r>
                    </a:p>
                    <a:p>
                      <a:r>
                        <a:rPr lang="es-MX" dirty="0" smtClean="0">
                          <a:solidFill>
                            <a:schemeClr val="tx1"/>
                          </a:solidFill>
                        </a:rPr>
                        <a:t>54</a:t>
                      </a:r>
                    </a:p>
                    <a:p>
                      <a:r>
                        <a:rPr lang="es-MX" dirty="0" smtClean="0">
                          <a:solidFill>
                            <a:schemeClr val="tx1"/>
                          </a:solidFill>
                        </a:rPr>
                        <a:t>55</a:t>
                      </a:r>
                    </a:p>
                    <a:p>
                      <a:r>
                        <a:rPr lang="es-MX" dirty="0" smtClean="0">
                          <a:solidFill>
                            <a:schemeClr val="tx1"/>
                          </a:solidFill>
                        </a:rPr>
                        <a:t>66</a:t>
                      </a:r>
                    </a:p>
                    <a:p>
                      <a:r>
                        <a:rPr lang="es-MX" dirty="0" smtClean="0">
                          <a:solidFill>
                            <a:schemeClr val="tx1"/>
                          </a:solidFill>
                        </a:rPr>
                        <a:t>58</a:t>
                      </a:r>
                    </a:p>
                    <a:p>
                      <a:r>
                        <a:rPr lang="es-MX" dirty="0" smtClean="0">
                          <a:solidFill>
                            <a:schemeClr val="tx1"/>
                          </a:solidFill>
                        </a:rPr>
                        <a:t>60</a:t>
                      </a:r>
                    </a:p>
                    <a:p>
                      <a:r>
                        <a:rPr lang="es-MX" dirty="0" smtClean="0">
                          <a:solidFill>
                            <a:schemeClr val="tx1"/>
                          </a:solidFill>
                        </a:rPr>
                        <a:t>63</a:t>
                      </a:r>
                      <a:endParaRPr lang="es-MX" dirty="0">
                        <a:solidFill>
                          <a:schemeClr val="tx1"/>
                        </a:solidFill>
                      </a:endParaRPr>
                    </a:p>
                  </a:txBody>
                  <a:tcPr>
                    <a:noFill/>
                  </a:tcPr>
                </a:tc>
              </a:tr>
            </a:tbl>
          </a:graphicData>
        </a:graphic>
      </p:graphicFrame>
      <p:sp>
        <p:nvSpPr>
          <p:cNvPr id="5" name="4 Marcador de número de diapositiva"/>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3795249094"/>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Imagen 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11225" y="404813"/>
            <a:ext cx="10550525" cy="489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Grp="1" noChangeArrowheads="1"/>
          </p:cNvSpPr>
          <p:nvPr>
            <p:ph idx="1"/>
          </p:nvPr>
        </p:nvSpPr>
        <p:spPr>
          <a:xfrm>
            <a:off x="1549400" y="5661025"/>
            <a:ext cx="9932988" cy="600075"/>
          </a:xfrm>
        </p:spPr>
        <p:txBody>
          <a:bodyPr/>
          <a:lstStyle/>
          <a:p>
            <a:pPr marL="0" indent="0">
              <a:buFont typeface="Arial" pitchFamily="34" charset="0"/>
              <a:buNone/>
              <a:defRPr/>
            </a:pPr>
            <a:r>
              <a:rPr lang="es-MX" sz="3600" b="1" dirty="0">
                <a:effectLst>
                  <a:outerShdw blurRad="38100" dist="38100" dir="2700000" algn="tl">
                    <a:srgbClr val="000000">
                      <a:alpha val="43137"/>
                    </a:srgbClr>
                  </a:outerShdw>
                </a:effectLst>
              </a:rPr>
              <a:t>Equilibrio del </a:t>
            </a:r>
            <a:r>
              <a:rPr lang="es-MX" sz="3600" b="1" dirty="0" smtClean="0">
                <a:effectLst>
                  <a:outerShdw blurRad="38100" dist="38100" dir="2700000" algn="tl">
                    <a:srgbClr val="000000">
                      <a:alpha val="43137"/>
                    </a:srgbClr>
                  </a:outerShdw>
                </a:effectLst>
              </a:rPr>
              <a:t>Mercado: Equilibrio </a:t>
            </a:r>
            <a:r>
              <a:rPr lang="es-MX" sz="3600" b="1" dirty="0">
                <a:effectLst>
                  <a:outerShdw blurRad="38100" dist="38100" dir="2700000" algn="tl">
                    <a:srgbClr val="000000">
                      <a:alpha val="43137"/>
                    </a:srgbClr>
                  </a:outerShdw>
                </a:effectLst>
              </a:rPr>
              <a:t>del consumidor </a:t>
            </a:r>
            <a:endParaRPr lang="es-MX" sz="3600" b="1" dirty="0">
              <a:solidFill>
                <a:srgbClr val="C00000"/>
              </a:solidFill>
              <a:effectLst>
                <a:outerShdw blurRad="38100" dist="38100" dir="2700000" algn="tl">
                  <a:srgbClr val="000000">
                    <a:alpha val="43137"/>
                  </a:srgbClr>
                </a:outerShdw>
              </a:effectLst>
            </a:endParaRPr>
          </a:p>
        </p:txBody>
      </p:sp>
    </p:spTree>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idx="1"/>
          </p:nvPr>
        </p:nvSpPr>
        <p:spPr>
          <a:xfrm>
            <a:off x="1774825" y="1268413"/>
            <a:ext cx="10082213" cy="1684337"/>
          </a:xfrm>
        </p:spPr>
        <p:txBody>
          <a:bodyPr/>
          <a:lstStyle/>
          <a:p>
            <a:pPr marL="365125" indent="-282575" eaLnBrk="1" hangingPunct="1">
              <a:buFont typeface="Wingdings 2" pitchFamily="18" charset="2"/>
              <a:buChar char=""/>
            </a:pPr>
            <a:r>
              <a:rPr lang="es-ES" altLang="es-MX" sz="2400" smtClean="0"/>
              <a:t>Se ocupa de estudiar el comportamiento del agente económico consumidor en el momento de decidir </a:t>
            </a:r>
            <a:r>
              <a:rPr lang="es-ES" altLang="es-MX" sz="2400" b="1" i="1" smtClean="0">
                <a:latin typeface="Times New Roman" pitchFamily="18" charset="0"/>
              </a:rPr>
              <a:t>cuánto</a:t>
            </a:r>
            <a:r>
              <a:rPr lang="es-ES" altLang="es-MX" sz="2400" i="1" smtClean="0"/>
              <a:t> </a:t>
            </a:r>
            <a:r>
              <a:rPr lang="es-ES" altLang="es-MX" sz="2400" smtClean="0"/>
              <a:t>consumir y </a:t>
            </a:r>
            <a:r>
              <a:rPr lang="es-ES" altLang="es-MX" sz="2400" b="1" i="1" smtClean="0">
                <a:latin typeface="Times New Roman" pitchFamily="18" charset="0"/>
              </a:rPr>
              <a:t>cómo</a:t>
            </a:r>
            <a:r>
              <a:rPr lang="es-ES" altLang="es-MX" sz="2400" i="1" smtClean="0"/>
              <a:t> </a:t>
            </a:r>
            <a:r>
              <a:rPr lang="es-ES" altLang="es-MX" sz="2400" smtClean="0"/>
              <a:t>consumir.</a:t>
            </a:r>
          </a:p>
          <a:p>
            <a:pPr marL="365125" indent="-282575" eaLnBrk="1" hangingPunct="1">
              <a:buFont typeface="Wingdings 2" pitchFamily="18" charset="2"/>
              <a:buChar char=""/>
            </a:pPr>
            <a:r>
              <a:rPr lang="es-ES" altLang="es-MX" sz="2400" smtClean="0"/>
              <a:t>Los consumidores eligen entre múltiples alternativas, se debe definir sobre qué conjunto se realiza la elección.</a:t>
            </a:r>
          </a:p>
        </p:txBody>
      </p:sp>
      <p:sp>
        <p:nvSpPr>
          <p:cNvPr id="12291" name="Rectangle 4"/>
          <p:cNvSpPr>
            <a:spLocks noChangeArrowheads="1"/>
          </p:cNvSpPr>
          <p:nvPr/>
        </p:nvSpPr>
        <p:spPr bwMode="auto">
          <a:xfrm>
            <a:off x="2424113" y="403225"/>
            <a:ext cx="9072562"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ts val="600"/>
              </a:spcBef>
              <a:buClr>
                <a:schemeClr val="accent1"/>
              </a:buClr>
              <a:buSzPct val="80000"/>
              <a:buFont typeface="Wingdings 2" panose="05020102010507070707" pitchFamily="18" charset="2"/>
              <a:buChar char=""/>
              <a:defRPr sz="3200">
                <a:solidFill>
                  <a:schemeClr val="tx1"/>
                </a:solidFill>
                <a:latin typeface="Gill Sans MT" panose="020B0502020104020203" pitchFamily="34" charset="0"/>
              </a:defRPr>
            </a:lvl1pPr>
            <a:lvl2pPr marL="742950" indent="-285750" eaLnBrk="0" hangingPunct="0">
              <a:spcBef>
                <a:spcPts val="550"/>
              </a:spcBef>
              <a:buClr>
                <a:schemeClr val="accent1"/>
              </a:buClr>
              <a:buFont typeface="Verdana" panose="020B0604030504040204" pitchFamily="34" charset="0"/>
              <a:buChar char="◦"/>
              <a:defRPr sz="2800">
                <a:solidFill>
                  <a:schemeClr val="tx1"/>
                </a:solidFill>
                <a:latin typeface="Gill Sans MT" panose="020B0502020104020203" pitchFamily="34" charset="0"/>
              </a:defRPr>
            </a:lvl2pPr>
            <a:lvl3pPr marL="1143000" indent="-228600" eaLnBrk="0" hangingPunct="0">
              <a:spcBef>
                <a:spcPct val="20000"/>
              </a:spcBef>
              <a:buClr>
                <a:schemeClr val="accent2"/>
              </a:buClr>
              <a:buFont typeface="Wingdings 2" panose="05020102010507070707" pitchFamily="18" charset="2"/>
              <a:buChar char=""/>
              <a:defRPr sz="2400">
                <a:solidFill>
                  <a:schemeClr val="tx1"/>
                </a:solidFill>
                <a:latin typeface="Gill Sans MT" panose="020B0502020104020203" pitchFamily="34" charset="0"/>
              </a:defRPr>
            </a:lvl3pPr>
            <a:lvl4pPr marL="1600200" indent="-228600" eaLnBrk="0" hangingPunct="0">
              <a:spcBef>
                <a:spcPct val="20000"/>
              </a:spcBef>
              <a:buClr>
                <a:srgbClr val="C32D2E"/>
              </a:buClr>
              <a:buFont typeface="Wingdings 2" panose="05020102010507070707" pitchFamily="18" charset="2"/>
              <a:buChar char=""/>
              <a:defRPr sz="2000">
                <a:solidFill>
                  <a:schemeClr val="tx1"/>
                </a:solidFill>
                <a:latin typeface="Gill Sans MT" panose="020B0502020104020203" pitchFamily="34" charset="0"/>
              </a:defRPr>
            </a:lvl4pPr>
            <a:lvl5pPr marL="2057400" indent="-228600" eaLnBrk="0" hangingPunct="0">
              <a:spcBef>
                <a:spcPct val="20000"/>
              </a:spcBef>
              <a:buClr>
                <a:srgbClr val="84AA33"/>
              </a:buClr>
              <a:buFont typeface="Wingdings 2" panose="05020102010507070707" pitchFamily="18"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rgbClr val="84AA33"/>
              </a:buClr>
              <a:buFont typeface="Wingdings 2" panose="05020102010507070707" pitchFamily="18" charset="2"/>
              <a:buChar char=""/>
              <a:defRPr sz="2000">
                <a:solidFill>
                  <a:schemeClr val="tx1"/>
                </a:solidFill>
                <a:latin typeface="Gill Sans MT" panose="020B0502020104020203" pitchFamily="34" charset="0"/>
              </a:defRPr>
            </a:lvl9pPr>
          </a:lstStyle>
          <a:p>
            <a:pPr algn="r" eaLnBrk="1" hangingPunct="1">
              <a:spcBef>
                <a:spcPct val="20000"/>
              </a:spcBef>
              <a:buClr>
                <a:schemeClr val="folHlink"/>
              </a:buClr>
              <a:buSzPct val="90000"/>
              <a:buFont typeface="Wingdings" panose="05000000000000000000" pitchFamily="2" charset="2"/>
              <a:buNone/>
              <a:defRPr/>
            </a:pPr>
            <a:r>
              <a:rPr lang="es-ES" altLang="es-MX" sz="2400" dirty="0" smtClean="0">
                <a:solidFill>
                  <a:srgbClr val="C00000"/>
                </a:solidFill>
                <a:effectLst>
                  <a:outerShdw blurRad="38100" dist="38100" dir="2700000" algn="tl">
                    <a:srgbClr val="000000">
                      <a:alpha val="43137"/>
                    </a:srgbClr>
                  </a:outerShdw>
                </a:effectLst>
                <a:latin typeface="Arial" panose="020B0604020202020204" pitchFamily="34" charset="0"/>
              </a:rPr>
              <a:t>LA TEORÍA DEL CONSUMIDOR</a:t>
            </a:r>
          </a:p>
        </p:txBody>
      </p:sp>
      <p:sp>
        <p:nvSpPr>
          <p:cNvPr id="29700" name="Rectangle 5"/>
          <p:cNvSpPr>
            <a:spLocks noChangeArrowheads="1"/>
          </p:cNvSpPr>
          <p:nvPr/>
        </p:nvSpPr>
        <p:spPr bwMode="auto">
          <a:xfrm>
            <a:off x="1774825" y="5876925"/>
            <a:ext cx="9721850" cy="720725"/>
          </a:xfrm>
          <a:prstGeom prst="rect">
            <a:avLst/>
          </a:prstGeom>
          <a:solidFill>
            <a:schemeClr val="accent2">
              <a:lumMod val="40000"/>
              <a:lumOff val="60000"/>
            </a:schemeClr>
          </a:solidFill>
          <a:ln w="9525">
            <a:noFill/>
            <a:miter lim="800000"/>
            <a:headEnd/>
            <a:tailEnd/>
          </a:ln>
        </p:spPr>
        <p:txBody>
          <a:bodyPr/>
          <a:lstStyle/>
          <a:p>
            <a:pPr marL="342900" indent="-342900" algn="ctr" eaLnBrk="1" hangingPunct="1">
              <a:spcBef>
                <a:spcPct val="20000"/>
              </a:spcBef>
              <a:buClr>
                <a:schemeClr val="folHlink"/>
              </a:buClr>
              <a:buSzPct val="90000"/>
              <a:defRPr/>
            </a:pPr>
            <a:r>
              <a:rPr lang="es-ES" b="0" i="1" dirty="0">
                <a:latin typeface="Times New Roman" pitchFamily="18" charset="0"/>
              </a:rPr>
              <a:t>Conjunto de elección  o consumo: </a:t>
            </a:r>
            <a:r>
              <a:rPr lang="es-ES" b="0" dirty="0">
                <a:latin typeface="Times New Roman" pitchFamily="18" charset="0"/>
              </a:rPr>
              <a:t>es aquel espacio sobre el cual los consumidores eligen las cantidades de bienes a consumir.</a:t>
            </a:r>
            <a:r>
              <a:rPr lang="es-ES" b="0" dirty="0"/>
              <a:t> </a:t>
            </a:r>
          </a:p>
        </p:txBody>
      </p:sp>
      <p:sp>
        <p:nvSpPr>
          <p:cNvPr id="1030" name="Rectangle 6"/>
          <p:cNvSpPr>
            <a:spLocks noChangeArrowheads="1"/>
          </p:cNvSpPr>
          <p:nvPr/>
        </p:nvSpPr>
        <p:spPr bwMode="auto">
          <a:xfrm>
            <a:off x="1774825" y="3068638"/>
            <a:ext cx="9721850" cy="2165350"/>
          </a:xfrm>
          <a:prstGeom prst="rect">
            <a:avLst/>
          </a:prstGeom>
          <a:noFill/>
          <a:ln w="9525">
            <a:noFill/>
            <a:miter lim="800000"/>
            <a:headEnd/>
            <a:tailEnd/>
          </a:ln>
        </p:spPr>
        <p:txBody>
          <a:bodyPr/>
          <a:lstStyle/>
          <a:p>
            <a:pPr eaLnBrk="1" hangingPunct="1">
              <a:defRPr/>
            </a:pPr>
            <a:r>
              <a:rPr lang="es-MX" sz="2400" b="0" dirty="0">
                <a:latin typeface="+mn-lt"/>
              </a:rPr>
              <a:t>Hay 4 bloques que forman la estructura fundamental de un modelo de elección del consumidor:</a:t>
            </a:r>
          </a:p>
          <a:p>
            <a:pPr eaLnBrk="1" hangingPunct="1">
              <a:defRPr/>
            </a:pPr>
            <a:endParaRPr lang="es-MX" sz="2400" b="0" dirty="0">
              <a:latin typeface="+mn-lt"/>
            </a:endParaRPr>
          </a:p>
          <a:p>
            <a:pPr lvl="1" eaLnBrk="1" hangingPunct="1">
              <a:defRPr/>
            </a:pPr>
            <a:r>
              <a:rPr lang="es-MX" sz="2400" b="0" dirty="0">
                <a:latin typeface="+mn-lt"/>
              </a:rPr>
              <a:t>1. Conjuntos de consumo (o de elección).</a:t>
            </a:r>
          </a:p>
          <a:p>
            <a:pPr lvl="1" eaLnBrk="1" hangingPunct="1">
              <a:defRPr/>
            </a:pPr>
            <a:r>
              <a:rPr lang="es-MX" sz="2400" b="0" dirty="0">
                <a:latin typeface="+mn-lt"/>
              </a:rPr>
              <a:t>2. Conjunto de consumo factible.</a:t>
            </a:r>
          </a:p>
          <a:p>
            <a:pPr lvl="1" eaLnBrk="1" hangingPunct="1">
              <a:defRPr/>
            </a:pPr>
            <a:r>
              <a:rPr lang="es-MX" sz="2400" b="0" dirty="0">
                <a:latin typeface="+mn-lt"/>
              </a:rPr>
              <a:t>3. Relación de preferencias.</a:t>
            </a:r>
          </a:p>
          <a:p>
            <a:pPr lvl="1" eaLnBrk="1" hangingPunct="1">
              <a:defRPr/>
            </a:pPr>
            <a:r>
              <a:rPr lang="es-MX" sz="2400" b="0" dirty="0">
                <a:latin typeface="+mn-lt"/>
              </a:rPr>
              <a:t>4. Supuestos de comportamiento.</a:t>
            </a:r>
            <a:endParaRPr lang="es-ES" sz="2400" b="0" dirty="0">
              <a:latin typeface="+mn-lt"/>
            </a:endParaRPr>
          </a:p>
        </p:txBody>
      </p:sp>
    </p:spTree>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2516</TotalTime>
  <Words>4509</Words>
  <Application>Microsoft Office PowerPoint</Application>
  <PresentationFormat>Personalizado</PresentationFormat>
  <Paragraphs>925</Paragraphs>
  <Slides>63</Slides>
  <Notes>27</Notes>
  <HiddenSlides>0</HiddenSlides>
  <MMClips>0</MMClips>
  <ScaleCrop>false</ScaleCrop>
  <HeadingPairs>
    <vt:vector size="6" baseType="variant">
      <vt:variant>
        <vt:lpstr>Tema</vt:lpstr>
      </vt:variant>
      <vt:variant>
        <vt:i4>1</vt:i4>
      </vt:variant>
      <vt:variant>
        <vt:lpstr>Servidores OLE incrustados</vt:lpstr>
      </vt:variant>
      <vt:variant>
        <vt:i4>3</vt:i4>
      </vt:variant>
      <vt:variant>
        <vt:lpstr>Títulos de diapositiva</vt:lpstr>
      </vt:variant>
      <vt:variant>
        <vt:i4>63</vt:i4>
      </vt:variant>
    </vt:vector>
  </HeadingPairs>
  <TitlesOfParts>
    <vt:vector size="67" baseType="lpstr">
      <vt:lpstr>Tema de Office</vt:lpstr>
      <vt:lpstr>Equation</vt:lpstr>
      <vt:lpstr>Ecuación</vt:lpstr>
      <vt:lpstr>Imagen de mapa de bits</vt:lpstr>
      <vt:lpstr>Unidad de aprendizaje: MICROECONOMIA 2 Licenciatura en Negocios Internacionales Bilingüe Tercer semestre</vt:lpstr>
      <vt:lpstr>Presentación de PowerPoint</vt:lpstr>
      <vt:lpstr>Guion explicativo</vt:lpstr>
      <vt:lpstr>Presentación de PowerPoint</vt:lpstr>
      <vt:lpstr>Presentación de PowerPoint</vt:lpstr>
      <vt:lpstr>Índice</vt:lpstr>
      <vt:lpstr>Índice</vt:lpstr>
      <vt:lpstr>Presentación de PowerPoint</vt:lpstr>
      <vt:lpstr>Presentación de PowerPoint</vt:lpstr>
      <vt:lpstr>Presentación de PowerPoint</vt:lpstr>
      <vt:lpstr>Presentación de PowerPoint</vt:lpstr>
      <vt:lpstr>Conjunto de elección o conjunto factible de consumo  Propiedades (mínimas) del conjunto de elección.</vt:lpstr>
      <vt:lpstr>OPTIMIZACIÓN Y EQUILIBRIO</vt:lpstr>
      <vt:lpstr>Presentación de PowerPoint</vt:lpstr>
      <vt:lpstr>AXIOMAS DE LA ELECCIÓN RACIONAL</vt:lpstr>
      <vt:lpstr>Axiomas de regularidad</vt:lpstr>
      <vt:lpstr>Axiomas de deseabilidad</vt:lpstr>
      <vt:lpstr>Presentación de PowerPoint</vt:lpstr>
      <vt:lpstr>LA UTILIDAD</vt:lpstr>
      <vt:lpstr>Presentación de PowerPoint</vt:lpstr>
      <vt:lpstr> ENFOQUE ORDINAL</vt:lpstr>
      <vt:lpstr>LAS PREFERENCIAS DE LOS CONSUMIDORES</vt:lpstr>
      <vt:lpstr>LA CURVA DE INDIFERENCIA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PUNTO DE SATURACIÓN</vt:lpstr>
      <vt:lpstr>Presentación de PowerPoint</vt:lpstr>
      <vt:lpstr>Presentación de PowerPoint</vt:lpstr>
      <vt:lpstr>Propiedades de u(x):</vt:lpstr>
      <vt:lpstr>Presentación de PowerPoint</vt:lpstr>
      <vt:lpstr>Presentación de PowerPoint</vt:lpstr>
      <vt:lpstr>Presentación de PowerPoint</vt:lpstr>
      <vt:lpstr>Presentación de PowerPoint</vt:lpstr>
      <vt:lpstr>PRINCIPIO DE OPTIMIZACIÓN</vt:lpstr>
      <vt:lpstr>LA RECTA PRESUPUESTARIA</vt:lpstr>
      <vt:lpstr>Presentación de PowerPoint</vt:lpstr>
      <vt:lpstr>EL CONJUNTO PRESUPUESTARIO Y LA RECTA PRESUPUESTARIA</vt:lpstr>
      <vt:lpstr>Presentación de PowerPoint</vt:lpstr>
      <vt:lpstr>Presentación de PowerPoint</vt:lpstr>
      <vt:lpstr>LA RESTRICCIÓN PRESUPUESTARIA Y LOS IMPUESTOS</vt:lpstr>
      <vt:lpstr>IMPUESTOS DIRECTOS</vt:lpstr>
      <vt:lpstr>RACIONAMIENTO</vt:lpstr>
      <vt:lpstr>LA ELECCIÓN DE LOS CONSUMIDORES</vt:lpstr>
      <vt:lpstr>Presentación de PowerPoint</vt:lpstr>
      <vt:lpstr>Presentación de PowerPoint</vt:lpstr>
      <vt:lpstr>Presentación de PowerPoint</vt:lpstr>
      <vt:lpstr>EFECTOS DE LAS VARIACIONES DEL INGRESO CURVA DE INGRESO-CONSUMO O SENDA DE EXPANSIÓN</vt:lpstr>
      <vt:lpstr>Presentación de PowerPoint</vt:lpstr>
      <vt:lpstr>Presentación de PowerPoint</vt:lpstr>
      <vt:lpstr>Presentación de PowerPoint</vt:lpstr>
      <vt:lpstr>Presentación de PowerPoint</vt:lpstr>
      <vt:lpstr>EFECTO DE LA VARIACIÓN DEL PRECIO </vt:lpstr>
      <vt:lpstr>Presentación de PowerPoint</vt:lpstr>
      <vt:lpstr>Presentación de PowerPoint</vt:lpstr>
      <vt:lpstr>Presentación de PowerPoint</vt:lpstr>
      <vt:lpstr>Referencias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ROJAS NAVIDAD</dc:creator>
  <cp:lastModifiedBy>Angelica Becerril </cp:lastModifiedBy>
  <cp:revision>240</cp:revision>
  <cp:lastPrinted>2017-10-18T20:22:27Z</cp:lastPrinted>
  <dcterms:created xsi:type="dcterms:W3CDTF">2007-03-07T21:41:05Z</dcterms:created>
  <dcterms:modified xsi:type="dcterms:W3CDTF">2017-10-19T03:15:06Z</dcterms:modified>
</cp:coreProperties>
</file>