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2" r:id="rId2"/>
    <p:sldId id="301" r:id="rId3"/>
    <p:sldId id="305" r:id="rId4"/>
    <p:sldId id="306" r:id="rId5"/>
    <p:sldId id="302" r:id="rId6"/>
    <p:sldId id="273"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300" r:id="rId33"/>
    <p:sldId id="256" r:id="rId34"/>
    <p:sldId id="257" r:id="rId35"/>
    <p:sldId id="258" r:id="rId36"/>
    <p:sldId id="259" r:id="rId37"/>
    <p:sldId id="260" r:id="rId38"/>
    <p:sldId id="261" r:id="rId39"/>
    <p:sldId id="262" r:id="rId40"/>
    <p:sldId id="263" r:id="rId41"/>
    <p:sldId id="264" r:id="rId42"/>
    <p:sldId id="265" r:id="rId43"/>
    <p:sldId id="266" r:id="rId44"/>
    <p:sldId id="267" r:id="rId45"/>
    <p:sldId id="268" r:id="rId46"/>
    <p:sldId id="269" r:id="rId47"/>
    <p:sldId id="270" r:id="rId48"/>
    <p:sldId id="271" r:id="rId49"/>
    <p:sldId id="304" r:id="rId50"/>
  </p:sldIdLst>
  <p:sldSz cx="11953875" cy="6858000"/>
  <p:notesSz cx="6858000" cy="99472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7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09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4671" autoAdjust="0"/>
  </p:normalViewPr>
  <p:slideViewPr>
    <p:cSldViewPr showGuides="1">
      <p:cViewPr varScale="1">
        <p:scale>
          <a:sx n="88" d="100"/>
          <a:sy n="88" d="100"/>
        </p:scale>
        <p:origin x="612" y="96"/>
      </p:cViewPr>
      <p:guideLst>
        <p:guide orient="horz" pos="2160"/>
        <p:guide pos="376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image" Target="../media/image6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96541" y="1905001"/>
            <a:ext cx="9861947"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96541" y="4572000"/>
            <a:ext cx="8447405"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A57A2F0-8DEE-4147-908B-CCF499C3061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2532B6-8534-4A53-83E0-4C658437FBA6}" type="slidenum">
              <a:rPr lang="es-MX" smtClean="0"/>
              <a:t>‹Nº›</a:t>
            </a:fld>
            <a:endParaRPr lang="es-MX"/>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A57A2F0-8DEE-4147-908B-CCF499C3061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2532B6-8534-4A53-83E0-4C658437FBA6}" type="slidenum">
              <a:rPr lang="es-MX" smtClean="0"/>
              <a:t>‹Nº›</a:t>
            </a:fld>
            <a:endParaRPr lang="es-MX"/>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66560" y="274639"/>
            <a:ext cx="2291159"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97694" y="274639"/>
            <a:ext cx="7869634"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A57A2F0-8DEE-4147-908B-CCF499C3061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2532B6-8534-4A53-83E0-4C658437FBA6}" type="slidenum">
              <a:rPr lang="es-MX" smtClean="0"/>
              <a:t>‹Nº›</a:t>
            </a:fld>
            <a:endParaRPr lang="es-MX"/>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A57A2F0-8DEE-4147-908B-CCF499C3061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2532B6-8534-4A53-83E0-4C658437FBA6}" type="slidenum">
              <a:rPr lang="es-MX" smtClean="0"/>
              <a:t>‹Nº›</a:t>
            </a:fld>
            <a:endParaRPr lang="es-MX"/>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44274" y="5486400"/>
            <a:ext cx="10013445"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44275" y="3852863"/>
            <a:ext cx="8021132"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A57A2F0-8DEE-4147-908B-CCF499C3061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2532B6-8534-4A53-83E0-4C658437FBA6}" type="slidenum">
              <a:rPr lang="es-MX" smtClean="0"/>
              <a:t>‹Nº›</a:t>
            </a:fld>
            <a:endParaRPr lang="es-MX"/>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597694" y="1536192"/>
            <a:ext cx="478155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777706" y="1536192"/>
            <a:ext cx="478155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A57A2F0-8DEE-4147-908B-CCF499C3061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C2532B6-8534-4A53-83E0-4C658437FBA6}" type="slidenum">
              <a:rPr lang="es-MX" smtClean="0"/>
              <a:t>‹Nº›</a:t>
            </a:fld>
            <a:endParaRPr lang="es-MX"/>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597694" y="1535113"/>
            <a:ext cx="478155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97694" y="2174875"/>
            <a:ext cx="47815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777706" y="1535113"/>
            <a:ext cx="478155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777706" y="2174875"/>
            <a:ext cx="47815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FA57A2F0-8DEE-4147-908B-CCF499C30615}" type="datetimeFigureOut">
              <a:rPr lang="es-MX" smtClean="0"/>
              <a:t>18/10/2017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C2532B6-8534-4A53-83E0-4C658437FBA6}" type="slidenum">
              <a:rPr lang="es-MX" smtClean="0"/>
              <a:t>‹Nº›</a:t>
            </a:fld>
            <a:endParaRPr lang="es-MX"/>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FA57A2F0-8DEE-4147-908B-CCF499C30615}" type="datetimeFigureOut">
              <a:rPr lang="es-MX" smtClean="0"/>
              <a:t>18/10/2017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C2532B6-8534-4A53-83E0-4C658437FBA6}" type="slidenum">
              <a:rPr lang="es-MX" smtClean="0"/>
              <a:t>‹Nº›</a:t>
            </a:fld>
            <a:endParaRPr lang="es-MX"/>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57A2F0-8DEE-4147-908B-CCF499C30615}" type="datetimeFigureOut">
              <a:rPr lang="es-MX" smtClean="0"/>
              <a:t>18/10/2017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C2532B6-8534-4A53-83E0-4C658437FBA6}" type="slidenum">
              <a:rPr lang="es-MX" smtClean="0"/>
              <a:t>‹Nº›</a:t>
            </a:fld>
            <a:endParaRPr lang="es-MX"/>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98464" y="5495544"/>
            <a:ext cx="10160794"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98462" y="6096000"/>
            <a:ext cx="10160795"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A57A2F0-8DEE-4147-908B-CCF499C3061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C2532B6-8534-4A53-83E0-4C658437FBA6}" type="slidenum">
              <a:rPr lang="es-MX" smtClean="0"/>
              <a:t>‹Nº›</a:t>
            </a:fld>
            <a:endParaRPr lang="es-MX"/>
          </a:p>
        </p:txBody>
      </p:sp>
      <p:sp>
        <p:nvSpPr>
          <p:cNvPr id="9" name="Content Placeholder 8"/>
          <p:cNvSpPr>
            <a:spLocks noGrp="1"/>
          </p:cNvSpPr>
          <p:nvPr>
            <p:ph sz="quarter" idx="13"/>
          </p:nvPr>
        </p:nvSpPr>
        <p:spPr>
          <a:xfrm>
            <a:off x="398462" y="381000"/>
            <a:ext cx="10160794"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94478" y="5495278"/>
            <a:ext cx="10160794"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057334"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94478" y="6096000"/>
            <a:ext cx="10160794"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FA57A2F0-8DEE-4147-908B-CCF499C30615}" type="datetimeFigureOut">
              <a:rPr lang="es-MX" smtClean="0"/>
              <a:t>18/10/2017</a:t>
            </a:fld>
            <a:endParaRPr lang="es-MX"/>
          </a:p>
        </p:txBody>
      </p:sp>
      <p:sp>
        <p:nvSpPr>
          <p:cNvPr id="9" name="Slide Number Placeholder 8"/>
          <p:cNvSpPr>
            <a:spLocks noGrp="1"/>
          </p:cNvSpPr>
          <p:nvPr>
            <p:ph type="sldNum" sz="quarter" idx="11"/>
          </p:nvPr>
        </p:nvSpPr>
        <p:spPr/>
        <p:txBody>
          <a:bodyPr/>
          <a:lstStyle/>
          <a:p>
            <a:fld id="{3C2532B6-8534-4A53-83E0-4C658437FBA6}"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7694" y="274638"/>
            <a:ext cx="9961563"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97694" y="1600200"/>
            <a:ext cx="9961563"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057334" y="0"/>
            <a:ext cx="89654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57334" y="5486400"/>
            <a:ext cx="896541"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153535" y="5648960"/>
            <a:ext cx="717233"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C2532B6-8534-4A53-83E0-4C658437FBA6}" type="slidenum">
              <a:rPr lang="es-MX" smtClean="0"/>
              <a:t>‹Nº›</a:t>
            </a:fld>
            <a:endParaRPr lang="es-MX"/>
          </a:p>
        </p:txBody>
      </p:sp>
      <p:sp>
        <p:nvSpPr>
          <p:cNvPr id="5" name="Footer Placeholder 4"/>
          <p:cNvSpPr>
            <a:spLocks noGrp="1"/>
          </p:cNvSpPr>
          <p:nvPr>
            <p:ph type="ftr" sz="quarter" idx="3"/>
          </p:nvPr>
        </p:nvSpPr>
        <p:spPr>
          <a:xfrm rot="16200000">
            <a:off x="10282028" y="3992563"/>
            <a:ext cx="2367281" cy="478155"/>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10246469" y="1589723"/>
            <a:ext cx="2438399" cy="478155"/>
          </a:xfrm>
          <a:prstGeom prst="rect">
            <a:avLst/>
          </a:prstGeom>
        </p:spPr>
        <p:txBody>
          <a:bodyPr vert="horz" lIns="91440" tIns="45720" rIns="91440" bIns="45720" rtlCol="0" anchor="ctr"/>
          <a:lstStyle>
            <a:lvl1pPr algn="l">
              <a:defRPr sz="1200">
                <a:solidFill>
                  <a:schemeClr val="bg2"/>
                </a:solidFill>
              </a:defRPr>
            </a:lvl1pPr>
          </a:lstStyle>
          <a:p>
            <a:fld id="{FA57A2F0-8DEE-4147-908B-CCF499C30615}" type="datetimeFigureOut">
              <a:rPr lang="es-MX" smtClean="0"/>
              <a:t>18/10/2017</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push dir="u"/>
  </p:transition>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14.png"/><Relationship Id="rId7" Type="http://schemas.openxmlformats.org/officeDocument/2006/relationships/oleObject" Target="../embeddings/oleObject3.bin"/><Relationship Id="rId12"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0.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12.wmf"/><Relationship Id="rId4" Type="http://schemas.microsoft.com/office/2007/relationships/hdphoto" Target="../media/hdphoto1.wdp"/><Relationship Id="rId9"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18.png"/><Relationship Id="rId7"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15.wmf"/><Relationship Id="rId4" Type="http://schemas.openxmlformats.org/officeDocument/2006/relationships/oleObject" Target="../embeddings/oleObject6.bin"/><Relationship Id="rId9" Type="http://schemas.openxmlformats.org/officeDocument/2006/relationships/image" Target="../media/image17.wmf"/></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2.wmf"/><Relationship Id="rId5" Type="http://schemas.openxmlformats.org/officeDocument/2006/relationships/oleObject" Target="../embeddings/oleObject10.bin"/><Relationship Id="rId4" Type="http://schemas.openxmlformats.org/officeDocument/2006/relationships/image" Target="../media/image21.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3.wmf"/></Relationships>
</file>

<file path=ppt/slides/_rels/slide2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oleObject" Target="../embeddings/oleObject12.bin"/><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4.wmf"/><Relationship Id="rId11" Type="http://schemas.openxmlformats.org/officeDocument/2006/relationships/image" Target="../media/image28.png"/><Relationship Id="rId5" Type="http://schemas.openxmlformats.org/officeDocument/2006/relationships/oleObject" Target="../embeddings/oleObject13.bin"/><Relationship Id="rId10" Type="http://schemas.openxmlformats.org/officeDocument/2006/relationships/image" Target="../media/image27.png"/><Relationship Id="rId4" Type="http://schemas.openxmlformats.org/officeDocument/2006/relationships/image" Target="../media/image21.wmf"/><Relationship Id="rId9"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21.wmf"/><Relationship Id="rId4" Type="http://schemas.openxmlformats.org/officeDocument/2006/relationships/oleObject" Target="../embeddings/oleObject14.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36.png"/><Relationship Id="rId4" Type="http://schemas.openxmlformats.org/officeDocument/2006/relationships/image" Target="../media/image35.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38.wmf"/><Relationship Id="rId5" Type="http://schemas.openxmlformats.org/officeDocument/2006/relationships/oleObject" Target="../embeddings/oleObject17.bin"/><Relationship Id="rId4" Type="http://schemas.openxmlformats.org/officeDocument/2006/relationships/image" Target="../media/image37.wmf"/></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s://www.google.com.mx/url?sa=i&amp;rct=j&amp;q=&amp;esrc=s&amp;source=images&amp;cd=&amp;cad=rja&amp;uact=8&amp;ved=0ahUKEwjVp8_kno_WAhVF6SYKHYVlBpAQjRwIBw&amp;url=https://prezi.com/9q0ivciellxr/robinson-crusoe-y-viernes/&amp;psig=AFQjCNEWdmYcBmCb_V-iyDn8Y-oiA1_IwQ&amp;ust=1504741899211037" TargetMode="Externa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47.png"/><Relationship Id="rId4" Type="http://schemas.openxmlformats.org/officeDocument/2006/relationships/image" Target="../media/image46.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49.wmf"/><Relationship Id="rId5" Type="http://schemas.openxmlformats.org/officeDocument/2006/relationships/oleObject" Target="../embeddings/oleObject20.bin"/><Relationship Id="rId4" Type="http://schemas.openxmlformats.org/officeDocument/2006/relationships/image" Target="../media/image48.wmf"/></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1.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22.bin"/><Relationship Id="rId5" Type="http://schemas.openxmlformats.org/officeDocument/2006/relationships/image" Target="../media/image50.wmf"/><Relationship Id="rId4" Type="http://schemas.openxmlformats.org/officeDocument/2006/relationships/oleObject" Target="../embeddings/oleObject21.bin"/></Relationships>
</file>

<file path=ppt/slides/_rels/slide39.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54.wmf"/><Relationship Id="rId5" Type="http://schemas.openxmlformats.org/officeDocument/2006/relationships/oleObject" Target="../embeddings/oleObject24.bin"/><Relationship Id="rId4" Type="http://schemas.openxmlformats.org/officeDocument/2006/relationships/image" Target="../media/image53.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58.wmf"/><Relationship Id="rId4" Type="http://schemas.openxmlformats.org/officeDocument/2006/relationships/oleObject" Target="../embeddings/oleObject26.bin"/></Relationships>
</file>

<file path=ppt/slides/_rels/slide4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63.wmf"/></Relationships>
</file>

<file path=ppt/slides/_rels/slide48.xml.rels><?xml version="1.0" encoding="UTF-8" standalone="yes"?>
<Relationships xmlns="http://schemas.openxmlformats.org/package/2006/relationships"><Relationship Id="rId8" Type="http://schemas.openxmlformats.org/officeDocument/2006/relationships/image" Target="../media/image66.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65.wmf"/><Relationship Id="rId5" Type="http://schemas.openxmlformats.org/officeDocument/2006/relationships/oleObject" Target="../embeddings/oleObject29.bin"/><Relationship Id="rId4" Type="http://schemas.openxmlformats.org/officeDocument/2006/relationships/image" Target="../media/image64.w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869505" y="4845184"/>
            <a:ext cx="8367713" cy="866461"/>
          </a:xfrm>
          <a:prstGeom prst="rect">
            <a:avLst/>
          </a:prstGeom>
        </p:spPr>
        <p:txBody>
          <a:bodyPr vert="horz" lIns="89654" tIns="44827" rIns="89654" bIns="44827"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353" b="1" cap="all" dirty="0">
                <a:solidFill>
                  <a:schemeClr val="tx1"/>
                </a:solidFill>
                <a:latin typeface="Arial" pitchFamily="34" charset="0"/>
                <a:cs typeface="Arial" pitchFamily="34" charset="0"/>
              </a:rPr>
              <a:t>M. en E. Juvenal Rojas Merced</a:t>
            </a:r>
          </a:p>
        </p:txBody>
      </p:sp>
      <p:sp>
        <p:nvSpPr>
          <p:cNvPr id="5" name="Marcador de contenido 2"/>
          <p:cNvSpPr txBox="1">
            <a:spLocks/>
          </p:cNvSpPr>
          <p:nvPr/>
        </p:nvSpPr>
        <p:spPr>
          <a:xfrm>
            <a:off x="795596" y="2579944"/>
            <a:ext cx="10515534" cy="875517"/>
          </a:xfrm>
          <a:prstGeom prst="rect">
            <a:avLst/>
          </a:prstGeom>
        </p:spPr>
        <p:txBody>
          <a:bodyPr vert="horz" lIns="89654" tIns="44827" rIns="89654" bIns="44827" rtlCol="0" anchor="t">
            <a:normAutofit fontScale="92500" lnSpcReduction="20000"/>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ctr"/>
            <a:r>
              <a:rPr lang="es-MX" sz="3200" dirty="0">
                <a:solidFill>
                  <a:schemeClr val="tx1"/>
                </a:solidFill>
              </a:rPr>
              <a:t>Unidad 3.  Equilibrio General Competitivo en una Economía de Intercambio y Producción </a:t>
            </a:r>
            <a:endParaRPr lang="es-MX" sz="3200" b="1" dirty="0">
              <a:solidFill>
                <a:schemeClr val="tx1"/>
              </a:solidFill>
              <a:latin typeface="Arial" pitchFamily="34" charset="0"/>
              <a:cs typeface="Arial" pitchFamily="34" charset="0"/>
            </a:endParaRPr>
          </a:p>
        </p:txBody>
      </p:sp>
      <p:sp>
        <p:nvSpPr>
          <p:cNvPr id="6" name="Rectángulo 5"/>
          <p:cNvSpPr/>
          <p:nvPr/>
        </p:nvSpPr>
        <p:spPr>
          <a:xfrm>
            <a:off x="1823775" y="720890"/>
            <a:ext cx="7649082" cy="695832"/>
          </a:xfrm>
          <a:prstGeom prst="rect">
            <a:avLst/>
          </a:prstGeom>
        </p:spPr>
        <p:txBody>
          <a:bodyPr wrap="none">
            <a:spAutoFit/>
          </a:bodyPr>
          <a:lstStyle/>
          <a:p>
            <a:pPr>
              <a:spcBef>
                <a:spcPct val="0"/>
              </a:spcBef>
            </a:pPr>
            <a:r>
              <a:rPr lang="es-MX" sz="1961" b="1" cap="all" dirty="0">
                <a:latin typeface="Arial" pitchFamily="34" charset="0"/>
                <a:ea typeface="+mj-ea"/>
                <a:cs typeface="Arial" pitchFamily="34" charset="0"/>
              </a:rPr>
              <a:t>Facultad de economía</a:t>
            </a:r>
          </a:p>
          <a:p>
            <a:pPr>
              <a:spcBef>
                <a:spcPct val="0"/>
              </a:spcBef>
            </a:pPr>
            <a:r>
              <a:rPr lang="es-MX" sz="1961" b="1" cap="all" dirty="0">
                <a:latin typeface="Arial" pitchFamily="34" charset="0"/>
                <a:ea typeface="+mj-ea"/>
                <a:cs typeface="Arial" pitchFamily="34" charset="0"/>
              </a:rPr>
              <a:t>Licenciatura en negocios internacionales bilingüe</a:t>
            </a:r>
          </a:p>
        </p:txBody>
      </p:sp>
      <p:sp>
        <p:nvSpPr>
          <p:cNvPr id="7" name="Título 1"/>
          <p:cNvSpPr txBox="1">
            <a:spLocks/>
          </p:cNvSpPr>
          <p:nvPr/>
        </p:nvSpPr>
        <p:spPr>
          <a:xfrm>
            <a:off x="670850" y="5145271"/>
            <a:ext cx="10765025" cy="1477632"/>
          </a:xfrm>
          <a:prstGeom prst="rect">
            <a:avLst/>
          </a:prstGeom>
          <a:effectLst/>
        </p:spPr>
        <p:txBody>
          <a:bodyPr vert="horz" lIns="89654" tIns="44827" rIns="89654" bIns="44827"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s-MX" sz="1961" b="1" cap="none" dirty="0">
              <a:latin typeface="Arial" pitchFamily="34" charset="0"/>
              <a:cs typeface="Arial" pitchFamily="34" charset="0"/>
            </a:endParaRPr>
          </a:p>
        </p:txBody>
      </p:sp>
      <p:pic>
        <p:nvPicPr>
          <p:cNvPr id="8" name="Imagen 7"/>
          <p:cNvPicPr>
            <a:picLocks noChangeAspect="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378118" y="563524"/>
            <a:ext cx="1279883" cy="1129500"/>
          </a:xfrm>
          <a:prstGeom prst="rect">
            <a:avLst/>
          </a:prstGeom>
        </p:spPr>
      </p:pic>
      <p:pic>
        <p:nvPicPr>
          <p:cNvPr id="9" name="Picture 2" descr="http://www.labsag.co.uk/es/wp-content/uploads/2012/08/uaem-feconomia-mx.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38631" y="505974"/>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a:spLocks noGrp="1" noChangeArrowheads="1"/>
          </p:cNvSpPr>
          <p:nvPr>
            <p:ph type="ctrTitle"/>
          </p:nvPr>
        </p:nvSpPr>
        <p:spPr>
          <a:xfrm>
            <a:off x="1224409" y="3647879"/>
            <a:ext cx="9230784" cy="1004887"/>
          </a:xfrm>
        </p:spPr>
        <p:txBody>
          <a:bodyPr>
            <a:noAutofit/>
          </a:bodyPr>
          <a:lstStyle/>
          <a:p>
            <a:pPr algn="ctr" eaLnBrk="1" fontAlgn="auto" hangingPunct="1">
              <a:spcAft>
                <a:spcPts val="0"/>
              </a:spcAft>
              <a:defRPr/>
            </a:pPr>
            <a:r>
              <a:rPr lang="es-MX" altLang="es-MX" sz="2000" dirty="0" smtClean="0">
                <a:solidFill>
                  <a:schemeClr val="tx1"/>
                </a:solidFill>
              </a:rPr>
              <a:t>Unidad de aprendizaje: MICROECONOMIA II</a:t>
            </a:r>
            <a:br>
              <a:rPr lang="es-MX" altLang="es-MX" sz="2000" dirty="0" smtClean="0">
                <a:solidFill>
                  <a:schemeClr val="tx1"/>
                </a:solidFill>
              </a:rPr>
            </a:br>
            <a:r>
              <a:rPr lang="es-MX" altLang="es-MX" sz="2000" dirty="0" smtClean="0">
                <a:solidFill>
                  <a:schemeClr val="tx1"/>
                </a:solidFill>
              </a:rPr>
              <a:t>Licenciatura en Negocios Internacionales Bilingüe</a:t>
            </a:r>
            <a:br>
              <a:rPr lang="es-MX" altLang="es-MX" sz="2000" dirty="0" smtClean="0">
                <a:solidFill>
                  <a:schemeClr val="tx1"/>
                </a:solidFill>
              </a:rPr>
            </a:br>
            <a:r>
              <a:rPr lang="es-MX" altLang="es-MX" sz="2000" dirty="0" smtClean="0">
                <a:solidFill>
                  <a:schemeClr val="tx1"/>
                </a:solidFill>
              </a:rPr>
              <a:t>Tercer Semestre</a:t>
            </a:r>
            <a:endParaRPr lang="es-ES" altLang="es-MX" sz="2000" dirty="0" smtClean="0">
              <a:solidFill>
                <a:schemeClr val="tx1"/>
              </a:solidFill>
            </a:endParaRPr>
          </a:p>
        </p:txBody>
      </p:sp>
      <p:sp>
        <p:nvSpPr>
          <p:cNvPr id="11" name="Rectangle 2"/>
          <p:cNvSpPr txBox="1">
            <a:spLocks noChangeArrowheads="1"/>
          </p:cNvSpPr>
          <p:nvPr/>
        </p:nvSpPr>
        <p:spPr>
          <a:xfrm>
            <a:off x="1886736" y="6011732"/>
            <a:ext cx="8793710" cy="611171"/>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defRPr/>
            </a:pPr>
            <a:r>
              <a:rPr lang="es-MX" altLang="es-MX" sz="2000" dirty="0" smtClean="0">
                <a:solidFill>
                  <a:schemeClr val="tx1"/>
                </a:solidFill>
              </a:rPr>
              <a:t>Octubre de 2017</a:t>
            </a:r>
            <a:endParaRPr lang="es-ES" altLang="es-MX" sz="2000" dirty="0" smtClean="0">
              <a:solidFill>
                <a:schemeClr val="tx1"/>
              </a:solidFill>
            </a:endParaRPr>
          </a:p>
        </p:txBody>
      </p:sp>
    </p:spTree>
    <p:extLst>
      <p:ext uri="{BB962C8B-B14F-4D97-AF65-F5344CB8AC3E}">
        <p14:creationId xmlns:p14="http://schemas.microsoft.com/office/powerpoint/2010/main" val="1496707430"/>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4435" y="5445224"/>
            <a:ext cx="9861947" cy="959677"/>
          </a:xfrm>
        </p:spPr>
        <p:txBody>
          <a:bodyPr>
            <a:normAutofit/>
          </a:bodyPr>
          <a:lstStyle/>
          <a:p>
            <a:pPr marL="0" indent="0">
              <a:buNone/>
            </a:pPr>
            <a:r>
              <a:rPr lang="es-MX" dirty="0">
                <a:latin typeface="Arial" panose="020B0604020202020204" pitchFamily="34" charset="0"/>
                <a:cs typeface="Arial" panose="020B0604020202020204" pitchFamily="34" charset="0"/>
              </a:rPr>
              <a:t>Sobre esta caja, podemos estudiar los excesos de oferta/demanda en los mercados de los dos factores de manera simultánea</a:t>
            </a:r>
          </a:p>
        </p:txBody>
      </p:sp>
      <p:pic>
        <p:nvPicPr>
          <p:cNvPr id="4098" name="Picture 2"/>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977025" y="825928"/>
            <a:ext cx="5696769" cy="422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401253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0900" y="5229200"/>
            <a:ext cx="9861947" cy="1426889"/>
          </a:xfrm>
        </p:spPr>
        <p:txBody>
          <a:bodyPr>
            <a:normAutofit/>
          </a:bodyPr>
          <a:lstStyle/>
          <a:p>
            <a:pPr marL="0" indent="0">
              <a:buNone/>
            </a:pPr>
            <a:r>
              <a:rPr lang="es-MX" dirty="0">
                <a:latin typeface="Arial" panose="020B0604020202020204" pitchFamily="34" charset="0"/>
                <a:cs typeface="Arial" panose="020B0604020202020204" pitchFamily="34" charset="0"/>
              </a:rPr>
              <a:t>La construcción de esta caja puede entenderse como una rotación de los ejes correspondientes al espacio de factores de la firma </a:t>
            </a:r>
            <a:r>
              <a:rPr lang="es-MX" dirty="0">
                <a:cs typeface="Arial" panose="020B0604020202020204" pitchFamily="34" charset="0"/>
              </a:rPr>
              <a:t>2</a:t>
            </a:r>
            <a:r>
              <a:rPr lang="es-MX" dirty="0">
                <a:latin typeface="Arial" panose="020B0604020202020204" pitchFamily="34" charset="0"/>
                <a:cs typeface="Arial" panose="020B0604020202020204" pitchFamily="34" charset="0"/>
              </a:rPr>
              <a:t>, con lo cual debería ser obvio que también se debe rotar su mapa de </a:t>
            </a:r>
            <a:r>
              <a:rPr lang="es-MX" dirty="0" err="1">
                <a:latin typeface="Arial" panose="020B0604020202020204" pitchFamily="34" charset="0"/>
                <a:cs typeface="Arial" panose="020B0604020202020204" pitchFamily="34" charset="0"/>
              </a:rPr>
              <a:t>isocuantas</a:t>
            </a:r>
            <a:endParaRPr lang="es-MX" dirty="0">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839114" y="476672"/>
            <a:ext cx="6653541"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2668938"/>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963" y="312910"/>
            <a:ext cx="8787389" cy="596642"/>
          </a:xfrm>
        </p:spPr>
        <p:txBody>
          <a:bodyPr>
            <a:normAutofit/>
          </a:bodyPr>
          <a:lstStyle/>
          <a:p>
            <a:r>
              <a:rPr lang="es-MX" sz="2942" b="1" dirty="0">
                <a:solidFill>
                  <a:schemeClr val="tx1"/>
                </a:solidFill>
                <a:latin typeface="Arial" panose="020B0604020202020204" pitchFamily="34" charset="0"/>
                <a:cs typeface="Arial" panose="020B0604020202020204" pitchFamily="34" charset="0"/>
              </a:rPr>
              <a:t>La frontera de posibilidades de producción</a:t>
            </a:r>
          </a:p>
        </p:txBody>
      </p:sp>
      <p:sp>
        <p:nvSpPr>
          <p:cNvPr id="3" name="2 Marcador de contenido"/>
          <p:cNvSpPr>
            <a:spLocks noGrp="1"/>
          </p:cNvSpPr>
          <p:nvPr>
            <p:ph idx="1"/>
          </p:nvPr>
        </p:nvSpPr>
        <p:spPr>
          <a:xfrm>
            <a:off x="144289" y="1309748"/>
            <a:ext cx="4935369" cy="3810298"/>
          </a:xfrm>
        </p:spPr>
        <p:txBody>
          <a:bodyPr>
            <a:noAutofit/>
          </a:bodyPr>
          <a:lstStyle/>
          <a:p>
            <a:r>
              <a:rPr lang="es-MX" dirty="0">
                <a:latin typeface="Arial" pitchFamily="34" charset="0"/>
                <a:cs typeface="Arial" pitchFamily="34" charset="0"/>
              </a:rPr>
              <a:t>Ahora </a:t>
            </a:r>
            <a:r>
              <a:rPr lang="es-MX" dirty="0" smtClean="0">
                <a:latin typeface="Arial" pitchFamily="34" charset="0"/>
                <a:cs typeface="Arial" pitchFamily="34" charset="0"/>
              </a:rPr>
              <a:t>se define </a:t>
            </a:r>
            <a:r>
              <a:rPr lang="es-MX" dirty="0">
                <a:latin typeface="Arial" pitchFamily="34" charset="0"/>
                <a:cs typeface="Arial" pitchFamily="34" charset="0"/>
              </a:rPr>
              <a:t>un concepto de eficiencia en la asignación de los factores disponibles.</a:t>
            </a:r>
          </a:p>
          <a:p>
            <a:r>
              <a:rPr lang="es-MX" dirty="0">
                <a:latin typeface="Arial" pitchFamily="34" charset="0"/>
                <a:cs typeface="Arial" pitchFamily="34" charset="0"/>
              </a:rPr>
              <a:t>Dado que no estamos tratando un problema de bienestar, este concepto no se resuelve </a:t>
            </a:r>
            <a:r>
              <a:rPr lang="es-MX" dirty="0" smtClean="0">
                <a:latin typeface="Arial" pitchFamily="34" charset="0"/>
                <a:cs typeface="Arial" pitchFamily="34" charset="0"/>
              </a:rPr>
              <a:t>con </a:t>
            </a:r>
            <a:r>
              <a:rPr lang="es-MX" dirty="0">
                <a:latin typeface="Arial" pitchFamily="34" charset="0"/>
                <a:cs typeface="Arial" pitchFamily="34" charset="0"/>
              </a:rPr>
              <a:t>base en consideraciones éticas. </a:t>
            </a:r>
          </a:p>
          <a:p>
            <a:r>
              <a:rPr lang="es-MX" dirty="0">
                <a:latin typeface="Arial" pitchFamily="34" charset="0"/>
                <a:cs typeface="Arial" pitchFamily="34" charset="0"/>
              </a:rPr>
              <a:t>La eficiencia de la que ahora estamos hablando es puramente técnica.</a:t>
            </a:r>
          </a:p>
          <a:p>
            <a:r>
              <a:rPr lang="es-MX" dirty="0">
                <a:latin typeface="Arial" pitchFamily="34" charset="0"/>
                <a:cs typeface="Arial" pitchFamily="34" charset="0"/>
              </a:rPr>
              <a:t>Consideremos la asignación </a:t>
            </a:r>
            <a:r>
              <a:rPr lang="es-MX" i="1" dirty="0">
                <a:latin typeface="Times New Roman" pitchFamily="18" charset="0"/>
                <a:cs typeface="Times New Roman" pitchFamily="18" charset="0"/>
              </a:rPr>
              <a:t>a</a:t>
            </a:r>
            <a:r>
              <a:rPr lang="es-MX" dirty="0">
                <a:latin typeface="Arial" pitchFamily="34" charset="0"/>
                <a:cs typeface="Arial" pitchFamily="34" charset="0"/>
              </a:rPr>
              <a:t> de la gráfica.</a:t>
            </a:r>
          </a:p>
        </p:txBody>
      </p:sp>
      <p:pic>
        <p:nvPicPr>
          <p:cNvPr id="6146" name="Picture 2"/>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5256857" y="1152433"/>
            <a:ext cx="5736076" cy="4124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88305" y="5661248"/>
            <a:ext cx="10559935" cy="1041090"/>
          </a:xfrm>
          <a:prstGeom prst="rect">
            <a:avLst/>
          </a:prstGeom>
        </p:spPr>
        <p:txBody>
          <a:bodyPr wrap="square">
            <a:spAutoFit/>
          </a:bodyPr>
          <a:lstStyle/>
          <a:p>
            <a:r>
              <a:rPr lang="es-MX" sz="2059" dirty="0">
                <a:latin typeface="Arial" pitchFamily="34" charset="0"/>
                <a:cs typeface="Arial" pitchFamily="34" charset="0"/>
              </a:rPr>
              <a:t>Bajo criterios puramente técnicos, </a:t>
            </a:r>
            <a:r>
              <a:rPr lang="es-MX" sz="2059" i="1" dirty="0">
                <a:latin typeface="Times New Roman" pitchFamily="18" charset="0"/>
                <a:cs typeface="Times New Roman" pitchFamily="18" charset="0"/>
              </a:rPr>
              <a:t>a</a:t>
            </a:r>
            <a:r>
              <a:rPr lang="es-MX" sz="2059" dirty="0">
                <a:latin typeface="Arial" pitchFamily="34" charset="0"/>
                <a:cs typeface="Arial" pitchFamily="34" charset="0"/>
              </a:rPr>
              <a:t> no puede ser eficiente: moviéndonos a </a:t>
            </a:r>
            <a:r>
              <a:rPr lang="es-MX" sz="2059" i="1" dirty="0">
                <a:latin typeface="Times New Roman" pitchFamily="18" charset="0"/>
                <a:cs typeface="Times New Roman" pitchFamily="18" charset="0"/>
              </a:rPr>
              <a:t>b</a:t>
            </a:r>
            <a:r>
              <a:rPr lang="es-MX" sz="2059" dirty="0">
                <a:latin typeface="Arial" pitchFamily="34" charset="0"/>
                <a:cs typeface="Arial" pitchFamily="34" charset="0"/>
              </a:rPr>
              <a:t> aumentaría la cantidad producida de bien </a:t>
            </a:r>
            <a:r>
              <a:rPr lang="es-MX" sz="2059" dirty="0">
                <a:cs typeface="Arial" pitchFamily="34" charset="0"/>
              </a:rPr>
              <a:t>2 </a:t>
            </a:r>
            <a:r>
              <a:rPr lang="es-MX" sz="2059" dirty="0">
                <a:latin typeface="Arial" pitchFamily="34" charset="0"/>
                <a:cs typeface="Arial" pitchFamily="34" charset="0"/>
              </a:rPr>
              <a:t>sin cambiar la de bien </a:t>
            </a:r>
            <a:r>
              <a:rPr lang="es-MX" sz="2059" dirty="0">
                <a:cs typeface="Arial" pitchFamily="34" charset="0"/>
              </a:rPr>
              <a:t>1</a:t>
            </a:r>
            <a:r>
              <a:rPr lang="es-MX" sz="2059" dirty="0">
                <a:latin typeface="Arial" pitchFamily="34" charset="0"/>
                <a:cs typeface="Arial" pitchFamily="34" charset="0"/>
              </a:rPr>
              <a:t> (moviéndose a </a:t>
            </a:r>
            <a:r>
              <a:rPr lang="es-MX" sz="2059" i="1" dirty="0">
                <a:latin typeface="Times New Roman" pitchFamily="18" charset="0"/>
                <a:cs typeface="Times New Roman" pitchFamily="18" charset="0"/>
              </a:rPr>
              <a:t>c</a:t>
            </a:r>
            <a:r>
              <a:rPr lang="es-MX" sz="2059" dirty="0">
                <a:latin typeface="Arial" pitchFamily="34" charset="0"/>
                <a:cs typeface="Arial" pitchFamily="34" charset="0"/>
              </a:rPr>
              <a:t> aumentaríamos la de </a:t>
            </a:r>
            <a:r>
              <a:rPr lang="es-MX" sz="2059" dirty="0">
                <a:cs typeface="Arial" pitchFamily="34" charset="0"/>
              </a:rPr>
              <a:t>1</a:t>
            </a:r>
            <a:r>
              <a:rPr lang="es-MX" sz="2059" dirty="0">
                <a:latin typeface="Arial" pitchFamily="34" charset="0"/>
                <a:cs typeface="Arial" pitchFamily="34" charset="0"/>
              </a:rPr>
              <a:t> sin reducir la de </a:t>
            </a:r>
            <a:r>
              <a:rPr lang="es-MX" sz="2059" dirty="0">
                <a:cs typeface="Arial" pitchFamily="34" charset="0"/>
              </a:rPr>
              <a:t>2</a:t>
            </a:r>
            <a:r>
              <a:rPr lang="es-MX" sz="2059" dirty="0">
                <a:latin typeface="Arial" pitchFamily="34" charset="0"/>
                <a:cs typeface="Arial" pitchFamily="34" charset="0"/>
              </a:rPr>
              <a:t> y moviéndonos a d aumentaríamos la de ambos). </a:t>
            </a:r>
          </a:p>
        </p:txBody>
      </p:sp>
    </p:spTree>
    <p:extLst>
      <p:ext uri="{BB962C8B-B14F-4D97-AF65-F5344CB8AC3E}">
        <p14:creationId xmlns:p14="http://schemas.microsoft.com/office/powerpoint/2010/main" val="4175288648"/>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6297" y="739378"/>
            <a:ext cx="5027660" cy="4118066"/>
          </a:xfrm>
        </p:spPr>
        <p:txBody>
          <a:bodyPr>
            <a:noAutofit/>
          </a:bodyPr>
          <a:lstStyle/>
          <a:p>
            <a:pPr>
              <a:spcBef>
                <a:spcPts val="588"/>
              </a:spcBef>
              <a:spcAft>
                <a:spcPts val="588"/>
              </a:spcAft>
            </a:pPr>
            <a:r>
              <a:rPr lang="es-MX" dirty="0">
                <a:latin typeface="Arial" pitchFamily="34" charset="0"/>
                <a:cs typeface="Arial" pitchFamily="34" charset="0"/>
              </a:rPr>
              <a:t>No puede decirse lo mismo de una situación como </a:t>
            </a:r>
            <a:r>
              <a:rPr lang="es-MX" i="1" dirty="0">
                <a:latin typeface="Times New Roman" pitchFamily="18" charset="0"/>
                <a:cs typeface="Times New Roman" pitchFamily="18" charset="0"/>
              </a:rPr>
              <a:t>e</a:t>
            </a:r>
            <a:r>
              <a:rPr lang="es-MX" dirty="0">
                <a:latin typeface="Arial" pitchFamily="34" charset="0"/>
                <a:cs typeface="Arial" pitchFamily="34" charset="0"/>
              </a:rPr>
              <a:t> en la gráfica.</a:t>
            </a:r>
          </a:p>
          <a:p>
            <a:pPr>
              <a:spcBef>
                <a:spcPts val="588"/>
              </a:spcBef>
              <a:spcAft>
                <a:spcPts val="588"/>
              </a:spcAft>
            </a:pPr>
            <a:r>
              <a:rPr lang="es-MX" dirty="0">
                <a:latin typeface="Arial" pitchFamily="34" charset="0"/>
                <a:cs typeface="Arial" pitchFamily="34" charset="0"/>
              </a:rPr>
              <a:t>En </a:t>
            </a:r>
            <a:r>
              <a:rPr lang="es-MX" i="1" dirty="0">
                <a:latin typeface="Times New Roman" pitchFamily="18" charset="0"/>
                <a:cs typeface="Times New Roman" pitchFamily="18" charset="0"/>
              </a:rPr>
              <a:t>e</a:t>
            </a:r>
            <a:r>
              <a:rPr lang="es-MX" dirty="0">
                <a:latin typeface="Arial" pitchFamily="34" charset="0"/>
                <a:cs typeface="Arial" pitchFamily="34" charset="0"/>
              </a:rPr>
              <a:t>, aumentar la producción de bien 1 implicaría movernos arriba-a la derecha de su </a:t>
            </a:r>
            <a:r>
              <a:rPr lang="es-MX" dirty="0" err="1">
                <a:latin typeface="Arial" pitchFamily="34" charset="0"/>
                <a:cs typeface="Arial" pitchFamily="34" charset="0"/>
              </a:rPr>
              <a:t>isocuanta</a:t>
            </a:r>
            <a:r>
              <a:rPr lang="es-MX" dirty="0">
                <a:latin typeface="Arial" pitchFamily="34" charset="0"/>
                <a:cs typeface="Arial" pitchFamily="34" charset="0"/>
              </a:rPr>
              <a:t>, la producción de 2 necesariamente caería. </a:t>
            </a:r>
          </a:p>
          <a:p>
            <a:pPr>
              <a:spcBef>
                <a:spcPts val="588"/>
              </a:spcBef>
              <a:spcAft>
                <a:spcPts val="588"/>
              </a:spcAft>
            </a:pPr>
            <a:r>
              <a:rPr lang="es-MX" dirty="0">
                <a:latin typeface="Arial" pitchFamily="34" charset="0"/>
                <a:cs typeface="Arial" pitchFamily="34" charset="0"/>
              </a:rPr>
              <a:t>Aumentar la producción de 2 requeriría una reubicación abajo-a la izquierda de su </a:t>
            </a:r>
            <a:r>
              <a:rPr lang="es-MX" dirty="0" err="1">
                <a:latin typeface="Arial" pitchFamily="34" charset="0"/>
                <a:cs typeface="Arial" pitchFamily="34" charset="0"/>
              </a:rPr>
              <a:t>isocuanta</a:t>
            </a:r>
            <a:r>
              <a:rPr lang="es-MX" dirty="0">
                <a:latin typeface="Arial" pitchFamily="34" charset="0"/>
                <a:cs typeface="Arial" pitchFamily="34" charset="0"/>
              </a:rPr>
              <a:t>, la producción de 1 se reduciría. </a:t>
            </a:r>
          </a:p>
          <a:p>
            <a:pPr>
              <a:spcBef>
                <a:spcPts val="588"/>
              </a:spcBef>
              <a:spcAft>
                <a:spcPts val="588"/>
              </a:spcAft>
            </a:pPr>
            <a:r>
              <a:rPr lang="es-MX" dirty="0">
                <a:latin typeface="Arial" pitchFamily="34" charset="0"/>
                <a:cs typeface="Arial" pitchFamily="34" charset="0"/>
              </a:rPr>
              <a:t>Esta es una situación de eficiencia técnica</a:t>
            </a:r>
          </a:p>
        </p:txBody>
      </p:sp>
      <p:pic>
        <p:nvPicPr>
          <p:cNvPr id="7170" name="Picture 2"/>
          <p:cNvPicPr>
            <a:picLocks noChangeAspect="1" noChangeArrowheads="1"/>
          </p:cNvPicPr>
          <p:nvPr/>
        </p:nvPicPr>
        <p:blipFill>
          <a:blip r:embed="rId3">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4968825" y="739378"/>
            <a:ext cx="6140184" cy="432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73" y="5673534"/>
            <a:ext cx="11366220" cy="995826"/>
          </a:xfrm>
          <a:prstGeom prst="rect">
            <a:avLst/>
          </a:prstGeom>
        </p:spPr>
        <p:txBody>
          <a:bodyPr wrap="square">
            <a:spAutoFit/>
          </a:bodyPr>
          <a:lstStyle/>
          <a:p>
            <a:r>
              <a:rPr lang="es-MX" sz="1961" dirty="0">
                <a:latin typeface="Arial" pitchFamily="34" charset="0"/>
                <a:cs typeface="Arial" pitchFamily="34" charset="0"/>
              </a:rPr>
              <a:t>Una asignación de factores                         es técnicamente eficiente si a partir de ella es imposible encontrar alguna otra asignación                        tal que                 y                     </a:t>
            </a:r>
            <a:r>
              <a:rPr lang="es-MX" sz="1961" dirty="0" err="1">
                <a:latin typeface="Arial" pitchFamily="34" charset="0"/>
                <a:cs typeface="Arial" pitchFamily="34" charset="0"/>
              </a:rPr>
              <a:t>y</a:t>
            </a:r>
            <a:r>
              <a:rPr lang="es-MX" sz="1961" dirty="0">
                <a:latin typeface="Arial" pitchFamily="34" charset="0"/>
                <a:cs typeface="Arial" pitchFamily="34" charset="0"/>
              </a:rPr>
              <a:t> en la cual la producción de una de las firmas aumente sin que la de la otra disminuya.</a:t>
            </a:r>
          </a:p>
        </p:txBody>
      </p:sp>
      <p:sp>
        <p:nvSpPr>
          <p:cNvPr id="5" name="Rectangle 4"/>
          <p:cNvSpPr>
            <a:spLocks noChangeArrowheads="1"/>
          </p:cNvSpPr>
          <p:nvPr/>
        </p:nvSpPr>
        <p:spPr bwMode="auto">
          <a:xfrm>
            <a:off x="0" y="-114098"/>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graphicFrame>
        <p:nvGraphicFramePr>
          <p:cNvPr id="6" name="5 Objeto"/>
          <p:cNvGraphicFramePr>
            <a:graphicFrameLocks noChangeAspect="1"/>
          </p:cNvGraphicFramePr>
          <p:nvPr>
            <p:extLst>
              <p:ext uri="{D42A27DB-BD31-4B8C-83A1-F6EECF244321}">
                <p14:modId xmlns:p14="http://schemas.microsoft.com/office/powerpoint/2010/main" val="2723285344"/>
              </p:ext>
            </p:extLst>
          </p:nvPr>
        </p:nvGraphicFramePr>
        <p:xfrm>
          <a:off x="3219749" y="5700296"/>
          <a:ext cx="1587624" cy="336203"/>
        </p:xfrm>
        <a:graphic>
          <a:graphicData uri="http://schemas.openxmlformats.org/presentationml/2006/ole">
            <mc:AlternateContent xmlns:mc="http://schemas.openxmlformats.org/markup-compatibility/2006">
              <mc:Choice xmlns:v="urn:schemas-microsoft-com:vml" Requires="v">
                <p:oleObj spid="_x0000_s11298" name="Ecuación" r:id="rId5" imgW="1079500" imgH="228600" progId="Equation.3">
                  <p:embed/>
                </p:oleObj>
              </mc:Choice>
              <mc:Fallback>
                <p:oleObj name="Ecuación" r:id="rId5" imgW="10795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9749" y="5700296"/>
                        <a:ext cx="1587624" cy="33620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a:spLocks noChangeArrowheads="1"/>
          </p:cNvSpPr>
          <p:nvPr/>
        </p:nvSpPr>
        <p:spPr bwMode="auto">
          <a:xfrm>
            <a:off x="149423" y="35325"/>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graphicFrame>
        <p:nvGraphicFramePr>
          <p:cNvPr id="9" name="8 Objeto"/>
          <p:cNvGraphicFramePr>
            <a:graphicFrameLocks noChangeAspect="1"/>
          </p:cNvGraphicFramePr>
          <p:nvPr>
            <p:extLst>
              <p:ext uri="{D42A27DB-BD31-4B8C-83A1-F6EECF244321}">
                <p14:modId xmlns:p14="http://schemas.microsoft.com/office/powerpoint/2010/main" val="3255787689"/>
              </p:ext>
            </p:extLst>
          </p:nvPr>
        </p:nvGraphicFramePr>
        <p:xfrm>
          <a:off x="3736419" y="6010294"/>
          <a:ext cx="1568946" cy="336203"/>
        </p:xfrm>
        <a:graphic>
          <a:graphicData uri="http://schemas.openxmlformats.org/presentationml/2006/ole">
            <mc:AlternateContent xmlns:mc="http://schemas.openxmlformats.org/markup-compatibility/2006">
              <mc:Choice xmlns:v="urn:schemas-microsoft-com:vml" Requires="v">
                <p:oleObj spid="_x0000_s11299" name="Ecuación" r:id="rId7" imgW="1066800" imgH="228600" progId="Equation.3">
                  <p:embed/>
                </p:oleObj>
              </mc:Choice>
              <mc:Fallback>
                <p:oleObj name="Ecuación" r:id="rId7" imgW="106680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6419" y="6010294"/>
                        <a:ext cx="1568946" cy="33620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a:spLocks noChangeArrowheads="1"/>
          </p:cNvSpPr>
          <p:nvPr/>
        </p:nvSpPr>
        <p:spPr bwMode="auto">
          <a:xfrm>
            <a:off x="0" y="-114098"/>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graphicFrame>
        <p:nvGraphicFramePr>
          <p:cNvPr id="12" name="11 Objeto"/>
          <p:cNvGraphicFramePr>
            <a:graphicFrameLocks noChangeAspect="1"/>
          </p:cNvGraphicFramePr>
          <p:nvPr>
            <p:extLst>
              <p:ext uri="{D42A27DB-BD31-4B8C-83A1-F6EECF244321}">
                <p14:modId xmlns:p14="http://schemas.microsoft.com/office/powerpoint/2010/main" val="2234116793"/>
              </p:ext>
            </p:extLst>
          </p:nvPr>
        </p:nvGraphicFramePr>
        <p:xfrm>
          <a:off x="6180724" y="6004659"/>
          <a:ext cx="1064180" cy="280047"/>
        </p:xfrm>
        <a:graphic>
          <a:graphicData uri="http://schemas.openxmlformats.org/presentationml/2006/ole">
            <mc:AlternateContent xmlns:mc="http://schemas.openxmlformats.org/markup-compatibility/2006">
              <mc:Choice xmlns:v="urn:schemas-microsoft-com:vml" Requires="v">
                <p:oleObj spid="_x0000_s11300" name="Ecuación" r:id="rId9" imgW="723586" imgH="190417" progId="Equation.3">
                  <p:embed/>
                </p:oleObj>
              </mc:Choice>
              <mc:Fallback>
                <p:oleObj name="Ecuación" r:id="rId9" imgW="723586" imgH="19041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80724" y="6004659"/>
                        <a:ext cx="1064180" cy="2800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1"/>
          <p:cNvSpPr>
            <a:spLocks noChangeArrowheads="1"/>
          </p:cNvSpPr>
          <p:nvPr/>
        </p:nvSpPr>
        <p:spPr bwMode="auto">
          <a:xfrm>
            <a:off x="0" y="72681"/>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sp>
        <p:nvSpPr>
          <p:cNvPr id="14" name="Rectangle 13"/>
          <p:cNvSpPr>
            <a:spLocks noChangeArrowheads="1"/>
          </p:cNvSpPr>
          <p:nvPr/>
        </p:nvSpPr>
        <p:spPr bwMode="auto">
          <a:xfrm>
            <a:off x="149423" y="35325"/>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graphicFrame>
        <p:nvGraphicFramePr>
          <p:cNvPr id="15" name="14 Objeto"/>
          <p:cNvGraphicFramePr>
            <a:graphicFrameLocks noChangeAspect="1"/>
          </p:cNvGraphicFramePr>
          <p:nvPr>
            <p:extLst>
              <p:ext uri="{D42A27DB-BD31-4B8C-83A1-F6EECF244321}">
                <p14:modId xmlns:p14="http://schemas.microsoft.com/office/powerpoint/2010/main" val="2985579191"/>
              </p:ext>
            </p:extLst>
          </p:nvPr>
        </p:nvGraphicFramePr>
        <p:xfrm>
          <a:off x="7469774" y="6018041"/>
          <a:ext cx="1250879" cy="280047"/>
        </p:xfrm>
        <a:graphic>
          <a:graphicData uri="http://schemas.openxmlformats.org/presentationml/2006/ole">
            <mc:AlternateContent xmlns:mc="http://schemas.openxmlformats.org/markup-compatibility/2006">
              <mc:Choice xmlns:v="urn:schemas-microsoft-com:vml" Requires="v">
                <p:oleObj spid="_x0000_s11301" name="Ecuación" r:id="rId11" imgW="850531" imgH="190417" progId="Equation.3">
                  <p:embed/>
                </p:oleObj>
              </mc:Choice>
              <mc:Fallback>
                <p:oleObj name="Ecuación" r:id="rId11" imgW="850531" imgH="190417"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69774" y="6018041"/>
                        <a:ext cx="1250879" cy="2800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4"/>
          <p:cNvSpPr>
            <a:spLocks noChangeArrowheads="1"/>
          </p:cNvSpPr>
          <p:nvPr/>
        </p:nvSpPr>
        <p:spPr bwMode="auto">
          <a:xfrm>
            <a:off x="149423" y="222104"/>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spTree>
    <p:extLst>
      <p:ext uri="{BB962C8B-B14F-4D97-AF65-F5344CB8AC3E}">
        <p14:creationId xmlns:p14="http://schemas.microsoft.com/office/powerpoint/2010/main" val="4030755818"/>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4289" y="870271"/>
            <a:ext cx="5040844" cy="4358929"/>
          </a:xfrm>
        </p:spPr>
        <p:txBody>
          <a:bodyPr>
            <a:noAutofit/>
          </a:bodyPr>
          <a:lstStyle/>
          <a:p>
            <a:pPr>
              <a:spcBef>
                <a:spcPts val="588"/>
              </a:spcBef>
              <a:spcAft>
                <a:spcPts val="588"/>
              </a:spcAft>
            </a:pPr>
            <a:r>
              <a:rPr lang="es-MX" dirty="0" smtClean="0">
                <a:latin typeface="Arial" pitchFamily="34" charset="0"/>
                <a:cs typeface="Arial" pitchFamily="34" charset="0"/>
              </a:rPr>
              <a:t>La </a:t>
            </a:r>
            <a:r>
              <a:rPr lang="es-MX" dirty="0">
                <a:latin typeface="Arial" pitchFamily="34" charset="0"/>
                <a:cs typeface="Arial" pitchFamily="34" charset="0"/>
              </a:rPr>
              <a:t>curva de contrato en </a:t>
            </a:r>
            <a:r>
              <a:rPr lang="es-MX" dirty="0" smtClean="0">
                <a:latin typeface="Arial" pitchFamily="34" charset="0"/>
                <a:cs typeface="Arial" pitchFamily="34" charset="0"/>
              </a:rPr>
              <a:t>producción es el conjunto </a:t>
            </a:r>
            <a:r>
              <a:rPr lang="es-MX" dirty="0">
                <a:latin typeface="Arial" pitchFamily="34" charset="0"/>
                <a:cs typeface="Arial" pitchFamily="34" charset="0"/>
              </a:rPr>
              <a:t>de todas las asignaciones de factores que son técnicamente eficientes. </a:t>
            </a:r>
          </a:p>
          <a:p>
            <a:pPr>
              <a:spcBef>
                <a:spcPts val="588"/>
              </a:spcBef>
              <a:spcAft>
                <a:spcPts val="588"/>
              </a:spcAft>
            </a:pPr>
            <a:r>
              <a:rPr lang="es-MX" dirty="0" smtClean="0">
                <a:latin typeface="Arial" pitchFamily="34" charset="0"/>
                <a:cs typeface="Arial" pitchFamily="34" charset="0"/>
              </a:rPr>
              <a:t>Se </a:t>
            </a:r>
            <a:r>
              <a:rPr lang="es-MX" dirty="0">
                <a:latin typeface="Arial" pitchFamily="34" charset="0"/>
                <a:cs typeface="Arial" pitchFamily="34" charset="0"/>
              </a:rPr>
              <a:t>supone que las funciones de producción son todas diferenciables. </a:t>
            </a:r>
          </a:p>
          <a:p>
            <a:pPr>
              <a:spcBef>
                <a:spcPts val="588"/>
              </a:spcBef>
              <a:spcAft>
                <a:spcPts val="588"/>
              </a:spcAft>
            </a:pPr>
            <a:r>
              <a:rPr lang="es-MX" dirty="0">
                <a:latin typeface="Arial" pitchFamily="34" charset="0"/>
                <a:cs typeface="Arial" pitchFamily="34" charset="0"/>
              </a:rPr>
              <a:t>Con esto, en el interior de la caja podemos caracterizar los puntos de eficiencia técnica como aquellos en los que las </a:t>
            </a:r>
            <a:r>
              <a:rPr lang="es-MX" i="1" dirty="0" err="1">
                <a:latin typeface="Times New Roman" panose="02020603050405020304" pitchFamily="18" charset="0"/>
                <a:cs typeface="Times New Roman" panose="02020603050405020304" pitchFamily="18" charset="0"/>
              </a:rPr>
              <a:t>TMgS</a:t>
            </a:r>
            <a:r>
              <a:rPr lang="es-MX" dirty="0">
                <a:latin typeface="Arial" pitchFamily="34" charset="0"/>
                <a:cs typeface="Arial" pitchFamily="34" charset="0"/>
              </a:rPr>
              <a:t> se igualen:</a:t>
            </a:r>
          </a:p>
          <a:p>
            <a:pPr>
              <a:spcBef>
                <a:spcPts val="588"/>
              </a:spcBef>
              <a:spcAft>
                <a:spcPts val="588"/>
              </a:spcAft>
            </a:pPr>
            <a:endParaRPr lang="es-MX" dirty="0">
              <a:latin typeface="Arial" pitchFamily="34" charset="0"/>
              <a:cs typeface="Arial" pitchFamily="34" charset="0"/>
            </a:endParaRPr>
          </a:p>
        </p:txBody>
      </p:sp>
      <p:pic>
        <p:nvPicPr>
          <p:cNvPr id="8194" name="Picture 2"/>
          <p:cNvPicPr>
            <a:picLocks noChangeAspect="1" noChangeArrowheads="1"/>
          </p:cNvPicPr>
          <p:nvPr/>
        </p:nvPicPr>
        <p:blipFill>
          <a:blip r:embed="rId3">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5112841" y="722717"/>
            <a:ext cx="5939582" cy="452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6913041" y="5605160"/>
            <a:ext cx="3412950" cy="392295"/>
          </a:xfrm>
          <a:prstGeom prst="rect">
            <a:avLst/>
          </a:prstGeom>
        </p:spPr>
        <p:txBody>
          <a:bodyPr wrap="square">
            <a:spAutoFit/>
          </a:bodyPr>
          <a:lstStyle/>
          <a:p>
            <a:pPr defTabSz="896569">
              <a:spcBef>
                <a:spcPct val="20000"/>
              </a:spcBef>
              <a:buClr>
                <a:srgbClr val="AD0101"/>
              </a:buClr>
            </a:pPr>
            <a:r>
              <a:rPr lang="es-MX" sz="1961" dirty="0">
                <a:solidFill>
                  <a:prstClr val="black"/>
                </a:solidFill>
                <a:latin typeface="Arial" pitchFamily="34" charset="0"/>
                <a:cs typeface="Arial" pitchFamily="34" charset="0"/>
              </a:rPr>
              <a:t>En el interior es eficiente si</a:t>
            </a:r>
          </a:p>
        </p:txBody>
      </p:sp>
      <p:sp>
        <p:nvSpPr>
          <p:cNvPr id="5" name="Rectangle 4"/>
          <p:cNvSpPr>
            <a:spLocks noChangeArrowheads="1"/>
          </p:cNvSpPr>
          <p:nvPr/>
        </p:nvSpPr>
        <p:spPr bwMode="auto">
          <a:xfrm>
            <a:off x="0" y="-114098"/>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graphicFrame>
        <p:nvGraphicFramePr>
          <p:cNvPr id="6" name="5 Objeto"/>
          <p:cNvGraphicFramePr>
            <a:graphicFrameLocks noChangeAspect="1"/>
          </p:cNvGraphicFramePr>
          <p:nvPr>
            <p:extLst>
              <p:ext uri="{D42A27DB-BD31-4B8C-83A1-F6EECF244321}">
                <p14:modId xmlns:p14="http://schemas.microsoft.com/office/powerpoint/2010/main" val="154697813"/>
              </p:ext>
            </p:extLst>
          </p:nvPr>
        </p:nvGraphicFramePr>
        <p:xfrm>
          <a:off x="336203" y="5669037"/>
          <a:ext cx="5640735" cy="672405"/>
        </p:xfrm>
        <a:graphic>
          <a:graphicData uri="http://schemas.openxmlformats.org/presentationml/2006/ole">
            <mc:AlternateContent xmlns:mc="http://schemas.openxmlformats.org/markup-compatibility/2006">
              <mc:Choice xmlns:v="urn:schemas-microsoft-com:vml" Requires="v">
                <p:oleObj spid="_x0000_s12314" name="Ecuación" r:id="rId4" imgW="3835400" imgH="457200" progId="Equation.3">
                  <p:embed/>
                </p:oleObj>
              </mc:Choice>
              <mc:Fallback>
                <p:oleObj name="Ecuación" r:id="rId4" imgW="38354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6203" y="5669037"/>
                        <a:ext cx="5640735" cy="6724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5"/>
          <p:cNvSpPr>
            <a:spLocks noChangeArrowheads="1"/>
          </p:cNvSpPr>
          <p:nvPr/>
        </p:nvSpPr>
        <p:spPr bwMode="auto">
          <a:xfrm>
            <a:off x="0" y="334172"/>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graphicFrame>
        <p:nvGraphicFramePr>
          <p:cNvPr id="8" name="7 Objeto"/>
          <p:cNvGraphicFramePr>
            <a:graphicFrameLocks noChangeAspect="1"/>
          </p:cNvGraphicFramePr>
          <p:nvPr>
            <p:extLst>
              <p:ext uri="{D42A27DB-BD31-4B8C-83A1-F6EECF244321}">
                <p14:modId xmlns:p14="http://schemas.microsoft.com/office/powerpoint/2010/main" val="2532758624"/>
              </p:ext>
            </p:extLst>
          </p:nvPr>
        </p:nvGraphicFramePr>
        <p:xfrm>
          <a:off x="7208170" y="6063803"/>
          <a:ext cx="1164258" cy="317525"/>
        </p:xfrm>
        <a:graphic>
          <a:graphicData uri="http://schemas.openxmlformats.org/presentationml/2006/ole">
            <mc:AlternateContent xmlns:mc="http://schemas.openxmlformats.org/markup-compatibility/2006">
              <mc:Choice xmlns:v="urn:schemas-microsoft-com:vml" Requires="v">
                <p:oleObj spid="_x0000_s12315" name="Ecuación" r:id="rId6" imgW="698500" imgH="190500" progId="Equation.3">
                  <p:embed/>
                </p:oleObj>
              </mc:Choice>
              <mc:Fallback>
                <p:oleObj name="Ecuación" r:id="rId6" imgW="698500" imgH="1905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08170" y="6063803"/>
                        <a:ext cx="1164258" cy="317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8 Objeto"/>
          <p:cNvGraphicFramePr>
            <a:graphicFrameLocks noChangeAspect="1"/>
          </p:cNvGraphicFramePr>
          <p:nvPr>
            <p:extLst>
              <p:ext uri="{D42A27DB-BD31-4B8C-83A1-F6EECF244321}">
                <p14:modId xmlns:p14="http://schemas.microsoft.com/office/powerpoint/2010/main" val="1590355187"/>
              </p:ext>
            </p:extLst>
          </p:nvPr>
        </p:nvGraphicFramePr>
        <p:xfrm>
          <a:off x="8619515" y="6063245"/>
          <a:ext cx="1397109" cy="317525"/>
        </p:xfrm>
        <a:graphic>
          <a:graphicData uri="http://schemas.openxmlformats.org/presentationml/2006/ole">
            <mc:AlternateContent xmlns:mc="http://schemas.openxmlformats.org/markup-compatibility/2006">
              <mc:Choice xmlns:v="urn:schemas-microsoft-com:vml" Requires="v">
                <p:oleObj spid="_x0000_s12316" name="Ecuación" r:id="rId8" imgW="838200" imgH="190500" progId="Equation.3">
                  <p:embed/>
                </p:oleObj>
              </mc:Choice>
              <mc:Fallback>
                <p:oleObj name="Ecuación" r:id="rId8" imgW="838200" imgH="1905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19515" y="6063245"/>
                        <a:ext cx="1397109" cy="317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8"/>
          <p:cNvSpPr>
            <a:spLocks noChangeArrowheads="1"/>
          </p:cNvSpPr>
          <p:nvPr/>
        </p:nvSpPr>
        <p:spPr bwMode="auto">
          <a:xfrm>
            <a:off x="0" y="-114098"/>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sp>
        <p:nvSpPr>
          <p:cNvPr id="11" name="Rectangle 9"/>
          <p:cNvSpPr>
            <a:spLocks noChangeArrowheads="1"/>
          </p:cNvSpPr>
          <p:nvPr/>
        </p:nvSpPr>
        <p:spPr bwMode="auto">
          <a:xfrm>
            <a:off x="0" y="72681"/>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sp>
        <p:nvSpPr>
          <p:cNvPr id="12" name="Rectangle 10"/>
          <p:cNvSpPr>
            <a:spLocks noChangeArrowheads="1"/>
          </p:cNvSpPr>
          <p:nvPr/>
        </p:nvSpPr>
        <p:spPr bwMode="auto">
          <a:xfrm>
            <a:off x="0" y="259460"/>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spTree>
    <p:extLst>
      <p:ext uri="{BB962C8B-B14F-4D97-AF65-F5344CB8AC3E}">
        <p14:creationId xmlns:p14="http://schemas.microsoft.com/office/powerpoint/2010/main" val="2107860983"/>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4329" y="1161280"/>
            <a:ext cx="4693655" cy="5020903"/>
          </a:xfrm>
        </p:spPr>
        <p:txBody>
          <a:bodyPr>
            <a:normAutofit/>
          </a:bodyPr>
          <a:lstStyle/>
          <a:p>
            <a:pPr marL="0" indent="0">
              <a:spcBef>
                <a:spcPts val="588"/>
              </a:spcBef>
              <a:spcAft>
                <a:spcPts val="588"/>
              </a:spcAft>
              <a:buNone/>
            </a:pPr>
            <a:r>
              <a:rPr lang="es-MX" dirty="0">
                <a:latin typeface="Arial" pitchFamily="34" charset="0"/>
                <a:cs typeface="Arial" pitchFamily="34" charset="0"/>
              </a:rPr>
              <a:t>En cada uno de estos puntos eficientes tendremos asociado un nivel de producción para cada una de las dos firmas. </a:t>
            </a:r>
          </a:p>
          <a:p>
            <a:pPr marL="0" indent="0">
              <a:spcBef>
                <a:spcPts val="588"/>
              </a:spcBef>
              <a:spcAft>
                <a:spcPts val="588"/>
              </a:spcAft>
              <a:buNone/>
            </a:pPr>
            <a:endParaRPr lang="es-MX" dirty="0">
              <a:latin typeface="Arial" pitchFamily="34" charset="0"/>
              <a:cs typeface="Arial" pitchFamily="34" charset="0"/>
            </a:endParaRPr>
          </a:p>
          <a:p>
            <a:pPr marL="0" indent="0">
              <a:spcBef>
                <a:spcPts val="588"/>
              </a:spcBef>
              <a:spcAft>
                <a:spcPts val="588"/>
              </a:spcAft>
              <a:buNone/>
            </a:pPr>
            <a:r>
              <a:rPr lang="es-MX" dirty="0">
                <a:latin typeface="Arial" pitchFamily="34" charset="0"/>
                <a:cs typeface="Arial" pitchFamily="34" charset="0"/>
              </a:rPr>
              <a:t>Graficar estos pares de producción se obtiene la gráfica que se denomina la frontera de posibilidades de producción (</a:t>
            </a:r>
            <a:r>
              <a:rPr lang="es-MX"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FPP</a:t>
            </a:r>
            <a:r>
              <a:rPr lang="es-MX" dirty="0">
                <a:latin typeface="Arial" pitchFamily="34" charset="0"/>
                <a:cs typeface="Arial" pitchFamily="34" charset="0"/>
              </a:rPr>
              <a:t>) de la economía</a:t>
            </a:r>
          </a:p>
        </p:txBody>
      </p:sp>
      <p:pic>
        <p:nvPicPr>
          <p:cNvPr id="9218" name="Picture 2"/>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112841" y="1498760"/>
            <a:ext cx="5958360" cy="386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9809264"/>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120953" y="1549616"/>
            <a:ext cx="4062450" cy="3567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936094" y="1549616"/>
            <a:ext cx="4693654" cy="3785652"/>
          </a:xfrm>
          <a:prstGeom prst="rect">
            <a:avLst/>
          </a:prstGeom>
        </p:spPr>
        <p:txBody>
          <a:bodyPr wrap="square">
            <a:spAutoFit/>
          </a:bodyPr>
          <a:lstStyle/>
          <a:p>
            <a:pPr>
              <a:spcBef>
                <a:spcPts val="600"/>
              </a:spcBef>
              <a:spcAft>
                <a:spcPts val="600"/>
              </a:spcAft>
            </a:pPr>
            <a:r>
              <a:rPr lang="es-MX" sz="2200" dirty="0">
                <a:latin typeface="Arial" pitchFamily="34" charset="0"/>
                <a:cs typeface="Arial" pitchFamily="34" charset="0"/>
              </a:rPr>
              <a:t>La </a:t>
            </a:r>
            <a:r>
              <a:rPr lang="es-MX" sz="22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FPP</a:t>
            </a:r>
            <a:r>
              <a:rPr lang="es-MX" sz="2200" dirty="0">
                <a:latin typeface="Arial" pitchFamily="34" charset="0"/>
                <a:cs typeface="Arial" pitchFamily="34" charset="0"/>
              </a:rPr>
              <a:t> es una representación de los puntos técnicamente eficientes. </a:t>
            </a:r>
          </a:p>
          <a:p>
            <a:pPr>
              <a:spcBef>
                <a:spcPts val="600"/>
              </a:spcBef>
              <a:spcAft>
                <a:spcPts val="600"/>
              </a:spcAft>
            </a:pPr>
            <a:endParaRPr lang="es-MX" sz="2200" dirty="0">
              <a:latin typeface="Arial" pitchFamily="34" charset="0"/>
              <a:cs typeface="Arial" pitchFamily="34" charset="0"/>
            </a:endParaRPr>
          </a:p>
          <a:p>
            <a:pPr>
              <a:spcBef>
                <a:spcPts val="600"/>
              </a:spcBef>
              <a:spcAft>
                <a:spcPts val="600"/>
              </a:spcAft>
            </a:pPr>
            <a:r>
              <a:rPr lang="es-MX" sz="2200" dirty="0">
                <a:latin typeface="Arial" pitchFamily="34" charset="0"/>
                <a:cs typeface="Arial" pitchFamily="34" charset="0"/>
              </a:rPr>
              <a:t>Ahora, dadas unas dotaciones de factores y unas tecnologías, las cantidades totales de bienes serán decididas de manera endógena y la </a:t>
            </a:r>
            <a:r>
              <a:rPr lang="es-MX" sz="22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FPP</a:t>
            </a:r>
            <a:r>
              <a:rPr lang="es-MX" sz="2200" dirty="0">
                <a:latin typeface="Arial" pitchFamily="34" charset="0"/>
                <a:cs typeface="Arial" pitchFamily="34" charset="0"/>
              </a:rPr>
              <a:t> aparece como la restricción técnica a dichas disponibilidades de bienes.</a:t>
            </a:r>
          </a:p>
        </p:txBody>
      </p:sp>
    </p:spTree>
    <p:extLst>
      <p:ext uri="{BB962C8B-B14F-4D97-AF65-F5344CB8AC3E}">
        <p14:creationId xmlns:p14="http://schemas.microsoft.com/office/powerpoint/2010/main" val="508993490"/>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6156" y="481790"/>
            <a:ext cx="8865791" cy="565356"/>
          </a:xfrm>
        </p:spPr>
        <p:txBody>
          <a:bodyPr>
            <a:normAutofit/>
          </a:bodyPr>
          <a:lstStyle/>
          <a:p>
            <a:r>
              <a:rPr lang="es-MX" sz="2800" b="1" dirty="0">
                <a:solidFill>
                  <a:schemeClr val="tx1"/>
                </a:solidFill>
                <a:latin typeface="Arial" panose="020B0604020202020204" pitchFamily="34" charset="0"/>
                <a:cs typeface="Arial" panose="020B0604020202020204" pitchFamily="34" charset="0"/>
              </a:rPr>
              <a:t>Un modelo sencillo: la economía de Robinson-Crusoe</a:t>
            </a:r>
          </a:p>
        </p:txBody>
      </p:sp>
      <p:sp>
        <p:nvSpPr>
          <p:cNvPr id="3" name="2 Marcador de contenido"/>
          <p:cNvSpPr>
            <a:spLocks noGrp="1"/>
          </p:cNvSpPr>
          <p:nvPr>
            <p:ph idx="1"/>
          </p:nvPr>
        </p:nvSpPr>
        <p:spPr>
          <a:xfrm>
            <a:off x="648345" y="1672566"/>
            <a:ext cx="9934872" cy="4492738"/>
          </a:xfrm>
        </p:spPr>
        <p:txBody>
          <a:bodyPr>
            <a:noAutofit/>
          </a:bodyPr>
          <a:lstStyle/>
          <a:p>
            <a:pPr>
              <a:spcBef>
                <a:spcPts val="600"/>
              </a:spcBef>
              <a:spcAft>
                <a:spcPts val="600"/>
              </a:spcAft>
            </a:pPr>
            <a:r>
              <a:rPr lang="es-MX" dirty="0">
                <a:latin typeface="Arial" pitchFamily="34" charset="0"/>
                <a:cs typeface="Arial" pitchFamily="34" charset="0"/>
              </a:rPr>
              <a:t>La manera más sencilla de visualizar un modelo de equilibrio general competitivo con producción es pensar en un agente que se comporta simultáneamente como </a:t>
            </a:r>
            <a:r>
              <a:rPr lang="es-MX" b="1" dirty="0">
                <a:effectLst>
                  <a:outerShdw blurRad="38100" dist="38100" dir="2700000" algn="tl">
                    <a:srgbClr val="000000">
                      <a:alpha val="43137"/>
                    </a:srgbClr>
                  </a:outerShdw>
                </a:effectLst>
                <a:latin typeface="Arial" pitchFamily="34" charset="0"/>
                <a:cs typeface="Arial" pitchFamily="34" charset="0"/>
              </a:rPr>
              <a:t>consumidor</a:t>
            </a:r>
            <a:r>
              <a:rPr lang="es-MX" dirty="0">
                <a:latin typeface="Arial" pitchFamily="34" charset="0"/>
                <a:cs typeface="Arial" pitchFamily="34" charset="0"/>
              </a:rPr>
              <a:t> y como </a:t>
            </a:r>
            <a:r>
              <a:rPr lang="es-MX" b="1" dirty="0">
                <a:effectLst>
                  <a:outerShdw blurRad="38100" dist="38100" dir="2700000" algn="tl">
                    <a:srgbClr val="000000">
                      <a:alpha val="43137"/>
                    </a:srgbClr>
                  </a:outerShdw>
                </a:effectLst>
                <a:latin typeface="Arial" pitchFamily="34" charset="0"/>
                <a:cs typeface="Arial" pitchFamily="34" charset="0"/>
              </a:rPr>
              <a:t>productor</a:t>
            </a:r>
            <a:r>
              <a:rPr lang="es-MX" dirty="0">
                <a:latin typeface="Arial" pitchFamily="34" charset="0"/>
                <a:cs typeface="Arial" pitchFamily="34" charset="0"/>
              </a:rPr>
              <a:t>. A este agente se le suele denominar Robinson-Crusoe.</a:t>
            </a:r>
          </a:p>
          <a:p>
            <a:pPr>
              <a:spcBef>
                <a:spcPts val="600"/>
              </a:spcBef>
              <a:spcAft>
                <a:spcPts val="600"/>
              </a:spcAft>
            </a:pPr>
            <a:r>
              <a:rPr lang="es-MX" dirty="0">
                <a:latin typeface="Arial" pitchFamily="34" charset="0"/>
                <a:cs typeface="Arial" pitchFamily="34" charset="0"/>
              </a:rPr>
              <a:t>Esta economía permite caracterizar un proceso centralizado de decisiones que permiten obtener una asignación eficiente. También, aunque de manera artificial, descomponer las decisiones de producción y de consumo a través de un mecanismo de mercado.</a:t>
            </a:r>
          </a:p>
          <a:p>
            <a:pPr>
              <a:spcBef>
                <a:spcPts val="600"/>
              </a:spcBef>
              <a:spcAft>
                <a:spcPts val="600"/>
              </a:spcAft>
            </a:pPr>
            <a:r>
              <a:rPr lang="es-MX" dirty="0">
                <a:latin typeface="Arial" pitchFamily="34" charset="0"/>
                <a:cs typeface="Arial" pitchFamily="34" charset="0"/>
              </a:rPr>
              <a:t>En esta economía cualquier asignación que maximice la utilidad de Robinson sujeta a los recursos disponibles y a la tecnología será eficiente. En esta economía no aparecen problemas de distribución entre individuos.</a:t>
            </a:r>
          </a:p>
        </p:txBody>
      </p:sp>
    </p:spTree>
    <p:extLst>
      <p:ext uri="{BB962C8B-B14F-4D97-AF65-F5344CB8AC3E}">
        <p14:creationId xmlns:p14="http://schemas.microsoft.com/office/powerpoint/2010/main" val="1610902054"/>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22586" y="1528872"/>
            <a:ext cx="9934872" cy="4492738"/>
          </a:xfrm>
        </p:spPr>
        <p:txBody>
          <a:bodyPr>
            <a:noAutofit/>
          </a:bodyPr>
          <a:lstStyle/>
          <a:p>
            <a:pPr>
              <a:spcBef>
                <a:spcPts val="588"/>
              </a:spcBef>
              <a:spcAft>
                <a:spcPts val="588"/>
              </a:spcAft>
            </a:pPr>
            <a:r>
              <a:rPr lang="es-MX" dirty="0">
                <a:latin typeface="Arial" pitchFamily="34" charset="0"/>
                <a:cs typeface="Arial" pitchFamily="34" charset="0"/>
              </a:rPr>
              <a:t>Identificaremos, en primer lugar, las asignaciones eficientes. Caracterizaremos un plan de consumo y un plan de producción que maximice la utilidad de Robinson bajo las restricciones impuestas por la tecnología y la disponibilidad de recursos.</a:t>
            </a:r>
          </a:p>
          <a:p>
            <a:pPr>
              <a:spcBef>
                <a:spcPts val="588"/>
              </a:spcBef>
              <a:spcAft>
                <a:spcPts val="588"/>
              </a:spcAft>
            </a:pPr>
            <a:endParaRPr lang="es-MX" dirty="0">
              <a:latin typeface="Arial" pitchFamily="34" charset="0"/>
              <a:cs typeface="Arial" pitchFamily="34" charset="0"/>
            </a:endParaRPr>
          </a:p>
          <a:p>
            <a:pPr>
              <a:spcBef>
                <a:spcPts val="0"/>
              </a:spcBef>
              <a:spcAft>
                <a:spcPts val="588"/>
              </a:spcAft>
            </a:pPr>
            <a:r>
              <a:rPr lang="es-MX" dirty="0">
                <a:latin typeface="Arial" pitchFamily="34" charset="0"/>
                <a:cs typeface="Arial" pitchFamily="34" charset="0"/>
              </a:rPr>
              <a:t>Plantearemos el problema de caracterizar una economía competitiva:</a:t>
            </a:r>
          </a:p>
          <a:p>
            <a:pPr lvl="1">
              <a:spcBef>
                <a:spcPts val="0"/>
              </a:spcBef>
              <a:spcAft>
                <a:spcPts val="588"/>
              </a:spcAft>
            </a:pPr>
            <a:r>
              <a:rPr lang="es-MX" dirty="0">
                <a:latin typeface="Arial" pitchFamily="34" charset="0"/>
                <a:cs typeface="Arial" pitchFamily="34" charset="0"/>
              </a:rPr>
              <a:t>Una empresa, </a:t>
            </a:r>
          </a:p>
          <a:p>
            <a:pPr lvl="1">
              <a:spcBef>
                <a:spcPts val="0"/>
              </a:spcBef>
              <a:spcAft>
                <a:spcPts val="588"/>
              </a:spcAft>
            </a:pPr>
            <a:r>
              <a:rPr lang="es-MX" dirty="0">
                <a:latin typeface="Arial" pitchFamily="34" charset="0"/>
                <a:cs typeface="Arial" pitchFamily="34" charset="0"/>
              </a:rPr>
              <a:t>Un propietario de la empresa (Robinson), </a:t>
            </a:r>
          </a:p>
          <a:p>
            <a:pPr lvl="1">
              <a:spcBef>
                <a:spcPts val="0"/>
              </a:spcBef>
              <a:spcAft>
                <a:spcPts val="588"/>
              </a:spcAft>
            </a:pPr>
            <a:r>
              <a:rPr lang="es-MX" dirty="0">
                <a:latin typeface="Arial" pitchFamily="34" charset="0"/>
                <a:cs typeface="Arial" pitchFamily="34" charset="0"/>
              </a:rPr>
              <a:t>Un consumidor (Robinson), </a:t>
            </a:r>
          </a:p>
          <a:p>
            <a:pPr lvl="1">
              <a:spcBef>
                <a:spcPts val="0"/>
              </a:spcBef>
              <a:spcAft>
                <a:spcPts val="588"/>
              </a:spcAft>
            </a:pPr>
            <a:r>
              <a:rPr lang="es-MX" dirty="0">
                <a:latin typeface="Arial" pitchFamily="34" charset="0"/>
                <a:cs typeface="Arial" pitchFamily="34" charset="0"/>
              </a:rPr>
              <a:t>Un trabajador (Robinson). </a:t>
            </a:r>
          </a:p>
          <a:p>
            <a:pPr>
              <a:spcBef>
                <a:spcPts val="588"/>
              </a:spcBef>
              <a:spcAft>
                <a:spcPts val="588"/>
              </a:spcAft>
            </a:pP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02658157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02016" y="739378"/>
            <a:ext cx="9367410" cy="5576617"/>
          </a:xfrm>
        </p:spPr>
        <p:txBody>
          <a:bodyPr>
            <a:normAutofit/>
          </a:bodyPr>
          <a:lstStyle/>
          <a:p>
            <a:pPr>
              <a:spcBef>
                <a:spcPts val="600"/>
              </a:spcBef>
              <a:spcAft>
                <a:spcPts val="600"/>
              </a:spcAft>
            </a:pPr>
            <a:r>
              <a:rPr lang="es-MX" dirty="0">
                <a:latin typeface="Arial" pitchFamily="34" charset="0"/>
                <a:cs typeface="Arial" pitchFamily="34" charset="0"/>
              </a:rPr>
              <a:t>Todos estos agentes se comportan de forma competitiva, es decir, consideran los precios como dados. </a:t>
            </a:r>
          </a:p>
          <a:p>
            <a:pPr>
              <a:spcBef>
                <a:spcPts val="600"/>
              </a:spcBef>
              <a:spcAft>
                <a:spcPts val="600"/>
              </a:spcAft>
            </a:pPr>
            <a:endParaRPr lang="es-MX" dirty="0">
              <a:latin typeface="Arial" pitchFamily="34" charset="0"/>
              <a:cs typeface="Arial" pitchFamily="34" charset="0"/>
            </a:endParaRPr>
          </a:p>
          <a:p>
            <a:pPr>
              <a:spcBef>
                <a:spcPts val="600"/>
              </a:spcBef>
              <a:spcAft>
                <a:spcPts val="600"/>
              </a:spcAft>
            </a:pPr>
            <a:r>
              <a:rPr lang="es-MX" dirty="0">
                <a:latin typeface="Arial" pitchFamily="34" charset="0"/>
                <a:cs typeface="Arial" pitchFamily="34" charset="0"/>
              </a:rPr>
              <a:t>En esta economía competitiva tendremos </a:t>
            </a:r>
          </a:p>
          <a:p>
            <a:pPr lvl="1">
              <a:spcBef>
                <a:spcPts val="600"/>
              </a:spcBef>
              <a:spcAft>
                <a:spcPts val="600"/>
              </a:spcAft>
            </a:pPr>
            <a:r>
              <a:rPr lang="es-MX" dirty="0">
                <a:latin typeface="Arial" pitchFamily="34" charset="0"/>
                <a:cs typeface="Arial" pitchFamily="34" charset="0"/>
              </a:rPr>
              <a:t>Una empresa que, a la vista de los precios de los factores y de los productos, decide contratar una cierta cantidad de horas de trabajo con el objetivo de producir un bien de consumo y maximizar su beneficio; </a:t>
            </a:r>
          </a:p>
          <a:p>
            <a:pPr lvl="1">
              <a:spcBef>
                <a:spcPts val="600"/>
              </a:spcBef>
              <a:spcAft>
                <a:spcPts val="600"/>
              </a:spcAft>
            </a:pPr>
            <a:r>
              <a:rPr lang="es-MX" dirty="0">
                <a:latin typeface="Arial" pitchFamily="34" charset="0"/>
                <a:cs typeface="Arial" pitchFamily="34" charset="0"/>
              </a:rPr>
              <a:t>Un Robinson trabajador que vende horas de su ocio a la empresa en forma de trabajo y recibe un salario; </a:t>
            </a:r>
          </a:p>
          <a:p>
            <a:pPr lvl="1">
              <a:spcBef>
                <a:spcPts val="600"/>
              </a:spcBef>
              <a:spcAft>
                <a:spcPts val="600"/>
              </a:spcAft>
            </a:pPr>
            <a:r>
              <a:rPr lang="es-MX" dirty="0">
                <a:latin typeface="Arial" pitchFamily="34" charset="0"/>
                <a:cs typeface="Arial" pitchFamily="34" charset="0"/>
              </a:rPr>
              <a:t>Un Robinson empresario que recibe el beneficio; </a:t>
            </a:r>
          </a:p>
          <a:p>
            <a:pPr lvl="1">
              <a:spcBef>
                <a:spcPts val="600"/>
              </a:spcBef>
              <a:spcAft>
                <a:spcPts val="600"/>
              </a:spcAft>
            </a:pPr>
            <a:r>
              <a:rPr lang="es-MX" dirty="0">
                <a:latin typeface="Arial" pitchFamily="34" charset="0"/>
                <a:cs typeface="Arial" pitchFamily="34" charset="0"/>
              </a:rPr>
              <a:t>Un Robinson consumidor que decide comprar una cesta de bienes (ocio, bien de consumo) a la empresa con el objetivo de maximizar su satisfacción.</a:t>
            </a:r>
          </a:p>
        </p:txBody>
      </p:sp>
    </p:spTree>
    <p:extLst>
      <p:ext uri="{BB962C8B-B14F-4D97-AF65-F5344CB8AC3E}">
        <p14:creationId xmlns:p14="http://schemas.microsoft.com/office/powerpoint/2010/main" val="281526154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216297" y="620688"/>
            <a:ext cx="10758488" cy="5626727"/>
          </a:xfrm>
          <a:noFill/>
        </p:spPr>
        <p:txBody>
          <a:bodyPr>
            <a:noAutofit/>
          </a:bodyPr>
          <a:lstStyle/>
          <a:p>
            <a:pPr algn="ctr">
              <a:spcBef>
                <a:spcPts val="0"/>
              </a:spcBef>
              <a:buNone/>
              <a:defRPr/>
            </a:pPr>
            <a:r>
              <a:rPr lang="es-MX" sz="2353" dirty="0"/>
              <a:t>UNIVERSIDAD AUTÓNOMA DEL ESTADO DE MÉXICO</a:t>
            </a:r>
          </a:p>
          <a:p>
            <a:pPr algn="ctr">
              <a:spcBef>
                <a:spcPts val="0"/>
              </a:spcBef>
              <a:buNone/>
              <a:defRPr/>
            </a:pPr>
            <a:r>
              <a:rPr lang="es-MX" sz="2353" dirty="0"/>
              <a:t>FACULTAD DE ECONOMÍA </a:t>
            </a:r>
          </a:p>
          <a:p>
            <a:pPr algn="ctr">
              <a:spcBef>
                <a:spcPts val="0"/>
              </a:spcBef>
              <a:buNone/>
              <a:defRPr/>
            </a:pPr>
            <a:endParaRPr lang="es-MX" sz="2353" dirty="0"/>
          </a:p>
          <a:p>
            <a:pPr algn="ctr">
              <a:spcBef>
                <a:spcPts val="0"/>
              </a:spcBef>
              <a:buNone/>
              <a:defRPr/>
            </a:pPr>
            <a:r>
              <a:rPr lang="es-MX" sz="1765" b="1" dirty="0"/>
              <a:t>DIAPOSITIVAS DE  LA UNIDAD</a:t>
            </a:r>
            <a:r>
              <a:rPr lang="es-MX" sz="1765" dirty="0"/>
              <a:t> </a:t>
            </a:r>
            <a:r>
              <a:rPr lang="es-MX" sz="1765" b="1" dirty="0"/>
              <a:t>3: Equilibrio General Competitivo en una Economía de Intercambio y Producción </a:t>
            </a:r>
          </a:p>
          <a:p>
            <a:pPr algn="ctr">
              <a:spcBef>
                <a:spcPts val="0"/>
              </a:spcBef>
              <a:buNone/>
              <a:defRPr/>
            </a:pPr>
            <a:endParaRPr lang="es-MX" sz="1765" dirty="0"/>
          </a:p>
          <a:p>
            <a:pPr algn="ctr">
              <a:spcBef>
                <a:spcPts val="0"/>
              </a:spcBef>
              <a:buNone/>
              <a:defRPr/>
            </a:pPr>
            <a:r>
              <a:rPr lang="es-MX" sz="1765" b="1" dirty="0"/>
              <a:t>PROGRAMA EDUCATIVO</a:t>
            </a:r>
            <a:r>
              <a:rPr lang="es-MX" sz="1765" dirty="0"/>
              <a:t>: LICENCIATURA EN NEGOCIOS INTERNACIONALES BILINGÜE</a:t>
            </a:r>
          </a:p>
          <a:p>
            <a:pPr algn="ctr">
              <a:spcBef>
                <a:spcPts val="0"/>
              </a:spcBef>
              <a:buNone/>
              <a:defRPr/>
            </a:pPr>
            <a:r>
              <a:rPr lang="es-MX" sz="1765" b="1" dirty="0"/>
              <a:t>UNIDAD DE APRENDIZAJE</a:t>
            </a:r>
            <a:r>
              <a:rPr lang="es-MX" sz="1765" dirty="0"/>
              <a:t>: MICROECONOMÍA 2</a:t>
            </a:r>
          </a:p>
          <a:p>
            <a:pPr algn="ctr">
              <a:spcBef>
                <a:spcPts val="0"/>
              </a:spcBef>
              <a:buNone/>
              <a:defRPr/>
            </a:pPr>
            <a:r>
              <a:rPr lang="es-MX" sz="1765" dirty="0"/>
              <a:t> </a:t>
            </a:r>
          </a:p>
          <a:p>
            <a:pPr algn="ctr">
              <a:spcBef>
                <a:spcPts val="0"/>
              </a:spcBef>
              <a:buNone/>
              <a:defRPr/>
            </a:pPr>
            <a:r>
              <a:rPr lang="es-MX" sz="1765" b="1" dirty="0"/>
              <a:t>HORAS TEORÍA</a:t>
            </a:r>
            <a:r>
              <a:rPr lang="es-MX" sz="1765" dirty="0"/>
              <a:t>: 4</a:t>
            </a:r>
          </a:p>
          <a:p>
            <a:pPr algn="ctr">
              <a:spcBef>
                <a:spcPts val="0"/>
              </a:spcBef>
              <a:buNone/>
              <a:defRPr/>
            </a:pPr>
            <a:r>
              <a:rPr lang="es-MX" sz="1765" b="1" dirty="0"/>
              <a:t>HORAS PRÁCTICAS</a:t>
            </a:r>
            <a:r>
              <a:rPr lang="es-MX" sz="1765" dirty="0"/>
              <a:t>: 2</a:t>
            </a:r>
          </a:p>
          <a:p>
            <a:pPr algn="ctr">
              <a:spcBef>
                <a:spcPts val="0"/>
              </a:spcBef>
              <a:buNone/>
              <a:defRPr/>
            </a:pPr>
            <a:r>
              <a:rPr lang="es-MX" sz="1765" b="1" dirty="0"/>
              <a:t>TOTAL DE HORAS</a:t>
            </a:r>
            <a:r>
              <a:rPr lang="es-MX" sz="1765" dirty="0"/>
              <a:t>: 6</a:t>
            </a:r>
          </a:p>
          <a:p>
            <a:pPr algn="ctr">
              <a:spcBef>
                <a:spcPts val="0"/>
              </a:spcBef>
              <a:buNone/>
              <a:defRPr/>
            </a:pPr>
            <a:r>
              <a:rPr lang="es-MX" sz="1765" b="1" dirty="0"/>
              <a:t>CRÉDITOS</a:t>
            </a:r>
            <a:r>
              <a:rPr lang="es-MX" sz="1765" dirty="0"/>
              <a:t> : 10</a:t>
            </a:r>
          </a:p>
          <a:p>
            <a:pPr algn="ctr">
              <a:spcBef>
                <a:spcPts val="0"/>
              </a:spcBef>
              <a:buNone/>
              <a:defRPr/>
            </a:pPr>
            <a:endParaRPr lang="es-MX" sz="1765" dirty="0"/>
          </a:p>
          <a:p>
            <a:pPr algn="ctr">
              <a:spcBef>
                <a:spcPts val="0"/>
              </a:spcBef>
              <a:buNone/>
              <a:defRPr/>
            </a:pPr>
            <a:r>
              <a:rPr lang="es-MX" sz="1765" dirty="0"/>
              <a:t>CURSO OBLIGATORIO</a:t>
            </a:r>
          </a:p>
          <a:p>
            <a:pPr algn="ctr">
              <a:spcBef>
                <a:spcPts val="0"/>
              </a:spcBef>
              <a:buNone/>
              <a:defRPr/>
            </a:pPr>
            <a:r>
              <a:rPr lang="es-MX" sz="1765" b="1" dirty="0"/>
              <a:t>ELABORADAS POR</a:t>
            </a:r>
            <a:r>
              <a:rPr lang="es-MX" sz="1765" dirty="0"/>
              <a:t>: </a:t>
            </a:r>
            <a:r>
              <a:rPr lang="es-MX" sz="1765" b="1" dirty="0"/>
              <a:t>JUVENAL ROJAS MERCED</a:t>
            </a:r>
          </a:p>
          <a:p>
            <a:pPr algn="ctr">
              <a:spcBef>
                <a:spcPts val="0"/>
              </a:spcBef>
              <a:buNone/>
              <a:defRPr/>
            </a:pPr>
            <a:endParaRPr lang="es-MX" sz="1765" b="1" dirty="0"/>
          </a:p>
          <a:p>
            <a:pPr algn="ctr">
              <a:spcBef>
                <a:spcPts val="0"/>
              </a:spcBef>
              <a:buNone/>
              <a:defRPr/>
            </a:pPr>
            <a:r>
              <a:rPr lang="es-MX" sz="1765" b="1" dirty="0"/>
              <a:t>OCTUBRE DE 2017</a:t>
            </a:r>
            <a:endParaRPr lang="es-MX" sz="2745" b="1" dirty="0"/>
          </a:p>
        </p:txBody>
      </p:sp>
    </p:spTree>
    <p:extLst>
      <p:ext uri="{BB962C8B-B14F-4D97-AF65-F5344CB8AC3E}">
        <p14:creationId xmlns:p14="http://schemas.microsoft.com/office/powerpoint/2010/main" val="2555435019"/>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20353" y="1093810"/>
            <a:ext cx="9914684" cy="5143502"/>
          </a:xfrm>
        </p:spPr>
        <p:txBody>
          <a:bodyPr anchor="t" anchorCtr="0">
            <a:noAutofit/>
          </a:bodyPr>
          <a:lstStyle/>
          <a:p>
            <a:pPr>
              <a:spcBef>
                <a:spcPts val="588"/>
              </a:spcBef>
              <a:spcAft>
                <a:spcPts val="588"/>
              </a:spcAft>
            </a:pPr>
            <a:r>
              <a:rPr lang="es-MX" sz="2157" dirty="0">
                <a:latin typeface="Arial" pitchFamily="34" charset="0"/>
                <a:cs typeface="Arial" pitchFamily="34" charset="0"/>
              </a:rPr>
              <a:t>El Robinson consumidor tiene preferencias continuas, convexas y fuertemente monótonas definidas sobre el consumo de ocio y un bien de consumo producido por la empresa.</a:t>
            </a:r>
          </a:p>
          <a:p>
            <a:pPr>
              <a:spcBef>
                <a:spcPts val="588"/>
              </a:spcBef>
              <a:spcAft>
                <a:spcPts val="588"/>
              </a:spcAft>
            </a:pPr>
            <a:endParaRPr lang="es-MX" sz="2157" dirty="0">
              <a:latin typeface="Arial" pitchFamily="34" charset="0"/>
              <a:cs typeface="Arial" pitchFamily="34" charset="0"/>
            </a:endParaRPr>
          </a:p>
          <a:p>
            <a:pPr>
              <a:spcBef>
                <a:spcPts val="588"/>
              </a:spcBef>
              <a:spcAft>
                <a:spcPts val="588"/>
              </a:spcAft>
            </a:pPr>
            <a:r>
              <a:rPr lang="es-MX" sz="2157" dirty="0">
                <a:latin typeface="Arial" pitchFamily="34" charset="0"/>
                <a:cs typeface="Arial" pitchFamily="34" charset="0"/>
              </a:rPr>
              <a:t>Tiene una dotación inicial de     horas (24 horas al día) y no tiene dotación de ningún bien de consumo. </a:t>
            </a:r>
          </a:p>
          <a:p>
            <a:pPr>
              <a:spcBef>
                <a:spcPts val="588"/>
              </a:spcBef>
              <a:spcAft>
                <a:spcPts val="588"/>
              </a:spcAft>
            </a:pPr>
            <a:endParaRPr lang="es-MX" sz="2157" dirty="0">
              <a:latin typeface="Arial" pitchFamily="34" charset="0"/>
              <a:cs typeface="Arial" pitchFamily="34" charset="0"/>
            </a:endParaRPr>
          </a:p>
          <a:p>
            <a:pPr>
              <a:spcBef>
                <a:spcPts val="588"/>
              </a:spcBef>
              <a:spcAft>
                <a:spcPts val="588"/>
              </a:spcAft>
            </a:pPr>
            <a:r>
              <a:rPr lang="es-MX" sz="2157" dirty="0">
                <a:latin typeface="Arial" pitchFamily="34" charset="0"/>
                <a:cs typeface="Arial" pitchFamily="34" charset="0"/>
              </a:rPr>
              <a:t>El bien de consumo lo denotamos por </a:t>
            </a:r>
            <a:r>
              <a:rPr lang="es-MX" sz="2157" i="1" dirty="0">
                <a:latin typeface="Times New Roman" pitchFamily="18" charset="0"/>
                <a:cs typeface="Times New Roman" pitchFamily="18" charset="0"/>
              </a:rPr>
              <a:t>c</a:t>
            </a:r>
            <a:r>
              <a:rPr lang="es-MX" sz="2157" dirty="0">
                <a:latin typeface="Arial" pitchFamily="34" charset="0"/>
                <a:cs typeface="Arial" pitchFamily="34" charset="0"/>
              </a:rPr>
              <a:t> y el ocio como </a:t>
            </a:r>
            <a:r>
              <a:rPr lang="es-MX" sz="2157" i="1" dirty="0">
                <a:latin typeface="Times New Roman" pitchFamily="18" charset="0"/>
                <a:cs typeface="Times New Roman" pitchFamily="18" charset="0"/>
              </a:rPr>
              <a:t>R</a:t>
            </a:r>
            <a:r>
              <a:rPr lang="es-MX" sz="2157" dirty="0">
                <a:latin typeface="Arial" pitchFamily="34" charset="0"/>
                <a:cs typeface="Arial" pitchFamily="34" charset="0"/>
              </a:rPr>
              <a:t>. </a:t>
            </a:r>
          </a:p>
          <a:p>
            <a:pPr>
              <a:spcBef>
                <a:spcPts val="588"/>
              </a:spcBef>
              <a:spcAft>
                <a:spcPts val="588"/>
              </a:spcAft>
            </a:pPr>
            <a:endParaRPr lang="es-MX" sz="2157" dirty="0">
              <a:latin typeface="Arial" pitchFamily="34" charset="0"/>
              <a:cs typeface="Arial" pitchFamily="34" charset="0"/>
            </a:endParaRPr>
          </a:p>
          <a:p>
            <a:pPr>
              <a:spcBef>
                <a:spcPts val="588"/>
              </a:spcBef>
              <a:spcAft>
                <a:spcPts val="588"/>
              </a:spcAft>
            </a:pPr>
            <a:r>
              <a:rPr lang="es-MX" sz="2157" dirty="0">
                <a:latin typeface="Arial" pitchFamily="34" charset="0"/>
                <a:cs typeface="Arial" pitchFamily="34" charset="0"/>
              </a:rPr>
              <a:t>El tiempo de ocio está determinado por               donde </a:t>
            </a:r>
            <a:r>
              <a:rPr lang="es-MX" sz="2157" i="1" dirty="0">
                <a:cs typeface="Arial" pitchFamily="34" charset="0"/>
              </a:rPr>
              <a:t>L</a:t>
            </a:r>
            <a:r>
              <a:rPr lang="es-MX" sz="2157" dirty="0">
                <a:latin typeface="Arial" pitchFamily="34" charset="0"/>
                <a:cs typeface="Arial" pitchFamily="34" charset="0"/>
              </a:rPr>
              <a:t> representa las horas de trabajo. </a:t>
            </a:r>
          </a:p>
        </p:txBody>
      </p:sp>
      <p:sp>
        <p:nvSpPr>
          <p:cNvPr id="4" name="Rectangle 2"/>
          <p:cNvSpPr>
            <a:spLocks noChangeArrowheads="1"/>
          </p:cNvSpPr>
          <p:nvPr/>
        </p:nvSpPr>
        <p:spPr bwMode="auto">
          <a:xfrm>
            <a:off x="0" y="-114098"/>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graphicFrame>
        <p:nvGraphicFramePr>
          <p:cNvPr id="5" name="4 Objeto"/>
          <p:cNvGraphicFramePr>
            <a:graphicFrameLocks noChangeAspect="1"/>
          </p:cNvGraphicFramePr>
          <p:nvPr>
            <p:extLst>
              <p:ext uri="{D42A27DB-BD31-4B8C-83A1-F6EECF244321}">
                <p14:modId xmlns:p14="http://schemas.microsoft.com/office/powerpoint/2010/main" val="1988765286"/>
              </p:ext>
            </p:extLst>
          </p:nvPr>
        </p:nvGraphicFramePr>
        <p:xfrm>
          <a:off x="4648715" y="2780427"/>
          <a:ext cx="228544" cy="290875"/>
        </p:xfrm>
        <a:graphic>
          <a:graphicData uri="http://schemas.openxmlformats.org/presentationml/2006/ole">
            <mc:AlternateContent xmlns:mc="http://schemas.openxmlformats.org/markup-compatibility/2006">
              <mc:Choice xmlns:v="urn:schemas-microsoft-com:vml" Requires="v">
                <p:oleObj spid="_x0000_s13332" name="Ecuación" r:id="rId3" imgW="139579" imgH="177646" progId="Equation.3">
                  <p:embed/>
                </p:oleObj>
              </mc:Choice>
              <mc:Fallback>
                <p:oleObj name="Ecuación" r:id="rId3" imgW="139579" imgH="177646"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715" y="2780427"/>
                        <a:ext cx="228544" cy="29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6 Objeto"/>
          <p:cNvGraphicFramePr>
            <a:graphicFrameLocks noChangeAspect="1"/>
          </p:cNvGraphicFramePr>
          <p:nvPr>
            <p:extLst>
              <p:ext uri="{D42A27DB-BD31-4B8C-83A1-F6EECF244321}">
                <p14:modId xmlns:p14="http://schemas.microsoft.com/office/powerpoint/2010/main" val="1760580194"/>
              </p:ext>
            </p:extLst>
          </p:nvPr>
        </p:nvGraphicFramePr>
        <p:xfrm>
          <a:off x="5932592" y="5026359"/>
          <a:ext cx="979035" cy="278612"/>
        </p:xfrm>
        <a:graphic>
          <a:graphicData uri="http://schemas.openxmlformats.org/presentationml/2006/ole">
            <mc:AlternateContent xmlns:mc="http://schemas.openxmlformats.org/markup-compatibility/2006">
              <mc:Choice xmlns:v="urn:schemas-microsoft-com:vml" Requires="v">
                <p:oleObj spid="_x0000_s13333" name="Ecuación" r:id="rId5" imgW="622080" imgH="177480" progId="Equation.3">
                  <p:embed/>
                </p:oleObj>
              </mc:Choice>
              <mc:Fallback>
                <p:oleObj name="Ecuación" r:id="rId5" imgW="622080" imgH="177480" progId="Equation.3">
                  <p:embed/>
                  <p:pic>
                    <p:nvPicPr>
                      <p:cNvPr id="0" name=""/>
                      <p:cNvPicPr>
                        <a:picLocks noChangeAspect="1" noChangeArrowheads="1"/>
                      </p:cNvPicPr>
                      <p:nvPr/>
                    </p:nvPicPr>
                    <p:blipFill>
                      <a:blip r:embed="rId6"/>
                      <a:srcRect/>
                      <a:stretch>
                        <a:fillRect/>
                      </a:stretch>
                    </p:blipFill>
                    <p:spPr bwMode="auto">
                      <a:xfrm>
                        <a:off x="5932592" y="5026359"/>
                        <a:ext cx="979035" cy="278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a:spLocks noChangeArrowheads="1"/>
          </p:cNvSpPr>
          <p:nvPr/>
        </p:nvSpPr>
        <p:spPr bwMode="auto">
          <a:xfrm>
            <a:off x="0" y="-114098"/>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spTree>
    <p:extLst>
      <p:ext uri="{BB962C8B-B14F-4D97-AF65-F5344CB8AC3E}">
        <p14:creationId xmlns:p14="http://schemas.microsoft.com/office/powerpoint/2010/main" val="3749807475"/>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28386" y="1108542"/>
            <a:ext cx="8980999" cy="5260976"/>
          </a:xfrm>
        </p:spPr>
        <p:txBody>
          <a:bodyPr anchor="t" anchorCtr="0">
            <a:noAutofit/>
          </a:bodyPr>
          <a:lstStyle/>
          <a:p>
            <a:pPr>
              <a:spcBef>
                <a:spcPts val="588"/>
              </a:spcBef>
              <a:spcAft>
                <a:spcPts val="588"/>
              </a:spcAft>
            </a:pPr>
            <a:r>
              <a:rPr lang="es-MX" dirty="0">
                <a:latin typeface="Arial" pitchFamily="34" charset="0"/>
                <a:cs typeface="Arial" pitchFamily="34" charset="0"/>
              </a:rPr>
              <a:t>La función de utilidad </a:t>
            </a:r>
            <a:r>
              <a:rPr lang="es-MX" i="1" dirty="0">
                <a:latin typeface="Times New Roman" pitchFamily="18" charset="0"/>
                <a:cs typeface="Times New Roman" pitchFamily="18" charset="0"/>
              </a:rPr>
              <a:t>u</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c</a:t>
            </a:r>
            <a:r>
              <a:rPr lang="es-MX" dirty="0">
                <a:latin typeface="Times New Roman" pitchFamily="18" charset="0"/>
                <a:cs typeface="Times New Roman" pitchFamily="18" charset="0"/>
              </a:rPr>
              <a:t>; </a:t>
            </a:r>
            <a:r>
              <a:rPr lang="es-MX" i="1" dirty="0">
                <a:latin typeface="Times New Roman" pitchFamily="18" charset="0"/>
                <a:cs typeface="Times New Roman" pitchFamily="18" charset="0"/>
              </a:rPr>
              <a:t>R</a:t>
            </a:r>
            <a:r>
              <a:rPr lang="es-MX" dirty="0">
                <a:latin typeface="Times New Roman" pitchFamily="18" charset="0"/>
                <a:cs typeface="Times New Roman" pitchFamily="18" charset="0"/>
              </a:rPr>
              <a:t>)</a:t>
            </a:r>
            <a:r>
              <a:rPr lang="es-MX" dirty="0">
                <a:latin typeface="Arial" pitchFamily="34" charset="0"/>
                <a:cs typeface="Arial" pitchFamily="34" charset="0"/>
              </a:rPr>
              <a:t> es estrictamente cóncava y representa las preferencias del Robinson consumidor. </a:t>
            </a:r>
          </a:p>
          <a:p>
            <a:pPr>
              <a:spcBef>
                <a:spcPts val="588"/>
              </a:spcBef>
              <a:spcAft>
                <a:spcPts val="588"/>
              </a:spcAft>
            </a:pPr>
            <a:endParaRPr lang="es-MX" dirty="0">
              <a:latin typeface="Arial" pitchFamily="34" charset="0"/>
              <a:cs typeface="Arial" pitchFamily="34" charset="0"/>
            </a:endParaRPr>
          </a:p>
          <a:p>
            <a:pPr>
              <a:spcBef>
                <a:spcPts val="588"/>
              </a:spcBef>
              <a:spcAft>
                <a:spcPts val="588"/>
              </a:spcAft>
            </a:pPr>
            <a:endParaRPr lang="es-MX" dirty="0">
              <a:latin typeface="Arial" pitchFamily="34" charset="0"/>
              <a:cs typeface="Arial" pitchFamily="34" charset="0"/>
            </a:endParaRPr>
          </a:p>
          <a:p>
            <a:pPr>
              <a:spcBef>
                <a:spcPts val="588"/>
              </a:spcBef>
              <a:spcAft>
                <a:spcPts val="588"/>
              </a:spcAft>
            </a:pPr>
            <a:endParaRPr lang="es-MX" dirty="0">
              <a:latin typeface="Arial" pitchFamily="34" charset="0"/>
              <a:cs typeface="Arial" pitchFamily="34" charset="0"/>
            </a:endParaRPr>
          </a:p>
          <a:p>
            <a:pPr>
              <a:spcBef>
                <a:spcPts val="588"/>
              </a:spcBef>
              <a:spcAft>
                <a:spcPts val="588"/>
              </a:spcAft>
            </a:pPr>
            <a:r>
              <a:rPr lang="es-MX" dirty="0">
                <a:latin typeface="Arial" pitchFamily="34" charset="0"/>
                <a:cs typeface="Arial" pitchFamily="34" charset="0"/>
              </a:rPr>
              <a:t>Hay una única actividad productiva consistente en la producción de un bien de consumo (recolección de cocos). Requiere de un único factor de producción que es trabajo. Formalmente, la tecnología de recolección de cocos es </a:t>
            </a:r>
            <a:r>
              <a:rPr lang="es-MX" i="1" dirty="0">
                <a:latin typeface="Times New Roman" pitchFamily="18" charset="0"/>
                <a:cs typeface="Times New Roman" pitchFamily="18" charset="0"/>
              </a:rPr>
              <a:t>q</a:t>
            </a:r>
            <a:r>
              <a:rPr lang="es-MX" dirty="0">
                <a:latin typeface="Times New Roman" pitchFamily="18" charset="0"/>
                <a:cs typeface="Times New Roman" pitchFamily="18" charset="0"/>
              </a:rPr>
              <a:t> = </a:t>
            </a:r>
            <a:r>
              <a:rPr lang="es-MX" i="1" dirty="0">
                <a:latin typeface="Times New Roman" pitchFamily="18" charset="0"/>
                <a:cs typeface="Times New Roman" pitchFamily="18" charset="0"/>
              </a:rPr>
              <a:t>F</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L</a:t>
            </a:r>
            <a:r>
              <a:rPr lang="es-MX" dirty="0">
                <a:latin typeface="Times New Roman" pitchFamily="18" charset="0"/>
                <a:cs typeface="Times New Roman" pitchFamily="18" charset="0"/>
              </a:rPr>
              <a:t>)</a:t>
            </a:r>
            <a:r>
              <a:rPr lang="es-MX" dirty="0">
                <a:latin typeface="Arial" pitchFamily="34" charset="0"/>
                <a:cs typeface="Arial" pitchFamily="34" charset="0"/>
              </a:rPr>
              <a:t> es estrictamente cóncava y creciente.</a:t>
            </a:r>
          </a:p>
        </p:txBody>
      </p:sp>
      <p:sp>
        <p:nvSpPr>
          <p:cNvPr id="4" name="Rectangle 2"/>
          <p:cNvSpPr>
            <a:spLocks noChangeArrowheads="1"/>
          </p:cNvSpPr>
          <p:nvPr/>
        </p:nvSpPr>
        <p:spPr bwMode="auto">
          <a:xfrm>
            <a:off x="0" y="-114098"/>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sp>
        <p:nvSpPr>
          <p:cNvPr id="8" name="Rectangle 7"/>
          <p:cNvSpPr>
            <a:spLocks noChangeArrowheads="1"/>
          </p:cNvSpPr>
          <p:nvPr/>
        </p:nvSpPr>
        <p:spPr bwMode="auto">
          <a:xfrm>
            <a:off x="0" y="-114098"/>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graphicFrame>
        <p:nvGraphicFramePr>
          <p:cNvPr id="9" name="8 Objeto"/>
          <p:cNvGraphicFramePr>
            <a:graphicFrameLocks noChangeAspect="1"/>
          </p:cNvGraphicFramePr>
          <p:nvPr>
            <p:extLst>
              <p:ext uri="{D42A27DB-BD31-4B8C-83A1-F6EECF244321}">
                <p14:modId xmlns:p14="http://schemas.microsoft.com/office/powerpoint/2010/main" val="2834477796"/>
              </p:ext>
            </p:extLst>
          </p:nvPr>
        </p:nvGraphicFramePr>
        <p:xfrm>
          <a:off x="2808585" y="2348880"/>
          <a:ext cx="4861243" cy="657463"/>
        </p:xfrm>
        <a:graphic>
          <a:graphicData uri="http://schemas.openxmlformats.org/presentationml/2006/ole">
            <mc:AlternateContent xmlns:mc="http://schemas.openxmlformats.org/markup-compatibility/2006">
              <mc:Choice xmlns:v="urn:schemas-microsoft-com:vml" Requires="v">
                <p:oleObj spid="_x0000_s14347" name="Ecuación" r:id="rId3" imgW="3098800" imgH="419100" progId="Equation.3">
                  <p:embed/>
                </p:oleObj>
              </mc:Choice>
              <mc:Fallback>
                <p:oleObj name="Ecuación" r:id="rId3" imgW="3098800" imgH="4191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8585" y="2348880"/>
                        <a:ext cx="4861243" cy="657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24931889"/>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6156" y="508552"/>
            <a:ext cx="8865791" cy="444925"/>
          </a:xfrm>
        </p:spPr>
        <p:txBody>
          <a:bodyPr>
            <a:normAutofit fontScale="90000"/>
          </a:bodyPr>
          <a:lstStyle/>
          <a:p>
            <a:r>
              <a:rPr lang="es-MX" sz="2745" b="1" dirty="0">
                <a:solidFill>
                  <a:schemeClr val="tx1"/>
                </a:solidFill>
                <a:latin typeface="Arial" panose="020B0604020202020204" pitchFamily="34" charset="0"/>
                <a:cs typeface="Arial" panose="020B0604020202020204" pitchFamily="34" charset="0"/>
              </a:rPr>
              <a:t>El enfoque centralizado</a:t>
            </a:r>
          </a:p>
        </p:txBody>
      </p:sp>
      <p:sp>
        <p:nvSpPr>
          <p:cNvPr id="3" name="2 Marcador de contenido"/>
          <p:cNvSpPr>
            <a:spLocks noGrp="1"/>
          </p:cNvSpPr>
          <p:nvPr>
            <p:ph idx="1"/>
          </p:nvPr>
        </p:nvSpPr>
        <p:spPr>
          <a:xfrm>
            <a:off x="690691" y="1406321"/>
            <a:ext cx="9966766" cy="5001225"/>
          </a:xfrm>
        </p:spPr>
        <p:txBody>
          <a:bodyPr anchor="t" anchorCtr="0">
            <a:normAutofit/>
          </a:bodyPr>
          <a:lstStyle/>
          <a:p>
            <a:pPr marL="0" indent="0">
              <a:buNone/>
            </a:pPr>
            <a:r>
              <a:rPr lang="es-MX" sz="2157" dirty="0">
                <a:latin typeface="Arial" pitchFamily="34" charset="0"/>
                <a:cs typeface="Arial" pitchFamily="34" charset="0"/>
              </a:rPr>
              <a:t>El problema que queremos resolver es la identificación de </a:t>
            </a:r>
            <a:r>
              <a:rPr lang="es-MX" sz="2157" dirty="0">
                <a:latin typeface="Times New Roman" pitchFamily="18" charset="0"/>
                <a:cs typeface="Times New Roman" pitchFamily="18" charset="0"/>
              </a:rPr>
              <a:t>(</a:t>
            </a:r>
            <a:r>
              <a:rPr lang="es-MX" sz="2157" i="1" dirty="0">
                <a:latin typeface="Times New Roman" pitchFamily="18" charset="0"/>
                <a:cs typeface="Times New Roman" pitchFamily="18" charset="0"/>
              </a:rPr>
              <a:t>L</a:t>
            </a:r>
            <a:r>
              <a:rPr lang="es-MX" sz="2157" dirty="0">
                <a:latin typeface="Times New Roman" pitchFamily="18" charset="0"/>
                <a:cs typeface="Times New Roman" pitchFamily="18" charset="0"/>
              </a:rPr>
              <a:t>; </a:t>
            </a:r>
            <a:r>
              <a:rPr lang="es-MX" sz="2157" i="1" dirty="0">
                <a:latin typeface="Times New Roman" pitchFamily="18" charset="0"/>
                <a:cs typeface="Times New Roman" pitchFamily="18" charset="0"/>
              </a:rPr>
              <a:t>q</a:t>
            </a:r>
            <a:r>
              <a:rPr lang="es-MX" sz="2157" dirty="0">
                <a:latin typeface="Times New Roman" pitchFamily="18" charset="0"/>
                <a:cs typeface="Times New Roman" pitchFamily="18" charset="0"/>
              </a:rPr>
              <a:t>)</a:t>
            </a:r>
            <a:r>
              <a:rPr lang="es-MX" sz="2157" dirty="0">
                <a:latin typeface="Arial" pitchFamily="34" charset="0"/>
                <a:cs typeface="Arial" pitchFamily="34" charset="0"/>
              </a:rPr>
              <a:t> consistente con la dotación inicial de     horas de ocio y la tecnología </a:t>
            </a:r>
            <a:r>
              <a:rPr lang="es-MX" sz="2157" i="1" dirty="0">
                <a:latin typeface="Times New Roman" pitchFamily="18" charset="0"/>
                <a:cs typeface="Times New Roman" pitchFamily="18" charset="0"/>
              </a:rPr>
              <a:t>F</a:t>
            </a:r>
            <a:r>
              <a:rPr lang="es-MX" sz="2157" dirty="0">
                <a:latin typeface="Arial" pitchFamily="34" charset="0"/>
                <a:cs typeface="Arial" pitchFamily="34" charset="0"/>
              </a:rPr>
              <a:t>, que maximice </a:t>
            </a:r>
            <a:r>
              <a:rPr lang="es-MX" sz="2157" i="1" dirty="0">
                <a:latin typeface="Times New Roman" pitchFamily="18" charset="0"/>
                <a:cs typeface="Times New Roman" pitchFamily="18" charset="0"/>
              </a:rPr>
              <a:t>u</a:t>
            </a:r>
            <a:r>
              <a:rPr lang="es-MX" sz="2157" dirty="0">
                <a:latin typeface="Times New Roman" pitchFamily="18" charset="0"/>
                <a:cs typeface="Times New Roman" pitchFamily="18" charset="0"/>
              </a:rPr>
              <a:t>(</a:t>
            </a:r>
            <a:r>
              <a:rPr lang="es-MX" sz="2157" i="1" dirty="0">
                <a:latin typeface="Times New Roman" pitchFamily="18" charset="0"/>
                <a:cs typeface="Times New Roman" pitchFamily="18" charset="0"/>
              </a:rPr>
              <a:t>c</a:t>
            </a:r>
            <a:r>
              <a:rPr lang="es-MX" sz="2157" dirty="0">
                <a:latin typeface="Times New Roman" pitchFamily="18" charset="0"/>
                <a:cs typeface="Times New Roman" pitchFamily="18" charset="0"/>
              </a:rPr>
              <a:t>; </a:t>
            </a:r>
            <a:r>
              <a:rPr lang="es-MX" sz="2157" i="1" dirty="0">
                <a:latin typeface="Times New Roman" pitchFamily="18" charset="0"/>
                <a:cs typeface="Times New Roman" pitchFamily="18" charset="0"/>
              </a:rPr>
              <a:t>R</a:t>
            </a:r>
            <a:r>
              <a:rPr lang="es-MX" sz="2157" dirty="0">
                <a:latin typeface="Times New Roman" pitchFamily="18" charset="0"/>
                <a:cs typeface="Times New Roman" pitchFamily="18" charset="0"/>
              </a:rPr>
              <a:t>)</a:t>
            </a:r>
            <a:r>
              <a:rPr lang="es-MX" sz="2157" dirty="0">
                <a:latin typeface="Arial" pitchFamily="34" charset="0"/>
                <a:cs typeface="Arial" pitchFamily="34" charset="0"/>
              </a:rPr>
              <a:t> donde </a:t>
            </a:r>
            <a:r>
              <a:rPr lang="es-MX" sz="2157" i="1" dirty="0">
                <a:latin typeface="Times New Roman" pitchFamily="18" charset="0"/>
                <a:cs typeface="Times New Roman" pitchFamily="18" charset="0"/>
              </a:rPr>
              <a:t>c</a:t>
            </a:r>
            <a:r>
              <a:rPr lang="es-MX" sz="2157" dirty="0">
                <a:latin typeface="Times New Roman" pitchFamily="18" charset="0"/>
                <a:cs typeface="Times New Roman" pitchFamily="18" charset="0"/>
              </a:rPr>
              <a:t> = </a:t>
            </a:r>
            <a:r>
              <a:rPr lang="es-MX" sz="2157" i="1" dirty="0">
                <a:latin typeface="Times New Roman" pitchFamily="18" charset="0"/>
                <a:cs typeface="Times New Roman" pitchFamily="18" charset="0"/>
              </a:rPr>
              <a:t>q</a:t>
            </a:r>
            <a:r>
              <a:rPr lang="es-MX" sz="2157" dirty="0">
                <a:latin typeface="Times New Roman" pitchFamily="18" charset="0"/>
                <a:cs typeface="Times New Roman" pitchFamily="18" charset="0"/>
              </a:rPr>
              <a:t> = </a:t>
            </a:r>
            <a:r>
              <a:rPr lang="es-MX" sz="2157" i="1" dirty="0">
                <a:latin typeface="Times New Roman" pitchFamily="18" charset="0"/>
                <a:cs typeface="Times New Roman" pitchFamily="18" charset="0"/>
              </a:rPr>
              <a:t>F</a:t>
            </a:r>
            <a:r>
              <a:rPr lang="es-MX" sz="2157" dirty="0">
                <a:latin typeface="Times New Roman" pitchFamily="18" charset="0"/>
                <a:cs typeface="Times New Roman" pitchFamily="18" charset="0"/>
              </a:rPr>
              <a:t>(</a:t>
            </a:r>
            <a:r>
              <a:rPr lang="es-MX" sz="2157" i="1" dirty="0">
                <a:latin typeface="Times New Roman" pitchFamily="18" charset="0"/>
                <a:cs typeface="Times New Roman" pitchFamily="18" charset="0"/>
              </a:rPr>
              <a:t>L</a:t>
            </a:r>
            <a:r>
              <a:rPr lang="es-MX" sz="2157" dirty="0">
                <a:latin typeface="Times New Roman" pitchFamily="18" charset="0"/>
                <a:cs typeface="Times New Roman" pitchFamily="18" charset="0"/>
              </a:rPr>
              <a:t>) </a:t>
            </a:r>
            <a:r>
              <a:rPr lang="es-MX" sz="2157" dirty="0">
                <a:latin typeface="Arial" pitchFamily="34" charset="0"/>
                <a:cs typeface="Arial" pitchFamily="34" charset="0"/>
              </a:rPr>
              <a:t>y              . Formalmente</a:t>
            </a:r>
          </a:p>
          <a:p>
            <a:pPr marL="0" indent="0">
              <a:buNone/>
            </a:pPr>
            <a:endParaRPr lang="es-MX" sz="2157" dirty="0">
              <a:latin typeface="Arial" pitchFamily="34" charset="0"/>
              <a:cs typeface="Arial" pitchFamily="34" charset="0"/>
            </a:endParaRPr>
          </a:p>
          <a:p>
            <a:pPr marL="0" indent="0">
              <a:buNone/>
            </a:pPr>
            <a:endParaRPr lang="es-MX" sz="2157" dirty="0">
              <a:latin typeface="Arial" pitchFamily="34" charset="0"/>
              <a:cs typeface="Arial" pitchFamily="34" charset="0"/>
            </a:endParaRPr>
          </a:p>
          <a:p>
            <a:pPr marL="0" indent="0">
              <a:buNone/>
            </a:pPr>
            <a:endParaRPr lang="es-MX" sz="2157" dirty="0">
              <a:latin typeface="Arial" pitchFamily="34" charset="0"/>
              <a:cs typeface="Arial" pitchFamily="34" charset="0"/>
            </a:endParaRPr>
          </a:p>
          <a:p>
            <a:pPr marL="0" indent="0">
              <a:buNone/>
            </a:pPr>
            <a:r>
              <a:rPr lang="es-MX" sz="2157" dirty="0">
                <a:latin typeface="Arial" pitchFamily="34" charset="0"/>
                <a:cs typeface="Arial" pitchFamily="34" charset="0"/>
              </a:rPr>
              <a:t>es decir,</a:t>
            </a:r>
          </a:p>
          <a:p>
            <a:pPr marL="0" indent="0">
              <a:buNone/>
            </a:pPr>
            <a:endParaRPr lang="es-MX" sz="2157" dirty="0">
              <a:latin typeface="Arial" pitchFamily="34" charset="0"/>
              <a:cs typeface="Arial" pitchFamily="34" charset="0"/>
            </a:endParaRPr>
          </a:p>
          <a:p>
            <a:pPr marL="0" indent="0">
              <a:buNone/>
            </a:pPr>
            <a:r>
              <a:rPr lang="es-MX" sz="2157" dirty="0">
                <a:latin typeface="Arial" pitchFamily="34" charset="0"/>
                <a:cs typeface="Arial" pitchFamily="34" charset="0"/>
              </a:rPr>
              <a:t>Es decir</a:t>
            </a:r>
          </a:p>
          <a:p>
            <a:pPr marL="0" indent="0">
              <a:buNone/>
            </a:pPr>
            <a:endParaRPr lang="es-MX" sz="2157" dirty="0">
              <a:latin typeface="Arial" pitchFamily="34" charset="0"/>
              <a:cs typeface="Arial" pitchFamily="34" charset="0"/>
            </a:endParaRPr>
          </a:p>
          <a:p>
            <a:pPr marL="0" indent="0">
              <a:buNone/>
            </a:pPr>
            <a:r>
              <a:rPr lang="es-MX" sz="2157" dirty="0">
                <a:latin typeface="Arial" pitchFamily="34" charset="0"/>
                <a:cs typeface="Arial" pitchFamily="34" charset="0"/>
              </a:rPr>
              <a:t>La solución de este problema es,</a:t>
            </a:r>
          </a:p>
          <a:p>
            <a:pPr marL="0" indent="0">
              <a:buNone/>
            </a:pPr>
            <a:endParaRPr lang="es-MX" sz="2157" dirty="0">
              <a:latin typeface="Arial" pitchFamily="34" charset="0"/>
              <a:cs typeface="Arial" pitchFamily="34" charset="0"/>
            </a:endParaRPr>
          </a:p>
          <a:p>
            <a:pPr marL="0" indent="0">
              <a:buNone/>
            </a:pPr>
            <a:endParaRPr lang="es-MX" sz="2157" dirty="0">
              <a:latin typeface="Arial" pitchFamily="34" charset="0"/>
              <a:cs typeface="Arial" pitchFamily="34" charset="0"/>
            </a:endParaRPr>
          </a:p>
          <a:p>
            <a:pPr marL="0" indent="0">
              <a:buNone/>
            </a:pPr>
            <a:endParaRPr lang="es-MX" sz="2157" dirty="0">
              <a:latin typeface="Arial" pitchFamily="34" charset="0"/>
              <a:cs typeface="Arial" pitchFamily="34" charset="0"/>
            </a:endParaRPr>
          </a:p>
        </p:txBody>
      </p:sp>
      <p:graphicFrame>
        <p:nvGraphicFramePr>
          <p:cNvPr id="4" name="3 Objeto"/>
          <p:cNvGraphicFramePr>
            <a:graphicFrameLocks noChangeAspect="1"/>
          </p:cNvGraphicFramePr>
          <p:nvPr>
            <p:extLst>
              <p:ext uri="{D42A27DB-BD31-4B8C-83A1-F6EECF244321}">
                <p14:modId xmlns:p14="http://schemas.microsoft.com/office/powerpoint/2010/main" val="2146723642"/>
              </p:ext>
            </p:extLst>
          </p:nvPr>
        </p:nvGraphicFramePr>
        <p:xfrm>
          <a:off x="3337609" y="1790659"/>
          <a:ext cx="228805" cy="291065"/>
        </p:xfrm>
        <a:graphic>
          <a:graphicData uri="http://schemas.openxmlformats.org/presentationml/2006/ole">
            <mc:AlternateContent xmlns:mc="http://schemas.openxmlformats.org/markup-compatibility/2006">
              <mc:Choice xmlns:v="urn:schemas-microsoft-com:vml" Requires="v">
                <p:oleObj spid="_x0000_s15380" name="Ecuación" r:id="rId3" imgW="139579" imgH="177646" progId="Equation.3">
                  <p:embed/>
                </p:oleObj>
              </mc:Choice>
              <mc:Fallback>
                <p:oleObj name="Ecuación" r:id="rId3" imgW="139579" imgH="177646"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7609" y="1790659"/>
                        <a:ext cx="228805" cy="291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4 Objeto"/>
          <p:cNvGraphicFramePr>
            <a:graphicFrameLocks noChangeAspect="1"/>
          </p:cNvGraphicFramePr>
          <p:nvPr>
            <p:extLst>
              <p:ext uri="{D42A27DB-BD31-4B8C-83A1-F6EECF244321}">
                <p14:modId xmlns:p14="http://schemas.microsoft.com/office/powerpoint/2010/main" val="3313780403"/>
              </p:ext>
            </p:extLst>
          </p:nvPr>
        </p:nvGraphicFramePr>
        <p:xfrm>
          <a:off x="3248391" y="2126171"/>
          <a:ext cx="1030782" cy="294083"/>
        </p:xfrm>
        <a:graphic>
          <a:graphicData uri="http://schemas.openxmlformats.org/presentationml/2006/ole">
            <mc:AlternateContent xmlns:mc="http://schemas.openxmlformats.org/markup-compatibility/2006">
              <mc:Choice xmlns:v="urn:schemas-microsoft-com:vml" Requires="v">
                <p:oleObj spid="_x0000_s15381" name="Ecuación" r:id="rId5" imgW="622080" imgH="177480" progId="Equation.3">
                  <p:embed/>
                </p:oleObj>
              </mc:Choice>
              <mc:Fallback>
                <p:oleObj name="Ecuación" r:id="rId5" imgW="622080" imgH="177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8391" y="2126171"/>
                        <a:ext cx="1030782" cy="294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1269" name="Picture 5"/>
          <p:cNvPicPr>
            <a:picLocks noChangeAspect="1" noChangeArrowheads="1"/>
          </p:cNvPicPr>
          <p:nvPr/>
        </p:nvPicPr>
        <p:blipFill>
          <a:blip r:embed="rId7">
            <a:clrChange>
              <a:clrFrom>
                <a:srgbClr val="FFFFFF"/>
              </a:clrFrom>
              <a:clrTo>
                <a:srgbClr val="FFFFFF">
                  <a:alpha val="0"/>
                </a:srgbClr>
              </a:clrTo>
            </a:clrChange>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100529" y="2481372"/>
            <a:ext cx="3193926" cy="1186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0" name="Picture 6"/>
          <p:cNvPicPr>
            <a:picLocks noChangeAspect="1" noChangeArrowheads="1"/>
          </p:cNvPicPr>
          <p:nvPr/>
        </p:nvPicPr>
        <p:blipFill>
          <a:blip r:embed="rId9">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4156563" y="4010780"/>
            <a:ext cx="3081858" cy="513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1" name="Picture 7"/>
          <p:cNvPicPr>
            <a:picLocks noChangeAspect="1" noChangeArrowheads="1"/>
          </p:cNvPicPr>
          <p:nvPr/>
        </p:nvPicPr>
        <p:blipFill>
          <a:blip r:embed="rId10">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4518551" y="4736919"/>
            <a:ext cx="2119945" cy="457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4" name="Picture 10"/>
          <p:cNvPicPr>
            <a:picLocks noChangeAspect="1" noChangeArrowheads="1"/>
          </p:cNvPicPr>
          <p:nvPr/>
        </p:nvPicPr>
        <p:blipFill>
          <a:blip r:embed="rId11">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4553469" y="5752914"/>
            <a:ext cx="2288046" cy="700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1419544"/>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4329" y="4791473"/>
            <a:ext cx="10153128" cy="1589855"/>
          </a:xfrm>
        </p:spPr>
        <p:txBody>
          <a:bodyPr anchor="t" anchorCtr="0">
            <a:normAutofit/>
          </a:bodyPr>
          <a:lstStyle/>
          <a:p>
            <a:pPr marL="0" indent="0">
              <a:buNone/>
            </a:pPr>
            <a:r>
              <a:rPr lang="es-MX" dirty="0">
                <a:latin typeface="Arial" pitchFamily="34" charset="0"/>
                <a:cs typeface="Arial" pitchFamily="34" charset="0"/>
              </a:rPr>
              <a:t>La condición caracteriza la solución y nos dice que la pendiente de la curva de indiferencia y de la frontera de posibilidades de producción (i.e. la función de producción) se igualan en la solución. Esta solución tiene la propiedad de ser eficiente en el sentido de Pareto.</a:t>
            </a:r>
          </a:p>
        </p:txBody>
      </p:sp>
      <p:pic>
        <p:nvPicPr>
          <p:cNvPr id="12290" name="Picture 2"/>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3024609" y="487226"/>
            <a:ext cx="6014293" cy="4090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7"/>
          <p:cNvPicPr>
            <a:picLocks noChangeAspect="1" noChangeArrowheads="1"/>
          </p:cNvPicPr>
          <p:nvPr/>
        </p:nvPicPr>
        <p:blipFill>
          <a:blip r:embed="rId3">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562454" y="487227"/>
            <a:ext cx="2119945" cy="457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81193" y="3645024"/>
            <a:ext cx="2670944" cy="364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955104"/>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4329" y="739377"/>
            <a:ext cx="10357051" cy="5322374"/>
          </a:xfrm>
        </p:spPr>
        <p:txBody>
          <a:bodyPr anchor="t" anchorCtr="0">
            <a:noAutofit/>
          </a:bodyPr>
          <a:lstStyle/>
          <a:p>
            <a:pPr marL="0" indent="0">
              <a:buNone/>
            </a:pPr>
            <a:r>
              <a:rPr lang="es-MX" dirty="0">
                <a:latin typeface="Arial" pitchFamily="34" charset="0"/>
                <a:cs typeface="Arial" pitchFamily="34" charset="0"/>
              </a:rPr>
              <a:t>La eficiencia de Pareto en este contexto significa dos cosas. </a:t>
            </a:r>
          </a:p>
          <a:p>
            <a:pPr marL="0" indent="0">
              <a:buNone/>
            </a:pPr>
            <a:endParaRPr lang="es-MX" dirty="0">
              <a:latin typeface="Arial" pitchFamily="34" charset="0"/>
              <a:cs typeface="Arial" pitchFamily="34" charset="0"/>
            </a:endParaRPr>
          </a:p>
          <a:p>
            <a:pPr lvl="1"/>
            <a:r>
              <a:rPr lang="es-MX" sz="2200" dirty="0" smtClean="0">
                <a:latin typeface="Arial" pitchFamily="34" charset="0"/>
                <a:cs typeface="Arial" pitchFamily="34" charset="0"/>
              </a:rPr>
              <a:t>Por </a:t>
            </a:r>
            <a:r>
              <a:rPr lang="es-MX" sz="2200" dirty="0">
                <a:latin typeface="Arial" pitchFamily="34" charset="0"/>
                <a:cs typeface="Arial" pitchFamily="34" charset="0"/>
              </a:rPr>
              <a:t>una parte, que la </a:t>
            </a:r>
            <a:r>
              <a:rPr lang="es-MX" sz="2200" dirty="0" smtClean="0">
                <a:latin typeface="Arial" pitchFamily="34" charset="0"/>
                <a:cs typeface="Arial" pitchFamily="34" charset="0"/>
              </a:rPr>
              <a:t>solución </a:t>
            </a:r>
            <a:r>
              <a:rPr lang="es-MX" sz="2200" dirty="0">
                <a:latin typeface="Arial" pitchFamily="34" charset="0"/>
                <a:cs typeface="Arial" pitchFamily="34" charset="0"/>
              </a:rPr>
              <a:t>contiene la </a:t>
            </a:r>
            <a:r>
              <a:rPr lang="es-MX" sz="2200" dirty="0" smtClean="0">
                <a:latin typeface="Arial" pitchFamily="34" charset="0"/>
                <a:cs typeface="Arial" pitchFamily="34" charset="0"/>
              </a:rPr>
              <a:t>demanda de </a:t>
            </a:r>
            <a:r>
              <a:rPr lang="es-MX" sz="2200" dirty="0">
                <a:latin typeface="Arial" pitchFamily="34" charset="0"/>
                <a:cs typeface="Arial" pitchFamily="34" charset="0"/>
              </a:rPr>
              <a:t>trabajo </a:t>
            </a:r>
            <a:r>
              <a:rPr lang="es-MX" sz="2200" dirty="0" smtClean="0">
                <a:latin typeface="Arial" pitchFamily="34" charset="0"/>
                <a:cs typeface="Arial" pitchFamily="34" charset="0"/>
              </a:rPr>
              <a:t>técnicamente óptima </a:t>
            </a:r>
            <a:r>
              <a:rPr lang="es-MX" sz="2200" dirty="0">
                <a:latin typeface="Arial" pitchFamily="34" charset="0"/>
                <a:cs typeface="Arial" pitchFamily="34" charset="0"/>
              </a:rPr>
              <a:t>para la </a:t>
            </a:r>
            <a:r>
              <a:rPr lang="es-MX" sz="2200" dirty="0" smtClean="0">
                <a:latin typeface="Arial" pitchFamily="34" charset="0"/>
                <a:cs typeface="Arial" pitchFamily="34" charset="0"/>
              </a:rPr>
              <a:t>recolección </a:t>
            </a:r>
            <a:r>
              <a:rPr lang="es-MX" sz="2200" dirty="0">
                <a:latin typeface="Arial" pitchFamily="34" charset="0"/>
                <a:cs typeface="Arial" pitchFamily="34" charset="0"/>
              </a:rPr>
              <a:t>de cocos realizada. En </a:t>
            </a:r>
            <a:r>
              <a:rPr lang="es-MX" sz="2200" dirty="0" smtClean="0">
                <a:latin typeface="Arial" pitchFamily="34" charset="0"/>
                <a:cs typeface="Arial" pitchFamily="34" charset="0"/>
              </a:rPr>
              <a:t>otras palabras</a:t>
            </a:r>
            <a:r>
              <a:rPr lang="es-MX" sz="2200" dirty="0">
                <a:latin typeface="Arial" pitchFamily="34" charset="0"/>
                <a:cs typeface="Arial" pitchFamily="34" charset="0"/>
              </a:rPr>
              <a:t>, la </a:t>
            </a:r>
            <a:r>
              <a:rPr lang="es-MX" sz="2200" dirty="0" smtClean="0">
                <a:latin typeface="Arial" pitchFamily="34" charset="0"/>
                <a:cs typeface="Arial" pitchFamily="34" charset="0"/>
              </a:rPr>
              <a:t>combinación </a:t>
            </a:r>
            <a:r>
              <a:rPr lang="es-MX" sz="2200" dirty="0">
                <a:latin typeface="Times New Roman" pitchFamily="18" charset="0"/>
                <a:cs typeface="Times New Roman" pitchFamily="18" charset="0"/>
              </a:rPr>
              <a:t>(</a:t>
            </a:r>
            <a:r>
              <a:rPr lang="es-MX" sz="2200" i="1" dirty="0">
                <a:latin typeface="Times New Roman" pitchFamily="18" charset="0"/>
                <a:cs typeface="Times New Roman" pitchFamily="18" charset="0"/>
              </a:rPr>
              <a:t>L</a:t>
            </a:r>
            <a:r>
              <a:rPr lang="es-MX" sz="2200" dirty="0">
                <a:latin typeface="Times New Roman" pitchFamily="18" charset="0"/>
                <a:cs typeface="Times New Roman" pitchFamily="18" charset="0"/>
              </a:rPr>
              <a:t>; </a:t>
            </a:r>
            <a:r>
              <a:rPr lang="es-MX" sz="2200" i="1" dirty="0">
                <a:latin typeface="Times New Roman" pitchFamily="18" charset="0"/>
                <a:cs typeface="Times New Roman" pitchFamily="18" charset="0"/>
              </a:rPr>
              <a:t>q</a:t>
            </a:r>
            <a:r>
              <a:rPr lang="es-MX" sz="2200" dirty="0">
                <a:latin typeface="Times New Roman" pitchFamily="18" charset="0"/>
                <a:cs typeface="Times New Roman" pitchFamily="18" charset="0"/>
              </a:rPr>
              <a:t>)</a:t>
            </a:r>
            <a:r>
              <a:rPr lang="es-MX" sz="2200" dirty="0">
                <a:latin typeface="Arial" pitchFamily="34" charset="0"/>
                <a:cs typeface="Arial" pitchFamily="34" charset="0"/>
              </a:rPr>
              <a:t> se encuentra sobre la frontera del conjunto de </a:t>
            </a:r>
            <a:r>
              <a:rPr lang="es-MX" sz="2200" dirty="0" smtClean="0">
                <a:latin typeface="Arial" pitchFamily="34" charset="0"/>
                <a:cs typeface="Arial" pitchFamily="34" charset="0"/>
              </a:rPr>
              <a:t>posibilidades de producción. </a:t>
            </a:r>
          </a:p>
          <a:p>
            <a:pPr lvl="1"/>
            <a:endParaRPr lang="es-MX" sz="2200" dirty="0" smtClean="0">
              <a:latin typeface="Arial" pitchFamily="34" charset="0"/>
              <a:cs typeface="Arial" pitchFamily="34" charset="0"/>
            </a:endParaRPr>
          </a:p>
          <a:p>
            <a:pPr lvl="1"/>
            <a:r>
              <a:rPr lang="es-MX" sz="2200" dirty="0" smtClean="0">
                <a:latin typeface="Arial" pitchFamily="34" charset="0"/>
                <a:cs typeface="Arial" pitchFamily="34" charset="0"/>
              </a:rPr>
              <a:t>Por </a:t>
            </a:r>
            <a:r>
              <a:rPr lang="es-MX" sz="2200" dirty="0">
                <a:latin typeface="Arial" pitchFamily="34" charset="0"/>
                <a:cs typeface="Arial" pitchFamily="34" charset="0"/>
              </a:rPr>
              <a:t>otra parte, la </a:t>
            </a:r>
            <a:r>
              <a:rPr lang="es-MX" sz="2200" dirty="0" smtClean="0">
                <a:latin typeface="Arial" pitchFamily="34" charset="0"/>
                <a:cs typeface="Arial" pitchFamily="34" charset="0"/>
              </a:rPr>
              <a:t>combinación </a:t>
            </a:r>
            <a:r>
              <a:rPr lang="es-MX" sz="2200" dirty="0">
                <a:latin typeface="Arial" pitchFamily="34" charset="0"/>
                <a:cs typeface="Arial" pitchFamily="34" charset="0"/>
              </a:rPr>
              <a:t>de cocos y ocio </a:t>
            </a:r>
            <a:r>
              <a:rPr lang="es-MX" sz="2200" dirty="0">
                <a:latin typeface="Times New Roman" pitchFamily="18" charset="0"/>
                <a:cs typeface="Times New Roman" pitchFamily="18" charset="0"/>
              </a:rPr>
              <a:t>(</a:t>
            </a:r>
            <a:r>
              <a:rPr lang="es-MX" sz="2200" i="1" dirty="0">
                <a:latin typeface="Times New Roman" pitchFamily="18" charset="0"/>
                <a:cs typeface="Times New Roman" pitchFamily="18" charset="0"/>
              </a:rPr>
              <a:t>c</a:t>
            </a:r>
            <a:r>
              <a:rPr lang="es-MX" sz="2200" dirty="0" smtClean="0">
                <a:latin typeface="Times New Roman" pitchFamily="18" charset="0"/>
                <a:cs typeface="Times New Roman" pitchFamily="18" charset="0"/>
              </a:rPr>
              <a:t>; </a:t>
            </a:r>
            <a:r>
              <a:rPr lang="es-MX" sz="2200" i="1" dirty="0" smtClean="0">
                <a:latin typeface="Times New Roman" pitchFamily="18" charset="0"/>
                <a:cs typeface="Times New Roman" pitchFamily="18" charset="0"/>
              </a:rPr>
              <a:t>R</a:t>
            </a:r>
            <a:r>
              <a:rPr lang="es-MX" sz="2200" dirty="0" smtClean="0">
                <a:latin typeface="Times New Roman" pitchFamily="18" charset="0"/>
                <a:cs typeface="Times New Roman" pitchFamily="18" charset="0"/>
              </a:rPr>
              <a:t>)</a:t>
            </a:r>
            <a:r>
              <a:rPr lang="es-MX" sz="2200" dirty="0" smtClean="0">
                <a:latin typeface="Arial" pitchFamily="34" charset="0"/>
                <a:cs typeface="Arial" pitchFamily="34" charset="0"/>
              </a:rPr>
              <a:t> es </a:t>
            </a:r>
            <a:r>
              <a:rPr lang="es-MX" sz="2200" dirty="0">
                <a:latin typeface="Arial" pitchFamily="34" charset="0"/>
                <a:cs typeface="Arial" pitchFamily="34" charset="0"/>
              </a:rPr>
              <a:t>la que permite conseguir la </a:t>
            </a:r>
            <a:r>
              <a:rPr lang="es-MX" sz="2200" dirty="0" smtClean="0">
                <a:latin typeface="Arial" pitchFamily="34" charset="0"/>
                <a:cs typeface="Arial" pitchFamily="34" charset="0"/>
              </a:rPr>
              <a:t>máxima satisfacción a </a:t>
            </a:r>
            <a:r>
              <a:rPr lang="es-MX" sz="2200" dirty="0">
                <a:latin typeface="Arial" pitchFamily="34" charset="0"/>
                <a:cs typeface="Arial" pitchFamily="34" charset="0"/>
              </a:rPr>
              <a:t>Robinson consumidor</a:t>
            </a:r>
            <a:r>
              <a:rPr lang="es-MX" sz="2200" dirty="0" smtClean="0">
                <a:latin typeface="Arial" pitchFamily="34" charset="0"/>
                <a:cs typeface="Arial" pitchFamily="34" charset="0"/>
              </a:rPr>
              <a:t>.</a:t>
            </a:r>
          </a:p>
          <a:p>
            <a:pPr marL="0" indent="0">
              <a:buNone/>
            </a:pPr>
            <a:endParaRPr lang="es-MX" dirty="0">
              <a:latin typeface="Arial" pitchFamily="34" charset="0"/>
              <a:cs typeface="Arial" pitchFamily="34" charset="0"/>
            </a:endParaRPr>
          </a:p>
          <a:p>
            <a:pPr marL="0" indent="0">
              <a:buNone/>
            </a:pPr>
            <a:endParaRPr lang="es-MX" dirty="0">
              <a:latin typeface="Arial" pitchFamily="34" charset="0"/>
              <a:cs typeface="Arial" pitchFamily="34" charset="0"/>
            </a:endParaRPr>
          </a:p>
          <a:p>
            <a:pPr marL="0" indent="0">
              <a:buNone/>
            </a:pPr>
            <a:endParaRPr lang="es-MX" dirty="0">
              <a:latin typeface="Arial" pitchFamily="34" charset="0"/>
              <a:cs typeface="Arial" pitchFamily="34" charset="0"/>
            </a:endParaRPr>
          </a:p>
        </p:txBody>
      </p:sp>
      <p:pic>
        <p:nvPicPr>
          <p:cNvPr id="13315" name="Picture 3"/>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4613542" y="4509120"/>
            <a:ext cx="2138623" cy="1186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8262883"/>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956" y="765746"/>
            <a:ext cx="9901501" cy="4851868"/>
          </a:xfrm>
        </p:spPr>
        <p:txBody>
          <a:bodyPr anchor="t" anchorCtr="0">
            <a:noAutofit/>
          </a:bodyPr>
          <a:lstStyle/>
          <a:p>
            <a:pPr marL="0" indent="0">
              <a:buNone/>
            </a:pPr>
            <a:r>
              <a:rPr lang="es-MX" dirty="0">
                <a:latin typeface="Arial" pitchFamily="34" charset="0"/>
                <a:cs typeface="Arial" pitchFamily="34" charset="0"/>
              </a:rPr>
              <a:t>El lado izquierdo es la tasa marginal de sustitución de ocio por cocos, </a:t>
            </a:r>
            <a:r>
              <a:rPr lang="es-MX" i="1" dirty="0" err="1">
                <a:latin typeface="Times New Roman" pitchFamily="18" charset="0"/>
                <a:cs typeface="Times New Roman" pitchFamily="18" charset="0"/>
              </a:rPr>
              <a:t>TMS</a:t>
            </a:r>
            <a:r>
              <a:rPr lang="es-MX" i="1" baseline="-25000" dirty="0" err="1">
                <a:latin typeface="Times New Roman" pitchFamily="18" charset="0"/>
                <a:cs typeface="Times New Roman" pitchFamily="18" charset="0"/>
              </a:rPr>
              <a:t>R;c</a:t>
            </a:r>
            <a:r>
              <a:rPr lang="es-MX" dirty="0">
                <a:latin typeface="Arial" pitchFamily="34" charset="0"/>
                <a:cs typeface="Arial" pitchFamily="34" charset="0"/>
              </a:rPr>
              <a:t>. </a:t>
            </a:r>
          </a:p>
          <a:p>
            <a:pPr marL="0" indent="0">
              <a:buNone/>
            </a:pPr>
            <a:endParaRPr lang="es-MX" dirty="0">
              <a:latin typeface="Arial" pitchFamily="34" charset="0"/>
              <a:cs typeface="Arial" pitchFamily="34" charset="0"/>
            </a:endParaRPr>
          </a:p>
          <a:p>
            <a:pPr marL="0" indent="0">
              <a:buNone/>
            </a:pPr>
            <a:r>
              <a:rPr lang="es-MX" dirty="0">
                <a:latin typeface="Arial" pitchFamily="34" charset="0"/>
                <a:cs typeface="Arial" pitchFamily="34" charset="0"/>
              </a:rPr>
              <a:t>El lado derecho es el producto marginal del trabajo en la recolección de cocos. </a:t>
            </a:r>
          </a:p>
          <a:p>
            <a:pPr marL="0" indent="0">
              <a:buNone/>
            </a:pPr>
            <a:endParaRPr lang="es-MX" dirty="0">
              <a:latin typeface="Arial" pitchFamily="34" charset="0"/>
              <a:cs typeface="Arial" pitchFamily="34" charset="0"/>
            </a:endParaRPr>
          </a:p>
          <a:p>
            <a:pPr marL="0" indent="0">
              <a:buNone/>
            </a:pPr>
            <a:r>
              <a:rPr lang="es-MX" dirty="0">
                <a:latin typeface="Arial" pitchFamily="34" charset="0"/>
                <a:cs typeface="Arial" pitchFamily="34" charset="0"/>
              </a:rPr>
              <a:t>Dado que trabajo y ocio se convierten uno en otro a la tasa constante uno a uno, el producto marginal del trabajo en la recolección de cocos también representa la tasa marginal de transformación. </a:t>
            </a:r>
          </a:p>
          <a:p>
            <a:pPr marL="0" indent="0">
              <a:buNone/>
            </a:pPr>
            <a:endParaRPr lang="es-MX" dirty="0">
              <a:latin typeface="Arial" pitchFamily="34" charset="0"/>
              <a:cs typeface="Arial" pitchFamily="34" charset="0"/>
            </a:endParaRPr>
          </a:p>
          <a:p>
            <a:pPr marL="0" indent="0">
              <a:buNone/>
            </a:pPr>
            <a:r>
              <a:rPr lang="es-MX" dirty="0">
                <a:latin typeface="Arial" pitchFamily="34" charset="0"/>
                <a:cs typeface="Arial" pitchFamily="34" charset="0"/>
              </a:rPr>
              <a:t>Así pues, podemos reescribir como </a:t>
            </a:r>
          </a:p>
          <a:p>
            <a:pPr marL="0" indent="0">
              <a:buNone/>
            </a:pPr>
            <a:endParaRPr lang="es-MX" dirty="0">
              <a:latin typeface="Arial" pitchFamily="34" charset="0"/>
              <a:cs typeface="Arial" pitchFamily="34" charset="0"/>
            </a:endParaRPr>
          </a:p>
          <a:p>
            <a:pPr marL="0" indent="0" algn="ctr">
              <a:buNone/>
            </a:pPr>
            <a:r>
              <a:rPr lang="es-MX" i="1" dirty="0" err="1">
                <a:latin typeface="Times New Roman" pitchFamily="18" charset="0"/>
                <a:cs typeface="Times New Roman" pitchFamily="18" charset="0"/>
              </a:rPr>
              <a:t>TMS</a:t>
            </a:r>
            <a:r>
              <a:rPr lang="es-MX" i="1" baseline="-25000" dirty="0" err="1">
                <a:latin typeface="Times New Roman" pitchFamily="18" charset="0"/>
                <a:cs typeface="Times New Roman" pitchFamily="18" charset="0"/>
              </a:rPr>
              <a:t>R;c</a:t>
            </a:r>
            <a:r>
              <a:rPr lang="es-MX" i="1" dirty="0">
                <a:latin typeface="Times New Roman" pitchFamily="18" charset="0"/>
                <a:cs typeface="Times New Roman" pitchFamily="18" charset="0"/>
              </a:rPr>
              <a:t> = </a:t>
            </a:r>
            <a:r>
              <a:rPr lang="es-MX" i="1" dirty="0" err="1">
                <a:latin typeface="Times New Roman" pitchFamily="18" charset="0"/>
                <a:cs typeface="Times New Roman" pitchFamily="18" charset="0"/>
              </a:rPr>
              <a:t>TMgT</a:t>
            </a:r>
            <a:r>
              <a:rPr lang="es-MX" i="1" baseline="-25000" dirty="0" err="1">
                <a:latin typeface="Times New Roman" pitchFamily="18" charset="0"/>
                <a:cs typeface="Times New Roman" pitchFamily="18" charset="0"/>
              </a:rPr>
              <a:t>L;q</a:t>
            </a:r>
            <a:endParaRPr lang="es-MX" i="1" dirty="0">
              <a:latin typeface="Times New Roman" pitchFamily="18" charset="0"/>
              <a:cs typeface="Times New Roman" pitchFamily="18" charset="0"/>
            </a:endParaRPr>
          </a:p>
        </p:txBody>
      </p:sp>
    </p:spTree>
    <p:extLst>
      <p:ext uri="{BB962C8B-B14F-4D97-AF65-F5344CB8AC3E}">
        <p14:creationId xmlns:p14="http://schemas.microsoft.com/office/powerpoint/2010/main" val="3143684040"/>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6337" y="1101497"/>
            <a:ext cx="5174065" cy="4967349"/>
          </a:xfrm>
        </p:spPr>
        <p:txBody>
          <a:bodyPr>
            <a:noAutofit/>
          </a:bodyPr>
          <a:lstStyle/>
          <a:p>
            <a:pPr marL="0" indent="0">
              <a:buNone/>
            </a:pPr>
            <a:r>
              <a:rPr lang="es-MX" dirty="0">
                <a:latin typeface="Arial" pitchFamily="34" charset="0"/>
                <a:cs typeface="Arial" pitchFamily="34" charset="0"/>
              </a:rPr>
              <a:t>La curva cóncava representa la frontera del conjunto de posibilidades de producción. </a:t>
            </a:r>
          </a:p>
          <a:p>
            <a:pPr marL="0" indent="0">
              <a:buNone/>
            </a:pPr>
            <a:endParaRPr lang="es-MX" dirty="0">
              <a:latin typeface="Arial" pitchFamily="34" charset="0"/>
              <a:cs typeface="Arial" pitchFamily="34" charset="0"/>
            </a:endParaRPr>
          </a:p>
          <a:p>
            <a:pPr marL="0" indent="0">
              <a:buNone/>
            </a:pPr>
            <a:r>
              <a:rPr lang="es-MX" dirty="0">
                <a:latin typeface="Arial" pitchFamily="34" charset="0"/>
                <a:cs typeface="Arial" pitchFamily="34" charset="0"/>
              </a:rPr>
              <a:t>Las curvas convexas representan curvas de indiferencia. </a:t>
            </a:r>
          </a:p>
          <a:p>
            <a:pPr marL="0" indent="0">
              <a:buNone/>
            </a:pPr>
            <a:endParaRPr lang="es-MX" dirty="0">
              <a:latin typeface="Arial" pitchFamily="34" charset="0"/>
              <a:cs typeface="Arial" pitchFamily="34" charset="0"/>
            </a:endParaRPr>
          </a:p>
          <a:p>
            <a:pPr marL="0" indent="0">
              <a:buNone/>
            </a:pPr>
            <a:r>
              <a:rPr lang="es-MX" dirty="0">
                <a:latin typeface="Arial" pitchFamily="34" charset="0"/>
                <a:cs typeface="Arial" pitchFamily="34" charset="0"/>
              </a:rPr>
              <a:t>La solución eficiente está representada por el punto </a:t>
            </a:r>
            <a:r>
              <a:rPr lang="es-MX" i="1" dirty="0">
                <a:latin typeface="Times New Roman" pitchFamily="18" charset="0"/>
                <a:cs typeface="Times New Roman" pitchFamily="18" charset="0"/>
              </a:rPr>
              <a:t>M</a:t>
            </a:r>
            <a:r>
              <a:rPr lang="es-MX" dirty="0">
                <a:latin typeface="Arial" pitchFamily="34" charset="0"/>
                <a:cs typeface="Arial" pitchFamily="34" charset="0"/>
              </a:rPr>
              <a:t> donde la frontera del conjunto de producción permite alcanzar el máximo nivel de utilidad (sujeto a la restricción adicional de las     horas) y las pendientes de ambas funciones se igualan.</a:t>
            </a:r>
          </a:p>
        </p:txBody>
      </p:sp>
      <p:pic>
        <p:nvPicPr>
          <p:cNvPr id="14338" name="Picture 2"/>
          <p:cNvPicPr>
            <a:picLocks noChangeAspect="1" noChangeArrowheads="1"/>
          </p:cNvPicPr>
          <p:nvPr/>
        </p:nvPicPr>
        <p:blipFill>
          <a:blip r:embed="rId3">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5688905" y="1150843"/>
            <a:ext cx="5455489" cy="463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5688905" y="5706727"/>
            <a:ext cx="5466048" cy="369332"/>
          </a:xfrm>
          <a:prstGeom prst="rect">
            <a:avLst/>
          </a:prstGeom>
        </p:spPr>
        <p:txBody>
          <a:bodyPr wrap="none">
            <a:spAutoFit/>
          </a:bodyPr>
          <a:lstStyle/>
          <a:p>
            <a:r>
              <a:rPr lang="es-MX" dirty="0"/>
              <a:t>Asignación eficiente en la economía de Robinson Crusoe</a:t>
            </a:r>
          </a:p>
        </p:txBody>
      </p:sp>
      <p:graphicFrame>
        <p:nvGraphicFramePr>
          <p:cNvPr id="5" name="4 Objeto"/>
          <p:cNvGraphicFramePr>
            <a:graphicFrameLocks noChangeAspect="1"/>
          </p:cNvGraphicFramePr>
          <p:nvPr>
            <p:extLst/>
          </p:nvPr>
        </p:nvGraphicFramePr>
        <p:xfrm>
          <a:off x="4175285" y="5044038"/>
          <a:ext cx="228804" cy="291065"/>
        </p:xfrm>
        <a:graphic>
          <a:graphicData uri="http://schemas.openxmlformats.org/presentationml/2006/ole">
            <mc:AlternateContent xmlns:mc="http://schemas.openxmlformats.org/markup-compatibility/2006">
              <mc:Choice xmlns:v="urn:schemas-microsoft-com:vml" Requires="v">
                <p:oleObj spid="_x0000_s16395" name="Ecuación" r:id="rId4" imgW="139579" imgH="177646" progId="Equation.3">
                  <p:embed/>
                </p:oleObj>
              </mc:Choice>
              <mc:Fallback>
                <p:oleObj name="Ecuación" r:id="rId4" imgW="139579" imgH="177646"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5285" y="5044038"/>
                        <a:ext cx="228804" cy="291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23354891"/>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9249" y="602220"/>
            <a:ext cx="8865791" cy="525213"/>
          </a:xfrm>
        </p:spPr>
        <p:txBody>
          <a:bodyPr>
            <a:normAutofit/>
          </a:bodyPr>
          <a:lstStyle/>
          <a:p>
            <a:r>
              <a:rPr lang="es-MX"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enfoque descentralizado</a:t>
            </a:r>
          </a:p>
        </p:txBody>
      </p:sp>
      <p:sp>
        <p:nvSpPr>
          <p:cNvPr id="3" name="2 Marcador de contenido"/>
          <p:cNvSpPr>
            <a:spLocks noGrp="1"/>
          </p:cNvSpPr>
          <p:nvPr>
            <p:ph idx="1"/>
          </p:nvPr>
        </p:nvSpPr>
        <p:spPr>
          <a:xfrm>
            <a:off x="576337" y="1533558"/>
            <a:ext cx="10230674" cy="3810298"/>
          </a:xfrm>
        </p:spPr>
        <p:txBody>
          <a:bodyPr anchor="t" anchorCtr="0">
            <a:noAutofit/>
          </a:bodyPr>
          <a:lstStyle/>
          <a:p>
            <a:pPr marL="0" indent="0">
              <a:buNone/>
            </a:pPr>
            <a:r>
              <a:rPr lang="es-MX" dirty="0">
                <a:latin typeface="Arial" pitchFamily="34" charset="0"/>
                <a:cs typeface="Arial" pitchFamily="34" charset="0"/>
              </a:rPr>
              <a:t>Se plantea la posibilidad de conseguir la asignación M de forma descentralizada a través del mecanismo de mercado. Para ello se analiza primero la actividad de producción y a continuación el comportamiento del Robinson consumidor.</a:t>
            </a:r>
          </a:p>
          <a:p>
            <a:pPr marL="0" indent="0">
              <a:buNone/>
            </a:pPr>
            <a:endParaRPr lang="es-MX" dirty="0">
              <a:latin typeface="Arial" pitchFamily="34" charset="0"/>
              <a:cs typeface="Arial" pitchFamily="34" charset="0"/>
            </a:endParaRPr>
          </a:p>
          <a:p>
            <a:r>
              <a:rPr lang="es-MX" b="1" dirty="0">
                <a:effectLst>
                  <a:outerShdw blurRad="38100" dist="38100" dir="2700000" algn="tl">
                    <a:srgbClr val="000000">
                      <a:alpha val="43137"/>
                    </a:srgbClr>
                  </a:outerShdw>
                </a:effectLst>
                <a:latin typeface="Arial" pitchFamily="34" charset="0"/>
                <a:cs typeface="Arial" pitchFamily="34" charset="0"/>
              </a:rPr>
              <a:t>Robinson productor</a:t>
            </a:r>
          </a:p>
          <a:p>
            <a:pPr marL="0" indent="0">
              <a:buNone/>
            </a:pPr>
            <a:r>
              <a:rPr lang="es-MX" dirty="0">
                <a:latin typeface="Arial" pitchFamily="34" charset="0"/>
                <a:cs typeface="Arial" pitchFamily="34" charset="0"/>
              </a:rPr>
              <a:t>La actividad productiva consiste en la compra de tiempo de ocio (del consumidor)</a:t>
            </a:r>
          </a:p>
          <a:p>
            <a:pPr marL="0" indent="0">
              <a:buNone/>
            </a:pPr>
            <a:r>
              <a:rPr lang="es-MX" dirty="0">
                <a:latin typeface="Arial" pitchFamily="34" charset="0"/>
                <a:cs typeface="Arial" pitchFamily="34" charset="0"/>
              </a:rPr>
              <a:t>para utilizarlo en forma de trabajo que permite producir el bien de consumo</a:t>
            </a:r>
          </a:p>
          <a:p>
            <a:pPr marL="0" indent="0">
              <a:buNone/>
            </a:pPr>
            <a:r>
              <a:rPr lang="es-MX" dirty="0">
                <a:latin typeface="Arial" pitchFamily="34" charset="0"/>
                <a:cs typeface="Arial" pitchFamily="34" charset="0"/>
              </a:rPr>
              <a:t>(cocos) cuya venta (al consumidor) genera los ingresos de la empresa. </a:t>
            </a:r>
          </a:p>
          <a:p>
            <a:pPr marL="0" indent="0">
              <a:buNone/>
            </a:pPr>
            <a:r>
              <a:rPr lang="es-MX" dirty="0">
                <a:latin typeface="Arial" pitchFamily="34" charset="0"/>
                <a:cs typeface="Arial" pitchFamily="34" charset="0"/>
              </a:rPr>
              <a:t>Sea </a:t>
            </a:r>
            <a:r>
              <a:rPr lang="es-MX" i="1" dirty="0">
                <a:effectLst>
                  <a:outerShdw blurRad="38100" dist="38100" dir="2700000" algn="tl">
                    <a:srgbClr val="000000">
                      <a:alpha val="43137"/>
                    </a:srgbClr>
                  </a:outerShdw>
                </a:effectLst>
                <a:latin typeface="Times New Roman" pitchFamily="18" charset="0"/>
                <a:cs typeface="Times New Roman" pitchFamily="18" charset="0"/>
              </a:rPr>
              <a:t>w</a:t>
            </a:r>
            <a:r>
              <a:rPr lang="es-MX" dirty="0">
                <a:latin typeface="Arial" pitchFamily="34" charset="0"/>
                <a:cs typeface="Arial" pitchFamily="34" charset="0"/>
              </a:rPr>
              <a:t> el precio de una hora de ocio (trabajo) y </a:t>
            </a:r>
            <a:r>
              <a:rPr lang="es-MX" i="1" dirty="0">
                <a:effectLst>
                  <a:outerShdw blurRad="38100" dist="38100" dir="2700000" algn="tl">
                    <a:srgbClr val="000000">
                      <a:alpha val="43137"/>
                    </a:srgbClr>
                  </a:outerShdw>
                </a:effectLst>
                <a:latin typeface="Times New Roman" pitchFamily="18" charset="0"/>
                <a:cs typeface="Times New Roman" pitchFamily="18" charset="0"/>
              </a:rPr>
              <a:t>p</a:t>
            </a:r>
            <a:r>
              <a:rPr lang="es-MX" dirty="0">
                <a:latin typeface="Arial" pitchFamily="34" charset="0"/>
                <a:cs typeface="Arial" pitchFamily="34" charset="0"/>
              </a:rPr>
              <a:t> el precio de una unidad del bien de consumo. Estos precios están dados. </a:t>
            </a:r>
          </a:p>
          <a:p>
            <a:pPr marL="0" indent="0">
              <a:buNone/>
            </a:pPr>
            <a:r>
              <a:rPr lang="es-MX" dirty="0">
                <a:latin typeface="Arial" pitchFamily="34" charset="0"/>
                <a:cs typeface="Arial" pitchFamily="34" charset="0"/>
              </a:rPr>
              <a:t>La empresa debe decidir la cantidad de trabajo que utiliza para maximizar los beneficios dados </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p;w</a:t>
            </a:r>
            <a:r>
              <a:rPr lang="es-MX" dirty="0">
                <a:latin typeface="Times New Roman" pitchFamily="18" charset="0"/>
                <a:cs typeface="Times New Roman" pitchFamily="18" charset="0"/>
              </a:rPr>
              <a:t>)</a:t>
            </a:r>
            <a:r>
              <a:rPr lang="es-MX" dirty="0">
                <a:latin typeface="Arial" pitchFamily="34" charset="0"/>
                <a:cs typeface="Arial" pitchFamily="34" charset="0"/>
              </a:rPr>
              <a:t>. </a:t>
            </a:r>
          </a:p>
        </p:txBody>
      </p:sp>
    </p:spTree>
    <p:extLst>
      <p:ext uri="{BB962C8B-B14F-4D97-AF65-F5344CB8AC3E}">
        <p14:creationId xmlns:p14="http://schemas.microsoft.com/office/powerpoint/2010/main" val="1067789836"/>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2321" y="1769730"/>
            <a:ext cx="4980781" cy="3422244"/>
          </a:xfrm>
        </p:spPr>
        <p:txBody>
          <a:bodyPr anchor="t" anchorCtr="0">
            <a:normAutofit/>
          </a:bodyPr>
          <a:lstStyle/>
          <a:p>
            <a:pPr marL="0" indent="0">
              <a:buNone/>
            </a:pPr>
            <a:r>
              <a:rPr lang="es-MX" dirty="0">
                <a:latin typeface="Arial" pitchFamily="34" charset="0"/>
                <a:cs typeface="Arial" pitchFamily="34" charset="0"/>
              </a:rPr>
              <a:t>Formalmente, buscamos la solución del problema,</a:t>
            </a:r>
          </a:p>
          <a:p>
            <a:pPr marL="0" indent="0">
              <a:buNone/>
            </a:pPr>
            <a:endParaRPr lang="es-MX" dirty="0">
              <a:latin typeface="Arial" pitchFamily="34" charset="0"/>
              <a:cs typeface="Arial" pitchFamily="34" charset="0"/>
            </a:endParaRPr>
          </a:p>
          <a:p>
            <a:pPr marL="0" indent="0">
              <a:buNone/>
            </a:pPr>
            <a:endParaRPr lang="es-MX" dirty="0"/>
          </a:p>
          <a:p>
            <a:pPr marL="0" indent="0">
              <a:buNone/>
            </a:pPr>
            <a:r>
              <a:rPr lang="es-MX" dirty="0">
                <a:latin typeface="Arial" pitchFamily="34" charset="0"/>
                <a:cs typeface="Arial" pitchFamily="34" charset="0"/>
              </a:rPr>
              <a:t>El resultado de este problema es una demanda óptima de trabajo, </a:t>
            </a:r>
            <a:r>
              <a:rPr lang="es-MX" i="1" dirty="0">
                <a:latin typeface="Times New Roman" pitchFamily="18" charset="0"/>
                <a:cs typeface="Times New Roman" pitchFamily="18" charset="0"/>
              </a:rPr>
              <a:t>L</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p;w</a:t>
            </a:r>
            <a:r>
              <a:rPr lang="es-MX" dirty="0">
                <a:latin typeface="Times New Roman" pitchFamily="18" charset="0"/>
                <a:cs typeface="Times New Roman" pitchFamily="18" charset="0"/>
              </a:rPr>
              <a:t>)</a:t>
            </a:r>
            <a:r>
              <a:rPr lang="es-MX" dirty="0">
                <a:latin typeface="Arial" pitchFamily="34" charset="0"/>
                <a:cs typeface="Arial" pitchFamily="34" charset="0"/>
              </a:rPr>
              <a:t>, un nivel óptimo de producción de cocos, </a:t>
            </a:r>
            <a:r>
              <a:rPr lang="es-MX" i="1" dirty="0">
                <a:latin typeface="Times New Roman" pitchFamily="18" charset="0"/>
                <a:cs typeface="Times New Roman" pitchFamily="18" charset="0"/>
              </a:rPr>
              <a:t>q</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p;w</a:t>
            </a:r>
            <a:r>
              <a:rPr lang="es-MX" dirty="0">
                <a:latin typeface="Times New Roman" pitchFamily="18" charset="0"/>
                <a:cs typeface="Times New Roman" pitchFamily="18" charset="0"/>
              </a:rPr>
              <a:t>)</a:t>
            </a:r>
            <a:r>
              <a:rPr lang="es-MX" dirty="0">
                <a:latin typeface="Arial" pitchFamily="34" charset="0"/>
                <a:cs typeface="Arial" pitchFamily="34" charset="0"/>
              </a:rPr>
              <a:t>, y unos beneficios óptimos  </a:t>
            </a:r>
            <a:r>
              <a:rPr lang="es-MX" dirty="0">
                <a:latin typeface="Symbol" pitchFamily="18" charset="2"/>
                <a:cs typeface="Arial" pitchFamily="34" charset="0"/>
              </a:rPr>
              <a:t>p</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p;w</a:t>
            </a:r>
            <a:r>
              <a:rPr lang="es-MX" dirty="0">
                <a:latin typeface="Times New Roman" pitchFamily="18" charset="0"/>
                <a:cs typeface="Times New Roman" pitchFamily="18" charset="0"/>
              </a:rPr>
              <a:t>)</a:t>
            </a:r>
            <a:r>
              <a:rPr lang="es-MX" dirty="0">
                <a:latin typeface="Arial" pitchFamily="34" charset="0"/>
                <a:cs typeface="Arial" pitchFamily="34" charset="0"/>
              </a:rPr>
              <a:t>.</a:t>
            </a:r>
          </a:p>
          <a:p>
            <a:pPr marL="0" indent="0">
              <a:buNone/>
            </a:pPr>
            <a:endParaRPr lang="es-MX" dirty="0">
              <a:latin typeface="Arial" pitchFamily="34" charset="0"/>
              <a:cs typeface="Arial" pitchFamily="34" charset="0"/>
            </a:endParaRPr>
          </a:p>
          <a:p>
            <a:pPr marL="0" indent="0">
              <a:buNone/>
            </a:pPr>
            <a:endParaRPr lang="es-MX" dirty="0">
              <a:latin typeface="Arial" pitchFamily="34" charset="0"/>
              <a:cs typeface="Arial" pitchFamily="34" charset="0"/>
            </a:endParaRPr>
          </a:p>
          <a:p>
            <a:endParaRPr lang="es-MX" dirty="0"/>
          </a:p>
        </p:txBody>
      </p:sp>
      <p:pic>
        <p:nvPicPr>
          <p:cNvPr id="15362" name="Picture 2"/>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224409" y="2760632"/>
            <a:ext cx="2073250" cy="507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5544889" y="1345185"/>
            <a:ext cx="5487493" cy="3846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6985049" y="5373216"/>
            <a:ext cx="2958374" cy="400110"/>
          </a:xfrm>
          <a:prstGeom prst="rect">
            <a:avLst/>
          </a:prstGeom>
        </p:spPr>
        <p:txBody>
          <a:bodyPr wrap="none">
            <a:spAutoFit/>
          </a:bodyPr>
          <a:lstStyle/>
          <a:p>
            <a:r>
              <a:rPr lang="es-MX" sz="2000" dirty="0"/>
              <a:t>El problema de la empresa</a:t>
            </a:r>
          </a:p>
        </p:txBody>
      </p:sp>
    </p:spTree>
    <p:extLst>
      <p:ext uri="{BB962C8B-B14F-4D97-AF65-F5344CB8AC3E}">
        <p14:creationId xmlns:p14="http://schemas.microsoft.com/office/powerpoint/2010/main" val="2477981308"/>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3332" y="264413"/>
            <a:ext cx="9888317" cy="1200966"/>
          </a:xfrm>
        </p:spPr>
        <p:txBody>
          <a:bodyPr anchor="t" anchorCtr="0">
            <a:normAutofit/>
          </a:bodyPr>
          <a:lstStyle/>
          <a:p>
            <a:r>
              <a:rPr lang="es-MX" sz="2157" dirty="0">
                <a:effectLst>
                  <a:outerShdw blurRad="38100" dist="38100" dir="2700000" algn="tl">
                    <a:srgbClr val="000000">
                      <a:alpha val="43137"/>
                    </a:srgbClr>
                  </a:outerShdw>
                </a:effectLst>
                <a:latin typeface="Arial" pitchFamily="34" charset="0"/>
                <a:cs typeface="Arial" pitchFamily="34" charset="0"/>
              </a:rPr>
              <a:t>Robinson consumidor</a:t>
            </a:r>
          </a:p>
          <a:p>
            <a:pPr marL="0" indent="0">
              <a:buNone/>
            </a:pPr>
            <a:r>
              <a:rPr lang="es-MX" sz="2157" dirty="0">
                <a:latin typeface="Arial" pitchFamily="34" charset="0"/>
                <a:cs typeface="Arial" pitchFamily="34" charset="0"/>
              </a:rPr>
              <a:t>El problema es decidir un plan de consumo </a:t>
            </a:r>
            <a:r>
              <a:rPr lang="es-MX" sz="2157" dirty="0">
                <a:latin typeface="Times New Roman" pitchFamily="18" charset="0"/>
                <a:cs typeface="Times New Roman" pitchFamily="18" charset="0"/>
              </a:rPr>
              <a:t>(</a:t>
            </a:r>
            <a:r>
              <a:rPr lang="es-MX" sz="2157" i="1" dirty="0">
                <a:latin typeface="Times New Roman" pitchFamily="18" charset="0"/>
                <a:cs typeface="Times New Roman" pitchFamily="18" charset="0"/>
              </a:rPr>
              <a:t>R; c</a:t>
            </a:r>
            <a:r>
              <a:rPr lang="es-MX" sz="2157" dirty="0">
                <a:latin typeface="Times New Roman" pitchFamily="18" charset="0"/>
                <a:cs typeface="Times New Roman" pitchFamily="18" charset="0"/>
              </a:rPr>
              <a:t>)</a:t>
            </a:r>
            <a:r>
              <a:rPr lang="es-MX" sz="2157" dirty="0">
                <a:latin typeface="Arial" pitchFamily="34" charset="0"/>
                <a:cs typeface="Arial" pitchFamily="34" charset="0"/>
              </a:rPr>
              <a:t> que maximice su utilidad dados los precios </a:t>
            </a:r>
            <a:r>
              <a:rPr lang="es-MX" sz="2157" dirty="0">
                <a:latin typeface="Times New Roman" pitchFamily="18" charset="0"/>
                <a:cs typeface="Times New Roman" pitchFamily="18" charset="0"/>
              </a:rPr>
              <a:t>(</a:t>
            </a:r>
            <a:r>
              <a:rPr lang="es-MX" sz="2157" i="1" dirty="0">
                <a:latin typeface="Times New Roman" pitchFamily="18" charset="0"/>
                <a:cs typeface="Times New Roman" pitchFamily="18" charset="0"/>
              </a:rPr>
              <a:t>p; w</a:t>
            </a:r>
            <a:r>
              <a:rPr lang="es-MX" sz="2157" dirty="0">
                <a:latin typeface="Times New Roman" pitchFamily="18" charset="0"/>
                <a:cs typeface="Times New Roman" pitchFamily="18" charset="0"/>
              </a:rPr>
              <a:t>) </a:t>
            </a:r>
            <a:r>
              <a:rPr lang="es-MX" sz="2157" dirty="0">
                <a:latin typeface="Arial" pitchFamily="34" charset="0"/>
                <a:cs typeface="Arial" pitchFamily="34" charset="0"/>
              </a:rPr>
              <a:t>y el ingreso </a:t>
            </a:r>
            <a:r>
              <a:rPr lang="es-MX" sz="2157" i="1" dirty="0">
                <a:latin typeface="Times New Roman" pitchFamily="18" charset="0"/>
                <a:cs typeface="Times New Roman" pitchFamily="18" charset="0"/>
              </a:rPr>
              <a:t>Y</a:t>
            </a:r>
            <a:r>
              <a:rPr lang="es-MX" sz="2157" dirty="0">
                <a:latin typeface="Arial" pitchFamily="34" charset="0"/>
                <a:cs typeface="Arial" pitchFamily="34" charset="0"/>
              </a:rPr>
              <a:t>; es decir</a:t>
            </a:r>
          </a:p>
          <a:p>
            <a:pPr marL="0" indent="0">
              <a:buNone/>
            </a:pPr>
            <a:endParaRPr lang="es-MX" sz="2157" dirty="0">
              <a:latin typeface="Arial" pitchFamily="34" charset="0"/>
              <a:cs typeface="Arial" pitchFamily="34" charset="0"/>
            </a:endParaRPr>
          </a:p>
          <a:p>
            <a:pPr marL="0" indent="0">
              <a:buNone/>
            </a:pPr>
            <a:endParaRPr lang="es-MX" sz="2157" dirty="0">
              <a:latin typeface="Arial" pitchFamily="34" charset="0"/>
              <a:cs typeface="Arial" pitchFamily="34" charset="0"/>
            </a:endParaRPr>
          </a:p>
          <a:p>
            <a:pPr marL="0" indent="0">
              <a:buNone/>
            </a:pPr>
            <a:endParaRPr lang="es-MX" sz="2157" dirty="0">
              <a:latin typeface="Arial" pitchFamily="34" charset="0"/>
              <a:cs typeface="Arial" pitchFamily="34" charset="0"/>
            </a:endParaRPr>
          </a:p>
          <a:p>
            <a:pPr marL="0" indent="0">
              <a:buNone/>
            </a:pPr>
            <a:endParaRPr lang="es-MX" sz="2157" dirty="0">
              <a:latin typeface="Arial" pitchFamily="34" charset="0"/>
              <a:cs typeface="Arial" pitchFamily="34" charset="0"/>
            </a:endParaRPr>
          </a:p>
        </p:txBody>
      </p:sp>
      <p:sp>
        <p:nvSpPr>
          <p:cNvPr id="4" name="3 Rectángulo"/>
          <p:cNvSpPr/>
          <p:nvPr/>
        </p:nvSpPr>
        <p:spPr>
          <a:xfrm>
            <a:off x="270804" y="2183197"/>
            <a:ext cx="4986053" cy="4558171"/>
          </a:xfrm>
          <a:prstGeom prst="rect">
            <a:avLst/>
          </a:prstGeom>
        </p:spPr>
        <p:txBody>
          <a:bodyPr wrap="square">
            <a:spAutoFit/>
          </a:bodyPr>
          <a:lstStyle/>
          <a:p>
            <a:pPr marL="268971" indent="-268971" defTabSz="896569">
              <a:spcBef>
                <a:spcPct val="20000"/>
              </a:spcBef>
              <a:buClr>
                <a:srgbClr val="AD0101"/>
              </a:buClr>
              <a:buFont typeface="Arial" pitchFamily="34" charset="0"/>
              <a:buChar char="•"/>
            </a:pPr>
            <a:r>
              <a:rPr lang="es-MX" sz="1961" dirty="0">
                <a:latin typeface="Arial" pitchFamily="34" charset="0"/>
                <a:cs typeface="Arial" pitchFamily="34" charset="0"/>
              </a:rPr>
              <a:t>Las demandas óptimas de ocio y del bien de consumo las son </a:t>
            </a:r>
            <a:r>
              <a:rPr lang="es-MX" sz="1961" i="1" dirty="0">
                <a:latin typeface="Times New Roman" pitchFamily="18" charset="0"/>
                <a:cs typeface="Times New Roman" pitchFamily="18" charset="0"/>
              </a:rPr>
              <a:t>R</a:t>
            </a:r>
            <a:r>
              <a:rPr lang="es-MX" sz="1961" dirty="0">
                <a:latin typeface="Times New Roman" pitchFamily="18" charset="0"/>
                <a:cs typeface="Times New Roman" pitchFamily="18" charset="0"/>
              </a:rPr>
              <a:t>(</a:t>
            </a:r>
            <a:r>
              <a:rPr lang="es-MX" sz="1961" i="1" dirty="0" err="1">
                <a:latin typeface="Times New Roman" pitchFamily="18" charset="0"/>
                <a:cs typeface="Times New Roman" pitchFamily="18" charset="0"/>
              </a:rPr>
              <a:t>p;w</a:t>
            </a:r>
            <a:r>
              <a:rPr lang="es-MX" sz="1961" dirty="0">
                <a:latin typeface="Times New Roman" pitchFamily="18" charset="0"/>
                <a:cs typeface="Times New Roman" pitchFamily="18" charset="0"/>
              </a:rPr>
              <a:t>)</a:t>
            </a:r>
            <a:r>
              <a:rPr lang="es-MX" sz="1961" dirty="0">
                <a:latin typeface="Arial" pitchFamily="34" charset="0"/>
                <a:cs typeface="Arial" pitchFamily="34" charset="0"/>
              </a:rPr>
              <a:t> y </a:t>
            </a:r>
            <a:r>
              <a:rPr lang="es-MX" sz="1961" i="1" dirty="0">
                <a:latin typeface="Times New Roman" pitchFamily="18" charset="0"/>
                <a:cs typeface="Times New Roman" pitchFamily="18" charset="0"/>
              </a:rPr>
              <a:t>c</a:t>
            </a:r>
            <a:r>
              <a:rPr lang="es-MX" sz="1961" dirty="0">
                <a:latin typeface="Times New Roman" pitchFamily="18" charset="0"/>
                <a:cs typeface="Times New Roman" pitchFamily="18" charset="0"/>
              </a:rPr>
              <a:t>(</a:t>
            </a:r>
            <a:r>
              <a:rPr lang="es-MX" sz="1961" i="1" dirty="0" err="1">
                <a:latin typeface="Times New Roman" pitchFamily="18" charset="0"/>
                <a:cs typeface="Times New Roman" pitchFamily="18" charset="0"/>
              </a:rPr>
              <a:t>p;w</a:t>
            </a:r>
            <a:r>
              <a:rPr lang="es-MX" sz="1961" dirty="0">
                <a:latin typeface="Times New Roman" pitchFamily="18" charset="0"/>
                <a:cs typeface="Times New Roman" pitchFamily="18" charset="0"/>
              </a:rPr>
              <a:t>)</a:t>
            </a:r>
            <a:r>
              <a:rPr lang="es-MX" sz="1961" dirty="0">
                <a:latin typeface="Arial" pitchFamily="34" charset="0"/>
                <a:cs typeface="Arial" pitchFamily="34" charset="0"/>
              </a:rPr>
              <a:t>.</a:t>
            </a:r>
          </a:p>
          <a:p>
            <a:pPr marL="268971" indent="-268971" defTabSz="896569">
              <a:spcBef>
                <a:spcPct val="20000"/>
              </a:spcBef>
              <a:buClr>
                <a:srgbClr val="AD0101"/>
              </a:buClr>
              <a:buFont typeface="Arial" pitchFamily="34" charset="0"/>
              <a:buChar char="•"/>
            </a:pPr>
            <a:r>
              <a:rPr lang="es-MX" sz="1961" dirty="0">
                <a:latin typeface="Arial" pitchFamily="34" charset="0"/>
                <a:cs typeface="Arial" pitchFamily="34" charset="0"/>
              </a:rPr>
              <a:t>El conjunto presupuestario refleja las dos fuentes de ingreso. </a:t>
            </a:r>
          </a:p>
          <a:p>
            <a:pPr marL="268971" indent="-268971" defTabSz="896569">
              <a:spcBef>
                <a:spcPct val="20000"/>
              </a:spcBef>
              <a:buClr>
                <a:srgbClr val="AD0101"/>
              </a:buClr>
              <a:buFont typeface="Arial" pitchFamily="34" charset="0"/>
              <a:buChar char="•"/>
            </a:pPr>
            <a:r>
              <a:rPr lang="es-MX" sz="1961" dirty="0">
                <a:latin typeface="Arial" pitchFamily="34" charset="0"/>
                <a:cs typeface="Arial" pitchFamily="34" charset="0"/>
              </a:rPr>
              <a:t>Cada unidad de ocio que vende le genera una renta </a:t>
            </a:r>
            <a:r>
              <a:rPr lang="es-MX" sz="1961" i="1" dirty="0">
                <a:latin typeface="Times New Roman" pitchFamily="18" charset="0"/>
                <a:cs typeface="Times New Roman" pitchFamily="18" charset="0"/>
              </a:rPr>
              <a:t>w</a:t>
            </a:r>
            <a:r>
              <a:rPr lang="es-MX" sz="1961" dirty="0">
                <a:latin typeface="Arial" pitchFamily="34" charset="0"/>
                <a:cs typeface="Arial" pitchFamily="34" charset="0"/>
              </a:rPr>
              <a:t> que le permite adquirir </a:t>
            </a:r>
            <a:r>
              <a:rPr lang="es-MX" sz="1961" i="1" dirty="0">
                <a:latin typeface="Times New Roman" pitchFamily="18" charset="0"/>
                <a:cs typeface="Times New Roman" pitchFamily="18" charset="0"/>
              </a:rPr>
              <a:t>w/p</a:t>
            </a:r>
            <a:r>
              <a:rPr lang="es-MX" sz="1961" dirty="0">
                <a:latin typeface="Arial" pitchFamily="34" charset="0"/>
                <a:cs typeface="Arial" pitchFamily="34" charset="0"/>
              </a:rPr>
              <a:t> unidades del bien de consumo.</a:t>
            </a:r>
          </a:p>
          <a:p>
            <a:pPr marL="268971" indent="-268971" defTabSz="896569">
              <a:spcBef>
                <a:spcPct val="20000"/>
              </a:spcBef>
              <a:buClr>
                <a:srgbClr val="AD0101"/>
              </a:buClr>
              <a:buFont typeface="Arial" pitchFamily="34" charset="0"/>
              <a:buChar char="•"/>
            </a:pPr>
            <a:r>
              <a:rPr lang="es-MX" sz="1961" dirty="0">
                <a:latin typeface="Arial" pitchFamily="34" charset="0"/>
                <a:cs typeface="Arial" pitchFamily="34" charset="0"/>
              </a:rPr>
              <a:t>Cada unidad de ocio que vende hace obtener</a:t>
            </a:r>
          </a:p>
          <a:p>
            <a:pPr marL="268971" indent="-268971" defTabSz="896569">
              <a:spcBef>
                <a:spcPct val="20000"/>
              </a:spcBef>
              <a:buClr>
                <a:srgbClr val="AD0101"/>
              </a:buClr>
              <a:buFont typeface="Arial" pitchFamily="34" charset="0"/>
              <a:buChar char="•"/>
            </a:pPr>
            <a:r>
              <a:rPr lang="es-MX" sz="1961" dirty="0">
                <a:latin typeface="Arial" pitchFamily="34" charset="0"/>
                <a:cs typeface="Arial" pitchFamily="34" charset="0"/>
              </a:rPr>
              <a:t>beneficios a la empresa que se incorporan a su ingreso. </a:t>
            </a:r>
          </a:p>
          <a:p>
            <a:pPr marL="267726" indent="-267726">
              <a:buFont typeface="Arial" pitchFamily="34" charset="0"/>
              <a:buChar char="•"/>
            </a:pPr>
            <a:r>
              <a:rPr lang="es-MX" sz="1961" dirty="0">
                <a:latin typeface="Arial" pitchFamily="34" charset="0"/>
                <a:cs typeface="Arial" pitchFamily="34" charset="0"/>
              </a:rPr>
              <a:t>Robinson dispone de una ingreso </a:t>
            </a:r>
            <a:r>
              <a:rPr lang="es-MX" sz="1961" i="1" dirty="0">
                <a:latin typeface="Symbol" pitchFamily="18" charset="2"/>
                <a:cs typeface="Times New Roman" pitchFamily="18" charset="0"/>
              </a:rPr>
              <a:t>p</a:t>
            </a:r>
            <a:r>
              <a:rPr lang="es-MX" sz="1961" dirty="0">
                <a:latin typeface="Times New Roman" pitchFamily="18" charset="0"/>
                <a:cs typeface="Times New Roman" pitchFamily="18" charset="0"/>
              </a:rPr>
              <a:t>(</a:t>
            </a:r>
            <a:r>
              <a:rPr lang="es-MX" sz="1961" i="1" dirty="0" err="1">
                <a:latin typeface="Times New Roman" pitchFamily="18" charset="0"/>
                <a:cs typeface="Times New Roman" pitchFamily="18" charset="0"/>
              </a:rPr>
              <a:t>p;w</a:t>
            </a:r>
            <a:r>
              <a:rPr lang="es-MX" sz="1961" dirty="0">
                <a:latin typeface="Times New Roman" pitchFamily="18" charset="0"/>
                <a:cs typeface="Times New Roman" pitchFamily="18" charset="0"/>
              </a:rPr>
              <a:t>)/</a:t>
            </a:r>
            <a:r>
              <a:rPr lang="es-MX" sz="1961" i="1" dirty="0">
                <a:latin typeface="Times New Roman" pitchFamily="18" charset="0"/>
                <a:cs typeface="Times New Roman" pitchFamily="18" charset="0"/>
              </a:rPr>
              <a:t>p</a:t>
            </a:r>
            <a:endParaRPr lang="es-MX" sz="2157" i="1" dirty="0">
              <a:latin typeface="Times New Roman" pitchFamily="18" charset="0"/>
              <a:cs typeface="Times New Roman" pitchFamily="18" charset="0"/>
            </a:endParaRPr>
          </a:p>
        </p:txBody>
      </p:sp>
      <p:graphicFrame>
        <p:nvGraphicFramePr>
          <p:cNvPr id="6" name="5 Objeto"/>
          <p:cNvGraphicFramePr>
            <a:graphicFrameLocks noChangeAspect="1"/>
          </p:cNvGraphicFramePr>
          <p:nvPr>
            <p:extLst>
              <p:ext uri="{D42A27DB-BD31-4B8C-83A1-F6EECF244321}">
                <p14:modId xmlns:p14="http://schemas.microsoft.com/office/powerpoint/2010/main" val="3786996624"/>
              </p:ext>
            </p:extLst>
          </p:nvPr>
        </p:nvGraphicFramePr>
        <p:xfrm>
          <a:off x="504329" y="1565622"/>
          <a:ext cx="4458864" cy="495226"/>
        </p:xfrm>
        <a:graphic>
          <a:graphicData uri="http://schemas.openxmlformats.org/presentationml/2006/ole">
            <mc:AlternateContent xmlns:mc="http://schemas.openxmlformats.org/markup-compatibility/2006">
              <mc:Choice xmlns:v="urn:schemas-microsoft-com:vml" Requires="v">
                <p:oleObj spid="_x0000_s17419" name="Ecuación" r:id="rId3" imgW="2628720" imgH="291960" progId="Equation.3">
                  <p:embed/>
                </p:oleObj>
              </mc:Choice>
              <mc:Fallback>
                <p:oleObj name="Ecuación" r:id="rId3" imgW="2628720" imgH="291960" progId="Equation.3">
                  <p:embed/>
                  <p:pic>
                    <p:nvPicPr>
                      <p:cNvPr id="0" name=""/>
                      <p:cNvPicPr>
                        <a:picLocks noChangeAspect="1" noChangeArrowheads="1"/>
                      </p:cNvPicPr>
                      <p:nvPr/>
                    </p:nvPicPr>
                    <p:blipFill>
                      <a:blip r:embed="rId4"/>
                      <a:srcRect/>
                      <a:stretch>
                        <a:fillRect/>
                      </a:stretch>
                    </p:blipFill>
                    <p:spPr bwMode="auto">
                      <a:xfrm>
                        <a:off x="504329" y="1565622"/>
                        <a:ext cx="4458864" cy="4952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6394" name="Picture 10"/>
          <p:cNvPicPr>
            <a:picLocks noChangeAspect="1" noChangeArrowheads="1"/>
          </p:cNvPicPr>
          <p:nvPr/>
        </p:nvPicPr>
        <p:blipFill>
          <a:blip r:embed="rId5">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5256857" y="1813235"/>
            <a:ext cx="5653346" cy="4275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007782"/>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195387" y="274640"/>
            <a:ext cx="10160794" cy="777875"/>
          </a:xfrm>
          <a:noFill/>
        </p:spPr>
        <p:txBody>
          <a:bodyPr>
            <a:normAutofit/>
          </a:bodyPr>
          <a:lstStyle/>
          <a:p>
            <a:pPr eaLnBrk="1" hangingPunct="1">
              <a:defRPr/>
            </a:pPr>
            <a:r>
              <a:rPr lang="es-MX" sz="2800" b="1" dirty="0" smtClean="0"/>
              <a:t>Guion explicativo</a:t>
            </a:r>
            <a:endParaRPr lang="es-MX" sz="2800" b="1" dirty="0"/>
          </a:p>
        </p:txBody>
      </p:sp>
      <p:sp>
        <p:nvSpPr>
          <p:cNvPr id="2" name="1 Marcador de contenido"/>
          <p:cNvSpPr>
            <a:spLocks noGrp="1"/>
          </p:cNvSpPr>
          <p:nvPr>
            <p:ph sz="quarter" idx="1"/>
          </p:nvPr>
        </p:nvSpPr>
        <p:spPr>
          <a:xfrm>
            <a:off x="799002" y="1447799"/>
            <a:ext cx="10074480" cy="5189483"/>
          </a:xfrm>
        </p:spPr>
        <p:txBody>
          <a:bodyPr>
            <a:noAutofit/>
          </a:bodyPr>
          <a:lstStyle/>
          <a:p>
            <a:pPr marL="0" indent="0" algn="just" eaLnBrk="1" hangingPunct="1">
              <a:spcBef>
                <a:spcPts val="0"/>
              </a:spcBef>
              <a:buFont typeface="Wingdings 2" pitchFamily="18" charset="2"/>
              <a:buNone/>
              <a:defRPr/>
            </a:pPr>
            <a:r>
              <a:rPr lang="es-MX" sz="2100" dirty="0" smtClean="0"/>
              <a:t>Las diapositivas surgen como un elemento de apoyo en la impartición de la unidad de aprendizaje Microeconomía 2 del programa de licenciatura en Negocios Internacionales Bilingüe.</a:t>
            </a:r>
          </a:p>
          <a:p>
            <a:pPr marL="0" indent="0" algn="just">
              <a:spcBef>
                <a:spcPts val="0"/>
              </a:spcBef>
              <a:buNone/>
              <a:defRPr/>
            </a:pPr>
            <a:r>
              <a:rPr lang="es-MX" sz="2100" dirty="0" smtClean="0"/>
              <a:t>Comprende a la unidad 3: </a:t>
            </a:r>
            <a:r>
              <a:rPr lang="es-MX" sz="2100" dirty="0"/>
              <a:t>Equilibrio General Competitivo en una Economía de Intercambio y </a:t>
            </a:r>
            <a:r>
              <a:rPr lang="es-MX" sz="2100" dirty="0" smtClean="0"/>
              <a:t>Producción,  siendo elaboradas considerando el  contenido del programa de estudios. </a:t>
            </a:r>
          </a:p>
          <a:p>
            <a:pPr algn="just" eaLnBrk="1" hangingPunct="1">
              <a:spcBef>
                <a:spcPts val="0"/>
              </a:spcBef>
              <a:buFont typeface="Wingdings 2" pitchFamily="18" charset="2"/>
              <a:buNone/>
              <a:defRPr/>
            </a:pPr>
            <a:endParaRPr lang="es-MX" sz="2100" dirty="0" smtClean="0"/>
          </a:p>
          <a:p>
            <a:pPr marL="0" indent="0">
              <a:buNone/>
            </a:pPr>
            <a:r>
              <a:rPr lang="es-MX" sz="2100" dirty="0" smtClean="0"/>
              <a:t>El orden que guardan </a:t>
            </a:r>
            <a:r>
              <a:rPr lang="es-MX" sz="2100" dirty="0"/>
              <a:t>d</a:t>
            </a:r>
            <a:r>
              <a:rPr lang="es-MX" sz="2100" dirty="0" smtClean="0"/>
              <a:t>epende de la profundidad del tema, así </a:t>
            </a:r>
            <a:r>
              <a:rPr lang="es-ES" sz="2100" dirty="0"/>
              <a:t>e</a:t>
            </a:r>
            <a:r>
              <a:rPr lang="es-ES" sz="2100" dirty="0" smtClean="0"/>
              <a:t>n la diapositiva 6 se presenta una introducción general al tema, </a:t>
            </a:r>
            <a:endParaRPr lang="es-MX" sz="2100" dirty="0"/>
          </a:p>
          <a:p>
            <a:pPr marL="0" indent="0">
              <a:buNone/>
            </a:pPr>
            <a:r>
              <a:rPr lang="es-ES" sz="2100" dirty="0"/>
              <a:t>De la </a:t>
            </a:r>
            <a:r>
              <a:rPr lang="es-ES" sz="2100" dirty="0" smtClean="0"/>
              <a:t>7 </a:t>
            </a:r>
            <a:r>
              <a:rPr lang="es-ES" sz="2100" dirty="0"/>
              <a:t>a </a:t>
            </a:r>
            <a:r>
              <a:rPr lang="es-ES" sz="2100" dirty="0" smtClean="0"/>
              <a:t>11 </a:t>
            </a:r>
            <a:r>
              <a:rPr lang="es-ES" sz="2100" dirty="0"/>
              <a:t>se analizan </a:t>
            </a:r>
            <a:r>
              <a:rPr lang="es-ES" sz="2100" dirty="0" smtClean="0"/>
              <a:t>los factores de producción que utiliza la empresa, la forma en como se pueden combinar eficientemente y el como se obtiene la Frontera de Posibilidades de la Producción.</a:t>
            </a:r>
            <a:endParaRPr lang="es-MX" sz="2100" dirty="0"/>
          </a:p>
          <a:p>
            <a:pPr marL="0" indent="0">
              <a:buNone/>
            </a:pPr>
            <a:r>
              <a:rPr lang="es-MX" sz="2100" dirty="0" smtClean="0"/>
              <a:t>De la 12 a la 16 se analizan las implicaciones de la Frontera de Posibilidades de la Producción y la forma en cono se determinan las dimensiones de la caja de Edgeworth.</a:t>
            </a:r>
            <a:endParaRPr lang="es-MX" sz="2100" dirty="0"/>
          </a:p>
          <a:p>
            <a:pPr marL="0" indent="0">
              <a:buNone/>
            </a:pPr>
            <a:r>
              <a:rPr lang="es-MX" sz="2100" dirty="0" smtClean="0"/>
              <a:t>De la 17 a la 21Se describe el modelo de la economía de Robinson Crusoe en su versión sencilla.  </a:t>
            </a:r>
            <a:endParaRPr lang="es-MX" sz="21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572729402"/>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20353" y="739378"/>
            <a:ext cx="9861947" cy="5308992"/>
          </a:xfrm>
        </p:spPr>
        <p:txBody>
          <a:bodyPr anchor="t" anchorCtr="0">
            <a:normAutofit/>
          </a:bodyPr>
          <a:lstStyle/>
          <a:p>
            <a:pPr marL="0" indent="0">
              <a:buNone/>
            </a:pPr>
            <a:r>
              <a:rPr lang="es-MX" dirty="0">
                <a:latin typeface="Arial" pitchFamily="34" charset="0"/>
                <a:cs typeface="Arial" pitchFamily="34" charset="0"/>
              </a:rPr>
              <a:t>Un sistema de precios </a:t>
            </a:r>
            <a:r>
              <a:rPr lang="es-MX" dirty="0" err="1">
                <a:latin typeface="Arial" pitchFamily="34" charset="0"/>
                <a:cs typeface="Arial" pitchFamily="34" charset="0"/>
              </a:rPr>
              <a:t>walrasiano</a:t>
            </a:r>
            <a:r>
              <a:rPr lang="es-MX" dirty="0">
                <a:latin typeface="Arial" pitchFamily="34" charset="0"/>
                <a:cs typeface="Arial" pitchFamily="34" charset="0"/>
              </a:rPr>
              <a:t> en esta economía se caracteriza por un vector de precios </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p;w</a:t>
            </a:r>
            <a:r>
              <a:rPr lang="es-MX" dirty="0">
                <a:latin typeface="Times New Roman" pitchFamily="18" charset="0"/>
                <a:cs typeface="Times New Roman" pitchFamily="18" charset="0"/>
              </a:rPr>
              <a:t>)</a:t>
            </a:r>
            <a:r>
              <a:rPr lang="es-MX" dirty="0">
                <a:latin typeface="Arial" pitchFamily="34" charset="0"/>
                <a:cs typeface="Arial" pitchFamily="34" charset="0"/>
              </a:rPr>
              <a:t> al que tanto el mercado de trabajo como el del bien de consumo están equilibrados, es decir</a:t>
            </a:r>
          </a:p>
          <a:p>
            <a:pPr marL="0" indent="0">
              <a:buNone/>
            </a:pPr>
            <a:endParaRPr lang="es-MX" dirty="0">
              <a:latin typeface="Arial" pitchFamily="34" charset="0"/>
              <a:cs typeface="Arial" pitchFamily="34" charset="0"/>
            </a:endParaRPr>
          </a:p>
          <a:p>
            <a:pPr marL="0" indent="0">
              <a:buNone/>
            </a:pPr>
            <a:endParaRPr lang="es-MX" dirty="0">
              <a:latin typeface="Arial" pitchFamily="34" charset="0"/>
              <a:cs typeface="Arial" pitchFamily="34" charset="0"/>
            </a:endParaRPr>
          </a:p>
          <a:p>
            <a:pPr marL="0" indent="0">
              <a:buNone/>
            </a:pPr>
            <a:endParaRPr lang="es-MX" dirty="0">
              <a:latin typeface="Arial" pitchFamily="34" charset="0"/>
              <a:cs typeface="Arial" pitchFamily="34" charset="0"/>
            </a:endParaRPr>
          </a:p>
          <a:p>
            <a:pPr marL="0" indent="0">
              <a:buNone/>
            </a:pPr>
            <a:r>
              <a:rPr lang="es-MX" dirty="0">
                <a:latin typeface="Arial" pitchFamily="34" charset="0"/>
                <a:cs typeface="Arial" pitchFamily="34" charset="0"/>
              </a:rPr>
              <a:t>Una combinación de consumo y ocio puede surgir como equilibrio competitivo si y sólo si maximiza la utilidad del consumidor sujeta a las restricciones impuestas por la tecnología y la disponibilidad de recursos.</a:t>
            </a:r>
          </a:p>
          <a:p>
            <a:pPr marL="0" indent="0">
              <a:buNone/>
            </a:pPr>
            <a:endParaRPr lang="es-MX" dirty="0">
              <a:latin typeface="Arial" pitchFamily="34" charset="0"/>
              <a:cs typeface="Arial" pitchFamily="34" charset="0"/>
            </a:endParaRPr>
          </a:p>
          <a:p>
            <a:pPr marL="0" indent="0">
              <a:buNone/>
            </a:pPr>
            <a:r>
              <a:rPr lang="es-MX" dirty="0">
                <a:latin typeface="Arial" pitchFamily="34" charset="0"/>
                <a:cs typeface="Arial" pitchFamily="34" charset="0"/>
              </a:rPr>
              <a:t>La asignación </a:t>
            </a:r>
            <a:r>
              <a:rPr lang="es-MX" dirty="0" err="1">
                <a:latin typeface="Arial" pitchFamily="34" charset="0"/>
                <a:cs typeface="Arial" pitchFamily="34" charset="0"/>
              </a:rPr>
              <a:t>walrasiana</a:t>
            </a:r>
            <a:r>
              <a:rPr lang="es-MX" dirty="0">
                <a:latin typeface="Arial" pitchFamily="34" charset="0"/>
                <a:cs typeface="Arial" pitchFamily="34" charset="0"/>
              </a:rPr>
              <a:t> es la misma asignación que hubiéramos obtenido si un planificador central gestionara la economía con el objetivo de maximizar el bienestar del consumidor.</a:t>
            </a:r>
          </a:p>
          <a:p>
            <a:endParaRPr lang="es-MX" dirty="0">
              <a:latin typeface="Arial" pitchFamily="34" charset="0"/>
              <a:cs typeface="Arial" pitchFamily="34" charset="0"/>
            </a:endParaRPr>
          </a:p>
          <a:p>
            <a:endParaRPr lang="es-MX" dirty="0">
              <a:latin typeface="Arial" pitchFamily="34" charset="0"/>
              <a:cs typeface="Arial" pitchFamily="34" charset="0"/>
            </a:endParaRPr>
          </a:p>
          <a:p>
            <a:endParaRPr lang="es-MX" dirty="0">
              <a:latin typeface="Arial" pitchFamily="34" charset="0"/>
              <a:cs typeface="Arial" pitchFamily="34" charset="0"/>
            </a:endParaRPr>
          </a:p>
        </p:txBody>
      </p:sp>
      <p:graphicFrame>
        <p:nvGraphicFramePr>
          <p:cNvPr id="4" name="3 Objeto"/>
          <p:cNvGraphicFramePr>
            <a:graphicFrameLocks noChangeAspect="1"/>
          </p:cNvGraphicFramePr>
          <p:nvPr>
            <p:extLst>
              <p:ext uri="{D42A27DB-BD31-4B8C-83A1-F6EECF244321}">
                <p14:modId xmlns:p14="http://schemas.microsoft.com/office/powerpoint/2010/main" val="1570872996"/>
              </p:ext>
            </p:extLst>
          </p:nvPr>
        </p:nvGraphicFramePr>
        <p:xfrm>
          <a:off x="4580458" y="1866745"/>
          <a:ext cx="2241352" cy="401575"/>
        </p:xfrm>
        <a:graphic>
          <a:graphicData uri="http://schemas.openxmlformats.org/presentationml/2006/ole">
            <mc:AlternateContent xmlns:mc="http://schemas.openxmlformats.org/markup-compatibility/2006">
              <mc:Choice xmlns:v="urn:schemas-microsoft-com:vml" Requires="v">
                <p:oleObj spid="_x0000_s18452" name="Ecuación" r:id="rId3" imgW="1270000" imgH="228600" progId="Equation.3">
                  <p:embed/>
                </p:oleObj>
              </mc:Choice>
              <mc:Fallback>
                <p:oleObj name="Ecuación" r:id="rId3" imgW="12700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0458" y="1866745"/>
                        <a:ext cx="2241352" cy="401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4 Objeto"/>
          <p:cNvGraphicFramePr>
            <a:graphicFrameLocks noChangeAspect="1"/>
          </p:cNvGraphicFramePr>
          <p:nvPr>
            <p:extLst>
              <p:ext uri="{D42A27DB-BD31-4B8C-83A1-F6EECF244321}">
                <p14:modId xmlns:p14="http://schemas.microsoft.com/office/powerpoint/2010/main" val="3371026831"/>
              </p:ext>
            </p:extLst>
          </p:nvPr>
        </p:nvGraphicFramePr>
        <p:xfrm>
          <a:off x="4113231" y="2335227"/>
          <a:ext cx="2764334" cy="401575"/>
        </p:xfrm>
        <a:graphic>
          <a:graphicData uri="http://schemas.openxmlformats.org/presentationml/2006/ole">
            <mc:AlternateContent xmlns:mc="http://schemas.openxmlformats.org/markup-compatibility/2006">
              <mc:Choice xmlns:v="urn:schemas-microsoft-com:vml" Requires="v">
                <p:oleObj spid="_x0000_s18453" name="Ecuación" r:id="rId5" imgW="1562100" imgH="228600" progId="Equation.3">
                  <p:embed/>
                </p:oleObj>
              </mc:Choice>
              <mc:Fallback>
                <p:oleObj name="Ecuación" r:id="rId5" imgW="15621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3231" y="2335227"/>
                        <a:ext cx="2764334" cy="401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p:cNvSpPr>
            <a:spLocks noChangeArrowheads="1"/>
          </p:cNvSpPr>
          <p:nvPr/>
        </p:nvSpPr>
        <p:spPr bwMode="auto">
          <a:xfrm>
            <a:off x="0" y="110037"/>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sp>
        <p:nvSpPr>
          <p:cNvPr id="7" name="Rectangle 4"/>
          <p:cNvSpPr>
            <a:spLocks noChangeArrowheads="1"/>
          </p:cNvSpPr>
          <p:nvPr/>
        </p:nvSpPr>
        <p:spPr bwMode="auto">
          <a:xfrm>
            <a:off x="0" y="735747"/>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pPr defTabSz="896569" fontAlgn="base">
              <a:spcBef>
                <a:spcPct val="0"/>
              </a:spcBef>
              <a:spcAft>
                <a:spcPct val="0"/>
              </a:spcAft>
            </a:pPr>
            <a:endParaRPr lang="es-MX" sz="1765">
              <a:latin typeface="Arial" pitchFamily="34" charset="0"/>
              <a:cs typeface="Arial" pitchFamily="34" charset="0"/>
            </a:endParaRPr>
          </a:p>
        </p:txBody>
      </p:sp>
      <p:sp>
        <p:nvSpPr>
          <p:cNvPr id="8" name="Rectangle 5"/>
          <p:cNvSpPr>
            <a:spLocks noChangeArrowheads="1"/>
          </p:cNvSpPr>
          <p:nvPr/>
        </p:nvSpPr>
        <p:spPr bwMode="auto">
          <a:xfrm>
            <a:off x="0" y="1137323"/>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pPr defTabSz="896569" fontAlgn="base">
              <a:spcBef>
                <a:spcPct val="0"/>
              </a:spcBef>
              <a:spcAft>
                <a:spcPct val="0"/>
              </a:spcAft>
            </a:pPr>
            <a:endParaRPr lang="es-MX" sz="1765">
              <a:latin typeface="Arial" pitchFamily="34" charset="0"/>
              <a:cs typeface="Arial" pitchFamily="34" charset="0"/>
            </a:endParaRPr>
          </a:p>
        </p:txBody>
      </p:sp>
    </p:spTree>
    <p:extLst>
      <p:ext uri="{BB962C8B-B14F-4D97-AF65-F5344CB8AC3E}">
        <p14:creationId xmlns:p14="http://schemas.microsoft.com/office/powerpoint/2010/main" val="1718502825"/>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8345" y="660763"/>
            <a:ext cx="9848763" cy="5536473"/>
          </a:xfrm>
        </p:spPr>
        <p:txBody>
          <a:bodyPr anchor="t" anchorCtr="0">
            <a:noAutofit/>
          </a:bodyPr>
          <a:lstStyle/>
          <a:p>
            <a:pPr marL="0" indent="0">
              <a:buNone/>
            </a:pPr>
            <a:r>
              <a:rPr lang="es-MX" sz="2000" dirty="0">
                <a:latin typeface="Arial" pitchFamily="34" charset="0"/>
                <a:cs typeface="Arial" pitchFamily="34" charset="0"/>
              </a:rPr>
              <a:t>El problema de la empresa, como hemos descrito, consiste en determinar una demanda de trabajo </a:t>
            </a:r>
            <a:r>
              <a:rPr lang="es-MX" sz="2000" dirty="0" err="1">
                <a:latin typeface="Arial" pitchFamily="34" charset="0"/>
                <a:cs typeface="Arial" pitchFamily="34" charset="0"/>
              </a:rPr>
              <a:t>maximizadora</a:t>
            </a:r>
            <a:r>
              <a:rPr lang="es-MX" sz="2000" dirty="0">
                <a:latin typeface="Arial" pitchFamily="34" charset="0"/>
                <a:cs typeface="Arial" pitchFamily="34" charset="0"/>
              </a:rPr>
              <a:t> de beneficios, es decir,</a:t>
            </a:r>
          </a:p>
          <a:p>
            <a:pPr marL="0" indent="0">
              <a:buNone/>
            </a:pPr>
            <a:endParaRPr lang="es-MX" sz="2000" dirty="0">
              <a:latin typeface="Arial" pitchFamily="34" charset="0"/>
              <a:cs typeface="Arial" pitchFamily="34" charset="0"/>
            </a:endParaRPr>
          </a:p>
          <a:p>
            <a:pPr marL="0" indent="0">
              <a:buNone/>
            </a:pPr>
            <a:endParaRPr lang="es-MX" sz="2000" dirty="0">
              <a:latin typeface="Arial" pitchFamily="34" charset="0"/>
              <a:cs typeface="Arial" pitchFamily="34" charset="0"/>
            </a:endParaRPr>
          </a:p>
          <a:p>
            <a:pPr marL="0" indent="0">
              <a:buNone/>
            </a:pPr>
            <a:endParaRPr lang="es-MX" sz="2000" dirty="0">
              <a:latin typeface="Arial" pitchFamily="34" charset="0"/>
              <a:cs typeface="Arial" pitchFamily="34" charset="0"/>
            </a:endParaRPr>
          </a:p>
          <a:p>
            <a:pPr marL="0" indent="0">
              <a:buNone/>
            </a:pPr>
            <a:endParaRPr lang="es-MX" sz="2000" dirty="0">
              <a:latin typeface="Arial" pitchFamily="34" charset="0"/>
              <a:cs typeface="Arial" pitchFamily="34" charset="0"/>
            </a:endParaRPr>
          </a:p>
          <a:p>
            <a:pPr marL="0" indent="0">
              <a:buNone/>
            </a:pPr>
            <a:endParaRPr lang="es-MX" sz="2000" dirty="0">
              <a:latin typeface="Arial" pitchFamily="34" charset="0"/>
              <a:cs typeface="Arial" pitchFamily="34" charset="0"/>
            </a:endParaRPr>
          </a:p>
          <a:p>
            <a:pPr marL="0" indent="0">
              <a:buNone/>
            </a:pPr>
            <a:endParaRPr lang="es-MX" sz="2000" dirty="0">
              <a:latin typeface="Arial" pitchFamily="34" charset="0"/>
              <a:cs typeface="Arial" pitchFamily="34" charset="0"/>
            </a:endParaRPr>
          </a:p>
          <a:p>
            <a:pPr marL="0" indent="0">
              <a:buNone/>
            </a:pPr>
            <a:endParaRPr lang="es-MX" sz="2000" dirty="0">
              <a:latin typeface="Arial" pitchFamily="34" charset="0"/>
              <a:cs typeface="Arial" pitchFamily="34" charset="0"/>
            </a:endParaRPr>
          </a:p>
          <a:p>
            <a:pPr marL="0" indent="0">
              <a:buNone/>
            </a:pPr>
            <a:endParaRPr lang="es-MX" sz="2000" dirty="0" smtClean="0">
              <a:latin typeface="Arial" pitchFamily="34" charset="0"/>
              <a:cs typeface="Arial" pitchFamily="34" charset="0"/>
            </a:endParaRPr>
          </a:p>
          <a:p>
            <a:pPr marL="0" indent="0">
              <a:buNone/>
            </a:pPr>
            <a:r>
              <a:rPr lang="es-MX" sz="2000" dirty="0" smtClean="0">
                <a:latin typeface="Arial" pitchFamily="34" charset="0"/>
                <a:cs typeface="Arial" pitchFamily="34" charset="0"/>
              </a:rPr>
              <a:t>Esta </a:t>
            </a:r>
            <a:r>
              <a:rPr lang="es-MX" sz="2000" dirty="0">
                <a:latin typeface="Arial" pitchFamily="34" charset="0"/>
                <a:cs typeface="Arial" pitchFamily="34" charset="0"/>
              </a:rPr>
              <a:t>condición nos dice que el salario real se iguala al producto marginal del trabajo. </a:t>
            </a:r>
          </a:p>
          <a:p>
            <a:pPr marL="0" indent="0">
              <a:buNone/>
            </a:pPr>
            <a:r>
              <a:rPr lang="es-MX" sz="2000" dirty="0" smtClean="0">
                <a:latin typeface="Arial" pitchFamily="34" charset="0"/>
                <a:cs typeface="Arial" pitchFamily="34" charset="0"/>
              </a:rPr>
              <a:t>Las </a:t>
            </a:r>
            <a:r>
              <a:rPr lang="es-MX" sz="2000" dirty="0">
                <a:latin typeface="Arial" pitchFamily="34" charset="0"/>
                <a:cs typeface="Arial" pitchFamily="34" charset="0"/>
              </a:rPr>
              <a:t>decisiones óptimas de la empresa son una demanda de trabajo </a:t>
            </a:r>
            <a:r>
              <a:rPr lang="es-MX" sz="2000" i="1" dirty="0">
                <a:latin typeface="Times New Roman" pitchFamily="18" charset="0"/>
                <a:cs typeface="Times New Roman" pitchFamily="18" charset="0"/>
              </a:rPr>
              <a:t>L</a:t>
            </a:r>
            <a:r>
              <a:rPr lang="es-MX" sz="2000" dirty="0">
                <a:latin typeface="Times New Roman" pitchFamily="18" charset="0"/>
                <a:cs typeface="Times New Roman" pitchFamily="18" charset="0"/>
              </a:rPr>
              <a:t>(</a:t>
            </a:r>
            <a:r>
              <a:rPr lang="es-MX" sz="2000" i="1" dirty="0" err="1">
                <a:latin typeface="Times New Roman" pitchFamily="18" charset="0"/>
                <a:cs typeface="Times New Roman" pitchFamily="18" charset="0"/>
              </a:rPr>
              <a:t>p;w</a:t>
            </a:r>
            <a:r>
              <a:rPr lang="es-MX" sz="2000" dirty="0">
                <a:latin typeface="Times New Roman" pitchFamily="18" charset="0"/>
                <a:cs typeface="Times New Roman" pitchFamily="18" charset="0"/>
              </a:rPr>
              <a:t>)</a:t>
            </a:r>
            <a:r>
              <a:rPr lang="es-MX" sz="2000" dirty="0">
                <a:latin typeface="Arial" pitchFamily="34" charset="0"/>
                <a:cs typeface="Arial" pitchFamily="34" charset="0"/>
              </a:rPr>
              <a:t> y una oferta de bien de consumo </a:t>
            </a:r>
            <a:r>
              <a:rPr lang="es-MX" sz="2000" i="1" dirty="0">
                <a:latin typeface="Times New Roman" pitchFamily="18" charset="0"/>
                <a:cs typeface="Times New Roman" pitchFamily="18" charset="0"/>
              </a:rPr>
              <a:t>q</a:t>
            </a:r>
            <a:r>
              <a:rPr lang="es-MX" sz="2000" dirty="0">
                <a:latin typeface="Times New Roman" pitchFamily="18" charset="0"/>
                <a:cs typeface="Times New Roman" pitchFamily="18" charset="0"/>
              </a:rPr>
              <a:t>(</a:t>
            </a:r>
            <a:r>
              <a:rPr lang="es-MX" sz="2000" i="1" dirty="0" err="1">
                <a:latin typeface="Times New Roman" pitchFamily="18" charset="0"/>
                <a:cs typeface="Times New Roman" pitchFamily="18" charset="0"/>
              </a:rPr>
              <a:t>p;w</a:t>
            </a:r>
            <a:r>
              <a:rPr lang="es-MX" sz="2000" dirty="0">
                <a:latin typeface="Times New Roman" pitchFamily="18" charset="0"/>
                <a:cs typeface="Times New Roman" pitchFamily="18" charset="0"/>
              </a:rPr>
              <a:t>)</a:t>
            </a:r>
            <a:r>
              <a:rPr lang="es-MX" sz="2000" dirty="0">
                <a:latin typeface="Arial" pitchFamily="34" charset="0"/>
                <a:cs typeface="Arial" pitchFamily="34" charset="0"/>
              </a:rPr>
              <a:t> que maximiza los beneficios dada su tecnología caracterizada por la función de producción </a:t>
            </a:r>
            <a:r>
              <a:rPr lang="es-MX" sz="2000" i="1" dirty="0">
                <a:latin typeface="Times New Roman" pitchFamily="18" charset="0"/>
                <a:cs typeface="Times New Roman" pitchFamily="18" charset="0"/>
              </a:rPr>
              <a:t>F</a:t>
            </a:r>
            <a:r>
              <a:rPr lang="es-MX" sz="2000" dirty="0">
                <a:latin typeface="Times New Roman" pitchFamily="18" charset="0"/>
                <a:cs typeface="Times New Roman" pitchFamily="18" charset="0"/>
              </a:rPr>
              <a:t>(</a:t>
            </a:r>
            <a:r>
              <a:rPr lang="es-MX" sz="2000" i="1" dirty="0">
                <a:latin typeface="Times New Roman" pitchFamily="18" charset="0"/>
                <a:cs typeface="Times New Roman" pitchFamily="18" charset="0"/>
              </a:rPr>
              <a:t>L</a:t>
            </a:r>
            <a:r>
              <a:rPr lang="es-MX" sz="2000" dirty="0">
                <a:latin typeface="Times New Roman" pitchFamily="18" charset="0"/>
                <a:cs typeface="Times New Roman" pitchFamily="18" charset="0"/>
              </a:rPr>
              <a:t>)</a:t>
            </a:r>
            <a:r>
              <a:rPr lang="es-MX" sz="2000" dirty="0">
                <a:latin typeface="Arial" pitchFamily="34" charset="0"/>
                <a:cs typeface="Arial" pitchFamily="34" charset="0"/>
              </a:rPr>
              <a:t>. </a:t>
            </a:r>
          </a:p>
          <a:p>
            <a:pPr marL="0" indent="0">
              <a:buNone/>
            </a:pPr>
            <a:r>
              <a:rPr lang="es-MX" sz="2000" dirty="0" smtClean="0">
                <a:latin typeface="Arial" pitchFamily="34" charset="0"/>
                <a:cs typeface="Arial" pitchFamily="34" charset="0"/>
              </a:rPr>
              <a:t>Estas </a:t>
            </a:r>
            <a:r>
              <a:rPr lang="es-MX" sz="2000" dirty="0">
                <a:latin typeface="Arial" pitchFamily="34" charset="0"/>
                <a:cs typeface="Arial" pitchFamily="34" charset="0"/>
              </a:rPr>
              <a:t>decisiones generan un nivel de beneficios </a:t>
            </a:r>
            <a:r>
              <a:rPr lang="es-MX" sz="2000" i="1" dirty="0">
                <a:latin typeface="Symbol" pitchFamily="18" charset="2"/>
                <a:cs typeface="Times New Roman" pitchFamily="18" charset="0"/>
              </a:rPr>
              <a:t>p</a:t>
            </a:r>
            <a:r>
              <a:rPr lang="es-MX" sz="2000" dirty="0">
                <a:latin typeface="Times New Roman" pitchFamily="18" charset="0"/>
                <a:cs typeface="Times New Roman" pitchFamily="18" charset="0"/>
              </a:rPr>
              <a:t>(</a:t>
            </a:r>
            <a:r>
              <a:rPr lang="es-MX" sz="2000" i="1" dirty="0" err="1">
                <a:latin typeface="Times New Roman" pitchFamily="18" charset="0"/>
                <a:cs typeface="Times New Roman" pitchFamily="18" charset="0"/>
              </a:rPr>
              <a:t>p;w</a:t>
            </a:r>
            <a:r>
              <a:rPr lang="es-MX" sz="2000" dirty="0">
                <a:latin typeface="Times New Roman" pitchFamily="18" charset="0"/>
                <a:cs typeface="Times New Roman" pitchFamily="18" charset="0"/>
              </a:rPr>
              <a:t>)</a:t>
            </a:r>
            <a:r>
              <a:rPr lang="es-MX" sz="2000" dirty="0">
                <a:latin typeface="Arial" pitchFamily="34" charset="0"/>
                <a:cs typeface="Arial" pitchFamily="34" charset="0"/>
              </a:rPr>
              <a:t> que la empresa transfiere a su propietario.</a:t>
            </a:r>
          </a:p>
          <a:p>
            <a:pPr marL="0" indent="0">
              <a:buNone/>
            </a:pPr>
            <a:endParaRPr lang="es-MX" sz="2000" dirty="0">
              <a:latin typeface="Arial" pitchFamily="34" charset="0"/>
              <a:cs typeface="Arial" pitchFamily="34" charset="0"/>
            </a:endParaRPr>
          </a:p>
        </p:txBody>
      </p:sp>
      <p:pic>
        <p:nvPicPr>
          <p:cNvPr id="18434" name="Picture 2"/>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944489" y="1556792"/>
            <a:ext cx="5173787" cy="2717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362780"/>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96156" y="485131"/>
            <a:ext cx="9861947" cy="6305897"/>
          </a:xfrm>
        </p:spPr>
        <p:txBody>
          <a:bodyPr anchor="t" anchorCtr="0">
            <a:normAutofit/>
          </a:bodyPr>
          <a:lstStyle/>
          <a:p>
            <a:pPr marL="0" indent="0">
              <a:buNone/>
            </a:pPr>
            <a:r>
              <a:rPr lang="es-MX" sz="2157" dirty="0">
                <a:latin typeface="Arial" pitchFamily="34" charset="0"/>
                <a:cs typeface="Arial" pitchFamily="34" charset="0"/>
              </a:rPr>
              <a:t>El problema del consumidor es determinar una cesta de consumo </a:t>
            </a:r>
            <a:r>
              <a:rPr lang="es-MX" sz="2157" dirty="0">
                <a:latin typeface="Times New Roman" pitchFamily="18" charset="0"/>
                <a:cs typeface="Times New Roman" pitchFamily="18" charset="0"/>
              </a:rPr>
              <a:t>(</a:t>
            </a:r>
            <a:r>
              <a:rPr lang="es-MX" sz="2157" i="1" dirty="0" err="1">
                <a:latin typeface="Times New Roman" pitchFamily="18" charset="0"/>
                <a:cs typeface="Times New Roman" pitchFamily="18" charset="0"/>
              </a:rPr>
              <a:t>c;R</a:t>
            </a:r>
            <a:r>
              <a:rPr lang="es-MX" sz="2157" dirty="0">
                <a:latin typeface="Times New Roman" pitchFamily="18" charset="0"/>
                <a:cs typeface="Times New Roman" pitchFamily="18" charset="0"/>
              </a:rPr>
              <a:t>)</a:t>
            </a:r>
            <a:r>
              <a:rPr lang="es-MX" sz="2157" dirty="0">
                <a:latin typeface="Arial" pitchFamily="34" charset="0"/>
                <a:cs typeface="Arial" pitchFamily="34" charset="0"/>
              </a:rPr>
              <a:t>, cuyo valor de mercado es </a:t>
            </a:r>
            <a:r>
              <a:rPr lang="es-MX" sz="2157" i="1" dirty="0">
                <a:latin typeface="Times New Roman" pitchFamily="18" charset="0"/>
                <a:cs typeface="Times New Roman" pitchFamily="18" charset="0"/>
              </a:rPr>
              <a:t>pc + </a:t>
            </a:r>
            <a:r>
              <a:rPr lang="es-MX" sz="2157" i="1" dirty="0" err="1">
                <a:latin typeface="Times New Roman" pitchFamily="18" charset="0"/>
                <a:cs typeface="Times New Roman" pitchFamily="18" charset="0"/>
              </a:rPr>
              <a:t>wR</a:t>
            </a:r>
            <a:r>
              <a:rPr lang="es-MX" sz="2157" dirty="0">
                <a:latin typeface="Arial" pitchFamily="34" charset="0"/>
                <a:cs typeface="Arial" pitchFamily="34" charset="0"/>
              </a:rPr>
              <a:t>, que le permita obtener la máxima satisfacción dados los precios </a:t>
            </a:r>
            <a:r>
              <a:rPr lang="es-MX" sz="2157" dirty="0">
                <a:latin typeface="Times New Roman" pitchFamily="18" charset="0"/>
                <a:cs typeface="Times New Roman" pitchFamily="18" charset="0"/>
              </a:rPr>
              <a:t>(</a:t>
            </a:r>
            <a:r>
              <a:rPr lang="es-MX" sz="2157" i="1" dirty="0" err="1">
                <a:latin typeface="Times New Roman" pitchFamily="18" charset="0"/>
                <a:cs typeface="Times New Roman" pitchFamily="18" charset="0"/>
              </a:rPr>
              <a:t>p;w</a:t>
            </a:r>
            <a:r>
              <a:rPr lang="es-MX" sz="2157" dirty="0">
                <a:latin typeface="Times New Roman" pitchFamily="18" charset="0"/>
                <a:cs typeface="Times New Roman" pitchFamily="18" charset="0"/>
              </a:rPr>
              <a:t>)</a:t>
            </a:r>
            <a:r>
              <a:rPr lang="es-MX" sz="2157" dirty="0">
                <a:latin typeface="Arial" pitchFamily="34" charset="0"/>
                <a:cs typeface="Arial" pitchFamily="34" charset="0"/>
              </a:rPr>
              <a:t> y su renta </a:t>
            </a:r>
            <a:r>
              <a:rPr lang="es-MX" sz="2157" i="1" dirty="0">
                <a:latin typeface="Times New Roman" pitchFamily="18" charset="0"/>
                <a:cs typeface="Times New Roman" pitchFamily="18" charset="0"/>
              </a:rPr>
              <a:t>Y</a:t>
            </a:r>
            <a:r>
              <a:rPr lang="es-MX" sz="2157" dirty="0">
                <a:latin typeface="Arial" pitchFamily="34" charset="0"/>
                <a:cs typeface="Arial" pitchFamily="34" charset="0"/>
              </a:rPr>
              <a:t> . Formalmente,</a:t>
            </a:r>
          </a:p>
          <a:p>
            <a:pPr marL="0" indent="0">
              <a:buNone/>
            </a:pPr>
            <a:endParaRPr lang="es-MX" sz="2157" dirty="0">
              <a:latin typeface="Arial" pitchFamily="34" charset="0"/>
              <a:cs typeface="Arial" pitchFamily="34" charset="0"/>
            </a:endParaRPr>
          </a:p>
          <a:p>
            <a:pPr marL="0" indent="0">
              <a:buNone/>
            </a:pPr>
            <a:endParaRPr lang="es-MX" sz="2157" dirty="0">
              <a:latin typeface="Arial" pitchFamily="34" charset="0"/>
              <a:cs typeface="Arial" pitchFamily="34" charset="0"/>
            </a:endParaRPr>
          </a:p>
          <a:p>
            <a:pPr marL="0" indent="0">
              <a:buNone/>
            </a:pPr>
            <a:r>
              <a:rPr lang="es-MX" sz="2157" dirty="0">
                <a:latin typeface="Arial" pitchFamily="34" charset="0"/>
                <a:cs typeface="Arial" pitchFamily="34" charset="0"/>
              </a:rPr>
              <a:t>Que podemos reformular como</a:t>
            </a:r>
          </a:p>
          <a:p>
            <a:pPr marL="0" indent="0">
              <a:buNone/>
            </a:pPr>
            <a:endParaRPr lang="es-MX" sz="2157" dirty="0">
              <a:latin typeface="Arial" pitchFamily="34" charset="0"/>
              <a:cs typeface="Arial" pitchFamily="34" charset="0"/>
            </a:endParaRPr>
          </a:p>
          <a:p>
            <a:pPr marL="0" indent="0">
              <a:buNone/>
            </a:pPr>
            <a:r>
              <a:rPr lang="es-MX" sz="2157" dirty="0">
                <a:latin typeface="Arial" pitchFamily="34" charset="0"/>
                <a:cs typeface="Arial" pitchFamily="34" charset="0"/>
              </a:rPr>
              <a:t>La Condición de primer orden nos dice</a:t>
            </a:r>
          </a:p>
          <a:p>
            <a:pPr marL="0" indent="0">
              <a:buNone/>
            </a:pPr>
            <a:endParaRPr lang="es-MX" sz="2157" dirty="0">
              <a:latin typeface="Arial" pitchFamily="34" charset="0"/>
              <a:cs typeface="Arial" pitchFamily="34" charset="0"/>
            </a:endParaRPr>
          </a:p>
          <a:p>
            <a:pPr marL="0" indent="0">
              <a:buNone/>
            </a:pPr>
            <a:endParaRPr lang="es-MX" sz="981" dirty="0">
              <a:latin typeface="Arial" pitchFamily="34" charset="0"/>
              <a:cs typeface="Arial" pitchFamily="34" charset="0"/>
            </a:endParaRPr>
          </a:p>
          <a:p>
            <a:pPr marL="0" indent="0">
              <a:buNone/>
            </a:pPr>
            <a:r>
              <a:rPr lang="es-MX" sz="2157" dirty="0">
                <a:latin typeface="Arial" pitchFamily="34" charset="0"/>
                <a:cs typeface="Arial" pitchFamily="34" charset="0"/>
              </a:rPr>
              <a:t>					     			→</a:t>
            </a:r>
          </a:p>
          <a:p>
            <a:pPr marL="0" indent="0">
              <a:buNone/>
            </a:pPr>
            <a:endParaRPr lang="es-MX" sz="2157" dirty="0">
              <a:latin typeface="Arial" pitchFamily="34" charset="0"/>
              <a:cs typeface="Arial" pitchFamily="34" charset="0"/>
            </a:endParaRPr>
          </a:p>
          <a:p>
            <a:pPr marL="0" indent="0">
              <a:buNone/>
            </a:pPr>
            <a:endParaRPr lang="es-MX" sz="981" dirty="0">
              <a:latin typeface="Arial" pitchFamily="34" charset="0"/>
              <a:cs typeface="Arial" pitchFamily="34" charset="0"/>
            </a:endParaRPr>
          </a:p>
          <a:p>
            <a:pPr marL="0" indent="0">
              <a:buNone/>
            </a:pPr>
            <a:r>
              <a:rPr lang="es-MX" sz="2157" dirty="0">
                <a:latin typeface="Arial" pitchFamily="34" charset="0"/>
                <a:cs typeface="Arial" pitchFamily="34" charset="0"/>
              </a:rPr>
              <a:t>El consumidor a la vista de </a:t>
            </a:r>
            <a:r>
              <a:rPr lang="es-MX" sz="2157" dirty="0">
                <a:latin typeface="Times New Roman" pitchFamily="18" charset="0"/>
                <a:cs typeface="Times New Roman" pitchFamily="18" charset="0"/>
              </a:rPr>
              <a:t>(</a:t>
            </a:r>
            <a:r>
              <a:rPr lang="es-MX" sz="2157" i="1" dirty="0" err="1">
                <a:latin typeface="Times New Roman" pitchFamily="18" charset="0"/>
                <a:cs typeface="Times New Roman" pitchFamily="18" charset="0"/>
              </a:rPr>
              <a:t>p;w</a:t>
            </a:r>
            <a:r>
              <a:rPr lang="es-MX" sz="2157" dirty="0">
                <a:latin typeface="Times New Roman" pitchFamily="18" charset="0"/>
                <a:cs typeface="Times New Roman" pitchFamily="18" charset="0"/>
              </a:rPr>
              <a:t>)</a:t>
            </a:r>
            <a:r>
              <a:rPr lang="es-MX" sz="2157" dirty="0">
                <a:latin typeface="Arial" pitchFamily="34" charset="0"/>
                <a:cs typeface="Arial" pitchFamily="34" charset="0"/>
              </a:rPr>
              <a:t> y </a:t>
            </a:r>
            <a:r>
              <a:rPr lang="es-MX" sz="2157" i="1" dirty="0">
                <a:latin typeface="Symbol" pitchFamily="18" charset="2"/>
                <a:cs typeface="Times New Roman" pitchFamily="18" charset="0"/>
              </a:rPr>
              <a:t>p</a:t>
            </a:r>
            <a:r>
              <a:rPr lang="es-MX" sz="2157" dirty="0">
                <a:latin typeface="Times New Roman" pitchFamily="18" charset="0"/>
                <a:cs typeface="Times New Roman" pitchFamily="18" charset="0"/>
              </a:rPr>
              <a:t>(</a:t>
            </a:r>
            <a:r>
              <a:rPr lang="es-MX" sz="2157" i="1" dirty="0" err="1">
                <a:latin typeface="Times New Roman" pitchFamily="18" charset="0"/>
                <a:cs typeface="Times New Roman" pitchFamily="18" charset="0"/>
              </a:rPr>
              <a:t>p;w</a:t>
            </a:r>
            <a:r>
              <a:rPr lang="es-MX" sz="2157" dirty="0">
                <a:latin typeface="Times New Roman" pitchFamily="18" charset="0"/>
                <a:cs typeface="Times New Roman" pitchFamily="18" charset="0"/>
              </a:rPr>
              <a:t>)</a:t>
            </a:r>
            <a:r>
              <a:rPr lang="es-MX" sz="2157" dirty="0">
                <a:latin typeface="Arial" pitchFamily="34" charset="0"/>
                <a:cs typeface="Arial" pitchFamily="34" charset="0"/>
              </a:rPr>
              <a:t> determina una cesta de ocio y consumo caracterizada por la igualdad entre la tasa marginal de sustitución de ocio por el bien de consumo (cocos), </a:t>
            </a:r>
            <a:r>
              <a:rPr lang="es-MX" sz="2157" i="1" dirty="0" err="1">
                <a:latin typeface="Times New Roman" pitchFamily="18" charset="0"/>
                <a:cs typeface="Times New Roman" pitchFamily="18" charset="0"/>
              </a:rPr>
              <a:t>TMgS</a:t>
            </a:r>
            <a:r>
              <a:rPr lang="es-MX" sz="2157" i="1" baseline="-25000" dirty="0" err="1">
                <a:latin typeface="Times New Roman" pitchFamily="18" charset="0"/>
                <a:cs typeface="Times New Roman" pitchFamily="18" charset="0"/>
              </a:rPr>
              <a:t>R;c</a:t>
            </a:r>
            <a:r>
              <a:rPr lang="es-MX" sz="2157" dirty="0">
                <a:latin typeface="Arial" pitchFamily="34" charset="0"/>
                <a:cs typeface="Arial" pitchFamily="34" charset="0"/>
              </a:rPr>
              <a:t>, y el salario real.</a:t>
            </a:r>
          </a:p>
        </p:txBody>
      </p:sp>
      <p:pic>
        <p:nvPicPr>
          <p:cNvPr id="19460"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056913" y="3544648"/>
            <a:ext cx="1092659" cy="1382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2" name="Picture 6"/>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13603" y="1766384"/>
            <a:ext cx="3565172" cy="472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3" name="Picture 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05685" y="2140838"/>
            <a:ext cx="2233602" cy="869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5" name="Picture 9"/>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7160" y="3455461"/>
            <a:ext cx="2899749" cy="1471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2696767"/>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36377" y="404664"/>
            <a:ext cx="9861947" cy="1512168"/>
          </a:xfrm>
        </p:spPr>
        <p:txBody>
          <a:bodyPr/>
          <a:lstStyle/>
          <a:p>
            <a:pPr algn="ctr"/>
            <a:r>
              <a:rPr lang="es-MX" sz="4400" b="1" dirty="0">
                <a:effectLst>
                  <a:outerShdw blurRad="38100" dist="38100" dir="2700000" algn="tl">
                    <a:srgbClr val="000000">
                      <a:alpha val="43137"/>
                    </a:srgbClr>
                  </a:outerShdw>
                </a:effectLst>
              </a:rPr>
              <a:t>El modelo </a:t>
            </a:r>
            <a:r>
              <a:rPr lang="es-MX" sz="4400" b="1" dirty="0" smtClean="0">
                <a:effectLst>
                  <a:outerShdw blurRad="38100" dist="38100" dir="2700000" algn="tl">
                    <a:srgbClr val="000000">
                      <a:alpha val="43137"/>
                    </a:srgbClr>
                  </a:outerShdw>
                </a:effectLst>
              </a:rPr>
              <a:t>generalizado </a:t>
            </a:r>
            <a:br>
              <a:rPr lang="es-MX" sz="4400" b="1" dirty="0" smtClean="0">
                <a:effectLst>
                  <a:outerShdw blurRad="38100" dist="38100" dir="2700000" algn="tl">
                    <a:srgbClr val="000000">
                      <a:alpha val="43137"/>
                    </a:srgbClr>
                  </a:outerShdw>
                </a:effectLst>
              </a:rPr>
            </a:br>
            <a:r>
              <a:rPr lang="es-MX" sz="4400" b="1" dirty="0" smtClean="0">
                <a:effectLst>
                  <a:outerShdw blurRad="38100" dist="38100" dir="2700000" algn="tl">
                    <a:srgbClr val="000000">
                      <a:alpha val="43137"/>
                    </a:srgbClr>
                  </a:outerShdw>
                </a:effectLst>
              </a:rPr>
              <a:t>Robinson </a:t>
            </a:r>
            <a:r>
              <a:rPr lang="es-MX" sz="4400" b="1" dirty="0">
                <a:effectLst>
                  <a:outerShdw blurRad="38100" dist="38100" dir="2700000" algn="tl">
                    <a:srgbClr val="000000">
                      <a:alpha val="43137"/>
                    </a:srgbClr>
                  </a:outerShdw>
                </a:effectLst>
              </a:rPr>
              <a:t>y Viernes</a:t>
            </a:r>
          </a:p>
        </p:txBody>
      </p:sp>
      <p:pic>
        <p:nvPicPr>
          <p:cNvPr id="1026" name="Picture 2" descr="Resultado de imagen para el modelo de robinson crusoe y vier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9649" y="2132856"/>
            <a:ext cx="6714578" cy="45781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173438"/>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97694" y="692696"/>
            <a:ext cx="10203779" cy="5708104"/>
          </a:xfrm>
        </p:spPr>
        <p:txBody>
          <a:bodyPr>
            <a:noAutofit/>
          </a:bodyPr>
          <a:lstStyle/>
          <a:p>
            <a:pPr marL="114300" indent="0">
              <a:buNone/>
            </a:pPr>
            <a:r>
              <a:rPr lang="es-MX" sz="3200" b="1" dirty="0"/>
              <a:t>G</a:t>
            </a:r>
            <a:r>
              <a:rPr lang="es-MX" sz="3200" b="1" dirty="0" smtClean="0"/>
              <a:t>eneralización </a:t>
            </a:r>
            <a:r>
              <a:rPr lang="es-MX" sz="3200" b="1" dirty="0"/>
              <a:t>de la economía de </a:t>
            </a:r>
            <a:r>
              <a:rPr lang="es-MX" sz="3200" b="1" dirty="0">
                <a:effectLst>
                  <a:outerShdw blurRad="38100" dist="38100" dir="2700000" algn="tl">
                    <a:srgbClr val="000000">
                      <a:alpha val="43137"/>
                    </a:srgbClr>
                  </a:outerShdw>
                </a:effectLst>
              </a:rPr>
              <a:t>Robinson </a:t>
            </a:r>
            <a:r>
              <a:rPr lang="es-MX" sz="3200" b="1" dirty="0" smtClean="0">
                <a:effectLst>
                  <a:outerShdw blurRad="38100" dist="38100" dir="2700000" algn="tl">
                    <a:srgbClr val="000000">
                      <a:alpha val="43137"/>
                    </a:srgbClr>
                  </a:outerShdw>
                </a:effectLst>
              </a:rPr>
              <a:t>Crusoe</a:t>
            </a:r>
          </a:p>
          <a:p>
            <a:r>
              <a:rPr lang="es-MX" sz="2400" dirty="0" smtClean="0"/>
              <a:t>Considera </a:t>
            </a:r>
            <a:r>
              <a:rPr lang="es-MX" sz="2400" dirty="0"/>
              <a:t>dos consumidores, dos empresas, dos factores de producción y dos bienes de </a:t>
            </a:r>
            <a:r>
              <a:rPr lang="es-MX" sz="2400" dirty="0" smtClean="0"/>
              <a:t>consumo: Modelo de </a:t>
            </a:r>
            <a:r>
              <a:rPr lang="es-MX" sz="2400" dirty="0" smtClean="0">
                <a:latin typeface="Times New Roman" pitchFamily="18" charset="0"/>
                <a:cs typeface="Times New Roman" pitchFamily="18" charset="0"/>
              </a:rPr>
              <a:t>2×2×2</a:t>
            </a:r>
            <a:r>
              <a:rPr lang="es-MX" sz="2400" dirty="0">
                <a:latin typeface="Times New Roman" pitchFamily="18" charset="0"/>
                <a:cs typeface="Times New Roman" pitchFamily="18" charset="0"/>
              </a:rPr>
              <a:t>×</a:t>
            </a:r>
            <a:r>
              <a:rPr lang="es-MX" sz="2400" dirty="0" smtClean="0">
                <a:latin typeface="Times New Roman" pitchFamily="18" charset="0"/>
                <a:cs typeface="Times New Roman" pitchFamily="18" charset="0"/>
              </a:rPr>
              <a:t>2</a:t>
            </a:r>
            <a:endParaRPr lang="es-MX" sz="2400" dirty="0">
              <a:latin typeface="Times New Roman" pitchFamily="18" charset="0"/>
              <a:cs typeface="Times New Roman" pitchFamily="18" charset="0"/>
            </a:endParaRPr>
          </a:p>
          <a:p>
            <a:r>
              <a:rPr lang="es-MX" sz="2400" dirty="0"/>
              <a:t>Modelo con </a:t>
            </a:r>
            <a:r>
              <a:rPr lang="es-MX" sz="2400" i="1" dirty="0">
                <a:latin typeface="Times New Roman" pitchFamily="18" charset="0"/>
                <a:cs typeface="Times New Roman" pitchFamily="18" charset="0"/>
              </a:rPr>
              <a:t>m</a:t>
            </a:r>
            <a:r>
              <a:rPr lang="es-MX" sz="2400" dirty="0"/>
              <a:t> consumidores, </a:t>
            </a:r>
            <a:r>
              <a:rPr lang="es-MX" sz="2400" i="1" dirty="0">
                <a:latin typeface="Times New Roman" pitchFamily="18" charset="0"/>
                <a:cs typeface="Times New Roman" pitchFamily="18" charset="0"/>
              </a:rPr>
              <a:t>n</a:t>
            </a:r>
            <a:r>
              <a:rPr lang="es-MX" sz="2400" dirty="0"/>
              <a:t> empresas y </a:t>
            </a:r>
            <a:r>
              <a:rPr lang="es-MX" sz="2400" i="1" dirty="0">
                <a:latin typeface="Times New Roman" pitchFamily="18" charset="0"/>
                <a:cs typeface="Times New Roman" pitchFamily="18" charset="0"/>
              </a:rPr>
              <a:t>l</a:t>
            </a:r>
            <a:r>
              <a:rPr lang="es-MX" sz="2400" dirty="0"/>
              <a:t> mercancías. </a:t>
            </a:r>
          </a:p>
          <a:p>
            <a:r>
              <a:rPr lang="es-MX" sz="2400" dirty="0" smtClean="0"/>
              <a:t>Se consideran dos </a:t>
            </a:r>
            <a:r>
              <a:rPr lang="es-MX" sz="2400" dirty="0"/>
              <a:t>actividades productivas (recolección de cocos y pesca</a:t>
            </a:r>
            <a:r>
              <a:rPr lang="es-MX" sz="2400" dirty="0" smtClean="0"/>
              <a:t>),  se </a:t>
            </a:r>
            <a:r>
              <a:rPr lang="es-MX" sz="2400" dirty="0"/>
              <a:t>realizan con dos factores (trabajo cualificado de Robinson y trabajo no cualificado de Viernes). </a:t>
            </a:r>
          </a:p>
          <a:p>
            <a:r>
              <a:rPr lang="es-MX" sz="2400" dirty="0" smtClean="0"/>
              <a:t>Las </a:t>
            </a:r>
            <a:r>
              <a:rPr lang="es-MX" sz="2400" dirty="0"/>
              <a:t>dos actividades productivas se realizan por dos empresas </a:t>
            </a:r>
            <a:r>
              <a:rPr lang="es-MX" sz="2400" dirty="0" smtClean="0"/>
              <a:t>independientes. </a:t>
            </a:r>
            <a:endParaRPr lang="es-MX" sz="2400" dirty="0"/>
          </a:p>
          <a:p>
            <a:r>
              <a:rPr lang="es-MX" sz="2400" dirty="0"/>
              <a:t>Robinson tiene inicialmente toda la dotación de trabajo cualificado </a:t>
            </a:r>
            <a:r>
              <a:rPr lang="es-MX" sz="2400" dirty="0">
                <a:latin typeface="Times New Roman" pitchFamily="18" charset="0"/>
                <a:cs typeface="Times New Roman" pitchFamily="18" charset="0"/>
              </a:rPr>
              <a:t>z</a:t>
            </a:r>
            <a:r>
              <a:rPr lang="es-MX" sz="2400" baseline="-25000" dirty="0">
                <a:latin typeface="Times New Roman" pitchFamily="18" charset="0"/>
                <a:cs typeface="Times New Roman" pitchFamily="18" charset="0"/>
              </a:rPr>
              <a:t>1</a:t>
            </a:r>
            <a:r>
              <a:rPr lang="es-MX" sz="2400" dirty="0"/>
              <a:t>, y Viernes tiene inicialmente toda la dotación de trabajo no cualificado </a:t>
            </a:r>
            <a:r>
              <a:rPr lang="es-MX" sz="2400" dirty="0">
                <a:latin typeface="Times New Roman" pitchFamily="18" charset="0"/>
                <a:cs typeface="Times New Roman" pitchFamily="18" charset="0"/>
              </a:rPr>
              <a:t>z</a:t>
            </a:r>
            <a:r>
              <a:rPr lang="es-MX" sz="2400" baseline="-25000" dirty="0">
                <a:latin typeface="Times New Roman" pitchFamily="18" charset="0"/>
                <a:cs typeface="Times New Roman" pitchFamily="18" charset="0"/>
              </a:rPr>
              <a:t>2</a:t>
            </a:r>
            <a:r>
              <a:rPr lang="es-MX" sz="2400" dirty="0"/>
              <a:t>. </a:t>
            </a:r>
          </a:p>
          <a:p>
            <a:r>
              <a:rPr lang="es-MX" sz="2400" dirty="0"/>
              <a:t>Robinson y Viernes tienen preferencias definidas sobre los dos bienes de consumo (</a:t>
            </a:r>
            <a:r>
              <a:rPr lang="es-MX" sz="2400" i="1" dirty="0">
                <a:latin typeface="Times New Roman" pitchFamily="18" charset="0"/>
                <a:cs typeface="Times New Roman" pitchFamily="18" charset="0"/>
              </a:rPr>
              <a:t>x</a:t>
            </a:r>
            <a:r>
              <a:rPr lang="es-MX" sz="2400" baseline="-25000" dirty="0">
                <a:latin typeface="Times New Roman" pitchFamily="18" charset="0"/>
                <a:cs typeface="Times New Roman" pitchFamily="18" charset="0"/>
              </a:rPr>
              <a:t>1</a:t>
            </a:r>
            <a:r>
              <a:rPr lang="es-MX" sz="2400" dirty="0">
                <a:latin typeface="Times New Roman" pitchFamily="18" charset="0"/>
                <a:cs typeface="Times New Roman" pitchFamily="18" charset="0"/>
              </a:rPr>
              <a:t>; </a:t>
            </a:r>
            <a:r>
              <a:rPr lang="es-MX" sz="2400" i="1" dirty="0">
                <a:latin typeface="Times New Roman" pitchFamily="18" charset="0"/>
                <a:cs typeface="Times New Roman" pitchFamily="18" charset="0"/>
              </a:rPr>
              <a:t>x</a:t>
            </a:r>
            <a:r>
              <a:rPr lang="es-MX" sz="2400" baseline="-25000" dirty="0">
                <a:latin typeface="Times New Roman" pitchFamily="18" charset="0"/>
                <a:cs typeface="Times New Roman" pitchFamily="18" charset="0"/>
              </a:rPr>
              <a:t>2</a:t>
            </a:r>
            <a:r>
              <a:rPr lang="es-MX" sz="2400" dirty="0"/>
              <a:t>) representables mediante funciones de utilidad </a:t>
            </a:r>
            <a:r>
              <a:rPr lang="es-MX" sz="2400" i="1" dirty="0" err="1">
                <a:latin typeface="Times New Roman" pitchFamily="18" charset="0"/>
                <a:cs typeface="Times New Roman" pitchFamily="18" charset="0"/>
              </a:rPr>
              <a:t>u</a:t>
            </a:r>
            <a:r>
              <a:rPr lang="es-MX" sz="2400" i="1" baseline="-25000" dirty="0" err="1">
                <a:latin typeface="Times New Roman" pitchFamily="18" charset="0"/>
                <a:cs typeface="Times New Roman" pitchFamily="18" charset="0"/>
              </a:rPr>
              <a:t>i</a:t>
            </a:r>
            <a:r>
              <a:rPr lang="es-MX" sz="2400" dirty="0">
                <a:latin typeface="Times New Roman" pitchFamily="18" charset="0"/>
                <a:cs typeface="Times New Roman" pitchFamily="18" charset="0"/>
              </a:rPr>
              <a:t>(</a:t>
            </a:r>
            <a:r>
              <a:rPr lang="es-MX" sz="2400" i="1" dirty="0">
                <a:latin typeface="Times New Roman" pitchFamily="18" charset="0"/>
                <a:cs typeface="Times New Roman" pitchFamily="18" charset="0"/>
              </a:rPr>
              <a:t>x</a:t>
            </a:r>
            <a:r>
              <a:rPr lang="es-MX" sz="2400" baseline="-25000" dirty="0">
                <a:latin typeface="Times New Roman" pitchFamily="18" charset="0"/>
                <a:cs typeface="Times New Roman" pitchFamily="18" charset="0"/>
              </a:rPr>
              <a:t>i</a:t>
            </a:r>
            <a:r>
              <a:rPr lang="es-MX" sz="2400" dirty="0">
                <a:latin typeface="Times New Roman" pitchFamily="18" charset="0"/>
                <a:cs typeface="Times New Roman" pitchFamily="18" charset="0"/>
              </a:rPr>
              <a:t>)</a:t>
            </a:r>
            <a:r>
              <a:rPr lang="es-MX" sz="2400" dirty="0"/>
              <a:t> estrictamente </a:t>
            </a:r>
            <a:r>
              <a:rPr lang="es-MX" sz="2400" dirty="0" err="1" smtClean="0"/>
              <a:t>cuasicóncavas</a:t>
            </a:r>
            <a:r>
              <a:rPr lang="es-MX" sz="2400" dirty="0" smtClean="0"/>
              <a:t>.</a:t>
            </a:r>
          </a:p>
          <a:p>
            <a:r>
              <a:rPr lang="es-MX" sz="2400" dirty="0" smtClean="0"/>
              <a:t> </a:t>
            </a:r>
            <a:r>
              <a:rPr lang="es-MX" sz="2400" i="1" dirty="0" smtClean="0">
                <a:latin typeface="Times New Roman" pitchFamily="18" charset="0"/>
                <a:cs typeface="Times New Roman" pitchFamily="18" charset="0"/>
              </a:rPr>
              <a:t>x</a:t>
            </a:r>
            <a:r>
              <a:rPr lang="es-MX" sz="2400" baseline="-25000" dirty="0" smtClean="0">
                <a:latin typeface="Times New Roman" pitchFamily="18" charset="0"/>
                <a:cs typeface="Times New Roman" pitchFamily="18" charset="0"/>
              </a:rPr>
              <a:t>i</a:t>
            </a:r>
            <a:r>
              <a:rPr lang="es-MX" sz="2400" dirty="0" smtClean="0">
                <a:latin typeface="Times New Roman" pitchFamily="18" charset="0"/>
                <a:cs typeface="Times New Roman" pitchFamily="18" charset="0"/>
              </a:rPr>
              <a:t> </a:t>
            </a:r>
            <a:r>
              <a:rPr lang="es-MX" sz="2400" dirty="0">
                <a:latin typeface="Times New Roman" pitchFamily="18" charset="0"/>
                <a:cs typeface="Times New Roman" pitchFamily="18" charset="0"/>
              </a:rPr>
              <a:t>= (</a:t>
            </a:r>
            <a:r>
              <a:rPr lang="es-MX" sz="2400" i="1" dirty="0">
                <a:latin typeface="Times New Roman" pitchFamily="18" charset="0"/>
                <a:cs typeface="Times New Roman" pitchFamily="18" charset="0"/>
              </a:rPr>
              <a:t>x</a:t>
            </a:r>
            <a:r>
              <a:rPr lang="es-MX" sz="2400" baseline="-25000" dirty="0">
                <a:latin typeface="Times New Roman" pitchFamily="18" charset="0"/>
                <a:cs typeface="Times New Roman" pitchFamily="18" charset="0"/>
              </a:rPr>
              <a:t>i1</a:t>
            </a:r>
            <a:r>
              <a:rPr lang="es-MX" sz="2400" dirty="0">
                <a:latin typeface="Times New Roman" pitchFamily="18" charset="0"/>
                <a:cs typeface="Times New Roman" pitchFamily="18" charset="0"/>
              </a:rPr>
              <a:t>; </a:t>
            </a:r>
            <a:r>
              <a:rPr lang="es-MX" sz="2400" i="1" dirty="0">
                <a:latin typeface="Times New Roman" pitchFamily="18" charset="0"/>
                <a:cs typeface="Times New Roman" pitchFamily="18" charset="0"/>
              </a:rPr>
              <a:t>x</a:t>
            </a:r>
            <a:r>
              <a:rPr lang="es-MX" sz="2400" baseline="-25000" dirty="0">
                <a:latin typeface="Times New Roman" pitchFamily="18" charset="0"/>
                <a:cs typeface="Times New Roman" pitchFamily="18" charset="0"/>
              </a:rPr>
              <a:t>i2</a:t>
            </a:r>
            <a:r>
              <a:rPr lang="es-MX" sz="2400" dirty="0">
                <a:latin typeface="Times New Roman" pitchFamily="18" charset="0"/>
                <a:cs typeface="Times New Roman" pitchFamily="18" charset="0"/>
              </a:rPr>
              <a:t>)</a:t>
            </a:r>
            <a:r>
              <a:rPr lang="es-MX" sz="2400" dirty="0"/>
              <a:t> representa un plan de consumo del consumidor </a:t>
            </a:r>
            <a:r>
              <a:rPr lang="es-MX" sz="2400" i="1" baseline="-25000" dirty="0"/>
              <a:t>i</a:t>
            </a:r>
            <a:r>
              <a:rPr lang="es-MX" sz="2400" dirty="0"/>
              <a:t>.</a:t>
            </a:r>
          </a:p>
        </p:txBody>
      </p:sp>
    </p:spTree>
    <p:extLst>
      <p:ext uri="{BB962C8B-B14F-4D97-AF65-F5344CB8AC3E}">
        <p14:creationId xmlns:p14="http://schemas.microsoft.com/office/powerpoint/2010/main" val="4263347632"/>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2281" y="1700808"/>
            <a:ext cx="6336704" cy="4316384"/>
          </a:xfrm>
        </p:spPr>
        <p:txBody>
          <a:bodyPr>
            <a:noAutofit/>
          </a:bodyPr>
          <a:lstStyle/>
          <a:p>
            <a:pPr marL="265113" indent="-265113"/>
            <a:r>
              <a:rPr lang="es-MX" dirty="0" smtClean="0"/>
              <a:t>Factores </a:t>
            </a:r>
            <a:r>
              <a:rPr lang="es-MX" dirty="0"/>
              <a:t>utilizados por la empresa </a:t>
            </a:r>
            <a:r>
              <a:rPr lang="es-MX" i="1" dirty="0">
                <a:latin typeface="Times New Roman" pitchFamily="18" charset="0"/>
                <a:cs typeface="Times New Roman" pitchFamily="18" charset="0"/>
              </a:rPr>
              <a:t>j</a:t>
            </a:r>
            <a:r>
              <a:rPr lang="es-MX" dirty="0"/>
              <a:t> </a:t>
            </a:r>
            <a:r>
              <a:rPr lang="es-MX" dirty="0" smtClean="0"/>
              <a:t>son </a:t>
            </a:r>
            <a:r>
              <a:rPr lang="es-MX" dirty="0" err="1">
                <a:latin typeface="Times New Roman" pitchFamily="18" charset="0"/>
                <a:cs typeface="Times New Roman" pitchFamily="18" charset="0"/>
              </a:rPr>
              <a:t>z</a:t>
            </a:r>
            <a:r>
              <a:rPr lang="es-MX"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 = (z</a:t>
            </a:r>
            <a:r>
              <a:rPr lang="es-MX" i="1" baseline="-25000" dirty="0">
                <a:latin typeface="Times New Roman" pitchFamily="18" charset="0"/>
                <a:cs typeface="Times New Roman" pitchFamily="18" charset="0"/>
              </a:rPr>
              <a:t>j</a:t>
            </a:r>
            <a:r>
              <a:rPr lang="es-MX" baseline="-25000" dirty="0">
                <a:latin typeface="Times New Roman" pitchFamily="18" charset="0"/>
                <a:cs typeface="Times New Roman" pitchFamily="18" charset="0"/>
              </a:rPr>
              <a:t>1</a:t>
            </a:r>
            <a:r>
              <a:rPr lang="es-MX" dirty="0">
                <a:latin typeface="Times New Roman" pitchFamily="18" charset="0"/>
                <a:cs typeface="Times New Roman" pitchFamily="18" charset="0"/>
              </a:rPr>
              <a:t>; z</a:t>
            </a:r>
            <a:r>
              <a:rPr lang="es-MX" i="1" baseline="-25000" dirty="0">
                <a:latin typeface="Times New Roman" pitchFamily="18" charset="0"/>
                <a:cs typeface="Times New Roman" pitchFamily="18" charset="0"/>
              </a:rPr>
              <a:t>j</a:t>
            </a:r>
            <a:r>
              <a:rPr lang="es-MX" baseline="-25000" dirty="0">
                <a:latin typeface="Times New Roman" pitchFamily="18" charset="0"/>
                <a:cs typeface="Times New Roman" pitchFamily="18" charset="0"/>
              </a:rPr>
              <a:t>2</a:t>
            </a:r>
            <a:r>
              <a:rPr lang="es-MX" dirty="0" smtClean="0">
                <a:latin typeface="Times New Roman" pitchFamily="18" charset="0"/>
                <a:cs typeface="Times New Roman" pitchFamily="18" charset="0"/>
              </a:rPr>
              <a:t>)</a:t>
            </a:r>
            <a:endParaRPr lang="es-MX" dirty="0"/>
          </a:p>
          <a:p>
            <a:pPr marL="265113" indent="-265113"/>
            <a:r>
              <a:rPr lang="es-MX" dirty="0"/>
              <a:t>Las tecnologías de las </a:t>
            </a:r>
            <a:r>
              <a:rPr lang="es-MX" dirty="0" smtClean="0"/>
              <a:t>empresas se representan </a:t>
            </a:r>
            <a:r>
              <a:rPr lang="es-MX" dirty="0"/>
              <a:t>mediante </a:t>
            </a:r>
            <a:r>
              <a:rPr lang="es-MX" dirty="0" smtClean="0"/>
              <a:t>funciones </a:t>
            </a:r>
            <a:r>
              <a:rPr lang="es-MX" dirty="0"/>
              <a:t>de producción </a:t>
            </a:r>
            <a:r>
              <a:rPr lang="es-MX" i="1" dirty="0" err="1">
                <a:latin typeface="Times New Roman" pitchFamily="18" charset="0"/>
                <a:cs typeface="Times New Roman" pitchFamily="18" charset="0"/>
              </a:rPr>
              <a:t>f</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a:t>
            </a:r>
            <a:r>
              <a:rPr lang="es-MX" dirty="0" err="1">
                <a:latin typeface="Times New Roman" pitchFamily="18" charset="0"/>
                <a:cs typeface="Times New Roman" pitchFamily="18" charset="0"/>
              </a:rPr>
              <a:t>z</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a:t>
            </a:r>
            <a:r>
              <a:rPr lang="es-MX" dirty="0"/>
              <a:t>. </a:t>
            </a:r>
          </a:p>
          <a:p>
            <a:pPr marL="265113" indent="-265113"/>
            <a:r>
              <a:rPr lang="es-MX" dirty="0" smtClean="0"/>
              <a:t>Se supone las </a:t>
            </a:r>
            <a:r>
              <a:rPr lang="es-MX" dirty="0"/>
              <a:t>tecnologías son estrictamente </a:t>
            </a:r>
            <a:r>
              <a:rPr lang="es-MX" dirty="0" err="1"/>
              <a:t>cuasicóncavas</a:t>
            </a:r>
            <a:r>
              <a:rPr lang="es-MX" dirty="0"/>
              <a:t> y crecientes en los dos factores.</a:t>
            </a:r>
          </a:p>
          <a:p>
            <a:pPr marL="265113" indent="-265113"/>
            <a:r>
              <a:rPr lang="es-MX" dirty="0"/>
              <a:t>S</a:t>
            </a:r>
            <a:r>
              <a:rPr lang="es-MX" dirty="0" smtClean="0"/>
              <a:t>e </a:t>
            </a:r>
            <a:r>
              <a:rPr lang="es-MX" dirty="0"/>
              <a:t>representa una asignación de factores de producción </a:t>
            </a:r>
            <a:r>
              <a:rPr lang="es-MX" dirty="0" smtClean="0"/>
              <a:t>mediante </a:t>
            </a:r>
            <a:r>
              <a:rPr lang="es-MX" dirty="0"/>
              <a:t>una caja de </a:t>
            </a:r>
            <a:r>
              <a:rPr lang="es-MX" dirty="0" err="1"/>
              <a:t>Edgeworth</a:t>
            </a:r>
            <a:r>
              <a:rPr lang="es-MX" dirty="0"/>
              <a:t> donde la base </a:t>
            </a:r>
            <a:r>
              <a:rPr lang="es-MX" dirty="0" smtClean="0"/>
              <a:t>representa </a:t>
            </a:r>
            <a:r>
              <a:rPr lang="es-MX" dirty="0"/>
              <a:t>la dotación total de trabajo cualificado </a:t>
            </a:r>
            <a:r>
              <a:rPr lang="es-MX" dirty="0">
                <a:latin typeface="Times New Roman" pitchFamily="18" charset="0"/>
                <a:cs typeface="Times New Roman" pitchFamily="18" charset="0"/>
              </a:rPr>
              <a:t>z</a:t>
            </a:r>
            <a:r>
              <a:rPr lang="es-MX" baseline="-25000" dirty="0">
                <a:latin typeface="Times New Roman" pitchFamily="18" charset="0"/>
                <a:cs typeface="Times New Roman" pitchFamily="18" charset="0"/>
              </a:rPr>
              <a:t>1</a:t>
            </a:r>
            <a:r>
              <a:rPr lang="es-MX" dirty="0"/>
              <a:t> y la altura representa la dotación total de trabajo no cualificado </a:t>
            </a:r>
            <a:r>
              <a:rPr lang="es-MX" dirty="0">
                <a:latin typeface="Times New Roman" pitchFamily="18" charset="0"/>
                <a:cs typeface="Times New Roman" pitchFamily="18" charset="0"/>
              </a:rPr>
              <a:t>z</a:t>
            </a:r>
            <a:r>
              <a:rPr lang="es-MX" baseline="-25000" dirty="0">
                <a:latin typeface="Times New Roman" pitchFamily="18" charset="0"/>
                <a:cs typeface="Times New Roman" pitchFamily="18" charset="0"/>
              </a:rPr>
              <a:t>2</a:t>
            </a:r>
            <a:r>
              <a:rPr lang="es-MX" dirty="0"/>
              <a:t>. </a:t>
            </a:r>
          </a:p>
        </p:txBody>
      </p:sp>
      <p:pic>
        <p:nvPicPr>
          <p:cNvPr id="2050" name="Picture 2"/>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408985" y="1210115"/>
            <a:ext cx="46672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60313" y="5769781"/>
            <a:ext cx="10297144" cy="769441"/>
          </a:xfrm>
          <a:prstGeom prst="rect">
            <a:avLst/>
          </a:prstGeom>
        </p:spPr>
        <p:txBody>
          <a:bodyPr wrap="square">
            <a:spAutoFit/>
          </a:bodyPr>
          <a:lstStyle/>
          <a:p>
            <a:r>
              <a:rPr lang="es-MX" sz="2200" dirty="0" smtClean="0">
                <a:solidFill>
                  <a:schemeClr val="tx2">
                    <a:lumMod val="50000"/>
                  </a:schemeClr>
                </a:solidFill>
              </a:rPr>
              <a:t>Una asignación de factores de producción es un vector </a:t>
            </a:r>
            <a:r>
              <a:rPr lang="es-MX" sz="2200" dirty="0" smtClean="0">
                <a:solidFill>
                  <a:schemeClr val="tx2">
                    <a:lumMod val="50000"/>
                  </a:schemeClr>
                </a:solidFill>
                <a:latin typeface="Times New Roman" pitchFamily="18" charset="0"/>
                <a:cs typeface="Times New Roman" pitchFamily="18" charset="0"/>
              </a:rPr>
              <a:t>z = (z</a:t>
            </a:r>
            <a:r>
              <a:rPr lang="es-MX" sz="2200" baseline="-25000" dirty="0" smtClean="0">
                <a:solidFill>
                  <a:schemeClr val="tx2">
                    <a:lumMod val="50000"/>
                  </a:schemeClr>
                </a:solidFill>
                <a:latin typeface="Times New Roman" pitchFamily="18" charset="0"/>
                <a:cs typeface="Times New Roman" pitchFamily="18" charset="0"/>
              </a:rPr>
              <a:t>11</a:t>
            </a:r>
            <a:r>
              <a:rPr lang="es-MX" sz="2200" dirty="0" smtClean="0">
                <a:solidFill>
                  <a:schemeClr val="tx2">
                    <a:lumMod val="50000"/>
                  </a:schemeClr>
                </a:solidFill>
                <a:latin typeface="Times New Roman" pitchFamily="18" charset="0"/>
                <a:cs typeface="Times New Roman" pitchFamily="18" charset="0"/>
              </a:rPr>
              <a:t>; z</a:t>
            </a:r>
            <a:r>
              <a:rPr lang="es-MX" sz="2200" baseline="-25000" dirty="0" smtClean="0">
                <a:solidFill>
                  <a:schemeClr val="tx2">
                    <a:lumMod val="50000"/>
                  </a:schemeClr>
                </a:solidFill>
                <a:latin typeface="Times New Roman" pitchFamily="18" charset="0"/>
                <a:cs typeface="Times New Roman" pitchFamily="18" charset="0"/>
              </a:rPr>
              <a:t>12</a:t>
            </a:r>
            <a:r>
              <a:rPr lang="es-MX" sz="2200" dirty="0" smtClean="0">
                <a:solidFill>
                  <a:schemeClr val="tx2">
                    <a:lumMod val="50000"/>
                  </a:schemeClr>
                </a:solidFill>
                <a:latin typeface="Times New Roman" pitchFamily="18" charset="0"/>
                <a:cs typeface="Times New Roman" pitchFamily="18" charset="0"/>
              </a:rPr>
              <a:t>; z</a:t>
            </a:r>
            <a:r>
              <a:rPr lang="es-MX" sz="2200" baseline="-25000" dirty="0" smtClean="0">
                <a:solidFill>
                  <a:schemeClr val="tx2">
                    <a:lumMod val="50000"/>
                  </a:schemeClr>
                </a:solidFill>
                <a:latin typeface="Times New Roman" pitchFamily="18" charset="0"/>
                <a:cs typeface="Times New Roman" pitchFamily="18" charset="0"/>
              </a:rPr>
              <a:t>21</a:t>
            </a:r>
            <a:r>
              <a:rPr lang="es-MX" sz="2200" dirty="0" smtClean="0">
                <a:solidFill>
                  <a:schemeClr val="tx2">
                    <a:lumMod val="50000"/>
                  </a:schemeClr>
                </a:solidFill>
                <a:latin typeface="Times New Roman" pitchFamily="18" charset="0"/>
                <a:cs typeface="Times New Roman" pitchFamily="18" charset="0"/>
              </a:rPr>
              <a:t>; z</a:t>
            </a:r>
            <a:r>
              <a:rPr lang="es-MX" sz="2200" baseline="-25000" dirty="0" smtClean="0">
                <a:solidFill>
                  <a:schemeClr val="tx2">
                    <a:lumMod val="50000"/>
                  </a:schemeClr>
                </a:solidFill>
                <a:latin typeface="Times New Roman" pitchFamily="18" charset="0"/>
                <a:cs typeface="Times New Roman" pitchFamily="18" charset="0"/>
              </a:rPr>
              <a:t>22</a:t>
            </a:r>
            <a:r>
              <a:rPr lang="es-MX" sz="2200" dirty="0" smtClean="0">
                <a:solidFill>
                  <a:schemeClr val="tx2">
                    <a:lumMod val="50000"/>
                  </a:schemeClr>
                </a:solidFill>
                <a:latin typeface="Times New Roman" pitchFamily="18" charset="0"/>
                <a:cs typeface="Times New Roman" pitchFamily="18" charset="0"/>
              </a:rPr>
              <a:t>) </a:t>
            </a:r>
            <a:r>
              <a:rPr lang="es-MX" sz="2200" dirty="0" smtClean="0">
                <a:solidFill>
                  <a:schemeClr val="tx2">
                    <a:lumMod val="50000"/>
                  </a:schemeClr>
                </a:solidFill>
              </a:rPr>
              <a:t>que se representa como un punto en la caja de </a:t>
            </a:r>
            <a:r>
              <a:rPr lang="es-MX" sz="2200" dirty="0" err="1" smtClean="0">
                <a:solidFill>
                  <a:schemeClr val="tx2">
                    <a:lumMod val="50000"/>
                  </a:schemeClr>
                </a:solidFill>
              </a:rPr>
              <a:t>Edgeworth</a:t>
            </a:r>
            <a:r>
              <a:rPr lang="es-MX" sz="2200" dirty="0" smtClean="0">
                <a:solidFill>
                  <a:schemeClr val="tx2">
                    <a:lumMod val="50000"/>
                  </a:schemeClr>
                </a:solidFill>
              </a:rPr>
              <a:t>.</a:t>
            </a:r>
            <a:endParaRPr lang="es-MX" sz="2200" dirty="0">
              <a:solidFill>
                <a:schemeClr val="tx2">
                  <a:lumMod val="50000"/>
                </a:schemeClr>
              </a:solidFill>
            </a:endParaRPr>
          </a:p>
        </p:txBody>
      </p:sp>
      <p:sp>
        <p:nvSpPr>
          <p:cNvPr id="5" name="4 Rectángulo"/>
          <p:cNvSpPr/>
          <p:nvPr/>
        </p:nvSpPr>
        <p:spPr>
          <a:xfrm>
            <a:off x="216297" y="160764"/>
            <a:ext cx="10585176" cy="1107996"/>
          </a:xfrm>
          <a:prstGeom prst="rect">
            <a:avLst/>
          </a:prstGeom>
        </p:spPr>
        <p:txBody>
          <a:bodyPr wrap="square">
            <a:spAutoFit/>
          </a:bodyPr>
          <a:lstStyle/>
          <a:p>
            <a:r>
              <a:rPr lang="es-MX" sz="2200" dirty="0"/>
              <a:t>Denotaremos</a:t>
            </a:r>
          </a:p>
          <a:p>
            <a:pPr marL="285750" indent="-285750">
              <a:buFont typeface="Arial" pitchFamily="34" charset="0"/>
              <a:buChar char="•"/>
            </a:pPr>
            <a:r>
              <a:rPr lang="es-MX" sz="2200" dirty="0"/>
              <a:t>Un plan de producción de la economía como </a:t>
            </a:r>
            <a:r>
              <a:rPr lang="es-MX" sz="2200" dirty="0">
                <a:latin typeface="Times New Roman" pitchFamily="18" charset="0"/>
                <a:cs typeface="Times New Roman" pitchFamily="18" charset="0"/>
              </a:rPr>
              <a:t>(</a:t>
            </a:r>
            <a:r>
              <a:rPr lang="es-MX" sz="2200" i="1" dirty="0">
                <a:latin typeface="Times New Roman" pitchFamily="18" charset="0"/>
                <a:cs typeface="Times New Roman" pitchFamily="18" charset="0"/>
              </a:rPr>
              <a:t>q</a:t>
            </a:r>
            <a:r>
              <a:rPr lang="es-MX" sz="2200" baseline="-25000" dirty="0">
                <a:latin typeface="Times New Roman" pitchFamily="18" charset="0"/>
                <a:cs typeface="Times New Roman" pitchFamily="18" charset="0"/>
              </a:rPr>
              <a:t>1</a:t>
            </a:r>
            <a:r>
              <a:rPr lang="es-MX" sz="2200" dirty="0">
                <a:latin typeface="Times New Roman" pitchFamily="18" charset="0"/>
                <a:cs typeface="Times New Roman" pitchFamily="18" charset="0"/>
              </a:rPr>
              <a:t>; </a:t>
            </a:r>
            <a:r>
              <a:rPr lang="es-MX" sz="2200" i="1" dirty="0">
                <a:latin typeface="Times New Roman" pitchFamily="18" charset="0"/>
                <a:cs typeface="Times New Roman" pitchFamily="18" charset="0"/>
              </a:rPr>
              <a:t>q</a:t>
            </a:r>
            <a:r>
              <a:rPr lang="es-MX" sz="2200" baseline="-25000" dirty="0">
                <a:latin typeface="Times New Roman" pitchFamily="18" charset="0"/>
                <a:cs typeface="Times New Roman" pitchFamily="18" charset="0"/>
              </a:rPr>
              <a:t>2</a:t>
            </a:r>
            <a:r>
              <a:rPr lang="es-MX" sz="2200" dirty="0">
                <a:latin typeface="Times New Roman" pitchFamily="18" charset="0"/>
                <a:cs typeface="Times New Roman" pitchFamily="18" charset="0"/>
              </a:rPr>
              <a:t>)</a:t>
            </a:r>
            <a:r>
              <a:rPr lang="es-MX" sz="2200" dirty="0"/>
              <a:t>, donde </a:t>
            </a:r>
            <a:r>
              <a:rPr lang="es-MX" sz="2200" i="1" dirty="0" err="1">
                <a:latin typeface="Times New Roman" pitchFamily="18" charset="0"/>
                <a:cs typeface="Times New Roman" pitchFamily="18" charset="0"/>
              </a:rPr>
              <a:t>q</a:t>
            </a:r>
            <a:r>
              <a:rPr lang="es-MX" sz="2200" i="1" baseline="-25000" dirty="0" err="1">
                <a:latin typeface="Times New Roman" pitchFamily="18" charset="0"/>
                <a:cs typeface="Times New Roman" pitchFamily="18" charset="0"/>
              </a:rPr>
              <a:t>j</a:t>
            </a:r>
            <a:r>
              <a:rPr lang="es-MX" sz="2200" dirty="0"/>
              <a:t> es la producción del bien de consumo correspondiente a la empresa </a:t>
            </a:r>
            <a:r>
              <a:rPr lang="es-MX" sz="2200" i="1" dirty="0">
                <a:latin typeface="Times New Roman" pitchFamily="18" charset="0"/>
                <a:cs typeface="Times New Roman" pitchFamily="18" charset="0"/>
              </a:rPr>
              <a:t>j</a:t>
            </a:r>
            <a:r>
              <a:rPr lang="es-MX" sz="2200" dirty="0"/>
              <a:t>. </a:t>
            </a:r>
          </a:p>
        </p:txBody>
      </p:sp>
    </p:spTree>
    <p:extLst>
      <p:ext uri="{BB962C8B-B14F-4D97-AF65-F5344CB8AC3E}">
        <p14:creationId xmlns:p14="http://schemas.microsoft.com/office/powerpoint/2010/main" val="3461930049"/>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97694" y="332656"/>
            <a:ext cx="10203779" cy="6192688"/>
          </a:xfrm>
        </p:spPr>
        <p:txBody>
          <a:bodyPr>
            <a:normAutofit lnSpcReduction="10000"/>
          </a:bodyPr>
          <a:lstStyle/>
          <a:p>
            <a:r>
              <a:rPr lang="es-MX" dirty="0"/>
              <a:t>Se inicia el análisis con el estudio de la determinación de las asignaciones de factores de producción eficientes en el sentido de Pareto. </a:t>
            </a:r>
          </a:p>
          <a:p>
            <a:r>
              <a:rPr lang="es-MX" dirty="0" smtClean="0"/>
              <a:t>Recordemos </a:t>
            </a:r>
            <a:r>
              <a:rPr lang="es-MX" dirty="0"/>
              <a:t>que el conjunto de </a:t>
            </a:r>
            <a:r>
              <a:rPr lang="es-MX" dirty="0" err="1"/>
              <a:t>isocuantas</a:t>
            </a:r>
            <a:r>
              <a:rPr lang="es-MX" dirty="0"/>
              <a:t> de la empresa</a:t>
            </a:r>
            <a:r>
              <a:rPr lang="es-MX" i="1" dirty="0">
                <a:latin typeface="Times New Roman" pitchFamily="18" charset="0"/>
                <a:cs typeface="Times New Roman" pitchFamily="18" charset="0"/>
              </a:rPr>
              <a:t> j </a:t>
            </a:r>
            <a:r>
              <a:rPr lang="es-MX" dirty="0" smtClean="0"/>
              <a:t>es</a:t>
            </a:r>
          </a:p>
          <a:p>
            <a:endParaRPr lang="es-MX" dirty="0"/>
          </a:p>
          <a:p>
            <a:endParaRPr lang="es-MX" dirty="0" smtClean="0"/>
          </a:p>
          <a:p>
            <a:pPr marL="114300" indent="0">
              <a:buNone/>
            </a:pPr>
            <a:r>
              <a:rPr lang="es-MX" dirty="0" smtClean="0"/>
              <a:t>   donde </a:t>
            </a:r>
            <a:r>
              <a:rPr lang="es-MX" i="1" dirty="0">
                <a:latin typeface="Times New Roman" pitchFamily="18" charset="0"/>
                <a:cs typeface="Times New Roman" pitchFamily="18" charset="0"/>
              </a:rPr>
              <a:t>v</a:t>
            </a:r>
            <a:r>
              <a:rPr lang="es-MX" dirty="0"/>
              <a:t> es una constante arbitraria.</a:t>
            </a:r>
          </a:p>
          <a:p>
            <a:endParaRPr lang="es-MX" dirty="0" smtClean="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smtClean="0"/>
              <a:t>Una </a:t>
            </a:r>
            <a:r>
              <a:rPr lang="es-MX" dirty="0"/>
              <a:t>asignación de factores de producción </a:t>
            </a:r>
            <a:r>
              <a:rPr lang="es-MX" dirty="0">
                <a:latin typeface="Times New Roman" pitchFamily="18" charset="0"/>
                <a:cs typeface="Times New Roman" pitchFamily="18" charset="0"/>
              </a:rPr>
              <a:t>z</a:t>
            </a:r>
            <a:r>
              <a:rPr lang="es-MX" dirty="0"/>
              <a:t> es eficiente en el sentido de Pareto si no existe otra combinación de factores alternativa que permita aumentar la producción de alguna empresa sin disminuir la producción de alguna otra.</a:t>
            </a:r>
          </a:p>
        </p:txBody>
      </p:sp>
      <p:sp>
        <p:nvSpPr>
          <p:cNvPr id="4" name="Rectangle 2"/>
          <p:cNvSpPr>
            <a:spLocks noChangeArrowheads="1"/>
          </p:cNvSpPr>
          <p:nvPr/>
        </p:nvSpPr>
        <p:spPr bwMode="auto">
          <a:xfrm>
            <a:off x="0" y="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4 Objeto"/>
          <p:cNvGraphicFramePr>
            <a:graphicFrameLocks noChangeAspect="1"/>
          </p:cNvGraphicFramePr>
          <p:nvPr>
            <p:extLst>
              <p:ext uri="{D42A27DB-BD31-4B8C-83A1-F6EECF244321}">
                <p14:modId xmlns:p14="http://schemas.microsoft.com/office/powerpoint/2010/main" val="1397394309"/>
              </p:ext>
            </p:extLst>
          </p:nvPr>
        </p:nvGraphicFramePr>
        <p:xfrm>
          <a:off x="3240633" y="1556792"/>
          <a:ext cx="3324225" cy="457200"/>
        </p:xfrm>
        <a:graphic>
          <a:graphicData uri="http://schemas.openxmlformats.org/presentationml/2006/ole">
            <mc:AlternateContent xmlns:mc="http://schemas.openxmlformats.org/markup-compatibility/2006">
              <mc:Choice xmlns:v="urn:schemas-microsoft-com:vml" Requires="v">
                <p:oleObj spid="_x0000_s3111" name="Ecuación" r:id="rId3" imgW="1841500" imgH="254000" progId="Equation.3">
                  <p:embed/>
                </p:oleObj>
              </mc:Choice>
              <mc:Fallback>
                <p:oleObj name="Ecuación" r:id="rId3" imgW="1841500" imgH="2540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0633" y="1556792"/>
                        <a:ext cx="33242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p:cNvSpPr>
            <a:spLocks noChangeArrowheads="1"/>
          </p:cNvSpPr>
          <p:nvPr/>
        </p:nvSpPr>
        <p:spPr bwMode="auto">
          <a:xfrm>
            <a:off x="0" y="45720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079" name="Picture 7"/>
          <p:cNvPicPr>
            <a:picLocks noChangeAspect="1" noChangeArrowheads="1"/>
          </p:cNvPicPr>
          <p:nvPr/>
        </p:nvPicPr>
        <p:blipFill>
          <a:blip r:embed="rId5">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922660" y="2558008"/>
            <a:ext cx="808672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620987"/>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6337" y="31629"/>
            <a:ext cx="9961563" cy="850106"/>
          </a:xfrm>
        </p:spPr>
        <p:txBody>
          <a:bodyPr/>
          <a:lstStyle/>
          <a:p>
            <a:r>
              <a:rPr lang="es-MX" sz="3600" b="1" dirty="0">
                <a:solidFill>
                  <a:schemeClr val="tx1"/>
                </a:solidFill>
              </a:rPr>
              <a:t>El enfoque centralizado</a:t>
            </a:r>
          </a:p>
        </p:txBody>
      </p:sp>
      <p:sp>
        <p:nvSpPr>
          <p:cNvPr id="3" name="2 Marcador de contenido"/>
          <p:cNvSpPr>
            <a:spLocks noGrp="1"/>
          </p:cNvSpPr>
          <p:nvPr>
            <p:ph idx="1"/>
          </p:nvPr>
        </p:nvSpPr>
        <p:spPr>
          <a:xfrm>
            <a:off x="288305" y="1043000"/>
            <a:ext cx="10585175" cy="2674032"/>
          </a:xfrm>
        </p:spPr>
        <p:txBody>
          <a:bodyPr/>
          <a:lstStyle/>
          <a:p>
            <a:r>
              <a:rPr lang="es-MX" dirty="0"/>
              <a:t>Un planificador central se enfrenta al problema de determinar una asignación eficiente de inputs </a:t>
            </a:r>
            <a:r>
              <a:rPr lang="es-MX" dirty="0">
                <a:latin typeface="Times New Roman" pitchFamily="18" charset="0"/>
                <a:cs typeface="Times New Roman" pitchFamily="18" charset="0"/>
              </a:rPr>
              <a:t>z = (z</a:t>
            </a:r>
            <a:r>
              <a:rPr lang="es-MX" baseline="-25000" dirty="0">
                <a:latin typeface="Times New Roman" pitchFamily="18" charset="0"/>
                <a:cs typeface="Times New Roman" pitchFamily="18" charset="0"/>
              </a:rPr>
              <a:t>11</a:t>
            </a:r>
            <a:r>
              <a:rPr lang="es-MX" dirty="0">
                <a:latin typeface="Times New Roman" pitchFamily="18" charset="0"/>
                <a:cs typeface="Times New Roman" pitchFamily="18" charset="0"/>
              </a:rPr>
              <a:t>; z</a:t>
            </a:r>
            <a:r>
              <a:rPr lang="es-MX" baseline="-25000" dirty="0">
                <a:latin typeface="Times New Roman" pitchFamily="18" charset="0"/>
                <a:cs typeface="Times New Roman" pitchFamily="18" charset="0"/>
              </a:rPr>
              <a:t>12</a:t>
            </a:r>
            <a:r>
              <a:rPr lang="es-MX" dirty="0">
                <a:latin typeface="Times New Roman" pitchFamily="18" charset="0"/>
                <a:cs typeface="Times New Roman" pitchFamily="18" charset="0"/>
              </a:rPr>
              <a:t>; z</a:t>
            </a:r>
            <a:r>
              <a:rPr lang="es-MX" baseline="-25000" dirty="0">
                <a:latin typeface="Times New Roman" pitchFamily="18" charset="0"/>
                <a:cs typeface="Times New Roman" pitchFamily="18" charset="0"/>
              </a:rPr>
              <a:t>21</a:t>
            </a:r>
            <a:r>
              <a:rPr lang="es-MX" dirty="0">
                <a:latin typeface="Times New Roman" pitchFamily="18" charset="0"/>
                <a:cs typeface="Times New Roman" pitchFamily="18" charset="0"/>
              </a:rPr>
              <a:t>; z</a:t>
            </a:r>
            <a:r>
              <a:rPr lang="es-MX" baseline="-25000" dirty="0">
                <a:latin typeface="Times New Roman" pitchFamily="18" charset="0"/>
                <a:cs typeface="Times New Roman" pitchFamily="18" charset="0"/>
              </a:rPr>
              <a:t>22</a:t>
            </a:r>
            <a:r>
              <a:rPr lang="es-MX" dirty="0">
                <a:latin typeface="Times New Roman" pitchFamily="18" charset="0"/>
                <a:cs typeface="Times New Roman" pitchFamily="18" charset="0"/>
              </a:rPr>
              <a:t>)</a:t>
            </a:r>
            <a:r>
              <a:rPr lang="es-MX" dirty="0"/>
              <a:t> que generarán unos volúmenes de producción </a:t>
            </a:r>
            <a:r>
              <a:rPr lang="es-MX" dirty="0" smtClean="0"/>
              <a:t>                  </a:t>
            </a:r>
            <a:r>
              <a:rPr lang="es-MX" i="1" dirty="0" err="1" smtClean="0">
                <a:latin typeface="Times New Roman" pitchFamily="18" charset="0"/>
                <a:cs typeface="Times New Roman" pitchFamily="18" charset="0"/>
              </a:rPr>
              <a:t>q</a:t>
            </a:r>
            <a:r>
              <a:rPr lang="es-MX" i="1" baseline="-25000" dirty="0" err="1" smtClean="0">
                <a:latin typeface="Times New Roman" pitchFamily="18" charset="0"/>
                <a:cs typeface="Times New Roman" pitchFamily="18" charset="0"/>
              </a:rPr>
              <a:t>j</a:t>
            </a:r>
            <a:r>
              <a:rPr lang="es-MX" dirty="0" smtClean="0">
                <a:latin typeface="Times New Roman" pitchFamily="18" charset="0"/>
                <a:cs typeface="Times New Roman" pitchFamily="18" charset="0"/>
              </a:rPr>
              <a:t> </a:t>
            </a:r>
            <a:r>
              <a:rPr lang="es-MX" dirty="0">
                <a:latin typeface="Times New Roman" pitchFamily="18" charset="0"/>
                <a:cs typeface="Times New Roman" pitchFamily="18" charset="0"/>
              </a:rPr>
              <a:t>= </a:t>
            </a:r>
            <a:r>
              <a:rPr lang="es-MX" i="1" dirty="0" err="1">
                <a:latin typeface="Times New Roman" pitchFamily="18" charset="0"/>
                <a:cs typeface="Times New Roman" pitchFamily="18" charset="0"/>
              </a:rPr>
              <a:t>q</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(z</a:t>
            </a:r>
            <a:r>
              <a:rPr lang="es-MX" i="1" baseline="-25000" dirty="0">
                <a:latin typeface="Times New Roman" pitchFamily="18" charset="0"/>
                <a:cs typeface="Times New Roman" pitchFamily="18" charset="0"/>
              </a:rPr>
              <a:t>j</a:t>
            </a:r>
            <a:r>
              <a:rPr lang="es-MX" baseline="-25000" dirty="0">
                <a:latin typeface="Times New Roman" pitchFamily="18" charset="0"/>
                <a:cs typeface="Times New Roman" pitchFamily="18" charset="0"/>
              </a:rPr>
              <a:t>1</a:t>
            </a:r>
            <a:r>
              <a:rPr lang="es-MX" dirty="0">
                <a:latin typeface="Times New Roman" pitchFamily="18" charset="0"/>
                <a:cs typeface="Times New Roman" pitchFamily="18" charset="0"/>
              </a:rPr>
              <a:t>; z</a:t>
            </a:r>
            <a:r>
              <a:rPr lang="es-MX" i="1" baseline="-25000" dirty="0">
                <a:latin typeface="Times New Roman" pitchFamily="18" charset="0"/>
                <a:cs typeface="Times New Roman" pitchFamily="18" charset="0"/>
              </a:rPr>
              <a:t>j</a:t>
            </a:r>
            <a:r>
              <a:rPr lang="es-MX" baseline="-25000" dirty="0">
                <a:latin typeface="Times New Roman" pitchFamily="18" charset="0"/>
                <a:cs typeface="Times New Roman" pitchFamily="18" charset="0"/>
              </a:rPr>
              <a:t>2</a:t>
            </a:r>
            <a:r>
              <a:rPr lang="es-MX" dirty="0">
                <a:latin typeface="Times New Roman" pitchFamily="18" charset="0"/>
                <a:cs typeface="Times New Roman" pitchFamily="18" charset="0"/>
              </a:rPr>
              <a:t>); </a:t>
            </a:r>
            <a:r>
              <a:rPr lang="es-MX" i="1" dirty="0">
                <a:latin typeface="Times New Roman" pitchFamily="18" charset="0"/>
                <a:cs typeface="Times New Roman" pitchFamily="18" charset="0"/>
              </a:rPr>
              <a:t>j</a:t>
            </a:r>
            <a:r>
              <a:rPr lang="es-MX" dirty="0">
                <a:latin typeface="Times New Roman" pitchFamily="18" charset="0"/>
                <a:cs typeface="Times New Roman" pitchFamily="18" charset="0"/>
              </a:rPr>
              <a:t> = 1; 2.</a:t>
            </a:r>
            <a:r>
              <a:rPr lang="es-MX" dirty="0"/>
              <a:t> </a:t>
            </a:r>
          </a:p>
          <a:p>
            <a:r>
              <a:rPr lang="es-MX" dirty="0" smtClean="0"/>
              <a:t>Dada </a:t>
            </a:r>
            <a:r>
              <a:rPr lang="es-MX" dirty="0"/>
              <a:t>esta disponibilidad de bienes de consumo, debe determinar un plan de consumo para Robinson y para Viernes </a:t>
            </a:r>
            <a:r>
              <a:rPr lang="es-MX" i="1" dirty="0">
                <a:latin typeface="Times New Roman" pitchFamily="18" charset="0"/>
                <a:cs typeface="Times New Roman" pitchFamily="18" charset="0"/>
              </a:rPr>
              <a:t>x</a:t>
            </a:r>
            <a:r>
              <a:rPr lang="es-MX" dirty="0">
                <a:latin typeface="Times New Roman" pitchFamily="18" charset="0"/>
                <a:cs typeface="Times New Roman" pitchFamily="18" charset="0"/>
              </a:rPr>
              <a:t> = (</a:t>
            </a:r>
            <a:r>
              <a:rPr lang="es-MX" i="1" dirty="0">
                <a:latin typeface="Times New Roman" pitchFamily="18" charset="0"/>
                <a:cs typeface="Times New Roman" pitchFamily="18" charset="0"/>
              </a:rPr>
              <a:t>x</a:t>
            </a:r>
            <a:r>
              <a:rPr lang="es-MX" baseline="-25000" dirty="0">
                <a:latin typeface="Times New Roman" pitchFamily="18" charset="0"/>
                <a:cs typeface="Times New Roman" pitchFamily="18" charset="0"/>
              </a:rPr>
              <a:t>11</a:t>
            </a:r>
            <a:r>
              <a:rPr lang="es-MX" dirty="0">
                <a:latin typeface="Times New Roman" pitchFamily="18" charset="0"/>
                <a:cs typeface="Times New Roman" pitchFamily="18" charset="0"/>
              </a:rPr>
              <a:t>; </a:t>
            </a:r>
            <a:r>
              <a:rPr lang="es-MX" i="1" dirty="0">
                <a:latin typeface="Times New Roman" pitchFamily="18" charset="0"/>
                <a:cs typeface="Times New Roman" pitchFamily="18" charset="0"/>
              </a:rPr>
              <a:t>x</a:t>
            </a:r>
            <a:r>
              <a:rPr lang="es-MX" baseline="-25000" dirty="0">
                <a:latin typeface="Times New Roman" pitchFamily="18" charset="0"/>
                <a:cs typeface="Times New Roman" pitchFamily="18" charset="0"/>
              </a:rPr>
              <a:t>12</a:t>
            </a:r>
            <a:r>
              <a:rPr lang="es-MX" dirty="0">
                <a:latin typeface="Times New Roman" pitchFamily="18" charset="0"/>
                <a:cs typeface="Times New Roman" pitchFamily="18" charset="0"/>
              </a:rPr>
              <a:t>; </a:t>
            </a:r>
            <a:r>
              <a:rPr lang="es-MX" i="1" dirty="0">
                <a:latin typeface="Times New Roman" pitchFamily="18" charset="0"/>
                <a:cs typeface="Times New Roman" pitchFamily="18" charset="0"/>
              </a:rPr>
              <a:t>x</a:t>
            </a:r>
            <a:r>
              <a:rPr lang="es-MX" baseline="-25000" dirty="0">
                <a:latin typeface="Times New Roman" pitchFamily="18" charset="0"/>
                <a:cs typeface="Times New Roman" pitchFamily="18" charset="0"/>
              </a:rPr>
              <a:t>21</a:t>
            </a:r>
            <a:r>
              <a:rPr lang="es-MX" dirty="0">
                <a:latin typeface="Times New Roman" pitchFamily="18" charset="0"/>
                <a:cs typeface="Times New Roman" pitchFamily="18" charset="0"/>
              </a:rPr>
              <a:t>; </a:t>
            </a:r>
            <a:r>
              <a:rPr lang="es-MX" i="1" dirty="0">
                <a:latin typeface="Times New Roman" pitchFamily="18" charset="0"/>
                <a:cs typeface="Times New Roman" pitchFamily="18" charset="0"/>
              </a:rPr>
              <a:t>x</a:t>
            </a:r>
            <a:r>
              <a:rPr lang="es-MX" baseline="-25000" dirty="0">
                <a:latin typeface="Times New Roman" pitchFamily="18" charset="0"/>
                <a:cs typeface="Times New Roman" pitchFamily="18" charset="0"/>
              </a:rPr>
              <a:t>22</a:t>
            </a:r>
            <a:r>
              <a:rPr lang="es-MX" dirty="0">
                <a:latin typeface="Times New Roman" pitchFamily="18" charset="0"/>
                <a:cs typeface="Times New Roman" pitchFamily="18" charset="0"/>
              </a:rPr>
              <a:t>)</a:t>
            </a:r>
            <a:r>
              <a:rPr lang="es-MX" dirty="0"/>
              <a:t> que maximicen sus utilidades respectivas y agoten el producto, es decir </a:t>
            </a:r>
            <a:r>
              <a:rPr lang="es-MX" i="1" dirty="0">
                <a:latin typeface="Times New Roman" pitchFamily="18" charset="0"/>
                <a:cs typeface="Times New Roman" pitchFamily="18" charset="0"/>
              </a:rPr>
              <a:t>x</a:t>
            </a:r>
            <a:r>
              <a:rPr lang="es-MX" baseline="-25000" dirty="0">
                <a:latin typeface="Times New Roman" pitchFamily="18" charset="0"/>
                <a:cs typeface="Times New Roman" pitchFamily="18" charset="0"/>
              </a:rPr>
              <a:t>1</a:t>
            </a:r>
            <a:r>
              <a:rPr lang="es-MX" i="1" baseline="-25000" dirty="0">
                <a:latin typeface="Times New Roman" pitchFamily="18" charset="0"/>
                <a:cs typeface="Times New Roman" pitchFamily="18" charset="0"/>
              </a:rPr>
              <a:t>j</a:t>
            </a:r>
            <a:r>
              <a:rPr lang="es-MX" dirty="0">
                <a:latin typeface="Times New Roman" pitchFamily="18" charset="0"/>
                <a:cs typeface="Times New Roman" pitchFamily="18" charset="0"/>
              </a:rPr>
              <a:t> + </a:t>
            </a:r>
            <a:r>
              <a:rPr lang="es-MX" i="1" dirty="0">
                <a:latin typeface="Times New Roman" pitchFamily="18" charset="0"/>
                <a:cs typeface="Times New Roman" pitchFamily="18" charset="0"/>
              </a:rPr>
              <a:t>x</a:t>
            </a:r>
            <a:r>
              <a:rPr lang="es-MX" baseline="-25000" dirty="0">
                <a:latin typeface="Times New Roman" pitchFamily="18" charset="0"/>
                <a:cs typeface="Times New Roman" pitchFamily="18" charset="0"/>
              </a:rPr>
              <a:t>2</a:t>
            </a:r>
            <a:r>
              <a:rPr lang="es-MX" i="1" baseline="-25000" dirty="0">
                <a:latin typeface="Times New Roman" pitchFamily="18" charset="0"/>
                <a:cs typeface="Times New Roman" pitchFamily="18" charset="0"/>
              </a:rPr>
              <a:t>j</a:t>
            </a:r>
            <a:r>
              <a:rPr lang="es-MX" dirty="0">
                <a:latin typeface="Times New Roman" pitchFamily="18" charset="0"/>
                <a:cs typeface="Times New Roman" pitchFamily="18" charset="0"/>
              </a:rPr>
              <a:t> = </a:t>
            </a:r>
            <a:r>
              <a:rPr lang="es-MX" i="1" dirty="0" err="1">
                <a:latin typeface="Times New Roman" pitchFamily="18" charset="0"/>
                <a:cs typeface="Times New Roman" pitchFamily="18" charset="0"/>
              </a:rPr>
              <a:t>q</a:t>
            </a:r>
            <a:r>
              <a:rPr lang="es-MX" i="1" baseline="-25000" dirty="0" err="1">
                <a:latin typeface="Times New Roman" pitchFamily="18" charset="0"/>
                <a:cs typeface="Times New Roman" pitchFamily="18" charset="0"/>
              </a:rPr>
              <a:t>j</a:t>
            </a:r>
            <a:r>
              <a:rPr lang="es-MX" i="1" dirty="0">
                <a:latin typeface="Times New Roman" pitchFamily="18" charset="0"/>
                <a:cs typeface="Times New Roman" pitchFamily="18" charset="0"/>
              </a:rPr>
              <a:t> ; j</a:t>
            </a:r>
            <a:r>
              <a:rPr lang="es-MX" dirty="0">
                <a:latin typeface="Times New Roman" pitchFamily="18" charset="0"/>
                <a:cs typeface="Times New Roman" pitchFamily="18" charset="0"/>
              </a:rPr>
              <a:t> = 1; </a:t>
            </a:r>
            <a:r>
              <a:rPr lang="es-MX" dirty="0" smtClean="0">
                <a:latin typeface="Times New Roman" pitchFamily="18" charset="0"/>
                <a:cs typeface="Times New Roman" pitchFamily="18" charset="0"/>
              </a:rPr>
              <a:t>2.</a:t>
            </a:r>
            <a:r>
              <a:rPr lang="es-MX" dirty="0" smtClean="0"/>
              <a:t> </a:t>
            </a:r>
          </a:p>
          <a:p>
            <a:r>
              <a:rPr lang="es-MX" dirty="0" smtClean="0"/>
              <a:t>Formalmente</a:t>
            </a:r>
            <a:r>
              <a:rPr lang="es-MX" dirty="0"/>
              <a:t>, el problema del planificador central podemos </a:t>
            </a:r>
            <a:r>
              <a:rPr lang="es-MX" dirty="0" smtClean="0"/>
              <a:t>formularlo </a:t>
            </a:r>
            <a:r>
              <a:rPr lang="es-MX" dirty="0"/>
              <a:t>como</a:t>
            </a:r>
          </a:p>
        </p:txBody>
      </p:sp>
      <p:sp>
        <p:nvSpPr>
          <p:cNvPr id="4" name="Rectangle 2"/>
          <p:cNvSpPr>
            <a:spLocks noChangeArrowheads="1"/>
          </p:cNvSpPr>
          <p:nvPr/>
        </p:nvSpPr>
        <p:spPr bwMode="auto">
          <a:xfrm>
            <a:off x="0" y="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4 Objeto"/>
          <p:cNvGraphicFramePr>
            <a:graphicFrameLocks noChangeAspect="1"/>
          </p:cNvGraphicFramePr>
          <p:nvPr>
            <p:extLst>
              <p:ext uri="{D42A27DB-BD31-4B8C-83A1-F6EECF244321}">
                <p14:modId xmlns:p14="http://schemas.microsoft.com/office/powerpoint/2010/main" val="319517428"/>
              </p:ext>
            </p:extLst>
          </p:nvPr>
        </p:nvGraphicFramePr>
        <p:xfrm>
          <a:off x="3384649" y="3717032"/>
          <a:ext cx="4629150" cy="638175"/>
        </p:xfrm>
        <a:graphic>
          <a:graphicData uri="http://schemas.openxmlformats.org/presentationml/2006/ole">
            <mc:AlternateContent xmlns:mc="http://schemas.openxmlformats.org/markup-compatibility/2006">
              <mc:Choice xmlns:v="urn:schemas-microsoft-com:vml" Requires="v">
                <p:oleObj spid="_x0000_s4164" name="Ecuación" r:id="rId3" imgW="2565400" imgH="355600" progId="Equation.3">
                  <p:embed/>
                </p:oleObj>
              </mc:Choice>
              <mc:Fallback>
                <p:oleObj name="Ecuación" r:id="rId3" imgW="2565400" imgH="355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4649" y="3717032"/>
                        <a:ext cx="4629150"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p:cNvSpPr>
            <a:spLocks noChangeArrowheads="1"/>
          </p:cNvSpPr>
          <p:nvPr/>
        </p:nvSpPr>
        <p:spPr bwMode="auto">
          <a:xfrm>
            <a:off x="0" y="638175"/>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Rectangle 6"/>
          <p:cNvSpPr>
            <a:spLocks noChangeArrowheads="1"/>
          </p:cNvSpPr>
          <p:nvPr/>
        </p:nvSpPr>
        <p:spPr bwMode="auto">
          <a:xfrm>
            <a:off x="0" y="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8" name="7 Objeto"/>
          <p:cNvGraphicFramePr>
            <a:graphicFrameLocks noChangeAspect="1"/>
          </p:cNvGraphicFramePr>
          <p:nvPr>
            <p:extLst>
              <p:ext uri="{D42A27DB-BD31-4B8C-83A1-F6EECF244321}">
                <p14:modId xmlns:p14="http://schemas.microsoft.com/office/powerpoint/2010/main" val="1478693800"/>
              </p:ext>
            </p:extLst>
          </p:nvPr>
        </p:nvGraphicFramePr>
        <p:xfrm>
          <a:off x="3384649" y="4437112"/>
          <a:ext cx="6048375" cy="2162175"/>
        </p:xfrm>
        <a:graphic>
          <a:graphicData uri="http://schemas.openxmlformats.org/presentationml/2006/ole">
            <mc:AlternateContent xmlns:mc="http://schemas.openxmlformats.org/markup-compatibility/2006">
              <mc:Choice xmlns:v="urn:schemas-microsoft-com:vml" Requires="v">
                <p:oleObj spid="_x0000_s4165" name="Ecuación" r:id="rId5" imgW="3352800" imgH="1193800" progId="Equation.3">
                  <p:embed/>
                </p:oleObj>
              </mc:Choice>
              <mc:Fallback>
                <p:oleObj name="Ecuación" r:id="rId5" imgW="3352800" imgH="11938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84649" y="4437112"/>
                        <a:ext cx="6048375" cy="216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7"/>
          <p:cNvSpPr>
            <a:spLocks noChangeArrowheads="1"/>
          </p:cNvSpPr>
          <p:nvPr/>
        </p:nvSpPr>
        <p:spPr bwMode="auto">
          <a:xfrm>
            <a:off x="0" y="2162175"/>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1469954126"/>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4289" y="1292696"/>
            <a:ext cx="6336704" cy="4800600"/>
          </a:xfrm>
        </p:spPr>
        <p:txBody>
          <a:bodyPr>
            <a:normAutofit/>
          </a:bodyPr>
          <a:lstStyle/>
          <a:p>
            <a:r>
              <a:rPr lang="es-MX" dirty="0">
                <a:latin typeface="Arial" panose="020B0604020202020204" pitchFamily="34" charset="0"/>
                <a:cs typeface="Arial" panose="020B0604020202020204" pitchFamily="34" charset="0"/>
              </a:rPr>
              <a:t>En ésta, la asignación de consumo </a:t>
            </a:r>
            <a:r>
              <a:rPr lang="es-MX" i="1" dirty="0">
                <a:latin typeface="Times New Roman" pitchFamily="18" charset="0"/>
                <a:cs typeface="Times New Roman" pitchFamily="18" charset="0"/>
              </a:rPr>
              <a:t>x</a:t>
            </a:r>
            <a:r>
              <a:rPr lang="es-MX" dirty="0"/>
              <a:t> </a:t>
            </a:r>
            <a:r>
              <a:rPr lang="es-MX" dirty="0">
                <a:latin typeface="Arial" panose="020B0604020202020204" pitchFamily="34" charset="0"/>
                <a:cs typeface="Arial" panose="020B0604020202020204" pitchFamily="34" charset="0"/>
              </a:rPr>
              <a:t>debe satisfacer la </a:t>
            </a:r>
            <a:r>
              <a:rPr lang="es-MX" dirty="0" err="1">
                <a:latin typeface="Arial" panose="020B0604020202020204" pitchFamily="34" charset="0"/>
                <a:cs typeface="Arial" panose="020B0604020202020204" pitchFamily="34" charset="0"/>
              </a:rPr>
              <a:t>optimalidad</a:t>
            </a:r>
            <a:r>
              <a:rPr lang="es-MX" dirty="0">
                <a:latin typeface="Arial" panose="020B0604020202020204" pitchFamily="34" charset="0"/>
                <a:cs typeface="Arial" panose="020B0604020202020204" pitchFamily="34" charset="0"/>
              </a:rPr>
              <a:t> de Pareto, es decir debe ser una asignación en la que las curvas de indiferencia respectivas son tangentes, o </a:t>
            </a:r>
            <a:r>
              <a:rPr lang="es-MX" dirty="0" smtClean="0">
                <a:latin typeface="Arial" panose="020B0604020202020204" pitchFamily="34" charset="0"/>
                <a:cs typeface="Arial" panose="020B0604020202020204" pitchFamily="34" charset="0"/>
              </a:rPr>
              <a:t>las </a:t>
            </a:r>
            <a:r>
              <a:rPr lang="es-MX" dirty="0">
                <a:latin typeface="Arial" panose="020B0604020202020204" pitchFamily="34" charset="0"/>
                <a:cs typeface="Arial" panose="020B0604020202020204" pitchFamily="34" charset="0"/>
              </a:rPr>
              <a:t>tasas marginales de sustitución se igualen.</a:t>
            </a:r>
          </a:p>
          <a:p>
            <a:r>
              <a:rPr lang="es-MX" dirty="0" smtClean="0">
                <a:latin typeface="Arial" panose="020B0604020202020204" pitchFamily="34" charset="0"/>
                <a:cs typeface="Arial" panose="020B0604020202020204" pitchFamily="34" charset="0"/>
              </a:rPr>
              <a:t>Para </a:t>
            </a:r>
            <a:r>
              <a:rPr lang="es-MX" dirty="0">
                <a:latin typeface="Arial" panose="020B0604020202020204" pitchFamily="34" charset="0"/>
                <a:cs typeface="Arial" panose="020B0604020202020204" pitchFamily="34" charset="0"/>
              </a:rPr>
              <a:t>que las decisiones de producción y consumo sean consistentes debe ocurrir que las tasas marginales de sustitución sean iguales entre si y se igualen también a la tasa marginal de transformación.</a:t>
            </a:r>
          </a:p>
          <a:p>
            <a:r>
              <a:rPr lang="es-MX" dirty="0" smtClean="0">
                <a:latin typeface="Arial" panose="020B0604020202020204" pitchFamily="34" charset="0"/>
                <a:cs typeface="Arial" panose="020B0604020202020204" pitchFamily="34" charset="0"/>
              </a:rPr>
              <a:t>Así, </a:t>
            </a:r>
            <a:r>
              <a:rPr lang="es-MX" dirty="0">
                <a:latin typeface="Arial" panose="020B0604020202020204" pitchFamily="34" charset="0"/>
                <a:cs typeface="Arial" panose="020B0604020202020204" pitchFamily="34" charset="0"/>
              </a:rPr>
              <a:t>una asignación </a:t>
            </a:r>
            <a:r>
              <a:rPr lang="es-MX" dirty="0"/>
              <a:t>(</a:t>
            </a:r>
            <a:r>
              <a:rPr lang="es-MX" i="1" dirty="0">
                <a:latin typeface="Times New Roman" pitchFamily="18" charset="0"/>
                <a:cs typeface="Times New Roman" pitchFamily="18" charset="0"/>
              </a:rPr>
              <a:t>z</a:t>
            </a:r>
            <a:r>
              <a:rPr lang="es-MX" dirty="0">
                <a:latin typeface="Times New Roman" pitchFamily="18" charset="0"/>
                <a:cs typeface="Times New Roman" pitchFamily="18" charset="0"/>
              </a:rPr>
              <a:t>*; </a:t>
            </a:r>
            <a:r>
              <a:rPr lang="es-MX" i="1" dirty="0">
                <a:latin typeface="Times New Roman" pitchFamily="18" charset="0"/>
                <a:cs typeface="Times New Roman" pitchFamily="18" charset="0"/>
              </a:rPr>
              <a:t>x</a:t>
            </a:r>
            <a:r>
              <a:rPr lang="es-MX" dirty="0">
                <a:latin typeface="Times New Roman" pitchFamily="18" charset="0"/>
                <a:cs typeface="Times New Roman" pitchFamily="18" charset="0"/>
              </a:rPr>
              <a:t>*</a:t>
            </a:r>
            <a:r>
              <a:rPr lang="es-MX" dirty="0"/>
              <a:t>) </a:t>
            </a:r>
            <a:r>
              <a:rPr lang="es-MX" dirty="0">
                <a:latin typeface="Arial" panose="020B0604020202020204" pitchFamily="34" charset="0"/>
                <a:cs typeface="Arial" panose="020B0604020202020204" pitchFamily="34" charset="0"/>
              </a:rPr>
              <a:t>de equilibrio se caracteriza por</a:t>
            </a:r>
          </a:p>
          <a:p>
            <a:endParaRPr lang="es-MX" dirty="0"/>
          </a:p>
        </p:txBody>
      </p:sp>
      <p:pic>
        <p:nvPicPr>
          <p:cNvPr id="5122" name="Picture 2"/>
          <p:cNvPicPr>
            <a:picLocks noChangeAspect="1" noChangeArrowheads="1"/>
          </p:cNvPicPr>
          <p:nvPr/>
        </p:nvPicPr>
        <p:blipFill>
          <a:blip r:embed="rId3">
            <a:clrChange>
              <a:clrFrom>
                <a:srgbClr val="FFFFFF"/>
              </a:clrFrom>
              <a:clrTo>
                <a:srgbClr val="FFFFFF">
                  <a:alpha val="0"/>
                </a:srgbClr>
              </a:clrTo>
            </a:clrChange>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6625009" y="1412776"/>
            <a:ext cx="4371975"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432321" y="260648"/>
            <a:ext cx="10492655" cy="769441"/>
          </a:xfrm>
          <a:prstGeom prst="rect">
            <a:avLst/>
          </a:prstGeom>
        </p:spPr>
        <p:txBody>
          <a:bodyPr wrap="square">
            <a:spAutoFit/>
          </a:bodyPr>
          <a:lstStyle/>
          <a:p>
            <a:r>
              <a:rPr lang="es-MX" sz="2200" dirty="0">
                <a:latin typeface="Arial" panose="020B0604020202020204" pitchFamily="34" charset="0"/>
                <a:cs typeface="Arial" panose="020B0604020202020204" pitchFamily="34" charset="0"/>
              </a:rPr>
              <a:t>El punto</a:t>
            </a:r>
            <a:r>
              <a:rPr lang="es-MX" sz="2200" dirty="0" smtClean="0"/>
              <a:t>            </a:t>
            </a:r>
            <a:r>
              <a:rPr lang="es-MX" sz="2200" dirty="0">
                <a:latin typeface="Arial" panose="020B0604020202020204" pitchFamily="34" charset="0"/>
                <a:cs typeface="Arial" panose="020B0604020202020204" pitchFamily="34" charset="0"/>
              </a:rPr>
              <a:t>determina las dimensiones de la caja de </a:t>
            </a:r>
            <a:r>
              <a:rPr lang="es-MX" sz="2200" dirty="0" err="1">
                <a:latin typeface="Arial" panose="020B0604020202020204" pitchFamily="34" charset="0"/>
                <a:cs typeface="Arial" panose="020B0604020202020204" pitchFamily="34" charset="0"/>
              </a:rPr>
              <a:t>Edgeworth</a:t>
            </a:r>
            <a:r>
              <a:rPr lang="es-MX" sz="2200" dirty="0">
                <a:latin typeface="Arial" panose="020B0604020202020204" pitchFamily="34" charset="0"/>
                <a:cs typeface="Arial" panose="020B0604020202020204" pitchFamily="34" charset="0"/>
              </a:rPr>
              <a:t> para los consumidores Robinson y Viernes</a:t>
            </a:r>
            <a:r>
              <a:rPr lang="es-MX" sz="2200" dirty="0" smtClean="0"/>
              <a:t>. </a:t>
            </a:r>
            <a:endParaRPr lang="es-MX" sz="2200" dirty="0"/>
          </a:p>
        </p:txBody>
      </p:sp>
      <p:sp>
        <p:nvSpPr>
          <p:cNvPr id="5" name="Rectangle 4"/>
          <p:cNvSpPr>
            <a:spLocks noChangeArrowheads="1"/>
          </p:cNvSpPr>
          <p:nvPr/>
        </p:nvSpPr>
        <p:spPr bwMode="auto">
          <a:xfrm>
            <a:off x="0" y="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6" name="5 Objeto"/>
          <p:cNvGraphicFramePr>
            <a:graphicFrameLocks noChangeAspect="1"/>
          </p:cNvGraphicFramePr>
          <p:nvPr>
            <p:extLst>
              <p:ext uri="{D42A27DB-BD31-4B8C-83A1-F6EECF244321}">
                <p14:modId xmlns:p14="http://schemas.microsoft.com/office/powerpoint/2010/main" val="1847123671"/>
              </p:ext>
            </p:extLst>
          </p:nvPr>
        </p:nvGraphicFramePr>
        <p:xfrm>
          <a:off x="1627873" y="342900"/>
          <a:ext cx="676656" cy="329184"/>
        </p:xfrm>
        <a:graphic>
          <a:graphicData uri="http://schemas.openxmlformats.org/presentationml/2006/ole">
            <mc:AlternateContent xmlns:mc="http://schemas.openxmlformats.org/markup-compatibility/2006">
              <mc:Choice xmlns:v="urn:schemas-microsoft-com:vml" Requires="v">
                <p:oleObj spid="_x0000_s5185" name="Ecuación" r:id="rId4" imgW="469900" imgH="228600" progId="Equation.3">
                  <p:embed/>
                </p:oleObj>
              </mc:Choice>
              <mc:Fallback>
                <p:oleObj name="Ecuación" r:id="rId4" imgW="469900" imgH="2286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7873" y="342900"/>
                        <a:ext cx="676656" cy="3291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5"/>
          <p:cNvSpPr>
            <a:spLocks noChangeArrowheads="1"/>
          </p:cNvSpPr>
          <p:nvPr/>
        </p:nvSpPr>
        <p:spPr bwMode="auto">
          <a:xfrm>
            <a:off x="0" y="34290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Rectangle 7"/>
          <p:cNvSpPr>
            <a:spLocks noChangeArrowheads="1"/>
          </p:cNvSpPr>
          <p:nvPr/>
        </p:nvSpPr>
        <p:spPr bwMode="auto">
          <a:xfrm>
            <a:off x="0" y="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8"/>
          <p:cNvSpPr>
            <a:spLocks noChangeArrowheads="1"/>
          </p:cNvSpPr>
          <p:nvPr/>
        </p:nvSpPr>
        <p:spPr bwMode="auto">
          <a:xfrm>
            <a:off x="0" y="32385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11"/>
          <p:cNvSpPr>
            <a:spLocks noChangeArrowheads="1"/>
          </p:cNvSpPr>
          <p:nvPr/>
        </p:nvSpPr>
        <p:spPr bwMode="auto">
          <a:xfrm>
            <a:off x="0" y="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11 Objeto"/>
          <p:cNvGraphicFramePr>
            <a:graphicFrameLocks noChangeAspect="1"/>
          </p:cNvGraphicFramePr>
          <p:nvPr>
            <p:extLst>
              <p:ext uri="{D42A27DB-BD31-4B8C-83A1-F6EECF244321}">
                <p14:modId xmlns:p14="http://schemas.microsoft.com/office/powerpoint/2010/main" val="1992057825"/>
              </p:ext>
            </p:extLst>
          </p:nvPr>
        </p:nvGraphicFramePr>
        <p:xfrm>
          <a:off x="1584448" y="5805264"/>
          <a:ext cx="3394710" cy="419100"/>
        </p:xfrm>
        <a:graphic>
          <a:graphicData uri="http://schemas.openxmlformats.org/presentationml/2006/ole">
            <mc:AlternateContent xmlns:mc="http://schemas.openxmlformats.org/markup-compatibility/2006">
              <mc:Choice xmlns:v="urn:schemas-microsoft-com:vml" Requires="v">
                <p:oleObj spid="_x0000_s5186" name="Ecuación" r:id="rId6" imgW="2057400" imgH="254000" progId="Equation.3">
                  <p:embed/>
                </p:oleObj>
              </mc:Choice>
              <mc:Fallback>
                <p:oleObj name="Ecuación" r:id="rId6" imgW="2057400" imgH="254000" progId="Equation.3">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4448" y="5805264"/>
                        <a:ext cx="339471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2"/>
          <p:cNvSpPr>
            <a:spLocks noChangeArrowheads="1"/>
          </p:cNvSpPr>
          <p:nvPr/>
        </p:nvSpPr>
        <p:spPr bwMode="auto">
          <a:xfrm>
            <a:off x="0" y="38100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888826441"/>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7694" y="274638"/>
            <a:ext cx="9961563" cy="850106"/>
          </a:xfrm>
        </p:spPr>
        <p:txBody>
          <a:bodyPr/>
          <a:lstStyle/>
          <a:p>
            <a:r>
              <a:rPr lang="es-MX" sz="3600" b="1" dirty="0">
                <a:solidFill>
                  <a:schemeClr val="tx1"/>
                </a:solidFill>
              </a:rPr>
              <a:t>El enfoque descentralizado</a:t>
            </a:r>
          </a:p>
        </p:txBody>
      </p:sp>
      <p:sp>
        <p:nvSpPr>
          <p:cNvPr id="3" name="2 Marcador de contenido"/>
          <p:cNvSpPr>
            <a:spLocks noGrp="1"/>
          </p:cNvSpPr>
          <p:nvPr>
            <p:ph idx="1"/>
          </p:nvPr>
        </p:nvSpPr>
        <p:spPr>
          <a:xfrm>
            <a:off x="432322" y="1196752"/>
            <a:ext cx="10297144" cy="5204048"/>
          </a:xfrm>
        </p:spPr>
        <p:txBody>
          <a:bodyPr>
            <a:normAutofit lnSpcReduction="10000"/>
          </a:bodyPr>
          <a:lstStyle/>
          <a:p>
            <a:r>
              <a:rPr lang="es-MX" dirty="0" smtClean="0"/>
              <a:t>Consiste </a:t>
            </a:r>
            <a:r>
              <a:rPr lang="es-MX" dirty="0"/>
              <a:t>en determinar si existe un sistema de precios </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p;w</a:t>
            </a:r>
            <a:r>
              <a:rPr lang="es-MX" dirty="0">
                <a:latin typeface="Times New Roman" pitchFamily="18" charset="0"/>
                <a:cs typeface="Times New Roman" pitchFamily="18" charset="0"/>
              </a:rPr>
              <a:t>) = (</a:t>
            </a:r>
            <a:r>
              <a:rPr lang="es-MX" i="1" dirty="0">
                <a:latin typeface="Times New Roman" pitchFamily="18" charset="0"/>
                <a:cs typeface="Times New Roman" pitchFamily="18" charset="0"/>
              </a:rPr>
              <a:t>p</a:t>
            </a:r>
            <a:r>
              <a:rPr lang="es-MX" baseline="-25000" dirty="0">
                <a:latin typeface="Times New Roman" pitchFamily="18" charset="0"/>
                <a:cs typeface="Times New Roman" pitchFamily="18" charset="0"/>
              </a:rPr>
              <a:t>1</a:t>
            </a:r>
            <a:r>
              <a:rPr lang="es-MX" dirty="0">
                <a:latin typeface="Times New Roman" pitchFamily="18" charset="0"/>
                <a:cs typeface="Times New Roman" pitchFamily="18" charset="0"/>
              </a:rPr>
              <a:t>; </a:t>
            </a:r>
            <a:r>
              <a:rPr lang="es-MX" i="1" dirty="0">
                <a:latin typeface="Times New Roman" pitchFamily="18" charset="0"/>
                <a:cs typeface="Times New Roman" pitchFamily="18" charset="0"/>
              </a:rPr>
              <a:t>p</a:t>
            </a:r>
            <a:r>
              <a:rPr lang="es-MX" baseline="-25000" dirty="0">
                <a:latin typeface="Times New Roman" pitchFamily="18" charset="0"/>
                <a:cs typeface="Times New Roman" pitchFamily="18" charset="0"/>
              </a:rPr>
              <a:t>2</a:t>
            </a:r>
            <a:r>
              <a:rPr lang="es-MX" dirty="0" smtClean="0">
                <a:latin typeface="Times New Roman" pitchFamily="18" charset="0"/>
                <a:cs typeface="Times New Roman" pitchFamily="18" charset="0"/>
              </a:rPr>
              <a:t>; </a:t>
            </a:r>
            <a:r>
              <a:rPr lang="es-MX" i="1" dirty="0" smtClean="0">
                <a:latin typeface="Times New Roman" pitchFamily="18" charset="0"/>
                <a:cs typeface="Times New Roman" pitchFamily="18" charset="0"/>
              </a:rPr>
              <a:t>w</a:t>
            </a:r>
            <a:r>
              <a:rPr lang="es-MX" baseline="-25000" dirty="0" smtClean="0">
                <a:latin typeface="Times New Roman" pitchFamily="18" charset="0"/>
                <a:cs typeface="Times New Roman" pitchFamily="18" charset="0"/>
              </a:rPr>
              <a:t>1</a:t>
            </a:r>
            <a:r>
              <a:rPr lang="es-MX" dirty="0" smtClean="0">
                <a:latin typeface="Times New Roman" pitchFamily="18" charset="0"/>
                <a:cs typeface="Times New Roman" pitchFamily="18" charset="0"/>
              </a:rPr>
              <a:t>; </a:t>
            </a:r>
            <a:r>
              <a:rPr lang="es-MX" i="1" dirty="0" smtClean="0">
                <a:latin typeface="Times New Roman" pitchFamily="18" charset="0"/>
                <a:cs typeface="Times New Roman" pitchFamily="18" charset="0"/>
              </a:rPr>
              <a:t>w</a:t>
            </a:r>
            <a:r>
              <a:rPr lang="es-MX" baseline="-25000" dirty="0" smtClean="0">
                <a:latin typeface="Times New Roman" pitchFamily="18" charset="0"/>
                <a:cs typeface="Times New Roman" pitchFamily="18" charset="0"/>
              </a:rPr>
              <a:t>2</a:t>
            </a:r>
            <a:r>
              <a:rPr lang="es-MX" dirty="0">
                <a:latin typeface="Times New Roman" pitchFamily="18" charset="0"/>
                <a:cs typeface="Times New Roman" pitchFamily="18" charset="0"/>
              </a:rPr>
              <a:t>)</a:t>
            </a:r>
            <a:r>
              <a:rPr lang="es-MX" dirty="0"/>
              <a:t> que permita de forma descentralizada vía el mecanismo del mercado, implementar una asignación </a:t>
            </a:r>
            <a:r>
              <a:rPr lang="es-MX" dirty="0">
                <a:latin typeface="Times New Roman" pitchFamily="18" charset="0"/>
                <a:cs typeface="Times New Roman" pitchFamily="18" charset="0"/>
              </a:rPr>
              <a:t>(</a:t>
            </a:r>
            <a:r>
              <a:rPr lang="es-MX" i="1" dirty="0" smtClean="0">
                <a:latin typeface="Times New Roman" pitchFamily="18" charset="0"/>
                <a:cs typeface="Times New Roman" pitchFamily="18" charset="0"/>
              </a:rPr>
              <a:t>z*;  x*</a:t>
            </a:r>
            <a:r>
              <a:rPr lang="es-MX" dirty="0" smtClean="0">
                <a:latin typeface="Times New Roman" pitchFamily="18" charset="0"/>
                <a:cs typeface="Times New Roman" pitchFamily="18" charset="0"/>
              </a:rPr>
              <a:t>)</a:t>
            </a:r>
            <a:r>
              <a:rPr lang="es-MX" dirty="0" smtClean="0"/>
              <a:t> </a:t>
            </a:r>
            <a:r>
              <a:rPr lang="es-MX" dirty="0"/>
              <a:t>de equilibrio </a:t>
            </a:r>
            <a:r>
              <a:rPr lang="es-MX" dirty="0" err="1"/>
              <a:t>walrasiano</a:t>
            </a:r>
            <a:r>
              <a:rPr lang="es-MX" dirty="0"/>
              <a:t>.</a:t>
            </a:r>
          </a:p>
          <a:p>
            <a:r>
              <a:rPr lang="es-MX" dirty="0"/>
              <a:t> </a:t>
            </a:r>
            <a:r>
              <a:rPr lang="es-MX" dirty="0" smtClean="0"/>
              <a:t>El </a:t>
            </a:r>
            <a:r>
              <a:rPr lang="es-MX" dirty="0"/>
              <a:t>problema para la empresa </a:t>
            </a:r>
            <a:r>
              <a:rPr lang="es-MX" i="1" dirty="0">
                <a:latin typeface="Times New Roman" pitchFamily="18" charset="0"/>
                <a:cs typeface="Times New Roman" pitchFamily="18" charset="0"/>
              </a:rPr>
              <a:t>j</a:t>
            </a:r>
            <a:r>
              <a:rPr lang="es-MX" dirty="0"/>
              <a:t> es comprar inputs </a:t>
            </a:r>
            <a:r>
              <a:rPr lang="es-MX" dirty="0">
                <a:latin typeface="Times New Roman" pitchFamily="18" charset="0"/>
                <a:cs typeface="Times New Roman" pitchFamily="18" charset="0"/>
              </a:rPr>
              <a:t>(z</a:t>
            </a:r>
            <a:r>
              <a:rPr lang="es-MX" i="1" baseline="-25000" dirty="0">
                <a:latin typeface="Times New Roman" pitchFamily="18" charset="0"/>
                <a:cs typeface="Times New Roman" pitchFamily="18" charset="0"/>
              </a:rPr>
              <a:t>j</a:t>
            </a:r>
            <a:r>
              <a:rPr lang="es-MX" baseline="-25000" dirty="0">
                <a:latin typeface="Times New Roman" pitchFamily="18" charset="0"/>
                <a:cs typeface="Times New Roman" pitchFamily="18" charset="0"/>
              </a:rPr>
              <a:t>1</a:t>
            </a:r>
            <a:r>
              <a:rPr lang="es-MX" dirty="0">
                <a:latin typeface="Times New Roman" pitchFamily="18" charset="0"/>
                <a:cs typeface="Times New Roman" pitchFamily="18" charset="0"/>
              </a:rPr>
              <a:t>; z</a:t>
            </a:r>
            <a:r>
              <a:rPr lang="es-MX" i="1" baseline="-25000" dirty="0">
                <a:latin typeface="Times New Roman" pitchFamily="18" charset="0"/>
                <a:cs typeface="Times New Roman" pitchFamily="18" charset="0"/>
              </a:rPr>
              <a:t>j</a:t>
            </a:r>
            <a:r>
              <a:rPr lang="es-MX" baseline="-25000" dirty="0">
                <a:latin typeface="Times New Roman" pitchFamily="18" charset="0"/>
                <a:cs typeface="Times New Roman" pitchFamily="18" charset="0"/>
              </a:rPr>
              <a:t>2</a:t>
            </a:r>
            <a:r>
              <a:rPr lang="es-MX" dirty="0">
                <a:latin typeface="Times New Roman" pitchFamily="18" charset="0"/>
                <a:cs typeface="Times New Roman" pitchFamily="18" charset="0"/>
              </a:rPr>
              <a:t>)</a:t>
            </a:r>
            <a:r>
              <a:rPr lang="es-MX" dirty="0"/>
              <a:t> y producir bien de consumo </a:t>
            </a:r>
            <a:r>
              <a:rPr lang="es-MX" i="1" dirty="0" err="1">
                <a:latin typeface="Times New Roman" pitchFamily="18" charset="0"/>
                <a:cs typeface="Times New Roman" pitchFamily="18" charset="0"/>
              </a:rPr>
              <a:t>q</a:t>
            </a:r>
            <a:r>
              <a:rPr lang="es-MX" i="1" baseline="-25000" dirty="0" err="1">
                <a:latin typeface="Times New Roman" pitchFamily="18" charset="0"/>
                <a:cs typeface="Times New Roman" pitchFamily="18" charset="0"/>
              </a:rPr>
              <a:t>j</a:t>
            </a:r>
            <a:r>
              <a:rPr lang="es-MX" dirty="0"/>
              <a:t> que, dados los precios </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p</a:t>
            </a:r>
            <a:r>
              <a:rPr lang="es-MX" i="1" dirty="0" smtClean="0">
                <a:latin typeface="Times New Roman" pitchFamily="18" charset="0"/>
                <a:cs typeface="Times New Roman" pitchFamily="18" charset="0"/>
              </a:rPr>
              <a:t>; w</a:t>
            </a:r>
            <a:r>
              <a:rPr lang="es-MX" dirty="0">
                <a:latin typeface="Times New Roman" pitchFamily="18" charset="0"/>
                <a:cs typeface="Times New Roman" pitchFamily="18" charset="0"/>
              </a:rPr>
              <a:t>)</a:t>
            </a:r>
            <a:r>
              <a:rPr lang="es-MX" dirty="0"/>
              <a:t> maximice el beneficio. </a:t>
            </a:r>
          </a:p>
          <a:p>
            <a:r>
              <a:rPr lang="es-MX" dirty="0" smtClean="0"/>
              <a:t>Formalmente</a:t>
            </a:r>
            <a:endParaRPr lang="es-MX" dirty="0"/>
          </a:p>
          <a:p>
            <a:endParaRPr lang="es-MX" sz="3200" dirty="0" smtClean="0"/>
          </a:p>
          <a:p>
            <a:r>
              <a:rPr lang="es-MX" dirty="0" smtClean="0"/>
              <a:t>Las cuatro </a:t>
            </a:r>
            <a:r>
              <a:rPr lang="es-MX" dirty="0"/>
              <a:t>condiciones de primer </a:t>
            </a:r>
            <a:r>
              <a:rPr lang="es-MX" dirty="0" smtClean="0"/>
              <a:t>orden</a:t>
            </a:r>
          </a:p>
          <a:p>
            <a:endParaRPr lang="es-MX" sz="2800" dirty="0"/>
          </a:p>
          <a:p>
            <a:endParaRPr lang="es-MX" dirty="0" smtClean="0"/>
          </a:p>
          <a:p>
            <a:r>
              <a:rPr lang="es-MX" dirty="0"/>
              <a:t>junto con la condición de equilibrio en el mercado de </a:t>
            </a:r>
            <a:r>
              <a:rPr lang="es-MX" dirty="0" smtClean="0"/>
              <a:t>factores</a:t>
            </a:r>
            <a:endParaRPr lang="es-MX" dirty="0"/>
          </a:p>
          <a:p>
            <a:endParaRPr lang="es-MX" dirty="0" smtClean="0"/>
          </a:p>
          <a:p>
            <a:r>
              <a:rPr lang="es-MX" dirty="0" smtClean="0"/>
              <a:t>determinan </a:t>
            </a:r>
            <a:r>
              <a:rPr lang="es-MX" dirty="0"/>
              <a:t>la demanda óptima de inputs </a:t>
            </a:r>
            <a:r>
              <a:rPr lang="es-MX" i="1" dirty="0">
                <a:latin typeface="Times New Roman" pitchFamily="18" charset="0"/>
                <a:cs typeface="Times New Roman" pitchFamily="18" charset="0"/>
              </a:rPr>
              <a:t>z</a:t>
            </a:r>
            <a:r>
              <a:rPr lang="es-MX" i="1" baseline="-25000" dirty="0">
                <a:latin typeface="Times New Roman" pitchFamily="18" charset="0"/>
                <a:cs typeface="Times New Roman" pitchFamily="18" charset="0"/>
              </a:rPr>
              <a:t>j</a:t>
            </a:r>
            <a:r>
              <a:rPr lang="es-MX" baseline="-25000" dirty="0">
                <a:latin typeface="Times New Roman" pitchFamily="18" charset="0"/>
                <a:cs typeface="Times New Roman" pitchFamily="18" charset="0"/>
              </a:rPr>
              <a:t>1</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p;w</a:t>
            </a:r>
            <a:r>
              <a:rPr lang="es-MX" dirty="0">
                <a:latin typeface="Times New Roman" pitchFamily="18" charset="0"/>
                <a:cs typeface="Times New Roman" pitchFamily="18" charset="0"/>
              </a:rPr>
              <a:t>)</a:t>
            </a:r>
            <a:r>
              <a:rPr lang="es-MX" dirty="0"/>
              <a:t> y </a:t>
            </a:r>
            <a:r>
              <a:rPr lang="es-MX" i="1" dirty="0">
                <a:latin typeface="Times New Roman" pitchFamily="18" charset="0"/>
                <a:cs typeface="Times New Roman" pitchFamily="18" charset="0"/>
              </a:rPr>
              <a:t>z</a:t>
            </a:r>
            <a:r>
              <a:rPr lang="es-MX" i="1" baseline="-25000" dirty="0">
                <a:latin typeface="Times New Roman" pitchFamily="18" charset="0"/>
                <a:cs typeface="Times New Roman" pitchFamily="18" charset="0"/>
              </a:rPr>
              <a:t>j</a:t>
            </a:r>
            <a:r>
              <a:rPr lang="es-MX" baseline="-25000" dirty="0">
                <a:latin typeface="Times New Roman" pitchFamily="18" charset="0"/>
                <a:cs typeface="Times New Roman" pitchFamily="18" charset="0"/>
              </a:rPr>
              <a:t>2</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p;w</a:t>
            </a:r>
            <a:r>
              <a:rPr lang="es-MX" dirty="0">
                <a:latin typeface="Times New Roman" pitchFamily="18" charset="0"/>
                <a:cs typeface="Times New Roman" pitchFamily="18" charset="0"/>
              </a:rPr>
              <a:t>)</a:t>
            </a:r>
            <a:r>
              <a:rPr lang="es-MX" dirty="0"/>
              <a:t>, que a su vez, vía la función de producción identifican un volumen de producción </a:t>
            </a:r>
            <a:r>
              <a:rPr lang="es-MX" i="1" dirty="0" err="1">
                <a:latin typeface="Times New Roman" pitchFamily="18" charset="0"/>
                <a:cs typeface="Times New Roman" pitchFamily="18" charset="0"/>
              </a:rPr>
              <a:t>q</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p;w</a:t>
            </a:r>
            <a:r>
              <a:rPr lang="es-MX" dirty="0">
                <a:latin typeface="Times New Roman" pitchFamily="18" charset="0"/>
                <a:cs typeface="Times New Roman" pitchFamily="18" charset="0"/>
              </a:rPr>
              <a:t>)</a:t>
            </a:r>
            <a:r>
              <a:rPr lang="es-MX" dirty="0"/>
              <a:t>.</a:t>
            </a:r>
          </a:p>
        </p:txBody>
      </p:sp>
      <p:sp>
        <p:nvSpPr>
          <p:cNvPr id="4" name="Rectangle 2"/>
          <p:cNvSpPr>
            <a:spLocks noChangeArrowheads="1"/>
          </p:cNvSpPr>
          <p:nvPr/>
        </p:nvSpPr>
        <p:spPr bwMode="auto">
          <a:xfrm>
            <a:off x="0" y="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4 Objeto"/>
          <p:cNvGraphicFramePr>
            <a:graphicFrameLocks noChangeAspect="1"/>
          </p:cNvGraphicFramePr>
          <p:nvPr>
            <p:extLst>
              <p:ext uri="{D42A27DB-BD31-4B8C-83A1-F6EECF244321}">
                <p14:modId xmlns:p14="http://schemas.microsoft.com/office/powerpoint/2010/main" val="2011144802"/>
              </p:ext>
            </p:extLst>
          </p:nvPr>
        </p:nvGraphicFramePr>
        <p:xfrm>
          <a:off x="2736577" y="3127698"/>
          <a:ext cx="4970628" cy="602604"/>
        </p:xfrm>
        <a:graphic>
          <a:graphicData uri="http://schemas.openxmlformats.org/presentationml/2006/ole">
            <mc:AlternateContent xmlns:mc="http://schemas.openxmlformats.org/markup-compatibility/2006">
              <mc:Choice xmlns:v="urn:schemas-microsoft-com:vml" Requires="v">
                <p:oleObj spid="_x0000_s6226" name="Ecuación" r:id="rId3" imgW="2616120" imgH="317160" progId="Equation.3">
                  <p:embed/>
                </p:oleObj>
              </mc:Choice>
              <mc:Fallback>
                <p:oleObj name="Ecuación" r:id="rId3" imgW="2616120" imgH="317160" progId="Equation.3">
                  <p:embed/>
                  <p:pic>
                    <p:nvPicPr>
                      <p:cNvPr id="0" name="Object 1"/>
                      <p:cNvPicPr>
                        <a:picLocks noChangeAspect="1" noChangeArrowheads="1"/>
                      </p:cNvPicPr>
                      <p:nvPr/>
                    </p:nvPicPr>
                    <p:blipFill>
                      <a:blip r:embed="rId4"/>
                      <a:srcRect/>
                      <a:stretch>
                        <a:fillRect/>
                      </a:stretch>
                    </p:blipFill>
                    <p:spPr bwMode="auto">
                      <a:xfrm>
                        <a:off x="2736577" y="3127698"/>
                        <a:ext cx="4970628" cy="6026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p:cNvSpPr>
            <a:spLocks noChangeArrowheads="1"/>
          </p:cNvSpPr>
          <p:nvPr/>
        </p:nvSpPr>
        <p:spPr bwMode="auto">
          <a:xfrm>
            <a:off x="0" y="57150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6 Objeto"/>
          <p:cNvGraphicFramePr>
            <a:graphicFrameLocks noChangeAspect="1"/>
          </p:cNvGraphicFramePr>
          <p:nvPr>
            <p:extLst>
              <p:ext uri="{D42A27DB-BD31-4B8C-83A1-F6EECF244321}">
                <p14:modId xmlns:p14="http://schemas.microsoft.com/office/powerpoint/2010/main" val="1482445791"/>
              </p:ext>
            </p:extLst>
          </p:nvPr>
        </p:nvGraphicFramePr>
        <p:xfrm>
          <a:off x="2880593" y="4077072"/>
          <a:ext cx="3787775" cy="893762"/>
        </p:xfrm>
        <a:graphic>
          <a:graphicData uri="http://schemas.openxmlformats.org/presentationml/2006/ole">
            <mc:AlternateContent xmlns:mc="http://schemas.openxmlformats.org/markup-compatibility/2006">
              <mc:Choice xmlns:v="urn:schemas-microsoft-com:vml" Requires="v">
                <p:oleObj spid="_x0000_s6227" name="Ecuación" r:id="rId5" imgW="1993680" imgH="469800" progId="Equation.3">
                  <p:embed/>
                </p:oleObj>
              </mc:Choice>
              <mc:Fallback>
                <p:oleObj name="Ecuación" r:id="rId5" imgW="1993680" imgH="469800" progId="Equation.3">
                  <p:embed/>
                  <p:pic>
                    <p:nvPicPr>
                      <p:cNvPr id="0" name=""/>
                      <p:cNvPicPr>
                        <a:picLocks noChangeAspect="1" noChangeArrowheads="1"/>
                      </p:cNvPicPr>
                      <p:nvPr/>
                    </p:nvPicPr>
                    <p:blipFill>
                      <a:blip r:embed="rId6"/>
                      <a:srcRect/>
                      <a:stretch>
                        <a:fillRect/>
                      </a:stretch>
                    </p:blipFill>
                    <p:spPr bwMode="auto">
                      <a:xfrm>
                        <a:off x="2880593" y="4077072"/>
                        <a:ext cx="3787775" cy="893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9 Objeto"/>
          <p:cNvGraphicFramePr>
            <a:graphicFrameLocks noChangeAspect="1"/>
          </p:cNvGraphicFramePr>
          <p:nvPr>
            <p:extLst>
              <p:ext uri="{D42A27DB-BD31-4B8C-83A1-F6EECF244321}">
                <p14:modId xmlns:p14="http://schemas.microsoft.com/office/powerpoint/2010/main" val="526504252"/>
              </p:ext>
            </p:extLst>
          </p:nvPr>
        </p:nvGraphicFramePr>
        <p:xfrm>
          <a:off x="8137177" y="4869160"/>
          <a:ext cx="2460625" cy="676275"/>
        </p:xfrm>
        <a:graphic>
          <a:graphicData uri="http://schemas.openxmlformats.org/presentationml/2006/ole">
            <mc:AlternateContent xmlns:mc="http://schemas.openxmlformats.org/markup-compatibility/2006">
              <mc:Choice xmlns:v="urn:schemas-microsoft-com:vml" Requires="v">
                <p:oleObj spid="_x0000_s6228" name="Ecuación" r:id="rId7" imgW="1295280" imgH="355320" progId="Equation.3">
                  <p:embed/>
                </p:oleObj>
              </mc:Choice>
              <mc:Fallback>
                <p:oleObj name="Ecuación" r:id="rId7" imgW="1295280" imgH="355320" progId="Equation.3">
                  <p:embed/>
                  <p:pic>
                    <p:nvPicPr>
                      <p:cNvPr id="0" name=""/>
                      <p:cNvPicPr>
                        <a:picLocks noChangeAspect="1" noChangeArrowheads="1"/>
                      </p:cNvPicPr>
                      <p:nvPr/>
                    </p:nvPicPr>
                    <p:blipFill>
                      <a:blip r:embed="rId8"/>
                      <a:srcRect/>
                      <a:stretch>
                        <a:fillRect/>
                      </a:stretch>
                    </p:blipFill>
                    <p:spPr bwMode="auto">
                      <a:xfrm>
                        <a:off x="8137177" y="4869160"/>
                        <a:ext cx="2460625"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23405337"/>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32321" y="659634"/>
            <a:ext cx="10585176" cy="5867290"/>
          </a:xfrm>
        </p:spPr>
        <p:txBody>
          <a:bodyPr>
            <a:noAutofit/>
          </a:bodyPr>
          <a:lstStyle/>
          <a:p>
            <a:pPr marL="0" indent="0">
              <a:buNone/>
            </a:pPr>
            <a:r>
              <a:rPr lang="es-MX" sz="2400" dirty="0" smtClean="0"/>
              <a:t>De la 22 a la 26 se analiza el enfoque centralizado de éste modelo y de la 27 a la 31, el modelo descentralizado.</a:t>
            </a:r>
            <a:endParaRPr lang="es-MX" sz="2400" dirty="0"/>
          </a:p>
          <a:p>
            <a:pPr marL="0" indent="0">
              <a:buNone/>
            </a:pPr>
            <a:r>
              <a:rPr lang="es-MX" sz="2400" dirty="0" smtClean="0"/>
              <a:t>De la 33 a la 39 se analiza el modelo generalizado Robinson y Viernes, desde el enfoque centralizado y el descentralizado.</a:t>
            </a:r>
          </a:p>
          <a:p>
            <a:pPr marL="0" indent="0">
              <a:buNone/>
            </a:pPr>
            <a:r>
              <a:rPr lang="es-MX" sz="2400" dirty="0" smtClean="0"/>
              <a:t>De la 40 a la 47 se analiza la primera aproximación al equilibrio general. Esto a través de diferentes casos, analizando las diferentes situaciones que se pueden presentar.</a:t>
            </a:r>
          </a:p>
          <a:p>
            <a:pPr marL="0" indent="0">
              <a:buNone/>
            </a:pPr>
            <a:r>
              <a:rPr lang="es-MX" sz="2400" dirty="0" smtClean="0"/>
              <a:t>La 48 presenta la formalización del equilibrio y las diferentes condiciones que se deben cumplir.</a:t>
            </a:r>
          </a:p>
          <a:p>
            <a:pPr marL="0" indent="0">
              <a:buNone/>
            </a:pPr>
            <a:r>
              <a:rPr lang="es-MX" sz="2400" dirty="0" smtClean="0"/>
              <a:t>La última diapositiva presenta la Bibliografía.</a:t>
            </a:r>
            <a:endParaRPr lang="es-MX" sz="2400" dirty="0"/>
          </a:p>
          <a:p>
            <a:pPr algn="just" eaLnBrk="1" hangingPunct="1">
              <a:spcBef>
                <a:spcPts val="0"/>
              </a:spcBef>
              <a:defRPr/>
            </a:pPr>
            <a:endParaRPr lang="es-MX" sz="2400" dirty="0"/>
          </a:p>
          <a:p>
            <a:pPr algn="just" eaLnBrk="1" hangingPunct="1">
              <a:spcBef>
                <a:spcPts val="0"/>
              </a:spcBef>
              <a:buFont typeface="Wingdings 2" pitchFamily="18" charset="2"/>
              <a:buNone/>
              <a:defRPr/>
            </a:pPr>
            <a:r>
              <a:rPr lang="es-MX" sz="2400" dirty="0"/>
              <a:t> </a:t>
            </a:r>
          </a:p>
          <a:p>
            <a:pPr eaLnBrk="1" hangingPunct="1">
              <a:defRPr/>
            </a:pPr>
            <a:endParaRPr lang="es-MX" sz="20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2829589226"/>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600" b="1" dirty="0">
                <a:solidFill>
                  <a:schemeClr val="tx1"/>
                </a:solidFill>
              </a:rPr>
              <a:t>Una primera aproximación al equilibrio general</a:t>
            </a:r>
          </a:p>
        </p:txBody>
      </p:sp>
      <p:sp>
        <p:nvSpPr>
          <p:cNvPr id="3" name="2 Marcador de contenido"/>
          <p:cNvSpPr>
            <a:spLocks noGrp="1"/>
          </p:cNvSpPr>
          <p:nvPr>
            <p:ph idx="1"/>
          </p:nvPr>
        </p:nvSpPr>
        <p:spPr>
          <a:xfrm>
            <a:off x="597694" y="1600200"/>
            <a:ext cx="9961563" cy="4800600"/>
          </a:xfrm>
        </p:spPr>
        <p:txBody>
          <a:bodyPr>
            <a:normAutofit/>
          </a:bodyPr>
          <a:lstStyle/>
          <a:p>
            <a:r>
              <a:rPr lang="es-MX" dirty="0">
                <a:latin typeface="Arial" panose="020B0604020202020204" pitchFamily="34" charset="0"/>
                <a:cs typeface="Arial" panose="020B0604020202020204" pitchFamily="34" charset="0"/>
              </a:rPr>
              <a:t>Dado que ya </a:t>
            </a:r>
            <a:r>
              <a:rPr lang="es-MX" dirty="0" smtClean="0">
                <a:latin typeface="Arial" panose="020B0604020202020204" pitchFamily="34" charset="0"/>
                <a:cs typeface="Arial" panose="020B0604020202020204" pitchFamily="34" charset="0"/>
              </a:rPr>
              <a:t>se ha </a:t>
            </a:r>
            <a:r>
              <a:rPr lang="es-MX" dirty="0">
                <a:latin typeface="Arial" panose="020B0604020202020204" pitchFamily="34" charset="0"/>
                <a:cs typeface="Arial" panose="020B0604020202020204" pitchFamily="34" charset="0"/>
              </a:rPr>
              <a:t>introducido precios para los factores, </a:t>
            </a:r>
            <a:r>
              <a:rPr lang="es-MX" dirty="0" smtClean="0">
                <a:latin typeface="Arial" panose="020B0604020202020204" pitchFamily="34" charset="0"/>
                <a:cs typeface="Arial" panose="020B0604020202020204" pitchFamily="34" charset="0"/>
              </a:rPr>
              <a:t>ahora introducimos </a:t>
            </a:r>
            <a:r>
              <a:rPr lang="es-MX" dirty="0">
                <a:latin typeface="Arial" panose="020B0604020202020204" pitchFamily="34" charset="0"/>
                <a:cs typeface="Arial" panose="020B0604020202020204" pitchFamily="34" charset="0"/>
              </a:rPr>
              <a:t>precios </a:t>
            </a:r>
            <a:r>
              <a:rPr lang="es-MX" dirty="0" smtClean="0">
                <a:latin typeface="Arial" panose="020B0604020202020204" pitchFamily="34" charset="0"/>
                <a:cs typeface="Arial" panose="020B0604020202020204" pitchFamily="34" charset="0"/>
              </a:rPr>
              <a:t>para los </a:t>
            </a:r>
            <a:r>
              <a:rPr lang="es-MX" dirty="0">
                <a:latin typeface="Arial" panose="020B0604020202020204" pitchFamily="34" charset="0"/>
                <a:cs typeface="Arial" panose="020B0604020202020204" pitchFamily="34" charset="0"/>
              </a:rPr>
              <a:t>bienes. Al hacer esto, </a:t>
            </a:r>
            <a:r>
              <a:rPr lang="es-MX" dirty="0" smtClean="0">
                <a:latin typeface="Arial" panose="020B0604020202020204" pitchFamily="34" charset="0"/>
                <a:cs typeface="Arial" panose="020B0604020202020204" pitchFamily="34" charset="0"/>
              </a:rPr>
              <a:t>se necesita explicar </a:t>
            </a:r>
            <a:r>
              <a:rPr lang="es-MX" dirty="0">
                <a:latin typeface="Arial" panose="020B0604020202020204" pitchFamily="34" charset="0"/>
                <a:cs typeface="Arial" panose="020B0604020202020204" pitchFamily="34" charset="0"/>
              </a:rPr>
              <a:t>las demandas por bienes, para </a:t>
            </a:r>
            <a:r>
              <a:rPr lang="es-MX" dirty="0" smtClean="0">
                <a:latin typeface="Arial" panose="020B0604020202020204" pitchFamily="34" charset="0"/>
                <a:cs typeface="Arial" panose="020B0604020202020204" pitchFamily="34" charset="0"/>
              </a:rPr>
              <a:t>ello se incorporan </a:t>
            </a:r>
            <a:r>
              <a:rPr lang="es-MX" dirty="0">
                <a:latin typeface="Arial" panose="020B0604020202020204" pitchFamily="34" charset="0"/>
                <a:cs typeface="Arial" panose="020B0604020202020204" pitchFamily="34" charset="0"/>
              </a:rPr>
              <a:t>consumidores al modelo.</a:t>
            </a:r>
          </a:p>
          <a:p>
            <a:r>
              <a:rPr lang="es-MX" dirty="0">
                <a:latin typeface="Arial" panose="020B0604020202020204" pitchFamily="34" charset="0"/>
                <a:cs typeface="Arial" panose="020B0604020202020204" pitchFamily="34" charset="0"/>
              </a:rPr>
              <a:t>Por simplicidad, </a:t>
            </a:r>
            <a:r>
              <a:rPr lang="es-MX" dirty="0" smtClean="0">
                <a:latin typeface="Arial" panose="020B0604020202020204" pitchFamily="34" charset="0"/>
                <a:cs typeface="Arial" panose="020B0604020202020204" pitchFamily="34" charset="0"/>
              </a:rPr>
              <a:t> sólo </a:t>
            </a:r>
            <a:r>
              <a:rPr lang="es-MX" dirty="0">
                <a:latin typeface="Arial" panose="020B0604020202020204" pitchFamily="34" charset="0"/>
                <a:cs typeface="Arial" panose="020B0604020202020204" pitchFamily="34" charset="0"/>
              </a:rPr>
              <a:t>dos consumidores, que tienen preferencias sobre el consumo de </a:t>
            </a:r>
            <a:r>
              <a:rPr lang="es-MX" dirty="0" smtClean="0">
                <a:latin typeface="Arial" panose="020B0604020202020204" pitchFamily="34" charset="0"/>
                <a:cs typeface="Arial" panose="020B0604020202020204" pitchFamily="34" charset="0"/>
              </a:rPr>
              <a:t>los bienes.</a:t>
            </a:r>
          </a:p>
          <a:p>
            <a:r>
              <a:rPr lang="es-MX" dirty="0" smtClean="0">
                <a:latin typeface="Arial" panose="020B0604020202020204" pitchFamily="34" charset="0"/>
                <a:cs typeface="Arial" panose="020B0604020202020204" pitchFamily="34" charset="0"/>
              </a:rPr>
              <a:t>Ahora </a:t>
            </a:r>
            <a:r>
              <a:rPr lang="es-MX" dirty="0">
                <a:latin typeface="Arial" panose="020B0604020202020204" pitchFamily="34" charset="0"/>
                <a:cs typeface="Arial" panose="020B0604020202020204" pitchFamily="34" charset="0"/>
              </a:rPr>
              <a:t>no suponemos </a:t>
            </a:r>
            <a:r>
              <a:rPr lang="es-MX" dirty="0" smtClean="0">
                <a:latin typeface="Arial" panose="020B0604020202020204" pitchFamily="34" charset="0"/>
                <a:cs typeface="Arial" panose="020B0604020202020204" pitchFamily="34" charset="0"/>
              </a:rPr>
              <a:t>que los consumidores </a:t>
            </a:r>
            <a:r>
              <a:rPr lang="es-MX" dirty="0">
                <a:latin typeface="Arial" panose="020B0604020202020204" pitchFamily="34" charset="0"/>
                <a:cs typeface="Arial" panose="020B0604020202020204" pitchFamily="34" charset="0"/>
              </a:rPr>
              <a:t>están dotados con cantidades de bienes; ahora los bienes tienen que ser producidos y lo que </a:t>
            </a:r>
            <a:r>
              <a:rPr lang="es-MX" dirty="0" smtClean="0">
                <a:latin typeface="Arial" panose="020B0604020202020204" pitchFamily="34" charset="0"/>
                <a:cs typeface="Arial" panose="020B0604020202020204" pitchFamily="34" charset="0"/>
              </a:rPr>
              <a:t>los consumidores </a:t>
            </a:r>
            <a:r>
              <a:rPr lang="es-MX" dirty="0">
                <a:latin typeface="Arial" panose="020B0604020202020204" pitchFamily="34" charset="0"/>
                <a:cs typeface="Arial" panose="020B0604020202020204" pitchFamily="34" charset="0"/>
              </a:rPr>
              <a:t>poseen es, por una parte, dotaciones de factores y, por otra, derechos sobre las ganancias de </a:t>
            </a:r>
            <a:r>
              <a:rPr lang="es-MX" dirty="0" smtClean="0">
                <a:latin typeface="Arial" panose="020B0604020202020204" pitchFamily="34" charset="0"/>
                <a:cs typeface="Arial" panose="020B0604020202020204" pitchFamily="34" charset="0"/>
              </a:rPr>
              <a:t>las empresas.</a:t>
            </a:r>
          </a:p>
          <a:p>
            <a:r>
              <a:rPr lang="es-MX" dirty="0">
                <a:latin typeface="Arial" panose="020B0604020202020204" pitchFamily="34" charset="0"/>
                <a:cs typeface="Arial" panose="020B0604020202020204" pitchFamily="34" charset="0"/>
              </a:rPr>
              <a:t>L</a:t>
            </a:r>
            <a:r>
              <a:rPr lang="es-MX" dirty="0" smtClean="0">
                <a:latin typeface="Arial" panose="020B0604020202020204" pitchFamily="34" charset="0"/>
                <a:cs typeface="Arial" panose="020B0604020202020204" pitchFamily="34" charset="0"/>
              </a:rPr>
              <a:t>os </a:t>
            </a:r>
            <a:r>
              <a:rPr lang="es-MX" dirty="0">
                <a:latin typeface="Arial" panose="020B0604020202020204" pitchFamily="34" charset="0"/>
                <a:cs typeface="Arial" panose="020B0604020202020204" pitchFamily="34" charset="0"/>
              </a:rPr>
              <a:t>dos agentes en conjunto poseen la totalidad de los factores disponibles y de los derechos sobre </a:t>
            </a:r>
            <a:r>
              <a:rPr lang="es-MX" dirty="0" smtClean="0">
                <a:latin typeface="Arial" panose="020B0604020202020204" pitchFamily="34" charset="0"/>
                <a:cs typeface="Arial" panose="020B0604020202020204" pitchFamily="34" charset="0"/>
              </a:rPr>
              <a:t>las ganancias </a:t>
            </a:r>
            <a:r>
              <a:rPr lang="es-MX" dirty="0">
                <a:latin typeface="Arial" panose="020B0604020202020204" pitchFamily="34" charset="0"/>
                <a:cs typeface="Arial" panose="020B0604020202020204" pitchFamily="34" charset="0"/>
              </a:rPr>
              <a:t>de las firmas</a:t>
            </a:r>
          </a:p>
        </p:txBody>
      </p:sp>
    </p:spTree>
    <p:extLst>
      <p:ext uri="{BB962C8B-B14F-4D97-AF65-F5344CB8AC3E}">
        <p14:creationId xmlns:p14="http://schemas.microsoft.com/office/powerpoint/2010/main" val="3103981709"/>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2281" y="4527757"/>
            <a:ext cx="10873208" cy="2213611"/>
          </a:xfrm>
        </p:spPr>
        <p:txBody>
          <a:bodyPr>
            <a:normAutofit/>
          </a:bodyPr>
          <a:lstStyle/>
          <a:p>
            <a:r>
              <a:rPr lang="es-MX" dirty="0">
                <a:latin typeface="Arial" panose="020B0604020202020204" pitchFamily="34" charset="0"/>
                <a:cs typeface="Arial" panose="020B0604020202020204" pitchFamily="34" charset="0"/>
              </a:rPr>
              <a:t>Ahora, dada una cantidad factible producida por la economía </a:t>
            </a:r>
            <a:r>
              <a:rPr lang="es-MX" dirty="0" smtClean="0">
                <a:latin typeface="Arial" panose="020B0604020202020204" pitchFamily="34" charset="0"/>
                <a:cs typeface="Arial" panose="020B0604020202020204" pitchFamily="34" charset="0"/>
              </a:rPr>
              <a:t>(un </a:t>
            </a:r>
            <a:r>
              <a:rPr lang="es-MX" dirty="0">
                <a:latin typeface="Arial" panose="020B0604020202020204" pitchFamily="34" charset="0"/>
                <a:cs typeface="Arial" panose="020B0604020202020204" pitchFamily="34" charset="0"/>
              </a:rPr>
              <a:t>punto en o por </a:t>
            </a:r>
            <a:r>
              <a:rPr lang="es-MX" dirty="0" smtClean="0">
                <a:latin typeface="Arial" panose="020B0604020202020204" pitchFamily="34" charset="0"/>
                <a:cs typeface="Arial" panose="020B0604020202020204" pitchFamily="34" charset="0"/>
              </a:rPr>
              <a:t>debajo de </a:t>
            </a:r>
            <a:r>
              <a:rPr lang="es-MX" dirty="0">
                <a:latin typeface="Arial" panose="020B0604020202020204" pitchFamily="34" charset="0"/>
                <a:cs typeface="Arial" panose="020B0604020202020204" pitchFamily="34" charset="0"/>
              </a:rPr>
              <a:t>la </a:t>
            </a:r>
            <a:r>
              <a:rPr lang="es-MX" i="1" dirty="0">
                <a:latin typeface="Times New Roman" panose="02020603050405020304" pitchFamily="18" charset="0"/>
                <a:cs typeface="Times New Roman" panose="02020603050405020304" pitchFamily="18" charset="0"/>
              </a:rPr>
              <a:t>FPP</a:t>
            </a:r>
            <a:r>
              <a:rPr lang="es-MX" dirty="0">
                <a:latin typeface="Arial" panose="020B0604020202020204" pitchFamily="34" charset="0"/>
                <a:cs typeface="Arial" panose="020B0604020202020204" pitchFamily="34" charset="0"/>
              </a:rPr>
              <a:t>), dicha cantidad determina el total de lo que está disponible para ser consumido por los agentes.</a:t>
            </a:r>
          </a:p>
          <a:p>
            <a:r>
              <a:rPr lang="es-MX" dirty="0" smtClean="0">
                <a:latin typeface="Arial" panose="020B0604020202020204" pitchFamily="34" charset="0"/>
                <a:cs typeface="Arial" panose="020B0604020202020204" pitchFamily="34" charset="0"/>
              </a:rPr>
              <a:t>Dicha </a:t>
            </a:r>
            <a:r>
              <a:rPr lang="es-MX" dirty="0">
                <a:latin typeface="Arial" panose="020B0604020202020204" pitchFamily="34" charset="0"/>
                <a:cs typeface="Arial" panose="020B0604020202020204" pitchFamily="34" charset="0"/>
              </a:rPr>
              <a:t>cantidad determina una caja </a:t>
            </a:r>
            <a:r>
              <a:rPr lang="es-MX" dirty="0" smtClean="0">
                <a:latin typeface="Arial" panose="020B0604020202020204" pitchFamily="34" charset="0"/>
                <a:cs typeface="Arial" panose="020B0604020202020204" pitchFamily="34" charset="0"/>
              </a:rPr>
              <a:t>de </a:t>
            </a:r>
            <a:r>
              <a:rPr lang="es-MX" dirty="0" err="1" smtClean="0">
                <a:latin typeface="Arial" panose="020B0604020202020204" pitchFamily="34" charset="0"/>
                <a:cs typeface="Arial" panose="020B0604020202020204" pitchFamily="34" charset="0"/>
              </a:rPr>
              <a:t>Edgeworth</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Gráficamente, dado un punto de producción como </a:t>
            </a:r>
            <a:r>
              <a:rPr lang="es-MX" i="1" dirty="0">
                <a:latin typeface="Times New Roman" panose="02020603050405020304" pitchFamily="18" charset="0"/>
                <a:cs typeface="Times New Roman" panose="02020603050405020304" pitchFamily="18" charset="0"/>
              </a:rPr>
              <a:t>X</a:t>
            </a:r>
            <a:r>
              <a:rPr lang="es-MX" i="1" dirty="0" smtClean="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Inmediatamente </a:t>
            </a:r>
            <a:r>
              <a:rPr lang="es-MX" dirty="0">
                <a:latin typeface="Arial" panose="020B0604020202020204" pitchFamily="34" charset="0"/>
                <a:cs typeface="Arial" panose="020B0604020202020204" pitchFamily="34" charset="0"/>
              </a:rPr>
              <a:t>sabemos que las posibilidades de consumo quedan suscritas a una </a:t>
            </a:r>
            <a:r>
              <a:rPr lang="es-MX" dirty="0" smtClean="0">
                <a:latin typeface="Arial" panose="020B0604020202020204" pitchFamily="34" charset="0"/>
                <a:cs typeface="Arial" panose="020B0604020202020204" pitchFamily="34" charset="0"/>
              </a:rPr>
              <a:t>caja.</a:t>
            </a:r>
            <a:endParaRPr lang="es-MX" i="1"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clrChange>
              <a:clrFrom>
                <a:srgbClr val="FFFFFF"/>
              </a:clrFrom>
              <a:clrTo>
                <a:srgbClr val="FFFFFF">
                  <a:alpha val="0"/>
                </a:srgbClr>
              </a:clrTo>
            </a:clrChange>
            <a:duotone>
              <a:prstClr val="black"/>
              <a:schemeClr val="tx2">
                <a:tint val="45000"/>
                <a:satMod val="400000"/>
              </a:schemeClr>
            </a:duotone>
          </a:blip>
          <a:stretch>
            <a:fillRect/>
          </a:stretch>
        </p:blipFill>
        <p:spPr>
          <a:xfrm>
            <a:off x="2520553" y="44624"/>
            <a:ext cx="6511104" cy="4265026"/>
          </a:xfrm>
          <a:prstGeom prst="rect">
            <a:avLst/>
          </a:prstGeom>
        </p:spPr>
      </p:pic>
    </p:spTree>
    <p:extLst>
      <p:ext uri="{BB962C8B-B14F-4D97-AF65-F5344CB8AC3E}">
        <p14:creationId xmlns:p14="http://schemas.microsoft.com/office/powerpoint/2010/main" val="3133424550"/>
      </p:ext>
    </p:extLst>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124744"/>
            <a:ext cx="5472881" cy="4464496"/>
          </a:xfrm>
        </p:spPr>
        <p:txBody>
          <a:bodyPr>
            <a:noAutofit/>
          </a:bodyPr>
          <a:lstStyle/>
          <a:p>
            <a:r>
              <a:rPr lang="es-MX" sz="2100" dirty="0" smtClean="0">
                <a:latin typeface="Arial" panose="020B0604020202020204" pitchFamily="34" charset="0"/>
                <a:cs typeface="Arial" panose="020B0604020202020204" pitchFamily="34" charset="0"/>
              </a:rPr>
              <a:t>Dado que </a:t>
            </a:r>
            <a:r>
              <a:rPr lang="es-MX" sz="2100" dirty="0">
                <a:latin typeface="Arial" panose="020B0604020202020204" pitchFamily="34" charset="0"/>
                <a:cs typeface="Arial" panose="020B0604020202020204" pitchFamily="34" charset="0"/>
              </a:rPr>
              <a:t>todos los pagos a los factores y las ganancias de las empresas son recibidas </a:t>
            </a:r>
            <a:r>
              <a:rPr lang="es-MX" sz="2100" dirty="0" smtClean="0">
                <a:latin typeface="Arial" panose="020B0604020202020204" pitchFamily="34" charset="0"/>
                <a:cs typeface="Arial" panose="020B0604020202020204" pitchFamily="34" charset="0"/>
              </a:rPr>
              <a:t>por los </a:t>
            </a:r>
            <a:r>
              <a:rPr lang="es-MX" sz="2100" dirty="0">
                <a:latin typeface="Arial" panose="020B0604020202020204" pitchFamily="34" charset="0"/>
                <a:cs typeface="Arial" panose="020B0604020202020204" pitchFamily="34" charset="0"/>
              </a:rPr>
              <a:t>dos agentes de la economía garantiza que los conjuntos presupuestales luzcan como en las </a:t>
            </a:r>
            <a:r>
              <a:rPr lang="es-MX" sz="2100" dirty="0" smtClean="0">
                <a:latin typeface="Arial" panose="020B0604020202020204" pitchFamily="34" charset="0"/>
                <a:cs typeface="Arial" panose="020B0604020202020204" pitchFamily="34" charset="0"/>
              </a:rPr>
              <a:t>economías de intercambio.</a:t>
            </a:r>
          </a:p>
          <a:p>
            <a:endParaRPr lang="es-MX" sz="2100" dirty="0" smtClean="0">
              <a:latin typeface="Arial" panose="020B0604020202020204" pitchFamily="34" charset="0"/>
              <a:cs typeface="Arial" panose="020B0604020202020204" pitchFamily="34" charset="0"/>
            </a:endParaRPr>
          </a:p>
          <a:p>
            <a:r>
              <a:rPr lang="es-MX" sz="2100" dirty="0" smtClean="0">
                <a:latin typeface="Arial" panose="020B0604020202020204" pitchFamily="34" charset="0"/>
                <a:cs typeface="Arial" panose="020B0604020202020204" pitchFamily="34" charset="0"/>
              </a:rPr>
              <a:t>Supongamos </a:t>
            </a:r>
            <a:r>
              <a:rPr lang="es-MX" sz="2100" dirty="0">
                <a:latin typeface="Arial" panose="020B0604020202020204" pitchFamily="34" charset="0"/>
                <a:cs typeface="Arial" panose="020B0604020202020204" pitchFamily="34" charset="0"/>
              </a:rPr>
              <a:t>que las dotaciones de factores y los derechos sobre </a:t>
            </a:r>
            <a:r>
              <a:rPr lang="es-MX" sz="2100" dirty="0" smtClean="0">
                <a:latin typeface="Arial" panose="020B0604020202020204" pitchFamily="34" charset="0"/>
                <a:cs typeface="Arial" panose="020B0604020202020204" pitchFamily="34" charset="0"/>
              </a:rPr>
              <a:t>los beneficios </a:t>
            </a:r>
            <a:r>
              <a:rPr lang="es-MX" sz="2100" dirty="0">
                <a:latin typeface="Arial" panose="020B0604020202020204" pitchFamily="34" charset="0"/>
                <a:cs typeface="Arial" panose="020B0604020202020204" pitchFamily="34" charset="0"/>
              </a:rPr>
              <a:t>hacen que </a:t>
            </a:r>
            <a:r>
              <a:rPr lang="es-MX" sz="2100" dirty="0" smtClean="0">
                <a:latin typeface="Arial" panose="020B0604020202020204" pitchFamily="34" charset="0"/>
                <a:cs typeface="Arial" panose="020B0604020202020204" pitchFamily="34" charset="0"/>
              </a:rPr>
              <a:t>la restricción </a:t>
            </a:r>
            <a:r>
              <a:rPr lang="es-MX" sz="2100" dirty="0">
                <a:latin typeface="Arial" panose="020B0604020202020204" pitchFamily="34" charset="0"/>
                <a:cs typeface="Arial" panose="020B0604020202020204" pitchFamily="34" charset="0"/>
              </a:rPr>
              <a:t>presupuestal del agente </a:t>
            </a:r>
            <a:r>
              <a:rPr lang="es-MX" sz="2100" dirty="0">
                <a:latin typeface="Times New Roman" panose="02020603050405020304" pitchFamily="18" charset="0"/>
                <a:cs typeface="Times New Roman" panose="02020603050405020304" pitchFamily="18" charset="0"/>
              </a:rPr>
              <a:t>1</a:t>
            </a:r>
            <a:r>
              <a:rPr lang="es-MX" sz="2100" dirty="0">
                <a:latin typeface="Arial" panose="020B0604020202020204" pitchFamily="34" charset="0"/>
                <a:cs typeface="Arial" panose="020B0604020202020204" pitchFamily="34" charset="0"/>
              </a:rPr>
              <a:t>, dados precios </a:t>
            </a:r>
            <a:r>
              <a:rPr lang="es-MX" sz="2100" i="1" dirty="0">
                <a:latin typeface="Times New Roman" panose="02020603050405020304" pitchFamily="18" charset="0"/>
                <a:cs typeface="Times New Roman" panose="02020603050405020304" pitchFamily="18" charset="0"/>
              </a:rPr>
              <a:t>p</a:t>
            </a:r>
            <a:r>
              <a:rPr lang="es-MX" sz="2100" dirty="0">
                <a:latin typeface="Arial" panose="020B0604020202020204" pitchFamily="34" charset="0"/>
                <a:cs typeface="Arial" panose="020B0604020202020204" pitchFamily="34" charset="0"/>
              </a:rPr>
              <a:t> y producción </a:t>
            </a:r>
            <a:r>
              <a:rPr lang="es-MX" sz="2100" i="1" dirty="0">
                <a:latin typeface="Times New Roman" panose="02020603050405020304" pitchFamily="18" charset="0"/>
                <a:cs typeface="Times New Roman" panose="02020603050405020304" pitchFamily="18" charset="0"/>
              </a:rPr>
              <a:t>X</a:t>
            </a:r>
            <a:r>
              <a:rPr lang="es-MX" sz="2100" dirty="0">
                <a:latin typeface="Arial" panose="020B0604020202020204" pitchFamily="34" charset="0"/>
                <a:cs typeface="Arial" panose="020B0604020202020204" pitchFamily="34" charset="0"/>
              </a:rPr>
              <a:t>, sea la suma de las áreas </a:t>
            </a:r>
            <a:r>
              <a:rPr lang="es-MX" sz="2100" dirty="0" smtClean="0">
                <a:latin typeface="Arial" panose="020B0604020202020204" pitchFamily="34" charset="0"/>
                <a:cs typeface="Arial" panose="020B0604020202020204" pitchFamily="34" charset="0"/>
              </a:rPr>
              <a:t>denotadas con </a:t>
            </a:r>
            <a:r>
              <a:rPr lang="es-MX" sz="2100" dirty="0">
                <a:latin typeface="Times New Roman" panose="02020603050405020304" pitchFamily="18" charset="0"/>
                <a:cs typeface="Times New Roman" panose="02020603050405020304" pitchFamily="18" charset="0"/>
              </a:rPr>
              <a:t>A</a:t>
            </a:r>
            <a:r>
              <a:rPr lang="es-MX" sz="2100" dirty="0">
                <a:latin typeface="Arial" panose="020B0604020202020204" pitchFamily="34" charset="0"/>
                <a:cs typeface="Arial" panose="020B0604020202020204" pitchFamily="34" charset="0"/>
              </a:rPr>
              <a:t> en el </a:t>
            </a:r>
            <a:r>
              <a:rPr lang="es-MX" sz="2100" dirty="0" smtClean="0">
                <a:latin typeface="Arial" panose="020B0604020202020204" pitchFamily="34" charset="0"/>
                <a:cs typeface="Arial" panose="020B0604020202020204" pitchFamily="34" charset="0"/>
              </a:rPr>
              <a:t>gráfico.</a:t>
            </a:r>
          </a:p>
          <a:p>
            <a:r>
              <a:rPr lang="es-MX" sz="2100" dirty="0" smtClean="0">
                <a:latin typeface="Arial" panose="020B0604020202020204" pitchFamily="34" charset="0"/>
                <a:cs typeface="Arial" panose="020B0604020202020204" pitchFamily="34" charset="0"/>
              </a:rPr>
              <a:t>Entonces</a:t>
            </a:r>
            <a:r>
              <a:rPr lang="es-MX" sz="2100" dirty="0">
                <a:latin typeface="Arial" panose="020B0604020202020204" pitchFamily="34" charset="0"/>
                <a:cs typeface="Arial" panose="020B0604020202020204" pitchFamily="34" charset="0"/>
              </a:rPr>
              <a:t>, el supuesto garantiza que la restricción presupuestal del agente </a:t>
            </a:r>
            <a:r>
              <a:rPr lang="es-MX" sz="2100" dirty="0">
                <a:latin typeface="Times New Roman" panose="02020603050405020304" pitchFamily="18" charset="0"/>
                <a:cs typeface="Times New Roman" panose="02020603050405020304" pitchFamily="18" charset="0"/>
              </a:rPr>
              <a:t>2</a:t>
            </a:r>
            <a:r>
              <a:rPr lang="es-MX" sz="2100" dirty="0">
                <a:latin typeface="Arial" panose="020B0604020202020204" pitchFamily="34" charset="0"/>
                <a:cs typeface="Arial" panose="020B0604020202020204" pitchFamily="34" charset="0"/>
              </a:rPr>
              <a:t> sea la suma de las áreas </a:t>
            </a:r>
            <a:r>
              <a:rPr lang="es-MX" sz="2100" dirty="0" smtClean="0">
                <a:latin typeface="Arial" panose="020B0604020202020204" pitchFamily="34" charset="0"/>
                <a:cs typeface="Arial" panose="020B0604020202020204" pitchFamily="34" charset="0"/>
              </a:rPr>
              <a:t>denotadas </a:t>
            </a:r>
            <a:r>
              <a:rPr lang="es-MX" sz="2100" dirty="0">
                <a:latin typeface="Arial" panose="020B0604020202020204" pitchFamily="34" charset="0"/>
                <a:cs typeface="Arial" panose="020B0604020202020204" pitchFamily="34" charset="0"/>
              </a:rPr>
              <a:t>con </a:t>
            </a:r>
            <a:r>
              <a:rPr lang="es-MX" sz="2100" dirty="0">
                <a:latin typeface="Times New Roman" panose="02020603050405020304" pitchFamily="18" charset="0"/>
                <a:cs typeface="Times New Roman" panose="02020603050405020304" pitchFamily="18" charset="0"/>
              </a:rPr>
              <a:t>B</a:t>
            </a:r>
            <a:r>
              <a:rPr lang="es-MX" sz="2100" dirty="0">
                <a:latin typeface="Arial" panose="020B0604020202020204" pitchFamily="34" charset="0"/>
                <a:cs typeface="Arial" panose="020B0604020202020204" pitchFamily="34" charset="0"/>
              </a:rPr>
              <a:t>:</a:t>
            </a:r>
          </a:p>
        </p:txBody>
      </p:sp>
      <p:sp>
        <p:nvSpPr>
          <p:cNvPr id="5" name="Rectángulo 4"/>
          <p:cNvSpPr/>
          <p:nvPr/>
        </p:nvSpPr>
        <p:spPr>
          <a:xfrm>
            <a:off x="432322" y="134227"/>
            <a:ext cx="10614222" cy="769441"/>
          </a:xfrm>
          <a:prstGeom prst="rect">
            <a:avLst/>
          </a:prstGeom>
        </p:spPr>
        <p:txBody>
          <a:bodyPr wrap="square">
            <a:spAutoFit/>
          </a:bodyPr>
          <a:lstStyle/>
          <a:p>
            <a:r>
              <a:rPr lang="es-MX" sz="2200" dirty="0">
                <a:latin typeface="Arial" panose="020B0604020202020204" pitchFamily="34" charset="0"/>
                <a:cs typeface="Arial" panose="020B0604020202020204" pitchFamily="34" charset="0"/>
              </a:rPr>
              <a:t>Si introducimos precios, podemos definir una restricción presupuestal para cada uno de los agentes.</a:t>
            </a:r>
          </a:p>
        </p:txBody>
      </p:sp>
      <p:pic>
        <p:nvPicPr>
          <p:cNvPr id="7" name="Imagen 6"/>
          <p:cNvPicPr>
            <a:picLocks noChangeAspect="1"/>
          </p:cNvPicPr>
          <p:nvPr/>
        </p:nvPicPr>
        <p:blipFill>
          <a:blip r:embed="rId2">
            <a:clrChange>
              <a:clrFrom>
                <a:srgbClr val="FFFFFF"/>
              </a:clrFrom>
              <a:clrTo>
                <a:srgbClr val="FFFFFF">
                  <a:alpha val="0"/>
                </a:srgbClr>
              </a:clrTo>
            </a:clrChange>
            <a:duotone>
              <a:prstClr val="black"/>
              <a:schemeClr val="tx2">
                <a:tint val="45000"/>
                <a:satMod val="400000"/>
              </a:schemeClr>
            </a:duotone>
          </a:blip>
          <a:stretch>
            <a:fillRect/>
          </a:stretch>
        </p:blipFill>
        <p:spPr>
          <a:xfrm>
            <a:off x="5597858" y="508720"/>
            <a:ext cx="5448686" cy="6336704"/>
          </a:xfrm>
          <a:prstGeom prst="rect">
            <a:avLst/>
          </a:prstGeom>
        </p:spPr>
      </p:pic>
    </p:spTree>
    <p:extLst>
      <p:ext uri="{BB962C8B-B14F-4D97-AF65-F5344CB8AC3E}">
        <p14:creationId xmlns:p14="http://schemas.microsoft.com/office/powerpoint/2010/main" val="635840694"/>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4289" y="1196752"/>
            <a:ext cx="5235227" cy="5204048"/>
          </a:xfrm>
        </p:spPr>
        <p:txBody>
          <a:bodyPr>
            <a:normAutofit/>
          </a:bodyPr>
          <a:lstStyle/>
          <a:p>
            <a:r>
              <a:rPr lang="es-MX" dirty="0"/>
              <a:t>Caso </a:t>
            </a:r>
            <a:r>
              <a:rPr lang="es-MX" dirty="0" smtClean="0"/>
              <a:t>1. </a:t>
            </a:r>
            <a:r>
              <a:rPr lang="es-MX" dirty="0"/>
              <a:t>Los precios son </a:t>
            </a:r>
            <a:r>
              <a:rPr lang="es-MX" i="1" dirty="0">
                <a:latin typeface="Times New Roman" panose="02020603050405020304" pitchFamily="18" charset="0"/>
                <a:cs typeface="Times New Roman" panose="02020603050405020304" pitchFamily="18" charset="0"/>
              </a:rPr>
              <a:t>p</a:t>
            </a:r>
            <a:r>
              <a:rPr lang="es-MX" dirty="0"/>
              <a:t>, la producción es </a:t>
            </a:r>
            <a:r>
              <a:rPr lang="es-MX" i="1" dirty="0">
                <a:latin typeface="Times New Roman" panose="02020603050405020304" pitchFamily="18" charset="0"/>
                <a:cs typeface="Times New Roman" panose="02020603050405020304" pitchFamily="18" charset="0"/>
              </a:rPr>
              <a:t>X</a:t>
            </a:r>
            <a:r>
              <a:rPr lang="es-MX" dirty="0"/>
              <a:t> y los consumos son la asignación </a:t>
            </a:r>
            <a:r>
              <a:rPr lang="es-MX" i="1" dirty="0" smtClean="0">
                <a:latin typeface="Times New Roman" panose="02020603050405020304" pitchFamily="18" charset="0"/>
                <a:cs typeface="Times New Roman" panose="02020603050405020304" pitchFamily="18" charset="0"/>
              </a:rPr>
              <a:t>x</a:t>
            </a:r>
            <a:r>
              <a:rPr lang="es-MX" dirty="0" smtClean="0">
                <a:latin typeface="Times New Roman" panose="02020603050405020304" pitchFamily="18" charset="0"/>
                <a:cs typeface="Times New Roman" panose="02020603050405020304" pitchFamily="18" charset="0"/>
              </a:rPr>
              <a:t>.</a:t>
            </a:r>
          </a:p>
          <a:p>
            <a:endParaRPr lang="es-MX" sz="1000" dirty="0" smtClean="0"/>
          </a:p>
          <a:p>
            <a:r>
              <a:rPr lang="es-MX" dirty="0" smtClean="0"/>
              <a:t>A </a:t>
            </a:r>
            <a:r>
              <a:rPr lang="es-MX" dirty="0"/>
              <a:t>los precios </a:t>
            </a:r>
            <a:r>
              <a:rPr lang="es-MX" i="1" dirty="0">
                <a:latin typeface="Times New Roman" panose="02020603050405020304" pitchFamily="18" charset="0"/>
                <a:cs typeface="Times New Roman" panose="02020603050405020304" pitchFamily="18" charset="0"/>
              </a:rPr>
              <a:t>p</a:t>
            </a:r>
            <a:r>
              <a:rPr lang="es-MX" dirty="0"/>
              <a:t> y dados sus ingresos, ambos consumidores están maximizando su utilidad y los </a:t>
            </a:r>
            <a:r>
              <a:rPr lang="es-MX" dirty="0" smtClean="0"/>
              <a:t>mercados</a:t>
            </a:r>
            <a:r>
              <a:rPr lang="es-MX" i="1" dirty="0">
                <a:latin typeface="Times New Roman" panose="02020603050405020304" pitchFamily="18" charset="0"/>
                <a:cs typeface="Times New Roman" panose="02020603050405020304" pitchFamily="18" charset="0"/>
              </a:rPr>
              <a:t> </a:t>
            </a:r>
            <a:r>
              <a:rPr lang="es-MX" dirty="0" smtClean="0"/>
              <a:t>de </a:t>
            </a:r>
            <a:r>
              <a:rPr lang="es-MX" dirty="0"/>
              <a:t>bienes (y de factores) se han ajustado. </a:t>
            </a:r>
            <a:endParaRPr lang="es-MX" dirty="0" smtClean="0"/>
          </a:p>
          <a:p>
            <a:r>
              <a:rPr lang="es-MX" dirty="0" smtClean="0"/>
              <a:t>¿</a:t>
            </a:r>
            <a:r>
              <a:rPr lang="es-MX" dirty="0"/>
              <a:t>Es esta una situación de equilibrio? </a:t>
            </a:r>
            <a:r>
              <a:rPr lang="es-MX" dirty="0" smtClean="0"/>
              <a:t> NO</a:t>
            </a:r>
          </a:p>
          <a:p>
            <a:endParaRPr lang="es-MX" dirty="0" smtClean="0"/>
          </a:p>
          <a:p>
            <a:endParaRPr lang="es-MX" dirty="0"/>
          </a:p>
          <a:p>
            <a:r>
              <a:rPr lang="es-MX" dirty="0"/>
              <a:t>Esto, a su vez, implica que para al menos una de las firmas </a:t>
            </a:r>
            <a:r>
              <a:rPr lang="es-MX" i="1" dirty="0" err="1">
                <a:latin typeface="Times New Roman" panose="02020603050405020304" pitchFamily="18" charset="0"/>
                <a:cs typeface="Times New Roman" panose="02020603050405020304" pitchFamily="18" charset="0"/>
              </a:rPr>
              <a:t>X</a:t>
            </a:r>
            <a:r>
              <a:rPr lang="es-MX" i="1" baseline="30000" dirty="0" err="1">
                <a:latin typeface="Times New Roman" panose="02020603050405020304" pitchFamily="18" charset="0"/>
                <a:cs typeface="Times New Roman" panose="02020603050405020304" pitchFamily="18" charset="0"/>
              </a:rPr>
              <a:t>n</a:t>
            </a:r>
            <a:r>
              <a:rPr lang="es-MX" dirty="0"/>
              <a:t> no maximice </a:t>
            </a:r>
            <a:r>
              <a:rPr lang="es-MX" dirty="0" smtClean="0"/>
              <a:t>beneficios.</a:t>
            </a:r>
          </a:p>
        </p:txBody>
      </p:sp>
      <p:sp>
        <p:nvSpPr>
          <p:cNvPr id="4" name="Rectángulo 3"/>
          <p:cNvSpPr/>
          <p:nvPr/>
        </p:nvSpPr>
        <p:spPr>
          <a:xfrm>
            <a:off x="504329" y="260648"/>
            <a:ext cx="10054928" cy="769441"/>
          </a:xfrm>
          <a:prstGeom prst="rect">
            <a:avLst/>
          </a:prstGeom>
        </p:spPr>
        <p:txBody>
          <a:bodyPr wrap="square">
            <a:spAutoFit/>
          </a:bodyPr>
          <a:lstStyle/>
          <a:p>
            <a:r>
              <a:rPr lang="es-MX" sz="2200" dirty="0">
                <a:latin typeface="Arial" panose="020B0604020202020204" pitchFamily="34" charset="0"/>
                <a:cs typeface="Arial" panose="020B0604020202020204" pitchFamily="34" charset="0"/>
              </a:rPr>
              <a:t>Sin determinar por ahora la posición de las restricciones presupuestales individuales, consideramos </a:t>
            </a:r>
            <a:r>
              <a:rPr lang="es-MX" sz="2200" dirty="0" smtClean="0">
                <a:latin typeface="Arial" panose="020B0604020202020204" pitchFamily="34" charset="0"/>
                <a:cs typeface="Arial" panose="020B0604020202020204" pitchFamily="34" charset="0"/>
              </a:rPr>
              <a:t>ahora diferentes </a:t>
            </a:r>
            <a:r>
              <a:rPr lang="es-MX" sz="2200" dirty="0">
                <a:latin typeface="Arial" panose="020B0604020202020204" pitchFamily="34" charset="0"/>
                <a:cs typeface="Arial" panose="020B0604020202020204" pitchFamily="34" charset="0"/>
              </a:rPr>
              <a:t>casos posibles:</a:t>
            </a:r>
          </a:p>
        </p:txBody>
      </p:sp>
      <p:pic>
        <p:nvPicPr>
          <p:cNvPr id="5" name="Imagen 4"/>
          <p:cNvPicPr>
            <a:picLocks noChangeAspect="1"/>
          </p:cNvPicPr>
          <p:nvPr/>
        </p:nvPicPr>
        <p:blipFill>
          <a:blip r:embed="rId3">
            <a:clrChange>
              <a:clrFrom>
                <a:srgbClr val="FFFFFF"/>
              </a:clrFrom>
              <a:clrTo>
                <a:srgbClr val="FFFFFF">
                  <a:alpha val="0"/>
                </a:srgbClr>
              </a:clrTo>
            </a:clrChange>
            <a:duotone>
              <a:prstClr val="black"/>
              <a:schemeClr val="tx2">
                <a:tint val="45000"/>
                <a:satMod val="400000"/>
              </a:schemeClr>
            </a:duotone>
          </a:blip>
          <a:stretch>
            <a:fillRect/>
          </a:stretch>
        </p:blipFill>
        <p:spPr>
          <a:xfrm>
            <a:off x="5400873" y="1196752"/>
            <a:ext cx="5543550" cy="4162425"/>
          </a:xfrm>
          <a:prstGeom prst="rect">
            <a:avLst/>
          </a:prstGeom>
        </p:spPr>
      </p:pic>
      <p:graphicFrame>
        <p:nvGraphicFramePr>
          <p:cNvPr id="9" name="Objeto 8"/>
          <p:cNvGraphicFramePr>
            <a:graphicFrameLocks noChangeAspect="1"/>
          </p:cNvGraphicFramePr>
          <p:nvPr>
            <p:extLst>
              <p:ext uri="{D42A27DB-BD31-4B8C-83A1-F6EECF244321}">
                <p14:modId xmlns:p14="http://schemas.microsoft.com/office/powerpoint/2010/main" val="409875907"/>
              </p:ext>
            </p:extLst>
          </p:nvPr>
        </p:nvGraphicFramePr>
        <p:xfrm>
          <a:off x="2160513" y="4077066"/>
          <a:ext cx="1838960" cy="620649"/>
        </p:xfrm>
        <a:graphic>
          <a:graphicData uri="http://schemas.openxmlformats.org/presentationml/2006/ole">
            <mc:AlternateContent xmlns:mc="http://schemas.openxmlformats.org/markup-compatibility/2006">
              <mc:Choice xmlns:v="urn:schemas-microsoft-com:vml" Requires="v">
                <p:oleObj spid="_x0000_s7193" name="Ecuación" r:id="rId4" imgW="1016000" imgH="342900" progId="Equation.3">
                  <p:embed/>
                </p:oleObj>
              </mc:Choice>
              <mc:Fallback>
                <p:oleObj name="Ecuación" r:id="rId4" imgW="1016000" imgH="3429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60513" y="4077066"/>
                        <a:ext cx="1838960" cy="6206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ángulo 9"/>
          <p:cNvSpPr/>
          <p:nvPr/>
        </p:nvSpPr>
        <p:spPr>
          <a:xfrm>
            <a:off x="360313" y="5887156"/>
            <a:ext cx="10584110" cy="769441"/>
          </a:xfrm>
          <a:prstGeom prst="rect">
            <a:avLst/>
          </a:prstGeom>
        </p:spPr>
        <p:txBody>
          <a:bodyPr wrap="square">
            <a:spAutoFit/>
          </a:bodyPr>
          <a:lstStyle/>
          <a:p>
            <a:r>
              <a:rPr lang="es-MX" sz="2200" dirty="0"/>
              <a:t>Si una de las firmas no está maximizando beneficios la situación no puede ser de equilibrio: dicha </a:t>
            </a:r>
            <a:r>
              <a:rPr lang="es-MX" sz="2200" dirty="0" smtClean="0"/>
              <a:t>firma desearía </a:t>
            </a:r>
            <a:r>
              <a:rPr lang="es-MX" sz="2200" dirty="0"/>
              <a:t>producir una cantidad diferente.</a:t>
            </a:r>
          </a:p>
        </p:txBody>
      </p:sp>
    </p:spTree>
    <p:extLst>
      <p:ext uri="{BB962C8B-B14F-4D97-AF65-F5344CB8AC3E}">
        <p14:creationId xmlns:p14="http://schemas.microsoft.com/office/powerpoint/2010/main" val="3819497539"/>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6545" y="1134586"/>
            <a:ext cx="4636256" cy="5534774"/>
          </a:xfrm>
        </p:spPr>
        <p:txBody>
          <a:bodyPr>
            <a:noAutofit/>
          </a:bodyPr>
          <a:lstStyle/>
          <a:p>
            <a:r>
              <a:rPr lang="es-MX" dirty="0">
                <a:latin typeface="Arial" panose="020B0604020202020204" pitchFamily="34" charset="0"/>
                <a:cs typeface="Arial" panose="020B0604020202020204" pitchFamily="34" charset="0"/>
              </a:rPr>
              <a:t>A los precios </a:t>
            </a:r>
            <a:r>
              <a:rPr lang="es-MX" i="1" dirty="0">
                <a:latin typeface="Times New Roman" panose="02020603050405020304" pitchFamily="18" charset="0"/>
                <a:cs typeface="Times New Roman" panose="02020603050405020304" pitchFamily="18" charset="0"/>
              </a:rPr>
              <a:t>p</a:t>
            </a:r>
            <a:r>
              <a:rPr lang="es-MX" dirty="0"/>
              <a:t>, </a:t>
            </a:r>
            <a:r>
              <a:rPr lang="es-MX" dirty="0">
                <a:latin typeface="Arial" panose="020B0604020202020204" pitchFamily="34" charset="0"/>
                <a:cs typeface="Arial" panose="020B0604020202020204" pitchFamily="34" charset="0"/>
              </a:rPr>
              <a:t>con</a:t>
            </a:r>
            <a:r>
              <a:rPr lang="es-MX" dirty="0"/>
              <a:t> </a:t>
            </a:r>
            <a:r>
              <a:rPr lang="es-MX" i="1" dirty="0" err="1">
                <a:latin typeface="Times New Roman" panose="02020603050405020304" pitchFamily="18" charset="0"/>
                <a:cs typeface="Times New Roman" panose="02020603050405020304" pitchFamily="18" charset="0"/>
              </a:rPr>
              <a:t>p</a:t>
            </a:r>
            <a:r>
              <a:rPr lang="es-MX" baseline="-25000" dirty="0" err="1">
                <a:latin typeface="Times New Roman" panose="02020603050405020304" pitchFamily="18" charset="0"/>
                <a:cs typeface="Times New Roman" panose="02020603050405020304" pitchFamily="18" charset="0"/>
              </a:rPr>
              <a:t>n</a:t>
            </a:r>
            <a:r>
              <a:rPr lang="es-MX" dirty="0">
                <a:latin typeface="Times New Roman" panose="02020603050405020304" pitchFamily="18" charset="0"/>
                <a:cs typeface="Times New Roman" panose="02020603050405020304" pitchFamily="18" charset="0"/>
              </a:rPr>
              <a:t> = </a:t>
            </a:r>
            <a:r>
              <a:rPr lang="es-MX" i="1" dirty="0" err="1" smtClean="0">
                <a:latin typeface="Times New Roman" panose="02020603050405020304" pitchFamily="18" charset="0"/>
                <a:cs typeface="Times New Roman" panose="02020603050405020304" pitchFamily="18" charset="0"/>
              </a:rPr>
              <a:t>CMg</a:t>
            </a:r>
            <a:r>
              <a:rPr lang="es-MX" i="1" baseline="-25000" dirty="0" err="1" smtClean="0">
                <a:latin typeface="Times New Roman" panose="02020603050405020304" pitchFamily="18" charset="0"/>
                <a:cs typeface="Times New Roman" panose="02020603050405020304" pitchFamily="18" charset="0"/>
              </a:rPr>
              <a:t>n</a:t>
            </a:r>
            <a:r>
              <a:rPr lang="es-MX" dirty="0" smtClean="0">
                <a:latin typeface="Times New Roman" panose="02020603050405020304" pitchFamily="18" charset="0"/>
                <a:cs typeface="Times New Roman" panose="02020603050405020304" pitchFamily="18" charset="0"/>
              </a:rPr>
              <a:t>(</a:t>
            </a:r>
            <a:r>
              <a:rPr lang="es-MX" i="1" dirty="0" err="1" smtClean="0">
                <a:latin typeface="Times New Roman" panose="02020603050405020304" pitchFamily="18" charset="0"/>
                <a:cs typeface="Times New Roman" panose="02020603050405020304" pitchFamily="18" charset="0"/>
              </a:rPr>
              <a:t>X</a:t>
            </a:r>
            <a:r>
              <a:rPr lang="es-MX" i="1" baseline="30000" dirty="0" err="1" smtClean="0">
                <a:latin typeface="Times New Roman" panose="02020603050405020304" pitchFamily="18" charset="0"/>
                <a:cs typeface="Times New Roman" panose="02020603050405020304" pitchFamily="18" charset="0"/>
              </a:rPr>
              <a:t>n</a:t>
            </a:r>
            <a:r>
              <a:rPr lang="es-MX" dirty="0">
                <a:latin typeface="Times New Roman" panose="02020603050405020304" pitchFamily="18" charset="0"/>
                <a:cs typeface="Times New Roman" panose="02020603050405020304" pitchFamily="18" charset="0"/>
              </a:rPr>
              <a:t>) </a:t>
            </a:r>
            <a:r>
              <a:rPr lang="es-MX" dirty="0">
                <a:latin typeface="Arial" panose="020B0604020202020204" pitchFamily="34" charset="0"/>
                <a:cs typeface="Arial" panose="020B0604020202020204" pitchFamily="34" charset="0"/>
              </a:rPr>
              <a:t>ambas firmas están maximizando sus beneficios</a:t>
            </a:r>
            <a:r>
              <a:rPr lang="es-MX" dirty="0" smtClean="0">
                <a:latin typeface="Arial" panose="020B0604020202020204" pitchFamily="34" charset="0"/>
                <a:cs typeface="Arial" panose="020B0604020202020204" pitchFamily="34" charset="0"/>
              </a:rPr>
              <a:t>.</a:t>
            </a:r>
          </a:p>
          <a:p>
            <a:r>
              <a:rPr lang="es-MX" dirty="0" smtClean="0">
                <a:latin typeface="Arial" panose="020B0604020202020204" pitchFamily="34" charset="0"/>
                <a:cs typeface="Arial" panose="020B0604020202020204" pitchFamily="34" charset="0"/>
              </a:rPr>
              <a:t>Además</a:t>
            </a:r>
            <a:r>
              <a:rPr lang="es-MX" dirty="0">
                <a:latin typeface="Arial" panose="020B0604020202020204" pitchFamily="34" charset="0"/>
                <a:cs typeface="Arial" panose="020B0604020202020204" pitchFamily="34" charset="0"/>
              </a:rPr>
              <a:t>, en </a:t>
            </a:r>
            <a:r>
              <a:rPr lang="es-MX" i="1" dirty="0">
                <a:latin typeface="Times New Roman" panose="02020603050405020304" pitchFamily="18" charset="0"/>
                <a:cs typeface="Times New Roman" panose="02020603050405020304" pitchFamily="18" charset="0"/>
              </a:rPr>
              <a:t>X</a:t>
            </a:r>
            <a:r>
              <a:rPr lang="es-MX" dirty="0"/>
              <a:t> y </a:t>
            </a:r>
            <a:r>
              <a:rPr lang="es-MX" i="1" dirty="0" smtClean="0">
                <a:latin typeface="Times New Roman" panose="02020603050405020304" pitchFamily="18" charset="0"/>
                <a:cs typeface="Times New Roman" panose="02020603050405020304" pitchFamily="18" charset="0"/>
              </a:rPr>
              <a:t>x </a:t>
            </a:r>
            <a:r>
              <a:rPr lang="es-MX" dirty="0" smtClean="0">
                <a:latin typeface="Arial" panose="020B0604020202020204" pitchFamily="34" charset="0"/>
                <a:cs typeface="Arial" panose="020B0604020202020204" pitchFamily="34" charset="0"/>
              </a:rPr>
              <a:t>los </a:t>
            </a:r>
            <a:r>
              <a:rPr lang="es-MX" dirty="0">
                <a:latin typeface="Arial" panose="020B0604020202020204" pitchFamily="34" charset="0"/>
                <a:cs typeface="Arial" panose="020B0604020202020204" pitchFamily="34" charset="0"/>
              </a:rPr>
              <a:t>mercados de bienes (y de factores) se han ajustado. </a:t>
            </a:r>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Del </a:t>
            </a:r>
            <a:r>
              <a:rPr lang="es-MX" dirty="0">
                <a:latin typeface="Arial" panose="020B0604020202020204" pitchFamily="34" charset="0"/>
                <a:cs typeface="Arial" panose="020B0604020202020204" pitchFamily="34" charset="0"/>
              </a:rPr>
              <a:t>análisis de economías de intercambio </a:t>
            </a:r>
            <a:r>
              <a:rPr lang="es-MX" dirty="0" smtClean="0">
                <a:latin typeface="Arial" panose="020B0604020202020204" pitchFamily="34" charset="0"/>
                <a:cs typeface="Arial" panose="020B0604020202020204" pitchFamily="34" charset="0"/>
              </a:rPr>
              <a:t>sabemos que </a:t>
            </a:r>
            <a:r>
              <a:rPr lang="es-MX" dirty="0">
                <a:latin typeface="Arial" panose="020B0604020202020204" pitchFamily="34" charset="0"/>
                <a:cs typeface="Arial" panose="020B0604020202020204" pitchFamily="34" charset="0"/>
              </a:rPr>
              <a:t>esta situación no puede ser de </a:t>
            </a:r>
            <a:r>
              <a:rPr lang="es-MX" dirty="0" smtClean="0">
                <a:latin typeface="Arial" panose="020B0604020202020204" pitchFamily="34" charset="0"/>
                <a:cs typeface="Arial" panose="020B0604020202020204" pitchFamily="34" charset="0"/>
              </a:rPr>
              <a:t>equilibrio</a:t>
            </a:r>
            <a:r>
              <a:rPr lang="es-MX" dirty="0">
                <a:latin typeface="Arial" panose="020B0604020202020204" pitchFamily="34" charset="0"/>
                <a:cs typeface="Arial" panose="020B0604020202020204" pitchFamily="34" charset="0"/>
              </a:rPr>
              <a:t>: a los precios </a:t>
            </a:r>
            <a:r>
              <a:rPr lang="es-MX" i="1" dirty="0">
                <a:latin typeface="Times New Roman" panose="02020603050405020304" pitchFamily="18" charset="0"/>
                <a:cs typeface="Times New Roman" panose="02020603050405020304" pitchFamily="18" charset="0"/>
              </a:rPr>
              <a:t>p</a:t>
            </a:r>
            <a:r>
              <a:rPr lang="es-MX" dirty="0">
                <a:latin typeface="Arial" panose="020B0604020202020204" pitchFamily="34" charset="0"/>
                <a:cs typeface="Arial" panose="020B0604020202020204" pitchFamily="34" charset="0"/>
              </a:rPr>
              <a:t> y dadas las posiciones de las </a:t>
            </a:r>
            <a:r>
              <a:rPr lang="es-MX" dirty="0" smtClean="0">
                <a:latin typeface="Arial" panose="020B0604020202020204" pitchFamily="34" charset="0"/>
                <a:cs typeface="Arial" panose="020B0604020202020204" pitchFamily="34" charset="0"/>
              </a:rPr>
              <a:t>restricciones presupuestales</a:t>
            </a:r>
            <a:r>
              <a:rPr lang="es-MX" dirty="0">
                <a:latin typeface="Arial" panose="020B0604020202020204" pitchFamily="34" charset="0"/>
                <a:cs typeface="Arial" panose="020B0604020202020204" pitchFamily="34" charset="0"/>
              </a:rPr>
              <a:t>, la asignación</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x </a:t>
            </a:r>
            <a:r>
              <a:rPr lang="es-MX" dirty="0">
                <a:latin typeface="Arial" panose="020B0604020202020204" pitchFamily="34" charset="0"/>
                <a:cs typeface="Arial" panose="020B0604020202020204" pitchFamily="34" charset="0"/>
              </a:rPr>
              <a:t>es inconsistente con maximización de la utilidad por parte de los consumidores.</a:t>
            </a:r>
          </a:p>
        </p:txBody>
      </p:sp>
      <p:sp>
        <p:nvSpPr>
          <p:cNvPr id="4" name="Rectángulo 3"/>
          <p:cNvSpPr/>
          <p:nvPr/>
        </p:nvSpPr>
        <p:spPr>
          <a:xfrm>
            <a:off x="432321" y="332656"/>
            <a:ext cx="10369152" cy="430887"/>
          </a:xfrm>
          <a:prstGeom prst="rect">
            <a:avLst/>
          </a:prstGeom>
        </p:spPr>
        <p:txBody>
          <a:bodyPr wrap="square">
            <a:spAutoFit/>
          </a:bodyPr>
          <a:lstStyle/>
          <a:p>
            <a:r>
              <a:rPr lang="es-MX" sz="2200" dirty="0">
                <a:latin typeface="Arial" panose="020B0604020202020204" pitchFamily="34" charset="0"/>
                <a:cs typeface="Arial" panose="020B0604020202020204" pitchFamily="34" charset="0"/>
              </a:rPr>
              <a:t>Caso </a:t>
            </a:r>
            <a:r>
              <a:rPr lang="es-MX" sz="2200" dirty="0" smtClean="0">
                <a:latin typeface="Arial" panose="020B0604020202020204" pitchFamily="34" charset="0"/>
                <a:cs typeface="Arial" panose="020B0604020202020204" pitchFamily="34" charset="0"/>
              </a:rPr>
              <a:t>2. </a:t>
            </a:r>
            <a:r>
              <a:rPr lang="es-MX" sz="2200" dirty="0">
                <a:latin typeface="Arial" panose="020B0604020202020204" pitchFamily="34" charset="0"/>
                <a:cs typeface="Arial" panose="020B0604020202020204" pitchFamily="34" charset="0"/>
              </a:rPr>
              <a:t>Los precios son </a:t>
            </a:r>
            <a:r>
              <a:rPr lang="es-MX" sz="2200" i="1" dirty="0">
                <a:latin typeface="Times New Roman" panose="02020603050405020304" pitchFamily="18" charset="0"/>
                <a:cs typeface="Times New Roman" panose="02020603050405020304" pitchFamily="18" charset="0"/>
              </a:rPr>
              <a:t>p</a:t>
            </a:r>
            <a:r>
              <a:rPr lang="es-MX" sz="2200" dirty="0">
                <a:latin typeface="Arial" panose="020B0604020202020204" pitchFamily="34" charset="0"/>
                <a:cs typeface="Arial" panose="020B0604020202020204" pitchFamily="34" charset="0"/>
              </a:rPr>
              <a:t>, la producción es </a:t>
            </a:r>
            <a:r>
              <a:rPr lang="es-MX" sz="2200" i="1" dirty="0">
                <a:latin typeface="Times New Roman" panose="02020603050405020304" pitchFamily="18" charset="0"/>
                <a:cs typeface="Times New Roman" panose="02020603050405020304" pitchFamily="18" charset="0"/>
              </a:rPr>
              <a:t>X</a:t>
            </a:r>
            <a:r>
              <a:rPr lang="es-MX" sz="2200" dirty="0"/>
              <a:t> </a:t>
            </a:r>
            <a:r>
              <a:rPr lang="es-MX" sz="2200" dirty="0">
                <a:latin typeface="Arial" panose="020B0604020202020204" pitchFamily="34" charset="0"/>
                <a:cs typeface="Arial" panose="020B0604020202020204" pitchFamily="34" charset="0"/>
              </a:rPr>
              <a:t>y los consumos son la asignación </a:t>
            </a:r>
            <a:r>
              <a:rPr lang="es-MX" sz="2200" i="1" dirty="0" smtClean="0">
                <a:latin typeface="Times New Roman" panose="02020603050405020304" pitchFamily="18" charset="0"/>
                <a:cs typeface="Times New Roman" panose="02020603050405020304" pitchFamily="18" charset="0"/>
              </a:rPr>
              <a:t>x</a:t>
            </a:r>
            <a:endParaRPr lang="es-MX" sz="2200" dirty="0"/>
          </a:p>
        </p:txBody>
      </p:sp>
      <p:pic>
        <p:nvPicPr>
          <p:cNvPr id="5" name="Imagen 4"/>
          <p:cNvPicPr>
            <a:picLocks noChangeAspect="1"/>
          </p:cNvPicPr>
          <p:nvPr/>
        </p:nvPicPr>
        <p:blipFill>
          <a:blip r:embed="rId2">
            <a:clrChange>
              <a:clrFrom>
                <a:srgbClr val="FFFFFF"/>
              </a:clrFrom>
              <a:clrTo>
                <a:srgbClr val="FFFFFF">
                  <a:alpha val="0"/>
                </a:srgbClr>
              </a:clrTo>
            </a:clrChange>
            <a:duotone>
              <a:prstClr val="black"/>
              <a:schemeClr val="tx2">
                <a:tint val="45000"/>
                <a:satMod val="400000"/>
              </a:schemeClr>
            </a:duotone>
          </a:blip>
          <a:stretch>
            <a:fillRect/>
          </a:stretch>
        </p:blipFill>
        <p:spPr>
          <a:xfrm>
            <a:off x="4850630" y="1544538"/>
            <a:ext cx="6238875" cy="4476750"/>
          </a:xfrm>
          <a:prstGeom prst="rect">
            <a:avLst/>
          </a:prstGeom>
        </p:spPr>
      </p:pic>
    </p:spTree>
    <p:extLst>
      <p:ext uri="{BB962C8B-B14F-4D97-AF65-F5344CB8AC3E}">
        <p14:creationId xmlns:p14="http://schemas.microsoft.com/office/powerpoint/2010/main" val="1266904187"/>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70352" y="5445224"/>
            <a:ext cx="10616244" cy="1368152"/>
          </a:xfrm>
        </p:spPr>
        <p:txBody>
          <a:bodyPr>
            <a:normAutofit fontScale="92500"/>
          </a:bodyPr>
          <a:lstStyle/>
          <a:p>
            <a:pPr marL="114300" indent="0">
              <a:buNone/>
            </a:pPr>
            <a:r>
              <a:rPr lang="es-MX" dirty="0">
                <a:latin typeface="Arial" panose="020B0604020202020204" pitchFamily="34" charset="0"/>
                <a:cs typeface="Arial" panose="020B0604020202020204" pitchFamily="34" charset="0"/>
              </a:rPr>
              <a:t>A los precios </a:t>
            </a:r>
            <a:r>
              <a:rPr lang="es-MX" i="1" dirty="0">
                <a:latin typeface="Times New Roman" panose="02020603050405020304" pitchFamily="18" charset="0"/>
                <a:cs typeface="Times New Roman" panose="02020603050405020304" pitchFamily="18" charset="0"/>
              </a:rPr>
              <a:t>p</a:t>
            </a:r>
            <a:r>
              <a:rPr lang="es-MX" dirty="0">
                <a:latin typeface="Arial" panose="020B0604020202020204" pitchFamily="34" charset="0"/>
                <a:cs typeface="Arial" panose="020B0604020202020204" pitchFamily="34" charset="0"/>
              </a:rPr>
              <a:t>, con </a:t>
            </a:r>
            <a:r>
              <a:rPr lang="es-MX" i="1" dirty="0" err="1">
                <a:latin typeface="Times New Roman" panose="02020603050405020304" pitchFamily="18" charset="0"/>
                <a:cs typeface="Times New Roman" panose="02020603050405020304" pitchFamily="18" charset="0"/>
              </a:rPr>
              <a:t>p</a:t>
            </a:r>
            <a:r>
              <a:rPr lang="es-MX" i="1" baseline="-25000" dirty="0" err="1">
                <a:latin typeface="Times New Roman" panose="02020603050405020304" pitchFamily="18" charset="0"/>
                <a:cs typeface="Times New Roman" panose="02020603050405020304" pitchFamily="18" charset="0"/>
              </a:rPr>
              <a:t>n</a:t>
            </a:r>
            <a:r>
              <a:rPr lang="es-MX" dirty="0">
                <a:latin typeface="Times New Roman" panose="02020603050405020304" pitchFamily="18" charset="0"/>
                <a:cs typeface="Times New Roman" panose="02020603050405020304" pitchFamily="18" charset="0"/>
              </a:rPr>
              <a:t> = </a:t>
            </a:r>
            <a:r>
              <a:rPr lang="es-MX" i="1" dirty="0" err="1" smtClean="0">
                <a:latin typeface="Times New Roman" panose="02020603050405020304" pitchFamily="18" charset="0"/>
                <a:cs typeface="Times New Roman" panose="02020603050405020304" pitchFamily="18" charset="0"/>
              </a:rPr>
              <a:t>CMg</a:t>
            </a:r>
            <a:r>
              <a:rPr lang="es-MX" i="1" baseline="-25000" dirty="0" err="1" smtClean="0">
                <a:latin typeface="Times New Roman" panose="02020603050405020304" pitchFamily="18" charset="0"/>
                <a:cs typeface="Times New Roman" panose="02020603050405020304" pitchFamily="18" charset="0"/>
              </a:rPr>
              <a:t>n</a:t>
            </a:r>
            <a:r>
              <a:rPr lang="es-MX" dirty="0" smtClean="0">
                <a:latin typeface="Times New Roman" panose="02020603050405020304" pitchFamily="18" charset="0"/>
                <a:cs typeface="Times New Roman" panose="02020603050405020304" pitchFamily="18" charset="0"/>
              </a:rPr>
              <a:t>(</a:t>
            </a:r>
            <a:r>
              <a:rPr lang="es-MX" i="1" dirty="0" err="1" smtClean="0">
                <a:latin typeface="Times New Roman" panose="02020603050405020304" pitchFamily="18" charset="0"/>
                <a:cs typeface="Times New Roman" panose="02020603050405020304" pitchFamily="18" charset="0"/>
              </a:rPr>
              <a:t>X</a:t>
            </a:r>
            <a:r>
              <a:rPr lang="es-MX" i="1" baseline="30000" dirty="0" err="1" smtClean="0">
                <a:latin typeface="Times New Roman" panose="02020603050405020304" pitchFamily="18" charset="0"/>
                <a:cs typeface="Times New Roman" panose="02020603050405020304" pitchFamily="18" charset="0"/>
              </a:rPr>
              <a:t>n</a:t>
            </a:r>
            <a:r>
              <a:rPr lang="es-MX" dirty="0">
                <a:latin typeface="Times New Roman" panose="02020603050405020304" pitchFamily="18" charset="0"/>
                <a:cs typeface="Times New Roman" panose="02020603050405020304" pitchFamily="18" charset="0"/>
              </a:rPr>
              <a:t>) </a:t>
            </a:r>
            <a:r>
              <a:rPr lang="es-MX" dirty="0">
                <a:latin typeface="Arial" panose="020B0604020202020204" pitchFamily="34" charset="0"/>
                <a:cs typeface="Arial" panose="020B0604020202020204" pitchFamily="34" charset="0"/>
              </a:rPr>
              <a:t>ambas firmas están maximizando sus beneficios. Adicionalmente</a:t>
            </a:r>
            <a:r>
              <a:rPr lang="es-MX" dirty="0" smtClean="0">
                <a:latin typeface="Arial" panose="020B0604020202020204" pitchFamily="34" charset="0"/>
                <a:cs typeface="Arial" panose="020B0604020202020204" pitchFamily="34" charset="0"/>
              </a:rPr>
              <a:t>, ambos </a:t>
            </a:r>
            <a:r>
              <a:rPr lang="es-MX" dirty="0">
                <a:latin typeface="Arial" panose="020B0604020202020204" pitchFamily="34" charset="0"/>
                <a:cs typeface="Arial" panose="020B0604020202020204" pitchFamily="34" charset="0"/>
              </a:rPr>
              <a:t>agentes, si pudieran consumir su respectivo </a:t>
            </a:r>
            <a:r>
              <a:rPr lang="es-MX" i="1" dirty="0">
                <a:latin typeface="Times New Roman" panose="02020603050405020304" pitchFamily="18" charset="0"/>
                <a:cs typeface="Times New Roman" panose="02020603050405020304" pitchFamily="18" charset="0"/>
              </a:rPr>
              <a:t>x</a:t>
            </a:r>
            <a:r>
              <a:rPr lang="es-MX" i="1" baseline="-25000" dirty="0">
                <a:latin typeface="Times New Roman" panose="02020603050405020304" pitchFamily="18" charset="0"/>
                <a:cs typeface="Times New Roman" panose="02020603050405020304" pitchFamily="18" charset="0"/>
              </a:rPr>
              <a:t>i</a:t>
            </a:r>
            <a:r>
              <a:rPr lang="es-MX" dirty="0">
                <a:latin typeface="Arial" panose="020B0604020202020204" pitchFamily="34" charset="0"/>
                <a:cs typeface="Arial" panose="020B0604020202020204" pitchFamily="34" charset="0"/>
              </a:rPr>
              <a:t>, ellos estarían maximizando su utilidad. La </a:t>
            </a:r>
            <a:r>
              <a:rPr lang="es-MX" dirty="0" smtClean="0">
                <a:latin typeface="Arial" panose="020B0604020202020204" pitchFamily="34" charset="0"/>
                <a:cs typeface="Arial" panose="020B0604020202020204" pitchFamily="34" charset="0"/>
              </a:rPr>
              <a:t>situación no </a:t>
            </a:r>
            <a:r>
              <a:rPr lang="es-MX" dirty="0">
                <a:latin typeface="Arial" panose="020B0604020202020204" pitchFamily="34" charset="0"/>
                <a:cs typeface="Arial" panose="020B0604020202020204" pitchFamily="34" charset="0"/>
              </a:rPr>
              <a:t>puede, sin embargo, ser de equilibrio: el mercado de bienes no ajustaría sus ofertas y sus demandas; </a:t>
            </a:r>
            <a:r>
              <a:rPr lang="es-MX" dirty="0" smtClean="0">
                <a:latin typeface="Arial" panose="020B0604020202020204" pitchFamily="34" charset="0"/>
                <a:cs typeface="Arial" panose="020B0604020202020204" pitchFamily="34" charset="0"/>
              </a:rPr>
              <a:t>la situación </a:t>
            </a:r>
            <a:r>
              <a:rPr lang="es-MX" dirty="0">
                <a:latin typeface="Arial" panose="020B0604020202020204" pitchFamily="34" charset="0"/>
                <a:cs typeface="Arial" panose="020B0604020202020204" pitchFamily="34" charset="0"/>
              </a:rPr>
              <a:t>simplemente no es factible.</a:t>
            </a:r>
          </a:p>
        </p:txBody>
      </p:sp>
      <p:sp>
        <p:nvSpPr>
          <p:cNvPr id="4" name="Rectángulo 3"/>
          <p:cNvSpPr/>
          <p:nvPr/>
        </p:nvSpPr>
        <p:spPr>
          <a:xfrm>
            <a:off x="576337" y="116632"/>
            <a:ext cx="9961563" cy="769441"/>
          </a:xfrm>
          <a:prstGeom prst="rect">
            <a:avLst/>
          </a:prstGeom>
        </p:spPr>
        <p:txBody>
          <a:bodyPr wrap="square">
            <a:spAutoFit/>
          </a:bodyPr>
          <a:lstStyle/>
          <a:p>
            <a:r>
              <a:rPr lang="es-MX" sz="2200" dirty="0">
                <a:latin typeface="Arial" panose="020B0604020202020204" pitchFamily="34" charset="0"/>
                <a:cs typeface="Arial" panose="020B0604020202020204" pitchFamily="34" charset="0"/>
              </a:rPr>
              <a:t>Caso </a:t>
            </a:r>
            <a:r>
              <a:rPr lang="es-MX" sz="2200" dirty="0" smtClean="0">
                <a:latin typeface="Arial" panose="020B0604020202020204" pitchFamily="34" charset="0"/>
                <a:cs typeface="Arial" panose="020B0604020202020204" pitchFamily="34" charset="0"/>
              </a:rPr>
              <a:t>3. </a:t>
            </a:r>
            <a:r>
              <a:rPr lang="es-MX" sz="2200" dirty="0">
                <a:latin typeface="Arial" panose="020B0604020202020204" pitchFamily="34" charset="0"/>
                <a:cs typeface="Arial" panose="020B0604020202020204" pitchFamily="34" charset="0"/>
              </a:rPr>
              <a:t>Los precios son </a:t>
            </a:r>
            <a:r>
              <a:rPr lang="es-MX" sz="2200" i="1" dirty="0">
                <a:latin typeface="Times New Roman" panose="02020603050405020304" pitchFamily="18" charset="0"/>
                <a:cs typeface="Times New Roman" panose="02020603050405020304" pitchFamily="18" charset="0"/>
              </a:rPr>
              <a:t>p</a:t>
            </a:r>
            <a:r>
              <a:rPr lang="es-MX" sz="2200" dirty="0">
                <a:latin typeface="Arial" panose="020B0604020202020204" pitchFamily="34" charset="0"/>
                <a:cs typeface="Arial" panose="020B0604020202020204" pitchFamily="34" charset="0"/>
              </a:rPr>
              <a:t>, la producción es </a:t>
            </a:r>
            <a:r>
              <a:rPr lang="es-MX" sz="2200" i="1" dirty="0">
                <a:latin typeface="Times New Roman" panose="02020603050405020304" pitchFamily="18" charset="0"/>
                <a:cs typeface="Times New Roman" panose="02020603050405020304" pitchFamily="18" charset="0"/>
              </a:rPr>
              <a:t>X</a:t>
            </a:r>
            <a:r>
              <a:rPr lang="es-MX" sz="2200" dirty="0"/>
              <a:t> </a:t>
            </a:r>
            <a:r>
              <a:rPr lang="es-MX" sz="2200" dirty="0">
                <a:latin typeface="Arial" panose="020B0604020202020204" pitchFamily="34" charset="0"/>
                <a:cs typeface="Arial" panose="020B0604020202020204" pitchFamily="34" charset="0"/>
              </a:rPr>
              <a:t>y los consumidores demandan</a:t>
            </a:r>
            <a:r>
              <a:rPr lang="es-MX" sz="2200" dirty="0"/>
              <a:t> </a:t>
            </a:r>
            <a:r>
              <a:rPr lang="es-MX" sz="2200" i="1" dirty="0" smtClean="0">
                <a:latin typeface="Times New Roman" panose="02020603050405020304" pitchFamily="18" charset="0"/>
                <a:cs typeface="Times New Roman" panose="02020603050405020304" pitchFamily="18" charset="0"/>
              </a:rPr>
              <a:t>x</a:t>
            </a:r>
            <a:r>
              <a:rPr lang="es-MX" sz="2200" baseline="30000" dirty="0" smtClean="0">
                <a:latin typeface="Times New Roman" panose="02020603050405020304" pitchFamily="18" charset="0"/>
                <a:cs typeface="Times New Roman" panose="02020603050405020304" pitchFamily="18" charset="0"/>
              </a:rPr>
              <a:t>1</a:t>
            </a:r>
            <a:r>
              <a:rPr lang="es-MX" sz="2200" dirty="0" smtClean="0">
                <a:latin typeface="Times New Roman" panose="02020603050405020304" pitchFamily="18" charset="0"/>
                <a:cs typeface="Times New Roman" panose="02020603050405020304" pitchFamily="18" charset="0"/>
              </a:rPr>
              <a:t> </a:t>
            </a:r>
            <a:r>
              <a:rPr lang="es-MX" sz="2200" dirty="0" smtClean="0"/>
              <a:t>y </a:t>
            </a:r>
            <a:r>
              <a:rPr lang="es-MX" sz="2200" i="1" dirty="0" smtClean="0">
                <a:latin typeface="Times New Roman" panose="02020603050405020304" pitchFamily="18" charset="0"/>
                <a:cs typeface="Times New Roman" panose="02020603050405020304" pitchFamily="18" charset="0"/>
              </a:rPr>
              <a:t>x</a:t>
            </a:r>
            <a:r>
              <a:rPr lang="es-MX" sz="2200" baseline="30000" dirty="0" smtClean="0">
                <a:latin typeface="Times New Roman" panose="02020603050405020304" pitchFamily="18" charset="0"/>
                <a:cs typeface="Times New Roman" panose="02020603050405020304" pitchFamily="18" charset="0"/>
              </a:rPr>
              <a:t>2</a:t>
            </a:r>
            <a:endParaRPr lang="es-MX" sz="2200" dirty="0"/>
          </a:p>
        </p:txBody>
      </p:sp>
      <p:pic>
        <p:nvPicPr>
          <p:cNvPr id="6" name="Imagen 5"/>
          <p:cNvPicPr>
            <a:picLocks noChangeAspect="1"/>
          </p:cNvPicPr>
          <p:nvPr/>
        </p:nvPicPr>
        <p:blipFill>
          <a:blip r:embed="rId2">
            <a:clrChange>
              <a:clrFrom>
                <a:srgbClr val="FFFFFF"/>
              </a:clrFrom>
              <a:clrTo>
                <a:srgbClr val="FFFFFF">
                  <a:alpha val="0"/>
                </a:srgbClr>
              </a:clrTo>
            </a:clrChange>
            <a:duotone>
              <a:prstClr val="black"/>
              <a:schemeClr val="tx2">
                <a:tint val="45000"/>
                <a:satMod val="400000"/>
              </a:schemeClr>
            </a:duotone>
          </a:blip>
          <a:stretch>
            <a:fillRect/>
          </a:stretch>
        </p:blipFill>
        <p:spPr>
          <a:xfrm>
            <a:off x="2736577" y="602946"/>
            <a:ext cx="6523809" cy="4914286"/>
          </a:xfrm>
          <a:prstGeom prst="rect">
            <a:avLst/>
          </a:prstGeom>
        </p:spPr>
      </p:pic>
    </p:spTree>
    <p:extLst>
      <p:ext uri="{BB962C8B-B14F-4D97-AF65-F5344CB8AC3E}">
        <p14:creationId xmlns:p14="http://schemas.microsoft.com/office/powerpoint/2010/main" val="269531816"/>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04329" y="188640"/>
            <a:ext cx="10225136" cy="430887"/>
          </a:xfrm>
          <a:prstGeom prst="rect">
            <a:avLst/>
          </a:prstGeom>
        </p:spPr>
        <p:txBody>
          <a:bodyPr wrap="square">
            <a:spAutoFit/>
          </a:bodyPr>
          <a:lstStyle/>
          <a:p>
            <a:r>
              <a:rPr lang="es-MX" sz="2200" dirty="0"/>
              <a:t>Caso </a:t>
            </a:r>
            <a:r>
              <a:rPr lang="es-MX" sz="2200" dirty="0" smtClean="0"/>
              <a:t>4. </a:t>
            </a:r>
            <a:r>
              <a:rPr lang="es-MX" sz="2200" dirty="0"/>
              <a:t>Los precios son </a:t>
            </a:r>
            <a:r>
              <a:rPr lang="es-MX" sz="2200" i="1" dirty="0">
                <a:latin typeface="Times New Roman" panose="02020603050405020304" pitchFamily="18" charset="0"/>
                <a:cs typeface="Times New Roman" panose="02020603050405020304" pitchFamily="18" charset="0"/>
              </a:rPr>
              <a:t>p</a:t>
            </a:r>
            <a:r>
              <a:rPr lang="es-MX" sz="2200" dirty="0"/>
              <a:t>, la producción es </a:t>
            </a:r>
            <a:r>
              <a:rPr lang="es-MX" sz="2200" i="1" dirty="0">
                <a:latin typeface="Times New Roman" panose="02020603050405020304" pitchFamily="18" charset="0"/>
                <a:cs typeface="Times New Roman" panose="02020603050405020304" pitchFamily="18" charset="0"/>
              </a:rPr>
              <a:t>X</a:t>
            </a:r>
            <a:r>
              <a:rPr lang="es-MX" sz="2200" dirty="0"/>
              <a:t> y los s consumos son la asignación </a:t>
            </a:r>
            <a:r>
              <a:rPr lang="es-MX" sz="2200" i="1" dirty="0">
                <a:latin typeface="Times New Roman" panose="02020603050405020304" pitchFamily="18" charset="0"/>
                <a:cs typeface="Times New Roman" panose="02020603050405020304" pitchFamily="18" charset="0"/>
              </a:rPr>
              <a:t>x</a:t>
            </a:r>
          </a:p>
        </p:txBody>
      </p:sp>
      <p:sp>
        <p:nvSpPr>
          <p:cNvPr id="6" name="Marcador de contenido 5"/>
          <p:cNvSpPr>
            <a:spLocks noGrp="1"/>
          </p:cNvSpPr>
          <p:nvPr>
            <p:ph idx="1"/>
          </p:nvPr>
        </p:nvSpPr>
        <p:spPr>
          <a:xfrm>
            <a:off x="144290" y="5425752"/>
            <a:ext cx="10414968" cy="1099592"/>
          </a:xfrm>
        </p:spPr>
        <p:txBody>
          <a:bodyPr>
            <a:noAutofit/>
          </a:bodyPr>
          <a:lstStyle/>
          <a:p>
            <a:pPr marL="114300" indent="0">
              <a:buNone/>
            </a:pPr>
            <a:r>
              <a:rPr lang="es-MX" dirty="0">
                <a:latin typeface="Arial" panose="020B0604020202020204" pitchFamily="34" charset="0"/>
                <a:cs typeface="Arial" panose="020B0604020202020204" pitchFamily="34" charset="0"/>
              </a:rPr>
              <a:t>En esta situación, </a:t>
            </a:r>
            <a:r>
              <a:rPr lang="es-MX" i="1" dirty="0" err="1">
                <a:latin typeface="Times New Roman" panose="02020603050405020304" pitchFamily="18" charset="0"/>
                <a:cs typeface="Times New Roman" panose="02020603050405020304" pitchFamily="18" charset="0"/>
              </a:rPr>
              <a:t>p</a:t>
            </a:r>
            <a:r>
              <a:rPr lang="es-MX" i="1" baseline="-25000" dirty="0" err="1">
                <a:latin typeface="Times New Roman" panose="02020603050405020304" pitchFamily="18" charset="0"/>
                <a:cs typeface="Times New Roman" panose="02020603050405020304" pitchFamily="18" charset="0"/>
              </a:rPr>
              <a:t>n</a:t>
            </a:r>
            <a:r>
              <a:rPr lang="es-MX" i="1" dirty="0">
                <a:latin typeface="Times New Roman" panose="02020603050405020304" pitchFamily="18" charset="0"/>
                <a:cs typeface="Times New Roman" panose="02020603050405020304" pitchFamily="18" charset="0"/>
              </a:rPr>
              <a:t> = </a:t>
            </a:r>
            <a:r>
              <a:rPr lang="es-MX" i="1" dirty="0" err="1" smtClean="0">
                <a:latin typeface="Times New Roman" panose="02020603050405020304" pitchFamily="18" charset="0"/>
                <a:cs typeface="Times New Roman" panose="02020603050405020304" pitchFamily="18" charset="0"/>
              </a:rPr>
              <a:t>CMg</a:t>
            </a:r>
            <a:r>
              <a:rPr lang="es-MX" i="1" baseline="-25000" dirty="0" err="1" smtClean="0">
                <a:latin typeface="Times New Roman" panose="02020603050405020304" pitchFamily="18" charset="0"/>
                <a:cs typeface="Times New Roman" panose="02020603050405020304" pitchFamily="18" charset="0"/>
              </a:rPr>
              <a:t>n</a:t>
            </a:r>
            <a:r>
              <a:rPr lang="es-MX" dirty="0" smtClean="0">
                <a:latin typeface="Times New Roman" panose="02020603050405020304" pitchFamily="18" charset="0"/>
                <a:cs typeface="Times New Roman" panose="02020603050405020304" pitchFamily="18" charset="0"/>
              </a:rPr>
              <a:t>(</a:t>
            </a:r>
            <a:r>
              <a:rPr lang="es-MX" i="1" dirty="0" err="1" smtClean="0">
                <a:latin typeface="Times New Roman" panose="02020603050405020304" pitchFamily="18" charset="0"/>
                <a:cs typeface="Times New Roman" panose="02020603050405020304" pitchFamily="18" charset="0"/>
              </a:rPr>
              <a:t>X</a:t>
            </a:r>
            <a:r>
              <a:rPr lang="es-MX" i="1" baseline="30000" dirty="0" err="1" smtClean="0">
                <a:latin typeface="Times New Roman" panose="02020603050405020304" pitchFamily="18" charset="0"/>
                <a:cs typeface="Times New Roman" panose="02020603050405020304" pitchFamily="18" charset="0"/>
              </a:rPr>
              <a:t>n</a:t>
            </a:r>
            <a:r>
              <a:rPr lang="es-MX" dirty="0">
                <a:latin typeface="Times New Roman" panose="02020603050405020304" pitchFamily="18" charset="0"/>
                <a:cs typeface="Times New Roman" panose="02020603050405020304" pitchFamily="18" charset="0"/>
              </a:rPr>
              <a:t>) </a:t>
            </a:r>
            <a:r>
              <a:rPr lang="es-MX" dirty="0">
                <a:latin typeface="Arial" panose="020B0604020202020204" pitchFamily="34" charset="0"/>
                <a:cs typeface="Arial" panose="020B0604020202020204" pitchFamily="34" charset="0"/>
              </a:rPr>
              <a:t>ambas firmas están maximizando sus beneficios, cada </a:t>
            </a:r>
            <a:r>
              <a:rPr lang="es-MX" i="1" dirty="0">
                <a:latin typeface="Arial" panose="020B0604020202020204" pitchFamily="34" charset="0"/>
                <a:cs typeface="Arial" panose="020B0604020202020204" pitchFamily="34" charset="0"/>
              </a:rPr>
              <a:t>x</a:t>
            </a:r>
            <a:r>
              <a:rPr lang="es-MX" baseline="-25000" dirty="0">
                <a:latin typeface="Arial" panose="020B0604020202020204" pitchFamily="34" charset="0"/>
                <a:cs typeface="Arial" panose="020B0604020202020204" pitchFamily="34" charset="0"/>
              </a:rPr>
              <a:t>i</a:t>
            </a:r>
            <a:r>
              <a:rPr lang="es-MX" dirty="0">
                <a:latin typeface="Arial" panose="020B0604020202020204" pitchFamily="34" charset="0"/>
                <a:cs typeface="Arial" panose="020B0604020202020204" pitchFamily="34" charset="0"/>
              </a:rPr>
              <a:t> es </a:t>
            </a:r>
            <a:r>
              <a:rPr lang="es-MX" dirty="0" smtClean="0">
                <a:latin typeface="Arial" panose="020B0604020202020204" pitchFamily="34" charset="0"/>
                <a:cs typeface="Arial" panose="020B0604020202020204" pitchFamily="34" charset="0"/>
              </a:rPr>
              <a:t>optimo para </a:t>
            </a:r>
            <a:r>
              <a:rPr lang="es-MX" dirty="0">
                <a:latin typeface="Arial" panose="020B0604020202020204" pitchFamily="34" charset="0"/>
                <a:cs typeface="Arial" panose="020B0604020202020204" pitchFamily="34" charset="0"/>
              </a:rPr>
              <a:t>el agente</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i</a:t>
            </a:r>
            <a:r>
              <a:rPr lang="es-MX" dirty="0">
                <a:latin typeface="Times New Roman" panose="02020603050405020304" pitchFamily="18" charset="0"/>
                <a:cs typeface="Times New Roman" panose="02020603050405020304" pitchFamily="18" charset="0"/>
              </a:rPr>
              <a:t> </a:t>
            </a:r>
            <a:r>
              <a:rPr lang="es-MX" dirty="0">
                <a:latin typeface="Arial" panose="020B0604020202020204" pitchFamily="34" charset="0"/>
                <a:cs typeface="Arial" panose="020B0604020202020204" pitchFamily="34" charset="0"/>
              </a:rPr>
              <a:t>a precios </a:t>
            </a:r>
            <a:r>
              <a:rPr lang="es-MX" i="1" dirty="0">
                <a:latin typeface="Times New Roman" panose="02020603050405020304" pitchFamily="18" charset="0"/>
                <a:cs typeface="Times New Roman" panose="02020603050405020304" pitchFamily="18" charset="0"/>
              </a:rPr>
              <a:t>p</a:t>
            </a:r>
            <a:r>
              <a:rPr lang="es-MX" dirty="0">
                <a:latin typeface="Arial" panose="020B0604020202020204" pitchFamily="34" charset="0"/>
                <a:cs typeface="Arial" panose="020B0604020202020204" pitchFamily="34" charset="0"/>
              </a:rPr>
              <a:t> y la asignación </a:t>
            </a:r>
            <a:r>
              <a:rPr lang="es-MX" i="1" dirty="0">
                <a:latin typeface="Times New Roman" panose="02020603050405020304" pitchFamily="18" charset="0"/>
                <a:cs typeface="Times New Roman" panose="02020603050405020304" pitchFamily="18" charset="0"/>
              </a:rPr>
              <a:t>x</a:t>
            </a:r>
            <a:r>
              <a:rPr lang="es-MX" dirty="0">
                <a:latin typeface="Arial" panose="020B0604020202020204" pitchFamily="34" charset="0"/>
                <a:cs typeface="Arial" panose="020B0604020202020204" pitchFamily="34" charset="0"/>
              </a:rPr>
              <a:t> y la producción </a:t>
            </a:r>
            <a:r>
              <a:rPr lang="es-MX" i="1" dirty="0">
                <a:latin typeface="Times New Roman" panose="02020603050405020304" pitchFamily="18" charset="0"/>
                <a:cs typeface="Times New Roman" panose="02020603050405020304" pitchFamily="18" charset="0"/>
              </a:rPr>
              <a:t>X</a:t>
            </a:r>
            <a:r>
              <a:rPr lang="es-MX" dirty="0">
                <a:latin typeface="Arial" panose="020B0604020202020204" pitchFamily="34" charset="0"/>
                <a:cs typeface="Arial" panose="020B0604020202020204" pitchFamily="34" charset="0"/>
              </a:rPr>
              <a:t> ajustan los mercados (e, implícitamente, </a:t>
            </a:r>
            <a:r>
              <a:rPr lang="es-MX" dirty="0" smtClean="0">
                <a:latin typeface="Arial" panose="020B0604020202020204" pitchFamily="34" charset="0"/>
                <a:cs typeface="Arial" panose="020B0604020202020204" pitchFamily="34" charset="0"/>
              </a:rPr>
              <a:t>el mercado </a:t>
            </a:r>
            <a:r>
              <a:rPr lang="es-MX" dirty="0">
                <a:latin typeface="Arial" panose="020B0604020202020204" pitchFamily="34" charset="0"/>
                <a:cs typeface="Arial" panose="020B0604020202020204" pitchFamily="34" charset="0"/>
              </a:rPr>
              <a:t>de factores también se ha ajustado). Esta es una situación de equilibrio general.</a:t>
            </a:r>
          </a:p>
        </p:txBody>
      </p:sp>
      <p:pic>
        <p:nvPicPr>
          <p:cNvPr id="7" name="Imagen 6"/>
          <p:cNvPicPr>
            <a:picLocks noChangeAspect="1"/>
          </p:cNvPicPr>
          <p:nvPr/>
        </p:nvPicPr>
        <p:blipFill>
          <a:blip r:embed="rId2">
            <a:clrChange>
              <a:clrFrom>
                <a:srgbClr val="FFFFFF"/>
              </a:clrFrom>
              <a:clrTo>
                <a:srgbClr val="FFFFFF">
                  <a:alpha val="0"/>
                </a:srgbClr>
              </a:clrTo>
            </a:clrChange>
            <a:duotone>
              <a:prstClr val="black"/>
              <a:schemeClr val="tx2">
                <a:tint val="45000"/>
                <a:satMod val="400000"/>
              </a:schemeClr>
            </a:duotone>
          </a:blip>
          <a:stretch>
            <a:fillRect/>
          </a:stretch>
        </p:blipFill>
        <p:spPr>
          <a:xfrm>
            <a:off x="2583563" y="763692"/>
            <a:ext cx="6066667" cy="4609524"/>
          </a:xfrm>
          <a:prstGeom prst="rect">
            <a:avLst/>
          </a:prstGeom>
        </p:spPr>
      </p:pic>
    </p:spTree>
    <p:extLst>
      <p:ext uri="{BB962C8B-B14F-4D97-AF65-F5344CB8AC3E}">
        <p14:creationId xmlns:p14="http://schemas.microsoft.com/office/powerpoint/2010/main" val="3828488911"/>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97694" y="548680"/>
            <a:ext cx="9961563" cy="5852120"/>
          </a:xfrm>
        </p:spPr>
        <p:txBody>
          <a:bodyPr>
            <a:normAutofit/>
          </a:bodyPr>
          <a:lstStyle/>
          <a:p>
            <a:r>
              <a:rPr lang="es-MX" dirty="0"/>
              <a:t>La condición que más suele resaltarse de esta situación de equilibrio es que el sistema de precios (al </a:t>
            </a:r>
            <a:r>
              <a:rPr lang="es-MX" dirty="0" smtClean="0"/>
              <a:t>menos para </a:t>
            </a:r>
            <a:r>
              <a:rPr lang="es-MX" dirty="0"/>
              <a:t>producciones positivas de los dos bienes y con consumos al interior de la caja de </a:t>
            </a:r>
            <a:r>
              <a:rPr lang="es-MX" dirty="0" err="1"/>
              <a:t>Edgeworth</a:t>
            </a:r>
            <a:r>
              <a:rPr lang="es-MX" dirty="0"/>
              <a:t>) induce </a:t>
            </a:r>
            <a:r>
              <a:rPr lang="es-MX" dirty="0" smtClean="0"/>
              <a:t>que en </a:t>
            </a:r>
            <a:r>
              <a:rPr lang="es-MX" dirty="0"/>
              <a:t>equilibrio:</a:t>
            </a:r>
            <a:endParaRPr lang="es-MX" dirty="0" smtClean="0"/>
          </a:p>
          <a:p>
            <a:endParaRPr lang="es-MX" dirty="0" smtClean="0"/>
          </a:p>
          <a:p>
            <a:endParaRPr lang="es-MX" dirty="0"/>
          </a:p>
          <a:p>
            <a:r>
              <a:rPr lang="es-MX" dirty="0" smtClean="0"/>
              <a:t>La </a:t>
            </a:r>
            <a:r>
              <a:rPr lang="es-MX" dirty="0"/>
              <a:t>condición de igualdad entre la </a:t>
            </a:r>
            <a:r>
              <a:rPr lang="es-MX" i="1" dirty="0" err="1" smtClean="0">
                <a:latin typeface="Times New Roman" panose="02020603050405020304" pitchFamily="18" charset="0"/>
                <a:cs typeface="Times New Roman" panose="02020603050405020304" pitchFamily="18" charset="0"/>
              </a:rPr>
              <a:t>TMgT</a:t>
            </a:r>
            <a:r>
              <a:rPr lang="es-MX" dirty="0" smtClean="0"/>
              <a:t> </a:t>
            </a:r>
            <a:r>
              <a:rPr lang="es-MX" dirty="0"/>
              <a:t>y las </a:t>
            </a:r>
            <a:r>
              <a:rPr lang="es-MX" i="1" dirty="0" err="1" smtClean="0">
                <a:latin typeface="Times New Roman" panose="02020603050405020304" pitchFamily="18" charset="0"/>
                <a:cs typeface="Times New Roman" panose="02020603050405020304" pitchFamily="18" charset="0"/>
              </a:rPr>
              <a:t>TMgS</a:t>
            </a:r>
            <a:r>
              <a:rPr lang="es-MX" dirty="0" smtClean="0"/>
              <a:t> </a:t>
            </a:r>
            <a:r>
              <a:rPr lang="es-MX" dirty="0"/>
              <a:t>indica que el sistema de precios da los estímulos </a:t>
            </a:r>
            <a:r>
              <a:rPr lang="es-MX" dirty="0" smtClean="0"/>
              <a:t>necesarios para </a:t>
            </a:r>
            <a:r>
              <a:rPr lang="es-MX" dirty="0"/>
              <a:t>que no se presenten estas diferencias entre las valoraciones de los bienes dadas por los agentes y </a:t>
            </a:r>
            <a:r>
              <a:rPr lang="es-MX" dirty="0" smtClean="0"/>
              <a:t>los costos </a:t>
            </a:r>
            <a:r>
              <a:rPr lang="es-MX" dirty="0"/>
              <a:t>de producir estos bienes. </a:t>
            </a:r>
          </a:p>
        </p:txBody>
      </p:sp>
      <p:sp>
        <p:nvSpPr>
          <p:cNvPr id="5" name="Rectangle 2"/>
          <p:cNvSpPr>
            <a:spLocks noChangeArrowheads="1"/>
          </p:cNvSpPr>
          <p:nvPr/>
        </p:nvSpPr>
        <p:spPr bwMode="auto">
          <a:xfrm>
            <a:off x="3600673" y="1916832"/>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6" name="Objeto 5"/>
          <p:cNvGraphicFramePr>
            <a:graphicFrameLocks noChangeAspect="1"/>
          </p:cNvGraphicFramePr>
          <p:nvPr>
            <p:extLst>
              <p:ext uri="{D42A27DB-BD31-4B8C-83A1-F6EECF244321}">
                <p14:modId xmlns:p14="http://schemas.microsoft.com/office/powerpoint/2010/main" val="1104421345"/>
              </p:ext>
            </p:extLst>
          </p:nvPr>
        </p:nvGraphicFramePr>
        <p:xfrm>
          <a:off x="3600673" y="1916990"/>
          <a:ext cx="4114800" cy="388620"/>
        </p:xfrm>
        <a:graphic>
          <a:graphicData uri="http://schemas.openxmlformats.org/presentationml/2006/ole">
            <mc:AlternateContent xmlns:mc="http://schemas.openxmlformats.org/markup-compatibility/2006">
              <mc:Choice xmlns:v="urn:schemas-microsoft-com:vml" Requires="v">
                <p:oleObj spid="_x0000_s8210" name="Ecuación" r:id="rId3" imgW="2286000" imgH="215900" progId="Equation.3">
                  <p:embed/>
                </p:oleObj>
              </mc:Choice>
              <mc:Fallback>
                <p:oleObj name="Ecuación" r:id="rId3" imgW="2286000" imgH="2159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0673" y="1916990"/>
                        <a:ext cx="4114800" cy="3886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61501362"/>
      </p:ext>
    </p:extLst>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7694" y="274638"/>
            <a:ext cx="9961563" cy="706090"/>
          </a:xfrm>
        </p:spPr>
        <p:txBody>
          <a:bodyPr/>
          <a:lstStyle/>
          <a:p>
            <a:r>
              <a:rPr lang="es-MX" sz="3600" dirty="0"/>
              <a:t>El Equilibrio General</a:t>
            </a:r>
          </a:p>
        </p:txBody>
      </p:sp>
      <p:sp>
        <p:nvSpPr>
          <p:cNvPr id="3" name="Marcador de contenido 2"/>
          <p:cNvSpPr>
            <a:spLocks noGrp="1"/>
          </p:cNvSpPr>
          <p:nvPr>
            <p:ph idx="1"/>
          </p:nvPr>
        </p:nvSpPr>
        <p:spPr>
          <a:xfrm>
            <a:off x="597694" y="1105272"/>
            <a:ext cx="9961563" cy="5276056"/>
          </a:xfrm>
        </p:spPr>
        <p:txBody>
          <a:bodyPr>
            <a:noAutofit/>
          </a:bodyPr>
          <a:lstStyle/>
          <a:p>
            <a:pPr marL="114300" indent="0">
              <a:buNone/>
            </a:pPr>
            <a:r>
              <a:rPr lang="es-MX" dirty="0"/>
              <a:t>Dada una </a:t>
            </a:r>
            <a:r>
              <a:rPr lang="es-MX" dirty="0" smtClean="0"/>
              <a:t>economía (</a:t>
            </a:r>
            <a:r>
              <a:rPr lang="pl-PL" i="1" dirty="0" smtClean="0">
                <a:latin typeface="Times New Roman" panose="02020603050405020304" pitchFamily="18" charset="0"/>
                <a:cs typeface="Times New Roman" panose="02020603050405020304" pitchFamily="18" charset="0"/>
              </a:rPr>
              <a:t>p</a:t>
            </a:r>
            <a:r>
              <a:rPr lang="pl-PL" i="1" dirty="0">
                <a:latin typeface="Times New Roman" panose="02020603050405020304" pitchFamily="18" charset="0"/>
                <a:cs typeface="Times New Roman" panose="02020603050405020304" pitchFamily="18" charset="0"/>
              </a:rPr>
              <a:t>, w, r, x</a:t>
            </a:r>
            <a:r>
              <a:rPr lang="pl-PL" baseline="30000" dirty="0">
                <a:latin typeface="Times New Roman" panose="02020603050405020304" pitchFamily="18" charset="0"/>
                <a:cs typeface="Times New Roman" panose="02020603050405020304" pitchFamily="18" charset="0"/>
              </a:rPr>
              <a:t>1</a:t>
            </a:r>
            <a:r>
              <a:rPr lang="pl-PL" i="1" dirty="0">
                <a:latin typeface="Times New Roman" panose="02020603050405020304" pitchFamily="18" charset="0"/>
                <a:cs typeface="Times New Roman" panose="02020603050405020304" pitchFamily="18" charset="0"/>
              </a:rPr>
              <a:t>, x</a:t>
            </a:r>
            <a:r>
              <a:rPr lang="pl-PL" baseline="30000" dirty="0">
                <a:latin typeface="Times New Roman" panose="02020603050405020304" pitchFamily="18" charset="0"/>
                <a:cs typeface="Times New Roman" panose="02020603050405020304" pitchFamily="18" charset="0"/>
              </a:rPr>
              <a:t>2</a:t>
            </a:r>
            <a:r>
              <a:rPr lang="pl-PL" i="1" dirty="0">
                <a:latin typeface="Times New Roman" panose="02020603050405020304" pitchFamily="18" charset="0"/>
                <a:cs typeface="Times New Roman" panose="02020603050405020304" pitchFamily="18" charset="0"/>
              </a:rPr>
              <a:t>, X</a:t>
            </a:r>
            <a:r>
              <a:rPr lang="pl-PL" baseline="30000" dirty="0">
                <a:latin typeface="Times New Roman" panose="02020603050405020304" pitchFamily="18" charset="0"/>
                <a:cs typeface="Times New Roman" panose="02020603050405020304" pitchFamily="18" charset="0"/>
              </a:rPr>
              <a:t>1</a:t>
            </a:r>
            <a:r>
              <a:rPr lang="pl-PL" i="1" dirty="0">
                <a:latin typeface="Times New Roman" panose="02020603050405020304" pitchFamily="18" charset="0"/>
                <a:cs typeface="Times New Roman" panose="02020603050405020304" pitchFamily="18" charset="0"/>
              </a:rPr>
              <a:t>, K</a:t>
            </a:r>
            <a:r>
              <a:rPr lang="pl-PL" baseline="30000" dirty="0">
                <a:latin typeface="Times New Roman" panose="02020603050405020304" pitchFamily="18" charset="0"/>
                <a:cs typeface="Times New Roman" panose="02020603050405020304" pitchFamily="18" charset="0"/>
              </a:rPr>
              <a:t>1</a:t>
            </a:r>
            <a:r>
              <a:rPr lang="pl-PL" i="1" dirty="0">
                <a:latin typeface="Times New Roman" panose="02020603050405020304" pitchFamily="18" charset="0"/>
                <a:cs typeface="Times New Roman" panose="02020603050405020304" pitchFamily="18" charset="0"/>
              </a:rPr>
              <a:t>, L</a:t>
            </a:r>
            <a:r>
              <a:rPr lang="pl-PL" baseline="30000" dirty="0">
                <a:latin typeface="Times New Roman" panose="02020603050405020304" pitchFamily="18" charset="0"/>
                <a:cs typeface="Times New Roman" panose="02020603050405020304" pitchFamily="18" charset="0"/>
              </a:rPr>
              <a:t>1</a:t>
            </a:r>
            <a:r>
              <a:rPr lang="pl-PL" i="1" dirty="0">
                <a:latin typeface="Times New Roman" panose="02020603050405020304" pitchFamily="18" charset="0"/>
                <a:cs typeface="Times New Roman" panose="02020603050405020304" pitchFamily="18" charset="0"/>
              </a:rPr>
              <a:t>, X</a:t>
            </a:r>
            <a:r>
              <a:rPr lang="pl-PL" baseline="30000" dirty="0">
                <a:latin typeface="Times New Roman" panose="02020603050405020304" pitchFamily="18" charset="0"/>
                <a:cs typeface="Times New Roman" panose="02020603050405020304" pitchFamily="18" charset="0"/>
              </a:rPr>
              <a:t>2</a:t>
            </a:r>
            <a:r>
              <a:rPr lang="pl-PL" i="1" dirty="0">
                <a:latin typeface="Times New Roman" panose="02020603050405020304" pitchFamily="18" charset="0"/>
                <a:cs typeface="Times New Roman" panose="02020603050405020304" pitchFamily="18" charset="0"/>
              </a:rPr>
              <a:t>, K</a:t>
            </a:r>
            <a:r>
              <a:rPr lang="pl-PL" baseline="30000" dirty="0">
                <a:latin typeface="Times New Roman" panose="02020603050405020304" pitchFamily="18" charset="0"/>
                <a:cs typeface="Times New Roman" panose="02020603050405020304" pitchFamily="18" charset="0"/>
              </a:rPr>
              <a:t>2</a:t>
            </a:r>
            <a:r>
              <a:rPr lang="pl-PL" i="1" dirty="0">
                <a:latin typeface="Times New Roman" panose="02020603050405020304" pitchFamily="18" charset="0"/>
                <a:cs typeface="Times New Roman" panose="02020603050405020304" pitchFamily="18" charset="0"/>
              </a:rPr>
              <a:t>, </a:t>
            </a:r>
            <a:r>
              <a:rPr lang="pl-PL" i="1" dirty="0" smtClean="0">
                <a:latin typeface="Times New Roman" panose="02020603050405020304" pitchFamily="18" charset="0"/>
                <a:cs typeface="Times New Roman" panose="02020603050405020304" pitchFamily="18" charset="0"/>
              </a:rPr>
              <a:t>L</a:t>
            </a:r>
            <a:r>
              <a:rPr lang="pl-PL" baseline="30000" dirty="0" smtClean="0">
                <a:latin typeface="Times New Roman" panose="02020603050405020304" pitchFamily="18" charset="0"/>
                <a:cs typeface="Times New Roman" panose="02020603050405020304" pitchFamily="18" charset="0"/>
              </a:rPr>
              <a:t>2</a:t>
            </a:r>
            <a:r>
              <a:rPr lang="es-MX" dirty="0" smtClean="0"/>
              <a:t>) es </a:t>
            </a:r>
            <a:r>
              <a:rPr lang="es-MX" dirty="0"/>
              <a:t>un equilibrio general </a:t>
            </a:r>
            <a:r>
              <a:rPr lang="es-MX" dirty="0" smtClean="0"/>
              <a:t>si:</a:t>
            </a:r>
          </a:p>
          <a:p>
            <a:pPr marL="114300" indent="0">
              <a:buNone/>
            </a:pPr>
            <a:endParaRPr lang="es-MX" dirty="0"/>
          </a:p>
          <a:p>
            <a:pPr marL="114300" indent="0">
              <a:buNone/>
            </a:pPr>
            <a:r>
              <a:rPr lang="es-MX" dirty="0" smtClean="0"/>
              <a:t>1. Cada </a:t>
            </a:r>
            <a:r>
              <a:rPr lang="es-MX" dirty="0"/>
              <a:t>firma n maximiza beneficios:</a:t>
            </a:r>
          </a:p>
          <a:p>
            <a:pPr marL="114300" indent="0" algn="ctr">
              <a:buNone/>
            </a:pPr>
            <a:r>
              <a:rPr lang="el-GR" dirty="0">
                <a:latin typeface="Times New Roman" panose="02020603050405020304" pitchFamily="18" charset="0"/>
                <a:cs typeface="Times New Roman" panose="02020603050405020304" pitchFamily="18" charset="0"/>
              </a:rPr>
              <a:t>π</a:t>
            </a:r>
            <a:r>
              <a:rPr lang="es-MX" i="1" baseline="30000" dirty="0">
                <a:latin typeface="Times New Roman" panose="02020603050405020304" pitchFamily="18" charset="0"/>
                <a:cs typeface="Times New Roman" panose="02020603050405020304" pitchFamily="18" charset="0"/>
              </a:rPr>
              <a:t>n</a:t>
            </a:r>
            <a:r>
              <a:rPr lang="es-MX" i="1" dirty="0">
                <a:latin typeface="Times New Roman" panose="02020603050405020304" pitchFamily="18" charset="0"/>
                <a:cs typeface="Times New Roman" panose="02020603050405020304" pitchFamily="18" charset="0"/>
              </a:rPr>
              <a:t> = </a:t>
            </a:r>
            <a:r>
              <a:rPr lang="es-MX" i="1" dirty="0" err="1">
                <a:latin typeface="Times New Roman" panose="02020603050405020304" pitchFamily="18" charset="0"/>
                <a:cs typeface="Times New Roman" panose="02020603050405020304" pitchFamily="18" charset="0"/>
              </a:rPr>
              <a:t>p</a:t>
            </a:r>
            <a:r>
              <a:rPr lang="es-MX" i="1" baseline="-25000" dirty="0" err="1">
                <a:latin typeface="Times New Roman" panose="02020603050405020304" pitchFamily="18" charset="0"/>
                <a:cs typeface="Times New Roman" panose="02020603050405020304" pitchFamily="18" charset="0"/>
              </a:rPr>
              <a:t>n</a:t>
            </a:r>
            <a:r>
              <a:rPr lang="es-MX" i="1" dirty="0" err="1">
                <a:latin typeface="Times New Roman" panose="02020603050405020304" pitchFamily="18" charset="0"/>
                <a:cs typeface="Times New Roman" panose="02020603050405020304" pitchFamily="18" charset="0"/>
              </a:rPr>
              <a:t>X</a:t>
            </a:r>
            <a:r>
              <a:rPr lang="es-MX" i="1" baseline="30000" dirty="0" err="1">
                <a:latin typeface="Times New Roman" panose="02020603050405020304" pitchFamily="18" charset="0"/>
                <a:cs typeface="Times New Roman" panose="02020603050405020304" pitchFamily="18" charset="0"/>
              </a:rPr>
              <a:t>n</a:t>
            </a:r>
            <a:r>
              <a:rPr lang="es-MX" i="1" dirty="0">
                <a:latin typeface="Times New Roman" panose="02020603050405020304" pitchFamily="18" charset="0"/>
                <a:cs typeface="Times New Roman" panose="02020603050405020304" pitchFamily="18" charset="0"/>
              </a:rPr>
              <a:t> − </a:t>
            </a:r>
            <a:r>
              <a:rPr lang="es-MX" i="1" dirty="0" err="1">
                <a:latin typeface="Times New Roman" panose="02020603050405020304" pitchFamily="18" charset="0"/>
                <a:cs typeface="Times New Roman" panose="02020603050405020304" pitchFamily="18" charset="0"/>
              </a:rPr>
              <a:t>wL</a:t>
            </a:r>
            <a:r>
              <a:rPr lang="es-MX" i="1" baseline="30000" dirty="0" err="1">
                <a:latin typeface="Times New Roman" panose="02020603050405020304" pitchFamily="18" charset="0"/>
                <a:cs typeface="Times New Roman" panose="02020603050405020304" pitchFamily="18" charset="0"/>
              </a:rPr>
              <a:t>n</a:t>
            </a:r>
            <a:r>
              <a:rPr lang="es-MX" i="1" dirty="0">
                <a:latin typeface="Times New Roman" panose="02020603050405020304" pitchFamily="18" charset="0"/>
                <a:cs typeface="Times New Roman" panose="02020603050405020304" pitchFamily="18" charset="0"/>
              </a:rPr>
              <a:t> − </a:t>
            </a:r>
            <a:r>
              <a:rPr lang="es-MX" i="1" dirty="0" err="1">
                <a:latin typeface="Times New Roman" panose="02020603050405020304" pitchFamily="18" charset="0"/>
                <a:cs typeface="Times New Roman" panose="02020603050405020304" pitchFamily="18" charset="0"/>
              </a:rPr>
              <a:t>rK</a:t>
            </a:r>
            <a:r>
              <a:rPr lang="es-MX" i="1" baseline="30000" dirty="0" err="1">
                <a:latin typeface="Times New Roman" panose="02020603050405020304" pitchFamily="18" charset="0"/>
                <a:cs typeface="Times New Roman" panose="02020603050405020304" pitchFamily="18" charset="0"/>
              </a:rPr>
              <a:t>n</a:t>
            </a:r>
            <a:r>
              <a:rPr lang="es-MX" i="1" dirty="0">
                <a:latin typeface="Times New Roman" panose="02020603050405020304" pitchFamily="18" charset="0"/>
                <a:cs typeface="Times New Roman" panose="02020603050405020304" pitchFamily="18" charset="0"/>
              </a:rPr>
              <a:t> = </a:t>
            </a:r>
            <a:r>
              <a:rPr lang="es-MX" i="1" dirty="0" err="1" smtClean="0">
                <a:latin typeface="Times New Roman" panose="02020603050405020304" pitchFamily="18" charset="0"/>
                <a:cs typeface="Times New Roman" panose="02020603050405020304" pitchFamily="18" charset="0"/>
              </a:rPr>
              <a:t>max</a:t>
            </a:r>
            <a:r>
              <a:rPr lang="es-MX" i="1" dirty="0" smtClean="0">
                <a:latin typeface="Times New Roman" panose="02020603050405020304" pitchFamily="18" charset="0"/>
                <a:cs typeface="Times New Roman" panose="02020603050405020304" pitchFamily="18" charset="0"/>
              </a:rPr>
              <a:t> </a:t>
            </a:r>
            <a:r>
              <a:rPr lang="es-MX" i="1" dirty="0" err="1" smtClean="0">
                <a:latin typeface="Times New Roman" panose="02020603050405020304" pitchFamily="18" charset="0"/>
                <a:cs typeface="Times New Roman" panose="02020603050405020304" pitchFamily="18" charset="0"/>
              </a:rPr>
              <a:t>p</a:t>
            </a:r>
            <a:r>
              <a:rPr lang="es-MX" i="1" baseline="-25000" dirty="0" err="1" smtClean="0">
                <a:latin typeface="Times New Roman" panose="02020603050405020304" pitchFamily="18" charset="0"/>
                <a:cs typeface="Times New Roman" panose="02020603050405020304" pitchFamily="18" charset="0"/>
              </a:rPr>
              <a:t>n</a:t>
            </a:r>
            <a:r>
              <a:rPr lang="es-MX" i="1" dirty="0" err="1" smtClean="0">
                <a:latin typeface="Times New Roman" panose="02020603050405020304" pitchFamily="18" charset="0"/>
                <a:cs typeface="Times New Roman" panose="02020603050405020304" pitchFamily="18" charset="0"/>
              </a:rPr>
              <a:t>X</a:t>
            </a:r>
            <a:r>
              <a:rPr lang="es-MX" i="1" dirty="0" smtClean="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 </a:t>
            </a:r>
            <a:r>
              <a:rPr lang="es-MX" i="1" dirty="0" err="1">
                <a:latin typeface="Times New Roman" panose="02020603050405020304" pitchFamily="18" charset="0"/>
                <a:cs typeface="Times New Roman" panose="02020603050405020304" pitchFamily="18" charset="0"/>
              </a:rPr>
              <a:t>wL</a:t>
            </a:r>
            <a:r>
              <a:rPr lang="es-MX" i="1" dirty="0">
                <a:latin typeface="Times New Roman" panose="02020603050405020304" pitchFamily="18" charset="0"/>
                <a:cs typeface="Times New Roman" panose="02020603050405020304" pitchFamily="18" charset="0"/>
              </a:rPr>
              <a:t> − </a:t>
            </a:r>
            <a:r>
              <a:rPr lang="es-MX" i="1" dirty="0" err="1">
                <a:latin typeface="Times New Roman" panose="02020603050405020304" pitchFamily="18" charset="0"/>
                <a:cs typeface="Times New Roman" panose="02020603050405020304" pitchFamily="18" charset="0"/>
              </a:rPr>
              <a:t>rK</a:t>
            </a:r>
            <a:r>
              <a:rPr lang="es-MX" dirty="0">
                <a:latin typeface="Times New Roman" panose="02020603050405020304" pitchFamily="18" charset="0"/>
                <a:cs typeface="Times New Roman" panose="02020603050405020304" pitchFamily="18" charset="0"/>
              </a:rPr>
              <a:t> </a:t>
            </a:r>
            <a:r>
              <a:rPr lang="es-MX" dirty="0" smtClean="0">
                <a:latin typeface="Times New Roman" panose="02020603050405020304" pitchFamily="18" charset="0"/>
                <a:cs typeface="Times New Roman" panose="02020603050405020304" pitchFamily="18" charset="0"/>
              </a:rPr>
              <a:t>    s.a</a:t>
            </a:r>
            <a:r>
              <a:rPr lang="es-MX" dirty="0">
                <a:latin typeface="Times New Roman" panose="02020603050405020304" pitchFamily="18" charset="0"/>
                <a:cs typeface="Times New Roman" panose="02020603050405020304" pitchFamily="18" charset="0"/>
              </a:rPr>
              <a:t>. </a:t>
            </a:r>
            <a:r>
              <a:rPr lang="es-MX" dirty="0" smtClean="0">
                <a:latin typeface="Times New Roman" panose="02020603050405020304" pitchFamily="18" charset="0"/>
                <a:cs typeface="Times New Roman" panose="02020603050405020304" pitchFamily="18" charset="0"/>
              </a:rPr>
              <a:t>  </a:t>
            </a:r>
            <a:r>
              <a:rPr lang="es-MX" i="1" dirty="0" smtClean="0">
                <a:latin typeface="Times New Roman" panose="02020603050405020304" pitchFamily="18" charset="0"/>
                <a:cs typeface="Times New Roman" panose="02020603050405020304" pitchFamily="18" charset="0"/>
              </a:rPr>
              <a:t>X </a:t>
            </a:r>
            <a:r>
              <a:rPr lang="es-MX" i="1" dirty="0">
                <a:latin typeface="Times New Roman" panose="02020603050405020304" pitchFamily="18" charset="0"/>
                <a:cs typeface="Times New Roman" panose="02020603050405020304" pitchFamily="18" charset="0"/>
              </a:rPr>
              <a:t>= </a:t>
            </a:r>
            <a:r>
              <a:rPr lang="es-MX" i="1" dirty="0" err="1" smtClean="0">
                <a:latin typeface="Times New Roman" panose="02020603050405020304" pitchFamily="18" charset="0"/>
                <a:cs typeface="Times New Roman" panose="02020603050405020304" pitchFamily="18" charset="0"/>
              </a:rPr>
              <a:t>F</a:t>
            </a:r>
            <a:r>
              <a:rPr lang="es-MX" i="1" baseline="30000" dirty="0" err="1" smtClean="0">
                <a:latin typeface="Times New Roman" panose="02020603050405020304" pitchFamily="18" charset="0"/>
                <a:cs typeface="Times New Roman" panose="02020603050405020304" pitchFamily="18" charset="0"/>
              </a:rPr>
              <a:t>n</a:t>
            </a:r>
            <a:r>
              <a:rPr lang="es-MX" dirty="0" smtClean="0">
                <a:latin typeface="Times New Roman" panose="02020603050405020304" pitchFamily="18" charset="0"/>
                <a:cs typeface="Times New Roman" panose="02020603050405020304" pitchFamily="18" charset="0"/>
              </a:rPr>
              <a:t>(</a:t>
            </a:r>
            <a:r>
              <a:rPr lang="es-MX" i="1" dirty="0" smtClean="0">
                <a:latin typeface="Times New Roman" panose="02020603050405020304" pitchFamily="18" charset="0"/>
                <a:cs typeface="Times New Roman" panose="02020603050405020304" pitchFamily="18" charset="0"/>
              </a:rPr>
              <a:t>K</a:t>
            </a:r>
            <a:r>
              <a:rPr lang="es-MX" i="1" dirty="0">
                <a:latin typeface="Times New Roman" panose="02020603050405020304" pitchFamily="18" charset="0"/>
                <a:cs typeface="Times New Roman" panose="02020603050405020304" pitchFamily="18" charset="0"/>
              </a:rPr>
              <a:t>, L</a:t>
            </a:r>
            <a:r>
              <a:rPr lang="es-MX" dirty="0">
                <a:latin typeface="Times New Roman" panose="02020603050405020304" pitchFamily="18" charset="0"/>
                <a:cs typeface="Times New Roman" panose="02020603050405020304" pitchFamily="18" charset="0"/>
              </a:rPr>
              <a:t>)</a:t>
            </a:r>
          </a:p>
          <a:p>
            <a:pPr marL="114300" indent="0">
              <a:buNone/>
            </a:pPr>
            <a:r>
              <a:rPr lang="es-MX" dirty="0" smtClean="0"/>
              <a:t>2. Cada </a:t>
            </a:r>
            <a:r>
              <a:rPr lang="es-MX" dirty="0"/>
              <a:t>consumidor i maximiza su bienestar dada su restricción presupuestal</a:t>
            </a:r>
            <a:r>
              <a:rPr lang="es-MX" dirty="0" smtClean="0"/>
              <a:t>:</a:t>
            </a:r>
          </a:p>
          <a:p>
            <a:pPr marL="114300" indent="0">
              <a:buNone/>
            </a:pPr>
            <a:endParaRPr lang="es-MX" dirty="0"/>
          </a:p>
          <a:p>
            <a:pPr marL="114300" indent="0">
              <a:buNone/>
            </a:pPr>
            <a:endParaRPr lang="es-MX" dirty="0"/>
          </a:p>
          <a:p>
            <a:pPr marL="114300" indent="0">
              <a:buNone/>
            </a:pPr>
            <a:r>
              <a:rPr lang="es-MX" dirty="0" smtClean="0"/>
              <a:t>3</a:t>
            </a:r>
            <a:r>
              <a:rPr lang="es-MX" dirty="0"/>
              <a:t>. Los mercados de factores se ajustan:</a:t>
            </a:r>
          </a:p>
          <a:p>
            <a:pPr marL="114300" indent="0">
              <a:buNone/>
            </a:pPr>
            <a:endParaRPr lang="es-MX" dirty="0" smtClean="0"/>
          </a:p>
          <a:p>
            <a:pPr marL="114300" indent="0">
              <a:buNone/>
            </a:pPr>
            <a:endParaRPr lang="es-MX" dirty="0"/>
          </a:p>
          <a:p>
            <a:pPr marL="114300" indent="0">
              <a:buNone/>
            </a:pPr>
            <a:r>
              <a:rPr lang="es-MX" dirty="0" smtClean="0"/>
              <a:t>4</a:t>
            </a:r>
            <a:r>
              <a:rPr lang="es-MX" dirty="0"/>
              <a:t>. Los mercados de bienes se ajustan</a:t>
            </a:r>
            <a:r>
              <a:rPr lang="es-MX" dirty="0" smtClean="0"/>
              <a:t>:</a:t>
            </a:r>
            <a:endParaRPr lang="es-MX" dirty="0"/>
          </a:p>
        </p:txBody>
      </p:sp>
      <p:graphicFrame>
        <p:nvGraphicFramePr>
          <p:cNvPr id="5" name="Objeto 4"/>
          <p:cNvGraphicFramePr>
            <a:graphicFrameLocks noChangeAspect="1"/>
          </p:cNvGraphicFramePr>
          <p:nvPr>
            <p:extLst>
              <p:ext uri="{D42A27DB-BD31-4B8C-83A1-F6EECF244321}">
                <p14:modId xmlns:p14="http://schemas.microsoft.com/office/powerpoint/2010/main" val="4036828293"/>
              </p:ext>
            </p:extLst>
          </p:nvPr>
        </p:nvGraphicFramePr>
        <p:xfrm>
          <a:off x="1656457" y="3176397"/>
          <a:ext cx="6883648" cy="505206"/>
        </p:xfrm>
        <a:graphic>
          <a:graphicData uri="http://schemas.openxmlformats.org/presentationml/2006/ole">
            <mc:AlternateContent xmlns:mc="http://schemas.openxmlformats.org/markup-compatibility/2006">
              <mc:Choice xmlns:v="urn:schemas-microsoft-com:vml" Requires="v">
                <p:oleObj spid="_x0000_s9264" name="Ecuación" r:id="rId3" imgW="2984500" imgH="215900" progId="Equation.3">
                  <p:embed/>
                </p:oleObj>
              </mc:Choice>
              <mc:Fallback>
                <p:oleObj name="Ecuación" r:id="rId3" imgW="2984500" imgH="2159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6457" y="3176397"/>
                        <a:ext cx="6883648" cy="5052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p:cNvSpPr>
            <a:spLocks noChangeArrowheads="1"/>
          </p:cNvSpPr>
          <p:nvPr/>
        </p:nvSpPr>
        <p:spPr bwMode="auto">
          <a:xfrm>
            <a:off x="5616897" y="4221088"/>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1566675767"/>
              </p:ext>
            </p:extLst>
          </p:nvPr>
        </p:nvGraphicFramePr>
        <p:xfrm>
          <a:off x="4176737" y="4301861"/>
          <a:ext cx="2228034" cy="917426"/>
        </p:xfrm>
        <a:graphic>
          <a:graphicData uri="http://schemas.openxmlformats.org/presentationml/2006/ole">
            <mc:AlternateContent xmlns:mc="http://schemas.openxmlformats.org/markup-compatibility/2006">
              <mc:Choice xmlns:v="urn:schemas-microsoft-com:vml" Requires="v">
                <p:oleObj spid="_x0000_s9265" name="Ecuación" r:id="rId5" imgW="952087" imgH="393529" progId="Equation.3">
                  <p:embed/>
                </p:oleObj>
              </mc:Choice>
              <mc:Fallback>
                <p:oleObj name="Ecuación" r:id="rId5" imgW="952087" imgH="39352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6737" y="4301861"/>
                        <a:ext cx="2228034" cy="917426"/>
                      </a:xfrm>
                      <a:prstGeom prst="rect">
                        <a:avLst/>
                      </a:prstGeom>
                      <a:noFill/>
                    </p:spPr>
                  </p:pic>
                </p:oleObj>
              </mc:Fallback>
            </mc:AlternateContent>
          </a:graphicData>
        </a:graphic>
      </p:graphicFrame>
      <p:sp>
        <p:nvSpPr>
          <p:cNvPr id="8" name="Rectangle 8"/>
          <p:cNvSpPr>
            <a:spLocks noChangeArrowheads="1"/>
          </p:cNvSpPr>
          <p:nvPr/>
        </p:nvSpPr>
        <p:spPr bwMode="auto">
          <a:xfrm>
            <a:off x="0" y="0"/>
            <a:ext cx="119538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 name="Objeto 8"/>
          <p:cNvGraphicFramePr>
            <a:graphicFrameLocks noChangeAspect="1"/>
          </p:cNvGraphicFramePr>
          <p:nvPr>
            <p:extLst>
              <p:ext uri="{D42A27DB-BD31-4B8C-83A1-F6EECF244321}">
                <p14:modId xmlns:p14="http://schemas.microsoft.com/office/powerpoint/2010/main" val="2585211600"/>
              </p:ext>
            </p:extLst>
          </p:nvPr>
        </p:nvGraphicFramePr>
        <p:xfrm>
          <a:off x="4296752" y="5632177"/>
          <a:ext cx="1603058" cy="1018894"/>
        </p:xfrm>
        <a:graphic>
          <a:graphicData uri="http://schemas.openxmlformats.org/presentationml/2006/ole">
            <mc:AlternateContent xmlns:mc="http://schemas.openxmlformats.org/markup-compatibility/2006">
              <mc:Choice xmlns:v="urn:schemas-microsoft-com:vml" Requires="v">
                <p:oleObj spid="_x0000_s9266" name="Ecuación" r:id="rId7" imgW="660400" imgH="419100" progId="Equation.3">
                  <p:embed/>
                </p:oleObj>
              </mc:Choice>
              <mc:Fallback>
                <p:oleObj name="Ecuación" r:id="rId7" imgW="660400" imgH="4191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96752" y="5632177"/>
                        <a:ext cx="1603058" cy="1018894"/>
                      </a:xfrm>
                      <a:prstGeom prst="rect">
                        <a:avLst/>
                      </a:prstGeom>
                      <a:noFill/>
                    </p:spPr>
                  </p:pic>
                </p:oleObj>
              </mc:Fallback>
            </mc:AlternateContent>
          </a:graphicData>
        </a:graphic>
      </p:graphicFrame>
    </p:spTree>
    <p:extLst>
      <p:ext uri="{BB962C8B-B14F-4D97-AF65-F5344CB8AC3E}">
        <p14:creationId xmlns:p14="http://schemas.microsoft.com/office/powerpoint/2010/main" val="1943175015"/>
      </p:ext>
    </p:extLst>
  </p:cSld>
  <p:clrMapOvr>
    <a:masterClrMapping/>
  </p:clrMapOvr>
  <p:transition spd="slow">
    <p:push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7071" y="175177"/>
            <a:ext cx="8865791" cy="1051116"/>
          </a:xfrm>
        </p:spPr>
        <p:txBody>
          <a:bodyPr>
            <a:normAutofit/>
          </a:bodyPr>
          <a:lstStyle/>
          <a:p>
            <a:r>
              <a:rPr lang="es-MX" sz="3530" dirty="0">
                <a:solidFill>
                  <a:srgbClr val="C00000"/>
                </a:solidFill>
              </a:rPr>
              <a:t>Bibliografía</a:t>
            </a:r>
          </a:p>
        </p:txBody>
      </p:sp>
      <p:sp>
        <p:nvSpPr>
          <p:cNvPr id="3" name="Marcador de contenido 2"/>
          <p:cNvSpPr>
            <a:spLocks noGrp="1"/>
          </p:cNvSpPr>
          <p:nvPr>
            <p:ph idx="1"/>
          </p:nvPr>
        </p:nvSpPr>
        <p:spPr>
          <a:xfrm>
            <a:off x="1027071" y="1419512"/>
            <a:ext cx="9861947" cy="4722296"/>
          </a:xfrm>
        </p:spPr>
        <p:txBody>
          <a:bodyPr>
            <a:normAutofit lnSpcReduction="10000"/>
          </a:bodyPr>
          <a:lstStyle/>
          <a:p>
            <a:r>
              <a:rPr lang="es-ES" dirty="0"/>
              <a:t>Carrasco, Amparo, et. al. Microeconomía Intermedia, problemas y cuestiones, McGraw Hill, Madrid España, 2003. </a:t>
            </a:r>
            <a:endParaRPr lang="es-MX" dirty="0"/>
          </a:p>
          <a:p>
            <a:r>
              <a:rPr lang="es-ES" dirty="0" err="1"/>
              <a:t>Gravelle</a:t>
            </a:r>
            <a:r>
              <a:rPr lang="es-ES" dirty="0"/>
              <a:t>, </a:t>
            </a:r>
            <a:r>
              <a:rPr lang="es-ES" dirty="0" err="1"/>
              <a:t>Hugh</a:t>
            </a:r>
            <a:r>
              <a:rPr lang="es-ES" dirty="0"/>
              <a:t> y </a:t>
            </a:r>
            <a:r>
              <a:rPr lang="es-ES" dirty="0" err="1"/>
              <a:t>Ray</a:t>
            </a:r>
            <a:r>
              <a:rPr lang="es-ES" dirty="0"/>
              <a:t> </a:t>
            </a:r>
            <a:r>
              <a:rPr lang="es-ES" dirty="0" err="1"/>
              <a:t>Rees</a:t>
            </a:r>
            <a:r>
              <a:rPr lang="es-ES" dirty="0"/>
              <a:t>, Microeconomía, Pearson, Prentice Hall, Madrid, España, 2006. </a:t>
            </a:r>
            <a:endParaRPr lang="es-MX" dirty="0"/>
          </a:p>
          <a:p>
            <a:r>
              <a:rPr lang="es-ES" dirty="0"/>
              <a:t>Henderson J.M y </a:t>
            </a:r>
            <a:r>
              <a:rPr lang="es-ES" dirty="0" err="1"/>
              <a:t>Quandt</a:t>
            </a:r>
            <a:r>
              <a:rPr lang="es-ES" dirty="0"/>
              <a:t> R.E. Teoría Microeconómica, Ariel, 1991. </a:t>
            </a:r>
            <a:endParaRPr lang="es-MX" dirty="0"/>
          </a:p>
          <a:p>
            <a:r>
              <a:rPr lang="es-ES" dirty="0" err="1"/>
              <a:t>Koutzoyanis</a:t>
            </a:r>
            <a:r>
              <a:rPr lang="es-ES" dirty="0"/>
              <a:t>, Ana. Microeconomía Intermedia, </a:t>
            </a:r>
            <a:r>
              <a:rPr lang="es-ES" dirty="0" err="1"/>
              <a:t>Amorrortu</a:t>
            </a:r>
            <a:r>
              <a:rPr lang="es-ES" dirty="0"/>
              <a:t> Editores, Argentina, Buenos Aires, 1987.   </a:t>
            </a:r>
            <a:endParaRPr lang="es-MX" dirty="0"/>
          </a:p>
          <a:p>
            <a:r>
              <a:rPr lang="es-ES" dirty="0"/>
              <a:t>Maté García, Jorge Julio y Carlos Pérez Domínguez, Microeconomía avanzada: cuestiones y ejercicios resueltos, Pearson Prentice Hall, Madrid España, 2007. </a:t>
            </a:r>
            <a:r>
              <a:rPr lang="en-US" dirty="0"/>
              <a:t>R. </a:t>
            </a:r>
            <a:endParaRPr lang="es-MX" dirty="0"/>
          </a:p>
          <a:p>
            <a:r>
              <a:rPr lang="en-US" dirty="0"/>
              <a:t>Binger Brian, Microeconomics with calculus, Harper Collins Publisher, 1988. </a:t>
            </a:r>
            <a:endParaRPr lang="es-MX" dirty="0"/>
          </a:p>
          <a:p>
            <a:r>
              <a:rPr lang="en-US" dirty="0" err="1"/>
              <a:t>Tugores</a:t>
            </a:r>
            <a:r>
              <a:rPr lang="en-US" dirty="0"/>
              <a:t> Juan, </a:t>
            </a:r>
            <a:r>
              <a:rPr lang="en-US" dirty="0" err="1"/>
              <a:t>Microeconomía</a:t>
            </a:r>
            <a:r>
              <a:rPr lang="en-US" dirty="0"/>
              <a:t>: </a:t>
            </a:r>
            <a:r>
              <a:rPr lang="en-US" dirty="0" err="1"/>
              <a:t>cuestiones</a:t>
            </a:r>
            <a:r>
              <a:rPr lang="en-US" dirty="0"/>
              <a:t> y </a:t>
            </a:r>
            <a:r>
              <a:rPr lang="en-US" dirty="0" err="1"/>
              <a:t>problemas</a:t>
            </a:r>
            <a:r>
              <a:rPr lang="en-US" dirty="0"/>
              <a:t>, McGraw Hill. </a:t>
            </a:r>
            <a:endParaRPr lang="es-MX" dirty="0"/>
          </a:p>
          <a:p>
            <a:r>
              <a:rPr lang="es-ES" dirty="0" err="1"/>
              <a:t>Varian</a:t>
            </a:r>
            <a:r>
              <a:rPr lang="es-ES" dirty="0"/>
              <a:t> R, </a:t>
            </a:r>
            <a:r>
              <a:rPr lang="es-ES" dirty="0" err="1"/>
              <a:t>Hal</a:t>
            </a:r>
            <a:r>
              <a:rPr lang="es-ES" dirty="0"/>
              <a:t>, Microeconomía Intermedia, Antoni Bosch, 3a ed. 1994. </a:t>
            </a:r>
            <a:endParaRPr lang="es-MX" dirty="0"/>
          </a:p>
          <a:p>
            <a:r>
              <a:rPr lang="es-ES" dirty="0" err="1"/>
              <a:t>Varian</a:t>
            </a:r>
            <a:r>
              <a:rPr lang="es-ES" dirty="0"/>
              <a:t> </a:t>
            </a:r>
            <a:r>
              <a:rPr lang="es-ES" dirty="0" err="1"/>
              <a:t>R,Hal</a:t>
            </a:r>
            <a:r>
              <a:rPr lang="es-ES" dirty="0"/>
              <a:t>, Análisis Microeconómico, Antoni Bosch, 3a. ed.1992. </a:t>
            </a:r>
            <a:endParaRPr lang="es-MX" dirty="0"/>
          </a:p>
          <a:p>
            <a:endParaRPr lang="es-MX" dirty="0"/>
          </a:p>
        </p:txBody>
      </p:sp>
    </p:spTree>
    <p:extLst>
      <p:ext uri="{BB962C8B-B14F-4D97-AF65-F5344CB8AC3E}">
        <p14:creationId xmlns:p14="http://schemas.microsoft.com/office/powerpoint/2010/main" val="353148100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722" y="459912"/>
            <a:ext cx="10160794" cy="735470"/>
          </a:xfrm>
          <a:noFill/>
        </p:spPr>
        <p:txBody>
          <a:bodyPr anchor="ctr">
            <a:noAutofit/>
          </a:bodyPr>
          <a:lstStyle/>
          <a:p>
            <a:r>
              <a:rPr lang="es-MX" sz="3922" dirty="0">
                <a:solidFill>
                  <a:srgbClr val="C00000"/>
                </a:solidFill>
              </a:rPr>
              <a:t>Índice</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599901242"/>
              </p:ext>
            </p:extLst>
          </p:nvPr>
        </p:nvGraphicFramePr>
        <p:xfrm>
          <a:off x="1329344" y="1130963"/>
          <a:ext cx="9671304" cy="5147548"/>
        </p:xfrm>
        <a:graphic>
          <a:graphicData uri="http://schemas.openxmlformats.org/drawingml/2006/table">
            <a:tbl>
              <a:tblPr firstRow="1" bandRow="1">
                <a:tableStyleId>{5C22544A-7EE6-4342-B048-85BDC9FD1C3A}</a:tableStyleId>
              </a:tblPr>
              <a:tblGrid>
                <a:gridCol w="8675728"/>
                <a:gridCol w="995576"/>
              </a:tblGrid>
              <a:tr h="363597">
                <a:tc>
                  <a:txBody>
                    <a:bodyPr/>
                    <a:lstStyle/>
                    <a:p>
                      <a:endParaRPr lang="es-MX" sz="1800" dirty="0"/>
                    </a:p>
                  </a:txBody>
                  <a:tcPr marL="89654" marR="89654" marT="44827" marB="44827">
                    <a:noFill/>
                  </a:tcPr>
                </a:tc>
                <a:tc>
                  <a:txBody>
                    <a:bodyPr/>
                    <a:lstStyle/>
                    <a:p>
                      <a:r>
                        <a:rPr lang="es-MX" sz="1800" dirty="0" smtClean="0">
                          <a:solidFill>
                            <a:schemeClr val="tx1"/>
                          </a:solidFill>
                        </a:rPr>
                        <a:t>No.</a:t>
                      </a:r>
                      <a:endParaRPr lang="es-MX" sz="1800" dirty="0">
                        <a:solidFill>
                          <a:schemeClr val="tx1"/>
                        </a:solidFill>
                      </a:endParaRPr>
                    </a:p>
                  </a:txBody>
                  <a:tcPr marL="89654" marR="89654" marT="44827" marB="44827">
                    <a:noFill/>
                  </a:tcPr>
                </a:tc>
              </a:tr>
              <a:tr h="4691896">
                <a:tc>
                  <a:txBody>
                    <a:bodyPr/>
                    <a:lstStyle/>
                    <a:p>
                      <a:endParaRPr kumimoji="0" lang="es-MX" sz="180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Introducción</a:t>
                      </a:r>
                    </a:p>
                    <a:p>
                      <a:r>
                        <a:rPr lang="es-MX" sz="2200" b="0" kern="1200" dirty="0" smtClean="0">
                          <a:solidFill>
                            <a:schemeClr val="dk1"/>
                          </a:solidFill>
                          <a:effectLst/>
                          <a:latin typeface="+mn-lt"/>
                          <a:ea typeface="+mn-ea"/>
                          <a:cs typeface="+mn-cs"/>
                        </a:rPr>
                        <a:t>Los factores, las empresas y la frontera de posibilidades de producción</a:t>
                      </a:r>
                    </a:p>
                    <a:p>
                      <a:r>
                        <a:rPr lang="es-MX" sz="2200" b="0" kern="1200" dirty="0" smtClean="0">
                          <a:solidFill>
                            <a:schemeClr val="dk1"/>
                          </a:solidFill>
                          <a:effectLst/>
                          <a:latin typeface="+mn-lt"/>
                          <a:ea typeface="+mn-ea"/>
                          <a:cs typeface="+mn-cs"/>
                        </a:rPr>
                        <a:t>La frontera de posibilidades de producción  </a:t>
                      </a:r>
                    </a:p>
                    <a:p>
                      <a:r>
                        <a:rPr lang="es-MX" sz="2200" b="0" kern="1200" dirty="0" smtClean="0">
                          <a:solidFill>
                            <a:schemeClr val="dk1"/>
                          </a:solidFill>
                          <a:effectLst/>
                          <a:latin typeface="+mn-lt"/>
                          <a:ea typeface="+mn-ea"/>
                          <a:cs typeface="+mn-cs"/>
                        </a:rPr>
                        <a:t>Un modelo sencillo: la economía de Robinson-Crusoe</a:t>
                      </a:r>
                    </a:p>
                    <a:p>
                      <a:r>
                        <a:rPr lang="es-MX" sz="2200" b="0" kern="1200" dirty="0" smtClean="0">
                          <a:solidFill>
                            <a:schemeClr val="dk1"/>
                          </a:solidFill>
                          <a:effectLst/>
                          <a:latin typeface="+mn-lt"/>
                          <a:ea typeface="+mn-ea"/>
                          <a:cs typeface="+mn-cs"/>
                        </a:rPr>
                        <a:t>El enfoque centralizado</a:t>
                      </a:r>
                    </a:p>
                    <a:p>
                      <a:r>
                        <a:rPr lang="es-MX" sz="2200" b="0" kern="1200" dirty="0" smtClean="0">
                          <a:solidFill>
                            <a:schemeClr val="dk1"/>
                          </a:solidFill>
                          <a:effectLst/>
                          <a:latin typeface="+mn-lt"/>
                          <a:ea typeface="+mn-ea"/>
                          <a:cs typeface="+mn-cs"/>
                        </a:rPr>
                        <a:t>El enfoque descentralizado</a:t>
                      </a:r>
                    </a:p>
                    <a:p>
                      <a:r>
                        <a:rPr lang="es-MX" sz="2200" b="0" kern="1200" dirty="0" smtClean="0">
                          <a:solidFill>
                            <a:schemeClr val="dk1"/>
                          </a:solidFill>
                          <a:effectLst/>
                          <a:latin typeface="+mn-lt"/>
                          <a:ea typeface="+mn-ea"/>
                          <a:cs typeface="+mn-cs"/>
                        </a:rPr>
                        <a:t>El modelo generalizado Robinson y Viernes</a:t>
                      </a:r>
                    </a:p>
                    <a:p>
                      <a:r>
                        <a:rPr lang="es-MX" sz="2200" b="0" kern="1200" dirty="0" smtClean="0">
                          <a:solidFill>
                            <a:schemeClr val="dk1"/>
                          </a:solidFill>
                          <a:effectLst/>
                          <a:latin typeface="+mn-lt"/>
                          <a:ea typeface="+mn-ea"/>
                          <a:cs typeface="+mn-cs"/>
                        </a:rPr>
                        <a:t>Generalización de la economía de Robinson Crusoe</a:t>
                      </a:r>
                    </a:p>
                    <a:p>
                      <a:r>
                        <a:rPr lang="es-MX" sz="2200" b="0" kern="1200" dirty="0" smtClean="0">
                          <a:solidFill>
                            <a:schemeClr val="dk1"/>
                          </a:solidFill>
                          <a:effectLst/>
                          <a:latin typeface="+mn-lt"/>
                          <a:ea typeface="+mn-ea"/>
                          <a:cs typeface="+mn-cs"/>
                        </a:rPr>
                        <a:t>El enfoque centralizado </a:t>
                      </a:r>
                    </a:p>
                    <a:p>
                      <a:r>
                        <a:rPr lang="es-MX" sz="2200" b="0" kern="1200" dirty="0" smtClean="0">
                          <a:solidFill>
                            <a:schemeClr val="dk1"/>
                          </a:solidFill>
                          <a:effectLst/>
                          <a:latin typeface="+mn-lt"/>
                          <a:ea typeface="+mn-ea"/>
                          <a:cs typeface="+mn-cs"/>
                        </a:rPr>
                        <a:t>El enfoque descentralizado</a:t>
                      </a:r>
                    </a:p>
                    <a:p>
                      <a:r>
                        <a:rPr lang="es-MX" sz="2200" b="0" kern="1200" dirty="0" smtClean="0">
                          <a:solidFill>
                            <a:schemeClr val="dk1"/>
                          </a:solidFill>
                          <a:effectLst/>
                          <a:latin typeface="+mn-lt"/>
                          <a:ea typeface="+mn-ea"/>
                          <a:cs typeface="+mn-cs"/>
                        </a:rPr>
                        <a:t>Una primera aproximación al equilibrio general</a:t>
                      </a:r>
                    </a:p>
                    <a:p>
                      <a:r>
                        <a:rPr lang="es-MX" sz="2200" b="0" kern="1200" dirty="0" smtClean="0">
                          <a:solidFill>
                            <a:schemeClr val="dk1"/>
                          </a:solidFill>
                          <a:effectLst/>
                          <a:latin typeface="+mn-lt"/>
                          <a:ea typeface="+mn-ea"/>
                          <a:cs typeface="+mn-cs"/>
                        </a:rPr>
                        <a:t>El Equilibrio General</a:t>
                      </a:r>
                      <a:endParaRPr lang="es-MX" sz="2200" kern="1200" dirty="0" smtClean="0">
                        <a:solidFill>
                          <a:schemeClr val="dk1"/>
                        </a:solidFill>
                        <a:effectLst/>
                        <a:latin typeface="+mn-lt"/>
                        <a:ea typeface="+mn-ea"/>
                        <a:cs typeface="+mn-cs"/>
                      </a:endParaRPr>
                    </a:p>
                    <a:p>
                      <a:r>
                        <a:rPr kumimoji="0" lang="es-MX" sz="2200" kern="1200" dirty="0" smtClean="0">
                          <a:solidFill>
                            <a:schemeClr val="dk1"/>
                          </a:solidFill>
                          <a:effectLst/>
                          <a:latin typeface="+mn-lt"/>
                          <a:ea typeface="+mn-ea"/>
                          <a:cs typeface="+mn-cs"/>
                        </a:rPr>
                        <a:t>Bibliografía</a:t>
                      </a:r>
                      <a:endParaRPr lang="es-MX" sz="2200" dirty="0"/>
                    </a:p>
                  </a:txBody>
                  <a:tcPr marL="89654" marR="89654" marT="44827" marB="44827">
                    <a:noFill/>
                  </a:tcPr>
                </a:tc>
                <a:tc>
                  <a:txBody>
                    <a:bodyPr/>
                    <a:lstStyle/>
                    <a:p>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6</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7</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12</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17</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22</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27</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33</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34</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37</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39</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40</a:t>
                      </a:r>
                      <a:endParaRPr lang="es-MX" sz="2200" b="0" kern="1200" dirty="0" smtClean="0">
                        <a:solidFill>
                          <a:schemeClr val="dk1"/>
                        </a:solidFill>
                        <a:effectLst/>
                        <a:latin typeface="+mn-lt"/>
                        <a:ea typeface="+mn-ea"/>
                        <a:cs typeface="+mn-cs"/>
                      </a:endParaRPr>
                    </a:p>
                    <a:p>
                      <a:r>
                        <a:rPr lang="es-MX" sz="2200" b="0" kern="1200" dirty="0" smtClean="0">
                          <a:solidFill>
                            <a:schemeClr val="dk1"/>
                          </a:solidFill>
                          <a:effectLst/>
                          <a:latin typeface="+mn-lt"/>
                          <a:ea typeface="+mn-ea"/>
                          <a:cs typeface="+mn-cs"/>
                        </a:rPr>
                        <a:t>48</a:t>
                      </a:r>
                      <a:endParaRPr lang="es-MX" sz="2200" b="0" kern="1200" dirty="0" smtClean="0">
                        <a:solidFill>
                          <a:schemeClr val="dk1"/>
                        </a:solidFill>
                        <a:effectLst/>
                        <a:latin typeface="+mn-lt"/>
                        <a:ea typeface="+mn-ea"/>
                        <a:cs typeface="+mn-cs"/>
                      </a:endParaRPr>
                    </a:p>
                    <a:p>
                      <a:r>
                        <a:rPr lang="es-MX" sz="2200" b="0" kern="1200" smtClean="0">
                          <a:solidFill>
                            <a:schemeClr val="dk1"/>
                          </a:solidFill>
                          <a:effectLst/>
                          <a:latin typeface="+mn-lt"/>
                          <a:ea typeface="+mn-ea"/>
                          <a:cs typeface="+mn-cs"/>
                        </a:rPr>
                        <a:t>49</a:t>
                      </a:r>
                      <a:endParaRPr lang="es-MX" sz="2200" b="0" kern="1200" dirty="0">
                        <a:solidFill>
                          <a:schemeClr val="dk1"/>
                        </a:solidFill>
                        <a:effectLst/>
                        <a:latin typeface="+mn-lt"/>
                        <a:ea typeface="+mn-ea"/>
                        <a:cs typeface="+mn-cs"/>
                      </a:endParaRPr>
                    </a:p>
                  </a:txBody>
                  <a:tcPr marL="89654" marR="89654" marT="44827" marB="44827">
                    <a:noFill/>
                  </a:tcPr>
                </a:tc>
              </a:tr>
            </a:tbl>
          </a:graphicData>
        </a:graphic>
      </p:graphicFrame>
    </p:spTree>
    <p:extLst>
      <p:ext uri="{BB962C8B-B14F-4D97-AF65-F5344CB8AC3E}">
        <p14:creationId xmlns:p14="http://schemas.microsoft.com/office/powerpoint/2010/main" val="291118808"/>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20353" y="1050539"/>
            <a:ext cx="9914685" cy="5690829"/>
          </a:xfrm>
        </p:spPr>
        <p:txBody>
          <a:bodyPr>
            <a:noAutofit/>
          </a:bodyPr>
          <a:lstStyle/>
          <a:p>
            <a:pPr marL="35863" indent="0">
              <a:buNone/>
            </a:pPr>
            <a:r>
              <a:rPr lang="es-MX" dirty="0">
                <a:latin typeface="Arial" pitchFamily="34" charset="0"/>
                <a:cs typeface="Arial" pitchFamily="34" charset="0"/>
              </a:rPr>
              <a:t>En el análisis de economías de intercambio puro ignoramos la determinación de la oferta de bienes. Esto implica una pérdida de realismo del modelo y la imposibilidad de estudiar el mercado de factores. Ahora se modifica el análisis para determinar de manera endógena las ofertas de </a:t>
            </a:r>
            <a:r>
              <a:rPr lang="es-MX" dirty="0" smtClean="0">
                <a:latin typeface="Arial" pitchFamily="34" charset="0"/>
                <a:cs typeface="Arial" pitchFamily="34" charset="0"/>
              </a:rPr>
              <a:t>bienes.</a:t>
            </a:r>
            <a:endParaRPr lang="es-MX" dirty="0">
              <a:latin typeface="Arial" pitchFamily="34" charset="0"/>
              <a:cs typeface="Arial" pitchFamily="34" charset="0"/>
            </a:endParaRPr>
          </a:p>
          <a:p>
            <a:pPr marL="35863" indent="0">
              <a:buNone/>
            </a:pPr>
            <a:endParaRPr lang="es-MX" dirty="0">
              <a:latin typeface="Arial" pitchFamily="34" charset="0"/>
              <a:cs typeface="Arial" pitchFamily="34" charset="0"/>
            </a:endParaRPr>
          </a:p>
          <a:p>
            <a:pPr marL="35863" indent="0">
              <a:buNone/>
            </a:pPr>
            <a:r>
              <a:rPr lang="es-MX" dirty="0">
                <a:latin typeface="Arial" pitchFamily="34" charset="0"/>
                <a:cs typeface="Arial" pitchFamily="34" charset="0"/>
              </a:rPr>
              <a:t>Los supuestos básicos serán una vez más que:</a:t>
            </a:r>
          </a:p>
          <a:p>
            <a:pPr marL="35863" indent="0">
              <a:buNone/>
            </a:pPr>
            <a:endParaRPr lang="es-MX" dirty="0">
              <a:latin typeface="Arial" pitchFamily="34" charset="0"/>
              <a:cs typeface="Arial" pitchFamily="34" charset="0"/>
            </a:endParaRPr>
          </a:p>
          <a:p>
            <a:r>
              <a:rPr lang="es-MX" sz="2000" dirty="0">
                <a:latin typeface="Arial" pitchFamily="34" charset="0"/>
                <a:cs typeface="Arial" pitchFamily="34" charset="0"/>
              </a:rPr>
              <a:t>Cada agente es descrito por sus preferencias.</a:t>
            </a:r>
          </a:p>
          <a:p>
            <a:r>
              <a:rPr lang="es-MX" sz="2000" dirty="0">
                <a:latin typeface="Arial" pitchFamily="34" charset="0"/>
                <a:cs typeface="Arial" pitchFamily="34" charset="0"/>
              </a:rPr>
              <a:t>Cada empresa es descrita por su tecnología.</a:t>
            </a:r>
          </a:p>
          <a:p>
            <a:r>
              <a:rPr lang="es-MX" sz="2000" dirty="0">
                <a:latin typeface="Arial" pitchFamily="34" charset="0"/>
                <a:cs typeface="Arial" pitchFamily="34" charset="0"/>
              </a:rPr>
              <a:t>Institucionalmente, para cada bien existe un precio que aplica para todos los consumidores y empresas de la economía.</a:t>
            </a:r>
          </a:p>
          <a:p>
            <a:r>
              <a:rPr lang="es-MX" sz="2000" dirty="0">
                <a:latin typeface="Arial" pitchFamily="34" charset="0"/>
                <a:cs typeface="Arial" pitchFamily="34" charset="0"/>
              </a:rPr>
              <a:t>Cada consumidor maximiza su bienestar por medio de su demanda, tomando los precios como dados y sujeto únicamente a no gastar más que el valor de su riqueza.</a:t>
            </a:r>
          </a:p>
          <a:p>
            <a:r>
              <a:rPr lang="es-MX" sz="2000" dirty="0">
                <a:latin typeface="Arial" pitchFamily="34" charset="0"/>
                <a:cs typeface="Arial" pitchFamily="34" charset="0"/>
              </a:rPr>
              <a:t>Cada empresa maximiza sus ganancias tomando los precios como dados y sujeto únicamente a su tecnología.</a:t>
            </a:r>
          </a:p>
        </p:txBody>
      </p:sp>
      <p:sp>
        <p:nvSpPr>
          <p:cNvPr id="2" name="Rectángulo 1"/>
          <p:cNvSpPr/>
          <p:nvPr/>
        </p:nvSpPr>
        <p:spPr>
          <a:xfrm>
            <a:off x="720353" y="119623"/>
            <a:ext cx="3017493" cy="646331"/>
          </a:xfrm>
          <a:prstGeom prst="rect">
            <a:avLst/>
          </a:prstGeom>
        </p:spPr>
        <p:txBody>
          <a:bodyPr wrap="none">
            <a:spAutoFit/>
          </a:bodyPr>
          <a:lstStyle/>
          <a:p>
            <a:pPr marL="36576" indent="0">
              <a:buNone/>
            </a:pPr>
            <a:r>
              <a:rPr lang="es-MX" sz="3600" b="1" dirty="0">
                <a:latin typeface="Arial" pitchFamily="34" charset="0"/>
                <a:cs typeface="Arial" pitchFamily="34" charset="0"/>
              </a:rPr>
              <a:t>Introducción</a:t>
            </a:r>
            <a:endParaRPr lang="es-MX" b="1" dirty="0">
              <a:latin typeface="Arial" pitchFamily="34" charset="0"/>
              <a:cs typeface="Arial" pitchFamily="34" charset="0"/>
            </a:endParaRPr>
          </a:p>
        </p:txBody>
      </p:sp>
    </p:spTree>
    <p:extLst>
      <p:ext uri="{BB962C8B-B14F-4D97-AF65-F5344CB8AC3E}">
        <p14:creationId xmlns:p14="http://schemas.microsoft.com/office/powerpoint/2010/main" val="4248838946"/>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9488" y="404664"/>
            <a:ext cx="10147327" cy="868142"/>
          </a:xfrm>
        </p:spPr>
        <p:txBody>
          <a:bodyPr>
            <a:noAutofit/>
          </a:bodyPr>
          <a:lstStyle/>
          <a:p>
            <a:r>
              <a:rPr lang="es-MX" sz="2353" b="1" dirty="0">
                <a:solidFill>
                  <a:schemeClr val="tx1"/>
                </a:solidFill>
                <a:latin typeface="Arial" panose="020B0604020202020204" pitchFamily="34" charset="0"/>
                <a:cs typeface="Arial" panose="020B0604020202020204" pitchFamily="34" charset="0"/>
              </a:rPr>
              <a:t>Los factores, las empresas  y la frontera de posibilidades de producción.</a:t>
            </a:r>
            <a:br>
              <a:rPr lang="es-MX" sz="2353" b="1" dirty="0">
                <a:solidFill>
                  <a:schemeClr val="tx1"/>
                </a:solidFill>
                <a:latin typeface="Arial" panose="020B0604020202020204" pitchFamily="34" charset="0"/>
                <a:cs typeface="Arial" panose="020B0604020202020204" pitchFamily="34" charset="0"/>
              </a:rPr>
            </a:br>
            <a:r>
              <a:rPr lang="es-MX" sz="2353" b="1" dirty="0">
                <a:solidFill>
                  <a:schemeClr val="tx1"/>
                </a:solidFill>
                <a:latin typeface="Arial" panose="020B0604020202020204" pitchFamily="34" charset="0"/>
                <a:cs typeface="Arial" panose="020B0604020202020204" pitchFamily="34" charset="0"/>
              </a:rPr>
              <a:t>Una caja de </a:t>
            </a:r>
            <a:r>
              <a:rPr lang="es-MX" sz="2353" b="1" dirty="0" err="1">
                <a:solidFill>
                  <a:schemeClr val="tx1"/>
                </a:solidFill>
                <a:latin typeface="Arial" panose="020B0604020202020204" pitchFamily="34" charset="0"/>
                <a:cs typeface="Arial" panose="020B0604020202020204" pitchFamily="34" charset="0"/>
              </a:rPr>
              <a:t>Edgeworth</a:t>
            </a:r>
            <a:r>
              <a:rPr lang="es-MX" sz="2353" b="1" dirty="0">
                <a:solidFill>
                  <a:schemeClr val="tx1"/>
                </a:solidFill>
                <a:latin typeface="Arial" panose="020B0604020202020204" pitchFamily="34" charset="0"/>
                <a:cs typeface="Arial" panose="020B0604020202020204" pitchFamily="34" charset="0"/>
              </a:rPr>
              <a:t> para el estudio de los mercados de factores.</a:t>
            </a:r>
          </a:p>
        </p:txBody>
      </p:sp>
      <p:sp>
        <p:nvSpPr>
          <p:cNvPr id="3" name="2 Marcador de contenido"/>
          <p:cNvSpPr>
            <a:spLocks noGrp="1"/>
          </p:cNvSpPr>
          <p:nvPr>
            <p:ph idx="1"/>
          </p:nvPr>
        </p:nvSpPr>
        <p:spPr>
          <a:xfrm>
            <a:off x="720353" y="1871755"/>
            <a:ext cx="9952041" cy="4437565"/>
          </a:xfrm>
        </p:spPr>
        <p:txBody>
          <a:bodyPr>
            <a:normAutofit/>
          </a:bodyPr>
          <a:lstStyle/>
          <a:p>
            <a:pPr marL="114300" indent="0">
              <a:spcBef>
                <a:spcPts val="588"/>
              </a:spcBef>
              <a:spcAft>
                <a:spcPts val="588"/>
              </a:spcAft>
              <a:buNone/>
            </a:pPr>
            <a:r>
              <a:rPr lang="es-MX" dirty="0" smtClean="0">
                <a:latin typeface="Arial" pitchFamily="34" charset="0"/>
                <a:cs typeface="Arial" pitchFamily="34" charset="0"/>
              </a:rPr>
              <a:t>Supuestos:</a:t>
            </a:r>
          </a:p>
          <a:p>
            <a:pPr>
              <a:spcBef>
                <a:spcPts val="588"/>
              </a:spcBef>
              <a:spcAft>
                <a:spcPts val="588"/>
              </a:spcAft>
            </a:pPr>
            <a:r>
              <a:rPr lang="es-MX" dirty="0" smtClean="0">
                <a:latin typeface="Arial" pitchFamily="34" charset="0"/>
                <a:cs typeface="Arial" pitchFamily="34" charset="0"/>
              </a:rPr>
              <a:t>Existen </a:t>
            </a:r>
            <a:r>
              <a:rPr lang="es-MX" dirty="0">
                <a:latin typeface="Arial" pitchFamily="34" charset="0"/>
                <a:cs typeface="Arial" pitchFamily="34" charset="0"/>
              </a:rPr>
              <a:t>sólo dos factores de producción, capital y trabajo.</a:t>
            </a:r>
          </a:p>
          <a:p>
            <a:pPr>
              <a:spcBef>
                <a:spcPts val="588"/>
              </a:spcBef>
              <a:spcAft>
                <a:spcPts val="588"/>
              </a:spcAft>
            </a:pPr>
            <a:r>
              <a:rPr lang="es-MX" dirty="0" smtClean="0">
                <a:latin typeface="Arial" pitchFamily="34" charset="0"/>
                <a:cs typeface="Arial" pitchFamily="34" charset="0"/>
              </a:rPr>
              <a:t>Existen </a:t>
            </a:r>
            <a:r>
              <a:rPr lang="es-MX" dirty="0">
                <a:latin typeface="Arial" pitchFamily="34" charset="0"/>
                <a:cs typeface="Arial" pitchFamily="34" charset="0"/>
              </a:rPr>
              <a:t>dos empresas, que se especializan cada una en la producción de un bien diferente. Denotaremos entonces a las empresas de acuerdo con el bien que producen: </a:t>
            </a:r>
            <a:r>
              <a:rPr lang="es-MX" i="1" dirty="0">
                <a:latin typeface="Times New Roman" pitchFamily="18" charset="0"/>
                <a:cs typeface="Times New Roman" pitchFamily="18" charset="0"/>
              </a:rPr>
              <a:t>n</a:t>
            </a:r>
            <a:r>
              <a:rPr lang="es-MX" dirty="0">
                <a:latin typeface="Times New Roman" pitchFamily="18" charset="0"/>
                <a:cs typeface="Times New Roman" pitchFamily="18" charset="0"/>
              </a:rPr>
              <a:t> = 1, 2</a:t>
            </a:r>
            <a:r>
              <a:rPr lang="es-MX" dirty="0">
                <a:latin typeface="Arial" pitchFamily="34" charset="0"/>
                <a:cs typeface="Arial" pitchFamily="34" charset="0"/>
              </a:rPr>
              <a:t>.</a:t>
            </a:r>
          </a:p>
          <a:p>
            <a:pPr>
              <a:spcBef>
                <a:spcPts val="588"/>
              </a:spcBef>
              <a:spcAft>
                <a:spcPts val="588"/>
              </a:spcAft>
            </a:pPr>
            <a:r>
              <a:rPr lang="es-MX" dirty="0">
                <a:latin typeface="Arial" pitchFamily="34" charset="0"/>
                <a:cs typeface="Arial" pitchFamily="34" charset="0"/>
              </a:rPr>
              <a:t>Cada empresa estará caracterizada por una función de producción, </a:t>
            </a:r>
          </a:p>
          <a:p>
            <a:pPr marL="0" indent="0">
              <a:spcBef>
                <a:spcPts val="588"/>
              </a:spcBef>
              <a:spcAft>
                <a:spcPts val="588"/>
              </a:spcAft>
              <a:buNone/>
            </a:pPr>
            <a:r>
              <a:rPr lang="pt-BR" dirty="0">
                <a:latin typeface="Arial" pitchFamily="34" charset="0"/>
                <a:cs typeface="Arial" pitchFamily="34" charset="0"/>
              </a:rPr>
              <a:t>    de forma tal que </a:t>
            </a:r>
            <a:r>
              <a:rPr lang="pt-BR" i="1" dirty="0" err="1">
                <a:latin typeface="Times New Roman" pitchFamily="18" charset="0"/>
                <a:cs typeface="Times New Roman" pitchFamily="18" charset="0"/>
              </a:rPr>
              <a:t>F</a:t>
            </a:r>
            <a:r>
              <a:rPr lang="pt-BR" i="1" baseline="30000" dirty="0" err="1">
                <a:latin typeface="Times New Roman" pitchFamily="18" charset="0"/>
                <a:cs typeface="Times New Roman" pitchFamily="18" charset="0"/>
              </a:rPr>
              <a:t>n</a:t>
            </a:r>
            <a:r>
              <a:rPr lang="pt-BR" dirty="0">
                <a:latin typeface="Times New Roman" pitchFamily="18" charset="0"/>
                <a:cs typeface="Times New Roman" pitchFamily="18" charset="0"/>
              </a:rPr>
              <a:t>(</a:t>
            </a:r>
            <a:r>
              <a:rPr lang="pt-BR" i="1" dirty="0">
                <a:latin typeface="Times New Roman" pitchFamily="18" charset="0"/>
                <a:cs typeface="Times New Roman" pitchFamily="18" charset="0"/>
              </a:rPr>
              <a:t>K, L</a:t>
            </a:r>
            <a:r>
              <a:rPr lang="pt-BR" dirty="0">
                <a:latin typeface="Times New Roman" pitchFamily="18" charset="0"/>
                <a:cs typeface="Times New Roman" pitchFamily="18" charset="0"/>
              </a:rPr>
              <a:t>) </a:t>
            </a:r>
            <a:r>
              <a:rPr lang="es-MX" dirty="0">
                <a:latin typeface="Arial" pitchFamily="34" charset="0"/>
                <a:cs typeface="Arial" pitchFamily="34" charset="0"/>
              </a:rPr>
              <a:t>será la cantidad de producto que la empresa </a:t>
            </a:r>
            <a:r>
              <a:rPr lang="es-MX" i="1" dirty="0" smtClean="0">
                <a:latin typeface="Times New Roman" pitchFamily="18" charset="0"/>
                <a:cs typeface="Times New Roman" pitchFamily="18" charset="0"/>
              </a:rPr>
              <a:t>n</a:t>
            </a:r>
            <a:br>
              <a:rPr lang="es-MX" i="1" dirty="0" smtClean="0">
                <a:latin typeface="Times New Roman" pitchFamily="18" charset="0"/>
                <a:cs typeface="Times New Roman" pitchFamily="18" charset="0"/>
              </a:rPr>
            </a:br>
            <a:r>
              <a:rPr lang="es-MX" i="1" dirty="0" smtClean="0">
                <a:latin typeface="Times New Roman" pitchFamily="18" charset="0"/>
                <a:cs typeface="Times New Roman" pitchFamily="18" charset="0"/>
              </a:rPr>
              <a:t>    </a:t>
            </a:r>
            <a:r>
              <a:rPr lang="es-MX" dirty="0" smtClean="0">
                <a:latin typeface="Arial" pitchFamily="34" charset="0"/>
                <a:cs typeface="Arial" pitchFamily="34" charset="0"/>
              </a:rPr>
              <a:t> logra producir </a:t>
            </a:r>
            <a:r>
              <a:rPr lang="es-MX" dirty="0">
                <a:latin typeface="Arial" pitchFamily="34" charset="0"/>
                <a:cs typeface="Arial" pitchFamily="34" charset="0"/>
              </a:rPr>
              <a:t>si emplea </a:t>
            </a:r>
            <a:r>
              <a:rPr lang="es-MX" i="1" dirty="0">
                <a:latin typeface="Times New Roman" pitchFamily="18" charset="0"/>
                <a:cs typeface="Times New Roman" pitchFamily="18" charset="0"/>
              </a:rPr>
              <a:t>K</a:t>
            </a:r>
            <a:r>
              <a:rPr lang="es-MX" dirty="0">
                <a:latin typeface="Arial" pitchFamily="34" charset="0"/>
                <a:cs typeface="Arial" pitchFamily="34" charset="0"/>
              </a:rPr>
              <a:t> unidades de capital y </a:t>
            </a:r>
            <a:r>
              <a:rPr lang="es-MX" i="1" dirty="0">
                <a:latin typeface="Times New Roman" pitchFamily="18" charset="0"/>
                <a:cs typeface="Times New Roman" pitchFamily="18" charset="0"/>
              </a:rPr>
              <a:t>L</a:t>
            </a:r>
            <a:r>
              <a:rPr lang="es-MX" dirty="0">
                <a:latin typeface="Arial" pitchFamily="34" charset="0"/>
                <a:cs typeface="Arial" pitchFamily="34" charset="0"/>
              </a:rPr>
              <a:t> unidades de trabajo. </a:t>
            </a:r>
          </a:p>
          <a:p>
            <a:pPr>
              <a:spcBef>
                <a:spcPts val="588"/>
              </a:spcBef>
              <a:spcAft>
                <a:spcPts val="588"/>
              </a:spcAft>
            </a:pPr>
            <a:r>
              <a:rPr lang="es-MX" dirty="0">
                <a:latin typeface="Arial" pitchFamily="34" charset="0"/>
                <a:cs typeface="Arial" pitchFamily="34" charset="0"/>
              </a:rPr>
              <a:t>Cada función de producción puede caracterizarse por su mapa de </a:t>
            </a:r>
            <a:r>
              <a:rPr lang="es-MX" dirty="0" err="1">
                <a:latin typeface="Arial" pitchFamily="34" charset="0"/>
                <a:cs typeface="Arial" pitchFamily="34" charset="0"/>
              </a:rPr>
              <a:t>isocuantas</a:t>
            </a:r>
            <a:r>
              <a:rPr lang="es-MX" dirty="0">
                <a:latin typeface="Arial" pitchFamily="34" charset="0"/>
                <a:cs typeface="Arial" pitchFamily="34" charset="0"/>
              </a:rPr>
              <a:t> y los niveles de producción asociados a estas últimas:</a:t>
            </a:r>
          </a:p>
        </p:txBody>
      </p:sp>
      <p:sp>
        <p:nvSpPr>
          <p:cNvPr id="4" name="Rectangle 2"/>
          <p:cNvSpPr>
            <a:spLocks noChangeArrowheads="1"/>
          </p:cNvSpPr>
          <p:nvPr/>
        </p:nvSpPr>
        <p:spPr bwMode="auto">
          <a:xfrm>
            <a:off x="0" y="-114098"/>
            <a:ext cx="181124" cy="36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654" tIns="44827" rIns="89654" bIns="44827" numCol="1" anchor="ctr" anchorCtr="0" compatLnSpc="1">
            <a:prstTxWarp prst="textNoShape">
              <a:avLst/>
            </a:prstTxWarp>
            <a:spAutoFit/>
          </a:bodyPr>
          <a:lstStyle/>
          <a:p>
            <a:endParaRPr lang="es-MX" sz="1765"/>
          </a:p>
        </p:txBody>
      </p:sp>
      <p:graphicFrame>
        <p:nvGraphicFramePr>
          <p:cNvPr id="5" name="4 Objeto"/>
          <p:cNvGraphicFramePr>
            <a:graphicFrameLocks noChangeAspect="1"/>
          </p:cNvGraphicFramePr>
          <p:nvPr>
            <p:extLst>
              <p:ext uri="{D42A27DB-BD31-4B8C-83A1-F6EECF244321}">
                <p14:modId xmlns:p14="http://schemas.microsoft.com/office/powerpoint/2010/main" val="3305691599"/>
              </p:ext>
            </p:extLst>
          </p:nvPr>
        </p:nvGraphicFramePr>
        <p:xfrm>
          <a:off x="9572970" y="4044875"/>
          <a:ext cx="1372519" cy="392237"/>
        </p:xfrm>
        <a:graphic>
          <a:graphicData uri="http://schemas.openxmlformats.org/presentationml/2006/ole">
            <mc:AlternateContent xmlns:mc="http://schemas.openxmlformats.org/markup-compatibility/2006">
              <mc:Choice xmlns:v="urn:schemas-microsoft-com:vml" Requires="v">
                <p:oleObj spid="_x0000_s10250" name="Ecuación" r:id="rId3" imgW="799920" imgH="228600" progId="Equation.3">
                  <p:embed/>
                </p:oleObj>
              </mc:Choice>
              <mc:Fallback>
                <p:oleObj name="Ecuación" r:id="rId3" imgW="799920" imgH="228600" progId="Equation.3">
                  <p:embed/>
                  <p:pic>
                    <p:nvPicPr>
                      <p:cNvPr id="0" name=""/>
                      <p:cNvPicPr>
                        <a:picLocks noChangeAspect="1" noChangeArrowheads="1"/>
                      </p:cNvPicPr>
                      <p:nvPr/>
                    </p:nvPicPr>
                    <p:blipFill>
                      <a:blip r:embed="rId4"/>
                      <a:srcRect/>
                      <a:stretch>
                        <a:fillRect/>
                      </a:stretch>
                    </p:blipFill>
                    <p:spPr bwMode="auto">
                      <a:xfrm>
                        <a:off x="9572970" y="4044875"/>
                        <a:ext cx="1372519" cy="392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43329610"/>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36377" y="4797152"/>
            <a:ext cx="9875131" cy="1528039"/>
          </a:xfrm>
        </p:spPr>
        <p:txBody>
          <a:bodyPr>
            <a:noAutofit/>
          </a:bodyPr>
          <a:lstStyle/>
          <a:p>
            <a:r>
              <a:rPr lang="es-MX" dirty="0">
                <a:latin typeface="Arial" pitchFamily="34" charset="0"/>
                <a:cs typeface="Arial" pitchFamily="34" charset="0"/>
              </a:rPr>
              <a:t>Denotaremos por </a:t>
            </a:r>
            <a:r>
              <a:rPr lang="es-MX" i="1" dirty="0" err="1">
                <a:latin typeface="Times New Roman" pitchFamily="18" charset="0"/>
                <a:cs typeface="Times New Roman" pitchFamily="18" charset="0"/>
              </a:rPr>
              <a:t>K</a:t>
            </a:r>
            <a:r>
              <a:rPr lang="es-MX" i="1" baseline="30000" dirty="0" err="1">
                <a:latin typeface="Times New Roman" pitchFamily="18" charset="0"/>
                <a:cs typeface="Times New Roman" pitchFamily="18" charset="0"/>
              </a:rPr>
              <a:t>n</a:t>
            </a:r>
            <a:r>
              <a:rPr lang="es-MX" dirty="0">
                <a:latin typeface="Arial" pitchFamily="34" charset="0"/>
                <a:cs typeface="Arial" pitchFamily="34" charset="0"/>
              </a:rPr>
              <a:t> y </a:t>
            </a:r>
            <a:r>
              <a:rPr lang="es-MX" i="1" dirty="0" err="1">
                <a:latin typeface="Times New Roman" pitchFamily="18" charset="0"/>
                <a:cs typeface="Times New Roman" pitchFamily="18" charset="0"/>
              </a:rPr>
              <a:t>L</a:t>
            </a:r>
            <a:r>
              <a:rPr lang="es-MX" i="1" baseline="30000" dirty="0" err="1">
                <a:latin typeface="Times New Roman" pitchFamily="18" charset="0"/>
                <a:cs typeface="Times New Roman" pitchFamily="18" charset="0"/>
              </a:rPr>
              <a:t>n</a:t>
            </a:r>
            <a:r>
              <a:rPr lang="es-MX" dirty="0">
                <a:latin typeface="Arial" pitchFamily="34" charset="0"/>
                <a:cs typeface="Arial" pitchFamily="34" charset="0"/>
              </a:rPr>
              <a:t> los niveles de capital y trabajo, respectivamente, utilizados por la firma </a:t>
            </a:r>
            <a:r>
              <a:rPr lang="es-MX" i="1" dirty="0">
                <a:latin typeface="Times New Roman" pitchFamily="18" charset="0"/>
                <a:cs typeface="Times New Roman" pitchFamily="18" charset="0"/>
              </a:rPr>
              <a:t>n</a:t>
            </a:r>
            <a:r>
              <a:rPr lang="es-MX" dirty="0">
                <a:latin typeface="Arial" pitchFamily="34" charset="0"/>
                <a:cs typeface="Arial" pitchFamily="34" charset="0"/>
              </a:rPr>
              <a:t>.</a:t>
            </a:r>
          </a:p>
          <a:p>
            <a:r>
              <a:rPr lang="es-MX" dirty="0">
                <a:latin typeface="Arial" pitchFamily="34" charset="0"/>
                <a:cs typeface="Arial" pitchFamily="34" charset="0"/>
              </a:rPr>
              <a:t>Cuando necesitemos denotar algún nivel de producción del bien n, utilizaremos la notación </a:t>
            </a:r>
            <a:r>
              <a:rPr lang="es-MX" i="1" dirty="0" err="1">
                <a:latin typeface="Times New Roman" pitchFamily="18" charset="0"/>
                <a:cs typeface="Times New Roman" pitchFamily="18" charset="0"/>
              </a:rPr>
              <a:t>X</a:t>
            </a:r>
            <a:r>
              <a:rPr lang="es-MX" i="1" baseline="30000" dirty="0" err="1">
                <a:latin typeface="Times New Roman" pitchFamily="18" charset="0"/>
                <a:cs typeface="Times New Roman" pitchFamily="18" charset="0"/>
              </a:rPr>
              <a:t>n</a:t>
            </a:r>
            <a:r>
              <a:rPr lang="es-MX" dirty="0">
                <a:latin typeface="Arial" pitchFamily="34" charset="0"/>
                <a:cs typeface="Arial" pitchFamily="34" charset="0"/>
              </a:rPr>
              <a:t>.</a:t>
            </a:r>
          </a:p>
        </p:txBody>
      </p:sp>
      <p:pic>
        <p:nvPicPr>
          <p:cNvPr id="2051" name="Picture 3"/>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512441" y="780548"/>
            <a:ext cx="8377051" cy="3604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6259493"/>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2321" y="692696"/>
            <a:ext cx="4608512" cy="5448024"/>
          </a:xfrm>
        </p:spPr>
        <p:txBody>
          <a:bodyPr>
            <a:noAutofit/>
          </a:bodyPr>
          <a:lstStyle/>
          <a:p>
            <a:pPr marL="0" indent="0">
              <a:spcBef>
                <a:spcPts val="588"/>
              </a:spcBef>
              <a:spcAft>
                <a:spcPts val="588"/>
              </a:spcAft>
              <a:buNone/>
            </a:pPr>
            <a:r>
              <a:rPr lang="es-MX" dirty="0">
                <a:latin typeface="Arial" pitchFamily="34" charset="0"/>
                <a:cs typeface="Arial" pitchFamily="34" charset="0"/>
              </a:rPr>
              <a:t>Supongamos ahora que la economía posee una cantidad </a:t>
            </a:r>
            <a:r>
              <a:rPr lang="es-MX" i="1" dirty="0">
                <a:latin typeface="Times New Roman" pitchFamily="18" charset="0"/>
                <a:cs typeface="Times New Roman" pitchFamily="18" charset="0"/>
              </a:rPr>
              <a:t>K</a:t>
            </a:r>
            <a:r>
              <a:rPr lang="es-MX" dirty="0">
                <a:latin typeface="Arial" pitchFamily="34" charset="0"/>
                <a:cs typeface="Arial" pitchFamily="34" charset="0"/>
              </a:rPr>
              <a:t> de capital y una cantidad </a:t>
            </a:r>
            <a:r>
              <a:rPr lang="es-MX" i="1" dirty="0">
                <a:latin typeface="Times New Roman" pitchFamily="18" charset="0"/>
                <a:cs typeface="Times New Roman" pitchFamily="18" charset="0"/>
              </a:rPr>
              <a:t>L</a:t>
            </a:r>
            <a:r>
              <a:rPr lang="es-MX" dirty="0">
                <a:latin typeface="Arial" pitchFamily="34" charset="0"/>
                <a:cs typeface="Arial" pitchFamily="34" charset="0"/>
              </a:rPr>
              <a:t> de trabajo. Esta oferta total de factores es perfectamente inelástica. </a:t>
            </a:r>
          </a:p>
          <a:p>
            <a:pPr marL="0" indent="0">
              <a:spcBef>
                <a:spcPts val="588"/>
              </a:spcBef>
              <a:spcAft>
                <a:spcPts val="588"/>
              </a:spcAft>
              <a:buNone/>
            </a:pPr>
            <a:endParaRPr lang="es-MX" dirty="0">
              <a:latin typeface="Arial" pitchFamily="34" charset="0"/>
              <a:cs typeface="Arial" pitchFamily="34" charset="0"/>
            </a:endParaRPr>
          </a:p>
          <a:p>
            <a:pPr marL="0" indent="0">
              <a:spcBef>
                <a:spcPts val="588"/>
              </a:spcBef>
              <a:spcAft>
                <a:spcPts val="588"/>
              </a:spcAft>
              <a:buNone/>
            </a:pPr>
            <a:r>
              <a:rPr lang="es-MX" dirty="0" smtClean="0">
                <a:latin typeface="Arial" pitchFamily="34" charset="0"/>
                <a:cs typeface="Arial" pitchFamily="34" charset="0"/>
              </a:rPr>
              <a:t>Utilizamos </a:t>
            </a:r>
            <a:r>
              <a:rPr lang="es-MX" dirty="0">
                <a:latin typeface="Arial" pitchFamily="34" charset="0"/>
                <a:cs typeface="Arial" pitchFamily="34" charset="0"/>
              </a:rPr>
              <a:t>una caja de tamaño igual a la dotación agregada de factores y en la cual medimos en los ejes izquierdo e inferior las cantidades correspondientes a la firma 1, mientras que en los ejes derecho y superior representamos las cantidades correspondientes a la firma 2.</a:t>
            </a:r>
          </a:p>
          <a:p>
            <a:pPr>
              <a:spcBef>
                <a:spcPts val="588"/>
              </a:spcBef>
              <a:spcAft>
                <a:spcPts val="588"/>
              </a:spcAft>
            </a:pPr>
            <a:endParaRPr lang="es-MX" dirty="0"/>
          </a:p>
        </p:txBody>
      </p:sp>
      <p:pic>
        <p:nvPicPr>
          <p:cNvPr id="3074" name="Picture 2"/>
          <p:cNvPicPr>
            <a:picLocks noChangeAspect="1" noChangeArrowheads="1"/>
          </p:cNvPicPr>
          <p:nvPr/>
        </p:nvPicPr>
        <p:blipFill>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4896817" y="1183871"/>
            <a:ext cx="6160427" cy="4366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2387605"/>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527</TotalTime>
  <Words>4234</Words>
  <Application>Microsoft Office PowerPoint</Application>
  <PresentationFormat>Personalizado</PresentationFormat>
  <Paragraphs>339</Paragraphs>
  <Slides>49</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49</vt:i4>
      </vt:variant>
    </vt:vector>
  </HeadingPairs>
  <TitlesOfParts>
    <vt:vector size="58" baseType="lpstr">
      <vt:lpstr>Arial</vt:lpstr>
      <vt:lpstr>Calibri</vt:lpstr>
      <vt:lpstr>Cambria</vt:lpstr>
      <vt:lpstr>Symbol</vt:lpstr>
      <vt:lpstr>Times New Roman</vt:lpstr>
      <vt:lpstr>Wingdings 2</vt:lpstr>
      <vt:lpstr>Wingdings 3</vt:lpstr>
      <vt:lpstr>Adyacencia</vt:lpstr>
      <vt:lpstr>Ecuación</vt:lpstr>
      <vt:lpstr>Unidad de aprendizaje: MICROECONOMIA II Licenciatura en Negocios Internacionales Bilingüe Tercer Semestre</vt:lpstr>
      <vt:lpstr>Presentación de PowerPoint</vt:lpstr>
      <vt:lpstr>Guion explicativo</vt:lpstr>
      <vt:lpstr>Presentación de PowerPoint</vt:lpstr>
      <vt:lpstr>Índice</vt:lpstr>
      <vt:lpstr>Presentación de PowerPoint</vt:lpstr>
      <vt:lpstr>Los factores, las empresas  y la frontera de posibilidades de producción. Una caja de Edgeworth para el estudio de los mercados de factores.</vt:lpstr>
      <vt:lpstr>Presentación de PowerPoint</vt:lpstr>
      <vt:lpstr>Presentación de PowerPoint</vt:lpstr>
      <vt:lpstr>Presentación de PowerPoint</vt:lpstr>
      <vt:lpstr>Presentación de PowerPoint</vt:lpstr>
      <vt:lpstr>La frontera de posibilidades de producción</vt:lpstr>
      <vt:lpstr>Presentación de PowerPoint</vt:lpstr>
      <vt:lpstr>Presentación de PowerPoint</vt:lpstr>
      <vt:lpstr>Presentación de PowerPoint</vt:lpstr>
      <vt:lpstr>Presentación de PowerPoint</vt:lpstr>
      <vt:lpstr>Un modelo sencillo: la economía de Robinson-Crusoe</vt:lpstr>
      <vt:lpstr>Presentación de PowerPoint</vt:lpstr>
      <vt:lpstr>Presentación de PowerPoint</vt:lpstr>
      <vt:lpstr>Presentación de PowerPoint</vt:lpstr>
      <vt:lpstr>Presentación de PowerPoint</vt:lpstr>
      <vt:lpstr>El enfoque centralizado</vt:lpstr>
      <vt:lpstr>Presentación de PowerPoint</vt:lpstr>
      <vt:lpstr>Presentación de PowerPoint</vt:lpstr>
      <vt:lpstr>Presentación de PowerPoint</vt:lpstr>
      <vt:lpstr>Presentación de PowerPoint</vt:lpstr>
      <vt:lpstr>El enfoque descentralizado</vt:lpstr>
      <vt:lpstr>Presentación de PowerPoint</vt:lpstr>
      <vt:lpstr>Presentación de PowerPoint</vt:lpstr>
      <vt:lpstr>Presentación de PowerPoint</vt:lpstr>
      <vt:lpstr>Presentación de PowerPoint</vt:lpstr>
      <vt:lpstr>Presentación de PowerPoint</vt:lpstr>
      <vt:lpstr>El modelo generalizado  Robinson y Viernes</vt:lpstr>
      <vt:lpstr>Presentación de PowerPoint</vt:lpstr>
      <vt:lpstr>Presentación de PowerPoint</vt:lpstr>
      <vt:lpstr>Presentación de PowerPoint</vt:lpstr>
      <vt:lpstr>El enfoque centralizado</vt:lpstr>
      <vt:lpstr>Presentación de PowerPoint</vt:lpstr>
      <vt:lpstr>El enfoque descentralizado</vt:lpstr>
      <vt:lpstr>Una primera aproximación al equilibrio general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Equilibrio General</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modelo generalizado  Robinson y Viernes</dc:title>
  <dc:creator>Angelica Becerril</dc:creator>
  <cp:lastModifiedBy>BIBLIOTECA18</cp:lastModifiedBy>
  <cp:revision>42</cp:revision>
  <cp:lastPrinted>2017-10-18T20:23:12Z</cp:lastPrinted>
  <dcterms:created xsi:type="dcterms:W3CDTF">2017-09-05T23:46:34Z</dcterms:created>
  <dcterms:modified xsi:type="dcterms:W3CDTF">2017-10-18T21:14:01Z</dcterms:modified>
</cp:coreProperties>
</file>