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57" r:id="rId3"/>
    <p:sldId id="258" r:id="rId4"/>
    <p:sldId id="259" r:id="rId5"/>
    <p:sldId id="352" r:id="rId6"/>
    <p:sldId id="353" r:id="rId7"/>
    <p:sldId id="354" r:id="rId8"/>
    <p:sldId id="355" r:id="rId9"/>
    <p:sldId id="307" r:id="rId10"/>
    <p:sldId id="304" r:id="rId11"/>
    <p:sldId id="308" r:id="rId12"/>
    <p:sldId id="309" r:id="rId13"/>
    <p:sldId id="310" r:id="rId14"/>
    <p:sldId id="311" r:id="rId15"/>
    <p:sldId id="312" r:id="rId16"/>
    <p:sldId id="314" r:id="rId17"/>
    <p:sldId id="315" r:id="rId18"/>
    <p:sldId id="316" r:id="rId19"/>
    <p:sldId id="317" r:id="rId20"/>
    <p:sldId id="318" r:id="rId21"/>
    <p:sldId id="319" r:id="rId22"/>
    <p:sldId id="320" r:id="rId23"/>
    <p:sldId id="321" r:id="rId24"/>
    <p:sldId id="322" r:id="rId25"/>
    <p:sldId id="323" r:id="rId26"/>
    <p:sldId id="324" r:id="rId27"/>
    <p:sldId id="325" r:id="rId28"/>
    <p:sldId id="326" r:id="rId29"/>
    <p:sldId id="327" r:id="rId30"/>
    <p:sldId id="328" r:id="rId31"/>
    <p:sldId id="329" r:id="rId32"/>
    <p:sldId id="330" r:id="rId33"/>
    <p:sldId id="331" r:id="rId34"/>
    <p:sldId id="332" r:id="rId35"/>
    <p:sldId id="333" r:id="rId36"/>
    <p:sldId id="335" r:id="rId37"/>
    <p:sldId id="336" r:id="rId38"/>
    <p:sldId id="338" r:id="rId39"/>
    <p:sldId id="340" r:id="rId40"/>
    <p:sldId id="341" r:id="rId41"/>
    <p:sldId id="342" r:id="rId42"/>
    <p:sldId id="343" r:id="rId43"/>
    <p:sldId id="344" r:id="rId44"/>
    <p:sldId id="345" r:id="rId45"/>
    <p:sldId id="346" r:id="rId46"/>
    <p:sldId id="347" r:id="rId47"/>
    <p:sldId id="348" r:id="rId48"/>
    <p:sldId id="349" r:id="rId49"/>
    <p:sldId id="350" r:id="rId50"/>
    <p:sldId id="351" r:id="rId51"/>
    <p:sldId id="303"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520" autoAdjust="0"/>
  </p:normalViewPr>
  <p:slideViewPr>
    <p:cSldViewPr>
      <p:cViewPr varScale="1">
        <p:scale>
          <a:sx n="61" d="100"/>
          <a:sy n="61" d="100"/>
        </p:scale>
        <p:origin x="157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A310C4-C32B-48AE-84D9-6E0FC954699B}"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9C33F-3705-4443-A85E-F66CBC18EBCD}" type="slidenum">
              <a:rPr lang="es-MX" smtClean="0"/>
              <a:t>‹Nº›</a:t>
            </a:fld>
            <a:endParaRPr lang="es-MX"/>
          </a:p>
        </p:txBody>
      </p:sp>
    </p:spTree>
    <p:extLst>
      <p:ext uri="{BB962C8B-B14F-4D97-AF65-F5344CB8AC3E}">
        <p14:creationId xmlns:p14="http://schemas.microsoft.com/office/powerpoint/2010/main" val="881580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4B458832-3A2D-47CC-884E-EE5363448B2F}" type="datetimeFigureOut">
              <a:rPr lang="es-MX" smtClean="0"/>
              <a:t>20/10/2017</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265A8D76-5F51-4727-9D4A-9142CF9E7A69}"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Date Placeholder 3"/>
          <p:cNvSpPr>
            <a:spLocks noGrp="1"/>
          </p:cNvSpPr>
          <p:nvPr>
            <p:ph type="dt" sz="half" idx="10"/>
          </p:nvPr>
        </p:nvSpPr>
        <p:spPr/>
        <p:txBody>
          <a:bodyPr/>
          <a:lstStyle/>
          <a:p>
            <a:fld id="{4B458832-3A2D-47CC-884E-EE5363448B2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Date Placeholder 3"/>
          <p:cNvSpPr>
            <a:spLocks noGrp="1"/>
          </p:cNvSpPr>
          <p:nvPr>
            <p:ph type="dt" sz="half" idx="10"/>
          </p:nvPr>
        </p:nvSpPr>
        <p:spPr/>
        <p:txBody>
          <a:bodyPr/>
          <a:lstStyle/>
          <a:p>
            <a:fld id="{4B458832-3A2D-47CC-884E-EE5363448B2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Date Placeholder 3"/>
          <p:cNvSpPr>
            <a:spLocks noGrp="1"/>
          </p:cNvSpPr>
          <p:nvPr>
            <p:ph type="dt" sz="half" idx="10"/>
          </p:nvPr>
        </p:nvSpPr>
        <p:spPr/>
        <p:txBody>
          <a:bodyPr/>
          <a:lstStyle/>
          <a:p>
            <a:fld id="{4B458832-3A2D-47CC-884E-EE5363448B2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Date Placeholder 3"/>
          <p:cNvSpPr>
            <a:spLocks noGrp="1"/>
          </p:cNvSpPr>
          <p:nvPr>
            <p:ph type="dt" sz="half" idx="10"/>
          </p:nvPr>
        </p:nvSpPr>
        <p:spPr/>
        <p:txBody>
          <a:bodyPr/>
          <a:lstStyle/>
          <a:p>
            <a:fld id="{4B458832-3A2D-47CC-884E-EE5363448B2F}"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65A8D76-5F51-4727-9D4A-9142CF9E7A69}"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Date Placeholder 4"/>
          <p:cNvSpPr>
            <a:spLocks noGrp="1"/>
          </p:cNvSpPr>
          <p:nvPr>
            <p:ph type="dt" sz="half" idx="10"/>
          </p:nvPr>
        </p:nvSpPr>
        <p:spPr/>
        <p:txBody>
          <a:bodyPr/>
          <a:lstStyle/>
          <a:p>
            <a:fld id="{4B458832-3A2D-47CC-884E-EE5363448B2F}"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Date Placeholder 6"/>
          <p:cNvSpPr>
            <a:spLocks noGrp="1"/>
          </p:cNvSpPr>
          <p:nvPr>
            <p:ph type="dt" sz="half" idx="10"/>
          </p:nvPr>
        </p:nvSpPr>
        <p:spPr/>
        <p:txBody>
          <a:bodyPr/>
          <a:lstStyle/>
          <a:p>
            <a:fld id="{4B458832-3A2D-47CC-884E-EE5363448B2F}"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Date Placeholder 2"/>
          <p:cNvSpPr>
            <a:spLocks noGrp="1"/>
          </p:cNvSpPr>
          <p:nvPr>
            <p:ph type="dt" sz="half" idx="10"/>
          </p:nvPr>
        </p:nvSpPr>
        <p:spPr/>
        <p:txBody>
          <a:bodyPr/>
          <a:lstStyle/>
          <a:p>
            <a:fld id="{4B458832-3A2D-47CC-884E-EE5363448B2F}"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458832-3A2D-47CC-884E-EE5363448B2F}"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Date Placeholder 4"/>
          <p:cNvSpPr>
            <a:spLocks noGrp="1"/>
          </p:cNvSpPr>
          <p:nvPr>
            <p:ph type="dt" sz="half" idx="10"/>
          </p:nvPr>
        </p:nvSpPr>
        <p:spPr/>
        <p:txBody>
          <a:bodyPr/>
          <a:lstStyle/>
          <a:p>
            <a:fld id="{4B458832-3A2D-47CC-884E-EE5363448B2F}"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65A8D76-5F51-4727-9D4A-9142CF9E7A69}"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Date Placeholder 4"/>
          <p:cNvSpPr>
            <a:spLocks noGrp="1"/>
          </p:cNvSpPr>
          <p:nvPr>
            <p:ph type="dt" sz="half" idx="10"/>
          </p:nvPr>
        </p:nvSpPr>
        <p:spPr/>
        <p:txBody>
          <a:bodyPr/>
          <a:lstStyle/>
          <a:p>
            <a:fld id="{4B458832-3A2D-47CC-884E-EE5363448B2F}"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265A8D76-5F51-4727-9D4A-9142CF9E7A69}"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B458832-3A2D-47CC-884E-EE5363448B2F}" type="datetimeFigureOut">
              <a:rPr lang="es-MX" smtClean="0"/>
              <a:t>20/10/2017</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5A8D76-5F51-4727-9D4A-9142CF9E7A69}"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MX" dirty="0"/>
          </a:p>
        </p:txBody>
      </p:sp>
      <p:sp>
        <p:nvSpPr>
          <p:cNvPr id="3" name="2 Subtítulo"/>
          <p:cNvSpPr>
            <a:spLocks noGrp="1"/>
          </p:cNvSpPr>
          <p:nvPr>
            <p:ph type="subTitle" idx="1"/>
          </p:nvPr>
        </p:nvSpPr>
        <p:spPr/>
        <p:txBody>
          <a:bodyPr/>
          <a:lstStyle/>
          <a:p>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3061359475"/>
              </p:ext>
            </p:extLst>
          </p:nvPr>
        </p:nvGraphicFramePr>
        <p:xfrm>
          <a:off x="395536" y="6165304"/>
          <a:ext cx="8352928" cy="591840"/>
        </p:xfrm>
        <a:graphic>
          <a:graphicData uri="http://schemas.openxmlformats.org/drawingml/2006/table">
            <a:tbl>
              <a:tblPr firstRow="1" bandRow="1">
                <a:tableStyleId>{2D5ABB26-0587-4C30-8999-92F81FD0307C}</a:tableStyleId>
              </a:tblPr>
              <a:tblGrid>
                <a:gridCol w="8352928">
                  <a:extLst>
                    <a:ext uri="{9D8B030D-6E8A-4147-A177-3AD203B41FA5}">
                      <a16:colId xmlns:a16="http://schemas.microsoft.com/office/drawing/2014/main" val="20000"/>
                    </a:ext>
                  </a:extLst>
                </a:gridCol>
              </a:tblGrid>
              <a:tr h="591840">
                <a:tc>
                  <a:txBody>
                    <a:bodyPr/>
                    <a:lstStyle/>
                    <a:p>
                      <a:pPr algn="r"/>
                      <a:r>
                        <a:rPr lang="es-MX" sz="1600" dirty="0">
                          <a:latin typeface="Arial" panose="020B0604020202020204" pitchFamily="34" charset="0"/>
                          <a:cs typeface="Arial" panose="020B0604020202020204" pitchFamily="34" charset="0"/>
                        </a:rPr>
                        <a:t>Elaborado por: Lic. En </a:t>
                      </a:r>
                      <a:r>
                        <a:rPr lang="es-MX" sz="1600" dirty="0" err="1">
                          <a:latin typeface="Arial" panose="020B0604020202020204" pitchFamily="34" charset="0"/>
                          <a:cs typeface="Arial" panose="020B0604020202020204" pitchFamily="34" charset="0"/>
                        </a:rPr>
                        <a:t>Psic</a:t>
                      </a:r>
                      <a:r>
                        <a:rPr lang="es-MX" sz="1600" dirty="0">
                          <a:latin typeface="Arial" panose="020B0604020202020204" pitchFamily="34" charset="0"/>
                          <a:cs typeface="Arial" panose="020B0604020202020204" pitchFamily="34" charset="0"/>
                        </a:rPr>
                        <a:t>. Yazmín Godínez Bustos</a:t>
                      </a:r>
                    </a:p>
                    <a:p>
                      <a:pPr algn="r"/>
                      <a:r>
                        <a:rPr lang="es-MX" sz="1600" dirty="0">
                          <a:latin typeface="Arial" panose="020B0604020202020204" pitchFamily="34" charset="0"/>
                          <a:cs typeface="Arial" panose="020B0604020202020204" pitchFamily="34" charset="0"/>
                        </a:rPr>
                        <a:t>20 de Octubre de 2017</a:t>
                      </a:r>
                    </a:p>
                  </a:txBody>
                  <a:tcPr/>
                </a:tc>
                <a:extLst>
                  <a:ext uri="{0D108BD9-81ED-4DB2-BD59-A6C34878D82A}">
                    <a16:rowId xmlns:a16="http://schemas.microsoft.com/office/drawing/2014/main" val="10000"/>
                  </a:ext>
                </a:extLst>
              </a:tr>
            </a:tbl>
          </a:graphicData>
        </a:graphic>
      </p:graphicFrame>
      <p:graphicFrame>
        <p:nvGraphicFramePr>
          <p:cNvPr id="6" name="5 Tabla"/>
          <p:cNvGraphicFramePr>
            <a:graphicFrameLocks noGrp="1"/>
          </p:cNvGraphicFramePr>
          <p:nvPr>
            <p:extLst>
              <p:ext uri="{D42A27DB-BD31-4B8C-83A1-F6EECF244321}">
                <p14:modId xmlns:p14="http://schemas.microsoft.com/office/powerpoint/2010/main" val="1433057543"/>
              </p:ext>
            </p:extLst>
          </p:nvPr>
        </p:nvGraphicFramePr>
        <p:xfrm>
          <a:off x="467544" y="4863049"/>
          <a:ext cx="8280918" cy="1158240"/>
        </p:xfrm>
        <a:graphic>
          <a:graphicData uri="http://schemas.openxmlformats.org/drawingml/2006/table">
            <a:tbl>
              <a:tblPr firstRow="1" bandRow="1">
                <a:tableStyleId>{7DF18680-E054-41AD-8BC1-D1AEF772440D}</a:tableStyleId>
              </a:tblPr>
              <a:tblGrid>
                <a:gridCol w="1380153">
                  <a:extLst>
                    <a:ext uri="{9D8B030D-6E8A-4147-A177-3AD203B41FA5}">
                      <a16:colId xmlns:a16="http://schemas.microsoft.com/office/drawing/2014/main" val="20000"/>
                    </a:ext>
                  </a:extLst>
                </a:gridCol>
                <a:gridCol w="1380153">
                  <a:extLst>
                    <a:ext uri="{9D8B030D-6E8A-4147-A177-3AD203B41FA5}">
                      <a16:colId xmlns:a16="http://schemas.microsoft.com/office/drawing/2014/main" val="20001"/>
                    </a:ext>
                  </a:extLst>
                </a:gridCol>
                <a:gridCol w="1380153">
                  <a:extLst>
                    <a:ext uri="{9D8B030D-6E8A-4147-A177-3AD203B41FA5}">
                      <a16:colId xmlns:a16="http://schemas.microsoft.com/office/drawing/2014/main" val="20002"/>
                    </a:ext>
                  </a:extLst>
                </a:gridCol>
                <a:gridCol w="1380153">
                  <a:extLst>
                    <a:ext uri="{9D8B030D-6E8A-4147-A177-3AD203B41FA5}">
                      <a16:colId xmlns:a16="http://schemas.microsoft.com/office/drawing/2014/main" val="20003"/>
                    </a:ext>
                  </a:extLst>
                </a:gridCol>
                <a:gridCol w="1380153">
                  <a:extLst>
                    <a:ext uri="{9D8B030D-6E8A-4147-A177-3AD203B41FA5}">
                      <a16:colId xmlns:a16="http://schemas.microsoft.com/office/drawing/2014/main" val="20004"/>
                    </a:ext>
                  </a:extLst>
                </a:gridCol>
                <a:gridCol w="1380153">
                  <a:extLst>
                    <a:ext uri="{9D8B030D-6E8A-4147-A177-3AD203B41FA5}">
                      <a16:colId xmlns:a16="http://schemas.microsoft.com/office/drawing/2014/main" val="20005"/>
                    </a:ext>
                  </a:extLst>
                </a:gridCol>
              </a:tblGrid>
              <a:tr h="370840">
                <a:tc>
                  <a:txBody>
                    <a:bodyPr/>
                    <a:lstStyle/>
                    <a:p>
                      <a:pPr algn="ctr"/>
                      <a:r>
                        <a:rPr lang="es-MX" sz="1600" dirty="0">
                          <a:latin typeface="Arial" panose="020B0604020202020204" pitchFamily="34" charset="0"/>
                          <a:cs typeface="Arial" panose="020B0604020202020204" pitchFamily="34" charset="0"/>
                        </a:rPr>
                        <a:t>Clave</a:t>
                      </a:r>
                    </a:p>
                  </a:txBody>
                  <a:tcPr/>
                </a:tc>
                <a:tc>
                  <a:txBody>
                    <a:bodyPr/>
                    <a:lstStyle/>
                    <a:p>
                      <a:pPr algn="ctr"/>
                      <a:r>
                        <a:rPr lang="es-MX" sz="1600" dirty="0">
                          <a:latin typeface="Arial" panose="020B0604020202020204" pitchFamily="34" charset="0"/>
                          <a:cs typeface="Arial" panose="020B0604020202020204" pitchFamily="34" charset="0"/>
                        </a:rPr>
                        <a:t>Horas teoría</a:t>
                      </a:r>
                    </a:p>
                  </a:txBody>
                  <a:tcPr/>
                </a:tc>
                <a:tc>
                  <a:txBody>
                    <a:bodyPr/>
                    <a:lstStyle/>
                    <a:p>
                      <a:pPr algn="ctr"/>
                      <a:r>
                        <a:rPr lang="es-MX" sz="1600" dirty="0">
                          <a:latin typeface="Arial" panose="020B0604020202020204" pitchFamily="34" charset="0"/>
                          <a:cs typeface="Arial" panose="020B0604020202020204" pitchFamily="34" charset="0"/>
                        </a:rPr>
                        <a:t>Tipo de U.A.</a:t>
                      </a:r>
                    </a:p>
                  </a:txBody>
                  <a:tcPr/>
                </a:tc>
                <a:tc>
                  <a:txBody>
                    <a:bodyPr/>
                    <a:lstStyle/>
                    <a:p>
                      <a:pPr algn="ctr"/>
                      <a:r>
                        <a:rPr lang="es-MX" sz="1600" dirty="0">
                          <a:latin typeface="Arial" panose="020B0604020202020204" pitchFamily="34" charset="0"/>
                          <a:cs typeface="Arial" panose="020B0604020202020204" pitchFamily="34" charset="0"/>
                        </a:rPr>
                        <a:t>Carácter de U.A.</a:t>
                      </a:r>
                    </a:p>
                  </a:txBody>
                  <a:tcPr/>
                </a:tc>
                <a:tc>
                  <a:txBody>
                    <a:bodyPr/>
                    <a:lstStyle/>
                    <a:p>
                      <a:pPr algn="ctr"/>
                      <a:r>
                        <a:rPr lang="es-MX" sz="1600" dirty="0">
                          <a:latin typeface="Arial" panose="020B0604020202020204" pitchFamily="34" charset="0"/>
                          <a:cs typeface="Arial" panose="020B0604020202020204" pitchFamily="34" charset="0"/>
                        </a:rPr>
                        <a:t>Créditos</a:t>
                      </a:r>
                    </a:p>
                  </a:txBody>
                  <a:tcPr/>
                </a:tc>
                <a:tc>
                  <a:txBody>
                    <a:bodyPr/>
                    <a:lstStyle/>
                    <a:p>
                      <a:pPr algn="ctr"/>
                      <a:r>
                        <a:rPr lang="es-MX" sz="1600" dirty="0">
                          <a:latin typeface="Arial" panose="020B0604020202020204" pitchFamily="34" charset="0"/>
                          <a:cs typeface="Arial" panose="020B0604020202020204" pitchFamily="34" charset="0"/>
                        </a:rPr>
                        <a:t>Núcleo de U.A.</a:t>
                      </a:r>
                    </a:p>
                  </a:txBody>
                  <a:tcPr/>
                </a:tc>
                <a:extLst>
                  <a:ext uri="{0D108BD9-81ED-4DB2-BD59-A6C34878D82A}">
                    <a16:rowId xmlns:a16="http://schemas.microsoft.com/office/drawing/2014/main" val="10000"/>
                  </a:ext>
                </a:extLst>
              </a:tr>
              <a:tr h="428992">
                <a:tc>
                  <a:txBody>
                    <a:bodyPr/>
                    <a:lstStyle/>
                    <a:p>
                      <a:pPr algn="ctr"/>
                      <a:r>
                        <a:rPr lang="es-MX" sz="1600" dirty="0">
                          <a:latin typeface="Arial" panose="020B0604020202020204" pitchFamily="34" charset="0"/>
                          <a:cs typeface="Arial" panose="020B0604020202020204" pitchFamily="34" charset="0"/>
                        </a:rPr>
                        <a:t>L31882</a:t>
                      </a:r>
                    </a:p>
                  </a:txBody>
                  <a:tcPr/>
                </a:tc>
                <a:tc>
                  <a:txBody>
                    <a:bodyPr/>
                    <a:lstStyle/>
                    <a:p>
                      <a:pPr algn="ctr"/>
                      <a:r>
                        <a:rPr lang="es-MX" sz="1600" dirty="0">
                          <a:latin typeface="Arial" panose="020B0604020202020204" pitchFamily="34" charset="0"/>
                          <a:cs typeface="Arial" panose="020B0604020202020204" pitchFamily="34" charset="0"/>
                        </a:rPr>
                        <a:t>4</a:t>
                      </a:r>
                    </a:p>
                  </a:txBody>
                  <a:tcPr/>
                </a:tc>
                <a:tc>
                  <a:txBody>
                    <a:bodyPr/>
                    <a:lstStyle/>
                    <a:p>
                      <a:pPr algn="ctr"/>
                      <a:r>
                        <a:rPr lang="es-MX" sz="1600" dirty="0">
                          <a:latin typeface="Arial" panose="020B0604020202020204" pitchFamily="34" charset="0"/>
                          <a:cs typeface="Arial" panose="020B0604020202020204" pitchFamily="34" charset="0"/>
                        </a:rPr>
                        <a:t>Curso</a:t>
                      </a:r>
                    </a:p>
                  </a:txBody>
                  <a:tcPr/>
                </a:tc>
                <a:tc>
                  <a:txBody>
                    <a:bodyPr/>
                    <a:lstStyle/>
                    <a:p>
                      <a:pPr algn="ctr"/>
                      <a:r>
                        <a:rPr lang="es-MX" sz="1600" dirty="0">
                          <a:latin typeface="Arial" panose="020B0604020202020204" pitchFamily="34" charset="0"/>
                          <a:cs typeface="Arial" panose="020B0604020202020204" pitchFamily="34" charset="0"/>
                        </a:rPr>
                        <a:t>Obligatoria</a:t>
                      </a:r>
                    </a:p>
                  </a:txBody>
                  <a:tcPr/>
                </a:tc>
                <a:tc>
                  <a:txBody>
                    <a:bodyPr/>
                    <a:lstStyle/>
                    <a:p>
                      <a:pPr algn="ctr"/>
                      <a:r>
                        <a:rPr lang="es-MX" sz="1600" dirty="0">
                          <a:latin typeface="Arial" panose="020B0604020202020204" pitchFamily="34" charset="0"/>
                          <a:cs typeface="Arial" panose="020B0604020202020204" pitchFamily="34" charset="0"/>
                        </a:rPr>
                        <a:t>8</a:t>
                      </a:r>
                    </a:p>
                  </a:txBody>
                  <a:tcPr/>
                </a:tc>
                <a:tc>
                  <a:txBody>
                    <a:bodyPr/>
                    <a:lstStyle/>
                    <a:p>
                      <a:pPr algn="ctr"/>
                      <a:r>
                        <a:rPr lang="es-MX" sz="1600" dirty="0">
                          <a:latin typeface="Arial" panose="020B0604020202020204" pitchFamily="34" charset="0"/>
                          <a:cs typeface="Arial" panose="020B0604020202020204" pitchFamily="34" charset="0"/>
                        </a:rPr>
                        <a:t>Integral-Conceptual</a:t>
                      </a:r>
                    </a:p>
                  </a:txBody>
                  <a:tcPr/>
                </a:tc>
                <a:extLst>
                  <a:ext uri="{0D108BD9-81ED-4DB2-BD59-A6C34878D82A}">
                    <a16:rowId xmlns:a16="http://schemas.microsoft.com/office/drawing/2014/main" val="10001"/>
                  </a:ext>
                </a:extLst>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259458387"/>
              </p:ext>
            </p:extLst>
          </p:nvPr>
        </p:nvGraphicFramePr>
        <p:xfrm>
          <a:off x="467544" y="2276872"/>
          <a:ext cx="8208912" cy="2520280"/>
        </p:xfrm>
        <a:graphic>
          <a:graphicData uri="http://schemas.openxmlformats.org/drawingml/2006/table">
            <a:tbl>
              <a:tblPr firstRow="1" bandRow="1">
                <a:tableStyleId>{7DF18680-E054-41AD-8BC1-D1AEF772440D}</a:tableStyleId>
              </a:tblPr>
              <a:tblGrid>
                <a:gridCol w="2736304">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2736304">
                  <a:extLst>
                    <a:ext uri="{9D8B030D-6E8A-4147-A177-3AD203B41FA5}">
                      <a16:colId xmlns:a16="http://schemas.microsoft.com/office/drawing/2014/main" val="20002"/>
                    </a:ext>
                  </a:extLst>
                </a:gridCol>
              </a:tblGrid>
              <a:tr h="576064">
                <a:tc>
                  <a:txBody>
                    <a:bodyPr/>
                    <a:lstStyle/>
                    <a:p>
                      <a:pPr algn="ctr"/>
                      <a:r>
                        <a:rPr lang="es-MX" sz="1600" dirty="0">
                          <a:latin typeface="Arial" panose="020B0604020202020204" pitchFamily="34" charset="0"/>
                          <a:cs typeface="Arial" panose="020B0604020202020204" pitchFamily="34" charset="0"/>
                        </a:rPr>
                        <a:t>Unidad de competencias</a:t>
                      </a:r>
                    </a:p>
                  </a:txBody>
                  <a:tcPr/>
                </a:tc>
                <a:tc>
                  <a:txBody>
                    <a:bodyPr/>
                    <a:lstStyle/>
                    <a:p>
                      <a:pPr algn="ctr"/>
                      <a:r>
                        <a:rPr lang="es-MX" sz="1600" dirty="0">
                          <a:latin typeface="Arial" panose="020B0604020202020204" pitchFamily="34" charset="0"/>
                          <a:cs typeface="Arial" panose="020B0604020202020204" pitchFamily="34" charset="0"/>
                        </a:rPr>
                        <a:t>Contenidos de la U.A. que atiende</a:t>
                      </a:r>
                    </a:p>
                  </a:txBody>
                  <a:tcPr/>
                </a:tc>
                <a:tc>
                  <a:txBody>
                    <a:bodyPr/>
                    <a:lstStyle/>
                    <a:p>
                      <a:pPr algn="ctr"/>
                      <a:r>
                        <a:rPr lang="es-MX" sz="1600" dirty="0">
                          <a:latin typeface="Arial" panose="020B0604020202020204" pitchFamily="34" charset="0"/>
                          <a:cs typeface="Arial" panose="020B0604020202020204" pitchFamily="34" charset="0"/>
                        </a:rPr>
                        <a:t>Objetivos</a:t>
                      </a:r>
                      <a:r>
                        <a:rPr lang="es-MX" sz="1600" baseline="0" dirty="0">
                          <a:latin typeface="Arial" panose="020B0604020202020204" pitchFamily="34" charset="0"/>
                          <a:cs typeface="Arial" panose="020B0604020202020204" pitchFamily="34" charset="0"/>
                        </a:rPr>
                        <a:t> de la unidad</a:t>
                      </a:r>
                      <a:endParaRPr lang="es-MX"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194116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600" dirty="0">
                          <a:latin typeface="Arial" panose="020B0604020202020204" pitchFamily="34" charset="0"/>
                          <a:cs typeface="Arial" panose="020B0604020202020204" pitchFamily="34" charset="0"/>
                        </a:rPr>
                        <a:t>I.  Conocimiento de los Manuales</a:t>
                      </a:r>
                      <a:r>
                        <a:rPr lang="es-MX" sz="1600" baseline="0" dirty="0">
                          <a:latin typeface="Arial" panose="020B0604020202020204" pitchFamily="34" charset="0"/>
                          <a:cs typeface="Arial" panose="020B0604020202020204" pitchFamily="34" charset="0"/>
                        </a:rPr>
                        <a:t> Internacionales de Salud Mental para el análisis y comprensión en psicopatología, de los trastornos mentales infantiles</a:t>
                      </a:r>
                      <a:endParaRPr lang="es-MX" sz="1600" dirty="0">
                        <a:latin typeface="Arial" panose="020B0604020202020204" pitchFamily="34" charset="0"/>
                        <a:cs typeface="Arial" panose="020B0604020202020204" pitchFamily="34" charset="0"/>
                      </a:endParaRPr>
                    </a:p>
                  </a:txBody>
                  <a:tcPr/>
                </a:tc>
                <a:tc>
                  <a:txBody>
                    <a:bodyPr/>
                    <a:lstStyle/>
                    <a:p>
                      <a:pPr algn="just"/>
                      <a:r>
                        <a:rPr lang="es-MX" sz="1600" dirty="0">
                          <a:latin typeface="Arial" panose="020B0604020202020204" pitchFamily="34" charset="0"/>
                          <a:cs typeface="Arial" panose="020B0604020202020204" pitchFamily="34" charset="0"/>
                        </a:rPr>
                        <a:t>Clasificaciones,</a:t>
                      </a:r>
                      <a:r>
                        <a:rPr lang="es-MX" sz="1600" baseline="0" dirty="0">
                          <a:latin typeface="Arial" panose="020B0604020202020204" pitchFamily="34" charset="0"/>
                          <a:cs typeface="Arial" panose="020B0604020202020204" pitchFamily="34" charset="0"/>
                        </a:rPr>
                        <a:t> criterios diagnósticos, diferencias y puntos de concordancia de los trastornos de la infancia.</a:t>
                      </a:r>
                      <a:endParaRPr lang="es-MX" sz="1600" dirty="0">
                        <a:latin typeface="Arial" panose="020B0604020202020204" pitchFamily="34" charset="0"/>
                        <a:cs typeface="Arial" panose="020B0604020202020204" pitchFamily="34" charset="0"/>
                      </a:endParaRPr>
                    </a:p>
                  </a:txBody>
                  <a:tcPr/>
                </a:tc>
                <a:tc>
                  <a:txBody>
                    <a:bodyPr/>
                    <a:lstStyle/>
                    <a:p>
                      <a:pPr algn="just"/>
                      <a:r>
                        <a:rPr lang="es-MX" sz="1600" dirty="0">
                          <a:latin typeface="Arial" panose="020B0604020202020204" pitchFamily="34" charset="0"/>
                          <a:cs typeface="Arial" panose="020B0604020202020204" pitchFamily="34" charset="0"/>
                        </a:rPr>
                        <a:t>Que el alumno identifique criterios</a:t>
                      </a:r>
                      <a:r>
                        <a:rPr lang="es-MX" sz="1600" baseline="0" dirty="0">
                          <a:latin typeface="Arial" panose="020B0604020202020204" pitchFamily="34" charset="0"/>
                          <a:cs typeface="Arial" panose="020B0604020202020204" pitchFamily="34" charset="0"/>
                        </a:rPr>
                        <a:t> de los manuales internacionales en salud mental, el uso dentro de la psicología clínica, hacia una clasificación y diagnóstico certero.</a:t>
                      </a:r>
                      <a:endParaRPr lang="es-MX"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3250519168"/>
              </p:ext>
            </p:extLst>
          </p:nvPr>
        </p:nvGraphicFramePr>
        <p:xfrm>
          <a:off x="467544" y="1484784"/>
          <a:ext cx="8208912" cy="741680"/>
        </p:xfrm>
        <a:graphic>
          <a:graphicData uri="http://schemas.openxmlformats.org/drawingml/2006/table">
            <a:tbl>
              <a:tblPr firstRow="1" bandRow="1">
                <a:tableStyleId>{7DF18680-E054-41AD-8BC1-D1AEF772440D}</a:tableStyleId>
              </a:tblPr>
              <a:tblGrid>
                <a:gridCol w="4104456">
                  <a:extLst>
                    <a:ext uri="{9D8B030D-6E8A-4147-A177-3AD203B41FA5}">
                      <a16:colId xmlns:a16="http://schemas.microsoft.com/office/drawing/2014/main" val="20000"/>
                    </a:ext>
                  </a:extLst>
                </a:gridCol>
                <a:gridCol w="4104456">
                  <a:extLst>
                    <a:ext uri="{9D8B030D-6E8A-4147-A177-3AD203B41FA5}">
                      <a16:colId xmlns:a16="http://schemas.microsoft.com/office/drawing/2014/main" val="20001"/>
                    </a:ext>
                  </a:extLst>
                </a:gridCol>
              </a:tblGrid>
              <a:tr h="370840">
                <a:tc>
                  <a:txBody>
                    <a:bodyPr/>
                    <a:lstStyle/>
                    <a:p>
                      <a:pPr algn="ctr"/>
                      <a:r>
                        <a:rPr lang="es-MX" sz="1400" dirty="0">
                          <a:latin typeface="Arial" panose="020B0604020202020204" pitchFamily="34" charset="0"/>
                          <a:cs typeface="Arial" panose="020B0604020202020204" pitchFamily="34" charset="0"/>
                        </a:rPr>
                        <a:t>Programa educativo</a:t>
                      </a:r>
                    </a:p>
                  </a:txBody>
                  <a:tcPr/>
                </a:tc>
                <a:tc>
                  <a:txBody>
                    <a:bodyPr/>
                    <a:lstStyle/>
                    <a:p>
                      <a:pPr algn="ctr"/>
                      <a:r>
                        <a:rPr lang="es-MX" sz="1400" dirty="0">
                          <a:latin typeface="Arial" panose="020B0604020202020204" pitchFamily="34" charset="0"/>
                          <a:cs typeface="Arial" panose="020B0604020202020204" pitchFamily="34" charset="0"/>
                        </a:rPr>
                        <a:t>Unidad de aprendizaje</a:t>
                      </a:r>
                    </a:p>
                  </a:txBody>
                  <a:tcPr/>
                </a:tc>
                <a:extLst>
                  <a:ext uri="{0D108BD9-81ED-4DB2-BD59-A6C34878D82A}">
                    <a16:rowId xmlns:a16="http://schemas.microsoft.com/office/drawing/2014/main" val="10000"/>
                  </a:ext>
                </a:extLst>
              </a:tr>
              <a:tr h="370840">
                <a:tc>
                  <a:txBody>
                    <a:bodyPr/>
                    <a:lstStyle/>
                    <a:p>
                      <a:pPr algn="ctr"/>
                      <a:r>
                        <a:rPr lang="es-MX" sz="1400" dirty="0">
                          <a:latin typeface="Arial" panose="020B0604020202020204" pitchFamily="34" charset="0"/>
                          <a:cs typeface="Arial" panose="020B0604020202020204" pitchFamily="34" charset="0"/>
                        </a:rPr>
                        <a:t>Licenciatura en psicología</a:t>
                      </a:r>
                    </a:p>
                  </a:txBody>
                  <a:tcPr/>
                </a:tc>
                <a:tc>
                  <a:txBody>
                    <a:bodyPr/>
                    <a:lstStyle/>
                    <a:p>
                      <a:pPr algn="ctr"/>
                      <a:r>
                        <a:rPr lang="es-MX" sz="1400" dirty="0">
                          <a:latin typeface="Arial" panose="020B0604020202020204" pitchFamily="34" charset="0"/>
                          <a:cs typeface="Arial" panose="020B0604020202020204" pitchFamily="34" charset="0"/>
                        </a:rPr>
                        <a:t>Psicopatología del niño</a:t>
                      </a:r>
                    </a:p>
                  </a:txBody>
                  <a:tcPr/>
                </a:tc>
                <a:extLst>
                  <a:ext uri="{0D108BD9-81ED-4DB2-BD59-A6C34878D82A}">
                    <a16:rowId xmlns:a16="http://schemas.microsoft.com/office/drawing/2014/main" val="10001"/>
                  </a:ext>
                </a:extLst>
              </a:tr>
            </a:tbl>
          </a:graphicData>
        </a:graphic>
      </p:graphicFrame>
      <p:pic>
        <p:nvPicPr>
          <p:cNvPr id="9" name="8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116632"/>
            <a:ext cx="5595320" cy="836683"/>
          </a:xfrm>
          <a:prstGeom prst="rect">
            <a:avLst/>
          </a:prstGeom>
        </p:spPr>
      </p:pic>
      <p:sp>
        <p:nvSpPr>
          <p:cNvPr id="10" name="1 Título"/>
          <p:cNvSpPr txBox="1">
            <a:spLocks/>
          </p:cNvSpPr>
          <p:nvPr/>
        </p:nvSpPr>
        <p:spPr>
          <a:xfrm>
            <a:off x="323529" y="799385"/>
            <a:ext cx="8568952" cy="7574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dirty="0">
                <a:solidFill>
                  <a:schemeClr val="tx2">
                    <a:lumMod val="90000"/>
                  </a:schemeClr>
                </a:solidFill>
                <a:latin typeface="Arial Black" panose="020B0A04020102020204" pitchFamily="34" charset="0"/>
                <a:cs typeface="Arial" panose="020B0604020202020204" pitchFamily="34" charset="0"/>
              </a:rPr>
              <a:t>Manuales Internacionales de Salud Mental</a:t>
            </a:r>
          </a:p>
        </p:txBody>
      </p:sp>
    </p:spTree>
    <p:extLst>
      <p:ext uri="{BB962C8B-B14F-4D97-AF65-F5344CB8AC3E}">
        <p14:creationId xmlns:p14="http://schemas.microsoft.com/office/powerpoint/2010/main" val="3745605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557808"/>
            <a:ext cx="6400800" cy="1143000"/>
          </a:xfrm>
        </p:spPr>
        <p:txBody>
          <a:bodyPr>
            <a:normAutofit/>
          </a:bodyPr>
          <a:lstStyle/>
          <a:p>
            <a:r>
              <a:rPr lang="fr-CA"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Clasificación DSM-IV</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286000" y="1600200"/>
            <a:ext cx="6400800" cy="4525963"/>
          </a:xfrm>
        </p:spPr>
        <p:txBody>
          <a:bodyPr>
            <a:normAutofit/>
          </a:bodyPr>
          <a:lstStyle/>
          <a:p>
            <a:pPr algn="just"/>
            <a:endParaRPr lang="es-MX" sz="2400" dirty="0"/>
          </a:p>
          <a:p>
            <a:pPr algn="just"/>
            <a:r>
              <a:rPr lang="es-MX" dirty="0">
                <a:latin typeface="Arial" panose="020B0604020202020204" pitchFamily="34" charset="0"/>
                <a:cs typeface="Arial" panose="020B0604020202020204" pitchFamily="34" charset="0"/>
              </a:rPr>
              <a:t>Síndrome autista (autismo de Kanner)</a:t>
            </a:r>
          </a:p>
          <a:p>
            <a:pPr algn="just"/>
            <a:r>
              <a:rPr lang="es-MX" dirty="0">
                <a:latin typeface="Arial" panose="020B0604020202020204" pitchFamily="34" charset="0"/>
                <a:cs typeface="Arial" panose="020B0604020202020204" pitchFamily="34" charset="0"/>
              </a:rPr>
              <a:t>Síndrome de Rett</a:t>
            </a:r>
          </a:p>
          <a:p>
            <a:pPr algn="just"/>
            <a:r>
              <a:rPr lang="es-MX" dirty="0">
                <a:latin typeface="Arial" panose="020B0604020202020204" pitchFamily="34" charset="0"/>
                <a:cs typeface="Arial" panose="020B0604020202020204" pitchFamily="34" charset="0"/>
              </a:rPr>
              <a:t>Trastorno desintegrativo de la infancia</a:t>
            </a:r>
          </a:p>
          <a:p>
            <a:pPr algn="just"/>
            <a:r>
              <a:rPr lang="es-MX" dirty="0">
                <a:latin typeface="Arial" panose="020B0604020202020204" pitchFamily="34" charset="0"/>
                <a:cs typeface="Arial" panose="020B0604020202020204" pitchFamily="34" charset="0"/>
              </a:rPr>
              <a:t>Síndrome de Asperger</a:t>
            </a:r>
          </a:p>
          <a:p>
            <a:pPr algn="just"/>
            <a:r>
              <a:rPr lang="es-MX" dirty="0">
                <a:latin typeface="Arial" panose="020B0604020202020204" pitchFamily="34" charset="0"/>
                <a:cs typeface="Arial" panose="020B0604020202020204" pitchFamily="34" charset="0"/>
              </a:rPr>
              <a:t>Trastorno generalizado del desarrollo no especificado.</a:t>
            </a: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59451"/>
            <a:ext cx="2005384" cy="2169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941168"/>
            <a:ext cx="1692027" cy="1714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09811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17340"/>
            <a:ext cx="8229600" cy="1143000"/>
          </a:xfrm>
        </p:spPr>
        <p:txBody>
          <a:bodyPr>
            <a:normAutofit fontScale="90000"/>
          </a:bodyPr>
          <a:lstStyle/>
          <a:p>
            <a:r>
              <a:rPr lang="es-MX" sz="49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Trastorno Autista  </a:t>
            </a:r>
            <a:r>
              <a:rPr lang="es-MX" sz="49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ó</a:t>
            </a:r>
            <a:r>
              <a:rPr lang="es-MX" sz="49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br>
              <a:rPr lang="es-MX" sz="49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49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Autismo de </a:t>
            </a:r>
            <a:r>
              <a:rPr lang="es-MX" sz="49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Kanner</a:t>
            </a:r>
            <a:r>
              <a:rPr lang="es-MX" sz="49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br>
              <a:rPr lang="es-MX" sz="4000" dirty="0"/>
            </a:br>
            <a:endParaRPr lang="es-MX" sz="4000" dirty="0"/>
          </a:p>
        </p:txBody>
      </p:sp>
      <p:sp>
        <p:nvSpPr>
          <p:cNvPr id="3" name="2 Marcador de contenido"/>
          <p:cNvSpPr>
            <a:spLocks noGrp="1"/>
          </p:cNvSpPr>
          <p:nvPr>
            <p:ph idx="1"/>
          </p:nvPr>
        </p:nvSpPr>
        <p:spPr/>
        <p:txBody>
          <a:bodyPr/>
          <a:lstStyle/>
          <a:p>
            <a:pPr marL="0" indent="0" algn="just">
              <a:buNone/>
            </a:pPr>
            <a:r>
              <a:rPr lang="es-MX" dirty="0">
                <a:latin typeface="Arial" panose="020B0604020202020204" pitchFamily="34" charset="0"/>
                <a:cs typeface="Arial" panose="020B0604020202020204" pitchFamily="34" charset="0"/>
              </a:rPr>
              <a:t>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988840"/>
            <a:ext cx="5760640"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4694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060848"/>
            <a:ext cx="8229600" cy="4439965"/>
          </a:xfrm>
        </p:spPr>
        <p:txBody>
          <a:bodyPr rtlCol="0">
            <a:normAutofit/>
          </a:bodyPr>
          <a:lstStyle/>
          <a:p>
            <a:pPr marL="0" indent="0" algn="just">
              <a:buNone/>
              <a:defRPr/>
            </a:pPr>
            <a:r>
              <a:rPr lang="es-MX" dirty="0">
                <a:latin typeface="Arial" panose="020B0604020202020204" pitchFamily="34" charset="0"/>
                <a:cs typeface="Arial" panose="020B0604020202020204" pitchFamily="34" charset="0"/>
              </a:rPr>
              <a:t>En el año 1911, el psiquiatra </a:t>
            </a:r>
            <a:r>
              <a:rPr lang="es-MX" dirty="0" err="1">
                <a:latin typeface="Arial" panose="020B0604020202020204" pitchFamily="34" charset="0"/>
                <a:cs typeface="Arial" panose="020B0604020202020204" pitchFamily="34" charset="0"/>
              </a:rPr>
              <a:t>Eugen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Bleuler</a:t>
            </a:r>
            <a:r>
              <a:rPr lang="es-MX" dirty="0">
                <a:latin typeface="Arial" panose="020B0604020202020204" pitchFamily="34" charset="0"/>
                <a:cs typeface="Arial" panose="020B0604020202020204" pitchFamily="34" charset="0"/>
              </a:rPr>
              <a:t> acuñó el término autismo (del griego “</a:t>
            </a:r>
            <a:r>
              <a:rPr lang="es-MX" dirty="0" err="1">
                <a:latin typeface="Arial" panose="020B0604020202020204" pitchFamily="34" charset="0"/>
                <a:cs typeface="Arial" panose="020B0604020202020204" pitchFamily="34" charset="0"/>
              </a:rPr>
              <a:t>eaftismos</a:t>
            </a:r>
            <a:r>
              <a:rPr lang="es-MX" dirty="0">
                <a:latin typeface="Arial" panose="020B0604020202020204" pitchFamily="34" charset="0"/>
                <a:cs typeface="Arial" panose="020B0604020202020204" pitchFamily="34" charset="0"/>
              </a:rPr>
              <a:t>)” y, (autos), para señalar uno de los síntomas de la esquizofrenia: el aislamiento social, la separación de la realidad externa y la exaltación hasta el límite de la vida interior.</a:t>
            </a:r>
          </a:p>
          <a:p>
            <a:pPr marL="0" indent="0" algn="just" fontAlgn="auto">
              <a:spcAft>
                <a:spcPts val="0"/>
              </a:spcAft>
              <a:buNone/>
              <a:defRPr/>
            </a:pPr>
            <a:endParaRPr lang="es-MX" sz="3600" dirty="0"/>
          </a:p>
        </p:txBody>
      </p:sp>
      <p:sp>
        <p:nvSpPr>
          <p:cNvPr id="4" name="1 Título"/>
          <p:cNvSpPr>
            <a:spLocks noGrp="1"/>
          </p:cNvSpPr>
          <p:nvPr>
            <p:ph type="title"/>
          </p:nvPr>
        </p:nvSpPr>
        <p:spPr>
          <a:xfrm>
            <a:off x="457200" y="704088"/>
            <a:ext cx="8229600" cy="1143000"/>
          </a:xfrm>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Generalidades del Autismo</a:t>
            </a:r>
            <a:endParaRPr lang="es-MX" sz="44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4221088"/>
            <a:ext cx="3744416" cy="1762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73752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Antecedentes</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267744" y="2863477"/>
            <a:ext cx="6400800" cy="3949899"/>
          </a:xfrm>
        </p:spPr>
        <p:txBody>
          <a:bodyPr/>
          <a:lstStyle/>
          <a:p>
            <a:pPr algn="just"/>
            <a:r>
              <a:rPr lang="es-MX" dirty="0">
                <a:latin typeface="Arial" panose="020B0604020202020204" pitchFamily="34" charset="0"/>
                <a:cs typeface="Arial" panose="020B0604020202020204" pitchFamily="34" charset="0"/>
              </a:rPr>
              <a:t>Más tarde Fue descrito por el psiquiatra Leo Kanner en el año 1943 como un trastorno de origen biológico, cuya alteración esencial consiste en una perturbación innata del contacto afectivo</a:t>
            </a:r>
            <a:r>
              <a:rPr lang="es-MX" sz="3600" dirty="0"/>
              <a:t>.</a:t>
            </a:r>
          </a:p>
          <a:p>
            <a:pPr algn="just"/>
            <a:endParaRPr lang="es-MX" sz="3600" dirty="0"/>
          </a:p>
          <a:p>
            <a:pPr algn="just"/>
            <a:endParaRPr lang="es-MX" sz="3600" dirty="0"/>
          </a:p>
        </p:txBody>
      </p:sp>
      <p:pic>
        <p:nvPicPr>
          <p:cNvPr id="4" name="Imagen 3"/>
          <p:cNvPicPr>
            <a:picLocks noChangeAspect="1"/>
          </p:cNvPicPr>
          <p:nvPr/>
        </p:nvPicPr>
        <p:blipFill>
          <a:blip r:embed="rId2"/>
          <a:stretch>
            <a:fillRect/>
          </a:stretch>
        </p:blipFill>
        <p:spPr>
          <a:xfrm>
            <a:off x="395536" y="1844824"/>
            <a:ext cx="1800225" cy="2543175"/>
          </a:xfrm>
          <a:prstGeom prst="rect">
            <a:avLst/>
          </a:prstGeom>
        </p:spPr>
      </p:pic>
    </p:spTree>
    <p:extLst>
      <p:ext uri="{BB962C8B-B14F-4D97-AF65-F5344CB8AC3E}">
        <p14:creationId xmlns:p14="http://schemas.microsoft.com/office/powerpoint/2010/main" val="14661260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Definición</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1043608" y="1556792"/>
            <a:ext cx="6400800" cy="3949899"/>
          </a:xfrm>
        </p:spPr>
        <p:txBody>
          <a:bodyPr/>
          <a:lstStyle/>
          <a:p>
            <a:pPr algn="just"/>
            <a:r>
              <a:rPr lang="es-MX" dirty="0">
                <a:latin typeface="Arial" panose="020B0604020202020204" pitchFamily="34" charset="0"/>
                <a:cs typeface="Arial" panose="020B0604020202020204" pitchFamily="34" charset="0"/>
              </a:rPr>
              <a:t>Es un trastorno  físico del cerebro que provoca una discapacidad permanente del desarrollo. </a:t>
            </a:r>
          </a:p>
          <a:p>
            <a:pPr marL="0" indent="0" algn="just">
              <a:buNone/>
            </a:pPr>
            <a:r>
              <a:rPr lang="es-MX" dirty="0">
                <a:latin typeface="Arial" panose="020B0604020202020204" pitchFamily="34" charset="0"/>
                <a:cs typeface="Arial" panose="020B0604020202020204" pitchFamily="34" charset="0"/>
              </a:rPr>
              <a:t> </a:t>
            </a:r>
          </a:p>
          <a:p>
            <a:pPr algn="just"/>
            <a:r>
              <a:rPr lang="es-MX" dirty="0">
                <a:latin typeface="Arial" panose="020B0604020202020204" pitchFamily="34" charset="0"/>
                <a:cs typeface="Arial" panose="020B0604020202020204" pitchFamily="34" charset="0"/>
              </a:rPr>
              <a:t> Es denominado autismo infantil temprano, autismo infantil o autismo de Kanner. </a:t>
            </a:r>
          </a:p>
          <a:p>
            <a:pPr algn="just"/>
            <a:endParaRPr lang="es-MX" dirty="0"/>
          </a:p>
          <a:p>
            <a:pPr algn="just"/>
            <a:endParaRPr lang="es-MX" dirty="0"/>
          </a:p>
          <a:p>
            <a:pPr algn="just"/>
            <a:endParaRPr lang="es-MX" dirty="0"/>
          </a:p>
          <a:p>
            <a:pPr algn="just"/>
            <a:endParaRPr lang="es-MX"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725144"/>
            <a:ext cx="5256584"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87817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683568" y="845840"/>
            <a:ext cx="8003232" cy="1143000"/>
          </a:xfrm>
        </p:spPr>
        <p:txBody>
          <a:bodyPr>
            <a:no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Características</a:t>
            </a:r>
            <a:r>
              <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del</a:t>
            </a:r>
            <a:r>
              <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trastorno</a:t>
            </a:r>
            <a:r>
              <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autista</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755576" y="2359421"/>
            <a:ext cx="7912968" cy="3949899"/>
          </a:xfrm>
        </p:spPr>
        <p:txBody>
          <a:bodyPr>
            <a:normAutofit/>
          </a:bodyPr>
          <a:lstStyle/>
          <a:p>
            <a:pPr algn="just"/>
            <a:r>
              <a:rPr lang="es-MX" dirty="0">
                <a:latin typeface="Arial" panose="020B0604020202020204" pitchFamily="34" charset="0"/>
                <a:cs typeface="Arial" panose="020B0604020202020204" pitchFamily="34" charset="0"/>
              </a:rPr>
              <a:t>La presencia de un desarrollo marcadamente anormal o deficiente de la interacción y comunicación sociales y un repertorio sumamente  restringido de actividades e intereses. </a:t>
            </a:r>
          </a:p>
          <a:p>
            <a:pPr marL="0" indent="0" algn="just">
              <a:buNone/>
            </a:pPr>
            <a:endParaRPr lang="es-MX" sz="3600" dirty="0"/>
          </a:p>
          <a:p>
            <a:pPr algn="just"/>
            <a:endParaRPr lang="es-MX" sz="3600" dirty="0"/>
          </a:p>
          <a:p>
            <a:pPr algn="just"/>
            <a:endParaRPr lang="es-MX" sz="3600" dirty="0"/>
          </a:p>
          <a:p>
            <a:pPr algn="just"/>
            <a:endParaRPr lang="es-MX" sz="3600" dirty="0"/>
          </a:p>
        </p:txBody>
      </p:sp>
    </p:spTree>
    <p:extLst>
      <p:ext uri="{BB962C8B-B14F-4D97-AF65-F5344CB8AC3E}">
        <p14:creationId xmlns:p14="http://schemas.microsoft.com/office/powerpoint/2010/main" val="38535751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lstStyle/>
          <a:p>
            <a:endParaRPr lang="fr-FR" sz="5400" dirty="0">
              <a:solidFill>
                <a:srgbClr val="7030A0"/>
              </a:solidFill>
            </a:endParaRPr>
          </a:p>
        </p:txBody>
      </p:sp>
      <p:sp>
        <p:nvSpPr>
          <p:cNvPr id="3075" name="Espace réservé du contenu 2"/>
          <p:cNvSpPr>
            <a:spLocks noGrp="1"/>
          </p:cNvSpPr>
          <p:nvPr>
            <p:ph idx="1"/>
          </p:nvPr>
        </p:nvSpPr>
        <p:spPr>
          <a:xfrm>
            <a:off x="2483768" y="1628800"/>
            <a:ext cx="6400800" cy="3949899"/>
          </a:xfrm>
        </p:spPr>
        <p:txBody>
          <a:bodyPr>
            <a:normAutofit fontScale="92500" lnSpcReduction="10000"/>
          </a:bodyPr>
          <a:lstStyle/>
          <a:p>
            <a:pPr algn="just"/>
            <a:r>
              <a:rPr lang="es-MX" sz="2800" dirty="0">
                <a:latin typeface="Arial" panose="020B0604020202020204" pitchFamily="34" charset="0"/>
                <a:cs typeface="Arial" panose="020B0604020202020204" pitchFamily="34" charset="0"/>
              </a:rPr>
              <a:t>Puede producirse un retraso del desarrollo del lenguaje hablado o incluso su ausencia total. </a:t>
            </a:r>
          </a:p>
          <a:p>
            <a:pPr algn="just"/>
            <a:r>
              <a:rPr lang="es-MX" sz="2800" dirty="0">
                <a:latin typeface="Arial" panose="020B0604020202020204" pitchFamily="34" charset="0"/>
                <a:cs typeface="Arial" panose="020B0604020202020204" pitchFamily="34" charset="0"/>
              </a:rPr>
              <a:t>El juego imaginativo suele estar ausente o notablemente alterado.</a:t>
            </a:r>
          </a:p>
          <a:p>
            <a:pPr algn="just"/>
            <a:r>
              <a:rPr lang="es-MX" sz="2800" dirty="0">
                <a:latin typeface="Arial" panose="020B0604020202020204" pitchFamily="34" charset="0"/>
                <a:cs typeface="Arial" panose="020B0604020202020204" pitchFamily="34" charset="0"/>
              </a:rPr>
              <a:t>Los sujetos con trastorno autista cuentan con unos patrones de comportamiento, intereses y actividades restringidos, repetitivos y estereotipados.</a:t>
            </a:r>
          </a:p>
          <a:p>
            <a:pPr algn="just"/>
            <a:endParaRPr lang="es-MX" sz="2800" dirty="0"/>
          </a:p>
          <a:p>
            <a:pPr marL="0" indent="0" algn="just">
              <a:buNone/>
            </a:pPr>
            <a:endParaRPr lang="es-MX" sz="2800" dirty="0"/>
          </a:p>
          <a:p>
            <a:pPr algn="just"/>
            <a:endParaRPr lang="es-MX" sz="4000" dirty="0"/>
          </a:p>
          <a:p>
            <a:pPr algn="just"/>
            <a:endParaRPr lang="es-MX" sz="4000" dirty="0"/>
          </a:p>
          <a:p>
            <a:pPr algn="just"/>
            <a:endParaRPr lang="es-MX" sz="4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060848"/>
            <a:ext cx="1872208" cy="268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45313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endParaRPr lang="fr-FR" sz="5400" dirty="0">
              <a:solidFill>
                <a:srgbClr val="7030A0"/>
              </a:solidFill>
            </a:endParaRPr>
          </a:p>
        </p:txBody>
      </p:sp>
      <p:sp>
        <p:nvSpPr>
          <p:cNvPr id="3075" name="Espace réservé du contenu 2"/>
          <p:cNvSpPr>
            <a:spLocks noGrp="1"/>
          </p:cNvSpPr>
          <p:nvPr>
            <p:ph idx="1"/>
          </p:nvPr>
        </p:nvSpPr>
        <p:spPr>
          <a:xfrm>
            <a:off x="2483768" y="1628800"/>
            <a:ext cx="6400800" cy="3949899"/>
          </a:xfrm>
        </p:spPr>
        <p:txBody>
          <a:bodyPr>
            <a:normAutofit fontScale="25000" lnSpcReduction="20000"/>
          </a:bodyPr>
          <a:lstStyle/>
          <a:p>
            <a:pPr algn="just"/>
            <a:r>
              <a:rPr lang="es-MX" sz="10400" dirty="0">
                <a:latin typeface="Arial" panose="020B0604020202020204" pitchFamily="34" charset="0"/>
                <a:cs typeface="Arial" panose="020B0604020202020204" pitchFamily="34" charset="0"/>
              </a:rPr>
              <a:t>Pueden insistir en la identidad o uniformidad de las cosas y resistirse o alterarse ante cambios triviales. </a:t>
            </a:r>
          </a:p>
          <a:p>
            <a:pPr algn="just"/>
            <a:endParaRPr lang="es-MX" sz="10400" dirty="0">
              <a:latin typeface="Arial" panose="020B0604020202020204" pitchFamily="34" charset="0"/>
              <a:cs typeface="Arial" panose="020B0604020202020204" pitchFamily="34" charset="0"/>
            </a:endParaRPr>
          </a:p>
          <a:p>
            <a:pPr marL="0" indent="0" algn="just">
              <a:buNone/>
            </a:pPr>
            <a:endParaRPr lang="es-MX" sz="10400" dirty="0">
              <a:latin typeface="Arial" panose="020B0604020202020204" pitchFamily="34" charset="0"/>
              <a:cs typeface="Arial" panose="020B0604020202020204" pitchFamily="34" charset="0"/>
            </a:endParaRPr>
          </a:p>
          <a:p>
            <a:pPr algn="just"/>
            <a:r>
              <a:rPr lang="es-MX" sz="10400" dirty="0">
                <a:latin typeface="Arial" panose="020B0604020202020204" pitchFamily="34" charset="0"/>
                <a:cs typeface="Arial" panose="020B0604020202020204" pitchFamily="34" charset="0"/>
              </a:rPr>
              <a:t>La alteración debe manifestarse antes de los 3 años de edad por retraso o funcionamiento anormal en por lo menos una de las siguientes áreas: interacción social, lenguaje tal como se utiliza en la comunicación social o juego simbólico o imaginativo.</a:t>
            </a:r>
          </a:p>
          <a:p>
            <a:pPr algn="just"/>
            <a:endParaRPr lang="es-MX" sz="2800" dirty="0"/>
          </a:p>
          <a:p>
            <a:pPr marL="0" indent="0" algn="just">
              <a:buNone/>
            </a:pPr>
            <a:endParaRPr lang="es-MX" sz="2800" dirty="0"/>
          </a:p>
          <a:p>
            <a:pPr algn="just"/>
            <a:endParaRPr lang="es-MX" sz="4000" dirty="0"/>
          </a:p>
          <a:p>
            <a:pPr algn="just"/>
            <a:endParaRPr lang="es-MX" sz="4000" dirty="0"/>
          </a:p>
          <a:p>
            <a:pPr algn="just"/>
            <a:endParaRPr lang="es-MX" sz="4000" dirty="0"/>
          </a:p>
        </p:txBody>
      </p:sp>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988840"/>
            <a:ext cx="2157704" cy="244266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642925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Trastornos</a:t>
            </a:r>
            <a:r>
              <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Asociados</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1115616" y="1639341"/>
            <a:ext cx="7264896" cy="3949899"/>
          </a:xfrm>
        </p:spPr>
        <p:txBody>
          <a:bodyPr>
            <a:normAutofit/>
          </a:bodyPr>
          <a:lstStyle/>
          <a:p>
            <a:pPr algn="just"/>
            <a:r>
              <a:rPr lang="es-MX" dirty="0">
                <a:latin typeface="Arial" panose="020B0604020202020204" pitchFamily="34" charset="0"/>
                <a:cs typeface="Arial" panose="020B0604020202020204" pitchFamily="34" charset="0"/>
              </a:rPr>
              <a:t>En la mayor parte de los casos existe un diagnóstico asociado de retraso mental, habitualmente en un intervalo moderado     (CI 35-50). Aproximadamente el 75 %  de      los niños con trastorno autista sufre retraso mental. </a:t>
            </a:r>
          </a:p>
          <a:p>
            <a:pPr algn="just"/>
            <a:r>
              <a:rPr lang="es-MX" dirty="0">
                <a:latin typeface="Arial" panose="020B0604020202020204" pitchFamily="34" charset="0"/>
                <a:cs typeface="Arial" panose="020B0604020202020204" pitchFamily="34" charset="0"/>
              </a:rPr>
              <a:t>Pueden existir alteraciones del desarrollo de las habilidades cognoscitivas y el nivel de lenguaje receptivo.</a:t>
            </a:r>
          </a:p>
          <a:p>
            <a:pPr algn="just"/>
            <a:endParaRPr lang="es-MX" sz="2400" dirty="0"/>
          </a:p>
          <a:p>
            <a:pPr marL="0" indent="0" algn="just">
              <a:buNone/>
            </a:pPr>
            <a:endParaRPr lang="es-MX" sz="2800" dirty="0"/>
          </a:p>
          <a:p>
            <a:pPr algn="just"/>
            <a:endParaRPr lang="es-MX" sz="4000" dirty="0"/>
          </a:p>
          <a:p>
            <a:pPr algn="just"/>
            <a:endParaRPr lang="es-MX" sz="4000" dirty="0"/>
          </a:p>
          <a:p>
            <a:pPr algn="just"/>
            <a:endParaRPr lang="es-MX" sz="4000" dirty="0"/>
          </a:p>
        </p:txBody>
      </p:sp>
    </p:spTree>
    <p:extLst>
      <p:ext uri="{BB962C8B-B14F-4D97-AF65-F5344CB8AC3E}">
        <p14:creationId xmlns:p14="http://schemas.microsoft.com/office/powerpoint/2010/main" val="36818422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Prevalencia</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195736" y="1927373"/>
            <a:ext cx="6400800" cy="3949899"/>
          </a:xfrm>
        </p:spPr>
        <p:txBody>
          <a:bodyPr>
            <a:normAutofit fontScale="92500" lnSpcReduction="10000"/>
          </a:bodyPr>
          <a:lstStyle/>
          <a:p>
            <a:pPr marL="0" indent="0" algn="ctr">
              <a:buNone/>
            </a:pPr>
            <a:endParaRPr lang="es-MX" sz="2800" dirty="0"/>
          </a:p>
          <a:p>
            <a:pPr algn="just"/>
            <a:r>
              <a:rPr lang="es-MX" sz="2800" dirty="0">
                <a:latin typeface="Arial" panose="020B0604020202020204" pitchFamily="34" charset="0"/>
                <a:cs typeface="Arial" panose="020B0604020202020204" pitchFamily="34" charset="0"/>
              </a:rPr>
              <a:t>El trastorno se presenta en los varones con una frecuencia cuatro a cinco veces mayor que en las mujeres. Sin embargo, las mujeres autistas son más propensas a experimentar un retraso mental más grave.</a:t>
            </a:r>
          </a:p>
          <a:p>
            <a:pPr algn="just"/>
            <a:r>
              <a:rPr lang="es-MX" sz="2800" dirty="0">
                <a:latin typeface="Arial" panose="020B0604020202020204" pitchFamily="34" charset="0"/>
                <a:cs typeface="Arial" panose="020B0604020202020204" pitchFamily="34" charset="0"/>
              </a:rPr>
              <a:t>Los estudios epidemiológicos sugieren unas tasas de trastorno autista de 2-5 casos por cada 10.000 individuos.</a:t>
            </a:r>
          </a:p>
          <a:p>
            <a:pPr algn="just"/>
            <a:endParaRPr lang="es-MX" dirty="0"/>
          </a:p>
          <a:p>
            <a:pPr marL="0" indent="0" algn="just">
              <a:buNone/>
            </a:pPr>
            <a:endParaRPr lang="es-MX" dirty="0"/>
          </a:p>
          <a:p>
            <a:pPr algn="just"/>
            <a:endParaRPr lang="es-MX" sz="4400" dirty="0"/>
          </a:p>
          <a:p>
            <a:pPr algn="just"/>
            <a:endParaRPr lang="es-MX" sz="4400" dirty="0"/>
          </a:p>
          <a:p>
            <a:pPr algn="just"/>
            <a:endParaRPr lang="es-MX" sz="44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220" y="4707508"/>
            <a:ext cx="1944216" cy="16954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3436730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Presentación</a:t>
            </a:r>
            <a:endParaRPr lang="es-MX" sz="4400" dirty="0"/>
          </a:p>
        </p:txBody>
      </p:sp>
      <p:sp>
        <p:nvSpPr>
          <p:cNvPr id="3" name="2 Marcador de contenido"/>
          <p:cNvSpPr>
            <a:spLocks noGrp="1"/>
          </p:cNvSpPr>
          <p:nvPr>
            <p:ph idx="1"/>
          </p:nvPr>
        </p:nvSpPr>
        <p:spPr/>
        <p:txBody>
          <a:bodyPr>
            <a:normAutofit/>
          </a:bodyPr>
          <a:lstStyle/>
          <a:p>
            <a:pPr marL="0" indent="0" algn="just">
              <a:buNone/>
            </a:pPr>
            <a:r>
              <a:rPr lang="es-MX" dirty="0">
                <a:latin typeface="Arial" panose="020B0604020202020204" pitchFamily="34" charset="0"/>
                <a:cs typeface="Arial" panose="020B0604020202020204" pitchFamily="34" charset="0"/>
              </a:rPr>
              <a:t>Los Manuales Internacionales en Salud Mental, son utilizados por todo psicólogo clínico para el entendimiento de patologías que pueden presentarse en las etapas de la infancia, adolescencia y edad adulta; por lo que su conocimiento, uso y aplicación  constituye uno de los conocimientos básicos del psicólogo en formación en el área clínica, para un diagnóstico con validez de enfermedades mentales en niños.</a:t>
            </a:r>
          </a:p>
        </p:txBody>
      </p:sp>
    </p:spTree>
    <p:extLst>
      <p:ext uri="{BB962C8B-B14F-4D97-AF65-F5344CB8AC3E}">
        <p14:creationId xmlns:p14="http://schemas.microsoft.com/office/powerpoint/2010/main" val="20969355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lstStyle/>
          <a:p>
            <a:r>
              <a:rPr lang="fr-FR" sz="5400" dirty="0">
                <a:solidFill>
                  <a:srgbClr val="7030A0"/>
                </a:solidFill>
              </a:rPr>
              <a:t>   </a:t>
            </a:r>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Tratamiento</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412776"/>
            <a:ext cx="6400800" cy="3949899"/>
          </a:xfrm>
        </p:spPr>
        <p:txBody>
          <a:bodyPr>
            <a:normAutofit fontScale="92500"/>
          </a:bodyPr>
          <a:lstStyle/>
          <a:p>
            <a:pPr algn="just"/>
            <a:r>
              <a:rPr lang="es-MX" sz="2800" dirty="0">
                <a:latin typeface="Arial" panose="020B0604020202020204" pitchFamily="34" charset="0"/>
                <a:cs typeface="Arial" panose="020B0604020202020204" pitchFamily="34" charset="0"/>
              </a:rPr>
              <a:t>Hasta ahora, no existe ningún tratamiento específico o curativo para el autismo. Los tratamientos existentes pueden dividirse en farmacológicos y psicopedagógicos. </a:t>
            </a:r>
          </a:p>
          <a:p>
            <a:pPr algn="just"/>
            <a:r>
              <a:rPr lang="es-MX" sz="2800" dirty="0">
                <a:latin typeface="Arial" panose="020B0604020202020204" pitchFamily="34" charset="0"/>
                <a:cs typeface="Arial" panose="020B0604020202020204" pitchFamily="34" charset="0"/>
              </a:rPr>
              <a:t>Los fármacos que prescriben con mayor frecuencia para tratar  el autismo reciben el nombre de neurolépticos o tranquilizantes mayores. </a:t>
            </a:r>
          </a:p>
          <a:p>
            <a:pPr algn="just"/>
            <a:endParaRPr lang="es-MX" sz="2800" dirty="0"/>
          </a:p>
          <a:p>
            <a:pPr marL="0" indent="0" algn="just">
              <a:buNone/>
            </a:pPr>
            <a:endParaRPr lang="es-MX" sz="2800" dirty="0"/>
          </a:p>
          <a:p>
            <a:pPr algn="just"/>
            <a:endParaRPr lang="es-MX" sz="4000" dirty="0"/>
          </a:p>
          <a:p>
            <a:pPr algn="just"/>
            <a:endParaRPr lang="es-MX" sz="4000" dirty="0"/>
          </a:p>
          <a:p>
            <a:pPr algn="just"/>
            <a:endParaRPr lang="es-MX" sz="4000"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708920"/>
            <a:ext cx="2483768"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0670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728352" y="785093"/>
            <a:ext cx="6400800" cy="1143000"/>
          </a:xfrm>
        </p:spPr>
        <p:txBody>
          <a:bodyPr>
            <a:norm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Psicofármacos</a:t>
            </a:r>
            <a:r>
              <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p:txBody>
      </p:sp>
      <p:sp>
        <p:nvSpPr>
          <p:cNvPr id="3075" name="Espace réservé du contenu 2"/>
          <p:cNvSpPr>
            <a:spLocks noGrp="1"/>
          </p:cNvSpPr>
          <p:nvPr>
            <p:ph idx="1"/>
          </p:nvPr>
        </p:nvSpPr>
        <p:spPr>
          <a:xfrm>
            <a:off x="2483768" y="1628800"/>
            <a:ext cx="6400800" cy="4392488"/>
          </a:xfrm>
        </p:spPr>
        <p:txBody>
          <a:bodyPr>
            <a:normAutofit/>
          </a:bodyPr>
          <a:lstStyle/>
          <a:p>
            <a:pPr marL="0" indent="0" algn="just">
              <a:buNone/>
            </a:pPr>
            <a:r>
              <a:rPr lang="es-MX" sz="2400" dirty="0"/>
              <a:t> </a:t>
            </a:r>
          </a:p>
          <a:p>
            <a:pPr algn="just"/>
            <a:r>
              <a:rPr lang="es-MX" dirty="0">
                <a:latin typeface="Arial" panose="020B0604020202020204" pitchFamily="34" charset="0"/>
                <a:cs typeface="Arial" panose="020B0604020202020204" pitchFamily="34" charset="0"/>
              </a:rPr>
              <a:t>Estos tranquilizantes reducen la actividad de la dopamina, sustancia química del cerebro que actúa como neurotransmisor, en niños autistas regula problemas conductuales (autoagresiones y  movimientos repetitivos estereotipados).</a:t>
            </a:r>
          </a:p>
          <a:p>
            <a:pPr algn="just"/>
            <a:endParaRPr lang="es-MX" sz="2400" dirty="0"/>
          </a:p>
          <a:p>
            <a:pPr marL="0" indent="0" algn="just">
              <a:buNone/>
            </a:pPr>
            <a:endParaRPr lang="es-MX" sz="2400" dirty="0"/>
          </a:p>
          <a:p>
            <a:pPr algn="just"/>
            <a:endParaRPr lang="es-MX" sz="3600" dirty="0"/>
          </a:p>
          <a:p>
            <a:pPr algn="just"/>
            <a:endParaRPr lang="es-MX" sz="3600" dirty="0"/>
          </a:p>
          <a:p>
            <a:pPr algn="just"/>
            <a:endParaRPr lang="es-MX" sz="36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332656"/>
            <a:ext cx="2228850" cy="20478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660688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Sindrome</a:t>
            </a:r>
            <a:r>
              <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Rett</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628800"/>
            <a:ext cx="6400800" cy="4392488"/>
          </a:xfrm>
        </p:spPr>
        <p:txBody>
          <a:bodyPr/>
          <a:lstStyle/>
          <a:p>
            <a:pPr algn="just"/>
            <a:endParaRPr lang="es-MX" sz="2400" dirty="0"/>
          </a:p>
          <a:p>
            <a:pPr algn="just"/>
            <a:endParaRPr lang="es-MX" sz="2400" dirty="0"/>
          </a:p>
          <a:p>
            <a:pPr algn="just"/>
            <a:endParaRPr lang="es-MX" sz="2400"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436400"/>
            <a:ext cx="7056784"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54526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3059832" y="274638"/>
            <a:ext cx="5626968" cy="1143000"/>
          </a:xfrm>
        </p:spPr>
        <p:txBody>
          <a:bodyPr>
            <a:normAutofit/>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Características</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628800"/>
            <a:ext cx="6400800" cy="4392488"/>
          </a:xfrm>
        </p:spPr>
        <p:txBody>
          <a:bodyPr>
            <a:normAutofit/>
          </a:bodyPr>
          <a:lstStyle/>
          <a:p>
            <a:pPr algn="just"/>
            <a:r>
              <a:rPr lang="es-MX" dirty="0">
                <a:latin typeface="Arial" panose="020B0604020202020204" pitchFamily="34" charset="0"/>
                <a:cs typeface="Arial" panose="020B0604020202020204" pitchFamily="34" charset="0"/>
              </a:rPr>
              <a:t>El síndrome de Rett es una enfermedad congénita  neurológico que afecta la gran mayoría de las veces a sujetos del sexo femenino.</a:t>
            </a:r>
          </a:p>
          <a:p>
            <a:pPr algn="just"/>
            <a:r>
              <a:rPr lang="es-MX" dirty="0">
                <a:latin typeface="Arial" panose="020B0604020202020204" pitchFamily="34" charset="0"/>
                <a:cs typeface="Arial" panose="020B0604020202020204" pitchFamily="34" charset="0"/>
              </a:rPr>
              <a:t>La enfermedad no es evidente en el momento del nacimiento, se manifiesta generalmente durante el segundo año de vida, y en todos los casos antes de los 4 años. Afecta aproximadamente a 1 niña de cada 10.000 nacidas vivas.</a:t>
            </a:r>
          </a:p>
          <a:p>
            <a:pPr algn="just"/>
            <a:endParaRPr lang="es-MX" sz="2200" dirty="0">
              <a:latin typeface="Arial" panose="020B0604020202020204" pitchFamily="34" charset="0"/>
              <a:cs typeface="Arial" panose="020B0604020202020204" pitchFamily="34" charset="0"/>
            </a:endParaRPr>
          </a:p>
          <a:p>
            <a:pPr algn="just"/>
            <a:endParaRPr lang="es-MX" sz="2800" dirty="0"/>
          </a:p>
          <a:p>
            <a:pPr algn="just"/>
            <a:endParaRPr lang="es-MX" sz="2800"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2447925" cy="18669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377288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lstStyle/>
          <a:p>
            <a:r>
              <a:rPr lang="fr-FR" sz="4400" dirty="0" err="1">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Sintomatología</a:t>
            </a:r>
            <a:endParaRPr lang="fr-FR" sz="4400" dirty="0">
              <a:solidFill>
                <a:schemeClr val="accent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844824"/>
            <a:ext cx="6400800" cy="4176464"/>
          </a:xfrm>
        </p:spPr>
        <p:txBody>
          <a:bodyPr/>
          <a:lstStyle/>
          <a:p>
            <a:pPr algn="just"/>
            <a:r>
              <a:rPr lang="es-MX" dirty="0">
                <a:latin typeface="Arial" panose="020B0604020202020204" pitchFamily="34" charset="0"/>
                <a:cs typeface="Arial" panose="020B0604020202020204" pitchFamily="34" charset="0"/>
              </a:rPr>
              <a:t> Puede observarse retraso grave en la adquisición del lenguaje y de la coordinación motriz, así como retraso mental grave o severo. La pérdida de las capacidades es por lo general persistente y progresiva.</a:t>
            </a:r>
          </a:p>
          <a:p>
            <a:pPr marL="0" indent="0" algn="just">
              <a:buNone/>
            </a:pPr>
            <a:endParaRPr lang="es-MX" sz="2800" dirty="0"/>
          </a:p>
          <a:p>
            <a:pPr algn="just"/>
            <a:endParaRPr lang="es-MX" sz="2800"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5013176"/>
            <a:ext cx="2664296"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4024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Antecedentes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844824"/>
            <a:ext cx="6400800" cy="4176464"/>
          </a:xfrm>
        </p:spPr>
        <p:txBody>
          <a:bodyPr/>
          <a:lstStyle/>
          <a:p>
            <a:pPr algn="just"/>
            <a:r>
              <a:rPr lang="es-MX" dirty="0">
                <a:latin typeface="Arial" panose="020B0604020202020204" pitchFamily="34" charset="0"/>
                <a:cs typeface="Arial" panose="020B0604020202020204" pitchFamily="34" charset="0"/>
              </a:rPr>
              <a:t>El síndrome de Rett provoca grave discapacidad en todos los niveles, haciendo al enfermo dependiente de los demás para el resto de la vida. Toma su nombre del médico austríaco Andreas Rett, que fue el primero en describir la enfermedad en 1966.</a:t>
            </a:r>
          </a:p>
          <a:p>
            <a:pPr marL="0" indent="0" algn="just">
              <a:buNone/>
            </a:pPr>
            <a:endParaRPr lang="es-MX" sz="2800" dirty="0"/>
          </a:p>
          <a:p>
            <a:pPr algn="just"/>
            <a:endParaRPr lang="es-MX" sz="2800"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0380" y="5013176"/>
            <a:ext cx="3240360"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86822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Síntomas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556792"/>
            <a:ext cx="6400800" cy="4464496"/>
          </a:xfrm>
        </p:spPr>
        <p:txBody>
          <a:bodyPr>
            <a:normAutofit/>
          </a:bodyPr>
          <a:lstStyle/>
          <a:p>
            <a:pPr algn="just"/>
            <a:r>
              <a:rPr lang="es-MX" dirty="0">
                <a:latin typeface="Arial" panose="020B0604020202020204" pitchFamily="34" charset="0"/>
                <a:cs typeface="Arial" panose="020B0604020202020204" pitchFamily="34" charset="0"/>
              </a:rPr>
              <a:t>Tras una fase inicial de desarrollo normal, se asiste a una detención del desarrollo y luego a un retroceso o pérdida de las capacidades adquiridas. Se observa una disminución de la velocidad de crecimiento del cráneo (de tamaño normal al nacimiento) con respecto al resto del cuerpo entre los primeros 5 y 48 meses de vida.</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9" y="2708920"/>
            <a:ext cx="2466975" cy="184785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3465266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Clasificación</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DSM-IV-R</a:t>
            </a:r>
          </a:p>
        </p:txBody>
      </p:sp>
      <p:sp>
        <p:nvSpPr>
          <p:cNvPr id="3075" name="Espace réservé du contenu 2"/>
          <p:cNvSpPr>
            <a:spLocks noGrp="1"/>
          </p:cNvSpPr>
          <p:nvPr>
            <p:ph idx="1"/>
          </p:nvPr>
        </p:nvSpPr>
        <p:spPr>
          <a:xfrm>
            <a:off x="2483768" y="1556792"/>
            <a:ext cx="6400800" cy="4464496"/>
          </a:xfrm>
        </p:spPr>
        <p:txBody>
          <a:bodyPr>
            <a:normAutofit/>
          </a:bodyPr>
          <a:lstStyle/>
          <a:p>
            <a:pPr algn="just"/>
            <a:r>
              <a:rPr lang="es-MX" dirty="0">
                <a:latin typeface="Arial" panose="020B0604020202020204" pitchFamily="34" charset="0"/>
                <a:cs typeface="Arial" panose="020B0604020202020204" pitchFamily="34" charset="0"/>
              </a:rPr>
              <a:t>El síndrome de Rett está catalogado en el DSM-IV dentro de una categoría más general, los Trastornos Generalizados del Desarrollo (o Trastornos Penetrantes del Desarrollo) y se diagnostica basándose en la presencia de un cierto número de indicadores conductuales.  </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536" y="2980114"/>
            <a:ext cx="2165216" cy="1095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41809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Criterios</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Diagnósticos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556792"/>
            <a:ext cx="6400800" cy="4464496"/>
          </a:xfrm>
        </p:spPr>
        <p:txBody>
          <a:bodyPr>
            <a:normAutofit/>
          </a:bodyPr>
          <a:lstStyle/>
          <a:p>
            <a:pPr algn="just"/>
            <a:r>
              <a:rPr lang="es-MX" dirty="0">
                <a:latin typeface="Arial" panose="020B0604020202020204" pitchFamily="34" charset="0"/>
                <a:cs typeface="Arial" panose="020B0604020202020204" pitchFamily="34" charset="0"/>
              </a:rPr>
              <a:t>A) Todos los siguientes:</a:t>
            </a:r>
          </a:p>
          <a:p>
            <a:pPr algn="just"/>
            <a:r>
              <a:rPr lang="es-MX" dirty="0">
                <a:latin typeface="Arial" panose="020B0604020202020204" pitchFamily="34" charset="0"/>
                <a:cs typeface="Arial" panose="020B0604020202020204" pitchFamily="34" charset="0"/>
              </a:rPr>
              <a:t>Desarrollo prenatal y perinatal aparentemente normal.</a:t>
            </a:r>
          </a:p>
          <a:p>
            <a:pPr algn="just"/>
            <a:r>
              <a:rPr lang="es-MX" dirty="0">
                <a:latin typeface="Arial" panose="020B0604020202020204" pitchFamily="34" charset="0"/>
                <a:cs typeface="Arial" panose="020B0604020202020204" pitchFamily="34" charset="0"/>
              </a:rPr>
              <a:t>Desarrollo psicomotor aparentemente normal en los primeros 5 meses después del nacimiento.</a:t>
            </a:r>
          </a:p>
          <a:p>
            <a:pPr algn="just"/>
            <a:r>
              <a:rPr lang="es-MX" dirty="0">
                <a:latin typeface="Arial" panose="020B0604020202020204" pitchFamily="34" charset="0"/>
                <a:cs typeface="Arial" panose="020B0604020202020204" pitchFamily="34" charset="0"/>
              </a:rPr>
              <a:t>Circunferencia del cráneo normal al momento del nacimiento.</a:t>
            </a:r>
          </a:p>
        </p:txBody>
      </p:sp>
    </p:spTree>
    <p:extLst>
      <p:ext uri="{BB962C8B-B14F-4D97-AF65-F5344CB8AC3E}">
        <p14:creationId xmlns:p14="http://schemas.microsoft.com/office/powerpoint/2010/main" val="2548506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Criterios</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Diagnósticos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556792"/>
            <a:ext cx="6400800" cy="4464496"/>
          </a:xfrm>
        </p:spPr>
        <p:txBody>
          <a:bodyPr>
            <a:normAutofit fontScale="92500"/>
          </a:bodyPr>
          <a:lstStyle/>
          <a:p>
            <a:pPr algn="just"/>
            <a:r>
              <a:rPr lang="es-MX" sz="2800" dirty="0">
                <a:latin typeface="Arial" panose="020B0604020202020204" pitchFamily="34" charset="0"/>
                <a:cs typeface="Arial" panose="020B0604020202020204" pitchFamily="34" charset="0"/>
              </a:rPr>
              <a:t>B) Aparición de todos los siguientes después del período de desarrollo normal:</a:t>
            </a:r>
          </a:p>
          <a:p>
            <a:pPr algn="just"/>
            <a:r>
              <a:rPr lang="es-MX" sz="2800" dirty="0">
                <a:latin typeface="Arial" panose="020B0604020202020204" pitchFamily="34" charset="0"/>
                <a:cs typeface="Arial" panose="020B0604020202020204" pitchFamily="34" charset="0"/>
              </a:rPr>
              <a:t>Disminución de la velocidad del crecimiento del cráneo entre los 5 y los 48 meses;</a:t>
            </a:r>
          </a:p>
          <a:p>
            <a:pPr algn="just"/>
            <a:r>
              <a:rPr lang="es-MX" sz="2800" dirty="0">
                <a:latin typeface="Arial" panose="020B0604020202020204" pitchFamily="34" charset="0"/>
                <a:cs typeface="Arial" panose="020B0604020202020204" pitchFamily="34" charset="0"/>
              </a:rPr>
              <a:t>Pérdida de capacidades manuales finas adquiridas anteriormente entre los 5 y los 30 y desarrollo de movimientos estereotipados de las manos</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697" y="908720"/>
            <a:ext cx="1932650" cy="1269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90813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Justificación</a:t>
            </a:r>
            <a:endParaRPr lang="es-MX" sz="4400" dirty="0"/>
          </a:p>
        </p:txBody>
      </p:sp>
      <p:sp>
        <p:nvSpPr>
          <p:cNvPr id="3" name="2 Marcador de contenido"/>
          <p:cNvSpPr>
            <a:spLocks noGrp="1"/>
          </p:cNvSpPr>
          <p:nvPr>
            <p:ph idx="1"/>
          </p:nvPr>
        </p:nvSpPr>
        <p:spPr/>
        <p:txBody>
          <a:bodyPr/>
          <a:lstStyle/>
          <a:p>
            <a:pPr marL="0" indent="0" algn="just">
              <a:buNone/>
            </a:pPr>
            <a:r>
              <a:rPr lang="es-MX" dirty="0">
                <a:latin typeface="Arial" panose="020B0604020202020204" pitchFamily="34" charset="0"/>
                <a:cs typeface="Arial" panose="020B0604020202020204" pitchFamily="34" charset="0"/>
              </a:rPr>
              <a:t>Las enfermedades mentales no son propias de la psiquiatría, siempre es importante abordar el tema desde la </a:t>
            </a:r>
            <a:r>
              <a:rPr lang="es-MX" dirty="0" err="1">
                <a:latin typeface="Arial" panose="020B0604020202020204" pitchFamily="34" charset="0"/>
                <a:cs typeface="Arial" panose="020B0604020202020204" pitchFamily="34" charset="0"/>
              </a:rPr>
              <a:t>multidisciplinariedad</a:t>
            </a:r>
            <a:r>
              <a:rPr lang="es-MX" dirty="0">
                <a:latin typeface="Arial" panose="020B0604020202020204" pitchFamily="34" charset="0"/>
                <a:cs typeface="Arial" panose="020B0604020202020204" pitchFamily="34" charset="0"/>
              </a:rPr>
              <a:t>  de manera que para el conocimiento de la psicopatología infantil es necesario que el psicólogo clínico conozca con claridad los criterios de evaluación, las características y etiología que apoyen hacia un diagnostico certero de la enfermedad mental infantil.</a:t>
            </a:r>
          </a:p>
        </p:txBody>
      </p:sp>
    </p:spTree>
    <p:extLst>
      <p:ext uri="{BB962C8B-B14F-4D97-AF65-F5344CB8AC3E}">
        <p14:creationId xmlns:p14="http://schemas.microsoft.com/office/powerpoint/2010/main" val="41954800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2483768" y="1556792"/>
            <a:ext cx="6400800" cy="4464496"/>
          </a:xfrm>
        </p:spPr>
        <p:txBody>
          <a:bodyPr>
            <a:normAutofit lnSpcReduction="10000"/>
          </a:bodyPr>
          <a:lstStyle/>
          <a:p>
            <a:pPr algn="just"/>
            <a:r>
              <a:rPr lang="es-MX" sz="2800" dirty="0"/>
              <a:t>Pérdida precoz del interés social (aunque la interacción social a menudo suele desarrollarse posteriormente).</a:t>
            </a:r>
          </a:p>
          <a:p>
            <a:pPr algn="just"/>
            <a:r>
              <a:rPr lang="es-MX" sz="2800" dirty="0"/>
              <a:t>Marcha y movimientos del tronco poco coordinados.</a:t>
            </a:r>
          </a:p>
          <a:p>
            <a:pPr algn="just"/>
            <a:r>
              <a:rPr lang="es-MX" sz="2800" dirty="0"/>
              <a:t>Deterioro severo en el desarrollo del lenguaje expresivo y receptivo, acompañado de un retraso psicomotor importante.</a:t>
            </a:r>
          </a:p>
          <a:p>
            <a:pPr algn="just"/>
            <a:endParaRPr lang="es-MX" sz="2800"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1" y="5496945"/>
            <a:ext cx="1584176" cy="1208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re 1"/>
          <p:cNvSpPr>
            <a:spLocks noGrp="1"/>
          </p:cNvSpPr>
          <p:nvPr>
            <p:ph type="title"/>
          </p:nvPr>
        </p:nvSpPr>
        <p:spPr>
          <a:xfrm>
            <a:off x="2699792" y="413792"/>
            <a:ext cx="8229600" cy="1143000"/>
          </a:xfrm>
        </p:spPr>
        <p:txBody>
          <a:bodyPr>
            <a:norm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Criterios</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Diagnósticos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07981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51520" y="274638"/>
            <a:ext cx="8435280" cy="1143000"/>
          </a:xfrm>
        </p:spPr>
        <p:txBody>
          <a:bodyPr>
            <a:noAutofit/>
          </a:bodyPr>
          <a:lstStyle/>
          <a:p>
            <a:pPr algn="ct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Trastorno</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Desintegrativo</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Infantil</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3089564" y="1700808"/>
            <a:ext cx="5298860" cy="4104456"/>
          </a:xfrm>
        </p:spPr>
        <p:txBody>
          <a:bodyPr/>
          <a:lstStyle/>
          <a:p>
            <a:pPr algn="just"/>
            <a:endParaRPr lang="es-MX"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59" y="1556792"/>
            <a:ext cx="7776865" cy="439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64916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Antecedentes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340768"/>
            <a:ext cx="6400800" cy="4464496"/>
          </a:xfrm>
        </p:spPr>
        <p:txBody>
          <a:bodyPr>
            <a:normAutofit/>
          </a:bodyPr>
          <a:lstStyle/>
          <a:p>
            <a:pPr algn="just"/>
            <a:endParaRPr lang="es-MX" sz="2800" dirty="0"/>
          </a:p>
          <a:p>
            <a:pPr algn="just"/>
            <a:r>
              <a:rPr lang="es-MX" dirty="0">
                <a:latin typeface="Arial" panose="020B0604020202020204" pitchFamily="34" charset="0"/>
                <a:cs typeface="Arial" panose="020B0604020202020204" pitchFamily="34" charset="0"/>
              </a:rPr>
              <a:t>Es también conocido como Síndrome de Heller. Se caracteriza porque tras los dos años primeros de vida, en que se produce un desarrollo normal y antes de llegar a los 10, se produce una pérdida de las habilidades adquiridas previamente y la manifestación de los déficits sociales y comportamientos típicos del Trastorno Autista.</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284984"/>
            <a:ext cx="1524000" cy="152400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51653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Características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700808"/>
            <a:ext cx="6400800" cy="4104456"/>
          </a:xfrm>
        </p:spPr>
        <p:txBody>
          <a:bodyPr/>
          <a:lstStyle/>
          <a:p>
            <a:pPr algn="just"/>
            <a:endParaRPr lang="es-MX" sz="2800" dirty="0"/>
          </a:p>
          <a:p>
            <a:pPr algn="just"/>
            <a:r>
              <a:rPr lang="es-MX" dirty="0">
                <a:latin typeface="Arial" panose="020B0604020202020204" pitchFamily="34" charset="0"/>
                <a:cs typeface="Arial" panose="020B0604020202020204" pitchFamily="34" charset="0"/>
              </a:rPr>
              <a:t>Es frecuente en estos casos que ocurra una regresión profunda o una pérdida completa del lenguaje, una regresión en las actividades lúdicas, de la capacidad social y del comportamiento adaptativo.</a:t>
            </a: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437112"/>
            <a:ext cx="2419350"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49437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endParaRPr lang="fr-FR" dirty="0">
              <a:solidFill>
                <a:schemeClr val="accent6">
                  <a:lumMod val="75000"/>
                </a:schemeClr>
              </a:solidFill>
            </a:endParaRPr>
          </a:p>
        </p:txBody>
      </p:sp>
      <p:sp>
        <p:nvSpPr>
          <p:cNvPr id="3075" name="Espace réservé du contenu 2"/>
          <p:cNvSpPr>
            <a:spLocks noGrp="1"/>
          </p:cNvSpPr>
          <p:nvPr>
            <p:ph idx="1"/>
          </p:nvPr>
        </p:nvSpPr>
        <p:spPr>
          <a:xfrm>
            <a:off x="1299592" y="2048405"/>
            <a:ext cx="6400800" cy="4104456"/>
          </a:xfrm>
        </p:spPr>
        <p:txBody>
          <a:bodyPr>
            <a:normAutofit/>
          </a:bodyPr>
          <a:lstStyle/>
          <a:p>
            <a:pPr algn="just"/>
            <a:r>
              <a:rPr lang="es-MX" dirty="0">
                <a:latin typeface="Arial" panose="020B0604020202020204" pitchFamily="34" charset="0"/>
                <a:cs typeface="Arial" panose="020B0604020202020204" pitchFamily="34" charset="0"/>
              </a:rPr>
              <a:t>Con frecuencia se presenta además una pérdida del control de esfínteres y a veces un mal control de los movimientos. Es típico que estos rasgos se acompañen de una pérdida de interés por el entorno, por manierismos motores repetitivos y estereotipados y un deterioro de la comunicación e interacción sociales.</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07840"/>
            <a:ext cx="1728192" cy="1640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78509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Trastornos</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Asociados</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700808"/>
            <a:ext cx="6400800" cy="4104456"/>
          </a:xfrm>
        </p:spPr>
        <p:txBody>
          <a:bodyPr/>
          <a:lstStyle/>
          <a:p>
            <a:pPr algn="just"/>
            <a:r>
              <a:rPr lang="es-MX" dirty="0">
                <a:latin typeface="Arial" panose="020B0604020202020204" pitchFamily="34" charset="0"/>
                <a:cs typeface="Arial" panose="020B0604020202020204" pitchFamily="34" charset="0"/>
              </a:rPr>
              <a:t>Suele presentarse con Retraso Mental Grave. También se asocia con un incremento de alteraciones en el E.E.G. y de trastornos compulsivos.</a:t>
            </a:r>
          </a:p>
          <a:p>
            <a:pPr algn="just"/>
            <a:endParaRPr lang="es-MX" sz="2800"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753744"/>
            <a:ext cx="4464496"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15866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Prevalencia</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700808"/>
            <a:ext cx="6400800" cy="4104456"/>
          </a:xfrm>
        </p:spPr>
        <p:txBody>
          <a:bodyPr/>
          <a:lstStyle/>
          <a:p>
            <a:pPr algn="just"/>
            <a:r>
              <a:rPr lang="es-MX" sz="2800" dirty="0"/>
              <a:t>Existen muy pocos datos. Es mucho menos frecuente que el Trastorno Autista. Se da con mayor frecuencia en los varones.</a:t>
            </a:r>
          </a:p>
          <a:p>
            <a:pPr marL="0" indent="0" algn="just">
              <a:buNone/>
            </a:pPr>
            <a:br>
              <a:rPr lang="es-MX" sz="2800" dirty="0"/>
            </a:br>
            <a:endParaRPr lang="es-MX" sz="2800"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975502"/>
            <a:ext cx="403244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87272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Curso</a:t>
            </a:r>
            <a:r>
              <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la </a:t>
            </a:r>
            <a:r>
              <a:rPr lang="fr-FR" sz="4400"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enfermedad</a:t>
            </a:r>
            <a:endParaRPr lang="fr-FR" sz="4400"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700808"/>
            <a:ext cx="6400800" cy="4104456"/>
          </a:xfrm>
        </p:spPr>
        <p:txBody>
          <a:bodyPr>
            <a:normAutofit fontScale="92500" lnSpcReduction="10000"/>
          </a:bodyPr>
          <a:lstStyle/>
          <a:p>
            <a:pPr algn="just"/>
            <a:r>
              <a:rPr lang="es-MX" sz="2800" dirty="0">
                <a:latin typeface="Arial" panose="020B0604020202020204" pitchFamily="34" charset="0"/>
                <a:cs typeface="Arial" panose="020B0604020202020204" pitchFamily="34" charset="0"/>
              </a:rPr>
              <a:t>Su inicio por definición, es posterior a los dos años y anterior a los diez, produciéndose en la mayoría de los casos entre los 3 y los 4 años.</a:t>
            </a:r>
          </a:p>
          <a:p>
            <a:pPr algn="just"/>
            <a:r>
              <a:rPr lang="es-MX" sz="2800" dirty="0">
                <a:latin typeface="Arial" panose="020B0604020202020204" pitchFamily="34" charset="0"/>
                <a:cs typeface="Arial" panose="020B0604020202020204" pitchFamily="34" charset="0"/>
              </a:rPr>
              <a:t> Su aparición puede ser súbita o insidiosa. Con frecuencia hay un período prodrómico de la enfermedad poco definido, durante el cual el niño se vuelve inquieto, irritable, ansioso e hiperactivo.</a:t>
            </a:r>
            <a:br>
              <a:rPr lang="es-MX" sz="2800" dirty="0"/>
            </a:br>
            <a:endParaRPr lang="es-MX" sz="2800"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068960"/>
            <a:ext cx="1796431" cy="15841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5430981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Diagnóstico</a:t>
            </a:r>
            <a: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Diferencial</a:t>
            </a:r>
            <a:endPar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483768" y="1700808"/>
            <a:ext cx="6400800" cy="4104456"/>
          </a:xfrm>
        </p:spPr>
        <p:txBody>
          <a:bodyPr>
            <a:normAutofit lnSpcReduction="10000"/>
          </a:bodyPr>
          <a:lstStyle/>
          <a:p>
            <a:pPr marL="0" indent="0" algn="ctr">
              <a:buNone/>
            </a:pPr>
            <a:endParaRPr lang="es-MX" sz="2800" dirty="0"/>
          </a:p>
          <a:p>
            <a:pPr algn="just"/>
            <a:r>
              <a:rPr lang="es-MX" sz="2800" dirty="0"/>
              <a:t>La diferenciación con el Trastorno Autista se hace en base al inicio. Se distingue del Trastorno de Rett por la proporción sexual característica de éste, por el inicio y por el patrón de déficits. En el Trastorno de Asperger no aparece retraso del desarrollo del lenguaje ni pérdida de las habilidades evolutivas.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80928"/>
            <a:ext cx="2044468" cy="1679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34095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1187624" y="274638"/>
            <a:ext cx="7499176" cy="1143000"/>
          </a:xfrm>
        </p:spPr>
        <p:txBody>
          <a:bodyPr>
            <a:noAutofit/>
          </a:bodyPr>
          <a:lstStyle/>
          <a:p>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Síndrome</a:t>
            </a:r>
            <a:r>
              <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Asperger</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12776"/>
            <a:ext cx="7776864" cy="5040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0600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Objetivo General</a:t>
            </a:r>
            <a:endParaRPr lang="es-MX" sz="4000" dirty="0"/>
          </a:p>
        </p:txBody>
      </p:sp>
      <p:sp>
        <p:nvSpPr>
          <p:cNvPr id="3" name="2 Marcador de contenido"/>
          <p:cNvSpPr>
            <a:spLocks noGrp="1"/>
          </p:cNvSpPr>
          <p:nvPr>
            <p:ph idx="1"/>
          </p:nvPr>
        </p:nvSpPr>
        <p:spPr/>
        <p:txBody>
          <a:bodyPr/>
          <a:lstStyle/>
          <a:p>
            <a:pPr marL="0" indent="0" algn="just">
              <a:buNone/>
            </a:pPr>
            <a:r>
              <a:rPr lang="es-MX" dirty="0">
                <a:latin typeface="Arial" panose="020B0604020202020204" pitchFamily="34" charset="0"/>
                <a:cs typeface="Arial" panose="020B0604020202020204" pitchFamily="34" charset="0"/>
              </a:rPr>
              <a:t>     El discente conocerá generalidades de los manuales internacionales de salud mental,  diferenciará cada una de ellos con base a criterios diagnósticos.</a:t>
            </a:r>
          </a:p>
        </p:txBody>
      </p:sp>
    </p:spTree>
    <p:extLst>
      <p:ext uri="{BB962C8B-B14F-4D97-AF65-F5344CB8AC3E}">
        <p14:creationId xmlns:p14="http://schemas.microsoft.com/office/powerpoint/2010/main" val="13968322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Generalidades</a:t>
            </a:r>
            <a:endPar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1 Rectángulo"/>
          <p:cNvSpPr/>
          <p:nvPr/>
        </p:nvSpPr>
        <p:spPr>
          <a:xfrm>
            <a:off x="2339752" y="1628800"/>
            <a:ext cx="6390456" cy="3970318"/>
          </a:xfrm>
          <a:prstGeom prst="rect">
            <a:avLst/>
          </a:prstGeom>
        </p:spPr>
        <p:txBody>
          <a:bodyPr wrap="square">
            <a:spAutoFit/>
          </a:bodyPr>
          <a:lstStyle/>
          <a:p>
            <a:pPr marL="457200" indent="-457200" algn="just">
              <a:buFont typeface="Arial" pitchFamily="34" charset="0"/>
              <a:buChar char="•"/>
            </a:pPr>
            <a:r>
              <a:rPr lang="es-MX" sz="2800" dirty="0"/>
              <a:t>Alteración grave y persistente de la interacción social.</a:t>
            </a:r>
          </a:p>
          <a:p>
            <a:pPr marL="457200" indent="-457200" algn="just">
              <a:buFont typeface="Arial" pitchFamily="34" charset="0"/>
              <a:buChar char="•"/>
            </a:pPr>
            <a:r>
              <a:rPr lang="es-MX" sz="2800" dirty="0"/>
              <a:t>Desarrollo de patrones del comportamiento, intereses y actividades restrictivas y repetitivas.</a:t>
            </a:r>
          </a:p>
          <a:p>
            <a:pPr marL="457200" indent="-457200" algn="just">
              <a:buFont typeface="Arial" pitchFamily="34" charset="0"/>
              <a:buChar char="•"/>
            </a:pPr>
            <a:r>
              <a:rPr lang="es-MX" sz="2800" dirty="0"/>
              <a:t>Deterioro clínicamente significativos, social, laboral o de otras áreas importantes de la actividad del individuo.</a:t>
            </a:r>
          </a:p>
        </p:txBody>
      </p:sp>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6" y="2348880"/>
            <a:ext cx="2314575"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63353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rmAutofit/>
          </a:bodyPr>
          <a:lstStyle/>
          <a:p>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Generalidades</a:t>
            </a:r>
            <a:endPar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1259632" y="1916832"/>
            <a:ext cx="6400800" cy="4464496"/>
          </a:xfrm>
        </p:spPr>
        <p:txBody>
          <a:bodyPr/>
          <a:lstStyle/>
          <a:p>
            <a:pPr algn="just"/>
            <a:r>
              <a:rPr lang="es-MX" dirty="0"/>
              <a:t>No existen retrasos del lenguaje clínicamente significativos.</a:t>
            </a:r>
          </a:p>
          <a:p>
            <a:pPr algn="just"/>
            <a:r>
              <a:rPr lang="es-MX" dirty="0"/>
              <a:t>No se observan retrasos significativos del desarrollo cognoscitivo ni el desarrollo de habilidades de autoayuda propias de la edad del sujeto.</a:t>
            </a:r>
          </a:p>
          <a:p>
            <a:pPr algn="just"/>
            <a:endParaRPr lang="es-MX" sz="3600" dirty="0"/>
          </a:p>
        </p:txBody>
      </p:sp>
    </p:spTree>
    <p:extLst>
      <p:ext uri="{BB962C8B-B14F-4D97-AF65-F5344CB8AC3E}">
        <p14:creationId xmlns:p14="http://schemas.microsoft.com/office/powerpoint/2010/main" val="38547368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1475656" y="274638"/>
            <a:ext cx="7211144" cy="1143000"/>
          </a:xfrm>
        </p:spPr>
        <p:txBody>
          <a:bodyPr>
            <a:noAutofit/>
          </a:bodyPr>
          <a:lstStyle/>
          <a:p>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Diagnóstico</a:t>
            </a:r>
            <a:r>
              <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Diferencial</a:t>
            </a:r>
            <a:endPar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1259632" y="1484784"/>
            <a:ext cx="6400800" cy="4464496"/>
          </a:xfrm>
        </p:spPr>
        <p:txBody>
          <a:bodyPr>
            <a:normAutofit/>
          </a:bodyPr>
          <a:lstStyle/>
          <a:p>
            <a:pPr algn="just"/>
            <a:r>
              <a:rPr lang="es-MX" dirty="0">
                <a:latin typeface="Arial" panose="020B0604020202020204" pitchFamily="34" charset="0"/>
                <a:cs typeface="Arial" panose="020B0604020202020204" pitchFamily="34" charset="0"/>
              </a:rPr>
              <a:t>A veces el trastorno de Asperger se observa asociado a alguna enfermedad medica que debe codificarse en el Eje III.</a:t>
            </a:r>
          </a:p>
          <a:p>
            <a:pPr algn="just"/>
            <a:endParaRPr lang="es-MX" dirty="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Pueden observarse distintos síntomas o signos neurológicos no específicos.</a:t>
            </a:r>
          </a:p>
          <a:p>
            <a:pPr algn="just"/>
            <a:endParaRPr lang="es-MX" sz="3600" dirty="0"/>
          </a:p>
        </p:txBody>
      </p:sp>
    </p:spTree>
    <p:extLst>
      <p:ext uri="{BB962C8B-B14F-4D97-AF65-F5344CB8AC3E}">
        <p14:creationId xmlns:p14="http://schemas.microsoft.com/office/powerpoint/2010/main" val="20788851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Prevalencia</a:t>
            </a:r>
            <a:endPar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1187624" y="1683693"/>
            <a:ext cx="6400800" cy="4464496"/>
          </a:xfrm>
        </p:spPr>
        <p:txBody>
          <a:bodyPr>
            <a:normAutofit/>
          </a:bodyPr>
          <a:lstStyle/>
          <a:p>
            <a:pPr marL="0" indent="0" algn="ctr">
              <a:buNone/>
            </a:pPr>
            <a:endParaRPr lang="es-MX" sz="3600" dirty="0"/>
          </a:p>
          <a:p>
            <a:pPr algn="just"/>
            <a:r>
              <a:rPr lang="es-MX" dirty="0">
                <a:latin typeface="Arial" panose="020B0604020202020204" pitchFamily="34" charset="0"/>
                <a:cs typeface="Arial" panose="020B0604020202020204" pitchFamily="34" charset="0"/>
              </a:rPr>
              <a:t>Es limitada la información disponible acerca de la prevalencia del trastorno de Asperger pero parece ser mas frecuente en varones.</a:t>
            </a:r>
          </a:p>
          <a:p>
            <a:pPr algn="just"/>
            <a:endParaRPr lang="es-MX" sz="3600" dirty="0"/>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005064"/>
            <a:ext cx="2143125" cy="2143125"/>
          </a:xfrm>
          <a:prstGeom prst="ellipse">
            <a:avLst/>
          </a:prstGeom>
          <a:ln w="9525">
            <a:solidFill>
              <a:schemeClr val="tx1"/>
            </a:solidFill>
            <a:miter lim="800000"/>
            <a:headEnd/>
            <a:tailEnd/>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991970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Curso</a:t>
            </a:r>
            <a:r>
              <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la </a:t>
            </a:r>
            <a:r>
              <a:rPr lang="fr-FR" sz="4400" dirty="0" err="1">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enfermedad</a:t>
            </a:r>
            <a:endParaRPr lang="fr-FR"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267744" y="1916857"/>
            <a:ext cx="6400800" cy="4464496"/>
          </a:xfrm>
        </p:spPr>
        <p:txBody>
          <a:bodyPr>
            <a:normAutofit/>
          </a:bodyPr>
          <a:lstStyle/>
          <a:p>
            <a:pPr algn="just"/>
            <a:r>
              <a:rPr lang="es-MX" sz="2800" dirty="0">
                <a:latin typeface="Arial" panose="020B0604020202020204" pitchFamily="34" charset="0"/>
                <a:cs typeface="Arial" panose="020B0604020202020204" pitchFamily="34" charset="0"/>
              </a:rPr>
              <a:t>Tiene un inicio algo posterior al del trastorno autista.</a:t>
            </a:r>
          </a:p>
          <a:p>
            <a:pPr algn="just"/>
            <a:r>
              <a:rPr lang="es-MX" sz="2800" dirty="0">
                <a:latin typeface="Arial" panose="020B0604020202020204" pitchFamily="34" charset="0"/>
                <a:cs typeface="Arial" panose="020B0604020202020204" pitchFamily="34" charset="0"/>
              </a:rPr>
              <a:t>El retraso motor o torpeza motora se pueden observar en preescolar.</a:t>
            </a:r>
          </a:p>
          <a:p>
            <a:pPr algn="just"/>
            <a:r>
              <a:rPr lang="es-MX" sz="2800" dirty="0">
                <a:latin typeface="Arial" panose="020B0604020202020204" pitchFamily="34" charset="0"/>
                <a:cs typeface="Arial" panose="020B0604020202020204" pitchFamily="34" charset="0"/>
              </a:rPr>
              <a:t>En la etapa preescolar pueden reconocerse los intereses circunscritos o idiosincrásicos.</a:t>
            </a:r>
          </a:p>
          <a:p>
            <a:pPr marL="0" indent="0" algn="just">
              <a:buNone/>
            </a:pPr>
            <a:endParaRPr lang="es-MX" sz="3600" dirty="0"/>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348880"/>
            <a:ext cx="2160240" cy="18002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Tree>
    <p:extLst>
      <p:ext uri="{BB962C8B-B14F-4D97-AF65-F5344CB8AC3E}">
        <p14:creationId xmlns:p14="http://schemas.microsoft.com/office/powerpoint/2010/main" val="1557498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827584" y="476672"/>
            <a:ext cx="7859216" cy="940966"/>
          </a:xfrm>
        </p:spPr>
        <p:txBody>
          <a:bodyPr>
            <a:noAutofit/>
          </a:bodyPr>
          <a:lstStyle/>
          <a:p>
            <a:pPr algn="ctr"/>
            <a:b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b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Trastorno</a:t>
            </a:r>
            <a: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del</a:t>
            </a:r>
            <a: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desarrollo</a:t>
            </a:r>
            <a: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no </a:t>
            </a:r>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especificado</a:t>
            </a:r>
            <a: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p:txBody>
      </p:sp>
      <p:sp>
        <p:nvSpPr>
          <p:cNvPr id="3075" name="Espace réservé du contenu 2"/>
          <p:cNvSpPr>
            <a:spLocks noGrp="1"/>
          </p:cNvSpPr>
          <p:nvPr>
            <p:ph idx="1"/>
          </p:nvPr>
        </p:nvSpPr>
        <p:spPr>
          <a:xfrm>
            <a:off x="3275856" y="2420888"/>
            <a:ext cx="4320480" cy="3384376"/>
          </a:xfrm>
        </p:spPr>
        <p:txBody>
          <a:bodyPr/>
          <a:lstStyle/>
          <a:p>
            <a:pPr algn="ctr"/>
            <a:endParaRPr lang="es-MX" sz="2800"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56792"/>
            <a:ext cx="7272808"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84343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Generalidades</a:t>
            </a:r>
            <a:endPar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2195736" y="1556792"/>
            <a:ext cx="6400800" cy="4248472"/>
          </a:xfrm>
        </p:spPr>
        <p:txBody>
          <a:bodyPr>
            <a:noAutofit/>
          </a:bodyPr>
          <a:lstStyle/>
          <a:p>
            <a:pPr algn="just"/>
            <a:r>
              <a:rPr lang="es-MX" dirty="0">
                <a:latin typeface="Arial" panose="020B0604020202020204" pitchFamily="34" charset="0"/>
                <a:cs typeface="Arial" panose="020B0604020202020204" pitchFamily="34" charset="0"/>
              </a:rPr>
              <a:t>Esta categoría incluye los casos en que hay una alteración grave y generalizada del desarrollo de la interacción social o de las habilidades de comunicación no verbal, o cuando hay comportamiento, intereses y actividades estereotipadas, pero no se cumplen los criterios de un trastorno generalizado del desarrollo específico, esquizofrenia, trastorno esquizotípico de la personalidad o trastorno de la personalidad por evitación.</a:t>
            </a: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212976"/>
            <a:ext cx="1639069" cy="1639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81507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lstStyle/>
          <a:p>
            <a:endParaRPr lang="fr-FR" sz="3600" dirty="0">
              <a:solidFill>
                <a:srgbClr val="92D050"/>
              </a:solidFill>
            </a:endParaRPr>
          </a:p>
        </p:txBody>
      </p:sp>
      <p:sp>
        <p:nvSpPr>
          <p:cNvPr id="3075" name="Espace réservé du contenu 2"/>
          <p:cNvSpPr>
            <a:spLocks noGrp="1"/>
          </p:cNvSpPr>
          <p:nvPr>
            <p:ph idx="1"/>
          </p:nvPr>
        </p:nvSpPr>
        <p:spPr>
          <a:xfrm>
            <a:off x="1259632" y="1556792"/>
            <a:ext cx="6400800" cy="4248472"/>
          </a:xfrm>
        </p:spPr>
        <p:txBody>
          <a:bodyPr/>
          <a:lstStyle/>
          <a:p>
            <a:pPr algn="just"/>
            <a:r>
              <a:rPr lang="es-MX" dirty="0">
                <a:latin typeface="Arial" panose="020B0604020202020204" pitchFamily="34" charset="0"/>
                <a:cs typeface="Arial" panose="020B0604020202020204" pitchFamily="34" charset="0"/>
              </a:rPr>
              <a:t>Esta categoría incluye el autismo atípico que son los casos que no cumplen los criterios diagnósticos del autismo por una edad de inicio posterior, una sintomatología atípica o subliminal, o por todo a la vez.</a:t>
            </a:r>
          </a:p>
        </p:txBody>
      </p:sp>
      <p:pic>
        <p:nvPicPr>
          <p:cNvPr id="512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4149080"/>
            <a:ext cx="3312368"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84238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Curso</a:t>
            </a:r>
            <a: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la </a:t>
            </a:r>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enfermedad</a:t>
            </a:r>
            <a:endPar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936749" y="1628800"/>
            <a:ext cx="6400800" cy="4248472"/>
          </a:xfrm>
        </p:spPr>
        <p:txBody>
          <a:bodyPr/>
          <a:lstStyle/>
          <a:p>
            <a:pPr algn="just"/>
            <a:r>
              <a:rPr lang="es-MX" dirty="0">
                <a:latin typeface="Arial" panose="020B0604020202020204" pitchFamily="34" charset="0"/>
                <a:cs typeface="Arial" panose="020B0604020202020204" pitchFamily="34" charset="0"/>
              </a:rPr>
              <a:t>Tienen mejor pronóstico que los trastornos autistas, pero los problemas sociales, comunicativos o de adaptación y de comportamiento pueden aumentar con los años. De todos modos, las alteraciones son menos severas que en el autismo.</a:t>
            </a:r>
          </a:p>
        </p:txBody>
      </p:sp>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7937" y="4509120"/>
            <a:ext cx="2638425"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72170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noAutofit/>
          </a:bodyPr>
          <a:lstStyle/>
          <a:p>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Diagnóstico</a:t>
            </a:r>
            <a:r>
              <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fr-FR" sz="4400" dirty="0" err="1">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Diferencial</a:t>
            </a:r>
            <a:endParaRPr lang="fr-FR" sz="4400" dirty="0">
              <a:solidFill>
                <a:schemeClr val="tx2">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075" name="Espace réservé du contenu 2"/>
          <p:cNvSpPr>
            <a:spLocks noGrp="1"/>
          </p:cNvSpPr>
          <p:nvPr>
            <p:ph idx="1"/>
          </p:nvPr>
        </p:nvSpPr>
        <p:spPr>
          <a:xfrm>
            <a:off x="1187624" y="1772816"/>
            <a:ext cx="6400800" cy="4248472"/>
          </a:xfrm>
        </p:spPr>
        <p:txBody>
          <a:bodyPr/>
          <a:lstStyle/>
          <a:p>
            <a:pPr marL="0" indent="0" algn="ctr">
              <a:buNone/>
            </a:pP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Hay que diferenciar cada trastorno, por un lado, del resto de trastornos generalizados y, por otro, de otras enfermedades médicas y/o psiquiátricas.</a:t>
            </a:r>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149080"/>
            <a:ext cx="288032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22249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060848"/>
            <a:ext cx="8229600" cy="4439965"/>
          </a:xfrm>
        </p:spPr>
        <p:txBody>
          <a:bodyPr rtlCol="0">
            <a:normAutofit/>
          </a:bodyPr>
          <a:lstStyle/>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Existen dos Manuales Internacionales de Salud Mental:</a:t>
            </a:r>
          </a:p>
          <a:p>
            <a:pPr algn="just" fontAlgn="auto">
              <a:spcAft>
                <a:spcPts val="0"/>
              </a:spcAft>
              <a:buFont typeface="Arial" pitchFamily="34" charset="0"/>
              <a:buChar char="•"/>
              <a:defRPr/>
            </a:pPr>
            <a:endParaRPr lang="es-MX" dirty="0">
              <a:latin typeface="Arial" panose="020B0604020202020204" pitchFamily="34" charset="0"/>
              <a:cs typeface="Arial" panose="020B0604020202020204" pitchFamily="34" charset="0"/>
            </a:endParaRPr>
          </a:p>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El Manual Diagnóstico  y Estadístico de los Trastornos Mentales DSM 5 y</a:t>
            </a:r>
          </a:p>
          <a:p>
            <a:pPr algn="just" fontAlgn="auto">
              <a:spcAft>
                <a:spcPts val="0"/>
              </a:spcAft>
              <a:buFont typeface="Arial" pitchFamily="34" charset="0"/>
              <a:buChar char="•"/>
              <a:defRPr/>
            </a:pPr>
            <a:endParaRPr lang="es-MX" dirty="0">
              <a:latin typeface="Arial" panose="020B0604020202020204" pitchFamily="34" charset="0"/>
              <a:cs typeface="Arial" panose="020B0604020202020204" pitchFamily="34" charset="0"/>
            </a:endParaRPr>
          </a:p>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Clasificación Estadística Internacional de Enfermedades y Problemas relacionados con  la Salud CIE - 10</a:t>
            </a:r>
          </a:p>
          <a:p>
            <a:pPr marL="0" indent="0" algn="just" fontAlgn="auto">
              <a:spcAft>
                <a:spcPts val="0"/>
              </a:spcAft>
              <a:buNone/>
              <a:defRPr/>
            </a:pPr>
            <a:endParaRPr lang="es-MX" sz="3600" dirty="0"/>
          </a:p>
        </p:txBody>
      </p:sp>
      <p:sp>
        <p:nvSpPr>
          <p:cNvPr id="4" name="1 Título"/>
          <p:cNvSpPr>
            <a:spLocks noGrp="1"/>
          </p:cNvSpPr>
          <p:nvPr>
            <p:ph type="title"/>
          </p:nvPr>
        </p:nvSpPr>
        <p:spPr>
          <a:xfrm>
            <a:off x="457200" y="704088"/>
            <a:ext cx="8229600" cy="1143000"/>
          </a:xfrm>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Introducción</a:t>
            </a:r>
            <a:endParaRPr lang="es-MX" sz="4400" dirty="0"/>
          </a:p>
        </p:txBody>
      </p:sp>
    </p:spTree>
    <p:extLst>
      <p:ext uri="{BB962C8B-B14F-4D97-AF65-F5344CB8AC3E}">
        <p14:creationId xmlns:p14="http://schemas.microsoft.com/office/powerpoint/2010/main" val="2994000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a:xfrm>
            <a:off x="2286000" y="274638"/>
            <a:ext cx="6400800" cy="1143000"/>
          </a:xfrm>
        </p:spPr>
        <p:txBody>
          <a:bodyPr/>
          <a:lstStyle/>
          <a:p>
            <a:endParaRPr lang="fr-FR" sz="3600" dirty="0">
              <a:solidFill>
                <a:srgbClr val="92D050"/>
              </a:solidFill>
            </a:endParaRPr>
          </a:p>
        </p:txBody>
      </p:sp>
      <p:sp>
        <p:nvSpPr>
          <p:cNvPr id="3075" name="Espace réservé du contenu 2"/>
          <p:cNvSpPr>
            <a:spLocks noGrp="1"/>
          </p:cNvSpPr>
          <p:nvPr>
            <p:ph idx="1"/>
          </p:nvPr>
        </p:nvSpPr>
        <p:spPr>
          <a:xfrm>
            <a:off x="2483768" y="1556792"/>
            <a:ext cx="6400800" cy="4248472"/>
          </a:xfrm>
        </p:spPr>
        <p:txBody>
          <a:bodyPr>
            <a:normAutofit fontScale="92500"/>
          </a:bodyPr>
          <a:lstStyle/>
          <a:p>
            <a:pPr algn="ctr"/>
            <a:r>
              <a:rPr lang="es-MX" sz="2800" dirty="0"/>
              <a:t>¿</a:t>
            </a:r>
            <a:r>
              <a:rPr lang="es-MX" sz="2800" dirty="0">
                <a:latin typeface="Arial" panose="020B0604020202020204" pitchFamily="34" charset="0"/>
                <a:cs typeface="Arial" panose="020B0604020202020204" pitchFamily="34" charset="0"/>
              </a:rPr>
              <a:t>Cómo se puede diferenciar los trastornos generalizados del desarrollo entre sí?</a:t>
            </a:r>
          </a:p>
          <a:p>
            <a:pPr algn="just"/>
            <a:r>
              <a:rPr lang="es-MX" sz="2800" dirty="0">
                <a:latin typeface="Arial" panose="020B0604020202020204" pitchFamily="34" charset="0"/>
                <a:cs typeface="Arial" panose="020B0604020202020204" pitchFamily="34" charset="0"/>
              </a:rPr>
              <a:t>En el trastorno autista el inicio es aparentemente durante los primeros años de vida. Los padres pueden estar preocupados al principio creyendo que el niño esta sordo, aunque normalmente detectan sensibilidades inusuales al ambiente no social.</a:t>
            </a:r>
          </a:p>
        </p:txBody>
      </p:sp>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996952"/>
            <a:ext cx="1584176"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52987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Bibliografía</a:t>
            </a:r>
          </a:p>
        </p:txBody>
      </p:sp>
      <p:sp>
        <p:nvSpPr>
          <p:cNvPr id="3" name="2 Marcador de contenido"/>
          <p:cNvSpPr>
            <a:spLocks noGrp="1"/>
          </p:cNvSpPr>
          <p:nvPr>
            <p:ph idx="1"/>
          </p:nvPr>
        </p:nvSpPr>
        <p:spPr/>
        <p:txBody>
          <a:bodyPr>
            <a:normAutofit fontScale="32500" lnSpcReduction="20000"/>
          </a:bodyPr>
          <a:lstStyle/>
          <a:p>
            <a:pPr marL="0" lvl="0" indent="0">
              <a:buNone/>
            </a:pPr>
            <a:r>
              <a:rPr lang="es-ES" sz="5500" dirty="0">
                <a:latin typeface="Arial" panose="020B0604020202020204" pitchFamily="34" charset="0"/>
                <a:cs typeface="Arial" panose="020B0604020202020204" pitchFamily="34" charset="0"/>
              </a:rPr>
              <a:t>1.- </a:t>
            </a:r>
            <a:r>
              <a:rPr lang="es-ES" sz="5500" dirty="0" err="1">
                <a:latin typeface="Arial" panose="020B0604020202020204" pitchFamily="34" charset="0"/>
                <a:cs typeface="Arial" panose="020B0604020202020204" pitchFamily="34" charset="0"/>
              </a:rPr>
              <a:t>Baumgart</a:t>
            </a:r>
            <a:r>
              <a:rPr lang="es-ES" sz="5500" dirty="0">
                <a:latin typeface="Arial" panose="020B0604020202020204" pitchFamily="34" charset="0"/>
                <a:cs typeface="Arial" panose="020B0604020202020204" pitchFamily="34" charset="0"/>
              </a:rPr>
              <a:t>, A. (2000) Lecciones Introductorias de psicopatología. México. Editorial </a:t>
            </a:r>
            <a:r>
              <a:rPr lang="es-ES" sz="5500" dirty="0" err="1">
                <a:latin typeface="Arial" panose="020B0604020202020204" pitchFamily="34" charset="0"/>
                <a:cs typeface="Arial" panose="020B0604020202020204" pitchFamily="34" charset="0"/>
              </a:rPr>
              <a:t>Eudeba</a:t>
            </a:r>
            <a:r>
              <a:rPr lang="es-ES" sz="5500" dirty="0">
                <a:latin typeface="Arial" panose="020B0604020202020204" pitchFamily="34" charset="0"/>
                <a:cs typeface="Arial" panose="020B0604020202020204" pitchFamily="34" charset="0"/>
              </a:rPr>
              <a:t>.</a:t>
            </a:r>
          </a:p>
          <a:p>
            <a:pPr marL="0" lvl="0" indent="0">
              <a:buNone/>
            </a:pPr>
            <a:endParaRPr lang="es-ES" sz="5500" dirty="0">
              <a:latin typeface="Arial" panose="020B0604020202020204" pitchFamily="34" charset="0"/>
              <a:cs typeface="Arial" panose="020B0604020202020204" pitchFamily="34" charset="0"/>
            </a:endParaRPr>
          </a:p>
          <a:p>
            <a:pPr marL="0" lvl="0" indent="0">
              <a:buNone/>
            </a:pPr>
            <a:r>
              <a:rPr lang="es-ES" sz="5500" dirty="0">
                <a:latin typeface="Arial" panose="020B0604020202020204" pitchFamily="34" charset="0"/>
                <a:cs typeface="Arial" panose="020B0604020202020204" pitchFamily="34" charset="0"/>
              </a:rPr>
              <a:t>2.-</a:t>
            </a:r>
            <a:r>
              <a:rPr lang="es-MX" sz="5500" dirty="0">
                <a:latin typeface="Arial" panose="020B0604020202020204" pitchFamily="34" charset="0"/>
                <a:cs typeface="Arial" panose="020B0604020202020204" pitchFamily="34" charset="0"/>
              </a:rPr>
              <a:t> </a:t>
            </a:r>
            <a:r>
              <a:rPr lang="es-ES" sz="5500" dirty="0">
                <a:latin typeface="Arial" panose="020B0604020202020204" pitchFamily="34" charset="0"/>
                <a:cs typeface="Arial" panose="020B0604020202020204" pitchFamily="34" charset="0"/>
              </a:rPr>
              <a:t>Belloch, A. (1995) Manual de Psicopatología. España. Editorial Mc Graw Hill.</a:t>
            </a:r>
          </a:p>
          <a:p>
            <a:pPr marL="0" lvl="0" indent="0">
              <a:buNone/>
            </a:pPr>
            <a:endParaRPr lang="es-MX" sz="5500" dirty="0">
              <a:latin typeface="Arial" panose="020B0604020202020204" pitchFamily="34" charset="0"/>
              <a:cs typeface="Arial" panose="020B0604020202020204" pitchFamily="34" charset="0"/>
            </a:endParaRPr>
          </a:p>
          <a:p>
            <a:pPr marL="0" lvl="0" indent="0">
              <a:buNone/>
            </a:pPr>
            <a:r>
              <a:rPr lang="es-ES" sz="5500" dirty="0">
                <a:latin typeface="Arial" panose="020B0604020202020204" pitchFamily="34" charset="0"/>
                <a:cs typeface="Arial" panose="020B0604020202020204" pitchFamily="34" charset="0"/>
              </a:rPr>
              <a:t>3.- </a:t>
            </a:r>
            <a:r>
              <a:rPr lang="es-ES" sz="5500" dirty="0" err="1">
                <a:latin typeface="Arial" panose="020B0604020202020204" pitchFamily="34" charset="0"/>
                <a:cs typeface="Arial" panose="020B0604020202020204" pitchFamily="34" charset="0"/>
              </a:rPr>
              <a:t>Hergeret</a:t>
            </a:r>
            <a:r>
              <a:rPr lang="es-ES" sz="5500" dirty="0">
                <a:latin typeface="Arial" panose="020B0604020202020204" pitchFamily="34" charset="0"/>
                <a:cs typeface="Arial" panose="020B0604020202020204" pitchFamily="34" charset="0"/>
              </a:rPr>
              <a:t>, J. (2005) La personalidad normal y patológica. Barcelona. Editorial </a:t>
            </a:r>
            <a:r>
              <a:rPr lang="es-ES" sz="5500" dirty="0" err="1">
                <a:latin typeface="Arial" panose="020B0604020202020204" pitchFamily="34" charset="0"/>
                <a:cs typeface="Arial" panose="020B0604020202020204" pitchFamily="34" charset="0"/>
              </a:rPr>
              <a:t>Gedisa</a:t>
            </a:r>
            <a:r>
              <a:rPr lang="es-ES" sz="5500" dirty="0">
                <a:latin typeface="Arial" panose="020B0604020202020204" pitchFamily="34" charset="0"/>
                <a:cs typeface="Arial" panose="020B0604020202020204" pitchFamily="34" charset="0"/>
              </a:rPr>
              <a:t>.</a:t>
            </a:r>
            <a:endParaRPr lang="es-MX" sz="5500" dirty="0">
              <a:latin typeface="Arial" panose="020B0604020202020204" pitchFamily="34" charset="0"/>
              <a:cs typeface="Arial" panose="020B0604020202020204" pitchFamily="34" charset="0"/>
            </a:endParaRPr>
          </a:p>
          <a:p>
            <a:pPr marL="0" lvl="0" indent="0">
              <a:buNone/>
            </a:pPr>
            <a:endParaRPr lang="es-ES" sz="5500" dirty="0">
              <a:latin typeface="Arial" panose="020B0604020202020204" pitchFamily="34" charset="0"/>
              <a:cs typeface="Arial" panose="020B0604020202020204" pitchFamily="34" charset="0"/>
            </a:endParaRPr>
          </a:p>
          <a:p>
            <a:pPr marL="0" lvl="0" indent="0">
              <a:buNone/>
            </a:pPr>
            <a:r>
              <a:rPr lang="es-ES" sz="5500" dirty="0">
                <a:latin typeface="Arial" panose="020B0604020202020204" pitchFamily="34" charset="0"/>
                <a:cs typeface="Arial" panose="020B0604020202020204" pitchFamily="34" charset="0"/>
              </a:rPr>
              <a:t>4.- Karl, J. (1995) Psicopatología General. México. Editorial Beta.</a:t>
            </a:r>
          </a:p>
          <a:p>
            <a:pPr marL="0" lvl="0" indent="0">
              <a:buNone/>
            </a:pPr>
            <a:endParaRPr lang="es-MX" sz="5500" dirty="0">
              <a:latin typeface="Arial" panose="020B0604020202020204" pitchFamily="34" charset="0"/>
              <a:cs typeface="Arial" panose="020B0604020202020204" pitchFamily="34" charset="0"/>
            </a:endParaRPr>
          </a:p>
          <a:p>
            <a:pPr marL="0" lvl="0" indent="0">
              <a:buNone/>
            </a:pPr>
            <a:r>
              <a:rPr lang="es-MX" sz="5500" dirty="0">
                <a:latin typeface="Arial" panose="020B0604020202020204" pitchFamily="34" charset="0"/>
                <a:cs typeface="Arial" panose="020B0604020202020204" pitchFamily="34" charset="0"/>
              </a:rPr>
              <a:t>5.- </a:t>
            </a:r>
            <a:r>
              <a:rPr lang="es-MX" sz="5500" dirty="0" err="1">
                <a:latin typeface="Arial" panose="020B0604020202020204" pitchFamily="34" charset="0"/>
                <a:cs typeface="Arial" panose="020B0604020202020204" pitchFamily="34" charset="0"/>
              </a:rPr>
              <a:t>Halgin</a:t>
            </a:r>
            <a:r>
              <a:rPr lang="es-MX" sz="5500" dirty="0">
                <a:latin typeface="Arial" panose="020B0604020202020204" pitchFamily="34" charset="0"/>
                <a:cs typeface="Arial" panose="020B0604020202020204" pitchFamily="34" charset="0"/>
              </a:rPr>
              <a:t>, R. (2001) Psicología de la anormalidad. México. Editorial McGraw-Hill 4 ed.</a:t>
            </a:r>
          </a:p>
          <a:p>
            <a:pPr lvl="0"/>
            <a:endParaRPr lang="es-ES" sz="5500" dirty="0">
              <a:latin typeface="Arial" panose="020B0604020202020204" pitchFamily="34" charset="0"/>
              <a:cs typeface="Arial" panose="020B0604020202020204" pitchFamily="34" charset="0"/>
            </a:endParaRPr>
          </a:p>
          <a:p>
            <a:pPr marL="0" lvl="0" indent="0">
              <a:buNone/>
            </a:pPr>
            <a:r>
              <a:rPr lang="es-ES" sz="5500" dirty="0">
                <a:latin typeface="Arial" panose="020B0604020202020204" pitchFamily="34" charset="0"/>
                <a:cs typeface="Arial" panose="020B0604020202020204" pitchFamily="34" charset="0"/>
              </a:rPr>
              <a:t>6.- Monedero, C. (1995) Psicopatología General. Madrid. Editorial Siglo XXI.</a:t>
            </a:r>
            <a:endParaRPr lang="es-MX" sz="5500"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2867232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060848"/>
            <a:ext cx="8229600" cy="4439965"/>
          </a:xfrm>
        </p:spPr>
        <p:txBody>
          <a:bodyPr rtlCol="0">
            <a:normAutofit/>
          </a:bodyPr>
          <a:lstStyle/>
          <a:p>
            <a:pPr marL="0" indent="0" algn="just" fontAlgn="auto">
              <a:spcAft>
                <a:spcPts val="0"/>
              </a:spcAft>
              <a:buNone/>
              <a:defRPr/>
            </a:pPr>
            <a:endParaRPr lang="es-MX" sz="3600" dirty="0"/>
          </a:p>
        </p:txBody>
      </p:sp>
      <p:sp>
        <p:nvSpPr>
          <p:cNvPr id="4" name="1 Título"/>
          <p:cNvSpPr>
            <a:spLocks noGrp="1"/>
          </p:cNvSpPr>
          <p:nvPr>
            <p:ph type="title"/>
          </p:nvPr>
        </p:nvSpPr>
        <p:spPr>
          <a:xfrm>
            <a:off x="457200" y="704088"/>
            <a:ext cx="8229600" cy="1143000"/>
          </a:xfrm>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Introducción</a:t>
            </a:r>
            <a:endParaRPr lang="es-MX" sz="4400" dirty="0"/>
          </a:p>
        </p:txBody>
      </p:sp>
      <p:pic>
        <p:nvPicPr>
          <p:cNvPr id="1026" name="Picture 2" descr="C:\Users\Sistemas\Desktop\Tarea de regina\descarga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7385" y="2060848"/>
            <a:ext cx="6890999" cy="4179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9454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060848"/>
            <a:ext cx="8229600" cy="4439965"/>
          </a:xfrm>
        </p:spPr>
        <p:txBody>
          <a:bodyPr rtlCol="0">
            <a:normAutofit/>
          </a:bodyPr>
          <a:lstStyle/>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Aunque ambos Manuales son validos tienen categorías diferentes de diagnostico de enfermedades mentales</a:t>
            </a:r>
          </a:p>
          <a:p>
            <a:pPr algn="just" fontAlgn="auto">
              <a:spcAft>
                <a:spcPts val="0"/>
              </a:spcAft>
              <a:buFont typeface="Arial" pitchFamily="34" charset="0"/>
              <a:buChar char="•"/>
              <a:defRPr/>
            </a:pPr>
            <a:endParaRPr lang="es-MX" dirty="0">
              <a:latin typeface="Arial" panose="020B0604020202020204" pitchFamily="34" charset="0"/>
              <a:cs typeface="Arial" panose="020B0604020202020204" pitchFamily="34" charset="0"/>
            </a:endParaRPr>
          </a:p>
          <a:p>
            <a:pPr algn="just" fontAlgn="auto">
              <a:spcAft>
                <a:spcPts val="0"/>
              </a:spcAft>
              <a:buFont typeface="Arial" pitchFamily="34" charset="0"/>
              <a:buChar char="•"/>
              <a:defRPr/>
            </a:pPr>
            <a:endParaRPr lang="es-MX" dirty="0">
              <a:latin typeface="Arial" panose="020B0604020202020204" pitchFamily="34" charset="0"/>
              <a:cs typeface="Arial" panose="020B0604020202020204" pitchFamily="34" charset="0"/>
            </a:endParaRPr>
          </a:p>
          <a:p>
            <a:pPr marL="0" indent="0" algn="just" fontAlgn="auto">
              <a:spcAft>
                <a:spcPts val="0"/>
              </a:spcAft>
              <a:buNone/>
              <a:defRPr/>
            </a:pPr>
            <a:endParaRPr lang="es-MX" dirty="0">
              <a:latin typeface="Arial" panose="020B0604020202020204" pitchFamily="34" charset="0"/>
              <a:cs typeface="Arial" panose="020B0604020202020204" pitchFamily="34" charset="0"/>
            </a:endParaRPr>
          </a:p>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Ayudan al clínico, como un valioso instrumento para el  diagnostico, investigación y estudio de las enfermedades mentales</a:t>
            </a:r>
          </a:p>
          <a:p>
            <a:pPr marL="0" indent="0" algn="just" fontAlgn="auto">
              <a:spcAft>
                <a:spcPts val="0"/>
              </a:spcAft>
              <a:buNone/>
              <a:defRPr/>
            </a:pPr>
            <a:endParaRPr lang="es-MX" sz="3600" dirty="0"/>
          </a:p>
        </p:txBody>
      </p:sp>
      <p:sp>
        <p:nvSpPr>
          <p:cNvPr id="4" name="1 Título"/>
          <p:cNvSpPr>
            <a:spLocks noGrp="1"/>
          </p:cNvSpPr>
          <p:nvPr>
            <p:ph type="title"/>
          </p:nvPr>
        </p:nvSpPr>
        <p:spPr>
          <a:xfrm>
            <a:off x="457200" y="704088"/>
            <a:ext cx="8229600" cy="1143000"/>
          </a:xfrm>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Introducción</a:t>
            </a:r>
            <a:endParaRPr lang="es-MX" sz="4400" dirty="0"/>
          </a:p>
        </p:txBody>
      </p:sp>
      <p:pic>
        <p:nvPicPr>
          <p:cNvPr id="2050" name="Picture 2" descr="C:\Users\Sistemas\Desktop\Tarea de regina\descarga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217226"/>
            <a:ext cx="1747069" cy="1291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37721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060848"/>
            <a:ext cx="8229600" cy="4439965"/>
          </a:xfrm>
        </p:spPr>
        <p:txBody>
          <a:bodyPr rtlCol="0">
            <a:normAutofit/>
          </a:bodyPr>
          <a:lstStyle/>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En el año 2013, se lanzo oficialmente la 5 edición del Manual Diagnóstico de Enfermedades Mentales DSM 5</a:t>
            </a:r>
          </a:p>
          <a:p>
            <a:pPr algn="just" fontAlgn="auto">
              <a:spcAft>
                <a:spcPts val="0"/>
              </a:spcAft>
              <a:buFont typeface="Arial" pitchFamily="34" charset="0"/>
              <a:buChar char="•"/>
              <a:defRPr/>
            </a:pPr>
            <a:endParaRPr lang="es-MX" dirty="0">
              <a:latin typeface="Arial" panose="020B0604020202020204" pitchFamily="34" charset="0"/>
              <a:cs typeface="Arial" panose="020B0604020202020204" pitchFamily="34" charset="0"/>
            </a:endParaRPr>
          </a:p>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Este Manual, se diseño en primer lugar como una guía útil para la practica clínica</a:t>
            </a:r>
          </a:p>
          <a:p>
            <a:pPr marL="0" indent="0" algn="just" fontAlgn="auto">
              <a:spcAft>
                <a:spcPts val="0"/>
              </a:spcAft>
              <a:buNone/>
              <a:defRPr/>
            </a:pPr>
            <a:endParaRPr lang="es-MX" sz="3600" dirty="0"/>
          </a:p>
        </p:txBody>
      </p:sp>
      <p:sp>
        <p:nvSpPr>
          <p:cNvPr id="4" name="1 Título"/>
          <p:cNvSpPr>
            <a:spLocks noGrp="1"/>
          </p:cNvSpPr>
          <p:nvPr>
            <p:ph type="title"/>
          </p:nvPr>
        </p:nvSpPr>
        <p:spPr>
          <a:xfrm>
            <a:off x="457200" y="704088"/>
            <a:ext cx="8229600" cy="1143000"/>
          </a:xfrm>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Introducción</a:t>
            </a:r>
            <a:endParaRPr lang="es-MX" sz="4400" dirty="0"/>
          </a:p>
        </p:txBody>
      </p:sp>
    </p:spTree>
    <p:extLst>
      <p:ext uri="{BB962C8B-B14F-4D97-AF65-F5344CB8AC3E}">
        <p14:creationId xmlns:p14="http://schemas.microsoft.com/office/powerpoint/2010/main" val="38593584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060848"/>
            <a:ext cx="8229600" cy="4439965"/>
          </a:xfrm>
        </p:spPr>
        <p:txBody>
          <a:bodyPr rtlCol="0">
            <a:normAutofit/>
          </a:bodyPr>
          <a:lstStyle/>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En el año 2013, se lanzo oficialmente la 5 edición del Manual Diagnóstico de Enfermedades Mentales DSM 5</a:t>
            </a:r>
          </a:p>
          <a:p>
            <a:pPr algn="just" fontAlgn="auto">
              <a:spcAft>
                <a:spcPts val="0"/>
              </a:spcAft>
              <a:buFont typeface="Arial" pitchFamily="34" charset="0"/>
              <a:buChar char="•"/>
              <a:defRPr/>
            </a:pPr>
            <a:endParaRPr lang="es-MX" dirty="0">
              <a:latin typeface="Arial" panose="020B0604020202020204" pitchFamily="34" charset="0"/>
              <a:cs typeface="Arial" panose="020B0604020202020204" pitchFamily="34" charset="0"/>
            </a:endParaRPr>
          </a:p>
          <a:p>
            <a:pPr algn="just" fontAlgn="auto">
              <a:spcAft>
                <a:spcPts val="0"/>
              </a:spcAft>
              <a:buFont typeface="Arial" pitchFamily="34" charset="0"/>
              <a:buChar char="•"/>
              <a:defRPr/>
            </a:pPr>
            <a:r>
              <a:rPr lang="es-MX" dirty="0">
                <a:latin typeface="Arial" panose="020B0604020202020204" pitchFamily="34" charset="0"/>
                <a:cs typeface="Arial" panose="020B0604020202020204" pitchFamily="34" charset="0"/>
              </a:rPr>
              <a:t>Este Manual </a:t>
            </a:r>
          </a:p>
          <a:p>
            <a:pPr marL="0" indent="0" algn="just" fontAlgn="auto">
              <a:spcAft>
                <a:spcPts val="0"/>
              </a:spcAft>
              <a:buNone/>
              <a:defRPr/>
            </a:pPr>
            <a:endParaRPr lang="es-MX" sz="3600" dirty="0"/>
          </a:p>
        </p:txBody>
      </p:sp>
      <p:sp>
        <p:nvSpPr>
          <p:cNvPr id="4" name="1 Título"/>
          <p:cNvSpPr>
            <a:spLocks noGrp="1"/>
          </p:cNvSpPr>
          <p:nvPr>
            <p:ph type="title"/>
          </p:nvPr>
        </p:nvSpPr>
        <p:spPr>
          <a:xfrm>
            <a:off x="457200" y="704088"/>
            <a:ext cx="8229600" cy="1143000"/>
          </a:xfrm>
        </p:spPr>
        <p:txBody>
          <a:bodyPr>
            <a:normAutofit/>
          </a:bodyPr>
          <a:lstStyle/>
          <a:p>
            <a:r>
              <a:rPr lang="es-MX" sz="44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Introducción</a:t>
            </a:r>
            <a:endParaRPr lang="es-MX" sz="4400" dirty="0"/>
          </a:p>
        </p:txBody>
      </p:sp>
    </p:spTree>
    <p:extLst>
      <p:ext uri="{BB962C8B-B14F-4D97-AF65-F5344CB8AC3E}">
        <p14:creationId xmlns:p14="http://schemas.microsoft.com/office/powerpoint/2010/main" val="20796576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390</TotalTime>
  <Words>2150</Words>
  <Application>Microsoft Office PowerPoint</Application>
  <PresentationFormat>Presentación en pantalla (4:3)</PresentationFormat>
  <Paragraphs>202</Paragraphs>
  <Slides>51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51</vt:i4>
      </vt:variant>
    </vt:vector>
  </HeadingPairs>
  <TitlesOfParts>
    <vt:vector size="57" baseType="lpstr">
      <vt:lpstr>Arial</vt:lpstr>
      <vt:lpstr>Arial Black</vt:lpstr>
      <vt:lpstr>Calibri</vt:lpstr>
      <vt:lpstr>Constantia</vt:lpstr>
      <vt:lpstr>Wingdings 2</vt:lpstr>
      <vt:lpstr>Flujo</vt:lpstr>
      <vt:lpstr>Presentación de PowerPoint</vt:lpstr>
      <vt:lpstr>Presentación</vt:lpstr>
      <vt:lpstr>Justificación</vt:lpstr>
      <vt:lpstr>Objetivo General</vt:lpstr>
      <vt:lpstr>Introducción</vt:lpstr>
      <vt:lpstr>Introducción</vt:lpstr>
      <vt:lpstr>Introducción</vt:lpstr>
      <vt:lpstr>Introducción</vt:lpstr>
      <vt:lpstr>Introducción</vt:lpstr>
      <vt:lpstr>Clasificación DSM-IV</vt:lpstr>
      <vt:lpstr>Trastorno Autista  ó  Autismo de Kanner  </vt:lpstr>
      <vt:lpstr>Generalidades del Autismo</vt:lpstr>
      <vt:lpstr>Antecedentes</vt:lpstr>
      <vt:lpstr>Definición</vt:lpstr>
      <vt:lpstr>Características del trastorno autista</vt:lpstr>
      <vt:lpstr>Presentación de PowerPoint</vt:lpstr>
      <vt:lpstr>Presentación de PowerPoint</vt:lpstr>
      <vt:lpstr>Trastornos Asociados</vt:lpstr>
      <vt:lpstr>Prevalencia</vt:lpstr>
      <vt:lpstr>   Tratamiento</vt:lpstr>
      <vt:lpstr>Psicofármacos </vt:lpstr>
      <vt:lpstr>Sindrome de Rett</vt:lpstr>
      <vt:lpstr>Características</vt:lpstr>
      <vt:lpstr>Sintomatología</vt:lpstr>
      <vt:lpstr>Antecedentes</vt:lpstr>
      <vt:lpstr>Síntomas</vt:lpstr>
      <vt:lpstr>Clasificación DSM-IV-R</vt:lpstr>
      <vt:lpstr>Criterios Diagnósticos</vt:lpstr>
      <vt:lpstr>Criterios Diagnósticos</vt:lpstr>
      <vt:lpstr>Criterios Diagnósticos</vt:lpstr>
      <vt:lpstr>Trastorno Desintegrativo Infantil</vt:lpstr>
      <vt:lpstr>Antecedentes</vt:lpstr>
      <vt:lpstr>Características</vt:lpstr>
      <vt:lpstr>Presentación de PowerPoint</vt:lpstr>
      <vt:lpstr>Trastornos Asociados</vt:lpstr>
      <vt:lpstr>Prevalencia</vt:lpstr>
      <vt:lpstr>Curso de la enfermedad</vt:lpstr>
      <vt:lpstr>Diagnóstico Diferencial</vt:lpstr>
      <vt:lpstr>Síndrome de Asperger</vt:lpstr>
      <vt:lpstr>Generalidades</vt:lpstr>
      <vt:lpstr>Generalidades</vt:lpstr>
      <vt:lpstr>Diagnóstico Diferencial</vt:lpstr>
      <vt:lpstr>Prevalencia</vt:lpstr>
      <vt:lpstr>Curso de la enfermedad</vt:lpstr>
      <vt:lpstr>   Trastorno del desarrollo no especificado </vt:lpstr>
      <vt:lpstr>Generalidades</vt:lpstr>
      <vt:lpstr>Presentación de PowerPoint</vt:lpstr>
      <vt:lpstr>Curso de la enfermedad</vt:lpstr>
      <vt:lpstr>Diagnóstico Diferencial</vt:lpstr>
      <vt:lpstr>Presentación de PowerPoint</vt:lpstr>
      <vt:lpstr>Bibliografía</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Sistemas</dc:creator>
  <cp:lastModifiedBy>Yazmín Godínez Bustos</cp:lastModifiedBy>
  <cp:revision>45</cp:revision>
  <dcterms:created xsi:type="dcterms:W3CDTF">2013-09-24T21:11:48Z</dcterms:created>
  <dcterms:modified xsi:type="dcterms:W3CDTF">2017-10-21T02:01:26Z</dcterms:modified>
</cp:coreProperties>
</file>