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303" r:id="rId2"/>
    <p:sldId id="304" r:id="rId3"/>
    <p:sldId id="305" r:id="rId4"/>
    <p:sldId id="306" r:id="rId5"/>
    <p:sldId id="307" r:id="rId6"/>
    <p:sldId id="274" r:id="rId7"/>
    <p:sldId id="269" r:id="rId8"/>
    <p:sldId id="270" r:id="rId9"/>
    <p:sldId id="259" r:id="rId10"/>
    <p:sldId id="275" r:id="rId11"/>
    <p:sldId id="276" r:id="rId12"/>
    <p:sldId id="280" r:id="rId13"/>
    <p:sldId id="277" r:id="rId14"/>
    <p:sldId id="308" r:id="rId15"/>
    <p:sldId id="281" r:id="rId16"/>
    <p:sldId id="289" r:id="rId17"/>
    <p:sldId id="282" r:id="rId18"/>
    <p:sldId id="285" r:id="rId19"/>
    <p:sldId id="309" r:id="rId20"/>
    <p:sldId id="278" r:id="rId21"/>
    <p:sldId id="279" r:id="rId22"/>
    <p:sldId id="283" r:id="rId23"/>
    <p:sldId id="284" r:id="rId24"/>
    <p:sldId id="286" r:id="rId25"/>
    <p:sldId id="290" r:id="rId26"/>
    <p:sldId id="287" r:id="rId27"/>
    <p:sldId id="291" r:id="rId28"/>
    <p:sldId id="288" r:id="rId29"/>
    <p:sldId id="310" r:id="rId30"/>
    <p:sldId id="301" r:id="rId31"/>
    <p:sldId id="299" r:id="rId32"/>
    <p:sldId id="300" r:id="rId33"/>
    <p:sldId id="302" r:id="rId34"/>
    <p:sldId id="293" r:id="rId35"/>
    <p:sldId id="294" r:id="rId36"/>
    <p:sldId id="295" r:id="rId37"/>
    <p:sldId id="296" r:id="rId38"/>
    <p:sldId id="297" r:id="rId39"/>
    <p:sldId id="311" r:id="rId40"/>
    <p:sldId id="298" r:id="rId41"/>
    <p:sldId id="312" r:id="rId4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p:cViewPr varScale="1">
        <p:scale>
          <a:sx n="65" d="100"/>
          <a:sy n="65" d="100"/>
        </p:scale>
        <p:origin x="146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a:t>Haga clic para modificar el estilo de subtítulo del patrón</a:t>
            </a:r>
            <a:endParaRPr kumimoji="0" lang="en-US"/>
          </a:p>
        </p:txBody>
      </p:sp>
      <p:sp>
        <p:nvSpPr>
          <p:cNvPr id="7" name="6 Marcador de fecha"/>
          <p:cNvSpPr>
            <a:spLocks noGrp="1"/>
          </p:cNvSpPr>
          <p:nvPr>
            <p:ph type="dt" sz="half" idx="10"/>
          </p:nvPr>
        </p:nvSpPr>
        <p:spPr/>
        <p:txBody>
          <a:bodyPr/>
          <a:lstStyle/>
          <a:p>
            <a:fld id="{15815FD8-9CA8-4A08-865F-D730ED7ADAAC}" type="datetimeFigureOut">
              <a:rPr lang="es-ES" smtClean="0"/>
              <a:t>20/10/2017</a:t>
            </a:fld>
            <a:endParaRPr lang="es-ES" dirty="0"/>
          </a:p>
        </p:txBody>
      </p:sp>
      <p:sp>
        <p:nvSpPr>
          <p:cNvPr id="20" name="19 Marcador de pie de página"/>
          <p:cNvSpPr>
            <a:spLocks noGrp="1"/>
          </p:cNvSpPr>
          <p:nvPr>
            <p:ph type="ftr" sz="quarter" idx="11"/>
          </p:nvPr>
        </p:nvSpPr>
        <p:spPr/>
        <p:txBody>
          <a:bodyPr/>
          <a:lstStyle/>
          <a:p>
            <a:endParaRPr lang="es-ES" dirty="0"/>
          </a:p>
        </p:txBody>
      </p:sp>
      <p:sp>
        <p:nvSpPr>
          <p:cNvPr id="10" name="9 Marcador de número de diapositiva"/>
          <p:cNvSpPr>
            <a:spLocks noGrp="1"/>
          </p:cNvSpPr>
          <p:nvPr>
            <p:ph type="sldNum" sz="quarter" idx="12"/>
          </p:nvPr>
        </p:nvSpPr>
        <p:spPr/>
        <p:txBody>
          <a:bodyPr/>
          <a:lstStyle/>
          <a:p>
            <a:fld id="{BF71EB15-820C-4712-BAC6-86CA4FDA6062}" type="slidenum">
              <a:rPr lang="es-ES" smtClean="0"/>
              <a:t>‹Nº›</a:t>
            </a:fld>
            <a:endParaRPr lang="es-ES" dirty="0"/>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dirty="0"/>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15815FD8-9CA8-4A08-865F-D730ED7ADAAC}" type="datetimeFigureOut">
              <a:rPr lang="es-ES" smtClean="0"/>
              <a:t>20/10/2017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BF71EB15-820C-4712-BAC6-86CA4FDA6062}" type="slidenum">
              <a:rPr lang="es-ES" smtClean="0"/>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15815FD8-9CA8-4A08-865F-D730ED7ADAAC}" type="datetimeFigureOut">
              <a:rPr lang="es-ES" smtClean="0"/>
              <a:t>20/10/2017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BF71EB15-820C-4712-BAC6-86CA4FDA6062}" type="slidenum">
              <a:rPr lang="es-ES" smtClean="0"/>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15815FD8-9CA8-4A08-865F-D730ED7ADAAC}" type="datetimeFigureOut">
              <a:rPr lang="es-ES" smtClean="0"/>
              <a:t>20/10/2017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BF71EB15-820C-4712-BAC6-86CA4FDA6062}" type="slidenum">
              <a:rPr lang="es-ES" smtClean="0"/>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15815FD8-9CA8-4A08-865F-D730ED7ADAAC}" type="datetimeFigureOut">
              <a:rPr lang="es-ES" smtClean="0"/>
              <a:t>20/10/2017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BF71EB15-820C-4712-BAC6-86CA4FDA6062}" type="slidenum">
              <a:rPr lang="es-ES" smtClean="0"/>
              <a:t>‹Nº›</a:t>
            </a:fld>
            <a:endParaRPr lang="es-ES" dirty="0"/>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dirty="0"/>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p>
            <a:r>
              <a:rPr kumimoji="0" lang="es-ES"/>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15815FD8-9CA8-4A08-865F-D730ED7ADAAC}" type="datetimeFigureOut">
              <a:rPr lang="es-ES" smtClean="0"/>
              <a:t>20/10/2017</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BF71EB15-820C-4712-BAC6-86CA4FDA6062}" type="slidenum">
              <a:rPr lang="es-ES" smtClean="0"/>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15815FD8-9CA8-4A08-865F-D730ED7ADAAC}" type="datetimeFigureOut">
              <a:rPr lang="es-ES" smtClean="0"/>
              <a:t>20/10/2017</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BF71EB15-820C-4712-BAC6-86CA4FDA6062}" type="slidenum">
              <a:rPr lang="es-ES" smtClean="0"/>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fld id="{15815FD8-9CA8-4A08-865F-D730ED7ADAAC}" type="datetimeFigureOut">
              <a:rPr lang="es-ES" smtClean="0"/>
              <a:t>20/10/2017</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BF71EB15-820C-4712-BAC6-86CA4FDA6062}" type="slidenum">
              <a:rPr lang="es-ES" smtClean="0"/>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Marcador de fecha"/>
          <p:cNvSpPr>
            <a:spLocks noGrp="1"/>
          </p:cNvSpPr>
          <p:nvPr>
            <p:ph type="dt" sz="half" idx="10"/>
          </p:nvPr>
        </p:nvSpPr>
        <p:spPr/>
        <p:txBody>
          <a:bodyPr/>
          <a:lstStyle/>
          <a:p>
            <a:fld id="{15815FD8-9CA8-4A08-865F-D730ED7ADAAC}" type="datetimeFigureOut">
              <a:rPr lang="es-ES" smtClean="0"/>
              <a:t>20/10/2017</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BF71EB15-820C-4712-BAC6-86CA4FDA6062}" type="slidenum">
              <a:rPr lang="es-ES" smtClean="0"/>
              <a:t>‹Nº›</a:t>
            </a:fld>
            <a:endParaRPr lang="es-ES" dirty="0"/>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15815FD8-9CA8-4A08-865F-D730ED7ADAAC}" type="datetimeFigureOut">
              <a:rPr lang="es-ES" smtClean="0"/>
              <a:t>20/10/2017</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BF71EB15-820C-4712-BAC6-86CA4FDA6062}" type="slidenum">
              <a:rPr lang="es-ES" smtClean="0"/>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a:t>Haga clic para modificar el estilo de título del patrón</a:t>
            </a:r>
            <a:endParaRPr kumimoji="0" lang="en-US"/>
          </a:p>
        </p:txBody>
      </p:sp>
      <p:sp>
        <p:nvSpPr>
          <p:cNvPr id="5" name="4 Marcador de fecha"/>
          <p:cNvSpPr>
            <a:spLocks noGrp="1"/>
          </p:cNvSpPr>
          <p:nvPr>
            <p:ph type="dt" sz="half" idx="10"/>
          </p:nvPr>
        </p:nvSpPr>
        <p:spPr/>
        <p:txBody>
          <a:bodyPr/>
          <a:lstStyle/>
          <a:p>
            <a:fld id="{15815FD8-9CA8-4A08-865F-D730ED7ADAAC}" type="datetimeFigureOut">
              <a:rPr lang="es-ES" smtClean="0"/>
              <a:t>20/10/2017</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BF71EB15-820C-4712-BAC6-86CA4FDA6062}" type="slidenum">
              <a:rPr lang="es-ES" smtClean="0"/>
              <a:t>‹Nº›</a:t>
            </a:fld>
            <a:endParaRPr lang="es-ES" dirty="0"/>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dirty="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extLst>
              <a:ext uri="{BEBA8EAE-BF5A-486C-A8C5-ECC9F3942E4B}">
                <a14:imgProps xmlns:a14="http://schemas.microsoft.com/office/drawing/2010/main">
                  <a14:imgLayer r:embed="rId14">
                    <a14:imgEffect>
                      <a14:artisticPlasticWrap/>
                    </a14:imgEffect>
                    <a14:imgEffect>
                      <a14:sharpenSoften amount="-50000"/>
                    </a14:imgEffect>
                  </a14:imgLayer>
                </a14:imgProps>
              </a:ext>
            </a:extLst>
          </a:blip>
          <a:srcRect/>
          <a:tile tx="0" ty="0" sx="100000" sy="100000" flip="none" algn="tl"/>
        </a:blipFill>
        <a:effectLst/>
      </p:bgPr>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p>
            <a:r>
              <a:rPr kumimoji="0" lang="es-ES"/>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5815FD8-9CA8-4A08-865F-D730ED7ADAAC}" type="datetimeFigureOut">
              <a:rPr lang="es-ES" smtClean="0"/>
              <a:t>20/10/2017</a:t>
            </a:fld>
            <a:endParaRPr lang="es-ES" dirty="0"/>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ES" dirty="0"/>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F71EB15-820C-4712-BAC6-86CA4FDA6062}" type="slidenum">
              <a:rPr lang="es-ES" smtClean="0"/>
              <a:t>‹Nº›</a:t>
            </a:fld>
            <a:endParaRPr lang="es-ES" dirty="0"/>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extLst>
              <p:ext uri="{D42A27DB-BD31-4B8C-83A1-F6EECF244321}">
                <p14:modId xmlns:p14="http://schemas.microsoft.com/office/powerpoint/2010/main" val="3885738816"/>
              </p:ext>
            </p:extLst>
          </p:nvPr>
        </p:nvGraphicFramePr>
        <p:xfrm>
          <a:off x="-323850" y="6165850"/>
          <a:ext cx="8351838" cy="590550"/>
        </p:xfrm>
        <a:graphic>
          <a:graphicData uri="http://schemas.openxmlformats.org/drawingml/2006/table">
            <a:tbl>
              <a:tblPr firstRow="1" bandRow="1">
                <a:tableStyleId>{2D5ABB26-0587-4C30-8999-92F81FD0307C}</a:tableStyleId>
              </a:tblPr>
              <a:tblGrid>
                <a:gridCol w="8351838">
                  <a:extLst>
                    <a:ext uri="{9D8B030D-6E8A-4147-A177-3AD203B41FA5}">
                      <a16:colId xmlns:a16="http://schemas.microsoft.com/office/drawing/2014/main" val="20000"/>
                    </a:ext>
                  </a:extLst>
                </a:gridCol>
              </a:tblGrid>
              <a:tr h="590550">
                <a:tc>
                  <a:txBody>
                    <a:bodyPr/>
                    <a:lstStyle/>
                    <a:p>
                      <a:pPr algn="r"/>
                      <a:r>
                        <a:rPr lang="es-MX" sz="1600" dirty="0">
                          <a:latin typeface="Arial" panose="020B0604020202020204" pitchFamily="34" charset="0"/>
                          <a:cs typeface="Arial" panose="020B0604020202020204" pitchFamily="34" charset="0"/>
                        </a:rPr>
                        <a:t>Elaborado por: Lic. En </a:t>
                      </a:r>
                      <a:r>
                        <a:rPr lang="es-MX" sz="1600" dirty="0" err="1">
                          <a:latin typeface="Arial" panose="020B0604020202020204" pitchFamily="34" charset="0"/>
                          <a:cs typeface="Arial" panose="020B0604020202020204" pitchFamily="34" charset="0"/>
                        </a:rPr>
                        <a:t>Psic</a:t>
                      </a:r>
                      <a:r>
                        <a:rPr lang="es-MX" sz="1600" dirty="0">
                          <a:latin typeface="Arial" panose="020B0604020202020204" pitchFamily="34" charset="0"/>
                          <a:cs typeface="Arial" panose="020B0604020202020204" pitchFamily="34" charset="0"/>
                        </a:rPr>
                        <a:t>. Yazmín Godínez Bustos</a:t>
                      </a:r>
                    </a:p>
                    <a:p>
                      <a:pPr algn="r"/>
                      <a:r>
                        <a:rPr lang="es-MX" sz="1600" dirty="0">
                          <a:latin typeface="Arial" panose="020B0604020202020204" pitchFamily="34" charset="0"/>
                          <a:cs typeface="Arial" panose="020B0604020202020204" pitchFamily="34" charset="0"/>
                        </a:rPr>
                        <a:t>20</a:t>
                      </a:r>
                      <a:r>
                        <a:rPr lang="es-MX" sz="1600" baseline="0" dirty="0">
                          <a:latin typeface="Arial" panose="020B0604020202020204" pitchFamily="34" charset="0"/>
                          <a:cs typeface="Arial" panose="020B0604020202020204" pitchFamily="34" charset="0"/>
                        </a:rPr>
                        <a:t> de Octubre de 2017</a:t>
                      </a:r>
                      <a:endParaRPr lang="es-MX" sz="1600" dirty="0">
                        <a:latin typeface="Arial" panose="020B0604020202020204" pitchFamily="34" charset="0"/>
                        <a:cs typeface="Arial" panose="020B0604020202020204" pitchFamily="34" charset="0"/>
                      </a:endParaRPr>
                    </a:p>
                  </a:txBody>
                  <a:tcPr marL="91428" marR="91428" marT="45620" marB="45620"/>
                </a:tc>
                <a:extLst>
                  <a:ext uri="{0D108BD9-81ED-4DB2-BD59-A6C34878D82A}">
                    <a16:rowId xmlns:a16="http://schemas.microsoft.com/office/drawing/2014/main" val="10000"/>
                  </a:ext>
                </a:extLst>
              </a:tr>
            </a:tbl>
          </a:graphicData>
        </a:graphic>
      </p:graphicFrame>
      <p:graphicFrame>
        <p:nvGraphicFramePr>
          <p:cNvPr id="6" name="5 Tabla"/>
          <p:cNvGraphicFramePr>
            <a:graphicFrameLocks noGrp="1"/>
          </p:cNvGraphicFramePr>
          <p:nvPr>
            <p:extLst>
              <p:ext uri="{D42A27DB-BD31-4B8C-83A1-F6EECF244321}">
                <p14:modId xmlns:p14="http://schemas.microsoft.com/office/powerpoint/2010/main" val="2090334149"/>
              </p:ext>
            </p:extLst>
          </p:nvPr>
        </p:nvGraphicFramePr>
        <p:xfrm>
          <a:off x="1475658" y="4797425"/>
          <a:ext cx="6912768" cy="1402064"/>
        </p:xfrm>
        <a:graphic>
          <a:graphicData uri="http://schemas.openxmlformats.org/drawingml/2006/table">
            <a:tbl>
              <a:tblPr firstRow="1" bandRow="1">
                <a:tableStyleId>{7DF18680-E054-41AD-8BC1-D1AEF772440D}</a:tableStyleId>
              </a:tblPr>
              <a:tblGrid>
                <a:gridCol w="1152128">
                  <a:extLst>
                    <a:ext uri="{9D8B030D-6E8A-4147-A177-3AD203B41FA5}">
                      <a16:colId xmlns:a16="http://schemas.microsoft.com/office/drawing/2014/main" val="20000"/>
                    </a:ext>
                  </a:extLst>
                </a:gridCol>
                <a:gridCol w="1152128">
                  <a:extLst>
                    <a:ext uri="{9D8B030D-6E8A-4147-A177-3AD203B41FA5}">
                      <a16:colId xmlns:a16="http://schemas.microsoft.com/office/drawing/2014/main" val="20001"/>
                    </a:ext>
                  </a:extLst>
                </a:gridCol>
                <a:gridCol w="1152128">
                  <a:extLst>
                    <a:ext uri="{9D8B030D-6E8A-4147-A177-3AD203B41FA5}">
                      <a16:colId xmlns:a16="http://schemas.microsoft.com/office/drawing/2014/main" val="20002"/>
                    </a:ext>
                  </a:extLst>
                </a:gridCol>
                <a:gridCol w="1152128">
                  <a:extLst>
                    <a:ext uri="{9D8B030D-6E8A-4147-A177-3AD203B41FA5}">
                      <a16:colId xmlns:a16="http://schemas.microsoft.com/office/drawing/2014/main" val="20003"/>
                    </a:ext>
                  </a:extLst>
                </a:gridCol>
                <a:gridCol w="1152128">
                  <a:extLst>
                    <a:ext uri="{9D8B030D-6E8A-4147-A177-3AD203B41FA5}">
                      <a16:colId xmlns:a16="http://schemas.microsoft.com/office/drawing/2014/main" val="20004"/>
                    </a:ext>
                  </a:extLst>
                </a:gridCol>
                <a:gridCol w="1152128">
                  <a:extLst>
                    <a:ext uri="{9D8B030D-6E8A-4147-A177-3AD203B41FA5}">
                      <a16:colId xmlns:a16="http://schemas.microsoft.com/office/drawing/2014/main" val="20005"/>
                    </a:ext>
                  </a:extLst>
                </a:gridCol>
              </a:tblGrid>
              <a:tr h="579107">
                <a:tc>
                  <a:txBody>
                    <a:bodyPr/>
                    <a:lstStyle/>
                    <a:p>
                      <a:pPr algn="ctr"/>
                      <a:r>
                        <a:rPr lang="es-MX" sz="1600" dirty="0">
                          <a:latin typeface="Arial" panose="020B0604020202020204" pitchFamily="34" charset="0"/>
                          <a:cs typeface="Arial" panose="020B0604020202020204" pitchFamily="34" charset="0"/>
                        </a:rPr>
                        <a:t>Clave</a:t>
                      </a:r>
                    </a:p>
                  </a:txBody>
                  <a:tcPr marL="91434" marR="91434" marT="45716" marB="45716"/>
                </a:tc>
                <a:tc>
                  <a:txBody>
                    <a:bodyPr/>
                    <a:lstStyle/>
                    <a:p>
                      <a:pPr algn="ctr"/>
                      <a:r>
                        <a:rPr lang="es-MX" sz="1600" dirty="0">
                          <a:latin typeface="Arial" panose="020B0604020202020204" pitchFamily="34" charset="0"/>
                          <a:cs typeface="Arial" panose="020B0604020202020204" pitchFamily="34" charset="0"/>
                        </a:rPr>
                        <a:t>Horas teoría</a:t>
                      </a:r>
                    </a:p>
                  </a:txBody>
                  <a:tcPr marL="91434" marR="91434" marT="45716" marB="45716"/>
                </a:tc>
                <a:tc>
                  <a:txBody>
                    <a:bodyPr/>
                    <a:lstStyle/>
                    <a:p>
                      <a:pPr algn="ctr"/>
                      <a:r>
                        <a:rPr lang="es-MX" sz="1600" dirty="0">
                          <a:latin typeface="Arial" panose="020B0604020202020204" pitchFamily="34" charset="0"/>
                          <a:cs typeface="Arial" panose="020B0604020202020204" pitchFamily="34" charset="0"/>
                        </a:rPr>
                        <a:t>Tipo de U.A.</a:t>
                      </a:r>
                    </a:p>
                  </a:txBody>
                  <a:tcPr marL="91434" marR="91434" marT="45716" marB="45716"/>
                </a:tc>
                <a:tc>
                  <a:txBody>
                    <a:bodyPr/>
                    <a:lstStyle/>
                    <a:p>
                      <a:pPr algn="ctr"/>
                      <a:r>
                        <a:rPr lang="es-MX" sz="1600" dirty="0">
                          <a:latin typeface="Arial" panose="020B0604020202020204" pitchFamily="34" charset="0"/>
                          <a:cs typeface="Arial" panose="020B0604020202020204" pitchFamily="34" charset="0"/>
                        </a:rPr>
                        <a:t>Carácter de U.A.</a:t>
                      </a:r>
                    </a:p>
                  </a:txBody>
                  <a:tcPr marL="91434" marR="91434" marT="45716" marB="45716"/>
                </a:tc>
                <a:tc>
                  <a:txBody>
                    <a:bodyPr/>
                    <a:lstStyle/>
                    <a:p>
                      <a:pPr algn="ctr"/>
                      <a:r>
                        <a:rPr lang="es-MX" sz="1600" dirty="0">
                          <a:latin typeface="Arial" panose="020B0604020202020204" pitchFamily="34" charset="0"/>
                          <a:cs typeface="Arial" panose="020B0604020202020204" pitchFamily="34" charset="0"/>
                        </a:rPr>
                        <a:t>Créditos</a:t>
                      </a:r>
                    </a:p>
                  </a:txBody>
                  <a:tcPr marL="91434" marR="91434" marT="45716" marB="45716"/>
                </a:tc>
                <a:tc>
                  <a:txBody>
                    <a:bodyPr/>
                    <a:lstStyle/>
                    <a:p>
                      <a:pPr algn="ctr"/>
                      <a:r>
                        <a:rPr lang="es-MX" sz="1600" dirty="0">
                          <a:latin typeface="Arial" panose="020B0604020202020204" pitchFamily="34" charset="0"/>
                          <a:cs typeface="Arial" panose="020B0604020202020204" pitchFamily="34" charset="0"/>
                        </a:rPr>
                        <a:t>Núcleo de U.A.</a:t>
                      </a:r>
                    </a:p>
                  </a:txBody>
                  <a:tcPr marL="91434" marR="91434" marT="45716" marB="45716"/>
                </a:tc>
                <a:extLst>
                  <a:ext uri="{0D108BD9-81ED-4DB2-BD59-A6C34878D82A}">
                    <a16:rowId xmlns:a16="http://schemas.microsoft.com/office/drawing/2014/main" val="10000"/>
                  </a:ext>
                </a:extLst>
              </a:tr>
              <a:tr h="428956">
                <a:tc>
                  <a:txBody>
                    <a:bodyPr/>
                    <a:lstStyle/>
                    <a:p>
                      <a:pPr algn="ctr"/>
                      <a:r>
                        <a:rPr lang="es-MX" sz="1600" dirty="0">
                          <a:latin typeface="Arial" panose="020B0604020202020204" pitchFamily="34" charset="0"/>
                          <a:cs typeface="Arial" panose="020B0604020202020204" pitchFamily="34" charset="0"/>
                        </a:rPr>
                        <a:t>L20</a:t>
                      </a:r>
                      <a:r>
                        <a:rPr lang="es-MX" sz="1600" baseline="0" dirty="0">
                          <a:latin typeface="Arial" panose="020B0604020202020204" pitchFamily="34" charset="0"/>
                          <a:cs typeface="Arial" panose="020B0604020202020204" pitchFamily="34" charset="0"/>
                        </a:rPr>
                        <a:t>089</a:t>
                      </a:r>
                      <a:endParaRPr lang="es-MX" sz="1600" dirty="0">
                        <a:latin typeface="Arial" panose="020B0604020202020204" pitchFamily="34" charset="0"/>
                        <a:cs typeface="Arial" panose="020B0604020202020204" pitchFamily="34" charset="0"/>
                      </a:endParaRPr>
                    </a:p>
                  </a:txBody>
                  <a:tcPr marL="91434" marR="91434" marT="45716" marB="45716"/>
                </a:tc>
                <a:tc>
                  <a:txBody>
                    <a:bodyPr/>
                    <a:lstStyle/>
                    <a:p>
                      <a:pPr algn="ctr"/>
                      <a:r>
                        <a:rPr lang="es-MX" sz="1600" dirty="0">
                          <a:latin typeface="Arial" panose="020B0604020202020204" pitchFamily="34" charset="0"/>
                          <a:cs typeface="Arial" panose="020B0604020202020204" pitchFamily="34" charset="0"/>
                        </a:rPr>
                        <a:t>2</a:t>
                      </a:r>
                    </a:p>
                  </a:txBody>
                  <a:tcPr marL="91434" marR="91434" marT="45716" marB="45716"/>
                </a:tc>
                <a:tc>
                  <a:txBody>
                    <a:bodyPr/>
                    <a:lstStyle/>
                    <a:p>
                      <a:pPr algn="ctr"/>
                      <a:r>
                        <a:rPr lang="es-MX" sz="1600" dirty="0">
                          <a:latin typeface="Arial" panose="020B0604020202020204" pitchFamily="34" charset="0"/>
                          <a:cs typeface="Arial" panose="020B0604020202020204" pitchFamily="34" charset="0"/>
                        </a:rPr>
                        <a:t>Curso</a:t>
                      </a:r>
                    </a:p>
                  </a:txBody>
                  <a:tcPr marL="91434" marR="91434" marT="45716" marB="45716"/>
                </a:tc>
                <a:tc>
                  <a:txBody>
                    <a:bodyPr/>
                    <a:lstStyle/>
                    <a:p>
                      <a:pPr algn="ctr"/>
                      <a:r>
                        <a:rPr lang="es-MX" sz="1600" dirty="0">
                          <a:latin typeface="Arial" panose="020B0604020202020204" pitchFamily="34" charset="0"/>
                          <a:cs typeface="Arial" panose="020B0604020202020204" pitchFamily="34" charset="0"/>
                        </a:rPr>
                        <a:t>Optativa</a:t>
                      </a:r>
                    </a:p>
                  </a:txBody>
                  <a:tcPr marL="91434" marR="91434" marT="45716" marB="45716"/>
                </a:tc>
                <a:tc>
                  <a:txBody>
                    <a:bodyPr/>
                    <a:lstStyle/>
                    <a:p>
                      <a:pPr algn="ctr"/>
                      <a:r>
                        <a:rPr lang="es-MX" sz="1600" dirty="0">
                          <a:latin typeface="Arial" panose="020B0604020202020204" pitchFamily="34" charset="0"/>
                          <a:cs typeface="Arial" panose="020B0604020202020204" pitchFamily="34" charset="0"/>
                        </a:rPr>
                        <a:t>4</a:t>
                      </a:r>
                    </a:p>
                  </a:txBody>
                  <a:tcPr marL="91434" marR="91434" marT="45716" marB="45716"/>
                </a:tc>
                <a:tc>
                  <a:txBody>
                    <a:bodyPr/>
                    <a:lstStyle/>
                    <a:p>
                      <a:pPr algn="ctr"/>
                      <a:r>
                        <a:rPr lang="es-MX" sz="1600" dirty="0">
                          <a:latin typeface="Arial" panose="020B0604020202020204" pitchFamily="34" charset="0"/>
                          <a:cs typeface="Arial" panose="020B0604020202020204" pitchFamily="34" charset="0"/>
                        </a:rPr>
                        <a:t>Integral-Conceptual</a:t>
                      </a:r>
                    </a:p>
                  </a:txBody>
                  <a:tcPr marL="91434" marR="91434" marT="45716" marB="45716"/>
                </a:tc>
                <a:extLst>
                  <a:ext uri="{0D108BD9-81ED-4DB2-BD59-A6C34878D82A}">
                    <a16:rowId xmlns:a16="http://schemas.microsoft.com/office/drawing/2014/main" val="10001"/>
                  </a:ext>
                </a:extLst>
              </a:tr>
            </a:tbl>
          </a:graphicData>
        </a:graphic>
      </p:graphicFrame>
      <p:graphicFrame>
        <p:nvGraphicFramePr>
          <p:cNvPr id="7" name="6 Tabla"/>
          <p:cNvGraphicFramePr>
            <a:graphicFrameLocks noGrp="1"/>
          </p:cNvGraphicFramePr>
          <p:nvPr>
            <p:extLst>
              <p:ext uri="{D42A27DB-BD31-4B8C-83A1-F6EECF244321}">
                <p14:modId xmlns:p14="http://schemas.microsoft.com/office/powerpoint/2010/main" val="79598047"/>
              </p:ext>
            </p:extLst>
          </p:nvPr>
        </p:nvGraphicFramePr>
        <p:xfrm>
          <a:off x="1403649" y="2205038"/>
          <a:ext cx="6984702" cy="2519368"/>
        </p:xfrm>
        <a:graphic>
          <a:graphicData uri="http://schemas.openxmlformats.org/drawingml/2006/table">
            <a:tbl>
              <a:tblPr firstRow="1" bandRow="1">
                <a:tableStyleId>{7DF18680-E054-41AD-8BC1-D1AEF772440D}</a:tableStyleId>
              </a:tblPr>
              <a:tblGrid>
                <a:gridCol w="2328234">
                  <a:extLst>
                    <a:ext uri="{9D8B030D-6E8A-4147-A177-3AD203B41FA5}">
                      <a16:colId xmlns:a16="http://schemas.microsoft.com/office/drawing/2014/main" val="20000"/>
                    </a:ext>
                  </a:extLst>
                </a:gridCol>
                <a:gridCol w="2328234">
                  <a:extLst>
                    <a:ext uri="{9D8B030D-6E8A-4147-A177-3AD203B41FA5}">
                      <a16:colId xmlns:a16="http://schemas.microsoft.com/office/drawing/2014/main" val="20001"/>
                    </a:ext>
                  </a:extLst>
                </a:gridCol>
                <a:gridCol w="2328234">
                  <a:extLst>
                    <a:ext uri="{9D8B030D-6E8A-4147-A177-3AD203B41FA5}">
                      <a16:colId xmlns:a16="http://schemas.microsoft.com/office/drawing/2014/main" val="20002"/>
                    </a:ext>
                  </a:extLst>
                </a:gridCol>
              </a:tblGrid>
              <a:tr h="579072">
                <a:tc>
                  <a:txBody>
                    <a:bodyPr/>
                    <a:lstStyle/>
                    <a:p>
                      <a:pPr algn="ctr"/>
                      <a:r>
                        <a:rPr lang="es-MX" sz="1600" dirty="0">
                          <a:latin typeface="Arial" panose="020B0604020202020204" pitchFamily="34" charset="0"/>
                          <a:cs typeface="Arial" panose="020B0604020202020204" pitchFamily="34" charset="0"/>
                        </a:rPr>
                        <a:t>Unidad de competencias</a:t>
                      </a:r>
                    </a:p>
                  </a:txBody>
                  <a:tcPr marL="91441" marR="91441" marT="45699" marB="45699"/>
                </a:tc>
                <a:tc>
                  <a:txBody>
                    <a:bodyPr/>
                    <a:lstStyle/>
                    <a:p>
                      <a:pPr algn="ctr"/>
                      <a:r>
                        <a:rPr lang="es-MX" sz="1600" dirty="0">
                          <a:latin typeface="Arial" panose="020B0604020202020204" pitchFamily="34" charset="0"/>
                          <a:cs typeface="Arial" panose="020B0604020202020204" pitchFamily="34" charset="0"/>
                        </a:rPr>
                        <a:t>Contenidos de la U.A. que atiende</a:t>
                      </a:r>
                    </a:p>
                  </a:txBody>
                  <a:tcPr marL="91441" marR="91441" marT="45699" marB="45699"/>
                </a:tc>
                <a:tc>
                  <a:txBody>
                    <a:bodyPr/>
                    <a:lstStyle/>
                    <a:p>
                      <a:pPr algn="ctr"/>
                      <a:r>
                        <a:rPr lang="es-MX" sz="1600" dirty="0">
                          <a:latin typeface="Arial" panose="020B0604020202020204" pitchFamily="34" charset="0"/>
                          <a:cs typeface="Arial" panose="020B0604020202020204" pitchFamily="34" charset="0"/>
                        </a:rPr>
                        <a:t>Objetivos</a:t>
                      </a:r>
                      <a:r>
                        <a:rPr lang="es-MX" sz="1600" baseline="0" dirty="0">
                          <a:latin typeface="Arial" panose="020B0604020202020204" pitchFamily="34" charset="0"/>
                          <a:cs typeface="Arial" panose="020B0604020202020204" pitchFamily="34" charset="0"/>
                        </a:rPr>
                        <a:t> de la unidad</a:t>
                      </a:r>
                      <a:endParaRPr lang="es-MX" sz="1600" dirty="0">
                        <a:latin typeface="Arial" panose="020B0604020202020204" pitchFamily="34" charset="0"/>
                        <a:cs typeface="Arial" panose="020B0604020202020204" pitchFamily="34" charset="0"/>
                      </a:endParaRPr>
                    </a:p>
                  </a:txBody>
                  <a:tcPr marL="91441" marR="91441" marT="45699" marB="45699"/>
                </a:tc>
                <a:extLst>
                  <a:ext uri="{0D108BD9-81ED-4DB2-BD59-A6C34878D82A}">
                    <a16:rowId xmlns:a16="http://schemas.microsoft.com/office/drawing/2014/main" val="10000"/>
                  </a:ext>
                </a:extLst>
              </a:tr>
              <a:tr h="194029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sz="1600" dirty="0">
                          <a:latin typeface="Arial" panose="020B0604020202020204" pitchFamily="34" charset="0"/>
                          <a:cs typeface="Arial" panose="020B0604020202020204" pitchFamily="34" charset="0"/>
                        </a:rPr>
                        <a:t>I.  Conocimientos de </a:t>
                      </a:r>
                      <a:r>
                        <a:rPr lang="es-MX" sz="1600" baseline="0" dirty="0">
                          <a:latin typeface="Arial" panose="020B0604020202020204" pitchFamily="34" charset="0"/>
                          <a:cs typeface="Arial" panose="020B0604020202020204" pitchFamily="34" charset="0"/>
                        </a:rPr>
                        <a:t>  principios básicos de las aportaciones de la escuela inglesa. Ideas de Melanie Klein</a:t>
                      </a:r>
                      <a:endParaRPr lang="es-MX" sz="1600" dirty="0">
                        <a:latin typeface="Arial" panose="020B0604020202020204" pitchFamily="34" charset="0"/>
                        <a:cs typeface="Arial" panose="020B0604020202020204" pitchFamily="34" charset="0"/>
                      </a:endParaRPr>
                    </a:p>
                  </a:txBody>
                  <a:tcPr marL="91441" marR="91441" marT="45699" marB="45699"/>
                </a:tc>
                <a:tc>
                  <a:txBody>
                    <a:bodyPr/>
                    <a:lstStyle/>
                    <a:p>
                      <a:pPr algn="just"/>
                      <a:r>
                        <a:rPr lang="es-MX" sz="1600" dirty="0">
                          <a:latin typeface="Arial" panose="020B0604020202020204" pitchFamily="34" charset="0"/>
                          <a:cs typeface="Arial" panose="020B0604020202020204" pitchFamily="34" charset="0"/>
                        </a:rPr>
                        <a:t>Fantasía</a:t>
                      </a:r>
                      <a:r>
                        <a:rPr lang="es-MX" sz="1600" baseline="0" dirty="0">
                          <a:latin typeface="Arial" panose="020B0604020202020204" pitchFamily="34" charset="0"/>
                          <a:cs typeface="Arial" panose="020B0604020202020204" pitchFamily="34" charset="0"/>
                        </a:rPr>
                        <a:t> como mecanismo principal de acercamiento al las estructuras mentales psíquicas, desde la mirada del psicoanálisis.</a:t>
                      </a:r>
                      <a:endParaRPr lang="es-MX" sz="1600" dirty="0">
                        <a:latin typeface="Arial" panose="020B0604020202020204" pitchFamily="34" charset="0"/>
                        <a:cs typeface="Arial" panose="020B0604020202020204" pitchFamily="34" charset="0"/>
                      </a:endParaRPr>
                    </a:p>
                  </a:txBody>
                  <a:tcPr marL="91441" marR="91441" marT="45699" marB="45699"/>
                </a:tc>
                <a:tc>
                  <a:txBody>
                    <a:bodyPr/>
                    <a:lstStyle/>
                    <a:p>
                      <a:pPr algn="just"/>
                      <a:r>
                        <a:rPr lang="es-MX" sz="1600" dirty="0">
                          <a:latin typeface="Arial" panose="020B0604020202020204" pitchFamily="34" charset="0"/>
                          <a:cs typeface="Arial" panose="020B0604020202020204" pitchFamily="34" charset="0"/>
                        </a:rPr>
                        <a:t>Que el alumno identifique los principios básicos del</a:t>
                      </a:r>
                      <a:r>
                        <a:rPr lang="es-MX" sz="1600" baseline="0" dirty="0">
                          <a:latin typeface="Arial" panose="020B0604020202020204" pitchFamily="34" charset="0"/>
                          <a:cs typeface="Arial" panose="020B0604020202020204" pitchFamily="34" charset="0"/>
                        </a:rPr>
                        <a:t> pensamiento de Melanie Klein, y sus aportes a la teoría psicoanalítica.</a:t>
                      </a:r>
                      <a:endParaRPr lang="es-MX" sz="1600" dirty="0">
                        <a:latin typeface="Arial" panose="020B0604020202020204" pitchFamily="34" charset="0"/>
                        <a:cs typeface="Arial" panose="020B0604020202020204" pitchFamily="34" charset="0"/>
                      </a:endParaRPr>
                    </a:p>
                  </a:txBody>
                  <a:tcPr marL="91441" marR="91441" marT="45699" marB="45699"/>
                </a:tc>
                <a:extLst>
                  <a:ext uri="{0D108BD9-81ED-4DB2-BD59-A6C34878D82A}">
                    <a16:rowId xmlns:a16="http://schemas.microsoft.com/office/drawing/2014/main" val="10001"/>
                  </a:ext>
                </a:extLst>
              </a:tr>
            </a:tbl>
          </a:graphicData>
        </a:graphic>
      </p:graphicFrame>
      <p:graphicFrame>
        <p:nvGraphicFramePr>
          <p:cNvPr id="8" name="7 Tabla"/>
          <p:cNvGraphicFramePr>
            <a:graphicFrameLocks noGrp="1"/>
          </p:cNvGraphicFramePr>
          <p:nvPr>
            <p:extLst>
              <p:ext uri="{D42A27DB-BD31-4B8C-83A1-F6EECF244321}">
                <p14:modId xmlns:p14="http://schemas.microsoft.com/office/powerpoint/2010/main" val="769376380"/>
              </p:ext>
            </p:extLst>
          </p:nvPr>
        </p:nvGraphicFramePr>
        <p:xfrm>
          <a:off x="1403647" y="1412875"/>
          <a:ext cx="6913266" cy="741364"/>
        </p:xfrm>
        <a:graphic>
          <a:graphicData uri="http://schemas.openxmlformats.org/drawingml/2006/table">
            <a:tbl>
              <a:tblPr firstRow="1" bandRow="1">
                <a:tableStyleId>{7DF18680-E054-41AD-8BC1-D1AEF772440D}</a:tableStyleId>
              </a:tblPr>
              <a:tblGrid>
                <a:gridCol w="3456633">
                  <a:extLst>
                    <a:ext uri="{9D8B030D-6E8A-4147-A177-3AD203B41FA5}">
                      <a16:colId xmlns:a16="http://schemas.microsoft.com/office/drawing/2014/main" val="20000"/>
                    </a:ext>
                  </a:extLst>
                </a:gridCol>
                <a:gridCol w="3456633">
                  <a:extLst>
                    <a:ext uri="{9D8B030D-6E8A-4147-A177-3AD203B41FA5}">
                      <a16:colId xmlns:a16="http://schemas.microsoft.com/office/drawing/2014/main" val="20001"/>
                    </a:ext>
                  </a:extLst>
                </a:gridCol>
              </a:tblGrid>
              <a:tr h="370682">
                <a:tc>
                  <a:txBody>
                    <a:bodyPr/>
                    <a:lstStyle/>
                    <a:p>
                      <a:pPr algn="ctr"/>
                      <a:r>
                        <a:rPr lang="es-MX" sz="1400" dirty="0">
                          <a:latin typeface="Arial" panose="020B0604020202020204" pitchFamily="34" charset="0"/>
                          <a:cs typeface="Arial" panose="020B0604020202020204" pitchFamily="34" charset="0"/>
                        </a:rPr>
                        <a:t>Programa educativo</a:t>
                      </a:r>
                    </a:p>
                  </a:txBody>
                  <a:tcPr marL="91454" marR="91454" marT="45700" marB="45700"/>
                </a:tc>
                <a:tc>
                  <a:txBody>
                    <a:bodyPr/>
                    <a:lstStyle/>
                    <a:p>
                      <a:pPr algn="ctr"/>
                      <a:r>
                        <a:rPr lang="es-MX" sz="1400" dirty="0">
                          <a:latin typeface="Arial" panose="020B0604020202020204" pitchFamily="34" charset="0"/>
                          <a:cs typeface="Arial" panose="020B0604020202020204" pitchFamily="34" charset="0"/>
                        </a:rPr>
                        <a:t>Unidad de aprendizaje</a:t>
                      </a:r>
                    </a:p>
                  </a:txBody>
                  <a:tcPr marL="91454" marR="91454" marT="45700" marB="45700"/>
                </a:tc>
                <a:extLst>
                  <a:ext uri="{0D108BD9-81ED-4DB2-BD59-A6C34878D82A}">
                    <a16:rowId xmlns:a16="http://schemas.microsoft.com/office/drawing/2014/main" val="10000"/>
                  </a:ext>
                </a:extLst>
              </a:tr>
              <a:tr h="370682">
                <a:tc>
                  <a:txBody>
                    <a:bodyPr/>
                    <a:lstStyle/>
                    <a:p>
                      <a:pPr algn="ctr"/>
                      <a:r>
                        <a:rPr lang="es-MX" sz="1400" dirty="0">
                          <a:latin typeface="Arial" panose="020B0604020202020204" pitchFamily="34" charset="0"/>
                          <a:cs typeface="Arial" panose="020B0604020202020204" pitchFamily="34" charset="0"/>
                        </a:rPr>
                        <a:t>Licenciatura en psicología</a:t>
                      </a:r>
                    </a:p>
                  </a:txBody>
                  <a:tcPr marL="91454" marR="91454" marT="45700" marB="45700"/>
                </a:tc>
                <a:tc>
                  <a:txBody>
                    <a:bodyPr/>
                    <a:lstStyle/>
                    <a:p>
                      <a:pPr algn="ctr"/>
                      <a:r>
                        <a:rPr lang="es-MX" sz="1400" dirty="0">
                          <a:latin typeface="Arial" panose="020B0604020202020204" pitchFamily="34" charset="0"/>
                          <a:cs typeface="Arial" panose="020B0604020202020204" pitchFamily="34" charset="0"/>
                        </a:rPr>
                        <a:t>Fundamentos</a:t>
                      </a:r>
                      <a:r>
                        <a:rPr lang="es-MX" sz="1400" baseline="0" dirty="0">
                          <a:latin typeface="Arial" panose="020B0604020202020204" pitchFamily="34" charset="0"/>
                          <a:cs typeface="Arial" panose="020B0604020202020204" pitchFamily="34" charset="0"/>
                        </a:rPr>
                        <a:t> de Psicoanálisis II</a:t>
                      </a:r>
                      <a:endParaRPr lang="es-MX" sz="1400" dirty="0">
                        <a:latin typeface="Arial" panose="020B0604020202020204" pitchFamily="34" charset="0"/>
                        <a:cs typeface="Arial" panose="020B0604020202020204" pitchFamily="34" charset="0"/>
                      </a:endParaRPr>
                    </a:p>
                  </a:txBody>
                  <a:tcPr marL="91454" marR="91454" marT="45700" marB="45700"/>
                </a:tc>
                <a:extLst>
                  <a:ext uri="{0D108BD9-81ED-4DB2-BD59-A6C34878D82A}">
                    <a16:rowId xmlns:a16="http://schemas.microsoft.com/office/drawing/2014/main" val="10001"/>
                  </a:ext>
                </a:extLst>
              </a:tr>
            </a:tbl>
          </a:graphicData>
        </a:graphic>
      </p:graphicFrame>
      <p:pic>
        <p:nvPicPr>
          <p:cNvPr id="2102" name="8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65438" y="115888"/>
            <a:ext cx="55943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1 Título"/>
          <p:cNvSpPr txBox="1">
            <a:spLocks/>
          </p:cNvSpPr>
          <p:nvPr/>
        </p:nvSpPr>
        <p:spPr>
          <a:xfrm>
            <a:off x="323850" y="800100"/>
            <a:ext cx="8569325" cy="757238"/>
          </a:xfrm>
          <a:prstGeom prst="rect">
            <a:avLst/>
          </a:prstGeom>
        </p:spPr>
        <p:txBody>
          <a:bodyPr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s-MX" sz="2000" dirty="0">
                <a:solidFill>
                  <a:schemeClr val="tx2">
                    <a:lumMod val="90000"/>
                  </a:schemeClr>
                </a:solidFill>
                <a:latin typeface="Arial Black" panose="020B0A04020102020204" pitchFamily="34" charset="0"/>
                <a:cs typeface="Arial" panose="020B0604020202020204" pitchFamily="34" charset="0"/>
              </a:rPr>
              <a:t>Melanie Klein</a:t>
            </a:r>
          </a:p>
        </p:txBody>
      </p:sp>
    </p:spTree>
    <p:extLst>
      <p:ext uri="{BB962C8B-B14F-4D97-AF65-F5344CB8AC3E}">
        <p14:creationId xmlns:p14="http://schemas.microsoft.com/office/powerpoint/2010/main" val="31508248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ES" dirty="0"/>
              <a:t>Producción teórica la divide en tres Etapas</a:t>
            </a:r>
          </a:p>
        </p:txBody>
      </p:sp>
      <p:sp>
        <p:nvSpPr>
          <p:cNvPr id="5" name="4 Marcador de contenido"/>
          <p:cNvSpPr>
            <a:spLocks noGrp="1"/>
          </p:cNvSpPr>
          <p:nvPr>
            <p:ph idx="1"/>
          </p:nvPr>
        </p:nvSpPr>
        <p:spPr>
          <a:xfrm>
            <a:off x="1435608" y="2204864"/>
            <a:ext cx="7498080" cy="4043536"/>
          </a:xfrm>
        </p:spPr>
        <p:txBody>
          <a:bodyPr/>
          <a:lstStyle/>
          <a:p>
            <a:pPr algn="just"/>
            <a:r>
              <a:rPr lang="es-ES" dirty="0"/>
              <a:t>1932 – 1946 Teoría de las posiciones</a:t>
            </a:r>
          </a:p>
          <a:p>
            <a:pPr algn="just"/>
            <a:r>
              <a:rPr lang="es-ES" dirty="0"/>
              <a:t>        Estructura de la mente</a:t>
            </a:r>
          </a:p>
        </p:txBody>
      </p:sp>
      <p:pic>
        <p:nvPicPr>
          <p:cNvPr id="8194" name="Picture 2" descr="C:\Users\Sistemas\Documents\Cesion de derechos\descarga (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3367821"/>
            <a:ext cx="4464496" cy="2581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14812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ES" dirty="0"/>
              <a:t>Producción teórica la divide en tres Etapas</a:t>
            </a:r>
          </a:p>
        </p:txBody>
      </p:sp>
      <p:sp>
        <p:nvSpPr>
          <p:cNvPr id="5" name="4 Marcador de contenido"/>
          <p:cNvSpPr>
            <a:spLocks noGrp="1"/>
          </p:cNvSpPr>
          <p:nvPr>
            <p:ph idx="1"/>
          </p:nvPr>
        </p:nvSpPr>
        <p:spPr>
          <a:xfrm>
            <a:off x="1435608" y="2204864"/>
            <a:ext cx="7498080" cy="4043536"/>
          </a:xfrm>
        </p:spPr>
        <p:txBody>
          <a:bodyPr/>
          <a:lstStyle/>
          <a:p>
            <a:pPr algn="just"/>
            <a:r>
              <a:rPr lang="es-ES" dirty="0"/>
              <a:t>1946 -1960 </a:t>
            </a:r>
          </a:p>
          <a:p>
            <a:pPr algn="just"/>
            <a:r>
              <a:rPr lang="es-ES" dirty="0"/>
              <a:t>Envidia primaria</a:t>
            </a:r>
          </a:p>
          <a:p>
            <a:pPr algn="just"/>
            <a:r>
              <a:rPr lang="es-ES" dirty="0"/>
              <a:t>Técnica </a:t>
            </a:r>
            <a:r>
              <a:rPr lang="es-ES" dirty="0" err="1"/>
              <a:t>Kleniana</a:t>
            </a:r>
            <a:endParaRPr lang="es-ES" dirty="0"/>
          </a:p>
          <a:p>
            <a:pPr algn="just"/>
            <a:r>
              <a:rPr lang="es-ES" dirty="0"/>
              <a:t>Interpretación de la transferencia positiva y negativa</a:t>
            </a:r>
          </a:p>
        </p:txBody>
      </p:sp>
    </p:spTree>
    <p:extLst>
      <p:ext uri="{BB962C8B-B14F-4D97-AF65-F5344CB8AC3E}">
        <p14:creationId xmlns:p14="http://schemas.microsoft.com/office/powerpoint/2010/main" val="318839524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Conceptos Fundamentales</a:t>
            </a:r>
          </a:p>
        </p:txBody>
      </p:sp>
      <p:sp>
        <p:nvSpPr>
          <p:cNvPr id="5" name="4 Marcador de contenido"/>
          <p:cNvSpPr>
            <a:spLocks noGrp="1"/>
          </p:cNvSpPr>
          <p:nvPr>
            <p:ph idx="1"/>
          </p:nvPr>
        </p:nvSpPr>
        <p:spPr>
          <a:xfrm>
            <a:off x="1435608" y="1412776"/>
            <a:ext cx="7498080" cy="4835624"/>
          </a:xfrm>
        </p:spPr>
        <p:txBody>
          <a:bodyPr/>
          <a:lstStyle/>
          <a:p>
            <a:pPr algn="just"/>
            <a:r>
              <a:rPr lang="es-ES" dirty="0"/>
              <a:t>Técnica del Juego infantil</a:t>
            </a:r>
          </a:p>
          <a:p>
            <a:pPr algn="just"/>
            <a:r>
              <a:rPr lang="es-ES" dirty="0"/>
              <a:t>Estructura de la mente</a:t>
            </a:r>
          </a:p>
          <a:p>
            <a:pPr algn="just"/>
            <a:r>
              <a:rPr lang="es-ES" dirty="0" err="1"/>
              <a:t>Super</a:t>
            </a:r>
            <a:r>
              <a:rPr lang="es-ES" dirty="0"/>
              <a:t>- yo temprano</a:t>
            </a:r>
          </a:p>
          <a:p>
            <a:pPr algn="just"/>
            <a:r>
              <a:rPr lang="es-ES" dirty="0"/>
              <a:t>Teoría de las Posiciones</a:t>
            </a:r>
          </a:p>
          <a:p>
            <a:pPr algn="just"/>
            <a:r>
              <a:rPr lang="es-ES" dirty="0"/>
              <a:t>Teoría de la Envidia</a:t>
            </a:r>
          </a:p>
          <a:p>
            <a:pPr algn="just"/>
            <a:endParaRPr lang="es-ES" dirty="0"/>
          </a:p>
          <a:p>
            <a:pPr algn="just"/>
            <a:endParaRPr lang="es-ES" dirty="0"/>
          </a:p>
        </p:txBody>
      </p:sp>
    </p:spTree>
    <p:extLst>
      <p:ext uri="{BB962C8B-B14F-4D97-AF65-F5344CB8AC3E}">
        <p14:creationId xmlns:p14="http://schemas.microsoft.com/office/powerpoint/2010/main" val="3200727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Producción teórica 1era Etapa</a:t>
            </a:r>
          </a:p>
        </p:txBody>
      </p:sp>
      <p:sp>
        <p:nvSpPr>
          <p:cNvPr id="5" name="4 Marcador de contenido"/>
          <p:cNvSpPr>
            <a:spLocks noGrp="1"/>
          </p:cNvSpPr>
          <p:nvPr>
            <p:ph idx="1"/>
          </p:nvPr>
        </p:nvSpPr>
        <p:spPr>
          <a:xfrm>
            <a:off x="1435608" y="2204864"/>
            <a:ext cx="7498080" cy="4043536"/>
          </a:xfrm>
        </p:spPr>
        <p:txBody>
          <a:bodyPr/>
          <a:lstStyle/>
          <a:p>
            <a:pPr algn="just"/>
            <a:r>
              <a:rPr lang="es-ES" dirty="0"/>
              <a:t>Acepta sus juegos, dramatizaciones, expresiones verbales y sueños.</a:t>
            </a:r>
          </a:p>
          <a:p>
            <a:pPr algn="just"/>
            <a:r>
              <a:rPr lang="es-ES" dirty="0"/>
              <a:t>Exploración del inconsciente infantil</a:t>
            </a:r>
          </a:p>
          <a:p>
            <a:pPr algn="just"/>
            <a:r>
              <a:rPr lang="es-ES" dirty="0"/>
              <a:t>Experiencias expresadas en el juego.</a:t>
            </a:r>
          </a:p>
        </p:txBody>
      </p:sp>
    </p:spTree>
    <p:extLst>
      <p:ext uri="{BB962C8B-B14F-4D97-AF65-F5344CB8AC3E}">
        <p14:creationId xmlns:p14="http://schemas.microsoft.com/office/powerpoint/2010/main" val="8797460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Cajón de Juegos</a:t>
            </a:r>
          </a:p>
        </p:txBody>
      </p:sp>
      <p:sp>
        <p:nvSpPr>
          <p:cNvPr id="5" name="4 Marcador de contenido"/>
          <p:cNvSpPr>
            <a:spLocks noGrp="1"/>
          </p:cNvSpPr>
          <p:nvPr>
            <p:ph idx="1"/>
          </p:nvPr>
        </p:nvSpPr>
        <p:spPr>
          <a:xfrm>
            <a:off x="1435608" y="2204864"/>
            <a:ext cx="3424424" cy="4043536"/>
          </a:xfrm>
        </p:spPr>
        <p:txBody>
          <a:bodyPr/>
          <a:lstStyle/>
          <a:p>
            <a:pPr algn="just"/>
            <a:r>
              <a:rPr lang="es-ES" dirty="0"/>
              <a:t>Herramienta para entender los conflictos en el niño.</a:t>
            </a:r>
          </a:p>
        </p:txBody>
      </p:sp>
      <p:pic>
        <p:nvPicPr>
          <p:cNvPr id="3074" name="Picture 2" descr="C:\Users\Sistemas\Documents\Cesion de derechos\descarga (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2132856"/>
            <a:ext cx="3578486"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198912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Estructura de la mente</a:t>
            </a:r>
          </a:p>
        </p:txBody>
      </p:sp>
      <p:sp>
        <p:nvSpPr>
          <p:cNvPr id="5" name="4 Marcador de contenido"/>
          <p:cNvSpPr>
            <a:spLocks noGrp="1"/>
          </p:cNvSpPr>
          <p:nvPr>
            <p:ph idx="1"/>
          </p:nvPr>
        </p:nvSpPr>
        <p:spPr>
          <a:xfrm>
            <a:off x="1187624" y="1340768"/>
            <a:ext cx="4536504" cy="4968552"/>
          </a:xfrm>
        </p:spPr>
        <p:txBody>
          <a:bodyPr>
            <a:normAutofit fontScale="77500" lnSpcReduction="20000"/>
          </a:bodyPr>
          <a:lstStyle/>
          <a:p>
            <a:pPr algn="just"/>
            <a:r>
              <a:rPr lang="es-ES" dirty="0"/>
              <a:t>La angustia existe desde el comienzo de la vida es el motor esencial que pone en marcha el desarrollo psíquico. Inicia en la experiencia traumática del parto y todas las situaciones posteriores que provocan frustración</a:t>
            </a:r>
          </a:p>
          <a:p>
            <a:pPr algn="just"/>
            <a:endParaRPr lang="es-ES" dirty="0"/>
          </a:p>
          <a:p>
            <a:pPr algn="just"/>
            <a:r>
              <a:rPr lang="es-ES" dirty="0"/>
              <a:t>El psiquismo se origina en un vinculo intersubjetivo, hay que observar las fantasías que pueden explorarse desde el inconsciente.</a:t>
            </a:r>
          </a:p>
        </p:txBody>
      </p:sp>
      <p:pic>
        <p:nvPicPr>
          <p:cNvPr id="4098" name="Picture 2" descr="C:\Users\Sistemas\Documents\Cesion de derechos\28c70ec4d70b35904891f8f2b00f3db3_artic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7" y="1743074"/>
            <a:ext cx="3240361" cy="3990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55617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Estructura de la mente</a:t>
            </a:r>
          </a:p>
        </p:txBody>
      </p:sp>
      <p:sp>
        <p:nvSpPr>
          <p:cNvPr id="5" name="4 Marcador de contenido"/>
          <p:cNvSpPr>
            <a:spLocks noGrp="1"/>
          </p:cNvSpPr>
          <p:nvPr>
            <p:ph idx="1"/>
          </p:nvPr>
        </p:nvSpPr>
        <p:spPr>
          <a:xfrm>
            <a:off x="1187624" y="1340768"/>
            <a:ext cx="7498080" cy="4043536"/>
          </a:xfrm>
        </p:spPr>
        <p:txBody>
          <a:bodyPr>
            <a:normAutofit/>
          </a:bodyPr>
          <a:lstStyle/>
          <a:p>
            <a:pPr algn="just"/>
            <a:r>
              <a:rPr lang="es-ES" dirty="0"/>
              <a:t>Existe un yo incipiente desde el nacimiento, capaz de experimentar angustia de sentir un conflicto entre pulsiones de amor y de odio en el vinculo con los objetos primarios y de poseer mecanismos de defensa.</a:t>
            </a:r>
          </a:p>
        </p:txBody>
      </p:sp>
    </p:spTree>
    <p:extLst>
      <p:ext uri="{BB962C8B-B14F-4D97-AF65-F5344CB8AC3E}">
        <p14:creationId xmlns:p14="http://schemas.microsoft.com/office/powerpoint/2010/main" val="424834269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Estructura de la mente</a:t>
            </a:r>
          </a:p>
        </p:txBody>
      </p:sp>
      <p:sp>
        <p:nvSpPr>
          <p:cNvPr id="5" name="4 Marcador de contenido"/>
          <p:cNvSpPr>
            <a:spLocks noGrp="1"/>
          </p:cNvSpPr>
          <p:nvPr>
            <p:ph idx="1"/>
          </p:nvPr>
        </p:nvSpPr>
        <p:spPr>
          <a:xfrm>
            <a:off x="1187624" y="1340768"/>
            <a:ext cx="7498080" cy="4043536"/>
          </a:xfrm>
        </p:spPr>
        <p:txBody>
          <a:bodyPr>
            <a:normAutofit/>
          </a:bodyPr>
          <a:lstStyle/>
          <a:p>
            <a:pPr marL="82296" indent="0" algn="just">
              <a:buNone/>
            </a:pPr>
            <a:r>
              <a:rPr lang="es-ES" dirty="0"/>
              <a:t>Objetos internos que interactúan entre si, produciendo significados y motivaciones.</a:t>
            </a:r>
          </a:p>
          <a:p>
            <a:pPr marL="82296" indent="0" algn="just">
              <a:buNone/>
            </a:pPr>
            <a:endParaRPr lang="es-ES" dirty="0"/>
          </a:p>
          <a:p>
            <a:pPr marL="82296" indent="0" algn="just">
              <a:buNone/>
            </a:pPr>
            <a:r>
              <a:rPr lang="es-ES" dirty="0"/>
              <a:t>Fantasías inconscientes como los elementos básicos de ese mundo interno o realidad psíquica</a:t>
            </a:r>
          </a:p>
        </p:txBody>
      </p:sp>
    </p:spTree>
    <p:extLst>
      <p:ext uri="{BB962C8B-B14F-4D97-AF65-F5344CB8AC3E}">
        <p14:creationId xmlns:p14="http://schemas.microsoft.com/office/powerpoint/2010/main" val="17423564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Producción teórica 2da. Etapa</a:t>
            </a:r>
          </a:p>
        </p:txBody>
      </p:sp>
      <p:sp>
        <p:nvSpPr>
          <p:cNvPr id="5" name="4 Marcador de contenido"/>
          <p:cNvSpPr>
            <a:spLocks noGrp="1"/>
          </p:cNvSpPr>
          <p:nvPr>
            <p:ph idx="1"/>
          </p:nvPr>
        </p:nvSpPr>
        <p:spPr>
          <a:xfrm>
            <a:off x="1259632" y="1556792"/>
            <a:ext cx="7498080" cy="4043536"/>
          </a:xfrm>
        </p:spPr>
        <p:txBody>
          <a:bodyPr/>
          <a:lstStyle/>
          <a:p>
            <a:pPr algn="just"/>
            <a:r>
              <a:rPr lang="es-ES" dirty="0"/>
              <a:t>Súper yo Temprano</a:t>
            </a:r>
          </a:p>
          <a:p>
            <a:pPr algn="just"/>
            <a:r>
              <a:rPr lang="es-ES" dirty="0"/>
              <a:t>Primero lo ubica entre los dos y tres años de edad.</a:t>
            </a:r>
          </a:p>
          <a:p>
            <a:pPr algn="just"/>
            <a:r>
              <a:rPr lang="es-ES" dirty="0"/>
              <a:t>Sadismo en el niño a los 6 meses por la </a:t>
            </a:r>
            <a:r>
              <a:rPr lang="es-ES" dirty="0" err="1"/>
              <a:t>detinción</a:t>
            </a:r>
            <a:r>
              <a:rPr lang="es-ES" dirty="0"/>
              <a:t> y el destete.</a:t>
            </a:r>
          </a:p>
          <a:p>
            <a:pPr algn="just"/>
            <a:r>
              <a:rPr lang="es-ES" dirty="0"/>
              <a:t>Lo ubica en los primeros días de nacimiento</a:t>
            </a:r>
          </a:p>
        </p:txBody>
      </p:sp>
    </p:spTree>
    <p:extLst>
      <p:ext uri="{BB962C8B-B14F-4D97-AF65-F5344CB8AC3E}">
        <p14:creationId xmlns:p14="http://schemas.microsoft.com/office/powerpoint/2010/main" val="18684343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Producción teórica 2da. Etapa</a:t>
            </a:r>
          </a:p>
        </p:txBody>
      </p:sp>
      <p:sp>
        <p:nvSpPr>
          <p:cNvPr id="5" name="4 Marcador de contenido"/>
          <p:cNvSpPr>
            <a:spLocks noGrp="1"/>
          </p:cNvSpPr>
          <p:nvPr>
            <p:ph idx="1"/>
          </p:nvPr>
        </p:nvSpPr>
        <p:spPr>
          <a:xfrm>
            <a:off x="1259632" y="1556792"/>
            <a:ext cx="7498080" cy="4043536"/>
          </a:xfrm>
        </p:spPr>
        <p:txBody>
          <a:bodyPr/>
          <a:lstStyle/>
          <a:p>
            <a:pPr algn="just"/>
            <a:r>
              <a:rPr lang="es-ES" dirty="0"/>
              <a:t>                               Actividad mental </a:t>
            </a:r>
          </a:p>
        </p:txBody>
      </p:sp>
      <p:pic>
        <p:nvPicPr>
          <p:cNvPr id="5122" name="Picture 2" descr="C:\Users\Sistemas\Documents\Cesion de derechos\descarga (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2352674"/>
            <a:ext cx="4176464" cy="3164558"/>
          </a:xfrm>
          <a:prstGeom prst="rect">
            <a:avLst/>
          </a:prstGeom>
          <a:noFill/>
          <a:extLst>
            <a:ext uri="{909E8E84-426E-40DD-AFC4-6F175D3DCCD1}">
              <a14:hiddenFill xmlns:a14="http://schemas.microsoft.com/office/drawing/2010/main">
                <a:solidFill>
                  <a:srgbClr val="FFFFFF"/>
                </a:solidFill>
              </a14:hiddenFill>
            </a:ext>
          </a:extLst>
        </p:spPr>
      </p:pic>
      <p:cxnSp>
        <p:nvCxnSpPr>
          <p:cNvPr id="3" name="2 Conector recto de flecha"/>
          <p:cNvCxnSpPr/>
          <p:nvPr/>
        </p:nvCxnSpPr>
        <p:spPr>
          <a:xfrm flipV="1">
            <a:off x="6228184" y="2352674"/>
            <a:ext cx="288032" cy="3562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903631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fontAlgn="auto" hangingPunct="1">
              <a:spcAft>
                <a:spcPts val="0"/>
              </a:spcAft>
              <a:defRPr/>
            </a:pPr>
            <a:r>
              <a:rPr lang="es-MX" sz="44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Presentación</a:t>
            </a:r>
            <a:endParaRPr lang="es-MX" sz="4400" dirty="0">
              <a:solidFill>
                <a:schemeClr val="tx1"/>
              </a:solidFill>
            </a:endParaRPr>
          </a:p>
        </p:txBody>
      </p:sp>
      <p:sp>
        <p:nvSpPr>
          <p:cNvPr id="3075" name="2 Marcador de contenido"/>
          <p:cNvSpPr>
            <a:spLocks noGrp="1"/>
          </p:cNvSpPr>
          <p:nvPr>
            <p:ph idx="1"/>
          </p:nvPr>
        </p:nvSpPr>
        <p:spPr/>
        <p:txBody>
          <a:bodyPr>
            <a:normAutofit fontScale="92500" lnSpcReduction="10000"/>
          </a:bodyPr>
          <a:lstStyle/>
          <a:p>
            <a:pPr marL="0" indent="0" algn="just" eaLnBrk="1" hangingPunct="1">
              <a:buFont typeface="Arial" charset="0"/>
              <a:buNone/>
            </a:pPr>
            <a:r>
              <a:rPr lang="es-MX" altLang="es-MX" dirty="0">
                <a:latin typeface="Arial" charset="0"/>
                <a:cs typeface="Arial" charset="0"/>
              </a:rPr>
              <a:t>El psicoanálisis como teoría de la psicología, ha sido tema de interés y de polémica desde sus inicios. Las aportaciones del padre del psicoanálisis ha dejado temas que seguidores han tratado de plantear nuevas ideas hacia el entendimiento de la mente, entre las que destaca la escuela inglesa, entre ellas las aportaciones de Melanie Klein.</a:t>
            </a:r>
          </a:p>
          <a:p>
            <a:pPr marL="0" indent="0" algn="just" eaLnBrk="1" hangingPunct="1">
              <a:buFont typeface="Arial" charset="0"/>
              <a:buNone/>
            </a:pPr>
            <a:r>
              <a:rPr lang="es-MX" altLang="es-MX" dirty="0">
                <a:latin typeface="Arial" charset="0"/>
                <a:cs typeface="Arial" charset="0"/>
              </a:rPr>
              <a:t>Que en la actualidad han creado punto de referencia para el psicoanálisis </a:t>
            </a:r>
          </a:p>
        </p:txBody>
      </p:sp>
    </p:spTree>
    <p:extLst>
      <p:ext uri="{BB962C8B-B14F-4D97-AF65-F5344CB8AC3E}">
        <p14:creationId xmlns:p14="http://schemas.microsoft.com/office/powerpoint/2010/main" val="17629300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Producción teórica 2da. Etapa</a:t>
            </a:r>
          </a:p>
        </p:txBody>
      </p:sp>
      <p:sp>
        <p:nvSpPr>
          <p:cNvPr id="5" name="4 Marcador de contenido"/>
          <p:cNvSpPr>
            <a:spLocks noGrp="1"/>
          </p:cNvSpPr>
          <p:nvPr>
            <p:ph idx="1"/>
          </p:nvPr>
        </p:nvSpPr>
        <p:spPr>
          <a:xfrm>
            <a:off x="1187624" y="1340768"/>
            <a:ext cx="7498080" cy="3899520"/>
          </a:xfrm>
        </p:spPr>
        <p:txBody>
          <a:bodyPr>
            <a:normAutofit lnSpcReduction="10000"/>
          </a:bodyPr>
          <a:lstStyle/>
          <a:p>
            <a:pPr marL="82296" indent="0" algn="just">
              <a:buNone/>
            </a:pPr>
            <a:endParaRPr lang="es-ES" dirty="0"/>
          </a:p>
          <a:p>
            <a:pPr algn="just"/>
            <a:r>
              <a:rPr lang="es-ES" dirty="0"/>
              <a:t>Periodos pre verbales hay una riqueza de fantasías inconscientes que están dirigidas al cuerpo de la madre. Tiene deseos de penetrar en dicho cuerpo y atacarlo sádicamente.</a:t>
            </a:r>
          </a:p>
          <a:p>
            <a:pPr algn="just"/>
            <a:r>
              <a:rPr lang="es-ES" dirty="0"/>
              <a:t>Fantasías agresivas son de dos tipos:</a:t>
            </a:r>
          </a:p>
          <a:p>
            <a:pPr algn="just"/>
            <a:r>
              <a:rPr lang="es-ES" dirty="0"/>
              <a:t>Oral y anal</a:t>
            </a:r>
          </a:p>
        </p:txBody>
      </p:sp>
    </p:spTree>
    <p:extLst>
      <p:ext uri="{BB962C8B-B14F-4D97-AF65-F5344CB8AC3E}">
        <p14:creationId xmlns:p14="http://schemas.microsoft.com/office/powerpoint/2010/main" val="17450357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Producción teórica 2da. Etapa</a:t>
            </a:r>
          </a:p>
        </p:txBody>
      </p:sp>
      <p:sp>
        <p:nvSpPr>
          <p:cNvPr id="5" name="4 Marcador de contenido"/>
          <p:cNvSpPr>
            <a:spLocks noGrp="1"/>
          </p:cNvSpPr>
          <p:nvPr>
            <p:ph idx="1"/>
          </p:nvPr>
        </p:nvSpPr>
        <p:spPr>
          <a:xfrm>
            <a:off x="1435608" y="2204864"/>
            <a:ext cx="7498080" cy="4043536"/>
          </a:xfrm>
        </p:spPr>
        <p:txBody>
          <a:bodyPr/>
          <a:lstStyle/>
          <a:p>
            <a:pPr algn="just"/>
            <a:r>
              <a:rPr lang="es-ES" dirty="0"/>
              <a:t>Fantasías agresivas de tipo Oral- Sádicas: </a:t>
            </a:r>
          </a:p>
          <a:p>
            <a:pPr marL="82296" indent="0" algn="just">
              <a:buNone/>
            </a:pPr>
            <a:endParaRPr lang="es-ES" dirty="0"/>
          </a:p>
          <a:p>
            <a:pPr marL="82296" indent="0" algn="just">
              <a:buNone/>
            </a:pPr>
            <a:r>
              <a:rPr lang="es-ES" dirty="0"/>
              <a:t>Entrar al pecho y al cuerpo de la madre para morder, rasgar y robar sus contenidos</a:t>
            </a:r>
          </a:p>
        </p:txBody>
      </p:sp>
    </p:spTree>
    <p:extLst>
      <p:ext uri="{BB962C8B-B14F-4D97-AF65-F5344CB8AC3E}">
        <p14:creationId xmlns:p14="http://schemas.microsoft.com/office/powerpoint/2010/main" val="13280389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Producción teórica 2da. Etapa</a:t>
            </a:r>
          </a:p>
        </p:txBody>
      </p:sp>
      <p:sp>
        <p:nvSpPr>
          <p:cNvPr id="5" name="4 Marcador de contenido"/>
          <p:cNvSpPr>
            <a:spLocks noGrp="1"/>
          </p:cNvSpPr>
          <p:nvPr>
            <p:ph idx="1"/>
          </p:nvPr>
        </p:nvSpPr>
        <p:spPr>
          <a:xfrm>
            <a:off x="1435608" y="2204864"/>
            <a:ext cx="7498080" cy="4043536"/>
          </a:xfrm>
        </p:spPr>
        <p:txBody>
          <a:bodyPr/>
          <a:lstStyle/>
          <a:p>
            <a:pPr algn="just"/>
            <a:r>
              <a:rPr lang="es-ES" dirty="0"/>
              <a:t>Fantasías agresivas de tipo Anal- Sádicas: </a:t>
            </a:r>
          </a:p>
          <a:p>
            <a:pPr marL="82296" indent="0" algn="just">
              <a:buNone/>
            </a:pPr>
            <a:endParaRPr lang="es-ES" dirty="0"/>
          </a:p>
          <a:p>
            <a:pPr marL="82296" indent="0" algn="just">
              <a:buNone/>
            </a:pPr>
            <a:r>
              <a:rPr lang="es-ES" dirty="0"/>
              <a:t>Meterse en el cuerpo de la madre para ensuciar y dañar lo que ella tiene dentro</a:t>
            </a:r>
          </a:p>
          <a:p>
            <a:pPr marL="82296" indent="0" algn="just">
              <a:buNone/>
            </a:pPr>
            <a:endParaRPr lang="es-ES" dirty="0"/>
          </a:p>
          <a:p>
            <a:pPr marL="82296" indent="0" algn="just">
              <a:buNone/>
            </a:pPr>
            <a:r>
              <a:rPr lang="es-ES" dirty="0"/>
              <a:t>Fase Femenina</a:t>
            </a:r>
          </a:p>
        </p:txBody>
      </p:sp>
    </p:spTree>
    <p:extLst>
      <p:ext uri="{BB962C8B-B14F-4D97-AF65-F5344CB8AC3E}">
        <p14:creationId xmlns:p14="http://schemas.microsoft.com/office/powerpoint/2010/main" val="36828258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Producción teórica 2da. Etapa</a:t>
            </a:r>
          </a:p>
        </p:txBody>
      </p:sp>
      <p:sp>
        <p:nvSpPr>
          <p:cNvPr id="5" name="4 Marcador de contenido"/>
          <p:cNvSpPr>
            <a:spLocks noGrp="1"/>
          </p:cNvSpPr>
          <p:nvPr>
            <p:ph idx="1"/>
          </p:nvPr>
        </p:nvSpPr>
        <p:spPr>
          <a:xfrm>
            <a:off x="1435608" y="2204864"/>
            <a:ext cx="7498080" cy="4043536"/>
          </a:xfrm>
        </p:spPr>
        <p:txBody>
          <a:bodyPr/>
          <a:lstStyle/>
          <a:p>
            <a:pPr algn="just"/>
            <a:r>
              <a:rPr lang="es-ES" dirty="0"/>
              <a:t>Estas fantasías agresivas están motivadas por el deseo de conocer y celos destructivos.</a:t>
            </a:r>
          </a:p>
          <a:p>
            <a:pPr algn="just"/>
            <a:endParaRPr lang="es-ES" dirty="0"/>
          </a:p>
          <a:p>
            <a:pPr algn="just"/>
            <a:r>
              <a:rPr lang="es-ES" dirty="0"/>
              <a:t>Si se proyectan al exterior viene una angustia persecutoria intensa</a:t>
            </a:r>
          </a:p>
        </p:txBody>
      </p:sp>
    </p:spTree>
    <p:extLst>
      <p:ext uri="{BB962C8B-B14F-4D97-AF65-F5344CB8AC3E}">
        <p14:creationId xmlns:p14="http://schemas.microsoft.com/office/powerpoint/2010/main" val="7987035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Teoría de las Posiciones</a:t>
            </a:r>
          </a:p>
        </p:txBody>
      </p:sp>
      <p:sp>
        <p:nvSpPr>
          <p:cNvPr id="5" name="4 Marcador de contenido"/>
          <p:cNvSpPr>
            <a:spLocks noGrp="1"/>
          </p:cNvSpPr>
          <p:nvPr>
            <p:ph idx="1"/>
          </p:nvPr>
        </p:nvSpPr>
        <p:spPr>
          <a:xfrm>
            <a:off x="1187624" y="1340768"/>
            <a:ext cx="7498080" cy="4043536"/>
          </a:xfrm>
        </p:spPr>
        <p:txBody>
          <a:bodyPr>
            <a:normAutofit lnSpcReduction="10000"/>
          </a:bodyPr>
          <a:lstStyle/>
          <a:p>
            <a:pPr algn="just"/>
            <a:r>
              <a:rPr lang="es-ES" dirty="0"/>
              <a:t>Explican el vinculo con la realidad tanto externa como interna.</a:t>
            </a:r>
          </a:p>
          <a:p>
            <a:pPr algn="just"/>
            <a:r>
              <a:rPr lang="es-ES" dirty="0"/>
              <a:t>Organización cuyo centro psicológico es la angustia y esta ordenada la totalidad de la vida psíquica en relación con un objeto</a:t>
            </a:r>
          </a:p>
          <a:p>
            <a:pPr algn="just"/>
            <a:r>
              <a:rPr lang="es-ES" dirty="0"/>
              <a:t>1946 “Notas sobre algunos mecanismos </a:t>
            </a:r>
            <a:r>
              <a:rPr lang="es-ES" dirty="0" err="1"/>
              <a:t>ezquizoides</a:t>
            </a:r>
            <a:r>
              <a:rPr lang="es-ES" dirty="0"/>
              <a:t>”</a:t>
            </a:r>
          </a:p>
          <a:p>
            <a:pPr algn="just"/>
            <a:r>
              <a:rPr lang="es-ES" dirty="0"/>
              <a:t>Mecanismos de Defensa:</a:t>
            </a:r>
          </a:p>
        </p:txBody>
      </p:sp>
    </p:spTree>
    <p:extLst>
      <p:ext uri="{BB962C8B-B14F-4D97-AF65-F5344CB8AC3E}">
        <p14:creationId xmlns:p14="http://schemas.microsoft.com/office/powerpoint/2010/main" val="162140981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Mecanismos de Defensa</a:t>
            </a:r>
          </a:p>
        </p:txBody>
      </p:sp>
      <p:sp>
        <p:nvSpPr>
          <p:cNvPr id="5" name="4 Marcador de contenido"/>
          <p:cNvSpPr>
            <a:spLocks noGrp="1"/>
          </p:cNvSpPr>
          <p:nvPr>
            <p:ph idx="1"/>
          </p:nvPr>
        </p:nvSpPr>
        <p:spPr>
          <a:xfrm>
            <a:off x="1187624" y="1340768"/>
            <a:ext cx="7498080" cy="4043536"/>
          </a:xfrm>
        </p:spPr>
        <p:txBody>
          <a:bodyPr>
            <a:normAutofit/>
          </a:bodyPr>
          <a:lstStyle/>
          <a:p>
            <a:pPr algn="just"/>
            <a:r>
              <a:rPr lang="es-ES" dirty="0"/>
              <a:t>Procesos extremos, intensos y de características omnipotentes, son indispensables para organizar las primeras modalidades del funcionamiento mental</a:t>
            </a:r>
          </a:p>
        </p:txBody>
      </p:sp>
    </p:spTree>
    <p:extLst>
      <p:ext uri="{BB962C8B-B14F-4D97-AF65-F5344CB8AC3E}">
        <p14:creationId xmlns:p14="http://schemas.microsoft.com/office/powerpoint/2010/main" val="213653701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Mecanismos de Defensa</a:t>
            </a:r>
          </a:p>
        </p:txBody>
      </p:sp>
      <p:sp>
        <p:nvSpPr>
          <p:cNvPr id="5" name="4 Marcador de contenido"/>
          <p:cNvSpPr>
            <a:spLocks noGrp="1"/>
          </p:cNvSpPr>
          <p:nvPr>
            <p:ph idx="1"/>
          </p:nvPr>
        </p:nvSpPr>
        <p:spPr>
          <a:xfrm>
            <a:off x="1187624" y="1340768"/>
            <a:ext cx="7498080" cy="4043536"/>
          </a:xfrm>
        </p:spPr>
        <p:txBody>
          <a:bodyPr>
            <a:normAutofit fontScale="92500" lnSpcReduction="20000"/>
          </a:bodyPr>
          <a:lstStyle/>
          <a:p>
            <a:pPr algn="just"/>
            <a:r>
              <a:rPr lang="es-ES" dirty="0"/>
              <a:t>Disociación.- Partir en dos a un objeto</a:t>
            </a:r>
          </a:p>
          <a:p>
            <a:pPr marL="82296" indent="0" algn="just">
              <a:buNone/>
            </a:pPr>
            <a:r>
              <a:rPr lang="es-ES" dirty="0"/>
              <a:t>                    Objeto idealizado.- Se le      			asignan todas las experiencias </a:t>
            </a:r>
          </a:p>
          <a:p>
            <a:pPr marL="82296" indent="0" algn="just">
              <a:buNone/>
            </a:pPr>
            <a:r>
              <a:rPr lang="es-ES" dirty="0"/>
              <a:t>                gratificantes</a:t>
            </a:r>
          </a:p>
          <a:p>
            <a:pPr marL="82296" indent="0" algn="just">
              <a:buNone/>
            </a:pPr>
            <a:r>
              <a:rPr lang="es-ES" dirty="0"/>
              <a:t>		    Objeto Persecutorio.- Al que </a:t>
            </a:r>
          </a:p>
          <a:p>
            <a:pPr marL="82296" indent="0" algn="just">
              <a:buNone/>
            </a:pPr>
            <a:r>
              <a:rPr lang="es-ES" dirty="0"/>
              <a:t>		atribuye todas las frustraciones</a:t>
            </a:r>
          </a:p>
          <a:p>
            <a:pPr algn="just"/>
            <a:r>
              <a:rPr lang="es-ES" dirty="0"/>
              <a:t>Proyección e Introyección.- Relación dinámica entre experiencias internas y externas</a:t>
            </a:r>
          </a:p>
        </p:txBody>
      </p:sp>
      <p:sp>
        <p:nvSpPr>
          <p:cNvPr id="2" name="1 Flecha abajo"/>
          <p:cNvSpPr/>
          <p:nvPr/>
        </p:nvSpPr>
        <p:spPr>
          <a:xfrm>
            <a:off x="2483768" y="2132856"/>
            <a:ext cx="121158"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789487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Proyección</a:t>
            </a:r>
          </a:p>
        </p:txBody>
      </p:sp>
      <p:sp>
        <p:nvSpPr>
          <p:cNvPr id="5" name="4 Marcador de contenido"/>
          <p:cNvSpPr>
            <a:spLocks noGrp="1"/>
          </p:cNvSpPr>
          <p:nvPr>
            <p:ph idx="1"/>
          </p:nvPr>
        </p:nvSpPr>
        <p:spPr>
          <a:xfrm>
            <a:off x="5148064" y="1340768"/>
            <a:ext cx="3537640" cy="4680520"/>
          </a:xfrm>
        </p:spPr>
        <p:txBody>
          <a:bodyPr>
            <a:normAutofit fontScale="92500" lnSpcReduction="20000"/>
          </a:bodyPr>
          <a:lstStyle/>
          <a:p>
            <a:pPr algn="just"/>
            <a:r>
              <a:rPr lang="es-ES" dirty="0"/>
              <a:t>Amenaza de destrucción interna se contrarresta al ser expulsada fuera del sujeto, constituyéndose objetos parciales.</a:t>
            </a:r>
          </a:p>
          <a:p>
            <a:pPr algn="just"/>
            <a:endParaRPr lang="es-ES" dirty="0"/>
          </a:p>
          <a:p>
            <a:pPr algn="just"/>
            <a:r>
              <a:rPr lang="es-ES" dirty="0"/>
              <a:t>Pecho bueno y pecho malo</a:t>
            </a:r>
          </a:p>
        </p:txBody>
      </p:sp>
      <p:pic>
        <p:nvPicPr>
          <p:cNvPr id="6146" name="Picture 2" descr="C:\Users\Sistemas\Documents\Cesion de derechos\descarga (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2352675"/>
            <a:ext cx="2124075" cy="2152650"/>
          </a:xfrm>
          <a:prstGeom prst="rect">
            <a:avLst/>
          </a:prstGeom>
          <a:noFill/>
          <a:extLst>
            <a:ext uri="{909E8E84-426E-40DD-AFC4-6F175D3DCCD1}">
              <a14:hiddenFill xmlns:a14="http://schemas.microsoft.com/office/drawing/2010/main">
                <a:solidFill>
                  <a:srgbClr val="FFFFFF"/>
                </a:solidFill>
              </a14:hiddenFill>
            </a:ext>
          </a:extLst>
        </p:spPr>
      </p:pic>
      <p:sp>
        <p:nvSpPr>
          <p:cNvPr id="2" name="1 Flecha derecha"/>
          <p:cNvSpPr/>
          <p:nvPr/>
        </p:nvSpPr>
        <p:spPr>
          <a:xfrm>
            <a:off x="4010788" y="292216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649268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Introyección</a:t>
            </a:r>
          </a:p>
        </p:txBody>
      </p:sp>
      <p:sp>
        <p:nvSpPr>
          <p:cNvPr id="5" name="4 Marcador de contenido"/>
          <p:cNvSpPr>
            <a:spLocks noGrp="1"/>
          </p:cNvSpPr>
          <p:nvPr>
            <p:ph idx="1"/>
          </p:nvPr>
        </p:nvSpPr>
        <p:spPr>
          <a:xfrm>
            <a:off x="1187624" y="1340768"/>
            <a:ext cx="7498080" cy="4043536"/>
          </a:xfrm>
        </p:spPr>
        <p:txBody>
          <a:bodyPr>
            <a:normAutofit/>
          </a:bodyPr>
          <a:lstStyle/>
          <a:p>
            <a:pPr algn="just"/>
            <a:r>
              <a:rPr lang="es-ES" dirty="0"/>
              <a:t>La introyección del objeto bueno, fortalece al yo, le permite mejorar la ansiedad sin proyectarla, disminuye la ansiedad persecutoria y favorece los procesos de integración.</a:t>
            </a:r>
          </a:p>
          <a:p>
            <a:pPr algn="just"/>
            <a:endParaRPr lang="es-ES" dirty="0"/>
          </a:p>
          <a:p>
            <a:pPr algn="just"/>
            <a:r>
              <a:rPr lang="es-ES" dirty="0"/>
              <a:t>Posición Depresiva</a:t>
            </a:r>
          </a:p>
        </p:txBody>
      </p:sp>
    </p:spTree>
    <p:extLst>
      <p:ext uri="{BB962C8B-B14F-4D97-AF65-F5344CB8AC3E}">
        <p14:creationId xmlns:p14="http://schemas.microsoft.com/office/powerpoint/2010/main" val="30988717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Posición esquizoparanoide</a:t>
            </a:r>
          </a:p>
        </p:txBody>
      </p:sp>
      <p:sp>
        <p:nvSpPr>
          <p:cNvPr id="3" name="2 Elipse"/>
          <p:cNvSpPr/>
          <p:nvPr/>
        </p:nvSpPr>
        <p:spPr>
          <a:xfrm>
            <a:off x="3203848" y="2204864"/>
            <a:ext cx="4320480" cy="27363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t>Posición Esquizoparanoide</a:t>
            </a:r>
          </a:p>
        </p:txBody>
      </p:sp>
      <p:cxnSp>
        <p:nvCxnSpPr>
          <p:cNvPr id="8" name="7 Conector recto de flecha"/>
          <p:cNvCxnSpPr/>
          <p:nvPr/>
        </p:nvCxnSpPr>
        <p:spPr>
          <a:xfrm flipH="1" flipV="1">
            <a:off x="3131840" y="2345757"/>
            <a:ext cx="360040" cy="4351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flipV="1">
            <a:off x="7236296" y="2420888"/>
            <a:ext cx="504056"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10 Elipse"/>
          <p:cNvSpPr/>
          <p:nvPr/>
        </p:nvSpPr>
        <p:spPr>
          <a:xfrm>
            <a:off x="1331640" y="1268760"/>
            <a:ext cx="2016224" cy="10769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Persecutoria</a:t>
            </a:r>
          </a:p>
        </p:txBody>
      </p:sp>
      <p:sp>
        <p:nvSpPr>
          <p:cNvPr id="12" name="11 Marcador de contenido"/>
          <p:cNvSpPr>
            <a:spLocks noGrp="1"/>
          </p:cNvSpPr>
          <p:nvPr>
            <p:ph idx="1"/>
          </p:nvPr>
        </p:nvSpPr>
        <p:spPr>
          <a:xfrm>
            <a:off x="7236296" y="1268760"/>
            <a:ext cx="1810895"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800" dirty="0"/>
              <a:t>Objeto parcial</a:t>
            </a:r>
          </a:p>
        </p:txBody>
      </p:sp>
    </p:spTree>
    <p:extLst>
      <p:ext uri="{BB962C8B-B14F-4D97-AF65-F5344CB8AC3E}">
        <p14:creationId xmlns:p14="http://schemas.microsoft.com/office/powerpoint/2010/main" val="204725601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fontAlgn="auto" hangingPunct="1">
              <a:spcAft>
                <a:spcPts val="0"/>
              </a:spcAft>
              <a:defRPr/>
            </a:pPr>
            <a:r>
              <a:rPr lang="es-MX" sz="44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Justificación</a:t>
            </a:r>
            <a:endParaRPr lang="es-MX" sz="4400" dirty="0">
              <a:solidFill>
                <a:schemeClr val="tx1"/>
              </a:solidFill>
            </a:endParaRPr>
          </a:p>
        </p:txBody>
      </p:sp>
      <p:sp>
        <p:nvSpPr>
          <p:cNvPr id="4099" name="2 Marcador de contenido"/>
          <p:cNvSpPr>
            <a:spLocks noGrp="1"/>
          </p:cNvSpPr>
          <p:nvPr>
            <p:ph idx="1"/>
          </p:nvPr>
        </p:nvSpPr>
        <p:spPr/>
        <p:txBody>
          <a:bodyPr>
            <a:normAutofit fontScale="92500" lnSpcReduction="10000"/>
          </a:bodyPr>
          <a:lstStyle/>
          <a:p>
            <a:pPr marL="0" indent="0" algn="just" eaLnBrk="1" hangingPunct="1">
              <a:buFont typeface="Arial" charset="0"/>
              <a:buNone/>
            </a:pPr>
            <a:r>
              <a:rPr lang="es-MX" altLang="es-MX" dirty="0">
                <a:latin typeface="Arial" charset="0"/>
                <a:cs typeface="Arial" charset="0"/>
              </a:rPr>
              <a:t> El entendimiento de las ideas de la escuela inglesa es uno de los referentes teóricos mas usados y citados dentro del campo de la Psicología, actualmente las ideas de Klein son el primer punto de referencia para artículos de investigación dentro de la Asociación Psicoanalítica Internacional. Por lo que es importante que el psicólogo en formación conozca y maneje los conceptos propuestos de Melanie Klein</a:t>
            </a:r>
          </a:p>
        </p:txBody>
      </p:sp>
    </p:spTree>
    <p:extLst>
      <p:ext uri="{BB962C8B-B14F-4D97-AF65-F5344CB8AC3E}">
        <p14:creationId xmlns:p14="http://schemas.microsoft.com/office/powerpoint/2010/main" val="28162625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Posición esquizoparanoide</a:t>
            </a:r>
          </a:p>
        </p:txBody>
      </p:sp>
      <p:sp>
        <p:nvSpPr>
          <p:cNvPr id="5" name="4 Marcador de contenido"/>
          <p:cNvSpPr>
            <a:spLocks noGrp="1"/>
          </p:cNvSpPr>
          <p:nvPr>
            <p:ph idx="1"/>
          </p:nvPr>
        </p:nvSpPr>
        <p:spPr>
          <a:xfrm>
            <a:off x="1187624" y="1340768"/>
            <a:ext cx="7498080" cy="4043536"/>
          </a:xfrm>
        </p:spPr>
        <p:txBody>
          <a:bodyPr>
            <a:normAutofit/>
          </a:bodyPr>
          <a:lstStyle/>
          <a:p>
            <a:pPr algn="just"/>
            <a:r>
              <a:rPr lang="es-ES" dirty="0"/>
              <a:t>Los objetos externos se perciben deformados por las proyecciones agresivas y libidinales, disociadas en dos mundos</a:t>
            </a:r>
          </a:p>
        </p:txBody>
      </p:sp>
      <p:pic>
        <p:nvPicPr>
          <p:cNvPr id="7170" name="Picture 2" descr="C:\Users\Sistemas\Documents\Cesion de derechos\descarga (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3472350"/>
            <a:ext cx="3456384" cy="21359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17672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Posición depresiva</a:t>
            </a:r>
          </a:p>
        </p:txBody>
      </p:sp>
      <p:sp>
        <p:nvSpPr>
          <p:cNvPr id="5" name="4 Marcador de contenido"/>
          <p:cNvSpPr>
            <a:spLocks noGrp="1"/>
          </p:cNvSpPr>
          <p:nvPr>
            <p:ph idx="1"/>
          </p:nvPr>
        </p:nvSpPr>
        <p:spPr>
          <a:xfrm>
            <a:off x="1187624" y="1340768"/>
            <a:ext cx="7498080" cy="4043536"/>
          </a:xfrm>
        </p:spPr>
        <p:txBody>
          <a:bodyPr>
            <a:normAutofit/>
          </a:bodyPr>
          <a:lstStyle/>
          <a:p>
            <a:pPr algn="just"/>
            <a:r>
              <a:rPr lang="es-ES" dirty="0"/>
              <a:t>Es una nueva organización de la vida mental y constituye un momento clave para el desarrollo y la normalidad.</a:t>
            </a:r>
          </a:p>
          <a:p>
            <a:pPr marL="82296" indent="0" algn="just">
              <a:buNone/>
            </a:pPr>
            <a:endParaRPr lang="es-ES" dirty="0"/>
          </a:p>
          <a:p>
            <a:pPr algn="just"/>
            <a:r>
              <a:rPr lang="es-ES" dirty="0"/>
              <a:t>Se produce entre los tres y seis meses de edad</a:t>
            </a:r>
          </a:p>
        </p:txBody>
      </p:sp>
    </p:spTree>
    <p:extLst>
      <p:ext uri="{BB962C8B-B14F-4D97-AF65-F5344CB8AC3E}">
        <p14:creationId xmlns:p14="http://schemas.microsoft.com/office/powerpoint/2010/main" val="188939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Posición depresiva</a:t>
            </a:r>
          </a:p>
        </p:txBody>
      </p:sp>
      <p:sp>
        <p:nvSpPr>
          <p:cNvPr id="5" name="4 Marcador de contenido"/>
          <p:cNvSpPr>
            <a:spLocks noGrp="1"/>
          </p:cNvSpPr>
          <p:nvPr>
            <p:ph idx="1"/>
          </p:nvPr>
        </p:nvSpPr>
        <p:spPr>
          <a:xfrm>
            <a:off x="1187624" y="1340768"/>
            <a:ext cx="7498080" cy="4043536"/>
          </a:xfrm>
        </p:spPr>
        <p:txBody>
          <a:bodyPr>
            <a:normAutofit lnSpcReduction="10000"/>
          </a:bodyPr>
          <a:lstStyle/>
          <a:p>
            <a:pPr algn="just"/>
            <a:r>
              <a:rPr lang="es-ES" dirty="0"/>
              <a:t>Ansiedad depresiva, el yo siente culpa y teme por el daño que ha hecho al objeto amado con sus impulsos agresivos.</a:t>
            </a:r>
          </a:p>
          <a:p>
            <a:pPr algn="just"/>
            <a:r>
              <a:rPr lang="es-ES" dirty="0"/>
              <a:t>Relación con un objeto total.  Aumenta los procesos </a:t>
            </a:r>
            <a:r>
              <a:rPr lang="es-ES"/>
              <a:t>de integración</a:t>
            </a:r>
            <a:endParaRPr lang="es-ES" dirty="0"/>
          </a:p>
          <a:p>
            <a:pPr algn="just"/>
            <a:r>
              <a:rPr lang="es-ES" dirty="0"/>
              <a:t>El mecanismo de defensa principal es la reparación: atender y preocuparse por el estado del objeto (interno y externo)</a:t>
            </a:r>
          </a:p>
        </p:txBody>
      </p:sp>
    </p:spTree>
    <p:extLst>
      <p:ext uri="{BB962C8B-B14F-4D97-AF65-F5344CB8AC3E}">
        <p14:creationId xmlns:p14="http://schemas.microsoft.com/office/powerpoint/2010/main" val="427147128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a:t>Posición depresiva</a:t>
            </a:r>
          </a:p>
        </p:txBody>
      </p:sp>
      <p:sp>
        <p:nvSpPr>
          <p:cNvPr id="5" name="4 Marcador de contenido"/>
          <p:cNvSpPr>
            <a:spLocks noGrp="1"/>
          </p:cNvSpPr>
          <p:nvPr>
            <p:ph idx="1"/>
          </p:nvPr>
        </p:nvSpPr>
        <p:spPr>
          <a:xfrm>
            <a:off x="1187624" y="1340768"/>
            <a:ext cx="7498080" cy="4043536"/>
          </a:xfrm>
        </p:spPr>
        <p:txBody>
          <a:bodyPr>
            <a:normAutofit lnSpcReduction="10000"/>
          </a:bodyPr>
          <a:lstStyle/>
          <a:p>
            <a:pPr algn="just"/>
            <a:r>
              <a:rPr lang="es-ES" dirty="0"/>
              <a:t>El yo tiene que cuidar y preservar sus objetos, tanto externos como internos, el conflicto depresivo es una lucha constante ente los sentimientos de amor y de agresión.</a:t>
            </a:r>
          </a:p>
          <a:p>
            <a:pPr algn="just"/>
            <a:r>
              <a:rPr lang="es-ES" dirty="0"/>
              <a:t>El vinculo con el mundo externo es mas realista, ya que se le reconoce  sus aspectos buenos y malos; sin distorsiones.</a:t>
            </a:r>
          </a:p>
        </p:txBody>
      </p:sp>
    </p:spTree>
    <p:extLst>
      <p:ext uri="{BB962C8B-B14F-4D97-AF65-F5344CB8AC3E}">
        <p14:creationId xmlns:p14="http://schemas.microsoft.com/office/powerpoint/2010/main" val="32011710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sz="3600" dirty="0" err="1"/>
              <a:t>Critícas</a:t>
            </a:r>
            <a:r>
              <a:rPr lang="es-ES" sz="3600" dirty="0"/>
              <a:t> a la teoría </a:t>
            </a:r>
            <a:r>
              <a:rPr lang="es-ES" sz="3600" dirty="0" err="1"/>
              <a:t>Kleiniana</a:t>
            </a:r>
            <a:endParaRPr lang="es-ES" sz="3600" dirty="0"/>
          </a:p>
        </p:txBody>
      </p:sp>
      <p:sp>
        <p:nvSpPr>
          <p:cNvPr id="5" name="4 Marcador de contenido"/>
          <p:cNvSpPr>
            <a:spLocks noGrp="1"/>
          </p:cNvSpPr>
          <p:nvPr>
            <p:ph idx="1"/>
          </p:nvPr>
        </p:nvSpPr>
        <p:spPr>
          <a:xfrm>
            <a:off x="1187624" y="1340768"/>
            <a:ext cx="7498080" cy="4043536"/>
          </a:xfrm>
        </p:spPr>
        <p:txBody>
          <a:bodyPr>
            <a:normAutofit/>
          </a:bodyPr>
          <a:lstStyle/>
          <a:p>
            <a:pPr algn="just"/>
            <a:r>
              <a:rPr lang="es-ES" dirty="0"/>
              <a:t>1969 En la revista internacional de psicoanálisis.</a:t>
            </a:r>
          </a:p>
          <a:p>
            <a:pPr marL="82296" indent="0" algn="just">
              <a:buNone/>
            </a:pPr>
            <a:endParaRPr lang="es-ES" dirty="0"/>
          </a:p>
          <a:p>
            <a:pPr algn="just"/>
            <a:r>
              <a:rPr lang="es-ES" dirty="0"/>
              <a:t>Otto </a:t>
            </a:r>
            <a:r>
              <a:rPr lang="es-ES" dirty="0" err="1"/>
              <a:t>Kernberg</a:t>
            </a:r>
            <a:r>
              <a:rPr lang="es-ES" dirty="0"/>
              <a:t> presenta su trabajo Una contribución a la critica psicológica del ego de la escuela </a:t>
            </a:r>
            <a:r>
              <a:rPr lang="es-ES" dirty="0" err="1"/>
              <a:t>Kleniana</a:t>
            </a:r>
            <a:r>
              <a:rPr lang="es-ES" dirty="0"/>
              <a:t>.</a:t>
            </a:r>
          </a:p>
        </p:txBody>
      </p:sp>
    </p:spTree>
    <p:extLst>
      <p:ext uri="{BB962C8B-B14F-4D97-AF65-F5344CB8AC3E}">
        <p14:creationId xmlns:p14="http://schemas.microsoft.com/office/powerpoint/2010/main" val="8301909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sz="3600" dirty="0" err="1"/>
              <a:t>Critícas</a:t>
            </a:r>
            <a:r>
              <a:rPr lang="es-ES" sz="3600" dirty="0"/>
              <a:t> a la teoría </a:t>
            </a:r>
            <a:r>
              <a:rPr lang="es-ES" sz="3600" dirty="0" err="1"/>
              <a:t>Kleiniana</a:t>
            </a:r>
            <a:endParaRPr lang="es-ES" sz="3600" dirty="0"/>
          </a:p>
        </p:txBody>
      </p:sp>
      <p:sp>
        <p:nvSpPr>
          <p:cNvPr id="5" name="4 Marcador de contenido"/>
          <p:cNvSpPr>
            <a:spLocks noGrp="1"/>
          </p:cNvSpPr>
          <p:nvPr>
            <p:ph idx="1"/>
          </p:nvPr>
        </p:nvSpPr>
        <p:spPr>
          <a:xfrm>
            <a:off x="1187624" y="1340768"/>
            <a:ext cx="7498080" cy="4043536"/>
          </a:xfrm>
        </p:spPr>
        <p:txBody>
          <a:bodyPr>
            <a:normAutofit lnSpcReduction="10000"/>
          </a:bodyPr>
          <a:lstStyle/>
          <a:p>
            <a:pPr algn="just"/>
            <a:r>
              <a:rPr lang="es-ES" dirty="0"/>
              <a:t>Rechazan el concepto de una pulsión de muerte innata y no aceptan que ésta pueda ser el factor causal de la ansiedad humana.</a:t>
            </a:r>
          </a:p>
          <a:p>
            <a:pPr algn="just"/>
            <a:r>
              <a:rPr lang="es-ES" dirty="0"/>
              <a:t>Hay una deficiencia de la teoría sobre el desarrollo temprano; la falta de consideración del desarrollo biológico, anatómico y fisiológico.</a:t>
            </a:r>
          </a:p>
        </p:txBody>
      </p:sp>
    </p:spTree>
    <p:extLst>
      <p:ext uri="{BB962C8B-B14F-4D97-AF65-F5344CB8AC3E}">
        <p14:creationId xmlns:p14="http://schemas.microsoft.com/office/powerpoint/2010/main" val="8006517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sz="3600" dirty="0" err="1"/>
              <a:t>Critícas</a:t>
            </a:r>
            <a:r>
              <a:rPr lang="es-ES" sz="3600" dirty="0"/>
              <a:t> a la teoría </a:t>
            </a:r>
            <a:r>
              <a:rPr lang="es-ES" sz="3600" dirty="0" err="1"/>
              <a:t>Kleiniana</a:t>
            </a:r>
            <a:endParaRPr lang="es-ES" sz="3600" dirty="0"/>
          </a:p>
        </p:txBody>
      </p:sp>
      <p:sp>
        <p:nvSpPr>
          <p:cNvPr id="5" name="4 Marcador de contenido"/>
          <p:cNvSpPr>
            <a:spLocks noGrp="1"/>
          </p:cNvSpPr>
          <p:nvPr>
            <p:ph idx="1"/>
          </p:nvPr>
        </p:nvSpPr>
        <p:spPr>
          <a:xfrm>
            <a:off x="1187624" y="1340768"/>
            <a:ext cx="7498080" cy="4043536"/>
          </a:xfrm>
        </p:spPr>
        <p:txBody>
          <a:bodyPr>
            <a:normAutofit/>
          </a:bodyPr>
          <a:lstStyle/>
          <a:p>
            <a:pPr algn="just"/>
            <a:r>
              <a:rPr lang="es-ES" dirty="0"/>
              <a:t>Las observaciones de bebés durante el primer año quizás apoye la idea de que existe ansiedad, depresión y probablemente fantasías pero no en un grado tan elaborado.</a:t>
            </a:r>
          </a:p>
          <a:p>
            <a:pPr algn="just"/>
            <a:r>
              <a:rPr lang="es-ES" dirty="0"/>
              <a:t>No toma en cuenta los factores ambientales.</a:t>
            </a:r>
          </a:p>
        </p:txBody>
      </p:sp>
    </p:spTree>
    <p:extLst>
      <p:ext uri="{BB962C8B-B14F-4D97-AF65-F5344CB8AC3E}">
        <p14:creationId xmlns:p14="http://schemas.microsoft.com/office/powerpoint/2010/main" val="20245851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sz="3600" dirty="0" err="1"/>
              <a:t>Critícas</a:t>
            </a:r>
            <a:r>
              <a:rPr lang="es-ES" sz="3600" dirty="0"/>
              <a:t> a la teoría </a:t>
            </a:r>
            <a:r>
              <a:rPr lang="es-ES" sz="3600" dirty="0" err="1"/>
              <a:t>Kleiniana</a:t>
            </a:r>
            <a:endParaRPr lang="es-ES" sz="3600" dirty="0"/>
          </a:p>
        </p:txBody>
      </p:sp>
      <p:sp>
        <p:nvSpPr>
          <p:cNvPr id="5" name="4 Marcador de contenido"/>
          <p:cNvSpPr>
            <a:spLocks noGrp="1"/>
          </p:cNvSpPr>
          <p:nvPr>
            <p:ph idx="1"/>
          </p:nvPr>
        </p:nvSpPr>
        <p:spPr>
          <a:xfrm>
            <a:off x="1187624" y="1340768"/>
            <a:ext cx="7498080" cy="4043536"/>
          </a:xfrm>
        </p:spPr>
        <p:txBody>
          <a:bodyPr>
            <a:normAutofit/>
          </a:bodyPr>
          <a:lstStyle/>
          <a:p>
            <a:pPr algn="just"/>
            <a:r>
              <a:rPr lang="es-ES" dirty="0"/>
              <a:t>No hace una diferenciación adecuada entre el desarrollo normal y patológico.</a:t>
            </a:r>
          </a:p>
          <a:p>
            <a:pPr algn="just"/>
            <a:endParaRPr lang="es-ES" dirty="0"/>
          </a:p>
          <a:p>
            <a:pPr algn="just"/>
            <a:r>
              <a:rPr lang="es-ES" dirty="0">
                <a:solidFill>
                  <a:srgbClr val="FF0000"/>
                </a:solidFill>
              </a:rPr>
              <a:t>Criticas a la técnica </a:t>
            </a:r>
            <a:r>
              <a:rPr lang="es-ES" dirty="0" err="1">
                <a:solidFill>
                  <a:srgbClr val="FF0000"/>
                </a:solidFill>
              </a:rPr>
              <a:t>Kleniana</a:t>
            </a:r>
            <a:r>
              <a:rPr lang="es-ES" dirty="0"/>
              <a:t>.</a:t>
            </a:r>
          </a:p>
          <a:p>
            <a:pPr marL="82296" indent="0" algn="just">
              <a:buNone/>
            </a:pPr>
            <a:endParaRPr lang="es-ES" dirty="0"/>
          </a:p>
          <a:p>
            <a:pPr algn="just"/>
            <a:r>
              <a:rPr lang="es-ES" dirty="0">
                <a:solidFill>
                  <a:schemeClr val="tx1">
                    <a:lumMod val="95000"/>
                    <a:lumOff val="5000"/>
                  </a:schemeClr>
                </a:solidFill>
              </a:rPr>
              <a:t>No toma en cuenta las organizaciones defensivas del paciente</a:t>
            </a:r>
          </a:p>
        </p:txBody>
      </p:sp>
    </p:spTree>
    <p:extLst>
      <p:ext uri="{BB962C8B-B14F-4D97-AF65-F5344CB8AC3E}">
        <p14:creationId xmlns:p14="http://schemas.microsoft.com/office/powerpoint/2010/main" val="78601689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ES" sz="3600" dirty="0"/>
              <a:t>Puntos que sobresalen en la obra </a:t>
            </a:r>
            <a:r>
              <a:rPr lang="es-ES" sz="3600" dirty="0" err="1"/>
              <a:t>Kleiniana</a:t>
            </a:r>
            <a:endParaRPr lang="es-ES" sz="3600" dirty="0"/>
          </a:p>
        </p:txBody>
      </p:sp>
      <p:sp>
        <p:nvSpPr>
          <p:cNvPr id="5" name="4 Marcador de contenido"/>
          <p:cNvSpPr>
            <a:spLocks noGrp="1"/>
          </p:cNvSpPr>
          <p:nvPr>
            <p:ph idx="1"/>
          </p:nvPr>
        </p:nvSpPr>
        <p:spPr>
          <a:xfrm>
            <a:off x="1187624" y="1340768"/>
            <a:ext cx="7498080" cy="4043536"/>
          </a:xfrm>
        </p:spPr>
        <p:txBody>
          <a:bodyPr>
            <a:normAutofit/>
          </a:bodyPr>
          <a:lstStyle/>
          <a:p>
            <a:pPr algn="just"/>
            <a:r>
              <a:rPr lang="es-ES" dirty="0"/>
              <a:t>Creó la técnica de psicoanálisis infantil.</a:t>
            </a:r>
          </a:p>
        </p:txBody>
      </p:sp>
      <p:pic>
        <p:nvPicPr>
          <p:cNvPr id="9218" name="Picture 2" descr="C:\Users\Sistemas\Documents\Cesion de derechos\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7179" y="2492897"/>
            <a:ext cx="5721205" cy="3384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2777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ES" sz="3600" dirty="0"/>
              <a:t>Puntos que sobresalen en la obra </a:t>
            </a:r>
            <a:r>
              <a:rPr lang="es-ES" sz="3600" dirty="0" err="1"/>
              <a:t>Kleiniana</a:t>
            </a:r>
            <a:endParaRPr lang="es-ES" sz="3600" dirty="0"/>
          </a:p>
        </p:txBody>
      </p:sp>
      <p:sp>
        <p:nvSpPr>
          <p:cNvPr id="5" name="4 Marcador de contenido"/>
          <p:cNvSpPr>
            <a:spLocks noGrp="1"/>
          </p:cNvSpPr>
          <p:nvPr>
            <p:ph idx="1"/>
          </p:nvPr>
        </p:nvSpPr>
        <p:spPr>
          <a:xfrm>
            <a:off x="1187624" y="1340768"/>
            <a:ext cx="7498080" cy="4043536"/>
          </a:xfrm>
        </p:spPr>
        <p:txBody>
          <a:bodyPr>
            <a:normAutofit/>
          </a:bodyPr>
          <a:lstStyle/>
          <a:p>
            <a:pPr algn="just"/>
            <a:r>
              <a:rPr lang="es-ES" dirty="0"/>
              <a:t>Creó la técnica de psicoanálisis infantil.</a:t>
            </a:r>
          </a:p>
          <a:p>
            <a:pPr algn="just"/>
            <a:endParaRPr lang="es-ES" dirty="0">
              <a:solidFill>
                <a:schemeClr val="tx1">
                  <a:lumMod val="95000"/>
                  <a:lumOff val="5000"/>
                </a:schemeClr>
              </a:solidFill>
            </a:endParaRPr>
          </a:p>
          <a:p>
            <a:pPr algn="just"/>
            <a:r>
              <a:rPr lang="es-ES" dirty="0">
                <a:solidFill>
                  <a:schemeClr val="tx1">
                    <a:lumMod val="95000"/>
                    <a:lumOff val="5000"/>
                  </a:schemeClr>
                </a:solidFill>
              </a:rPr>
              <a:t>Concibió a la mente como un universo de objetos internos relacionados entre sí a través de las fantasías inconscientes, constituyendo la realidad psíquica.</a:t>
            </a:r>
          </a:p>
        </p:txBody>
      </p:sp>
    </p:spTree>
    <p:extLst>
      <p:ext uri="{BB962C8B-B14F-4D97-AF65-F5344CB8AC3E}">
        <p14:creationId xmlns:p14="http://schemas.microsoft.com/office/powerpoint/2010/main" val="418469495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fontAlgn="auto" hangingPunct="1">
              <a:spcAft>
                <a:spcPts val="0"/>
              </a:spcAft>
              <a:defRPr/>
            </a:pPr>
            <a:r>
              <a:rPr lang="es-MX" sz="4400" b="1" dirty="0">
                <a:solidFill>
                  <a:schemeClr val="tx1"/>
                </a:solidFill>
                <a:latin typeface="Arial" panose="020B0604020202020204" pitchFamily="34" charset="0"/>
                <a:cs typeface="Arial" panose="020B0604020202020204" pitchFamily="34" charset="0"/>
              </a:rPr>
              <a:t>Objetivo General</a:t>
            </a:r>
            <a:endParaRPr lang="es-MX" sz="4400" b="1" dirty="0">
              <a:solidFill>
                <a:schemeClr val="tx1"/>
              </a:solidFill>
            </a:endParaRPr>
          </a:p>
        </p:txBody>
      </p:sp>
      <p:sp>
        <p:nvSpPr>
          <p:cNvPr id="5123" name="2 Marcador de contenido"/>
          <p:cNvSpPr>
            <a:spLocks noGrp="1"/>
          </p:cNvSpPr>
          <p:nvPr>
            <p:ph idx="1"/>
          </p:nvPr>
        </p:nvSpPr>
        <p:spPr/>
        <p:txBody>
          <a:bodyPr/>
          <a:lstStyle/>
          <a:p>
            <a:pPr marL="0" indent="0" algn="just" eaLnBrk="1" hangingPunct="1">
              <a:buFont typeface="Arial" charset="0"/>
              <a:buNone/>
            </a:pPr>
            <a:r>
              <a:rPr lang="es-MX" altLang="es-MX" dirty="0">
                <a:latin typeface="Arial" charset="0"/>
                <a:cs typeface="Arial" charset="0"/>
              </a:rPr>
              <a:t>     El discente conocerá las aportaciones teóricas de Melanie Klein así como su aplicación dentro de la psicología clínica</a:t>
            </a:r>
          </a:p>
        </p:txBody>
      </p:sp>
    </p:spTree>
    <p:extLst>
      <p:ext uri="{BB962C8B-B14F-4D97-AF65-F5344CB8AC3E}">
        <p14:creationId xmlns:p14="http://schemas.microsoft.com/office/powerpoint/2010/main" val="180081455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ES" sz="3600" dirty="0"/>
              <a:t>Puntos que sobresalen en la obra </a:t>
            </a:r>
            <a:r>
              <a:rPr lang="es-ES" sz="3600" dirty="0" err="1"/>
              <a:t>Kleiniana</a:t>
            </a:r>
            <a:endParaRPr lang="es-ES" sz="3600" dirty="0"/>
          </a:p>
        </p:txBody>
      </p:sp>
      <p:sp>
        <p:nvSpPr>
          <p:cNvPr id="5" name="4 Marcador de contenido"/>
          <p:cNvSpPr>
            <a:spLocks noGrp="1"/>
          </p:cNvSpPr>
          <p:nvPr>
            <p:ph idx="1"/>
          </p:nvPr>
        </p:nvSpPr>
        <p:spPr>
          <a:xfrm>
            <a:off x="1187624" y="1340768"/>
            <a:ext cx="7498080" cy="4043536"/>
          </a:xfrm>
        </p:spPr>
        <p:txBody>
          <a:bodyPr>
            <a:normAutofit fontScale="92500" lnSpcReduction="10000"/>
          </a:bodyPr>
          <a:lstStyle/>
          <a:p>
            <a:pPr algn="just"/>
            <a:r>
              <a:rPr lang="es-ES" dirty="0"/>
              <a:t>Propuso una teoría original acerca del funcionamiento del psiquismo basada en la idea de las posiciones como agrupamientos emocionales y defensivos </a:t>
            </a:r>
          </a:p>
          <a:p>
            <a:pPr algn="just"/>
            <a:endParaRPr lang="es-ES" dirty="0"/>
          </a:p>
          <a:p>
            <a:pPr algn="just"/>
            <a:r>
              <a:rPr lang="es-ES" dirty="0"/>
              <a:t>Estudio procesos defensivos originales, especialmente el de identificación proyectiva y la disociación, descubriendo la reparación como actividad central.</a:t>
            </a:r>
          </a:p>
        </p:txBody>
      </p:sp>
    </p:spTree>
    <p:extLst>
      <p:ext uri="{BB962C8B-B14F-4D97-AF65-F5344CB8AC3E}">
        <p14:creationId xmlns:p14="http://schemas.microsoft.com/office/powerpoint/2010/main" val="20984031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sz="3600" dirty="0"/>
              <a:t>Referencias:</a:t>
            </a:r>
          </a:p>
        </p:txBody>
      </p:sp>
      <p:sp>
        <p:nvSpPr>
          <p:cNvPr id="5" name="4 Marcador de contenido"/>
          <p:cNvSpPr>
            <a:spLocks noGrp="1"/>
          </p:cNvSpPr>
          <p:nvPr>
            <p:ph idx="1"/>
          </p:nvPr>
        </p:nvSpPr>
        <p:spPr>
          <a:xfrm>
            <a:off x="1187624" y="1340768"/>
            <a:ext cx="7498080" cy="4536504"/>
          </a:xfrm>
        </p:spPr>
        <p:txBody>
          <a:bodyPr>
            <a:normAutofit fontScale="77500" lnSpcReduction="20000"/>
          </a:bodyPr>
          <a:lstStyle/>
          <a:p>
            <a:r>
              <a:rPr lang="es-ES" dirty="0" err="1"/>
              <a:t>Bleichmar</a:t>
            </a:r>
            <a:r>
              <a:rPr lang="es-ES" dirty="0"/>
              <a:t>, B. N. (1997). </a:t>
            </a:r>
            <a:r>
              <a:rPr lang="es-ES" i="1" dirty="0"/>
              <a:t>El psicoanálisis después de Freud.</a:t>
            </a:r>
            <a:r>
              <a:rPr lang="es-ES" dirty="0"/>
              <a:t> México: Paidós.</a:t>
            </a:r>
            <a:endParaRPr lang="es-MX" dirty="0"/>
          </a:p>
          <a:p>
            <a:r>
              <a:rPr lang="es-ES" dirty="0" err="1"/>
              <a:t>Jordan</a:t>
            </a:r>
            <a:r>
              <a:rPr lang="es-ES" dirty="0"/>
              <a:t>, G. (Dirección). (1979). </a:t>
            </a:r>
            <a:r>
              <a:rPr lang="es-ES" i="1" dirty="0"/>
              <a:t>Son- </a:t>
            </a:r>
            <a:r>
              <a:rPr lang="es-ES" i="1" dirty="0" err="1"/>
              <a:t>Rise</a:t>
            </a:r>
            <a:r>
              <a:rPr lang="es-ES" i="1" dirty="0"/>
              <a:t>: A </a:t>
            </a:r>
            <a:r>
              <a:rPr lang="es-ES" i="1" dirty="0" err="1"/>
              <a:t>miracle</a:t>
            </a:r>
            <a:r>
              <a:rPr lang="es-ES" i="1" dirty="0"/>
              <a:t> of </a:t>
            </a:r>
            <a:r>
              <a:rPr lang="es-ES" i="1" dirty="0" err="1"/>
              <a:t>love</a:t>
            </a:r>
            <a:r>
              <a:rPr lang="es-ES" dirty="0"/>
              <a:t> [Película].</a:t>
            </a:r>
            <a:endParaRPr lang="es-MX" dirty="0"/>
          </a:p>
          <a:p>
            <a:r>
              <a:rPr lang="es-ES" dirty="0" err="1"/>
              <a:t>Leiberman</a:t>
            </a:r>
            <a:r>
              <a:rPr lang="es-ES" dirty="0"/>
              <a:t>., B. N. (2013). </a:t>
            </a:r>
            <a:r>
              <a:rPr lang="es-ES" i="1" dirty="0"/>
              <a:t>Sobre el psicoanálisis contemporáneo.</a:t>
            </a:r>
            <a:r>
              <a:rPr lang="es-ES" dirty="0"/>
              <a:t> México: Paidós.</a:t>
            </a:r>
            <a:endParaRPr lang="es-MX" dirty="0"/>
          </a:p>
          <a:p>
            <a:r>
              <a:rPr lang="es-ES" dirty="0" err="1"/>
              <a:t>Mahler</a:t>
            </a:r>
            <a:r>
              <a:rPr lang="es-ES" dirty="0"/>
              <a:t>, M. (1972). Simbiosis Humana: Las vicisitudes desde la individuación. En M. Margaret, </a:t>
            </a:r>
            <a:r>
              <a:rPr lang="es-ES" i="1" dirty="0"/>
              <a:t>Simbiosis Humana: Las vicisitudes desde la individuación</a:t>
            </a:r>
            <a:r>
              <a:rPr lang="es-ES" dirty="0"/>
              <a:t> (pág. 38). </a:t>
            </a:r>
            <a:r>
              <a:rPr lang="es-ES" dirty="0" err="1"/>
              <a:t>Mexico</a:t>
            </a:r>
            <a:r>
              <a:rPr lang="es-ES" dirty="0"/>
              <a:t>: </a:t>
            </a:r>
            <a:r>
              <a:rPr lang="es-ES" dirty="0" err="1"/>
              <a:t>Joaquin</a:t>
            </a:r>
            <a:r>
              <a:rPr lang="es-ES" dirty="0"/>
              <a:t> </a:t>
            </a:r>
            <a:r>
              <a:rPr lang="es-ES" dirty="0" err="1"/>
              <a:t>Mortiz</a:t>
            </a:r>
            <a:r>
              <a:rPr lang="es-ES" dirty="0"/>
              <a:t>.</a:t>
            </a:r>
            <a:endParaRPr lang="es-MX" dirty="0"/>
          </a:p>
          <a:p>
            <a:r>
              <a:rPr lang="es-ES" dirty="0"/>
              <a:t>Pine, F. (2004). </a:t>
            </a:r>
            <a:r>
              <a:rPr lang="es-ES" i="1" dirty="0" err="1"/>
              <a:t>Mahler</a:t>
            </a:r>
            <a:r>
              <a:rPr lang="es-ES" i="1" dirty="0"/>
              <a:t> </a:t>
            </a:r>
            <a:r>
              <a:rPr lang="es-ES" i="1" dirty="0" err="1"/>
              <a:t>Concepts</a:t>
            </a:r>
            <a:r>
              <a:rPr lang="es-ES" i="1" dirty="0"/>
              <a:t> of </a:t>
            </a:r>
            <a:r>
              <a:rPr lang="es-ES" i="1" dirty="0" err="1"/>
              <a:t>Symbiosis</a:t>
            </a:r>
            <a:r>
              <a:rPr lang="es-ES" i="1" dirty="0"/>
              <a:t> and </a:t>
            </a:r>
            <a:r>
              <a:rPr lang="es-ES" i="1" dirty="0" err="1"/>
              <a:t>Separation-Individuation</a:t>
            </a:r>
            <a:r>
              <a:rPr lang="es-ES" i="1" dirty="0"/>
              <a:t>.</a:t>
            </a:r>
            <a:r>
              <a:rPr lang="es-ES" dirty="0"/>
              <a:t> </a:t>
            </a:r>
            <a:r>
              <a:rPr lang="es-ES" dirty="0" err="1"/>
              <a:t>Journay</a:t>
            </a:r>
            <a:r>
              <a:rPr lang="es-ES" dirty="0"/>
              <a:t> American </a:t>
            </a:r>
            <a:r>
              <a:rPr lang="es-ES" dirty="0" err="1"/>
              <a:t>Pshychoanal</a:t>
            </a:r>
            <a:r>
              <a:rPr lang="es-ES" dirty="0"/>
              <a:t>.</a:t>
            </a:r>
            <a:endParaRPr lang="es-MX" dirty="0"/>
          </a:p>
          <a:p>
            <a:pPr marL="82296" indent="0">
              <a:buNone/>
            </a:pPr>
            <a:endParaRPr lang="es-MX" dirty="0"/>
          </a:p>
          <a:p>
            <a:pPr algn="just"/>
            <a:endParaRPr lang="es-ES" dirty="0"/>
          </a:p>
        </p:txBody>
      </p:sp>
    </p:spTree>
    <p:extLst>
      <p:ext uri="{BB962C8B-B14F-4D97-AF65-F5344CB8AC3E}">
        <p14:creationId xmlns:p14="http://schemas.microsoft.com/office/powerpoint/2010/main" val="155554368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Melanie </a:t>
            </a:r>
            <a:r>
              <a:rPr lang="es-ES" dirty="0" err="1"/>
              <a:t>Reizes</a:t>
            </a:r>
            <a:r>
              <a:rPr lang="es-ES" dirty="0"/>
              <a:t> Klein  </a:t>
            </a:r>
          </a:p>
        </p:txBody>
      </p:sp>
      <p:sp>
        <p:nvSpPr>
          <p:cNvPr id="3" name="2 Marcador de contenido"/>
          <p:cNvSpPr>
            <a:spLocks noGrp="1"/>
          </p:cNvSpPr>
          <p:nvPr>
            <p:ph idx="1"/>
          </p:nvPr>
        </p:nvSpPr>
        <p:spPr>
          <a:xfrm>
            <a:off x="4572000" y="1447800"/>
            <a:ext cx="4361688" cy="4800600"/>
          </a:xfrm>
        </p:spPr>
        <p:txBody>
          <a:bodyPr>
            <a:normAutofit fontScale="92500" lnSpcReduction="10000"/>
          </a:bodyPr>
          <a:lstStyle/>
          <a:p>
            <a:pPr marL="82296" indent="0" algn="just">
              <a:buNone/>
            </a:pPr>
            <a:r>
              <a:rPr lang="es-ES" dirty="0"/>
              <a:t>Nació en 1880 quiso estudiar medicina.</a:t>
            </a:r>
          </a:p>
          <a:p>
            <a:pPr marL="82296" indent="0" algn="just">
              <a:buNone/>
            </a:pPr>
            <a:endParaRPr lang="es-ES" dirty="0"/>
          </a:p>
          <a:p>
            <a:pPr marL="82296" indent="0" algn="just">
              <a:buNone/>
            </a:pPr>
            <a:r>
              <a:rPr lang="es-ES" dirty="0"/>
              <a:t>Compromiso a los 17 años con Arthur Klein. Se caso a los 21 tuvo tres hijos.</a:t>
            </a:r>
          </a:p>
          <a:p>
            <a:pPr marL="82296" indent="0" algn="just">
              <a:buNone/>
            </a:pPr>
            <a:endParaRPr lang="es-ES" dirty="0"/>
          </a:p>
          <a:p>
            <a:pPr marL="82296" indent="0" algn="just">
              <a:buNone/>
            </a:pPr>
            <a:r>
              <a:rPr lang="es-ES" dirty="0"/>
              <a:t>La novela familiar en </a:t>
            </a:r>
            <a:r>
              <a:rPr lang="es-ES" i="1" dirty="0"/>
              <a:t>“status </a:t>
            </a:r>
            <a:r>
              <a:rPr lang="es-ES" i="1" dirty="0" err="1"/>
              <a:t>nascendi</a:t>
            </a:r>
            <a:r>
              <a:rPr lang="es-ES" i="1" dirty="0"/>
              <a:t>”</a:t>
            </a:r>
          </a:p>
          <a:p>
            <a:pPr marL="82296" indent="0" algn="just">
              <a:buNone/>
            </a:pPr>
            <a:endParaRPr lang="es-ES" dirty="0"/>
          </a:p>
          <a:p>
            <a:pPr marL="82296" indent="0" algn="just">
              <a:buNone/>
            </a:pPr>
            <a:endParaRPr lang="es-ES" dirty="0"/>
          </a:p>
          <a:p>
            <a:endParaRPr lang="es-ES" dirty="0"/>
          </a:p>
        </p:txBody>
      </p:sp>
      <p:pic>
        <p:nvPicPr>
          <p:cNvPr id="4" name="Picture 2" descr="C:\Users\Sistemas\Desktop\descarg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844824"/>
            <a:ext cx="2952328"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783772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Melanie </a:t>
            </a:r>
            <a:r>
              <a:rPr lang="es-ES" dirty="0" err="1"/>
              <a:t>Reizes</a:t>
            </a:r>
            <a:r>
              <a:rPr lang="es-ES" dirty="0"/>
              <a:t> Klein  </a:t>
            </a:r>
          </a:p>
        </p:txBody>
      </p:sp>
      <p:sp>
        <p:nvSpPr>
          <p:cNvPr id="3" name="2 Marcador de contenido"/>
          <p:cNvSpPr>
            <a:spLocks noGrp="1"/>
          </p:cNvSpPr>
          <p:nvPr>
            <p:ph idx="1"/>
          </p:nvPr>
        </p:nvSpPr>
        <p:spPr>
          <a:xfrm>
            <a:off x="4572000" y="1447800"/>
            <a:ext cx="4361688" cy="4800600"/>
          </a:xfrm>
        </p:spPr>
        <p:txBody>
          <a:bodyPr>
            <a:normAutofit/>
          </a:bodyPr>
          <a:lstStyle/>
          <a:p>
            <a:pPr marL="82296" indent="0" algn="just">
              <a:buNone/>
            </a:pPr>
            <a:endParaRPr lang="es-ES" dirty="0"/>
          </a:p>
          <a:p>
            <a:pPr marL="82296" indent="0" algn="just">
              <a:buNone/>
            </a:pPr>
            <a:r>
              <a:rPr lang="es-ES" dirty="0"/>
              <a:t>Principal representante José Luis González (</a:t>
            </a:r>
            <a:r>
              <a:rPr lang="es-MX" dirty="0"/>
              <a:t>Asociación Mexicana de Psicoterapia Analítica de Grupo AMPAG)</a:t>
            </a:r>
            <a:endParaRPr lang="es-ES" dirty="0"/>
          </a:p>
          <a:p>
            <a:pPr marL="82296" indent="0" algn="just">
              <a:buNone/>
            </a:pPr>
            <a:endParaRPr lang="es-ES" dirty="0"/>
          </a:p>
          <a:p>
            <a:endParaRPr lang="es-ES" dirty="0"/>
          </a:p>
        </p:txBody>
      </p:sp>
      <p:pic>
        <p:nvPicPr>
          <p:cNvPr id="1026" name="Picture 2" descr="C:\Users\Sistemas\Documents\Cesion de derechos\descarg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2890836"/>
            <a:ext cx="3384376" cy="1076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953304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br>
              <a:rPr lang="es-ES" dirty="0"/>
            </a:br>
            <a:endParaRPr lang="es-ES" dirty="0"/>
          </a:p>
        </p:txBody>
      </p:sp>
      <p:sp>
        <p:nvSpPr>
          <p:cNvPr id="3" name="2 Marcador de contenido"/>
          <p:cNvSpPr>
            <a:spLocks noGrp="1"/>
          </p:cNvSpPr>
          <p:nvPr>
            <p:ph idx="1"/>
          </p:nvPr>
        </p:nvSpPr>
        <p:spPr/>
        <p:txBody>
          <a:bodyPr>
            <a:normAutofit fontScale="92500" lnSpcReduction="10000"/>
          </a:bodyPr>
          <a:lstStyle/>
          <a:p>
            <a:pPr algn="just"/>
            <a:r>
              <a:rPr lang="es-ES" dirty="0"/>
              <a:t> </a:t>
            </a:r>
            <a:r>
              <a:rPr lang="es-ES" dirty="0" err="1"/>
              <a:t>Sándor</a:t>
            </a:r>
            <a:r>
              <a:rPr lang="es-ES" dirty="0"/>
              <a:t> </a:t>
            </a:r>
            <a:r>
              <a:rPr lang="es-ES" dirty="0" err="1"/>
              <a:t>Ferenczi</a:t>
            </a:r>
            <a:r>
              <a:rPr lang="es-ES" dirty="0"/>
              <a:t> comienza su primer análisis y  la motiva a introducirse al análisis infantil. Asociación Psicoanalítica Vienesa</a:t>
            </a:r>
          </a:p>
          <a:p>
            <a:pPr algn="just"/>
            <a:endParaRPr lang="es-ES" dirty="0"/>
          </a:p>
          <a:p>
            <a:pPr algn="just"/>
            <a:r>
              <a:rPr lang="es-ES" dirty="0"/>
              <a:t> Karl Abraham que la invita a trasladarse a Berlín. Sociedad Psicoanalítica de Berlín</a:t>
            </a:r>
          </a:p>
          <a:p>
            <a:pPr algn="just"/>
            <a:endParaRPr lang="es-ES" dirty="0"/>
          </a:p>
          <a:p>
            <a:pPr algn="just"/>
            <a:r>
              <a:rPr lang="es-ES" dirty="0"/>
              <a:t>Alfred </a:t>
            </a:r>
            <a:r>
              <a:rPr lang="es-ES" dirty="0" err="1"/>
              <a:t>Ernest</a:t>
            </a:r>
            <a:r>
              <a:rPr lang="es-ES" dirty="0"/>
              <a:t> Jones que la invita a trasladarse a Londres. Asociación Psicoanalítica de Psicoanálisis</a:t>
            </a:r>
          </a:p>
          <a:p>
            <a:endParaRPr lang="es-ES" dirty="0"/>
          </a:p>
        </p:txBody>
      </p:sp>
      <p:sp>
        <p:nvSpPr>
          <p:cNvPr id="4" name="1 Título"/>
          <p:cNvSpPr txBox="1">
            <a:spLocks/>
          </p:cNvSpPr>
          <p:nvPr/>
        </p:nvSpPr>
        <p:spPr>
          <a:xfrm>
            <a:off x="1588008" y="427038"/>
            <a:ext cx="7498080" cy="1143000"/>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es-ES" dirty="0"/>
              <a:t>Aportaciones  </a:t>
            </a:r>
          </a:p>
        </p:txBody>
      </p:sp>
    </p:spTree>
    <p:extLst>
      <p:ext uri="{BB962C8B-B14F-4D97-AF65-F5344CB8AC3E}">
        <p14:creationId xmlns:p14="http://schemas.microsoft.com/office/powerpoint/2010/main" val="3672207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23928" y="908720"/>
            <a:ext cx="5009760" cy="5339680"/>
          </a:xfrm>
        </p:spPr>
        <p:txBody>
          <a:bodyPr>
            <a:normAutofit fontScale="92500"/>
          </a:bodyPr>
          <a:lstStyle/>
          <a:p>
            <a:pPr algn="just"/>
            <a:r>
              <a:rPr lang="es-ES" dirty="0"/>
              <a:t>Controversias importantes:</a:t>
            </a:r>
          </a:p>
          <a:p>
            <a:pPr algn="just"/>
            <a:endParaRPr lang="es-ES" dirty="0"/>
          </a:p>
          <a:p>
            <a:pPr algn="just"/>
            <a:r>
              <a:rPr lang="es-ES" dirty="0"/>
              <a:t>1927 Anna Freud Psicoanálisis Infantil</a:t>
            </a:r>
          </a:p>
          <a:p>
            <a:pPr algn="just"/>
            <a:endParaRPr lang="es-ES" dirty="0"/>
          </a:p>
          <a:p>
            <a:pPr algn="just"/>
            <a:r>
              <a:rPr lang="es-ES" dirty="0"/>
              <a:t>1943- 44 Sociedad Psicoanalítica Británica</a:t>
            </a:r>
          </a:p>
          <a:p>
            <a:pPr algn="just"/>
            <a:r>
              <a:rPr lang="es-ES" sz="2400" dirty="0"/>
              <a:t>permitió reelaborar sus estudios de fantasías inconscientes, desarrollo emocional del lactante</a:t>
            </a:r>
            <a:endParaRPr lang="es-ES" dirty="0"/>
          </a:p>
          <a:p>
            <a:pPr algn="just"/>
            <a:r>
              <a:rPr lang="es-ES" dirty="0"/>
              <a:t>Teoría de la Envidia Primaria </a:t>
            </a:r>
          </a:p>
          <a:p>
            <a:pPr algn="just"/>
            <a:endParaRPr lang="es-ES" dirty="0"/>
          </a:p>
          <a:p>
            <a:endParaRPr lang="es-ES" dirty="0"/>
          </a:p>
        </p:txBody>
      </p:sp>
      <p:pic>
        <p:nvPicPr>
          <p:cNvPr id="2050" name="Picture 2" descr="C:\Users\Sistemas\Documents\Cesion de derechos\anna-freud-abrazada-a-su-padre-sigmund-freu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844824"/>
            <a:ext cx="2520280" cy="3159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8639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ES" dirty="0"/>
              <a:t>Producción teórica la divide en tres Etapas</a:t>
            </a:r>
          </a:p>
        </p:txBody>
      </p:sp>
      <p:sp>
        <p:nvSpPr>
          <p:cNvPr id="5" name="4 Marcador de contenido"/>
          <p:cNvSpPr>
            <a:spLocks noGrp="1"/>
          </p:cNvSpPr>
          <p:nvPr>
            <p:ph idx="1"/>
          </p:nvPr>
        </p:nvSpPr>
        <p:spPr>
          <a:xfrm>
            <a:off x="1435608" y="2204864"/>
            <a:ext cx="7498080" cy="4043536"/>
          </a:xfrm>
        </p:spPr>
        <p:txBody>
          <a:bodyPr/>
          <a:lstStyle/>
          <a:p>
            <a:pPr algn="just"/>
            <a:r>
              <a:rPr lang="es-ES" dirty="0"/>
              <a:t>1919 a 1932 </a:t>
            </a:r>
          </a:p>
          <a:p>
            <a:pPr algn="just"/>
            <a:r>
              <a:rPr lang="es-ES" dirty="0"/>
              <a:t>Técnica de Juego</a:t>
            </a:r>
          </a:p>
          <a:p>
            <a:pPr algn="just"/>
            <a:r>
              <a:rPr lang="es-ES" dirty="0"/>
              <a:t> Agresión en el desarrollo mental</a:t>
            </a:r>
          </a:p>
          <a:p>
            <a:pPr algn="just"/>
            <a:r>
              <a:rPr lang="es-ES" dirty="0"/>
              <a:t>Complejo de Edipo temprano</a:t>
            </a:r>
          </a:p>
          <a:p>
            <a:pPr algn="just"/>
            <a:r>
              <a:rPr lang="es-ES" dirty="0" err="1"/>
              <a:t>Super</a:t>
            </a:r>
            <a:r>
              <a:rPr lang="es-ES" dirty="0"/>
              <a:t> yo precoz</a:t>
            </a:r>
          </a:p>
        </p:txBody>
      </p:sp>
    </p:spTree>
    <p:extLst>
      <p:ext uri="{BB962C8B-B14F-4D97-AF65-F5344CB8AC3E}">
        <p14:creationId xmlns:p14="http://schemas.microsoft.com/office/powerpoint/2010/main" val="8426911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4240</TotalTime>
  <Words>1556</Words>
  <Application>Microsoft Office PowerPoint</Application>
  <PresentationFormat>Presentación en pantalla (4:3)</PresentationFormat>
  <Paragraphs>189</Paragraphs>
  <Slides>41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41</vt:i4>
      </vt:variant>
    </vt:vector>
  </HeadingPairs>
  <TitlesOfParts>
    <vt:vector size="47" baseType="lpstr">
      <vt:lpstr>Arial</vt:lpstr>
      <vt:lpstr>Arial Black</vt:lpstr>
      <vt:lpstr>Gill Sans MT</vt:lpstr>
      <vt:lpstr>Verdana</vt:lpstr>
      <vt:lpstr>Wingdings 2</vt:lpstr>
      <vt:lpstr>Solsticio</vt:lpstr>
      <vt:lpstr>Presentación de PowerPoint</vt:lpstr>
      <vt:lpstr>Presentación</vt:lpstr>
      <vt:lpstr>Justificación</vt:lpstr>
      <vt:lpstr>Objetivo General</vt:lpstr>
      <vt:lpstr>Melanie Reizes Klein  </vt:lpstr>
      <vt:lpstr>Melanie Reizes Klein  </vt:lpstr>
      <vt:lpstr> </vt:lpstr>
      <vt:lpstr>Presentación de PowerPoint</vt:lpstr>
      <vt:lpstr>Producción teórica la divide en tres Etapas</vt:lpstr>
      <vt:lpstr>Producción teórica la divide en tres Etapas</vt:lpstr>
      <vt:lpstr>Producción teórica la divide en tres Etapas</vt:lpstr>
      <vt:lpstr>Conceptos Fundamentales</vt:lpstr>
      <vt:lpstr>Producción teórica 1era Etapa</vt:lpstr>
      <vt:lpstr>Cajón de Juegos</vt:lpstr>
      <vt:lpstr>Estructura de la mente</vt:lpstr>
      <vt:lpstr>Estructura de la mente</vt:lpstr>
      <vt:lpstr>Estructura de la mente</vt:lpstr>
      <vt:lpstr>Producción teórica 2da. Etapa</vt:lpstr>
      <vt:lpstr>Producción teórica 2da. Etapa</vt:lpstr>
      <vt:lpstr>Producción teórica 2da. Etapa</vt:lpstr>
      <vt:lpstr>Producción teórica 2da. Etapa</vt:lpstr>
      <vt:lpstr>Producción teórica 2da. Etapa</vt:lpstr>
      <vt:lpstr>Producción teórica 2da. Etapa</vt:lpstr>
      <vt:lpstr>Teoría de las Posiciones</vt:lpstr>
      <vt:lpstr>Mecanismos de Defensa</vt:lpstr>
      <vt:lpstr>Mecanismos de Defensa</vt:lpstr>
      <vt:lpstr>Proyección</vt:lpstr>
      <vt:lpstr>Introyección</vt:lpstr>
      <vt:lpstr>Posición esquizoparanoide</vt:lpstr>
      <vt:lpstr>Posición esquizoparanoide</vt:lpstr>
      <vt:lpstr>Posición depresiva</vt:lpstr>
      <vt:lpstr>Posición depresiva</vt:lpstr>
      <vt:lpstr>Posición depresiva</vt:lpstr>
      <vt:lpstr>Critícas a la teoría Kleiniana</vt:lpstr>
      <vt:lpstr>Critícas a la teoría Kleiniana</vt:lpstr>
      <vt:lpstr>Critícas a la teoría Kleiniana</vt:lpstr>
      <vt:lpstr>Critícas a la teoría Kleiniana</vt:lpstr>
      <vt:lpstr>Puntos que sobresalen en la obra Kleiniana</vt:lpstr>
      <vt:lpstr>Puntos que sobresalen en la obra Kleiniana</vt:lpstr>
      <vt:lpstr>Puntos que sobresalen en la obra Kleiniana</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Centro Universitario UAEM Valle de Teotihuacán</dc:title>
  <dc:creator>usuario</dc:creator>
  <cp:lastModifiedBy>Yazmín Godínez Bustos</cp:lastModifiedBy>
  <cp:revision>49</cp:revision>
  <dcterms:created xsi:type="dcterms:W3CDTF">2013-08-27T04:20:13Z</dcterms:created>
  <dcterms:modified xsi:type="dcterms:W3CDTF">2017-10-21T02:36:15Z</dcterms:modified>
</cp:coreProperties>
</file>