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2"/>
  </p:notesMasterIdLst>
  <p:sldIdLst>
    <p:sldId id="307" r:id="rId2"/>
    <p:sldId id="308" r:id="rId3"/>
    <p:sldId id="309" r:id="rId4"/>
    <p:sldId id="310" r:id="rId5"/>
    <p:sldId id="311" r:id="rId6"/>
    <p:sldId id="312" r:id="rId7"/>
    <p:sldId id="313" r:id="rId8"/>
    <p:sldId id="314" r:id="rId9"/>
    <p:sldId id="315" r:id="rId10"/>
    <p:sldId id="316" r:id="rId11"/>
    <p:sldId id="317" r:id="rId12"/>
    <p:sldId id="318" r:id="rId13"/>
    <p:sldId id="319" r:id="rId14"/>
    <p:sldId id="320" r:id="rId15"/>
    <p:sldId id="256" r:id="rId16"/>
    <p:sldId id="257" r:id="rId17"/>
    <p:sldId id="299" r:id="rId18"/>
    <p:sldId id="258" r:id="rId19"/>
    <p:sldId id="270" r:id="rId20"/>
    <p:sldId id="259" r:id="rId21"/>
    <p:sldId id="269" r:id="rId22"/>
    <p:sldId id="260" r:id="rId23"/>
    <p:sldId id="261" r:id="rId24"/>
    <p:sldId id="262" r:id="rId25"/>
    <p:sldId id="263" r:id="rId26"/>
    <p:sldId id="264" r:id="rId27"/>
    <p:sldId id="271" r:id="rId28"/>
    <p:sldId id="273" r:id="rId29"/>
    <p:sldId id="274" r:id="rId30"/>
    <p:sldId id="300" r:id="rId31"/>
    <p:sldId id="281" r:id="rId32"/>
    <p:sldId id="278" r:id="rId33"/>
    <p:sldId id="280" r:id="rId34"/>
    <p:sldId id="279" r:id="rId35"/>
    <p:sldId id="282" r:id="rId36"/>
    <p:sldId id="268" r:id="rId37"/>
    <p:sldId id="283" r:id="rId38"/>
    <p:sldId id="301" r:id="rId39"/>
    <p:sldId id="302" r:id="rId40"/>
    <p:sldId id="303" r:id="rId41"/>
    <p:sldId id="304" r:id="rId42"/>
    <p:sldId id="305" r:id="rId43"/>
    <p:sldId id="284" r:id="rId44"/>
    <p:sldId id="297" r:id="rId45"/>
    <p:sldId id="298" r:id="rId46"/>
    <p:sldId id="293" r:id="rId47"/>
    <p:sldId id="285" r:id="rId48"/>
    <p:sldId id="294" r:id="rId49"/>
    <p:sldId id="295" r:id="rId50"/>
    <p:sldId id="306" r:id="rId5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529" autoAdjust="0"/>
    <p:restoredTop sz="94660"/>
  </p:normalViewPr>
  <p:slideViewPr>
    <p:cSldViewPr>
      <p:cViewPr>
        <p:scale>
          <a:sx n="76" d="100"/>
          <a:sy n="76" d="100"/>
        </p:scale>
        <p:origin x="-9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EBDD58-7B4F-49E3-818E-077D639270B5}" type="datetimeFigureOut">
              <a:rPr lang="es-MX" smtClean="0"/>
              <a:t>17/10/2017</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386B3E-098A-4A7C-A258-787D81A74CF0}" type="slidenum">
              <a:rPr lang="es-MX" smtClean="0"/>
              <a:t>‹Nº›</a:t>
            </a:fld>
            <a:endParaRPr lang="es-MX"/>
          </a:p>
        </p:txBody>
      </p:sp>
    </p:spTree>
    <p:extLst>
      <p:ext uri="{BB962C8B-B14F-4D97-AF65-F5344CB8AC3E}">
        <p14:creationId xmlns:p14="http://schemas.microsoft.com/office/powerpoint/2010/main" val="1546874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A386B3E-098A-4A7C-A258-787D81A74CF0}" type="slidenum">
              <a:rPr lang="es-MX" smtClean="0"/>
              <a:t>11</a:t>
            </a:fld>
            <a:endParaRPr lang="es-MX"/>
          </a:p>
        </p:txBody>
      </p:sp>
    </p:spTree>
    <p:extLst>
      <p:ext uri="{BB962C8B-B14F-4D97-AF65-F5344CB8AC3E}">
        <p14:creationId xmlns:p14="http://schemas.microsoft.com/office/powerpoint/2010/main" val="39700515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Todo el personal que labora en el consultorio dental</a:t>
            </a:r>
            <a:r>
              <a:rPr lang="es-MX" baseline="0" dirty="0" smtClean="0"/>
              <a:t> debe conocer la nomenclatura por colores y simbología empleada para la adecuada separación de </a:t>
            </a:r>
            <a:r>
              <a:rPr lang="es-MX" baseline="0" dirty="0" err="1" smtClean="0"/>
              <a:t>desevhos</a:t>
            </a:r>
            <a:r>
              <a:rPr lang="es-MX" baseline="0" dirty="0" smtClean="0"/>
              <a:t>.</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24</a:t>
            </a:fld>
            <a:endParaRPr lang="es-MX"/>
          </a:p>
        </p:txBody>
      </p:sp>
    </p:spTree>
    <p:extLst>
      <p:ext uri="{BB962C8B-B14F-4D97-AF65-F5344CB8AC3E}">
        <p14:creationId xmlns:p14="http://schemas.microsoft.com/office/powerpoint/2010/main" val="3650277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primer</a:t>
            </a:r>
            <a:r>
              <a:rPr lang="es-MX" baseline="0" dirty="0" smtClean="0"/>
              <a:t> y segundo símbolos indican que el material es Tóxico; que pueden provocar efectos agudos, crónicos o la muerte tras su ingestión, inhalación o contacto.</a:t>
            </a:r>
          </a:p>
          <a:p>
            <a:r>
              <a:rPr lang="es-MX" baseline="0" dirty="0" smtClean="0"/>
              <a:t>El último símbolo indica que es material </a:t>
            </a:r>
            <a:r>
              <a:rPr lang="es-MX" baseline="0" dirty="0" err="1" smtClean="0"/>
              <a:t>biocontaminado</a:t>
            </a:r>
            <a:r>
              <a:rPr lang="es-MX" baseline="0" dirty="0" smtClean="0"/>
              <a:t>; por su carga de bacterias, virus, hongos y otros microorganismos que son un peligro para la salud.</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25</a:t>
            </a:fld>
            <a:endParaRPr lang="es-MX"/>
          </a:p>
        </p:txBody>
      </p:sp>
    </p:spTree>
    <p:extLst>
      <p:ext uri="{BB962C8B-B14F-4D97-AF65-F5344CB8AC3E}">
        <p14:creationId xmlns:p14="http://schemas.microsoft.com/office/powerpoint/2010/main" val="3992921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recolección de los residuos debe ejecutarse de acuerdo</a:t>
            </a:r>
            <a:r>
              <a:rPr lang="es-MX" baseline="0" dirty="0" smtClean="0"/>
              <a:t> a la ruta sanitaria establecida en el establecimiento.</a:t>
            </a:r>
          </a:p>
          <a:p>
            <a:r>
              <a:rPr lang="es-MX" baseline="0" dirty="0" smtClean="0"/>
              <a:t>Se deben establecer los horarios de recolección de residuos.</a:t>
            </a:r>
          </a:p>
          <a:p>
            <a:r>
              <a:rPr lang="es-MX" baseline="0" dirty="0" smtClean="0"/>
              <a:t>Debe ser conocida y aplicada por todos los que laboran en el consultorio o clínica dental</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26</a:t>
            </a:fld>
            <a:endParaRPr lang="es-MX"/>
          </a:p>
        </p:txBody>
      </p:sp>
    </p:spTree>
    <p:extLst>
      <p:ext uri="{BB962C8B-B14F-4D97-AF65-F5344CB8AC3E}">
        <p14:creationId xmlns:p14="http://schemas.microsoft.com/office/powerpoint/2010/main" val="522906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a:t>
            </a:r>
            <a:r>
              <a:rPr lang="es-MX" baseline="0" dirty="0" smtClean="0"/>
              <a:t> el lugar o ambiente donde se acopian temporalmente los residuos generados por las diferentes fuentes de los servicios, para su posterior recolección externa.</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27</a:t>
            </a:fld>
            <a:endParaRPr lang="es-MX"/>
          </a:p>
        </p:txBody>
      </p:sp>
    </p:spTree>
    <p:extLst>
      <p:ext uri="{BB962C8B-B14F-4D97-AF65-F5344CB8AC3E}">
        <p14:creationId xmlns:p14="http://schemas.microsoft.com/office/powerpoint/2010/main" val="1563396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recolección y traslado de los residuos deberá realizarse a través de un procedimiento de trabajo seguro.</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28</a:t>
            </a:fld>
            <a:endParaRPr lang="es-MX"/>
          </a:p>
        </p:txBody>
      </p:sp>
    </p:spTree>
    <p:extLst>
      <p:ext uri="{BB962C8B-B14F-4D97-AF65-F5344CB8AC3E}">
        <p14:creationId xmlns:p14="http://schemas.microsoft.com/office/powerpoint/2010/main" val="30483824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 el proceso,</a:t>
            </a:r>
            <a:r>
              <a:rPr lang="es-MX" baseline="0" dirty="0" smtClean="0"/>
              <a:t> método o técnica que permita modificar las características físicas, químicas o biológicas del residuo, a fin de reducir o eliminar su potencial peligro de causar daños a la salud y el ambiente</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29</a:t>
            </a:fld>
            <a:endParaRPr lang="es-MX"/>
          </a:p>
        </p:txBody>
      </p:sp>
    </p:spTree>
    <p:extLst>
      <p:ext uri="{BB962C8B-B14F-4D97-AF65-F5344CB8AC3E}">
        <p14:creationId xmlns:p14="http://schemas.microsoft.com/office/powerpoint/2010/main" val="511842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Para</a:t>
            </a:r>
            <a:r>
              <a:rPr lang="es-MX" baseline="0" dirty="0" smtClean="0"/>
              <a:t> el tratamiento de los desechos se emplean procesos de esterilización como autoclave, incineración o desinfección por microondas. El personal que realiza esta etapa ha de estar debidamente capacitado y debe haber un plan de contingencias en la empresa recolectora.</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30</a:t>
            </a:fld>
            <a:endParaRPr lang="es-MX"/>
          </a:p>
        </p:txBody>
      </p:sp>
    </p:spTree>
    <p:extLst>
      <p:ext uri="{BB962C8B-B14F-4D97-AF65-F5344CB8AC3E}">
        <p14:creationId xmlns:p14="http://schemas.microsoft.com/office/powerpoint/2010/main" val="17608849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haluros de plata son sensibles a los rayos X</a:t>
            </a:r>
            <a:r>
              <a:rPr lang="es-MX" baseline="0" dirty="0" smtClean="0"/>
              <a:t> y a la luz. Son usados como receptores de imagen en películas radiográficas.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31</a:t>
            </a:fld>
            <a:endParaRPr lang="es-MX"/>
          </a:p>
        </p:txBody>
      </p:sp>
    </p:spTree>
    <p:extLst>
      <p:ext uri="{BB962C8B-B14F-4D97-AF65-F5344CB8AC3E}">
        <p14:creationId xmlns:p14="http://schemas.microsoft.com/office/powerpoint/2010/main" val="37617386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Existe un vacío</a:t>
            </a:r>
            <a:r>
              <a:rPr lang="es-MX" baseline="0" dirty="0" smtClean="0"/>
              <a:t> legal en cuanto a la regulación de su eliminación. Algunos autores recomiendan su eliminación a través de la alcantarillado una vez diluidos en agua o neutralizados químicamente. </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32</a:t>
            </a:fld>
            <a:endParaRPr lang="es-MX"/>
          </a:p>
        </p:txBody>
      </p:sp>
    </p:spTree>
    <p:extLst>
      <p:ext uri="{BB962C8B-B14F-4D97-AF65-F5344CB8AC3E}">
        <p14:creationId xmlns:p14="http://schemas.microsoft.com/office/powerpoint/2010/main" val="2501766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Algunos autores recomiendan su almacenamiento con mezclar fijador y revelador, hasta su eliminación.</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33</a:t>
            </a:fld>
            <a:endParaRPr lang="es-MX"/>
          </a:p>
        </p:txBody>
      </p:sp>
    </p:spTree>
    <p:extLst>
      <p:ext uri="{BB962C8B-B14F-4D97-AF65-F5344CB8AC3E}">
        <p14:creationId xmlns:p14="http://schemas.microsoft.com/office/powerpoint/2010/main" val="3611680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desechos de los consultorios y clínicas dentales son</a:t>
            </a:r>
            <a:r>
              <a:rPr lang="es-MX" baseline="0" dirty="0" smtClean="0"/>
              <a:t> potencialmente nocivos ya que se trata de material biológico contaminado, es por ello que se debe dar un manejo adecuado para evitar contagios o enfermedades por toxicidad tanto al personal como al equipo encargado de la recolección y tratamiento de los mismos.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16</a:t>
            </a:fld>
            <a:endParaRPr lang="es-MX"/>
          </a:p>
        </p:txBody>
      </p:sp>
    </p:spTree>
    <p:extLst>
      <p:ext uri="{BB962C8B-B14F-4D97-AF65-F5344CB8AC3E}">
        <p14:creationId xmlns:p14="http://schemas.microsoft.com/office/powerpoint/2010/main" val="10210449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Tenemos las unidades recuperadoras de plata, las mismas que a través de reacciones químicas entre la plata del compuesto y el hierro, recuperan gran cantidad de plata y permiten eliminar la solución remanente al desagüe.</a:t>
            </a:r>
          </a:p>
          <a:p>
            <a:r>
              <a:rPr lang="es-MX" sz="1200" b="0" i="0" kern="1200" dirty="0" smtClean="0">
                <a:solidFill>
                  <a:schemeClr val="tx1"/>
                </a:solidFill>
                <a:effectLst/>
                <a:latin typeface="+mn-lt"/>
                <a:ea typeface="+mn-ea"/>
                <a:cs typeface="+mn-cs"/>
              </a:rPr>
              <a:t>También existen equipos más complejos y costosos, que permiten que el remanente sea reutilizado, luego de un proceso de electrólisis. Además, existen empresas que recogen las soluciones producidas con el revelado y fijado de radiografías en el consultorio dental y del mismo modo, es factible acordar con algún laboratorio fotográfico la entrega de los líquidos, para aprovechar sus sistemas de eliminación.</a:t>
            </a:r>
          </a:p>
          <a:p>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34</a:t>
            </a:fld>
            <a:endParaRPr lang="es-MX"/>
          </a:p>
        </p:txBody>
      </p:sp>
    </p:spTree>
    <p:extLst>
      <p:ext uri="{BB962C8B-B14F-4D97-AF65-F5344CB8AC3E}">
        <p14:creationId xmlns:p14="http://schemas.microsoft.com/office/powerpoint/2010/main" val="26534584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tratamiento de las láminas de plomo también carecen de normativa</a:t>
            </a:r>
            <a:r>
              <a:rPr lang="es-MX" baseline="0" dirty="0" smtClean="0"/>
              <a:t> específica, pero se considera que deben almacenarse y entregarse a empresas especializadas.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35</a:t>
            </a:fld>
            <a:endParaRPr lang="es-MX"/>
          </a:p>
        </p:txBody>
      </p:sp>
    </p:spTree>
    <p:extLst>
      <p:ext uri="{BB962C8B-B14F-4D97-AF65-F5344CB8AC3E}">
        <p14:creationId xmlns:p14="http://schemas.microsoft.com/office/powerpoint/2010/main" val="24157072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Por ello, se deben seguir las instrucciones y procurar la eliminación óptima, según el caso.</a:t>
            </a:r>
          </a:p>
          <a:p>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36</a:t>
            </a:fld>
            <a:endParaRPr lang="es-MX"/>
          </a:p>
        </p:txBody>
      </p:sp>
    </p:spTree>
    <p:extLst>
      <p:ext uri="{BB962C8B-B14F-4D97-AF65-F5344CB8AC3E}">
        <p14:creationId xmlns:p14="http://schemas.microsoft.com/office/powerpoint/2010/main" val="19142106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En las siguientes</a:t>
            </a:r>
            <a:r>
              <a:rPr lang="es-MX" baseline="0" dirty="0" smtClean="0"/>
              <a:t> diapositivas se hablará de algunas generalidades de la toxicidad de la amalgama y de la eliminación de sus desechos.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37</a:t>
            </a:fld>
            <a:endParaRPr lang="es-MX"/>
          </a:p>
        </p:txBody>
      </p:sp>
    </p:spTree>
    <p:extLst>
      <p:ext uri="{BB962C8B-B14F-4D97-AF65-F5344CB8AC3E}">
        <p14:creationId xmlns:p14="http://schemas.microsoft.com/office/powerpoint/2010/main" val="24771665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a:t>
            </a:r>
            <a:r>
              <a:rPr lang="es-MX" baseline="0" dirty="0" smtClean="0"/>
              <a:t> mercurio tiene poca regulación a nivel odontológico. Sin embargo, se pueden emplear diversos procedimientos amigables con el medio ambiente para eliminarlo de las amalgamas dentales.</a:t>
            </a:r>
          </a:p>
        </p:txBody>
      </p:sp>
      <p:sp>
        <p:nvSpPr>
          <p:cNvPr id="4" name="3 Marcador de número de diapositiva"/>
          <p:cNvSpPr>
            <a:spLocks noGrp="1"/>
          </p:cNvSpPr>
          <p:nvPr>
            <p:ph type="sldNum" sz="quarter" idx="10"/>
          </p:nvPr>
        </p:nvSpPr>
        <p:spPr/>
        <p:txBody>
          <a:bodyPr/>
          <a:lstStyle/>
          <a:p>
            <a:fld id="{4A386B3E-098A-4A7C-A258-787D81A74CF0}" type="slidenum">
              <a:rPr lang="es-MX" smtClean="0"/>
              <a:t>38</a:t>
            </a:fld>
            <a:endParaRPr lang="es-MX"/>
          </a:p>
        </p:txBody>
      </p:sp>
    </p:spTree>
    <p:extLst>
      <p:ext uri="{BB962C8B-B14F-4D97-AF65-F5344CB8AC3E}">
        <p14:creationId xmlns:p14="http://schemas.microsoft.com/office/powerpoint/2010/main" val="33497878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Hay</a:t>
            </a:r>
            <a:r>
              <a:rPr lang="es-MX" baseline="0" dirty="0" smtClean="0"/>
              <a:t> empresas que recolectan restos de amalgama para reciclarlas; otras utilizan mecanismos como la separación por sedimentación, electrólisis, centrifugación, filtración y otros, encaminados a un manejo óptimo de los residuos.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39</a:t>
            </a:fld>
            <a:endParaRPr lang="es-MX"/>
          </a:p>
        </p:txBody>
      </p:sp>
    </p:spTree>
    <p:extLst>
      <p:ext uri="{BB962C8B-B14F-4D97-AF65-F5344CB8AC3E}">
        <p14:creationId xmlns:p14="http://schemas.microsoft.com/office/powerpoint/2010/main" val="672093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Los residuos de amalgama se colocan en</a:t>
            </a:r>
            <a:r>
              <a:rPr lang="es-MX" baseline="0" dirty="0" smtClean="0"/>
              <a:t> un recipiente hermético que contenga agua y glicerina.</a:t>
            </a:r>
          </a:p>
          <a:p>
            <a:r>
              <a:rPr lang="es-MX" baseline="0" dirty="0" smtClean="0"/>
              <a:t>Al momento de eliminar una amalgama de la boca debe ser bajo un chorro abundante de agua.</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40</a:t>
            </a:fld>
            <a:endParaRPr lang="es-MX"/>
          </a:p>
        </p:txBody>
      </p:sp>
    </p:spTree>
    <p:extLst>
      <p:ext uri="{BB962C8B-B14F-4D97-AF65-F5344CB8AC3E}">
        <p14:creationId xmlns:p14="http://schemas.microsoft.com/office/powerpoint/2010/main" val="21793790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Se</a:t>
            </a:r>
            <a:r>
              <a:rPr lang="es-MX" baseline="0" dirty="0" smtClean="0"/>
              <a:t> ha de considerar que las cápsulas vienen dosificadas en proporción de mercurio y el polvo de metales.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41</a:t>
            </a:fld>
            <a:endParaRPr lang="es-MX"/>
          </a:p>
        </p:txBody>
      </p:sp>
    </p:spTree>
    <p:extLst>
      <p:ext uri="{BB962C8B-B14F-4D97-AF65-F5344CB8AC3E}">
        <p14:creationId xmlns:p14="http://schemas.microsoft.com/office/powerpoint/2010/main" val="16893243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Por ello es importante contratar</a:t>
            </a:r>
            <a:r>
              <a:rPr lang="es-MX" baseline="0" dirty="0" smtClean="0"/>
              <a:t> los servicios de las empresas dedicadas a la recolección y tratamiento de este tipo de desechos.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42</a:t>
            </a:fld>
            <a:endParaRPr lang="es-MX"/>
          </a:p>
        </p:txBody>
      </p:sp>
    </p:spTree>
    <p:extLst>
      <p:ext uri="{BB962C8B-B14F-4D97-AF65-F5344CB8AC3E}">
        <p14:creationId xmlns:p14="http://schemas.microsoft.com/office/powerpoint/2010/main" val="4814144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Debido al riesgo inminente que representa</a:t>
            </a:r>
            <a:r>
              <a:rPr lang="es-MX" baseline="0" dirty="0" smtClean="0"/>
              <a:t> el mercurio varias organizaciones a nivel mundial han decidido tomas acciones al respecto para dar soluciones a este problema.</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43</a:t>
            </a:fld>
            <a:endParaRPr lang="es-MX"/>
          </a:p>
        </p:txBody>
      </p:sp>
    </p:spTree>
    <p:extLst>
      <p:ext uri="{BB962C8B-B14F-4D97-AF65-F5344CB8AC3E}">
        <p14:creationId xmlns:p14="http://schemas.microsoft.com/office/powerpoint/2010/main" val="4120983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a:t>
            </a:r>
            <a:r>
              <a:rPr lang="es-MX" baseline="0" dirty="0" smtClean="0"/>
              <a:t> por ello que el personal que labora en el medio odontológico debe estar consciente de los riesgos que implica para dar un manejo correcto desde el reconocimiento de los materiales para su adecuada selección y recolección interna.</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17</a:t>
            </a:fld>
            <a:endParaRPr lang="es-MX"/>
          </a:p>
        </p:txBody>
      </p:sp>
    </p:spTree>
    <p:extLst>
      <p:ext uri="{BB962C8B-B14F-4D97-AF65-F5344CB8AC3E}">
        <p14:creationId xmlns:p14="http://schemas.microsoft.com/office/powerpoint/2010/main" val="40232736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 El informe describe y valora el coste de la contaminación debida al mercurio dental: emisiones de lodos de aguas residuales a suelos y aire, inhumaciones, inmisiones atmosféricas, cremaciones,...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44</a:t>
            </a:fld>
            <a:endParaRPr lang="es-MX"/>
          </a:p>
        </p:txBody>
      </p:sp>
    </p:spTree>
    <p:extLst>
      <p:ext uri="{BB962C8B-B14F-4D97-AF65-F5344CB8AC3E}">
        <p14:creationId xmlns:p14="http://schemas.microsoft.com/office/powerpoint/2010/main" val="13415580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La importancia de los residuos de mercurio dental y su persistencia en el medio ambiente son indiscutibles.</a:t>
            </a:r>
          </a:p>
          <a:p>
            <a:r>
              <a:rPr lang="es-MX" sz="1200" b="0" i="0" kern="1200" dirty="0" smtClean="0">
                <a:solidFill>
                  <a:schemeClr val="tx1"/>
                </a:solidFill>
                <a:effectLst/>
                <a:latin typeface="+mn-lt"/>
                <a:ea typeface="+mn-ea"/>
                <a:cs typeface="+mn-cs"/>
              </a:rPr>
              <a:t>PNUMA es el Programa de Naciones Unidas para el Medio Ambiente. Es el principal organismo de las Naciones Unidas encargado de la cuestión del medio ambiente</a:t>
            </a:r>
            <a:endParaRPr lang="es-MX" b="0"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45</a:t>
            </a:fld>
            <a:endParaRPr lang="es-MX"/>
          </a:p>
        </p:txBody>
      </p:sp>
    </p:spTree>
    <p:extLst>
      <p:ext uri="{BB962C8B-B14F-4D97-AF65-F5344CB8AC3E}">
        <p14:creationId xmlns:p14="http://schemas.microsoft.com/office/powerpoint/2010/main" val="26393850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 pesar de que el impacto sobre la salud de la exposición directa de las amalgamas aún se está debatiendo, la importancia de los residuos de mercurio dental y su persistencia en el medio ambiente son indiscutibles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46</a:t>
            </a:fld>
            <a:endParaRPr lang="es-MX"/>
          </a:p>
        </p:txBody>
      </p:sp>
    </p:spTree>
    <p:extLst>
      <p:ext uri="{BB962C8B-B14F-4D97-AF65-F5344CB8AC3E}">
        <p14:creationId xmlns:p14="http://schemas.microsoft.com/office/powerpoint/2010/main" val="6035077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Dicho Comité</a:t>
            </a:r>
            <a:r>
              <a:rPr lang="es-MX" baseline="0" dirty="0" smtClean="0"/>
              <a:t> </a:t>
            </a:r>
            <a:r>
              <a:rPr lang="es-MX" dirty="0" smtClean="0"/>
              <a:t>destaca que se han producido escasos efectos clínicos adversos significativos hasta ahora.</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47</a:t>
            </a:fld>
            <a:endParaRPr lang="es-MX"/>
          </a:p>
        </p:txBody>
      </p:sp>
    </p:spTree>
    <p:extLst>
      <p:ext uri="{BB962C8B-B14F-4D97-AF65-F5344CB8AC3E}">
        <p14:creationId xmlns:p14="http://schemas.microsoft.com/office/powerpoint/2010/main" val="35274998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Advierte del impacto de las emisiones de mercurio dental y reconoce la necesidad de "prepararse para un tratado sobre el uso de mercurio", afirma que "la reunión de Ginebra promueve una reducción mundial progresiva de las amalgamas dentales«.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48</a:t>
            </a:fld>
            <a:endParaRPr lang="es-MX"/>
          </a:p>
        </p:txBody>
      </p:sp>
    </p:spTree>
    <p:extLst>
      <p:ext uri="{BB962C8B-B14F-4D97-AF65-F5344CB8AC3E}">
        <p14:creationId xmlns:p14="http://schemas.microsoft.com/office/powerpoint/2010/main" val="7892011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Considerando</a:t>
            </a:r>
            <a:r>
              <a:rPr lang="es-MX" baseline="0" dirty="0" smtClean="0"/>
              <a:t> el riesgo ambiental que implican las amalgamas, se debe tomar conciencia desde la formación universitaria para emplear materiales alternativos en restauraciones.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49</a:t>
            </a:fld>
            <a:endParaRPr lang="es-MX"/>
          </a:p>
        </p:txBody>
      </p:sp>
    </p:spTree>
    <p:extLst>
      <p:ext uri="{BB962C8B-B14F-4D97-AF65-F5344CB8AC3E}">
        <p14:creationId xmlns:p14="http://schemas.microsoft.com/office/powerpoint/2010/main" val="1548503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buNone/>
            </a:pPr>
            <a:r>
              <a:rPr lang="es-MX" dirty="0" smtClean="0"/>
              <a:t>Estos desechos pueden dañar la salud</a:t>
            </a:r>
            <a:r>
              <a:rPr lang="es-MX" baseline="0" dirty="0" smtClean="0"/>
              <a:t> </a:t>
            </a:r>
            <a:r>
              <a:rPr lang="es-MX" sz="1200" dirty="0" smtClean="0"/>
              <a:t>tanto del personal del consultorio dental, recogedores y  "recicladores"  de basura como de la    comunidad.</a:t>
            </a:r>
          </a:p>
          <a:p>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18</a:t>
            </a:fld>
            <a:endParaRPr lang="es-MX"/>
          </a:p>
        </p:txBody>
      </p:sp>
    </p:spTree>
    <p:extLst>
      <p:ext uri="{BB962C8B-B14F-4D97-AF65-F5344CB8AC3E}">
        <p14:creationId xmlns:p14="http://schemas.microsoft.com/office/powerpoint/2010/main" val="3359595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mn-lt"/>
                <a:ea typeface="+mn-ea"/>
                <a:cs typeface="+mn-cs"/>
              </a:rPr>
              <a:t>resulta muy común que el odontólogo tenga la inadecuada costumbre de mezclar la basura odontológica con la basura doméstica, debido a que en la mayoría de nuestros países no existe una reglamentación clara al respecto y a que en los países en los cuales la normatividad existe, se encuentra poco difundida y es escasamente aplicada.</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19</a:t>
            </a:fld>
            <a:endParaRPr lang="es-MX"/>
          </a:p>
        </p:txBody>
      </p:sp>
    </p:spTree>
    <p:extLst>
      <p:ext uri="{BB962C8B-B14F-4D97-AF65-F5344CB8AC3E}">
        <p14:creationId xmlns:p14="http://schemas.microsoft.com/office/powerpoint/2010/main" val="36827830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La segregación de los materiales deberá mantenerse</a:t>
            </a:r>
            <a:r>
              <a:rPr lang="es-MX" baseline="0" dirty="0" smtClean="0"/>
              <a:t> durante todas las etapas de manejo de los residuos hasta su eliminación.</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20</a:t>
            </a:fld>
            <a:endParaRPr lang="es-MX"/>
          </a:p>
        </p:txBody>
      </p:sp>
    </p:spTree>
    <p:extLst>
      <p:ext uri="{BB962C8B-B14F-4D97-AF65-F5344CB8AC3E}">
        <p14:creationId xmlns:p14="http://schemas.microsoft.com/office/powerpoint/2010/main" val="3324927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Al momento de su generación, los residuos deberán</a:t>
            </a:r>
            <a:r>
              <a:rPr lang="es-MX" baseline="0" dirty="0" smtClean="0"/>
              <a:t> ser segregados y almacenados en contenedores de acuerdo a sus características.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21</a:t>
            </a:fld>
            <a:endParaRPr lang="es-MX"/>
          </a:p>
        </p:txBody>
      </p:sp>
    </p:spTree>
    <p:extLst>
      <p:ext uri="{BB962C8B-B14F-4D97-AF65-F5344CB8AC3E}">
        <p14:creationId xmlns:p14="http://schemas.microsoft.com/office/powerpoint/2010/main" val="1459620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Estos constituyen residuos</a:t>
            </a:r>
            <a:r>
              <a:rPr lang="es-MX" baseline="0" dirty="0" smtClean="0"/>
              <a:t> </a:t>
            </a:r>
            <a:r>
              <a:rPr lang="es-MX" baseline="0" dirty="0" err="1" smtClean="0"/>
              <a:t>biocontaminados</a:t>
            </a:r>
            <a:r>
              <a:rPr lang="es-MX" baseline="0" dirty="0" smtClean="0"/>
              <a:t>. Tienen gran carga microbiana y constituye hasta el 25% de los residuos hospitalarios.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22</a:t>
            </a:fld>
            <a:endParaRPr lang="es-MX"/>
          </a:p>
        </p:txBody>
      </p:sp>
    </p:spTree>
    <p:extLst>
      <p:ext uri="{BB962C8B-B14F-4D97-AF65-F5344CB8AC3E}">
        <p14:creationId xmlns:p14="http://schemas.microsoft.com/office/powerpoint/2010/main" val="1869589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El instrumental de uso odontológico constituye</a:t>
            </a:r>
            <a:r>
              <a:rPr lang="es-MX" baseline="0" dirty="0" smtClean="0"/>
              <a:t> aquel que puede ser nuevamente usado y debe llevarse a cabo un proceso completo de desinfección, lavado y esterilización efectivos.</a:t>
            </a:r>
            <a:endParaRPr lang="es-MX" dirty="0"/>
          </a:p>
        </p:txBody>
      </p:sp>
      <p:sp>
        <p:nvSpPr>
          <p:cNvPr id="4" name="3 Marcador de número de diapositiva"/>
          <p:cNvSpPr>
            <a:spLocks noGrp="1"/>
          </p:cNvSpPr>
          <p:nvPr>
            <p:ph type="sldNum" sz="quarter" idx="10"/>
          </p:nvPr>
        </p:nvSpPr>
        <p:spPr/>
        <p:txBody>
          <a:bodyPr/>
          <a:lstStyle/>
          <a:p>
            <a:fld id="{4A386B3E-098A-4A7C-A258-787D81A74CF0}" type="slidenum">
              <a:rPr lang="es-MX" smtClean="0"/>
              <a:t>23</a:t>
            </a:fld>
            <a:endParaRPr lang="es-MX"/>
          </a:p>
        </p:txBody>
      </p:sp>
    </p:spTree>
    <p:extLst>
      <p:ext uri="{BB962C8B-B14F-4D97-AF65-F5344CB8AC3E}">
        <p14:creationId xmlns:p14="http://schemas.microsoft.com/office/powerpoint/2010/main" val="3941698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EB10044-6F74-46D7-B9C7-C451FDF9A3CD}" type="datetimeFigureOut">
              <a:rPr lang="es-MX" smtClean="0"/>
              <a:t>17/10/2017</a:t>
            </a:fld>
            <a:endParaRPr lang="es-MX"/>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MX"/>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FD6396F1-D24A-4CBC-994F-26E0B395F8B4}"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EB10044-6F74-46D7-B9C7-C451FDF9A3CD}" type="datetimeFigureOut">
              <a:rPr lang="es-MX" smtClean="0"/>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FD6396F1-D24A-4CBC-994F-26E0B395F8B4}"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1EB10044-6F74-46D7-B9C7-C451FDF9A3CD}" type="datetimeFigureOut">
              <a:rPr lang="es-MX" smtClean="0"/>
              <a:t>17/10/2017</a:t>
            </a:fld>
            <a:endParaRPr lang="es-MX"/>
          </a:p>
        </p:txBody>
      </p:sp>
      <p:sp>
        <p:nvSpPr>
          <p:cNvPr id="5" name="4 Marcador de pie de página"/>
          <p:cNvSpPr>
            <a:spLocks noGrp="1"/>
          </p:cNvSpPr>
          <p:nvPr>
            <p:ph type="ftr" sz="quarter" idx="11"/>
          </p:nvPr>
        </p:nvSpPr>
        <p:spPr>
          <a:xfrm>
            <a:off x="457201" y="6248207"/>
            <a:ext cx="5573483" cy="365125"/>
          </a:xfrm>
        </p:spPr>
        <p:txBody>
          <a:bodyPr/>
          <a:lstStyle/>
          <a:p>
            <a:endParaRPr lang="es-MX"/>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FD6396F1-D24A-4CBC-994F-26E0B395F8B4}"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1EB10044-6F74-46D7-B9C7-C451FDF9A3CD}" type="datetimeFigureOut">
              <a:rPr lang="es-MX" smtClean="0"/>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FD6396F1-D24A-4CBC-994F-26E0B395F8B4}" type="slidenum">
              <a:rPr lang="es-MX" smtClean="0"/>
              <a:t>‹Nº›</a:t>
            </a:fld>
            <a:endParaRPr lang="es-MX"/>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1EB10044-6F74-46D7-B9C7-C451FDF9A3CD}" type="datetimeFigureOut">
              <a:rPr lang="es-MX" smtClean="0"/>
              <a:t>17/10/2017</a:t>
            </a:fld>
            <a:endParaRPr lang="es-MX"/>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D6396F1-D24A-4CBC-994F-26E0B395F8B4}" type="slidenum">
              <a:rPr lang="es-MX" smtClean="0"/>
              <a:t>‹Nº›</a:t>
            </a:fld>
            <a:endParaRPr lang="es-MX"/>
          </a:p>
        </p:txBody>
      </p:sp>
      <p:sp>
        <p:nvSpPr>
          <p:cNvPr id="14" name="13 Marcador de pie de página"/>
          <p:cNvSpPr>
            <a:spLocks noGrp="1"/>
          </p:cNvSpPr>
          <p:nvPr>
            <p:ph type="ftr" sz="quarter" idx="12"/>
          </p:nvPr>
        </p:nvSpPr>
        <p:spPr/>
        <p:txBody>
          <a:bodyPr/>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1EB10044-6F74-46D7-B9C7-C451FDF9A3CD}" type="datetimeFigureOut">
              <a:rPr lang="es-MX" smtClean="0"/>
              <a:t>17/10/2017</a:t>
            </a:fld>
            <a:endParaRPr lang="es-MX"/>
          </a:p>
        </p:txBody>
      </p:sp>
      <p:sp>
        <p:nvSpPr>
          <p:cNvPr id="10" name="9 Marcador de número de diapositiva"/>
          <p:cNvSpPr>
            <a:spLocks noGrp="1"/>
          </p:cNvSpPr>
          <p:nvPr>
            <p:ph type="sldNum" sz="quarter" idx="16"/>
          </p:nvPr>
        </p:nvSpPr>
        <p:spPr/>
        <p:txBody>
          <a:bodyPr rtlCol="0"/>
          <a:lstStyle/>
          <a:p>
            <a:fld id="{FD6396F1-D24A-4CBC-994F-26E0B395F8B4}" type="slidenum">
              <a:rPr lang="es-MX" smtClean="0"/>
              <a:t>‹Nº›</a:t>
            </a:fld>
            <a:endParaRPr lang="es-MX"/>
          </a:p>
        </p:txBody>
      </p:sp>
      <p:sp>
        <p:nvSpPr>
          <p:cNvPr id="12" name="11 Marcador de pie de página"/>
          <p:cNvSpPr>
            <a:spLocks noGrp="1"/>
          </p:cNvSpPr>
          <p:nvPr>
            <p:ph type="ftr" sz="quarter" idx="17"/>
          </p:nvPr>
        </p:nvSpPr>
        <p:spPr/>
        <p:txBody>
          <a:bodyPr rtlCol="0"/>
          <a:lstStyle/>
          <a:p>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1EB10044-6F74-46D7-B9C7-C451FDF9A3CD}" type="datetimeFigureOut">
              <a:rPr lang="es-MX" smtClean="0"/>
              <a:t>17/10/2017</a:t>
            </a:fld>
            <a:endParaRPr lang="es-MX"/>
          </a:p>
        </p:txBody>
      </p:sp>
      <p:sp>
        <p:nvSpPr>
          <p:cNvPr id="12" name="11 Marcador de número de diapositiva"/>
          <p:cNvSpPr>
            <a:spLocks noGrp="1"/>
          </p:cNvSpPr>
          <p:nvPr>
            <p:ph type="sldNum" sz="quarter" idx="16"/>
          </p:nvPr>
        </p:nvSpPr>
        <p:spPr/>
        <p:txBody>
          <a:bodyPr rtlCol="0"/>
          <a:lstStyle/>
          <a:p>
            <a:fld id="{FD6396F1-D24A-4CBC-994F-26E0B395F8B4}" type="slidenum">
              <a:rPr lang="es-MX" smtClean="0"/>
              <a:t>‹Nº›</a:t>
            </a:fld>
            <a:endParaRPr lang="es-MX"/>
          </a:p>
        </p:txBody>
      </p:sp>
      <p:sp>
        <p:nvSpPr>
          <p:cNvPr id="14" name="13 Marcador de pie de página"/>
          <p:cNvSpPr>
            <a:spLocks noGrp="1"/>
          </p:cNvSpPr>
          <p:nvPr>
            <p:ph type="ftr" sz="quarter" idx="17"/>
          </p:nvPr>
        </p:nvSpPr>
        <p:spPr/>
        <p:txBody>
          <a:bodyPr rtlCol="0"/>
          <a:lstStyle/>
          <a:p>
            <a:endParaRPr lang="es-MX"/>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1EB10044-6F74-46D7-B9C7-C451FDF9A3CD}" type="datetimeFigureOut">
              <a:rPr lang="es-MX" smtClean="0"/>
              <a:t>17/10/2017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FD6396F1-D24A-4CBC-994F-26E0B395F8B4}"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EB10044-6F74-46D7-B9C7-C451FDF9A3CD}" type="datetimeFigureOut">
              <a:rPr lang="es-MX" smtClean="0"/>
              <a:t>17/10/2017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FD6396F1-D24A-4CBC-994F-26E0B395F8B4}"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1EB10044-6F74-46D7-B9C7-C451FDF9A3CD}" type="datetimeFigureOut">
              <a:rPr lang="es-MX" smtClean="0"/>
              <a:t>17/10/2017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FD6396F1-D24A-4CBC-994F-26E0B395F8B4}" type="slidenum">
              <a:rPr lang="es-MX" smtClean="0"/>
              <a:t>‹Nº›</a:t>
            </a:fld>
            <a:endParaRPr lang="es-MX"/>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1EB10044-6F74-46D7-B9C7-C451FDF9A3CD}" type="datetimeFigureOut">
              <a:rPr lang="es-MX" smtClean="0"/>
              <a:t>17/10/2017</a:t>
            </a:fld>
            <a:endParaRPr lang="es-MX"/>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FD6396F1-D24A-4CBC-994F-26E0B395F8B4}" type="slidenum">
              <a:rPr lang="es-MX" smtClean="0"/>
              <a:t>‹Nº›</a:t>
            </a:fld>
            <a:endParaRPr lang="es-MX"/>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MX"/>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EB10044-6F74-46D7-B9C7-C451FDF9A3CD}" type="datetimeFigureOut">
              <a:rPr lang="es-MX" smtClean="0"/>
              <a:t>17/10/2017</a:t>
            </a:fld>
            <a:endParaRPr lang="es-MX"/>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MX"/>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D6396F1-D24A-4CBC-994F-26E0B395F8B4}"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6.jpeg"/></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5 Marcador de contenido"/>
          <p:cNvSpPr>
            <a:spLocks noGrp="1"/>
          </p:cNvSpPr>
          <p:nvPr>
            <p:ph idx="1"/>
          </p:nvPr>
        </p:nvSpPr>
        <p:spPr>
          <a:xfrm>
            <a:off x="914400" y="357188"/>
            <a:ext cx="7772400" cy="5999162"/>
          </a:xfrm>
        </p:spPr>
        <p:txBody>
          <a:bodyPr>
            <a:normAutofit fontScale="92500" lnSpcReduction="10000"/>
          </a:bodyPr>
          <a:lstStyle/>
          <a:p>
            <a:pPr marL="548640" indent="-411480" algn="ctr" eaLnBrk="1" fontAlgn="auto" hangingPunct="1">
              <a:spcAft>
                <a:spcPts val="0"/>
              </a:spcAft>
              <a:buClr>
                <a:schemeClr val="tx1">
                  <a:shade val="95000"/>
                </a:schemeClr>
              </a:buClr>
              <a:buFont typeface="Wingdings" pitchFamily="2" charset="2"/>
              <a:buNone/>
              <a:defRPr/>
            </a:pPr>
            <a:r>
              <a:rPr lang="es-ES" sz="2400" dirty="0" smtClean="0"/>
              <a:t>UNIVERSIDAD AUTÓNOMA DEL ESTADO DE MÉXICO</a:t>
            </a: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FACULTAD DE ODONTOLOGÍA</a:t>
            </a:r>
          </a:p>
          <a:p>
            <a:pPr marL="548640" indent="-411480" algn="ctr" eaLnBrk="1" fontAlgn="auto" hangingPunct="1">
              <a:spcAft>
                <a:spcPts val="0"/>
              </a:spcAft>
              <a:buClr>
                <a:schemeClr val="tx1">
                  <a:shade val="95000"/>
                </a:schemeClr>
              </a:buClr>
              <a:buFont typeface="Wingdings" pitchFamily="2" charset="2"/>
              <a:buNone/>
              <a:defRPr/>
            </a:pPr>
            <a:r>
              <a:rPr lang="es-ES" dirty="0" smtClean="0"/>
              <a:t>LICENCIATURA DE CIRUJANO DENTISTA</a:t>
            </a:r>
            <a:endParaRPr lang="es-ES" sz="2400" dirty="0" smtClean="0"/>
          </a:p>
          <a:p>
            <a:pPr marL="548640" indent="-411480" algn="ctr" eaLnBrk="1" fontAlgn="auto" hangingPunct="1">
              <a:spcAft>
                <a:spcPts val="0"/>
              </a:spcAft>
              <a:buClr>
                <a:schemeClr val="tx1">
                  <a:shade val="95000"/>
                </a:schemeClr>
              </a:buClr>
              <a:buFont typeface="Wingdings" pitchFamily="2" charset="2"/>
              <a:buNone/>
              <a:defRPr/>
            </a:pPr>
            <a:endParaRPr lang="es-ES" sz="2400" dirty="0" smtClean="0"/>
          </a:p>
          <a:p>
            <a:pPr marL="548640" indent="-411480" algn="ctr" eaLnBrk="1" fontAlgn="auto" hangingPunct="1">
              <a:spcAft>
                <a:spcPts val="0"/>
              </a:spcAft>
              <a:buClr>
                <a:schemeClr val="tx1">
                  <a:shade val="95000"/>
                </a:schemeClr>
              </a:buClr>
              <a:buFont typeface="Wingdings" pitchFamily="2" charset="2"/>
              <a:buNone/>
              <a:defRPr/>
            </a:pPr>
            <a:r>
              <a:rPr lang="es-MX" sz="2400" dirty="0" smtClean="0"/>
              <a:t>ÁREA DE DOCENCIA: </a:t>
            </a:r>
          </a:p>
          <a:p>
            <a:pPr marL="548640" indent="-411480" algn="ctr" eaLnBrk="1" fontAlgn="auto" hangingPunct="1">
              <a:spcAft>
                <a:spcPts val="0"/>
              </a:spcAft>
              <a:buClr>
                <a:schemeClr val="tx1">
                  <a:shade val="95000"/>
                </a:schemeClr>
              </a:buClr>
              <a:buFont typeface="Wingdings" pitchFamily="2" charset="2"/>
              <a:buNone/>
              <a:defRPr/>
            </a:pPr>
            <a:r>
              <a:rPr lang="es-MX" sz="2400" dirty="0" smtClean="0"/>
              <a:t>REHABILITACIÓN ODONTOLÓGICA</a:t>
            </a:r>
          </a:p>
          <a:p>
            <a:pPr marL="548640" indent="-411480" algn="ctr" eaLnBrk="1" fontAlgn="auto" hangingPunct="1">
              <a:spcAft>
                <a:spcPts val="0"/>
              </a:spcAft>
              <a:buClr>
                <a:schemeClr val="tx1">
                  <a:shade val="95000"/>
                </a:schemeClr>
              </a:buClr>
              <a:buFont typeface="Wingdings" pitchFamily="2" charset="2"/>
              <a:buNone/>
              <a:defRPr/>
            </a:pPr>
            <a:endParaRPr lang="es-MX" sz="2400" dirty="0" smtClean="0"/>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UNIDAD DE APRENDIZAJE:  </a:t>
            </a: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INTRODUCCIÓN A LA CLÍNICA</a:t>
            </a:r>
          </a:p>
          <a:p>
            <a:pPr marL="548640" indent="-411480" algn="ctr" eaLnBrk="1" fontAlgn="auto" hangingPunct="1">
              <a:spcAft>
                <a:spcPts val="0"/>
              </a:spcAft>
              <a:buClr>
                <a:schemeClr val="tx1">
                  <a:shade val="95000"/>
                </a:schemeClr>
              </a:buClr>
              <a:buFont typeface="Wingdings" pitchFamily="2" charset="2"/>
              <a:buNone/>
              <a:defRPr/>
            </a:pPr>
            <a:endParaRPr lang="es-ES" sz="2400" dirty="0" smtClean="0"/>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TEMA DEL MATERIAL:</a:t>
            </a:r>
          </a:p>
          <a:p>
            <a:pPr marL="548640" indent="-411480" algn="ctr">
              <a:buClr>
                <a:schemeClr val="tx1">
                  <a:shade val="95000"/>
                </a:schemeClr>
              </a:buClr>
              <a:buNone/>
              <a:defRPr/>
            </a:pPr>
            <a:r>
              <a:rPr lang="es-MX" sz="2200" b="1" dirty="0" smtClean="0"/>
              <a:t>PROTOCOLO DE MANEJO DE DESECHOS ODONTOLÓGICOS</a:t>
            </a:r>
          </a:p>
          <a:p>
            <a:pPr marL="548640" indent="-411480" algn="ctr">
              <a:buClr>
                <a:schemeClr val="tx1">
                  <a:shade val="95000"/>
                </a:schemeClr>
              </a:buClr>
              <a:buNone/>
              <a:defRPr/>
            </a:pPr>
            <a:endParaRPr lang="es-ES" sz="2400" dirty="0" smtClean="0"/>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ELABORADO POR:</a:t>
            </a:r>
          </a:p>
          <a:p>
            <a:pPr marL="548640" indent="-411480" algn="ctr" eaLnBrk="1" fontAlgn="auto" hangingPunct="1">
              <a:spcAft>
                <a:spcPts val="0"/>
              </a:spcAft>
              <a:buClr>
                <a:schemeClr val="tx1">
                  <a:shade val="95000"/>
                </a:schemeClr>
              </a:buClr>
              <a:buFont typeface="Wingdings" pitchFamily="2" charset="2"/>
              <a:buNone/>
              <a:defRPr/>
            </a:pPr>
            <a:r>
              <a:rPr lang="es-ES" sz="2400" dirty="0" smtClean="0"/>
              <a:t>DRA. EN E.P. ROSA MARTHA FLORES ESTRADA</a:t>
            </a:r>
          </a:p>
          <a:p>
            <a:pPr marL="548640" indent="-411480" algn="ctr" eaLnBrk="1" fontAlgn="auto" hangingPunct="1">
              <a:spcAft>
                <a:spcPts val="0"/>
              </a:spcAft>
              <a:buClr>
                <a:schemeClr val="tx1">
                  <a:shade val="95000"/>
                </a:schemeClr>
              </a:buClr>
              <a:buFont typeface="Wingdings" pitchFamily="2" charset="2"/>
              <a:buNone/>
              <a:defRPr/>
            </a:pPr>
            <a:endParaRPr lang="es-ES" sz="2400" dirty="0" smtClean="0"/>
          </a:p>
        </p:txBody>
      </p:sp>
      <p:sp>
        <p:nvSpPr>
          <p:cNvPr id="7171"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85000" lnSpcReduction="20000"/>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C3DB13C-DB07-4933-A084-7C76AED20064}" type="slidenum">
              <a:rPr lang="es-ES" smtClean="0">
                <a:solidFill>
                  <a:schemeClr val="tx2"/>
                </a:solidFill>
              </a:rPr>
              <a:pPr eaLnBrk="1" hangingPunct="1"/>
              <a:t>1</a:t>
            </a:fld>
            <a:endParaRPr lang="es-ES" smtClean="0">
              <a:solidFill>
                <a:schemeClr val="tx2"/>
              </a:solidFill>
            </a:endParaRPr>
          </a:p>
        </p:txBody>
      </p:sp>
      <p:pic>
        <p:nvPicPr>
          <p:cNvPr id="7172"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06456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0750" y="172102"/>
            <a:ext cx="7467600" cy="1143000"/>
          </a:xfrm>
        </p:spPr>
        <p:txBody>
          <a:bodyPr>
            <a:noAutofit/>
          </a:bodyPr>
          <a:lstStyle/>
          <a:p>
            <a:pPr eaLnBrk="1" fontAlgn="auto" hangingPunct="1">
              <a:spcAft>
                <a:spcPts val="0"/>
              </a:spcAft>
              <a:defRPr/>
            </a:pPr>
            <a:r>
              <a:rPr lang="es-ES" sz="3600" b="1" dirty="0" smtClean="0">
                <a:solidFill>
                  <a:schemeClr val="accent2">
                    <a:lumMod val="60000"/>
                    <a:lumOff val="40000"/>
                  </a:schemeClr>
                </a:solidFill>
              </a:rPr>
              <a:t>COMPETENCIAS PROFESIONALES</a:t>
            </a:r>
            <a:br>
              <a:rPr lang="es-ES" sz="3600" b="1" dirty="0" smtClean="0">
                <a:solidFill>
                  <a:schemeClr val="accent2">
                    <a:lumMod val="60000"/>
                    <a:lumOff val="40000"/>
                  </a:schemeClr>
                </a:solidFill>
              </a:rPr>
            </a:br>
            <a:r>
              <a:rPr lang="es-ES" sz="3600" b="1" dirty="0" smtClean="0">
                <a:solidFill>
                  <a:schemeClr val="accent2">
                    <a:lumMod val="60000"/>
                    <a:lumOff val="40000"/>
                  </a:schemeClr>
                </a:solidFill>
              </a:rPr>
              <a:t> (Continuación)</a:t>
            </a:r>
            <a:endParaRPr lang="es-ES" sz="3600" b="1" dirty="0">
              <a:solidFill>
                <a:schemeClr val="accent2">
                  <a:lumMod val="60000"/>
                  <a:lumOff val="40000"/>
                </a:schemeClr>
              </a:solidFill>
            </a:endParaRPr>
          </a:p>
        </p:txBody>
      </p:sp>
      <p:sp>
        <p:nvSpPr>
          <p:cNvPr id="16387" name="2 Marcador de contenido"/>
          <p:cNvSpPr>
            <a:spLocks noGrp="1"/>
          </p:cNvSpPr>
          <p:nvPr>
            <p:ph idx="1"/>
          </p:nvPr>
        </p:nvSpPr>
        <p:spPr>
          <a:xfrm>
            <a:off x="914400" y="2071688"/>
            <a:ext cx="7772400" cy="4572000"/>
          </a:xfrm>
        </p:spPr>
        <p:txBody>
          <a:bodyPr/>
          <a:lstStyle/>
          <a:p>
            <a:pPr eaLnBrk="1" hangingPunct="1"/>
            <a:r>
              <a:rPr lang="es-MX" smtClean="0"/>
              <a:t>Aplicar las medidas preventivas de control de infecciones en Odontología</a:t>
            </a:r>
            <a:endParaRPr lang="es-ES" smtClean="0"/>
          </a:p>
          <a:p>
            <a:pPr eaLnBrk="1" hangingPunct="1"/>
            <a:r>
              <a:rPr lang="es-MX" smtClean="0"/>
              <a:t>Manejo de residuos peligrosos biológico infecciosos (RPBI).</a:t>
            </a:r>
            <a:endParaRPr lang="es-ES" smtClean="0"/>
          </a:p>
          <a:p>
            <a:pPr eaLnBrk="1" hangingPunct="1"/>
            <a:r>
              <a:rPr lang="es-MX" smtClean="0"/>
              <a:t>Manejo de materiales de impresión a base de alginato y elastoméricos</a:t>
            </a:r>
            <a:endParaRPr lang="es-ES" smtClean="0"/>
          </a:p>
        </p:txBody>
      </p:sp>
      <p:sp>
        <p:nvSpPr>
          <p:cNvPr id="16388"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85000" lnSpcReduction="20000"/>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406A89C-AFB3-450B-98FA-84E98B8F9A41}" type="slidenum">
              <a:rPr lang="es-ES" smtClean="0">
                <a:solidFill>
                  <a:schemeClr val="tx2"/>
                </a:solidFill>
              </a:rPr>
              <a:pPr eaLnBrk="1" hangingPunct="1"/>
              <a:t>10</a:t>
            </a:fld>
            <a:endParaRPr lang="es-ES" smtClean="0">
              <a:solidFill>
                <a:schemeClr val="tx2"/>
              </a:solidFill>
            </a:endParaRPr>
          </a:p>
        </p:txBody>
      </p:sp>
      <p:pic>
        <p:nvPicPr>
          <p:cNvPr id="16389"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64719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b="1" dirty="0"/>
              <a:t>UNIDAD IV</a:t>
            </a:r>
            <a:r>
              <a:rPr lang="es-MX" dirty="0"/>
              <a:t/>
            </a:r>
            <a:br>
              <a:rPr lang="es-MX" dirty="0"/>
            </a:br>
            <a:endParaRPr lang="es-MX" dirty="0"/>
          </a:p>
        </p:txBody>
      </p:sp>
      <p:sp>
        <p:nvSpPr>
          <p:cNvPr id="3" name="2 Marcador de contenido"/>
          <p:cNvSpPr>
            <a:spLocks noGrp="1"/>
          </p:cNvSpPr>
          <p:nvPr>
            <p:ph sz="quarter" idx="1"/>
          </p:nvPr>
        </p:nvSpPr>
        <p:spPr/>
        <p:txBody>
          <a:bodyPr/>
          <a:lstStyle/>
          <a:p>
            <a:r>
              <a:rPr lang="es-ES_tradnl" b="1" dirty="0"/>
              <a:t>CONTROL DE </a:t>
            </a:r>
            <a:r>
              <a:rPr lang="es-ES_tradnl" b="1" dirty="0" smtClean="0"/>
              <a:t>INFECCIONES</a:t>
            </a:r>
          </a:p>
          <a:p>
            <a:pPr lvl="1"/>
            <a:r>
              <a:rPr lang="es-MX" dirty="0"/>
              <a:t>Aplicación de medidas preventivas de control de infecciones y técnicas de barrera. </a:t>
            </a:r>
            <a:r>
              <a:rPr lang="es-MX" u="sng" dirty="0"/>
              <a:t>Manejo de desechos odontológicos.</a:t>
            </a:r>
          </a:p>
        </p:txBody>
      </p:sp>
      <p:pic>
        <p:nvPicPr>
          <p:cNvPr id="4" name="4 Imagen" descr="Escudo%20UA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6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53051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600" b="1" dirty="0" smtClean="0"/>
              <a:t>CONOCIMIENTOS</a:t>
            </a:r>
            <a:endParaRPr lang="es-MX" b="1" dirty="0"/>
          </a:p>
        </p:txBody>
      </p:sp>
      <p:sp>
        <p:nvSpPr>
          <p:cNvPr id="3" name="2 Marcador de contenido"/>
          <p:cNvSpPr>
            <a:spLocks noGrp="1"/>
          </p:cNvSpPr>
          <p:nvPr>
            <p:ph sz="quarter" idx="1"/>
          </p:nvPr>
        </p:nvSpPr>
        <p:spPr/>
        <p:txBody>
          <a:bodyPr/>
          <a:lstStyle/>
          <a:p>
            <a:r>
              <a:rPr lang="es-ES" dirty="0"/>
              <a:t>Normatividad vigente en reglamento de clínicas y laboratorios, NOM-013-SSA-2006 y NOM-087-ECOL-SSA1-2002 y lineamientos del curso establecidos en el manual.</a:t>
            </a:r>
            <a:endParaRPr lang="es-MX" dirty="0"/>
          </a:p>
        </p:txBody>
      </p:sp>
      <p:pic>
        <p:nvPicPr>
          <p:cNvPr id="4"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7961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600" b="1" dirty="0" smtClean="0"/>
              <a:t>HABILIDADES</a:t>
            </a:r>
            <a:endParaRPr lang="es-MX" b="1" dirty="0"/>
          </a:p>
        </p:txBody>
      </p:sp>
      <p:sp>
        <p:nvSpPr>
          <p:cNvPr id="11" name="10 Marcador de contenido"/>
          <p:cNvSpPr>
            <a:spLocks noGrp="1"/>
          </p:cNvSpPr>
          <p:nvPr>
            <p:ph sz="quarter" idx="1"/>
          </p:nvPr>
        </p:nvSpPr>
        <p:spPr>
          <a:xfrm>
            <a:off x="395536" y="2132856"/>
            <a:ext cx="8153400" cy="4495800"/>
          </a:xfrm>
        </p:spPr>
        <p:txBody>
          <a:bodyPr>
            <a:normAutofit/>
          </a:bodyPr>
          <a:lstStyle/>
          <a:p>
            <a:pPr lvl="0"/>
            <a:r>
              <a:rPr lang="es-ES" sz="2800" dirty="0"/>
              <a:t>Secuencia de limpieza de su área clínica y colocación de técnicas de barrera</a:t>
            </a:r>
            <a:endParaRPr lang="es-MX" sz="2800" dirty="0"/>
          </a:p>
          <a:p>
            <a:pPr lvl="0"/>
            <a:r>
              <a:rPr lang="es-MX" sz="2800" u="sng" dirty="0"/>
              <a:t>Manejo de desechos odontológicos </a:t>
            </a:r>
          </a:p>
          <a:p>
            <a:endParaRPr lang="es-MX" sz="2800" dirty="0"/>
          </a:p>
        </p:txBody>
      </p:sp>
      <p:pic>
        <p:nvPicPr>
          <p:cNvPr id="4"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6680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600" b="1" dirty="0" smtClean="0"/>
              <a:t>ACTITUDES/VALORES</a:t>
            </a:r>
            <a:endParaRPr lang="es-MX" sz="3600" b="1" dirty="0"/>
          </a:p>
        </p:txBody>
      </p:sp>
      <p:sp>
        <p:nvSpPr>
          <p:cNvPr id="3" name="2 Marcador de contenido"/>
          <p:cNvSpPr>
            <a:spLocks noGrp="1"/>
          </p:cNvSpPr>
          <p:nvPr>
            <p:ph sz="quarter" idx="1"/>
          </p:nvPr>
        </p:nvSpPr>
        <p:spPr/>
        <p:txBody>
          <a:bodyPr/>
          <a:lstStyle/>
          <a:p>
            <a:r>
              <a:rPr lang="es-MX" dirty="0"/>
              <a:t>Respeto y seguimiento de la normatividad vigente.</a:t>
            </a:r>
          </a:p>
          <a:p>
            <a:endParaRPr lang="es-MX" dirty="0"/>
          </a:p>
        </p:txBody>
      </p:sp>
      <p:pic>
        <p:nvPicPr>
          <p:cNvPr id="4"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4790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85852" y="2000240"/>
            <a:ext cx="6910406" cy="2224086"/>
          </a:xfrm>
        </p:spPr>
        <p:txBody>
          <a:bodyPr>
            <a:normAutofit/>
          </a:bodyPr>
          <a:lstStyle/>
          <a:p>
            <a:pPr algn="ctr"/>
            <a:r>
              <a:rPr lang="es-MX" b="1" dirty="0" smtClean="0"/>
              <a:t>Protocolo de manejo de desechos ODONTOLÓGICOS</a:t>
            </a:r>
            <a:endParaRPr lang="es-MX" dirty="0"/>
          </a:p>
        </p:txBody>
      </p:sp>
      <p:sp>
        <p:nvSpPr>
          <p:cNvPr id="3" name="2 Subtítulo"/>
          <p:cNvSpPr>
            <a:spLocks noGrp="1"/>
          </p:cNvSpPr>
          <p:nvPr>
            <p:ph type="subTitle" idx="1"/>
          </p:nvPr>
        </p:nvSpPr>
        <p:spPr/>
        <p:txBody>
          <a:bodyPr/>
          <a:lstStyle/>
          <a:p>
            <a:r>
              <a:rPr lang="es-MX" dirty="0" smtClean="0"/>
              <a:t>Dra. En E.P. Rosa Martha Flores Estrada</a:t>
            </a:r>
            <a:endParaRPr lang="es-MX" dirty="0"/>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Justificación</a:t>
            </a:r>
            <a:endParaRPr lang="es-MX" dirty="0"/>
          </a:p>
        </p:txBody>
      </p:sp>
      <p:sp>
        <p:nvSpPr>
          <p:cNvPr id="3" name="2 Marcador de contenido"/>
          <p:cNvSpPr>
            <a:spLocks noGrp="1"/>
          </p:cNvSpPr>
          <p:nvPr>
            <p:ph sz="quarter" idx="1"/>
          </p:nvPr>
        </p:nvSpPr>
        <p:spPr/>
        <p:txBody>
          <a:bodyPr/>
          <a:lstStyle/>
          <a:p>
            <a:r>
              <a:rPr lang="es-MX" dirty="0" smtClean="0"/>
              <a:t>La basura odontológica debe ser reconocida como potencialmente peligrosa para la salud y el medio ambiente. Por ello, el odontólogo debe garantizar el adecuado manejo de los residuos del consultorio dental y evitar la posible diseminación de enfermedades y sustancias tóxicas.</a:t>
            </a:r>
            <a:endParaRPr lang="es-MX" dirty="0"/>
          </a:p>
        </p:txBody>
      </p:sp>
      <p:pic>
        <p:nvPicPr>
          <p:cNvPr id="1026" name="Picture 2" descr="D:\Ange\Dra Luz\OdOnToLoGíA\discos\087ecolssai.gif"/>
          <p:cNvPicPr>
            <a:picLocks noChangeAspect="1" noChangeArrowheads="1"/>
          </p:cNvPicPr>
          <p:nvPr/>
        </p:nvPicPr>
        <p:blipFill>
          <a:blip r:embed="rId3"/>
          <a:srcRect/>
          <a:stretch>
            <a:fillRect/>
          </a:stretch>
        </p:blipFill>
        <p:spPr bwMode="auto">
          <a:xfrm>
            <a:off x="3571868" y="4643446"/>
            <a:ext cx="2453983" cy="2071678"/>
          </a:xfrm>
          <a:prstGeom prst="rect">
            <a:avLst/>
          </a:prstGeom>
          <a:noFill/>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Introducción </a:t>
            </a:r>
            <a:endParaRPr lang="es-MX" dirty="0"/>
          </a:p>
        </p:txBody>
      </p:sp>
      <p:sp>
        <p:nvSpPr>
          <p:cNvPr id="3" name="2 Marcador de contenido"/>
          <p:cNvSpPr>
            <a:spLocks noGrp="1"/>
          </p:cNvSpPr>
          <p:nvPr>
            <p:ph sz="quarter" idx="1"/>
          </p:nvPr>
        </p:nvSpPr>
        <p:spPr/>
        <p:txBody>
          <a:bodyPr/>
          <a:lstStyle/>
          <a:p>
            <a:r>
              <a:rPr lang="es-MX" dirty="0"/>
              <a:t>La práctica de la Odontología implica la generación de desechos peligrosos -tanto sólidos como líquidos- que contienen diversidad de material biológico potencialmente nocivo como: bacterias, virus, microorganismos, toxinas, sangre, saliva, fluidos y otros materiales y sustancias capaces de dañar el medio ambiente y la salud.</a:t>
            </a:r>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49533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b="1" dirty="0" smtClean="0"/>
              <a:t>Introducción:</a:t>
            </a:r>
            <a:endParaRPr lang="es-MX" dirty="0"/>
          </a:p>
        </p:txBody>
      </p:sp>
      <p:sp>
        <p:nvSpPr>
          <p:cNvPr id="3" name="2 Marcador de contenido"/>
          <p:cNvSpPr>
            <a:spLocks noGrp="1"/>
          </p:cNvSpPr>
          <p:nvPr>
            <p:ph sz="quarter" idx="1"/>
          </p:nvPr>
        </p:nvSpPr>
        <p:spPr>
          <a:xfrm>
            <a:off x="214282" y="1600200"/>
            <a:ext cx="8572560" cy="4972072"/>
          </a:xfrm>
        </p:spPr>
        <p:txBody>
          <a:bodyPr>
            <a:normAutofit/>
          </a:bodyPr>
          <a:lstStyle/>
          <a:p>
            <a:pPr algn="just"/>
            <a:r>
              <a:rPr lang="es-MX" sz="2500" dirty="0" smtClean="0"/>
              <a:t>Durante la práctica Odontológica se generan desechos como: mascarillas, guantes, gasas, algodones, agujas, hojas de bisturí, cartuchos de anestesia, fresas, servilletas, líquidos para revelar y fijar radiografías, piezas dentarias, restauraciones, mercurio, alambres de ortodoncia, aditamentos protésicos, y otras</a:t>
            </a:r>
          </a:p>
          <a:p>
            <a:pPr algn="just">
              <a:buNone/>
            </a:pPr>
            <a:r>
              <a:rPr lang="es-MX" sz="2500" dirty="0" smtClean="0"/>
              <a:t>    sustancias capaces de dañar el medio</a:t>
            </a:r>
          </a:p>
          <a:p>
            <a:pPr algn="just">
              <a:buNone/>
            </a:pPr>
            <a:r>
              <a:rPr lang="es-MX" sz="2500" dirty="0" smtClean="0"/>
              <a:t>    ambiente y la salud.</a:t>
            </a:r>
            <a:endParaRPr lang="es-MX" sz="2600" dirty="0"/>
          </a:p>
        </p:txBody>
      </p:sp>
      <p:pic>
        <p:nvPicPr>
          <p:cNvPr id="3074" name="Picture 2" descr="D:\Ange\Dra Luz\OdOnToLoGíA\discos\materials_L.jpg"/>
          <p:cNvPicPr>
            <a:picLocks noChangeAspect="1" noChangeArrowheads="1"/>
          </p:cNvPicPr>
          <p:nvPr/>
        </p:nvPicPr>
        <p:blipFill>
          <a:blip r:embed="rId3"/>
          <a:srcRect/>
          <a:stretch>
            <a:fillRect/>
          </a:stretch>
        </p:blipFill>
        <p:spPr bwMode="auto">
          <a:xfrm>
            <a:off x="5572132" y="3643314"/>
            <a:ext cx="3357586" cy="2921100"/>
          </a:xfrm>
          <a:prstGeom prst="rect">
            <a:avLst/>
          </a:prstGeom>
          <a:ln>
            <a:noFill/>
          </a:ln>
          <a:effectLst>
            <a:softEdge rad="112500"/>
          </a:effectLst>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linds(horizontal)">
                                      <p:cBhvr>
                                        <p:cTn id="7" dur="1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b="1" dirty="0" smtClean="0"/>
              <a:t>Introducción:</a:t>
            </a:r>
            <a:endParaRPr lang="es-MX" dirty="0"/>
          </a:p>
        </p:txBody>
      </p:sp>
      <p:sp>
        <p:nvSpPr>
          <p:cNvPr id="3" name="2 Marcador de contenido"/>
          <p:cNvSpPr>
            <a:spLocks noGrp="1"/>
          </p:cNvSpPr>
          <p:nvPr>
            <p:ph sz="quarter" idx="1"/>
          </p:nvPr>
        </p:nvSpPr>
        <p:spPr>
          <a:xfrm>
            <a:off x="214282" y="1600200"/>
            <a:ext cx="8572560" cy="4972072"/>
          </a:xfrm>
        </p:spPr>
        <p:txBody>
          <a:bodyPr>
            <a:normAutofit/>
          </a:bodyPr>
          <a:lstStyle/>
          <a:p>
            <a:pPr algn="just"/>
            <a:r>
              <a:rPr lang="es-MX" sz="2700" dirty="0" smtClean="0"/>
              <a:t>Es común que mezclemos la basura odontológica con la común debido a que no existen normas específicas o no tenemos conocimiento sobre éstas.</a:t>
            </a:r>
            <a:endParaRPr lang="es-MX" sz="2700" dirty="0"/>
          </a:p>
        </p:txBody>
      </p:sp>
      <p:pic>
        <p:nvPicPr>
          <p:cNvPr id="4098" name="Picture 2" descr="D:\Ange\Dra Luz\OdOnToLoGíA\discos\Imass\148376_320605274716182_606609572_n.jpg"/>
          <p:cNvPicPr>
            <a:picLocks noChangeAspect="1" noChangeArrowheads="1"/>
          </p:cNvPicPr>
          <p:nvPr/>
        </p:nvPicPr>
        <p:blipFill>
          <a:blip r:embed="rId3"/>
          <a:srcRect/>
          <a:stretch>
            <a:fillRect/>
          </a:stretch>
        </p:blipFill>
        <p:spPr bwMode="auto">
          <a:xfrm>
            <a:off x="2714612" y="3000372"/>
            <a:ext cx="4083856" cy="3500448"/>
          </a:xfrm>
          <a:prstGeom prst="rect">
            <a:avLst/>
          </a:prstGeom>
          <a:noFill/>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1000" fill="hold"/>
                                        <p:tgtEl>
                                          <p:spTgt spid="4098"/>
                                        </p:tgtEl>
                                        <p:attrNameLst>
                                          <p:attrName>ppt_x</p:attrName>
                                        </p:attrNameLst>
                                      </p:cBhvr>
                                      <p:tavLst>
                                        <p:tav tm="0">
                                          <p:val>
                                            <p:strVal val="#ppt_x-.2"/>
                                          </p:val>
                                        </p:tav>
                                        <p:tav tm="100000">
                                          <p:val>
                                            <p:strVal val="#ppt_x"/>
                                          </p:val>
                                        </p:tav>
                                      </p:tavLst>
                                    </p:anim>
                                    <p:anim calcmode="lin" valueType="num">
                                      <p:cBhvr>
                                        <p:cTn id="8" dur="1000" fill="hold"/>
                                        <p:tgtEl>
                                          <p:spTgt spid="4098"/>
                                        </p:tgtEl>
                                        <p:attrNameLst>
                                          <p:attrName>ppt_y</p:attrName>
                                        </p:attrNameLst>
                                      </p:cBhvr>
                                      <p:tavLst>
                                        <p:tav tm="0">
                                          <p:val>
                                            <p:strVal val="#ppt_y"/>
                                          </p:val>
                                        </p:tav>
                                        <p:tav tm="100000">
                                          <p:val>
                                            <p:strVal val="#ppt_y"/>
                                          </p:val>
                                        </p:tav>
                                      </p:tavLst>
                                    </p:anim>
                                    <p:animEffect transition="in" filter="wipe(right)" prLst="gradientSize: 0.1">
                                      <p:cBhvr>
                                        <p:cTn id="9" dur="1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2 Marcador de contenido"/>
          <p:cNvSpPr>
            <a:spLocks noGrp="1"/>
          </p:cNvSpPr>
          <p:nvPr>
            <p:ph idx="1"/>
          </p:nvPr>
        </p:nvSpPr>
        <p:spPr>
          <a:xfrm>
            <a:off x="615950" y="1556793"/>
            <a:ext cx="7484442" cy="5112568"/>
          </a:xfrm>
        </p:spPr>
        <p:txBody>
          <a:bodyPr/>
          <a:lstStyle/>
          <a:p>
            <a:pPr eaLnBrk="1" hangingPunct="1">
              <a:buFont typeface="Wingdings" pitchFamily="2" charset="2"/>
              <a:buNone/>
            </a:pPr>
            <a:r>
              <a:rPr lang="es-MX" sz="2400" b="1" dirty="0" smtClean="0"/>
              <a:t>ORGANISMO ACADÉMICO:</a:t>
            </a:r>
          </a:p>
          <a:p>
            <a:pPr eaLnBrk="1" hangingPunct="1">
              <a:buFont typeface="Wingdings" pitchFamily="2" charset="2"/>
              <a:buNone/>
            </a:pPr>
            <a:r>
              <a:rPr lang="es-MX" sz="2400" dirty="0" smtClean="0"/>
              <a:t>FACULTAD DE ODONTOLOGÍA</a:t>
            </a:r>
          </a:p>
          <a:p>
            <a:pPr eaLnBrk="1" hangingPunct="1">
              <a:buFont typeface="Wingdings" pitchFamily="2" charset="2"/>
              <a:buNone/>
            </a:pPr>
            <a:endParaRPr lang="es-MX" sz="2400" dirty="0" smtClean="0"/>
          </a:p>
          <a:p>
            <a:pPr eaLnBrk="1" hangingPunct="1">
              <a:buFont typeface="Wingdings" pitchFamily="2" charset="2"/>
              <a:buNone/>
            </a:pPr>
            <a:r>
              <a:rPr lang="es-MX" sz="2400" b="1" dirty="0" smtClean="0"/>
              <a:t>PROGRAMA EDUCATIVO : </a:t>
            </a:r>
          </a:p>
          <a:p>
            <a:pPr eaLnBrk="1" hangingPunct="1">
              <a:buFont typeface="Wingdings" pitchFamily="2" charset="2"/>
              <a:buNone/>
            </a:pPr>
            <a:r>
              <a:rPr lang="es-MX" sz="2400" dirty="0" smtClean="0"/>
              <a:t>LICENCIATURA DE CIRUJANO DENTISTA</a:t>
            </a:r>
          </a:p>
          <a:p>
            <a:pPr eaLnBrk="1" hangingPunct="1">
              <a:buFont typeface="Wingdings" pitchFamily="2" charset="2"/>
              <a:buNone/>
            </a:pPr>
            <a:endParaRPr lang="es-MX" sz="2400" dirty="0" smtClean="0"/>
          </a:p>
          <a:p>
            <a:pPr eaLnBrk="1" hangingPunct="1">
              <a:buFont typeface="Wingdings" pitchFamily="2" charset="2"/>
              <a:buNone/>
            </a:pPr>
            <a:r>
              <a:rPr lang="es-MX" sz="2400" b="1" dirty="0" smtClean="0"/>
              <a:t>ÁREA DE DOCENCIA: </a:t>
            </a:r>
          </a:p>
          <a:p>
            <a:pPr eaLnBrk="1" hangingPunct="1">
              <a:buFont typeface="Wingdings" pitchFamily="2" charset="2"/>
              <a:buNone/>
            </a:pPr>
            <a:r>
              <a:rPr lang="es-MX" sz="2400" dirty="0" smtClean="0"/>
              <a:t>REHABILITACIÓN ODONTOLÓGICA</a:t>
            </a:r>
          </a:p>
          <a:p>
            <a:pPr eaLnBrk="1" hangingPunct="1">
              <a:buFont typeface="Wingdings" pitchFamily="2" charset="2"/>
              <a:buNone/>
            </a:pPr>
            <a:endParaRPr lang="es-MX" sz="2400" dirty="0" smtClean="0"/>
          </a:p>
          <a:p>
            <a:pPr eaLnBrk="1" hangingPunct="1">
              <a:buFont typeface="Wingdings" pitchFamily="2" charset="2"/>
              <a:buNone/>
            </a:pPr>
            <a:r>
              <a:rPr lang="es-ES" sz="2400" b="1" dirty="0" smtClean="0"/>
              <a:t>UNIDAD DE APRENDIZAJE:  </a:t>
            </a:r>
          </a:p>
          <a:p>
            <a:pPr eaLnBrk="1" hangingPunct="1">
              <a:buFont typeface="Wingdings" pitchFamily="2" charset="2"/>
              <a:buNone/>
            </a:pPr>
            <a:r>
              <a:rPr lang="es-ES" sz="2400" dirty="0" smtClean="0"/>
              <a:t>INTRODUCCIÓN A LA CLÍNICA</a:t>
            </a:r>
          </a:p>
          <a:p>
            <a:pPr eaLnBrk="1" hangingPunct="1">
              <a:buFont typeface="Wingdings" pitchFamily="2" charset="2"/>
              <a:buNone/>
            </a:pPr>
            <a:endParaRPr lang="es-ES" sz="2400" dirty="0" smtClean="0"/>
          </a:p>
          <a:p>
            <a:pPr eaLnBrk="1" hangingPunct="1"/>
            <a:endParaRPr lang="es-ES" sz="2400" dirty="0" smtClean="0"/>
          </a:p>
        </p:txBody>
      </p:sp>
      <p:sp>
        <p:nvSpPr>
          <p:cNvPr id="8195"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85000" lnSpcReduction="20000"/>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EACE40A-A0EE-4104-85E7-E6B5B5704EA0}" type="slidenum">
              <a:rPr lang="es-ES" smtClean="0">
                <a:solidFill>
                  <a:schemeClr val="tx2"/>
                </a:solidFill>
              </a:rPr>
              <a:pPr eaLnBrk="1" hangingPunct="1"/>
              <a:t>2</a:t>
            </a:fld>
            <a:endParaRPr lang="es-ES" smtClean="0">
              <a:solidFill>
                <a:schemeClr val="tx2"/>
              </a:solidFill>
            </a:endParaRPr>
          </a:p>
        </p:txBody>
      </p:sp>
      <p:pic>
        <p:nvPicPr>
          <p:cNvPr id="8196"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158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3867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Fases del manejo de residuos en el consultorio odontológico</a:t>
            </a:r>
            <a:endParaRPr lang="es-MX" dirty="0"/>
          </a:p>
        </p:txBody>
      </p:sp>
      <p:sp>
        <p:nvSpPr>
          <p:cNvPr id="3" name="2 Marcador de contenido"/>
          <p:cNvSpPr>
            <a:spLocks noGrp="1"/>
          </p:cNvSpPr>
          <p:nvPr>
            <p:ph sz="quarter" idx="1"/>
          </p:nvPr>
        </p:nvSpPr>
        <p:spPr>
          <a:xfrm>
            <a:off x="357158" y="1600200"/>
            <a:ext cx="8572560" cy="4495800"/>
          </a:xfrm>
        </p:spPr>
        <p:txBody>
          <a:bodyPr>
            <a:normAutofit/>
          </a:bodyPr>
          <a:lstStyle/>
          <a:p>
            <a:r>
              <a:rPr lang="es-MX" sz="2400" dirty="0" smtClean="0"/>
              <a:t>El correcto manejo de los residuos en el consultorio dental incluye las siguientes fases:</a:t>
            </a:r>
          </a:p>
          <a:p>
            <a:pPr>
              <a:buNone/>
            </a:pPr>
            <a:r>
              <a:rPr lang="es-MX" sz="2400" b="1" dirty="0" smtClean="0"/>
              <a:t>1. Identificación de los residuos:</a:t>
            </a:r>
            <a:r>
              <a:rPr lang="es-MX" sz="2400" dirty="0" smtClean="0"/>
              <a:t> todos los miembros del consultorio dental deben estar al tanto de la peligrosidad del manejo inadecuado de la basura odontológica y respectar las normas de bioseguridad, encaminadas a disminuir los accidentes laborales y evitar las potenciales infecciones cruzadas.</a:t>
            </a:r>
          </a:p>
          <a:p>
            <a:endParaRPr lang="es-MX" sz="2800" dirty="0"/>
          </a:p>
        </p:txBody>
      </p:sp>
      <p:pic>
        <p:nvPicPr>
          <p:cNvPr id="5122" name="Picture 2" descr="D:\Ange\Dra Luz\OdOnToLoGíA\discos\virus-germs-01-5879244.jpg"/>
          <p:cNvPicPr>
            <a:picLocks noChangeAspect="1" noChangeArrowheads="1"/>
          </p:cNvPicPr>
          <p:nvPr/>
        </p:nvPicPr>
        <p:blipFill>
          <a:blip r:embed="rId3"/>
          <a:srcRect b="9053"/>
          <a:stretch>
            <a:fillRect/>
          </a:stretch>
        </p:blipFill>
        <p:spPr bwMode="auto">
          <a:xfrm>
            <a:off x="5572132" y="3857628"/>
            <a:ext cx="3195646" cy="2816684"/>
          </a:xfrm>
          <a:prstGeom prst="rect">
            <a:avLst/>
          </a:prstGeom>
          <a:ln>
            <a:noFill/>
          </a:ln>
          <a:effectLst>
            <a:softEdge rad="112500"/>
          </a:effectLst>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80">
                                          <p:stCondLst>
                                            <p:cond delay="0"/>
                                          </p:stCondLst>
                                        </p:cTn>
                                        <p:tgtEl>
                                          <p:spTgt spid="5122"/>
                                        </p:tgtEl>
                                      </p:cBhvr>
                                    </p:animEffect>
                                    <p:anim calcmode="lin" valueType="num">
                                      <p:cBhvr>
                                        <p:cTn id="8" dur="1822" tmFilter="0,0; 0.14,0.36; 0.43,0.73; 0.71,0.91; 1.0,1.0">
                                          <p:stCondLst>
                                            <p:cond delay="0"/>
                                          </p:stCondLst>
                                        </p:cTn>
                                        <p:tgtEl>
                                          <p:spTgt spid="512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12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12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12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122"/>
                                        </p:tgtEl>
                                        <p:attrNameLst>
                                          <p:attrName>ppt_y</p:attrName>
                                        </p:attrNameLst>
                                      </p:cBhvr>
                                      <p:tavLst>
                                        <p:tav tm="0" fmla="#ppt_y-sin(pi*$)/81">
                                          <p:val>
                                            <p:fltVal val="0"/>
                                          </p:val>
                                        </p:tav>
                                        <p:tav tm="100000">
                                          <p:val>
                                            <p:fltVal val="1"/>
                                          </p:val>
                                        </p:tav>
                                      </p:tavLst>
                                    </p:anim>
                                    <p:animScale>
                                      <p:cBhvr>
                                        <p:cTn id="13" dur="26">
                                          <p:stCondLst>
                                            <p:cond delay="650"/>
                                          </p:stCondLst>
                                        </p:cTn>
                                        <p:tgtEl>
                                          <p:spTgt spid="5122"/>
                                        </p:tgtEl>
                                      </p:cBhvr>
                                      <p:to x="100000" y="60000"/>
                                    </p:animScale>
                                    <p:animScale>
                                      <p:cBhvr>
                                        <p:cTn id="14" dur="166" decel="50000">
                                          <p:stCondLst>
                                            <p:cond delay="676"/>
                                          </p:stCondLst>
                                        </p:cTn>
                                        <p:tgtEl>
                                          <p:spTgt spid="5122"/>
                                        </p:tgtEl>
                                      </p:cBhvr>
                                      <p:to x="100000" y="100000"/>
                                    </p:animScale>
                                    <p:animScale>
                                      <p:cBhvr>
                                        <p:cTn id="15" dur="26">
                                          <p:stCondLst>
                                            <p:cond delay="1312"/>
                                          </p:stCondLst>
                                        </p:cTn>
                                        <p:tgtEl>
                                          <p:spTgt spid="5122"/>
                                        </p:tgtEl>
                                      </p:cBhvr>
                                      <p:to x="100000" y="80000"/>
                                    </p:animScale>
                                    <p:animScale>
                                      <p:cBhvr>
                                        <p:cTn id="16" dur="166" decel="50000">
                                          <p:stCondLst>
                                            <p:cond delay="1338"/>
                                          </p:stCondLst>
                                        </p:cTn>
                                        <p:tgtEl>
                                          <p:spTgt spid="5122"/>
                                        </p:tgtEl>
                                      </p:cBhvr>
                                      <p:to x="100000" y="100000"/>
                                    </p:animScale>
                                    <p:animScale>
                                      <p:cBhvr>
                                        <p:cTn id="17" dur="26">
                                          <p:stCondLst>
                                            <p:cond delay="1642"/>
                                          </p:stCondLst>
                                        </p:cTn>
                                        <p:tgtEl>
                                          <p:spTgt spid="5122"/>
                                        </p:tgtEl>
                                      </p:cBhvr>
                                      <p:to x="100000" y="90000"/>
                                    </p:animScale>
                                    <p:animScale>
                                      <p:cBhvr>
                                        <p:cTn id="18" dur="166" decel="50000">
                                          <p:stCondLst>
                                            <p:cond delay="1668"/>
                                          </p:stCondLst>
                                        </p:cTn>
                                        <p:tgtEl>
                                          <p:spTgt spid="5122"/>
                                        </p:tgtEl>
                                      </p:cBhvr>
                                      <p:to x="100000" y="100000"/>
                                    </p:animScale>
                                    <p:animScale>
                                      <p:cBhvr>
                                        <p:cTn id="19" dur="26">
                                          <p:stCondLst>
                                            <p:cond delay="1808"/>
                                          </p:stCondLst>
                                        </p:cTn>
                                        <p:tgtEl>
                                          <p:spTgt spid="5122"/>
                                        </p:tgtEl>
                                      </p:cBhvr>
                                      <p:to x="100000" y="95000"/>
                                    </p:animScale>
                                    <p:animScale>
                                      <p:cBhvr>
                                        <p:cTn id="20" dur="166" decel="50000">
                                          <p:stCondLst>
                                            <p:cond delay="1834"/>
                                          </p:stCondLst>
                                        </p:cTn>
                                        <p:tgtEl>
                                          <p:spTgt spid="512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Fases del manejo de residuos en el consultorio odontológico</a:t>
            </a:r>
            <a:endParaRPr lang="es-MX" dirty="0"/>
          </a:p>
        </p:txBody>
      </p:sp>
      <p:sp>
        <p:nvSpPr>
          <p:cNvPr id="3" name="2 Marcador de contenido"/>
          <p:cNvSpPr>
            <a:spLocks noGrp="1"/>
          </p:cNvSpPr>
          <p:nvPr>
            <p:ph sz="quarter" idx="1"/>
          </p:nvPr>
        </p:nvSpPr>
        <p:spPr>
          <a:xfrm>
            <a:off x="612648" y="2029544"/>
            <a:ext cx="8153400" cy="4495800"/>
          </a:xfrm>
        </p:spPr>
        <p:txBody>
          <a:bodyPr>
            <a:normAutofit/>
          </a:bodyPr>
          <a:lstStyle/>
          <a:p>
            <a:r>
              <a:rPr lang="es-MX" sz="2400" dirty="0" smtClean="0"/>
              <a:t>Se sugiere iniciar el proceso con la debida identificación y clasificación de los residuos odontológicos según su origen, estado físico y manejo, partiendo de la necesidad de etiquetar utilizando un código de color y desechar de distinta manera la basura odontológico, según su grado de peligrosidad y otras particularidades, como se detalla en la siguiente tabla:</a:t>
            </a:r>
            <a:endParaRPr lang="es-MX" sz="2400"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Fases del manejo de residuos en el consultorio odontológico</a:t>
            </a:r>
            <a:endParaRPr lang="es-MX" dirty="0"/>
          </a:p>
        </p:txBody>
      </p:sp>
      <p:pic>
        <p:nvPicPr>
          <p:cNvPr id="4" name="3 Marcador de contenido"/>
          <p:cNvPicPr>
            <a:picLocks noGrp="1"/>
          </p:cNvPicPr>
          <p:nvPr>
            <p:ph sz="quarter" idx="1"/>
          </p:nvPr>
        </p:nvPicPr>
        <p:blipFill>
          <a:blip r:embed="rId3"/>
          <a:srcRect l="31875" t="59091" r="31407" b="13311"/>
          <a:stretch>
            <a:fillRect/>
          </a:stretch>
        </p:blipFill>
        <p:spPr bwMode="auto">
          <a:xfrm>
            <a:off x="357158" y="1785926"/>
            <a:ext cx="8572560" cy="4572032"/>
          </a:xfrm>
          <a:prstGeom prst="rect">
            <a:avLst/>
          </a:prstGeom>
          <a:noFill/>
          <a:ln w="9525">
            <a:noFill/>
            <a:miter lim="800000"/>
            <a:headEnd/>
            <a:tailEnd/>
          </a:ln>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Fases del manejo de residuos en el consultorio odontológico</a:t>
            </a:r>
            <a:endParaRPr lang="es-MX" dirty="0"/>
          </a:p>
        </p:txBody>
      </p:sp>
      <p:sp>
        <p:nvSpPr>
          <p:cNvPr id="3" name="2 Marcador de contenido"/>
          <p:cNvSpPr>
            <a:spLocks noGrp="1"/>
          </p:cNvSpPr>
          <p:nvPr>
            <p:ph sz="quarter" idx="1"/>
          </p:nvPr>
        </p:nvSpPr>
        <p:spPr/>
        <p:txBody>
          <a:bodyPr/>
          <a:lstStyle/>
          <a:p>
            <a:pPr>
              <a:buNone/>
            </a:pPr>
            <a:r>
              <a:rPr lang="es-MX" b="1" dirty="0" smtClean="0"/>
              <a:t>2. Envasado de los residuos generados: </a:t>
            </a:r>
            <a:r>
              <a:rPr lang="es-MX" dirty="0" smtClean="0"/>
              <a:t>todo aquello potencialmente nocivo debe ser debidamente identificado y lo primero que se debe hacer es separar el  material y el instrumental que puede ser nuevamente usado (luego de su debida limpieza, desinfección y esterilización) y la basura odontológica.</a:t>
            </a:r>
          </a:p>
          <a:p>
            <a:endParaRPr lang="es-MX" dirty="0"/>
          </a:p>
        </p:txBody>
      </p:sp>
      <p:pic>
        <p:nvPicPr>
          <p:cNvPr id="6146" name="Picture 2" descr="D:\Ange\Dra Luz\OdOnToLoGíA\discos\descarga (7).jpg"/>
          <p:cNvPicPr>
            <a:picLocks noChangeAspect="1" noChangeArrowheads="1"/>
          </p:cNvPicPr>
          <p:nvPr/>
        </p:nvPicPr>
        <p:blipFill>
          <a:blip r:embed="rId3"/>
          <a:srcRect/>
          <a:stretch>
            <a:fillRect/>
          </a:stretch>
        </p:blipFill>
        <p:spPr bwMode="auto">
          <a:xfrm>
            <a:off x="3500430" y="4429132"/>
            <a:ext cx="2786082" cy="209762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800" decel="100000"/>
                                        <p:tgtEl>
                                          <p:spTgt spid="6146"/>
                                        </p:tgtEl>
                                      </p:cBhvr>
                                    </p:animEffect>
                                    <p:anim calcmode="lin" valueType="num">
                                      <p:cBhvr>
                                        <p:cTn id="8" dur="800" decel="100000" fill="hold"/>
                                        <p:tgtEl>
                                          <p:spTgt spid="6146"/>
                                        </p:tgtEl>
                                        <p:attrNameLst>
                                          <p:attrName>style.rotation</p:attrName>
                                        </p:attrNameLst>
                                      </p:cBhvr>
                                      <p:tavLst>
                                        <p:tav tm="0">
                                          <p:val>
                                            <p:fltVal val="-90"/>
                                          </p:val>
                                        </p:tav>
                                        <p:tav tm="100000">
                                          <p:val>
                                            <p:fltVal val="0"/>
                                          </p:val>
                                        </p:tav>
                                      </p:tavLst>
                                    </p:anim>
                                    <p:anim calcmode="lin" valueType="num">
                                      <p:cBhvr>
                                        <p:cTn id="9" dur="800" decel="100000" fill="hold"/>
                                        <p:tgtEl>
                                          <p:spTgt spid="6146"/>
                                        </p:tgtEl>
                                        <p:attrNameLst>
                                          <p:attrName>ppt_x</p:attrName>
                                        </p:attrNameLst>
                                      </p:cBhvr>
                                      <p:tavLst>
                                        <p:tav tm="0">
                                          <p:val>
                                            <p:strVal val="#ppt_x+0.4"/>
                                          </p:val>
                                        </p:tav>
                                        <p:tav tm="100000">
                                          <p:val>
                                            <p:strVal val="#ppt_x-0.05"/>
                                          </p:val>
                                        </p:tav>
                                      </p:tavLst>
                                    </p:anim>
                                    <p:anim calcmode="lin" valueType="num">
                                      <p:cBhvr>
                                        <p:cTn id="10" dur="800" decel="100000" fill="hold"/>
                                        <p:tgtEl>
                                          <p:spTgt spid="614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14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14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Fases del manejo de residuos en el consultorio odontológico</a:t>
            </a:r>
            <a:endParaRPr lang="es-MX" dirty="0"/>
          </a:p>
        </p:txBody>
      </p:sp>
      <p:sp>
        <p:nvSpPr>
          <p:cNvPr id="3" name="2 Marcador de contenido"/>
          <p:cNvSpPr>
            <a:spLocks noGrp="1"/>
          </p:cNvSpPr>
          <p:nvPr>
            <p:ph sz="quarter" idx="1"/>
          </p:nvPr>
        </p:nvSpPr>
        <p:spPr/>
        <p:txBody>
          <a:bodyPr>
            <a:normAutofit/>
          </a:bodyPr>
          <a:lstStyle/>
          <a:p>
            <a:r>
              <a:rPr lang="es-MX" dirty="0" smtClean="0"/>
              <a:t>La adecuada rotulación (a través de bolsas debidamente impresas o a las cuales se les coloque una etiqueta autoadhesiva y de recipientes), permitirá a todos los miembros del equipo de trabajo del consultorio dental conocer de qué material se trata y cómo debe ser manejado. </a:t>
            </a:r>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rotWithShape="1">
          <a:blip r:embed="rId5">
            <a:extLst>
              <a:ext uri="{28A0092B-C50C-407E-A947-70E740481C1C}">
                <a14:useLocalDpi xmlns:a14="http://schemas.microsoft.com/office/drawing/2010/main" val="0"/>
              </a:ext>
            </a:extLst>
          </a:blip>
          <a:srcRect r="23946"/>
          <a:stretch/>
        </p:blipFill>
        <p:spPr>
          <a:xfrm>
            <a:off x="3203848" y="4650318"/>
            <a:ext cx="2880320" cy="197411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Fases del manejo de residuos en el consultorio odontológico</a:t>
            </a:r>
            <a:endParaRPr lang="es-MX" dirty="0"/>
          </a:p>
        </p:txBody>
      </p:sp>
      <p:sp>
        <p:nvSpPr>
          <p:cNvPr id="3" name="2 Marcador de contenido"/>
          <p:cNvSpPr>
            <a:spLocks noGrp="1"/>
          </p:cNvSpPr>
          <p:nvPr>
            <p:ph sz="quarter" idx="1"/>
          </p:nvPr>
        </p:nvSpPr>
        <p:spPr/>
        <p:txBody>
          <a:bodyPr/>
          <a:lstStyle/>
          <a:p>
            <a:r>
              <a:rPr lang="es-MX" dirty="0" smtClean="0"/>
              <a:t>Por ello, es recomendable disponer de bolsas y recipientes que expresen la naturaleza de la basura y el rótulo: "Peligro, material contaminado potencialmente infeccioso" y algún símbolo universal estandarizado, que permita un fácil reconocimiento, como los que colocamos a continuación:</a:t>
            </a:r>
          </a:p>
          <a:p>
            <a:endParaRPr lang="es-MX" dirty="0" smtClean="0"/>
          </a:p>
          <a:p>
            <a:endParaRPr lang="es-MX" dirty="0"/>
          </a:p>
        </p:txBody>
      </p:sp>
      <p:pic>
        <p:nvPicPr>
          <p:cNvPr id="9" name="8 Imagen"/>
          <p:cNvPicPr/>
          <p:nvPr/>
        </p:nvPicPr>
        <p:blipFill>
          <a:blip r:embed="rId3"/>
          <a:srcRect l="30950" t="65152" r="30386" b="9692"/>
          <a:stretch>
            <a:fillRect/>
          </a:stretch>
        </p:blipFill>
        <p:spPr bwMode="auto">
          <a:xfrm>
            <a:off x="1928794" y="4286256"/>
            <a:ext cx="5404438" cy="2200940"/>
          </a:xfrm>
          <a:prstGeom prst="rect">
            <a:avLst/>
          </a:prstGeom>
          <a:noFill/>
          <a:ln w="9525">
            <a:noFill/>
            <a:miter lim="800000"/>
            <a:headEnd/>
            <a:tailEnd/>
          </a:ln>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vertical)">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Fases del manejo de residuos en el consultorio odontológico</a:t>
            </a:r>
            <a:endParaRPr lang="es-MX" dirty="0"/>
          </a:p>
        </p:txBody>
      </p:sp>
      <p:sp>
        <p:nvSpPr>
          <p:cNvPr id="3" name="2 Marcador de contenido"/>
          <p:cNvSpPr>
            <a:spLocks noGrp="1"/>
          </p:cNvSpPr>
          <p:nvPr>
            <p:ph sz="quarter" idx="1"/>
          </p:nvPr>
        </p:nvSpPr>
        <p:spPr>
          <a:xfrm>
            <a:off x="179512" y="2344790"/>
            <a:ext cx="5286412" cy="4900634"/>
          </a:xfrm>
        </p:spPr>
        <p:txBody>
          <a:bodyPr>
            <a:normAutofit/>
          </a:bodyPr>
          <a:lstStyle/>
          <a:p>
            <a:pPr algn="just">
              <a:buNone/>
            </a:pPr>
            <a:r>
              <a:rPr lang="es-MX" sz="2400" b="1" dirty="0" smtClean="0"/>
              <a:t>3. Recolección y transporte interno: </a:t>
            </a:r>
            <a:r>
              <a:rPr lang="es-MX" sz="2400" dirty="0" smtClean="0"/>
              <a:t>el material contaminado a ser desechado debe ser debidamente manejado dentro del consultorio dental. Se recomienda disponer de un área específica para este fin, de modo tal que la basura dental no se mezcle con la basura doméstica ni con insumos no contaminados.</a:t>
            </a:r>
          </a:p>
        </p:txBody>
      </p:sp>
      <p:pic>
        <p:nvPicPr>
          <p:cNvPr id="13313" name="Picture 1" descr="D:\Ange\Dra Luz\OdOnToLoGíA\discos\images (6).jpg"/>
          <p:cNvPicPr>
            <a:picLocks noChangeAspect="1" noChangeArrowheads="1"/>
          </p:cNvPicPr>
          <p:nvPr/>
        </p:nvPicPr>
        <p:blipFill>
          <a:blip r:embed="rId3"/>
          <a:srcRect/>
          <a:stretch>
            <a:fillRect/>
          </a:stretch>
        </p:blipFill>
        <p:spPr bwMode="auto">
          <a:xfrm>
            <a:off x="5786446" y="2143116"/>
            <a:ext cx="3048008" cy="384049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3313"/>
                                        </p:tgtEl>
                                        <p:attrNameLst>
                                          <p:attrName>style.visibility</p:attrName>
                                        </p:attrNameLst>
                                      </p:cBhvr>
                                      <p:to>
                                        <p:strVal val="visible"/>
                                      </p:to>
                                    </p:set>
                                    <p:animEffect transition="in" filter="wipe(down)">
                                      <p:cBhvr>
                                        <p:cTn id="7" dur="580">
                                          <p:stCondLst>
                                            <p:cond delay="0"/>
                                          </p:stCondLst>
                                        </p:cTn>
                                        <p:tgtEl>
                                          <p:spTgt spid="13313"/>
                                        </p:tgtEl>
                                      </p:cBhvr>
                                    </p:animEffect>
                                    <p:anim calcmode="lin" valueType="num">
                                      <p:cBhvr>
                                        <p:cTn id="8" dur="1822" tmFilter="0,0; 0.14,0.36; 0.43,0.73; 0.71,0.91; 1.0,1.0">
                                          <p:stCondLst>
                                            <p:cond delay="0"/>
                                          </p:stCondLst>
                                        </p:cTn>
                                        <p:tgtEl>
                                          <p:spTgt spid="1331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331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331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331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3313"/>
                                        </p:tgtEl>
                                        <p:attrNameLst>
                                          <p:attrName>ppt_y</p:attrName>
                                        </p:attrNameLst>
                                      </p:cBhvr>
                                      <p:tavLst>
                                        <p:tav tm="0" fmla="#ppt_y-sin(pi*$)/81">
                                          <p:val>
                                            <p:fltVal val="0"/>
                                          </p:val>
                                        </p:tav>
                                        <p:tav tm="100000">
                                          <p:val>
                                            <p:fltVal val="1"/>
                                          </p:val>
                                        </p:tav>
                                      </p:tavLst>
                                    </p:anim>
                                    <p:animScale>
                                      <p:cBhvr>
                                        <p:cTn id="13" dur="26">
                                          <p:stCondLst>
                                            <p:cond delay="650"/>
                                          </p:stCondLst>
                                        </p:cTn>
                                        <p:tgtEl>
                                          <p:spTgt spid="13313"/>
                                        </p:tgtEl>
                                      </p:cBhvr>
                                      <p:to x="100000" y="60000"/>
                                    </p:animScale>
                                    <p:animScale>
                                      <p:cBhvr>
                                        <p:cTn id="14" dur="166" decel="50000">
                                          <p:stCondLst>
                                            <p:cond delay="676"/>
                                          </p:stCondLst>
                                        </p:cTn>
                                        <p:tgtEl>
                                          <p:spTgt spid="13313"/>
                                        </p:tgtEl>
                                      </p:cBhvr>
                                      <p:to x="100000" y="100000"/>
                                    </p:animScale>
                                    <p:animScale>
                                      <p:cBhvr>
                                        <p:cTn id="15" dur="26">
                                          <p:stCondLst>
                                            <p:cond delay="1312"/>
                                          </p:stCondLst>
                                        </p:cTn>
                                        <p:tgtEl>
                                          <p:spTgt spid="13313"/>
                                        </p:tgtEl>
                                      </p:cBhvr>
                                      <p:to x="100000" y="80000"/>
                                    </p:animScale>
                                    <p:animScale>
                                      <p:cBhvr>
                                        <p:cTn id="16" dur="166" decel="50000">
                                          <p:stCondLst>
                                            <p:cond delay="1338"/>
                                          </p:stCondLst>
                                        </p:cTn>
                                        <p:tgtEl>
                                          <p:spTgt spid="13313"/>
                                        </p:tgtEl>
                                      </p:cBhvr>
                                      <p:to x="100000" y="100000"/>
                                    </p:animScale>
                                    <p:animScale>
                                      <p:cBhvr>
                                        <p:cTn id="17" dur="26">
                                          <p:stCondLst>
                                            <p:cond delay="1642"/>
                                          </p:stCondLst>
                                        </p:cTn>
                                        <p:tgtEl>
                                          <p:spTgt spid="13313"/>
                                        </p:tgtEl>
                                      </p:cBhvr>
                                      <p:to x="100000" y="90000"/>
                                    </p:animScale>
                                    <p:animScale>
                                      <p:cBhvr>
                                        <p:cTn id="18" dur="166" decel="50000">
                                          <p:stCondLst>
                                            <p:cond delay="1668"/>
                                          </p:stCondLst>
                                        </p:cTn>
                                        <p:tgtEl>
                                          <p:spTgt spid="13313"/>
                                        </p:tgtEl>
                                      </p:cBhvr>
                                      <p:to x="100000" y="100000"/>
                                    </p:animScale>
                                    <p:animScale>
                                      <p:cBhvr>
                                        <p:cTn id="19" dur="26">
                                          <p:stCondLst>
                                            <p:cond delay="1808"/>
                                          </p:stCondLst>
                                        </p:cTn>
                                        <p:tgtEl>
                                          <p:spTgt spid="13313"/>
                                        </p:tgtEl>
                                      </p:cBhvr>
                                      <p:to x="100000" y="95000"/>
                                    </p:animScale>
                                    <p:animScale>
                                      <p:cBhvr>
                                        <p:cTn id="20" dur="166" decel="50000">
                                          <p:stCondLst>
                                            <p:cond delay="1834"/>
                                          </p:stCondLst>
                                        </p:cTn>
                                        <p:tgtEl>
                                          <p:spTgt spid="1331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D:\Ange\Dra Luz\OdOnToLoGíA\discos\recipientes.png"/>
          <p:cNvPicPr>
            <a:picLocks noChangeAspect="1" noChangeArrowheads="1"/>
          </p:cNvPicPr>
          <p:nvPr/>
        </p:nvPicPr>
        <p:blipFill>
          <a:blip r:embed="rId3"/>
          <a:srcRect t="12719" r="64960" b="17105"/>
          <a:stretch>
            <a:fillRect/>
          </a:stretch>
        </p:blipFill>
        <p:spPr bwMode="auto">
          <a:xfrm>
            <a:off x="6113495" y="3929066"/>
            <a:ext cx="2387595" cy="2511447"/>
          </a:xfrm>
          <a:prstGeom prst="rect">
            <a:avLst/>
          </a:prstGeom>
          <a:noFill/>
        </p:spPr>
      </p:pic>
      <p:sp>
        <p:nvSpPr>
          <p:cNvPr id="2" name="1 Título"/>
          <p:cNvSpPr>
            <a:spLocks noGrp="1"/>
          </p:cNvSpPr>
          <p:nvPr>
            <p:ph type="title"/>
          </p:nvPr>
        </p:nvSpPr>
        <p:spPr/>
        <p:txBody>
          <a:bodyPr>
            <a:normAutofit fontScale="90000"/>
          </a:bodyPr>
          <a:lstStyle/>
          <a:p>
            <a:pPr algn="ctr"/>
            <a:r>
              <a:rPr lang="es-MX" b="1" dirty="0" smtClean="0"/>
              <a:t>Fases del manejo de residuos en el consultorio odontológico</a:t>
            </a:r>
            <a:endParaRPr lang="es-MX" dirty="0"/>
          </a:p>
        </p:txBody>
      </p:sp>
      <p:sp>
        <p:nvSpPr>
          <p:cNvPr id="3" name="2 Marcador de contenido"/>
          <p:cNvSpPr>
            <a:spLocks noGrp="1"/>
          </p:cNvSpPr>
          <p:nvPr>
            <p:ph sz="quarter" idx="1"/>
          </p:nvPr>
        </p:nvSpPr>
        <p:spPr>
          <a:xfrm>
            <a:off x="357158" y="1600200"/>
            <a:ext cx="5510986" cy="4972072"/>
          </a:xfrm>
        </p:spPr>
        <p:txBody>
          <a:bodyPr>
            <a:normAutofit/>
          </a:bodyPr>
          <a:lstStyle/>
          <a:p>
            <a:pPr>
              <a:buNone/>
            </a:pPr>
            <a:r>
              <a:rPr lang="es-MX" sz="2800" b="1" dirty="0" smtClean="0"/>
              <a:t>4. Almacenamiento temporal:</a:t>
            </a:r>
            <a:r>
              <a:rPr lang="es-MX" sz="2800" dirty="0" smtClean="0"/>
              <a:t> debido a que los sistemas de recojo no se dan de manera continua, es necesario organizar la basura potencialmente infecciosa mientras permanece en el consultorio, previo a su desecho. </a:t>
            </a:r>
            <a:endParaRPr lang="es-MX" sz="2800" dirty="0"/>
          </a:p>
        </p:txBody>
      </p:sp>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Fases del manejo de residuos en el consultorio odontológico</a:t>
            </a:r>
            <a:endParaRPr lang="es-MX" dirty="0"/>
          </a:p>
        </p:txBody>
      </p:sp>
      <p:sp>
        <p:nvSpPr>
          <p:cNvPr id="3" name="2 Marcador de contenido"/>
          <p:cNvSpPr>
            <a:spLocks noGrp="1"/>
          </p:cNvSpPr>
          <p:nvPr>
            <p:ph sz="quarter" idx="1"/>
          </p:nvPr>
        </p:nvSpPr>
        <p:spPr>
          <a:xfrm>
            <a:off x="428596" y="1600200"/>
            <a:ext cx="8337452" cy="4495800"/>
          </a:xfrm>
        </p:spPr>
        <p:txBody>
          <a:bodyPr/>
          <a:lstStyle/>
          <a:p>
            <a:pPr>
              <a:buNone/>
            </a:pPr>
            <a:r>
              <a:rPr lang="es-MX" sz="2700" b="1" dirty="0" smtClean="0"/>
              <a:t>5. Recolección y transporte externo: </a:t>
            </a:r>
          </a:p>
          <a:p>
            <a:pPr>
              <a:buNone/>
            </a:pPr>
            <a:r>
              <a:rPr lang="es-MX" sz="2700" dirty="0" smtClean="0"/>
              <a:t>	Una vez que llegue el momento para eliminar la basura odontológica, es necesario asegurar un proceso eficiente de retiro del material del consultorio y la correspondiente entrega o eliminación.</a:t>
            </a:r>
          </a:p>
          <a:p>
            <a:endParaRPr lang="es-MX" dirty="0"/>
          </a:p>
        </p:txBody>
      </p:sp>
      <p:pic>
        <p:nvPicPr>
          <p:cNvPr id="30722" name="Picture 2" descr="D:\Ange\Dra Luz\OdOnToLoGíA\discos\Transporte RP7.jpg"/>
          <p:cNvPicPr>
            <a:picLocks noChangeAspect="1" noChangeArrowheads="1"/>
          </p:cNvPicPr>
          <p:nvPr/>
        </p:nvPicPr>
        <p:blipFill>
          <a:blip r:embed="rId3"/>
          <a:srcRect/>
          <a:stretch>
            <a:fillRect/>
          </a:stretch>
        </p:blipFill>
        <p:spPr bwMode="auto">
          <a:xfrm>
            <a:off x="2500298" y="3786190"/>
            <a:ext cx="4137118" cy="2770856"/>
          </a:xfrm>
          <a:prstGeom prst="rect">
            <a:avLst/>
          </a:prstGeom>
          <a:ln>
            <a:noFill/>
          </a:ln>
          <a:effectLst>
            <a:softEdge rad="112500"/>
          </a:effectLst>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diamond(out)">
                                      <p:cBhvr>
                                        <p:cTn id="7" dur="1000"/>
                                        <p:tgtEl>
                                          <p:spTgt spid="30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Fases del manejo de residuos en el consultorio odontológico</a:t>
            </a:r>
            <a:endParaRPr lang="es-MX" dirty="0"/>
          </a:p>
        </p:txBody>
      </p:sp>
      <p:sp>
        <p:nvSpPr>
          <p:cNvPr id="3" name="2 Marcador de contenido"/>
          <p:cNvSpPr>
            <a:spLocks noGrp="1"/>
          </p:cNvSpPr>
          <p:nvPr>
            <p:ph sz="quarter" idx="1"/>
          </p:nvPr>
        </p:nvSpPr>
        <p:spPr>
          <a:xfrm>
            <a:off x="214282" y="1600200"/>
            <a:ext cx="8715436" cy="4972072"/>
          </a:xfrm>
        </p:spPr>
        <p:txBody>
          <a:bodyPr>
            <a:normAutofit/>
          </a:bodyPr>
          <a:lstStyle/>
          <a:p>
            <a:pPr>
              <a:buNone/>
            </a:pPr>
            <a:r>
              <a:rPr lang="es-MX" b="1" dirty="0" smtClean="0"/>
              <a:t>6. Tratamiento:</a:t>
            </a:r>
            <a:endParaRPr lang="es-MX" dirty="0" smtClean="0"/>
          </a:p>
          <a:p>
            <a:r>
              <a:rPr lang="es-MX" dirty="0" smtClean="0"/>
              <a:t>Dependiendo de la normatividad vigente, se recomienda incinerar debidamente todo el material potencialmente infectado. Para ello, se requiere de una infraestructura y sistemas orientados hacia causar el menor impacto posible en el medio ambiente.</a:t>
            </a:r>
          </a:p>
          <a:p>
            <a:endParaRPr lang="es-MX" dirty="0" smtClean="0"/>
          </a:p>
          <a:p>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47864" y="4563275"/>
            <a:ext cx="2783260" cy="208744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1"/>
          </p:nvPr>
        </p:nvSpPr>
        <p:spPr>
          <a:xfrm>
            <a:off x="755650" y="1556793"/>
            <a:ext cx="7798252" cy="5112568"/>
          </a:xfrm>
        </p:spPr>
        <p:txBody>
          <a:bodyPr>
            <a:normAutofit lnSpcReduction="10000"/>
          </a:bodyPr>
          <a:lstStyle/>
          <a:p>
            <a:pPr eaLnBrk="1" hangingPunct="1">
              <a:spcBef>
                <a:spcPct val="0"/>
              </a:spcBef>
              <a:buFont typeface="Wingdings" pitchFamily="2" charset="2"/>
              <a:buNone/>
            </a:pPr>
            <a:r>
              <a:rPr lang="es-MX" sz="2400" b="1" dirty="0" smtClean="0"/>
              <a:t>CLAVE:</a:t>
            </a:r>
            <a:endParaRPr lang="es-ES" sz="2400" dirty="0" smtClean="0"/>
          </a:p>
          <a:p>
            <a:pPr eaLnBrk="1" hangingPunct="1">
              <a:spcBef>
                <a:spcPct val="0"/>
              </a:spcBef>
              <a:buFont typeface="Wingdings" pitchFamily="2" charset="2"/>
              <a:buNone/>
            </a:pPr>
            <a:r>
              <a:rPr lang="es-ES" sz="2400" dirty="0" smtClean="0"/>
              <a:t>L40030</a:t>
            </a:r>
          </a:p>
          <a:p>
            <a:pPr eaLnBrk="1" hangingPunct="1">
              <a:spcBef>
                <a:spcPct val="0"/>
              </a:spcBef>
              <a:buFont typeface="Wingdings" pitchFamily="2" charset="2"/>
              <a:buNone/>
            </a:pPr>
            <a:endParaRPr lang="es-ES" sz="2400" dirty="0" smtClean="0"/>
          </a:p>
          <a:p>
            <a:pPr eaLnBrk="1" hangingPunct="1">
              <a:spcBef>
                <a:spcPct val="0"/>
              </a:spcBef>
              <a:buFont typeface="Wingdings" pitchFamily="2" charset="2"/>
              <a:buNone/>
            </a:pPr>
            <a:r>
              <a:rPr lang="es-ES_tradnl" sz="2400" b="1" dirty="0" smtClean="0"/>
              <a:t>Créditos</a:t>
            </a:r>
            <a:r>
              <a:rPr lang="es-ES" sz="2400" b="1" dirty="0" smtClean="0"/>
              <a:t>:</a:t>
            </a:r>
            <a:endParaRPr lang="es-ES" sz="2400" dirty="0" smtClean="0"/>
          </a:p>
          <a:p>
            <a:pPr eaLnBrk="1" hangingPunct="1">
              <a:spcBef>
                <a:spcPct val="0"/>
              </a:spcBef>
              <a:buFont typeface="Wingdings" pitchFamily="2" charset="2"/>
              <a:buNone/>
            </a:pPr>
            <a:r>
              <a:rPr lang="es-ES" sz="2400" dirty="0" smtClean="0"/>
              <a:t>6</a:t>
            </a:r>
          </a:p>
          <a:p>
            <a:pPr eaLnBrk="1" hangingPunct="1">
              <a:spcBef>
                <a:spcPct val="0"/>
              </a:spcBef>
              <a:buFont typeface="Wingdings" pitchFamily="2" charset="2"/>
              <a:buNone/>
            </a:pPr>
            <a:endParaRPr lang="es-ES" sz="2400" dirty="0" smtClean="0"/>
          </a:p>
          <a:p>
            <a:pPr eaLnBrk="1" hangingPunct="1">
              <a:spcBef>
                <a:spcPct val="0"/>
              </a:spcBef>
              <a:buFont typeface="Wingdings" pitchFamily="2" charset="2"/>
              <a:buNone/>
            </a:pPr>
            <a:r>
              <a:rPr lang="es-MX" sz="2400" b="1" dirty="0" smtClean="0"/>
              <a:t>TIPO DE UNIDAD DE APRENDIZAJE:</a:t>
            </a:r>
            <a:endParaRPr lang="es-ES" sz="2400" dirty="0" smtClean="0"/>
          </a:p>
          <a:p>
            <a:pPr eaLnBrk="1" hangingPunct="1">
              <a:spcBef>
                <a:spcPct val="0"/>
              </a:spcBef>
              <a:buFont typeface="Wingdings" pitchFamily="2" charset="2"/>
              <a:buNone/>
            </a:pPr>
            <a:r>
              <a:rPr lang="es-ES" sz="2400" dirty="0" smtClean="0"/>
              <a:t>PRACTICA CLÍNICA</a:t>
            </a:r>
          </a:p>
          <a:p>
            <a:pPr eaLnBrk="1" hangingPunct="1">
              <a:spcBef>
                <a:spcPct val="0"/>
              </a:spcBef>
              <a:buFont typeface="Wingdings" pitchFamily="2" charset="2"/>
              <a:buNone/>
            </a:pPr>
            <a:endParaRPr lang="es-ES" sz="2400" dirty="0" smtClean="0"/>
          </a:p>
          <a:p>
            <a:pPr eaLnBrk="1" hangingPunct="1">
              <a:spcBef>
                <a:spcPct val="0"/>
              </a:spcBef>
              <a:buFont typeface="Wingdings" pitchFamily="2" charset="2"/>
              <a:buNone/>
            </a:pPr>
            <a:r>
              <a:rPr lang="es-ES" sz="2400" b="1" dirty="0" smtClean="0"/>
              <a:t>CARÁCTER DE LA UNIDAD DE APRENDIZAJE</a:t>
            </a:r>
            <a:endParaRPr lang="es-ES" sz="2400" dirty="0" smtClean="0"/>
          </a:p>
          <a:p>
            <a:pPr eaLnBrk="1" hangingPunct="1">
              <a:spcBef>
                <a:spcPct val="0"/>
              </a:spcBef>
              <a:buFont typeface="Wingdings" pitchFamily="2" charset="2"/>
              <a:buNone/>
            </a:pPr>
            <a:r>
              <a:rPr lang="es-ES" sz="2400" dirty="0" smtClean="0"/>
              <a:t>OBLIGATORIA</a:t>
            </a:r>
          </a:p>
          <a:p>
            <a:pPr eaLnBrk="1" hangingPunct="1">
              <a:spcBef>
                <a:spcPct val="0"/>
              </a:spcBef>
              <a:buFont typeface="Wingdings" pitchFamily="2" charset="2"/>
              <a:buNone/>
            </a:pPr>
            <a:endParaRPr lang="es-ES" sz="2400" dirty="0" smtClean="0"/>
          </a:p>
          <a:p>
            <a:pPr eaLnBrk="1" hangingPunct="1">
              <a:spcBef>
                <a:spcPct val="0"/>
              </a:spcBef>
              <a:buFont typeface="Wingdings" pitchFamily="2" charset="2"/>
              <a:buNone/>
            </a:pPr>
            <a:r>
              <a:rPr lang="es-ES" sz="2400" b="1" dirty="0" smtClean="0"/>
              <a:t>MODALIDAD:</a:t>
            </a:r>
            <a:endParaRPr lang="es-ES" sz="2400" dirty="0" smtClean="0"/>
          </a:p>
          <a:p>
            <a:pPr eaLnBrk="1" hangingPunct="1">
              <a:spcBef>
                <a:spcPct val="0"/>
              </a:spcBef>
              <a:buFont typeface="Wingdings" pitchFamily="2" charset="2"/>
              <a:buNone/>
            </a:pPr>
            <a:r>
              <a:rPr lang="es-ES" sz="2400" dirty="0" smtClean="0"/>
              <a:t>PRESENCIAL</a:t>
            </a:r>
          </a:p>
          <a:p>
            <a:pPr eaLnBrk="1" hangingPunct="1">
              <a:buFont typeface="Wingdings" pitchFamily="2" charset="2"/>
              <a:buNone/>
            </a:pPr>
            <a:endParaRPr lang="es-ES" dirty="0" smtClean="0"/>
          </a:p>
          <a:p>
            <a:pPr eaLnBrk="1" hangingPunct="1">
              <a:buFont typeface="Wingdings" pitchFamily="2" charset="2"/>
              <a:buNone/>
            </a:pPr>
            <a:endParaRPr lang="es-ES" dirty="0" smtClean="0"/>
          </a:p>
          <a:p>
            <a:pPr eaLnBrk="1" hangingPunct="1">
              <a:buFont typeface="Wingdings" pitchFamily="2" charset="2"/>
              <a:buNone/>
            </a:pPr>
            <a:endParaRPr lang="es-ES" dirty="0" smtClean="0"/>
          </a:p>
          <a:p>
            <a:pPr eaLnBrk="1" hangingPunct="1">
              <a:buFont typeface="Wingdings" pitchFamily="2" charset="2"/>
              <a:buNone/>
            </a:pPr>
            <a:endParaRPr lang="es-ES" dirty="0" smtClean="0"/>
          </a:p>
          <a:p>
            <a:pPr eaLnBrk="1" hangingPunct="1"/>
            <a:endParaRPr lang="es-ES" dirty="0" smtClean="0"/>
          </a:p>
        </p:txBody>
      </p:sp>
      <p:sp>
        <p:nvSpPr>
          <p:cNvPr id="9219"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85000" lnSpcReduction="20000"/>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9D06336-3E09-47FC-A054-DCD9E98FF6EA}" type="slidenum">
              <a:rPr lang="es-ES" smtClean="0">
                <a:solidFill>
                  <a:schemeClr val="tx2"/>
                </a:solidFill>
              </a:rPr>
              <a:pPr eaLnBrk="1" hangingPunct="1"/>
              <a:t>3</a:t>
            </a:fld>
            <a:endParaRPr lang="es-ES" smtClean="0">
              <a:solidFill>
                <a:schemeClr val="tx2"/>
              </a:solidFill>
            </a:endParaRPr>
          </a:p>
        </p:txBody>
      </p:sp>
      <p:pic>
        <p:nvPicPr>
          <p:cNvPr id="9220"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25508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Fases del manejo de residuos en el consultorio odontológico</a:t>
            </a:r>
            <a:endParaRPr lang="es-MX" dirty="0"/>
          </a:p>
        </p:txBody>
      </p:sp>
      <p:sp>
        <p:nvSpPr>
          <p:cNvPr id="3" name="2 Marcador de contenido"/>
          <p:cNvSpPr>
            <a:spLocks noGrp="1"/>
          </p:cNvSpPr>
          <p:nvPr>
            <p:ph sz="quarter" idx="1"/>
          </p:nvPr>
        </p:nvSpPr>
        <p:spPr>
          <a:xfrm>
            <a:off x="214282" y="1600200"/>
            <a:ext cx="8715436" cy="4972072"/>
          </a:xfrm>
        </p:spPr>
        <p:txBody>
          <a:bodyPr>
            <a:normAutofit/>
          </a:bodyPr>
          <a:lstStyle/>
          <a:p>
            <a:pPr>
              <a:buNone/>
            </a:pPr>
            <a:r>
              <a:rPr lang="es-MX" b="1" dirty="0" smtClean="0"/>
              <a:t>6. Tratamiento (Continuación):</a:t>
            </a:r>
            <a:endParaRPr lang="es-MX" dirty="0" smtClean="0"/>
          </a:p>
          <a:p>
            <a:r>
              <a:rPr lang="es-MX" dirty="0" smtClean="0"/>
              <a:t>En algunos países, se cuenta ya con organizaciones y empresas dedicadas a este rubro, quienes facilitan notablemente el manejo de la basura dental, a través de la capacitación, la entrega de recipientes adecuados, el recojo y la eliminación eficiente.</a:t>
            </a:r>
          </a:p>
          <a:p>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87824" y="4653136"/>
            <a:ext cx="3440106" cy="1528936"/>
          </a:xfrm>
          <a:prstGeom prst="rect">
            <a:avLst/>
          </a:prstGeom>
        </p:spPr>
      </p:pic>
    </p:spTree>
    <p:extLst>
      <p:ext uri="{BB962C8B-B14F-4D97-AF65-F5344CB8AC3E}">
        <p14:creationId xmlns:p14="http://schemas.microsoft.com/office/powerpoint/2010/main" val="4662364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Consideraciones especiales</a:t>
            </a:r>
            <a:endParaRPr lang="es-MX" dirty="0"/>
          </a:p>
        </p:txBody>
      </p:sp>
      <p:sp>
        <p:nvSpPr>
          <p:cNvPr id="3" name="2 Marcador de contenido"/>
          <p:cNvSpPr>
            <a:spLocks noGrp="1"/>
          </p:cNvSpPr>
          <p:nvPr>
            <p:ph sz="quarter" idx="1"/>
          </p:nvPr>
        </p:nvSpPr>
        <p:spPr/>
        <p:txBody>
          <a:bodyPr>
            <a:normAutofit/>
          </a:bodyPr>
          <a:lstStyle/>
          <a:p>
            <a:r>
              <a:rPr lang="es-MX" b="1" dirty="0" smtClean="0"/>
              <a:t>Rayos X:</a:t>
            </a:r>
            <a:r>
              <a:rPr lang="es-MX" dirty="0" smtClean="0"/>
              <a:t/>
            </a:r>
            <a:br>
              <a:rPr lang="es-MX" dirty="0" smtClean="0"/>
            </a:br>
            <a:r>
              <a:rPr lang="es-MX" dirty="0" smtClean="0"/>
              <a:t>La reacción que se da entre los cristales de plata de las películas radiográficas y el fijador produce compuestos que son potencialmente dañinos para el medio ambiente al inhibir diversos procesos biológicos. </a:t>
            </a:r>
          </a:p>
          <a:p>
            <a:endParaRPr lang="es-MX" dirty="0"/>
          </a:p>
        </p:txBody>
      </p:sp>
      <p:pic>
        <p:nvPicPr>
          <p:cNvPr id="4" name="Picture 1" descr="D:\Ange\Dra Luz\OdOnToLoGíA\discos\2882062.jpg"/>
          <p:cNvPicPr>
            <a:picLocks noChangeAspect="1" noChangeArrowheads="1"/>
          </p:cNvPicPr>
          <p:nvPr/>
        </p:nvPicPr>
        <p:blipFill>
          <a:blip r:embed="rId3"/>
          <a:srcRect/>
          <a:stretch>
            <a:fillRect/>
          </a:stretch>
        </p:blipFill>
        <p:spPr bwMode="auto">
          <a:xfrm>
            <a:off x="3000364" y="4000504"/>
            <a:ext cx="3408958" cy="2266957"/>
          </a:xfrm>
          <a:prstGeom prst="rect">
            <a:avLst/>
          </a:prstGeom>
          <a:noFill/>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Consideraciones especiales</a:t>
            </a:r>
            <a:endParaRPr lang="es-MX" dirty="0"/>
          </a:p>
        </p:txBody>
      </p:sp>
      <p:sp>
        <p:nvSpPr>
          <p:cNvPr id="3" name="2 Marcador de contenido"/>
          <p:cNvSpPr>
            <a:spLocks noGrp="1"/>
          </p:cNvSpPr>
          <p:nvPr>
            <p:ph sz="quarter" idx="1"/>
          </p:nvPr>
        </p:nvSpPr>
        <p:spPr>
          <a:xfrm>
            <a:off x="612648" y="2357430"/>
            <a:ext cx="5399512" cy="4143404"/>
          </a:xfrm>
        </p:spPr>
        <p:txBody>
          <a:bodyPr/>
          <a:lstStyle/>
          <a:p>
            <a:r>
              <a:rPr lang="es-MX" dirty="0" smtClean="0"/>
              <a:t>El fijador en sí y el fijador remanente del proceso de fijado de placas dentales, constituyen sustancias poco amigables con el medio ambiente que no deben ser eliminados directamente al desagüe.</a:t>
            </a:r>
            <a:endParaRPr lang="es-MX" dirty="0"/>
          </a:p>
        </p:txBody>
      </p:sp>
      <p:pic>
        <p:nvPicPr>
          <p:cNvPr id="34818" name="Picture 2" descr="D:\Ange\Dra Luz\OdOnToLoGíA\discos\33333333_1.jpg"/>
          <p:cNvPicPr>
            <a:picLocks noChangeAspect="1" noChangeArrowheads="1"/>
          </p:cNvPicPr>
          <p:nvPr/>
        </p:nvPicPr>
        <p:blipFill>
          <a:blip r:embed="rId3"/>
          <a:srcRect r="47552"/>
          <a:stretch>
            <a:fillRect/>
          </a:stretch>
        </p:blipFill>
        <p:spPr bwMode="auto">
          <a:xfrm>
            <a:off x="6286512" y="2357430"/>
            <a:ext cx="1785950" cy="34051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4818"/>
                                        </p:tgtEl>
                                        <p:attrNameLst>
                                          <p:attrName>style.visibility</p:attrName>
                                        </p:attrNameLst>
                                      </p:cBhvr>
                                      <p:to>
                                        <p:strVal val="visible"/>
                                      </p:to>
                                    </p:set>
                                    <p:anim calcmode="lin" valueType="num">
                                      <p:cBhvr>
                                        <p:cTn id="7" dur="1000" fill="hold"/>
                                        <p:tgtEl>
                                          <p:spTgt spid="34818"/>
                                        </p:tgtEl>
                                        <p:attrNameLst>
                                          <p:attrName>ppt_w</p:attrName>
                                        </p:attrNameLst>
                                      </p:cBhvr>
                                      <p:tavLst>
                                        <p:tav tm="0">
                                          <p:val>
                                            <p:fltVal val="0"/>
                                          </p:val>
                                        </p:tav>
                                        <p:tav tm="100000">
                                          <p:val>
                                            <p:strVal val="#ppt_w"/>
                                          </p:val>
                                        </p:tav>
                                      </p:tavLst>
                                    </p:anim>
                                    <p:anim calcmode="lin" valueType="num">
                                      <p:cBhvr>
                                        <p:cTn id="8" dur="1000" fill="hold"/>
                                        <p:tgtEl>
                                          <p:spTgt spid="34818"/>
                                        </p:tgtEl>
                                        <p:attrNameLst>
                                          <p:attrName>ppt_h</p:attrName>
                                        </p:attrNameLst>
                                      </p:cBhvr>
                                      <p:tavLst>
                                        <p:tav tm="0">
                                          <p:val>
                                            <p:fltVal val="0"/>
                                          </p:val>
                                        </p:tav>
                                        <p:tav tm="100000">
                                          <p:val>
                                            <p:strVal val="#ppt_h"/>
                                          </p:val>
                                        </p:tav>
                                      </p:tavLst>
                                    </p:anim>
                                    <p:anim calcmode="lin" valueType="num">
                                      <p:cBhvr>
                                        <p:cTn id="9" dur="1000" fill="hold"/>
                                        <p:tgtEl>
                                          <p:spTgt spid="34818"/>
                                        </p:tgtEl>
                                        <p:attrNameLst>
                                          <p:attrName>style.rotation</p:attrName>
                                        </p:attrNameLst>
                                      </p:cBhvr>
                                      <p:tavLst>
                                        <p:tav tm="0">
                                          <p:val>
                                            <p:fltVal val="90"/>
                                          </p:val>
                                        </p:tav>
                                        <p:tav tm="100000">
                                          <p:val>
                                            <p:fltVal val="0"/>
                                          </p:val>
                                        </p:tav>
                                      </p:tavLst>
                                    </p:anim>
                                    <p:animEffect transition="in" filter="fade">
                                      <p:cBhvr>
                                        <p:cTn id="10" dur="1000"/>
                                        <p:tgtEl>
                                          <p:spTgt spid="34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Consideraciones especiales</a:t>
            </a:r>
            <a:endParaRPr lang="es-MX" dirty="0"/>
          </a:p>
        </p:txBody>
      </p:sp>
      <p:sp>
        <p:nvSpPr>
          <p:cNvPr id="3" name="2 Marcador de contenido"/>
          <p:cNvSpPr>
            <a:spLocks noGrp="1"/>
          </p:cNvSpPr>
          <p:nvPr>
            <p:ph sz="quarter" idx="1"/>
          </p:nvPr>
        </p:nvSpPr>
        <p:spPr>
          <a:xfrm>
            <a:off x="467544" y="2132856"/>
            <a:ext cx="5102360" cy="4095760"/>
          </a:xfrm>
        </p:spPr>
        <p:txBody>
          <a:bodyPr>
            <a:normAutofit/>
          </a:bodyPr>
          <a:lstStyle/>
          <a:p>
            <a:r>
              <a:rPr lang="es-MX" sz="2400" dirty="0" smtClean="0"/>
              <a:t>Contrariamente, el revelador y el revelador remanente es mucho más </a:t>
            </a:r>
            <a:r>
              <a:rPr lang="es-MX" sz="2400" dirty="0" err="1" smtClean="0"/>
              <a:t>biocompatible</a:t>
            </a:r>
            <a:r>
              <a:rPr lang="es-MX" sz="2400" dirty="0" smtClean="0"/>
              <a:t> y puede ser eliminado sin problema por el desagüe. Por ello, se recomienda no mezclar ambas sustancias (revelador y fijador), para evitar un proceso más complejo.</a:t>
            </a:r>
          </a:p>
          <a:p>
            <a:endParaRPr lang="es-MX" sz="2400" dirty="0"/>
          </a:p>
        </p:txBody>
      </p:sp>
      <p:pic>
        <p:nvPicPr>
          <p:cNvPr id="4" name="Picture 2" descr="D:\Ange\Dra Luz\OdOnToLoGíA\discos\33333333_1.jpg"/>
          <p:cNvPicPr>
            <a:picLocks noChangeAspect="1" noChangeArrowheads="1"/>
          </p:cNvPicPr>
          <p:nvPr/>
        </p:nvPicPr>
        <p:blipFill>
          <a:blip r:embed="rId3"/>
          <a:srcRect l="48252"/>
          <a:stretch>
            <a:fillRect/>
          </a:stretch>
        </p:blipFill>
        <p:spPr bwMode="auto">
          <a:xfrm>
            <a:off x="6758569" y="2996952"/>
            <a:ext cx="1762104" cy="34051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Consideraciones especiales</a:t>
            </a:r>
            <a:endParaRPr lang="es-MX" dirty="0"/>
          </a:p>
        </p:txBody>
      </p:sp>
      <p:sp>
        <p:nvSpPr>
          <p:cNvPr id="3" name="2 Marcador de contenido"/>
          <p:cNvSpPr>
            <a:spLocks noGrp="1"/>
          </p:cNvSpPr>
          <p:nvPr>
            <p:ph sz="quarter" idx="1"/>
          </p:nvPr>
        </p:nvSpPr>
        <p:spPr/>
        <p:txBody>
          <a:bodyPr>
            <a:normAutofit/>
          </a:bodyPr>
          <a:lstStyle/>
          <a:p>
            <a:r>
              <a:rPr lang="es-MX" sz="2700" dirty="0" smtClean="0"/>
              <a:t>Para la adecuada eliminación del fijador, en el mercado existen distintos aditamentos y sistemas que buscan evitar el desecho indebido de esta sustancia. Existen:</a:t>
            </a:r>
          </a:p>
          <a:p>
            <a:r>
              <a:rPr lang="es-MX" sz="2700" dirty="0" smtClean="0"/>
              <a:t>Recolectores</a:t>
            </a:r>
          </a:p>
          <a:p>
            <a:r>
              <a:rPr lang="es-MX" sz="2700" dirty="0" smtClean="0"/>
              <a:t>Equipos que realizan la electrolisis</a:t>
            </a:r>
          </a:p>
          <a:p>
            <a:endParaRPr lang="es-MX" dirty="0"/>
          </a:p>
        </p:txBody>
      </p:sp>
      <p:pic>
        <p:nvPicPr>
          <p:cNvPr id="33795" name="Picture 3" descr="D:\Ange\Dra Luz\OdOnToLoGíA\discos\im_electrolisis_del_agua[1].jpg"/>
          <p:cNvPicPr>
            <a:picLocks noChangeAspect="1" noChangeArrowheads="1"/>
          </p:cNvPicPr>
          <p:nvPr/>
        </p:nvPicPr>
        <p:blipFill>
          <a:blip r:embed="rId3"/>
          <a:srcRect/>
          <a:stretch>
            <a:fillRect/>
          </a:stretch>
        </p:blipFill>
        <p:spPr bwMode="auto">
          <a:xfrm>
            <a:off x="2928926" y="4357694"/>
            <a:ext cx="3246413" cy="2143140"/>
          </a:xfrm>
          <a:prstGeom prst="rect">
            <a:avLst/>
          </a:prstGeom>
          <a:ln>
            <a:noFill/>
          </a:ln>
          <a:effectLst>
            <a:softEdge rad="112500"/>
          </a:effectLst>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blinds(horizontal)">
                                      <p:cBhvr>
                                        <p:cTn id="7" dur="1000"/>
                                        <p:tgtEl>
                                          <p:spTgt spid="33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Consideraciones especiales</a:t>
            </a:r>
            <a:endParaRPr lang="es-MX" dirty="0"/>
          </a:p>
        </p:txBody>
      </p:sp>
      <p:sp>
        <p:nvSpPr>
          <p:cNvPr id="3" name="2 Marcador de contenido"/>
          <p:cNvSpPr>
            <a:spLocks noGrp="1"/>
          </p:cNvSpPr>
          <p:nvPr>
            <p:ph sz="quarter" idx="1"/>
          </p:nvPr>
        </p:nvSpPr>
        <p:spPr/>
        <p:txBody>
          <a:bodyPr/>
          <a:lstStyle/>
          <a:p>
            <a:r>
              <a:rPr lang="es-MX" dirty="0" smtClean="0"/>
              <a:t>Otro componente a tener en cuenta a la hora de desecharlo, es la lámina de plomo que encontramos dentro de la radiografía, pues como se sabe, el plomo altera el desarrollo y funcionamiento neurológico. Se debe almacenar y procurar su reciclado.</a:t>
            </a:r>
          </a:p>
          <a:p>
            <a:endParaRPr lang="es-MX" dirty="0"/>
          </a:p>
        </p:txBody>
      </p:sp>
      <p:pic>
        <p:nvPicPr>
          <p:cNvPr id="37890" name="Picture 2" descr="D:\Ange\Dra Luz\OdOnToLoGíA\discos\mvc-799s.jpg"/>
          <p:cNvPicPr>
            <a:picLocks noChangeAspect="1" noChangeArrowheads="1"/>
          </p:cNvPicPr>
          <p:nvPr/>
        </p:nvPicPr>
        <p:blipFill>
          <a:blip r:embed="rId3"/>
          <a:srcRect/>
          <a:stretch>
            <a:fillRect/>
          </a:stretch>
        </p:blipFill>
        <p:spPr bwMode="auto">
          <a:xfrm>
            <a:off x="3571868" y="4214818"/>
            <a:ext cx="2952738" cy="2214554"/>
          </a:xfrm>
          <a:prstGeom prst="rect">
            <a:avLst/>
          </a:prstGeom>
          <a:noFill/>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p:cTn id="7" dur="1000" fill="hold"/>
                                        <p:tgtEl>
                                          <p:spTgt spid="37890"/>
                                        </p:tgtEl>
                                        <p:attrNameLst>
                                          <p:attrName>ppt_w</p:attrName>
                                        </p:attrNameLst>
                                      </p:cBhvr>
                                      <p:tavLst>
                                        <p:tav tm="0">
                                          <p:val>
                                            <p:strVal val="#ppt_w+.3"/>
                                          </p:val>
                                        </p:tav>
                                        <p:tav tm="100000">
                                          <p:val>
                                            <p:strVal val="#ppt_w"/>
                                          </p:val>
                                        </p:tav>
                                      </p:tavLst>
                                    </p:anim>
                                    <p:anim calcmode="lin" valueType="num">
                                      <p:cBhvr>
                                        <p:cTn id="8" dur="1000" fill="hold"/>
                                        <p:tgtEl>
                                          <p:spTgt spid="37890"/>
                                        </p:tgtEl>
                                        <p:attrNameLst>
                                          <p:attrName>ppt_h</p:attrName>
                                        </p:attrNameLst>
                                      </p:cBhvr>
                                      <p:tavLst>
                                        <p:tav tm="0">
                                          <p:val>
                                            <p:strVal val="#ppt_h"/>
                                          </p:val>
                                        </p:tav>
                                        <p:tav tm="100000">
                                          <p:val>
                                            <p:strVal val="#ppt_h"/>
                                          </p:val>
                                        </p:tav>
                                      </p:tavLst>
                                    </p:anim>
                                    <p:animEffect transition="in" filter="fade">
                                      <p:cBhvr>
                                        <p:cTn id="9" dur="1000"/>
                                        <p:tgtEl>
                                          <p:spTgt spid="37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Otros desechos del consultorio dental</a:t>
            </a:r>
            <a:endParaRPr lang="es-MX" dirty="0" smtClean="0"/>
          </a:p>
        </p:txBody>
      </p:sp>
      <p:sp>
        <p:nvSpPr>
          <p:cNvPr id="3" name="2 Marcador de contenido"/>
          <p:cNvSpPr>
            <a:spLocks noGrp="1"/>
          </p:cNvSpPr>
          <p:nvPr>
            <p:ph sz="quarter" idx="1"/>
          </p:nvPr>
        </p:nvSpPr>
        <p:spPr/>
        <p:txBody>
          <a:bodyPr/>
          <a:lstStyle/>
          <a:p>
            <a:r>
              <a:rPr lang="es-MX" dirty="0" smtClean="0"/>
              <a:t>Algunos detergentes y desinfectantes utilizados en el consultorio dental son dañinos para el medio ambiente y pueden ser peligrosos para la salud. </a:t>
            </a:r>
            <a:endParaRPr lang="es-MX" dirty="0"/>
          </a:p>
        </p:txBody>
      </p:sp>
      <p:pic>
        <p:nvPicPr>
          <p:cNvPr id="2050" name="Picture 2" descr="D:\Ange\Dra Luz\OdOnToLoGíA\discos\descarga (6).jpg"/>
          <p:cNvPicPr>
            <a:picLocks noChangeAspect="1" noChangeArrowheads="1"/>
          </p:cNvPicPr>
          <p:nvPr/>
        </p:nvPicPr>
        <p:blipFill>
          <a:blip r:embed="rId3"/>
          <a:srcRect/>
          <a:stretch>
            <a:fillRect/>
          </a:stretch>
        </p:blipFill>
        <p:spPr bwMode="auto">
          <a:xfrm>
            <a:off x="3214678" y="4357694"/>
            <a:ext cx="2872456" cy="21240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357290" y="2071678"/>
            <a:ext cx="6643734" cy="3214710"/>
          </a:xfrm>
        </p:spPr>
        <p:txBody>
          <a:bodyPr>
            <a:normAutofit/>
          </a:bodyPr>
          <a:lstStyle/>
          <a:p>
            <a:pPr algn="ctr"/>
            <a:r>
              <a:rPr lang="es-MX" b="1" dirty="0" smtClean="0"/>
              <a:t>MERCURIO EN ODONTOLOGÍA</a:t>
            </a:r>
            <a:endParaRPr lang="es-MX" dirty="0"/>
          </a:p>
        </p:txBody>
      </p:sp>
      <p:pic>
        <p:nvPicPr>
          <p:cNvPr id="3" name="2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b="1" dirty="0" smtClean="0"/>
              <a:t>Mercurio en Odontología</a:t>
            </a:r>
            <a:endParaRPr lang="es-MX" b="1" dirty="0"/>
          </a:p>
        </p:txBody>
      </p:sp>
      <p:sp>
        <p:nvSpPr>
          <p:cNvPr id="3" name="2 Marcador de contenido"/>
          <p:cNvSpPr>
            <a:spLocks noGrp="1"/>
          </p:cNvSpPr>
          <p:nvPr>
            <p:ph sz="quarter" idx="1"/>
          </p:nvPr>
        </p:nvSpPr>
        <p:spPr>
          <a:xfrm>
            <a:off x="612648" y="3357562"/>
            <a:ext cx="8153400" cy="3071834"/>
          </a:xfrm>
        </p:spPr>
        <p:txBody>
          <a:bodyPr>
            <a:normAutofit lnSpcReduction="10000"/>
          </a:bodyPr>
          <a:lstStyle/>
          <a:p>
            <a:r>
              <a:rPr lang="es-MX" b="1" dirty="0" smtClean="0"/>
              <a:t>Mercurio:</a:t>
            </a:r>
            <a:r>
              <a:rPr lang="es-MX" dirty="0" smtClean="0"/>
              <a:t> </a:t>
            </a:r>
            <a:br>
              <a:rPr lang="es-MX" dirty="0" smtClean="0"/>
            </a:br>
            <a:r>
              <a:rPr lang="es-MX" dirty="0" smtClean="0"/>
              <a:t>Mucho se ha hablado y escrito respecto a la toxicidad del mercurio de la amalgama dental. </a:t>
            </a:r>
          </a:p>
          <a:p>
            <a:r>
              <a:rPr lang="es-MX" dirty="0" smtClean="0"/>
              <a:t>Como se sabe, los dentistas utilizan solo del 3 al 4 % del total del mercurio producido y la forma utilizada es relativamente poco tóxica para el medio ambiente y los seres vivos.</a:t>
            </a:r>
          </a:p>
          <a:p>
            <a:endParaRPr lang="es-MX" dirty="0"/>
          </a:p>
        </p:txBody>
      </p:sp>
      <p:pic>
        <p:nvPicPr>
          <p:cNvPr id="31746" name="Picture 2" descr="D:\Ange\Dra Luz\OdOnToLoGíA\discos\images (7).jpg"/>
          <p:cNvPicPr>
            <a:picLocks noChangeAspect="1" noChangeArrowheads="1"/>
          </p:cNvPicPr>
          <p:nvPr/>
        </p:nvPicPr>
        <p:blipFill>
          <a:blip r:embed="rId3"/>
          <a:srcRect/>
          <a:stretch>
            <a:fillRect/>
          </a:stretch>
        </p:blipFill>
        <p:spPr bwMode="auto">
          <a:xfrm>
            <a:off x="3071802" y="1624012"/>
            <a:ext cx="2964606" cy="1947864"/>
          </a:xfrm>
          <a:prstGeom prst="rect">
            <a:avLst/>
          </a:prstGeom>
          <a:noFill/>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8582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31746"/>
                                        </p:tgtEl>
                                        <p:attrNameLst>
                                          <p:attrName>style.visibility</p:attrName>
                                        </p:attrNameLst>
                                      </p:cBhvr>
                                      <p:to>
                                        <p:strVal val="visible"/>
                                      </p:to>
                                    </p:set>
                                    <p:anim calcmode="lin" valueType="num">
                                      <p:cBhvr>
                                        <p:cTn id="7" dur="1000" fill="hold"/>
                                        <p:tgtEl>
                                          <p:spTgt spid="31746"/>
                                        </p:tgtEl>
                                        <p:attrNameLst>
                                          <p:attrName>ppt_w</p:attrName>
                                        </p:attrNameLst>
                                      </p:cBhvr>
                                      <p:tavLst>
                                        <p:tav tm="0">
                                          <p:val>
                                            <p:fltVal val="0"/>
                                          </p:val>
                                        </p:tav>
                                        <p:tav tm="100000">
                                          <p:val>
                                            <p:strVal val="#ppt_w"/>
                                          </p:val>
                                        </p:tav>
                                      </p:tavLst>
                                    </p:anim>
                                    <p:anim calcmode="lin" valueType="num">
                                      <p:cBhvr>
                                        <p:cTn id="8" dur="1000" fill="hold"/>
                                        <p:tgtEl>
                                          <p:spTgt spid="31746"/>
                                        </p:tgtEl>
                                        <p:attrNameLst>
                                          <p:attrName>ppt_h</p:attrName>
                                        </p:attrNameLst>
                                      </p:cBhvr>
                                      <p:tavLst>
                                        <p:tav tm="0">
                                          <p:val>
                                            <p:fltVal val="0"/>
                                          </p:val>
                                        </p:tav>
                                        <p:tav tm="100000">
                                          <p:val>
                                            <p:strVal val="#ppt_h"/>
                                          </p:val>
                                        </p:tav>
                                      </p:tavLst>
                                    </p:anim>
                                    <p:anim calcmode="lin" valueType="num">
                                      <p:cBhvr>
                                        <p:cTn id="9" dur="1000" fill="hold"/>
                                        <p:tgtEl>
                                          <p:spTgt spid="31746"/>
                                        </p:tgtEl>
                                        <p:attrNameLst>
                                          <p:attrName>style.rotation</p:attrName>
                                        </p:attrNameLst>
                                      </p:cBhvr>
                                      <p:tavLst>
                                        <p:tav tm="0">
                                          <p:val>
                                            <p:fltVal val="90"/>
                                          </p:val>
                                        </p:tav>
                                        <p:tav tm="100000">
                                          <p:val>
                                            <p:fltVal val="0"/>
                                          </p:val>
                                        </p:tav>
                                      </p:tavLst>
                                    </p:anim>
                                    <p:animEffect transition="in" filter="fade">
                                      <p:cBhvr>
                                        <p:cTn id="10" dur="10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b="1" dirty="0"/>
              <a:t>Mercurio en Odontología</a:t>
            </a:r>
          </a:p>
        </p:txBody>
      </p:sp>
      <p:sp>
        <p:nvSpPr>
          <p:cNvPr id="3" name="2 Marcador de contenido"/>
          <p:cNvSpPr>
            <a:spLocks noGrp="1"/>
          </p:cNvSpPr>
          <p:nvPr>
            <p:ph sz="quarter" idx="1"/>
          </p:nvPr>
        </p:nvSpPr>
        <p:spPr/>
        <p:txBody>
          <a:bodyPr/>
          <a:lstStyle/>
          <a:p>
            <a:r>
              <a:rPr lang="es-MX" dirty="0" smtClean="0"/>
              <a:t>A pesar de esto, un mal manejo puede contaminar el medio ambiente con éste elemento tóxico, ya sea a través de su transformación a </a:t>
            </a:r>
            <a:r>
              <a:rPr lang="es-MX" dirty="0" err="1" smtClean="0"/>
              <a:t>metil</a:t>
            </a:r>
            <a:r>
              <a:rPr lang="es-MX" dirty="0" smtClean="0"/>
              <a:t> mercurio (compuesto </a:t>
            </a:r>
            <a:r>
              <a:rPr lang="es-MX" dirty="0" err="1" smtClean="0"/>
              <a:t>neuro</a:t>
            </a:r>
            <a:r>
              <a:rPr lang="es-MX" dirty="0" smtClean="0"/>
              <a:t> tóxico) por acción de algunas bacterias, o la liberación de partículas de mercurio al medio ambiente a través del agua o luego de incinerarlo.</a:t>
            </a:r>
          </a:p>
          <a:p>
            <a:endParaRPr lang="es-MX" dirty="0"/>
          </a:p>
        </p:txBody>
      </p:sp>
      <p:pic>
        <p:nvPicPr>
          <p:cNvPr id="32771" name="Picture 3" descr="D:\Ange\Dra Luz\OdOnToLoGíA\discos\mercurio-niveles-peces.jpg"/>
          <p:cNvPicPr>
            <a:picLocks noChangeAspect="1" noChangeArrowheads="1"/>
          </p:cNvPicPr>
          <p:nvPr/>
        </p:nvPicPr>
        <p:blipFill>
          <a:blip r:embed="rId3"/>
          <a:srcRect/>
          <a:stretch>
            <a:fillRect/>
          </a:stretch>
        </p:blipFill>
        <p:spPr bwMode="auto">
          <a:xfrm>
            <a:off x="3143240" y="4286256"/>
            <a:ext cx="3500463" cy="2213650"/>
          </a:xfrm>
          <a:prstGeom prst="rect">
            <a:avLst/>
          </a:prstGeom>
          <a:noFill/>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6292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2771"/>
                                        </p:tgtEl>
                                        <p:attrNameLst>
                                          <p:attrName>style.visibility</p:attrName>
                                        </p:attrNameLst>
                                      </p:cBhvr>
                                      <p:to>
                                        <p:strVal val="visible"/>
                                      </p:to>
                                    </p:set>
                                    <p:animEffect transition="in" filter="strips(downLeft)">
                                      <p:cBhvr>
                                        <p:cTn id="7" dur="500"/>
                                        <p:tgtEl>
                                          <p:spTgt spid="32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755650" y="1484784"/>
            <a:ext cx="7772400" cy="5856288"/>
          </a:xfrm>
        </p:spPr>
        <p:txBody>
          <a:bodyPr/>
          <a:lstStyle/>
          <a:p>
            <a:pPr eaLnBrk="1" hangingPunct="1">
              <a:buFont typeface="Wingdings" pitchFamily="2" charset="2"/>
              <a:buNone/>
            </a:pPr>
            <a:r>
              <a:rPr lang="es-MX" sz="2400" b="1" dirty="0" smtClean="0"/>
              <a:t>PRERREQUISITOS (TEMAS APRENDIDOS):</a:t>
            </a:r>
            <a:endParaRPr lang="es-ES" sz="2400" dirty="0" smtClean="0"/>
          </a:p>
          <a:p>
            <a:pPr eaLnBrk="1" hangingPunct="1"/>
            <a:r>
              <a:rPr lang="es-ES" sz="2400" dirty="0" smtClean="0"/>
              <a:t>MATERIALES DENTALES</a:t>
            </a:r>
          </a:p>
          <a:p>
            <a:pPr eaLnBrk="1" hangingPunct="1"/>
            <a:r>
              <a:rPr lang="es-ES" sz="2400" dirty="0" smtClean="0"/>
              <a:t>OPERATORIA DENTAL I Y II</a:t>
            </a:r>
          </a:p>
          <a:p>
            <a:pPr eaLnBrk="1" hangingPunct="1"/>
            <a:r>
              <a:rPr lang="es-ES" sz="2400" dirty="0" smtClean="0"/>
              <a:t>PREVENTIVA III</a:t>
            </a:r>
          </a:p>
          <a:p>
            <a:pPr eaLnBrk="1" hangingPunct="1">
              <a:buFont typeface="Wingdings" pitchFamily="2" charset="2"/>
              <a:buNone/>
            </a:pPr>
            <a:endParaRPr lang="es-ES" sz="2400" dirty="0" smtClean="0"/>
          </a:p>
          <a:p>
            <a:pPr eaLnBrk="1" hangingPunct="1">
              <a:buFont typeface="Wingdings" pitchFamily="2" charset="2"/>
              <a:buNone/>
            </a:pPr>
            <a:endParaRPr lang="es-ES" sz="2400" dirty="0" smtClean="0"/>
          </a:p>
          <a:p>
            <a:pPr eaLnBrk="1" hangingPunct="1">
              <a:buFont typeface="Wingdings" pitchFamily="2" charset="2"/>
              <a:buNone/>
            </a:pPr>
            <a:r>
              <a:rPr lang="es-ES" sz="2400" b="1" dirty="0" smtClean="0"/>
              <a:t>UNIDAD(ES) DE APRENDIZAJE CONSECUENTE (SERIADAS Y RECOMENDADAS):</a:t>
            </a:r>
            <a:endParaRPr lang="es-ES" sz="2400" dirty="0" smtClean="0"/>
          </a:p>
          <a:p>
            <a:pPr eaLnBrk="1" hangingPunct="1"/>
            <a:r>
              <a:rPr lang="es-ES" sz="2400" dirty="0" smtClean="0"/>
              <a:t>CLÍNICA DE OPERATORIA DENTAL I</a:t>
            </a:r>
          </a:p>
          <a:p>
            <a:pPr eaLnBrk="1" hangingPunct="1"/>
            <a:r>
              <a:rPr lang="es-ES" sz="2400" dirty="0" smtClean="0"/>
              <a:t> CLÍNICA DE OPERATORIA DENTAL II</a:t>
            </a:r>
          </a:p>
        </p:txBody>
      </p:sp>
      <p:sp>
        <p:nvSpPr>
          <p:cNvPr id="10243"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85000" lnSpcReduction="20000"/>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725186A-52DD-4E50-BF6A-848430695252}" type="slidenum">
              <a:rPr lang="es-ES" smtClean="0">
                <a:solidFill>
                  <a:schemeClr val="tx2"/>
                </a:solidFill>
              </a:rPr>
              <a:pPr eaLnBrk="1" hangingPunct="1"/>
              <a:t>4</a:t>
            </a:fld>
            <a:endParaRPr lang="es-ES" smtClean="0">
              <a:solidFill>
                <a:schemeClr val="tx2"/>
              </a:solidFill>
            </a:endParaRPr>
          </a:p>
        </p:txBody>
      </p:sp>
      <p:pic>
        <p:nvPicPr>
          <p:cNvPr id="10244" name="3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17579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t>Mercurio en Odontología</a:t>
            </a:r>
          </a:p>
        </p:txBody>
      </p:sp>
      <p:sp>
        <p:nvSpPr>
          <p:cNvPr id="3" name="2 Marcador de contenido"/>
          <p:cNvSpPr>
            <a:spLocks noGrp="1"/>
          </p:cNvSpPr>
          <p:nvPr>
            <p:ph sz="quarter" idx="1"/>
          </p:nvPr>
        </p:nvSpPr>
        <p:spPr>
          <a:xfrm>
            <a:off x="612648" y="2643182"/>
            <a:ext cx="8153400" cy="3452818"/>
          </a:xfrm>
        </p:spPr>
        <p:txBody>
          <a:bodyPr>
            <a:normAutofit/>
          </a:bodyPr>
          <a:lstStyle/>
          <a:p>
            <a:r>
              <a:rPr lang="es-MX" dirty="0" smtClean="0"/>
              <a:t>El uso racional del mercurio en el consultorio dental implica optimizar los procesos de preparación, colocación, pulido y retiro de las amalgamas dentales y mantener un óptimo filtro en el sistema de succión del sillón dental. </a:t>
            </a:r>
          </a:p>
          <a:p>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750478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t>Mercurio en Odontología</a:t>
            </a:r>
          </a:p>
        </p:txBody>
      </p:sp>
      <p:sp>
        <p:nvSpPr>
          <p:cNvPr id="3" name="2 Marcador de contenido"/>
          <p:cNvSpPr>
            <a:spLocks noGrp="1"/>
          </p:cNvSpPr>
          <p:nvPr>
            <p:ph sz="quarter" idx="1"/>
          </p:nvPr>
        </p:nvSpPr>
        <p:spPr/>
        <p:txBody>
          <a:bodyPr>
            <a:normAutofit/>
          </a:bodyPr>
          <a:lstStyle/>
          <a:p>
            <a:r>
              <a:rPr lang="es-MX" sz="2800" dirty="0" smtClean="0"/>
              <a:t>También es conveniente preparar la cantidad apropiada de amalgama dental, para evitar excesos a desechar. </a:t>
            </a:r>
          </a:p>
          <a:p>
            <a:endParaRPr lang="es-MX" sz="1200" dirty="0" smtClean="0"/>
          </a:p>
          <a:p>
            <a:r>
              <a:rPr lang="es-MX" sz="2800" dirty="0" smtClean="0"/>
              <a:t>Es mucho más conveniente utilizar cápsulas y un amalgamador, que realizar la preparación clásica manual.</a:t>
            </a:r>
            <a:endParaRPr lang="es-MX" sz="2800" dirty="0"/>
          </a:p>
        </p:txBody>
      </p:sp>
      <p:pic>
        <p:nvPicPr>
          <p:cNvPr id="10241" name="Picture 1" descr="D:\Ange\Dra Luz\OdOnToLoGíA\discos\descarga (8).jpg"/>
          <p:cNvPicPr>
            <a:picLocks noChangeAspect="1" noChangeArrowheads="1"/>
          </p:cNvPicPr>
          <p:nvPr/>
        </p:nvPicPr>
        <p:blipFill>
          <a:blip r:embed="rId3"/>
          <a:srcRect/>
          <a:stretch>
            <a:fillRect/>
          </a:stretch>
        </p:blipFill>
        <p:spPr bwMode="auto">
          <a:xfrm>
            <a:off x="2928926" y="4286256"/>
            <a:ext cx="3241211" cy="2224595"/>
          </a:xfrm>
          <a:prstGeom prst="rect">
            <a:avLst/>
          </a:prstGeom>
          <a:noFill/>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7614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0"/>
                                  </p:stCondLst>
                                  <p:childTnLst>
                                    <p:set>
                                      <p:cBhvr>
                                        <p:cTn id="6" dur="1" fill="hold">
                                          <p:stCondLst>
                                            <p:cond delay="0"/>
                                          </p:stCondLst>
                                        </p:cTn>
                                        <p:tgtEl>
                                          <p:spTgt spid="10241"/>
                                        </p:tgtEl>
                                        <p:attrNameLst>
                                          <p:attrName>style.visibility</p:attrName>
                                        </p:attrNameLst>
                                      </p:cBhvr>
                                      <p:to>
                                        <p:strVal val="visible"/>
                                      </p:to>
                                    </p:set>
                                    <p:animEffect transition="in" filter="fade">
                                      <p:cBhvr>
                                        <p:cTn id="7" dur="2000"/>
                                        <p:tgtEl>
                                          <p:spTgt spid="10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t>Mercurio en Odontología</a:t>
            </a:r>
          </a:p>
        </p:txBody>
      </p:sp>
      <p:sp>
        <p:nvSpPr>
          <p:cNvPr id="3" name="2 Marcador de contenido"/>
          <p:cNvSpPr>
            <a:spLocks noGrp="1"/>
          </p:cNvSpPr>
          <p:nvPr>
            <p:ph sz="quarter" idx="1"/>
          </p:nvPr>
        </p:nvSpPr>
        <p:spPr>
          <a:xfrm>
            <a:off x="612648" y="2643182"/>
            <a:ext cx="8153400" cy="3452818"/>
          </a:xfrm>
        </p:spPr>
        <p:txBody>
          <a:bodyPr/>
          <a:lstStyle/>
          <a:p>
            <a:r>
              <a:rPr lang="es-MX" dirty="0" smtClean="0"/>
              <a:t>Actualmente hay empresas que recolectan restos de amalgamas para reciclarlas, otras utilizan mecanismos como la separación por sedimentación, electrólisis, centrifugación, filtración y otros, encaminados a un manejo óptimo de los residuos.</a:t>
            </a:r>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71120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Eliminación del mercurio en odontología</a:t>
            </a:r>
            <a:endParaRPr lang="es-MX" dirty="0"/>
          </a:p>
        </p:txBody>
      </p:sp>
      <p:sp>
        <p:nvSpPr>
          <p:cNvPr id="3" name="2 Marcador de contenido"/>
          <p:cNvSpPr>
            <a:spLocks noGrp="1"/>
          </p:cNvSpPr>
          <p:nvPr>
            <p:ph sz="quarter" idx="1"/>
          </p:nvPr>
        </p:nvSpPr>
        <p:spPr/>
        <p:txBody>
          <a:bodyPr/>
          <a:lstStyle/>
          <a:p>
            <a:r>
              <a:rPr lang="es-MX" dirty="0"/>
              <a:t>E</a:t>
            </a:r>
            <a:r>
              <a:rPr lang="es-MX" dirty="0" smtClean="0"/>
              <a:t>n Bruselas el informe preliminar de la Comisión Europea (CE) que evalúa el ciclo de vida completo del mercurio en odontología y la posibilidad de reducir la contaminación debida al mercurio de las amalgamas dentales.</a:t>
            </a:r>
          </a:p>
          <a:p>
            <a:endParaRPr lang="es-MX" dirty="0"/>
          </a:p>
        </p:txBody>
      </p:sp>
      <p:pic>
        <p:nvPicPr>
          <p:cNvPr id="38914" name="Picture 2" descr="D:\Ange\Dra Luz\OdOnToLoGíA\discos\cli330301.jpg"/>
          <p:cNvPicPr>
            <a:picLocks noChangeAspect="1" noChangeArrowheads="1"/>
          </p:cNvPicPr>
          <p:nvPr/>
        </p:nvPicPr>
        <p:blipFill>
          <a:blip r:embed="rId3"/>
          <a:srcRect/>
          <a:stretch>
            <a:fillRect/>
          </a:stretch>
        </p:blipFill>
        <p:spPr bwMode="auto">
          <a:xfrm>
            <a:off x="2786050" y="4071942"/>
            <a:ext cx="3576655" cy="2300338"/>
          </a:xfrm>
          <a:prstGeom prst="rect">
            <a:avLst/>
          </a:prstGeom>
          <a:ln w="88900" cap="sq" cmpd="thickThin">
            <a:solidFill>
              <a:srgbClr val="000000"/>
            </a:solidFill>
            <a:prstDash val="solid"/>
            <a:miter lim="800000"/>
          </a:ln>
          <a:effectLst>
            <a:innerShdw blurRad="76200">
              <a:srgbClr val="000000"/>
            </a:innerShdw>
          </a:effectLst>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p:cTn id="7" dur="1000" fill="hold"/>
                                        <p:tgtEl>
                                          <p:spTgt spid="38914"/>
                                        </p:tgtEl>
                                        <p:attrNameLst>
                                          <p:attrName>ppt_x</p:attrName>
                                        </p:attrNameLst>
                                      </p:cBhvr>
                                      <p:tavLst>
                                        <p:tav tm="0">
                                          <p:val>
                                            <p:strVal val="#ppt_x-.2"/>
                                          </p:val>
                                        </p:tav>
                                        <p:tav tm="100000">
                                          <p:val>
                                            <p:strVal val="#ppt_x"/>
                                          </p:val>
                                        </p:tav>
                                      </p:tavLst>
                                    </p:anim>
                                    <p:anim calcmode="lin" valueType="num">
                                      <p:cBhvr>
                                        <p:cTn id="8" dur="1000" fill="hold"/>
                                        <p:tgtEl>
                                          <p:spTgt spid="3891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Eliminación del mercurio en odontología</a:t>
            </a:r>
            <a:endParaRPr lang="es-MX" dirty="0"/>
          </a:p>
        </p:txBody>
      </p:sp>
      <p:sp>
        <p:nvSpPr>
          <p:cNvPr id="3" name="2 Marcador de contenido"/>
          <p:cNvSpPr>
            <a:spLocks noGrp="1"/>
          </p:cNvSpPr>
          <p:nvPr>
            <p:ph sz="quarter" idx="1"/>
          </p:nvPr>
        </p:nvSpPr>
        <p:spPr>
          <a:xfrm>
            <a:off x="612648" y="2071678"/>
            <a:ext cx="8153400" cy="4024322"/>
          </a:xfrm>
        </p:spPr>
        <p:txBody>
          <a:bodyPr>
            <a:normAutofit/>
          </a:bodyPr>
          <a:lstStyle/>
          <a:p>
            <a:pPr algn="just"/>
            <a:r>
              <a:rPr lang="es-MX" dirty="0" smtClean="0"/>
              <a:t>El Buró Europeo de Medio Ambiente, publicó el informe "El coste real del mercurio dental" que demuestra que las amalgamas dentales son mucho más costosas que las alternativas si se toman en cuenta todos los costes "externos".</a:t>
            </a:r>
          </a:p>
          <a:p>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Eliminación del mercurio en odontología</a:t>
            </a:r>
            <a:endParaRPr lang="es-MX" dirty="0"/>
          </a:p>
        </p:txBody>
      </p:sp>
      <p:sp>
        <p:nvSpPr>
          <p:cNvPr id="3" name="2 Marcador de contenido"/>
          <p:cNvSpPr>
            <a:spLocks noGrp="1"/>
          </p:cNvSpPr>
          <p:nvPr>
            <p:ph sz="quarter" idx="1"/>
          </p:nvPr>
        </p:nvSpPr>
        <p:spPr>
          <a:xfrm>
            <a:off x="357158" y="1600200"/>
            <a:ext cx="8408890" cy="4900634"/>
          </a:xfrm>
        </p:spPr>
        <p:txBody>
          <a:bodyPr>
            <a:noAutofit/>
          </a:bodyPr>
          <a:lstStyle/>
          <a:p>
            <a:r>
              <a:rPr lang="es-MX" sz="2600" dirty="0" smtClean="0"/>
              <a:t>La importancia de los residuos de mercurio dental y su persistencia en el medio ambiente son indiscutibles. </a:t>
            </a:r>
          </a:p>
          <a:p>
            <a:endParaRPr lang="es-MX" sz="2600" dirty="0" smtClean="0"/>
          </a:p>
          <a:p>
            <a:r>
              <a:rPr lang="es-MX" sz="2600" dirty="0" smtClean="0"/>
              <a:t>Según PNUMA, las amalgamas dentales consumen entre 313 y 411 toneladas anuales de mercurio, uno de los usos que más mercurio consume en el mundo.</a:t>
            </a:r>
          </a:p>
          <a:p>
            <a:endParaRPr lang="es-MX" sz="2600" dirty="0" smtClean="0"/>
          </a:p>
          <a:p>
            <a:r>
              <a:rPr lang="es-MX" sz="2600" dirty="0" smtClean="0"/>
              <a:t>En la Unión Europea, el mercurio de las amalgamas dentales constituye el segundo mayor uso de mercurio, anualmente es de 90-110 toneladas (2007).</a:t>
            </a:r>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Eliminación del mercurio en odontología</a:t>
            </a:r>
            <a:endParaRPr lang="es-MX" dirty="0"/>
          </a:p>
        </p:txBody>
      </p:sp>
      <p:sp>
        <p:nvSpPr>
          <p:cNvPr id="3" name="2 Marcador de contenido"/>
          <p:cNvSpPr>
            <a:spLocks noGrp="1"/>
          </p:cNvSpPr>
          <p:nvPr>
            <p:ph sz="quarter" idx="1"/>
          </p:nvPr>
        </p:nvSpPr>
        <p:spPr>
          <a:xfrm>
            <a:off x="285720" y="1428736"/>
            <a:ext cx="8480328" cy="5143536"/>
          </a:xfrm>
        </p:spPr>
        <p:txBody>
          <a:bodyPr>
            <a:normAutofit/>
          </a:bodyPr>
          <a:lstStyle/>
          <a:p>
            <a:pPr marL="0" indent="0">
              <a:buNone/>
            </a:pPr>
            <a:r>
              <a:rPr lang="es-MX" sz="2700" dirty="0" smtClean="0"/>
              <a:t>Se estima que 35-50 toneladas terminan en la naturaleza, de las cuales:</a:t>
            </a:r>
          </a:p>
          <a:p>
            <a:endParaRPr lang="es-MX" sz="1000" dirty="0" smtClean="0"/>
          </a:p>
          <a:p>
            <a:pPr lvl="0"/>
            <a:r>
              <a:rPr lang="es-MX" sz="2700" dirty="0" smtClean="0"/>
              <a:t>Entre el 45 y el 60% en los suelos (vertido de lodos de depuración de aguas residuales, inhumaciones de personas con amalgamas, inmisiones atmosféricas debidas a la incineración de lodos y a las cremaciones, </a:t>
            </a:r>
            <a:r>
              <a:rPr lang="es-MX" sz="2700" dirty="0" err="1" smtClean="0"/>
              <a:t>etc</a:t>
            </a:r>
            <a:r>
              <a:rPr lang="es-MX" sz="2700" dirty="0" smtClean="0"/>
              <a:t>)</a:t>
            </a:r>
          </a:p>
          <a:p>
            <a:pPr lvl="0"/>
            <a:r>
              <a:rPr lang="es-MX" sz="2700" dirty="0" smtClean="0"/>
              <a:t>5-15% a la atmósfera (cremaciones)</a:t>
            </a:r>
          </a:p>
          <a:p>
            <a:pPr lvl="0"/>
            <a:r>
              <a:rPr lang="es-MX" sz="2700" dirty="0" smtClean="0"/>
              <a:t>10-20% a las aguas superficiales</a:t>
            </a:r>
          </a:p>
          <a:p>
            <a:pPr lvl="0"/>
            <a:r>
              <a:rPr lang="es-MX" sz="2700" dirty="0" smtClean="0"/>
              <a:t>5-15% a las aguas subterráneas.</a:t>
            </a:r>
          </a:p>
        </p:txBody>
      </p:sp>
      <p:pic>
        <p:nvPicPr>
          <p:cNvPr id="39939" name="Picture 3" descr="D:\Ange\Dra Luz\OdOnToLoGíA\discos\descarga (9).jpg"/>
          <p:cNvPicPr>
            <a:picLocks noChangeAspect="1" noChangeArrowheads="1"/>
          </p:cNvPicPr>
          <p:nvPr/>
        </p:nvPicPr>
        <p:blipFill>
          <a:blip r:embed="rId3"/>
          <a:srcRect l="5000" r="7499"/>
          <a:stretch>
            <a:fillRect/>
          </a:stretch>
        </p:blipFill>
        <p:spPr bwMode="auto">
          <a:xfrm>
            <a:off x="5840021" y="4500570"/>
            <a:ext cx="3058443" cy="195739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9939"/>
                                        </p:tgtEl>
                                        <p:attrNameLst>
                                          <p:attrName>style.visibility</p:attrName>
                                        </p:attrNameLst>
                                      </p:cBhvr>
                                      <p:to>
                                        <p:strVal val="visible"/>
                                      </p:to>
                                    </p:set>
                                    <p:animEffect transition="in" filter="strips(downLeft)">
                                      <p:cBhvr>
                                        <p:cTn id="7" dur="500"/>
                                        <p:tgtEl>
                                          <p:spTgt spid="39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Eliminación del mercurio en odontología</a:t>
            </a:r>
            <a:endParaRPr lang="es-MX" dirty="0"/>
          </a:p>
        </p:txBody>
      </p:sp>
      <p:sp>
        <p:nvSpPr>
          <p:cNvPr id="3" name="2 Marcador de contenido"/>
          <p:cNvSpPr>
            <a:spLocks noGrp="1"/>
          </p:cNvSpPr>
          <p:nvPr>
            <p:ph sz="quarter" idx="1"/>
          </p:nvPr>
        </p:nvSpPr>
        <p:spPr>
          <a:xfrm>
            <a:off x="285720" y="1428736"/>
            <a:ext cx="8572560" cy="5286412"/>
          </a:xfrm>
        </p:spPr>
        <p:txBody>
          <a:bodyPr>
            <a:noAutofit/>
          </a:bodyPr>
          <a:lstStyle/>
          <a:p>
            <a:r>
              <a:rPr lang="es-MX" sz="2700" dirty="0" smtClean="0"/>
              <a:t>La solución más rentable y ambientalmente responsable para el problema del mercurio dental es su rápida eliminación.</a:t>
            </a:r>
          </a:p>
          <a:p>
            <a:endParaRPr lang="es-MX" sz="2000" dirty="0" smtClean="0"/>
          </a:p>
          <a:p>
            <a:r>
              <a:rPr lang="es-MX" sz="2700" dirty="0" smtClean="0"/>
              <a:t>El Comité Científico de la UE sobre</a:t>
            </a:r>
          </a:p>
          <a:p>
            <a:pPr>
              <a:buNone/>
            </a:pPr>
            <a:r>
              <a:rPr lang="es-MX" sz="2700" dirty="0" smtClean="0"/>
              <a:t>    Riesgos Emergentes y Riesgos para</a:t>
            </a:r>
          </a:p>
          <a:p>
            <a:pPr>
              <a:buNone/>
            </a:pPr>
            <a:r>
              <a:rPr lang="es-MX" sz="2700" dirty="0" smtClean="0"/>
              <a:t>    la Salud recientemente identificados (SCENIHR 2008), concluye que la salud dental está asegurada tanto por las amalgamas como materiales sin mercurio.</a:t>
            </a:r>
          </a:p>
        </p:txBody>
      </p:sp>
      <p:pic>
        <p:nvPicPr>
          <p:cNvPr id="40962" name="Picture 2" descr="D:\Ange\Dra Luz\OdOnToLoGíA\discos\images (8).jpg"/>
          <p:cNvPicPr>
            <a:picLocks noChangeAspect="1" noChangeArrowheads="1"/>
          </p:cNvPicPr>
          <p:nvPr/>
        </p:nvPicPr>
        <p:blipFill>
          <a:blip r:embed="rId3"/>
          <a:srcRect/>
          <a:stretch>
            <a:fillRect/>
          </a:stretch>
        </p:blipFill>
        <p:spPr bwMode="auto">
          <a:xfrm>
            <a:off x="5605490" y="2357430"/>
            <a:ext cx="3324228" cy="1727724"/>
          </a:xfrm>
          <a:prstGeom prst="rect">
            <a:avLst/>
          </a:prstGeom>
          <a:noFill/>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2500"/>
                                  </p:stCondLst>
                                  <p:childTnLst>
                                    <p:set>
                                      <p:cBhvr>
                                        <p:cTn id="6" dur="1" fill="hold">
                                          <p:stCondLst>
                                            <p:cond delay="0"/>
                                          </p:stCondLst>
                                        </p:cTn>
                                        <p:tgtEl>
                                          <p:spTgt spid="40962"/>
                                        </p:tgtEl>
                                        <p:attrNameLst>
                                          <p:attrName>style.visibility</p:attrName>
                                        </p:attrNameLst>
                                      </p:cBhvr>
                                      <p:to>
                                        <p:strVal val="visible"/>
                                      </p:to>
                                    </p:set>
                                    <p:animEffect transition="in" filter="fade">
                                      <p:cBhvr>
                                        <p:cTn id="7" dur="1000"/>
                                        <p:tgtEl>
                                          <p:spTgt spid="40962"/>
                                        </p:tgtEl>
                                      </p:cBhvr>
                                    </p:animEffect>
                                    <p:anim calcmode="lin" valueType="num">
                                      <p:cBhvr>
                                        <p:cTn id="8" dur="1000" fill="hold"/>
                                        <p:tgtEl>
                                          <p:spTgt spid="40962"/>
                                        </p:tgtEl>
                                        <p:attrNameLst>
                                          <p:attrName>ppt_x</p:attrName>
                                        </p:attrNameLst>
                                      </p:cBhvr>
                                      <p:tavLst>
                                        <p:tav tm="0">
                                          <p:val>
                                            <p:strVal val="#ppt_x"/>
                                          </p:val>
                                        </p:tav>
                                        <p:tav tm="100000">
                                          <p:val>
                                            <p:strVal val="#ppt_x"/>
                                          </p:val>
                                        </p:tav>
                                      </p:tavLst>
                                    </p:anim>
                                    <p:anim calcmode="lin" valueType="num">
                                      <p:cBhvr>
                                        <p:cTn id="9" dur="1000" fill="hold"/>
                                        <p:tgtEl>
                                          <p:spTgt spid="409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Eliminación del mercurio en odontología</a:t>
            </a:r>
            <a:endParaRPr lang="es-MX" dirty="0"/>
          </a:p>
        </p:txBody>
      </p:sp>
      <p:sp>
        <p:nvSpPr>
          <p:cNvPr id="3" name="2 Marcador de contenido"/>
          <p:cNvSpPr>
            <a:spLocks noGrp="1"/>
          </p:cNvSpPr>
          <p:nvPr>
            <p:ph sz="quarter" idx="1"/>
          </p:nvPr>
        </p:nvSpPr>
        <p:spPr>
          <a:xfrm>
            <a:off x="612648" y="2428868"/>
            <a:ext cx="8153400" cy="3667132"/>
          </a:xfrm>
        </p:spPr>
        <p:txBody>
          <a:bodyPr/>
          <a:lstStyle/>
          <a:p>
            <a:r>
              <a:rPr lang="es-MX" dirty="0" smtClean="0"/>
              <a:t>También el informe Del Uso Futuro de Materiales para la Restauración Dental (2011), de la Organización Mundial de la Salud (OMS), advierte del impacto de las emisiones de mercurio dental y apoya el uso de alternativas a las amalgamas con otros materiales.</a:t>
            </a:r>
          </a:p>
          <a:p>
            <a:endParaRPr lang="es-MX" dirty="0"/>
          </a:p>
        </p:txBody>
      </p:sp>
      <p:pic>
        <p:nvPicPr>
          <p:cNvPr id="4" name="3 Imagen" descr="Escudo%20UAEM.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Eliminación del mercurio en odontología</a:t>
            </a:r>
            <a:endParaRPr lang="es-MX" dirty="0"/>
          </a:p>
        </p:txBody>
      </p:sp>
      <p:sp>
        <p:nvSpPr>
          <p:cNvPr id="3" name="2 Marcador de contenido"/>
          <p:cNvSpPr>
            <a:spLocks noGrp="1"/>
          </p:cNvSpPr>
          <p:nvPr>
            <p:ph sz="quarter" idx="1"/>
          </p:nvPr>
        </p:nvSpPr>
        <p:spPr>
          <a:xfrm>
            <a:off x="285720" y="1600200"/>
            <a:ext cx="8643998" cy="4495800"/>
          </a:xfrm>
        </p:spPr>
        <p:txBody>
          <a:bodyPr/>
          <a:lstStyle/>
          <a:p>
            <a:r>
              <a:rPr lang="es-MX" sz="2500" dirty="0" smtClean="0"/>
              <a:t>Es evidente que la contaminación ambiental de las amalgamas dentales y sus consecuencias para la salud son significativas y que el principio de precaución nos obliga a adoptar medidas eficaces para reducirlas. </a:t>
            </a:r>
          </a:p>
          <a:p>
            <a:endParaRPr lang="es-MX" sz="1000" dirty="0" smtClean="0"/>
          </a:p>
          <a:p>
            <a:r>
              <a:rPr lang="es-MX" sz="2500" dirty="0" smtClean="0"/>
              <a:t>Dado que existen alternativas a las amalgamas dentales accesibles y de gran calidad, las amalgamas dentales deben ser eliminadas en todo el mundo.</a:t>
            </a:r>
          </a:p>
          <a:p>
            <a:endParaRPr lang="es-MX" dirty="0"/>
          </a:p>
        </p:txBody>
      </p:sp>
      <p:pic>
        <p:nvPicPr>
          <p:cNvPr id="41986" name="Picture 2" descr="D:\Ange\Dra Luz\OdOnToLoGíA\discos\cambio-de-amalgama-por-resina.jpg"/>
          <p:cNvPicPr>
            <a:picLocks noChangeAspect="1" noChangeArrowheads="1"/>
          </p:cNvPicPr>
          <p:nvPr/>
        </p:nvPicPr>
        <p:blipFill>
          <a:blip r:embed="rId3"/>
          <a:srcRect/>
          <a:stretch>
            <a:fillRect/>
          </a:stretch>
        </p:blipFill>
        <p:spPr bwMode="auto">
          <a:xfrm>
            <a:off x="2714612" y="4714884"/>
            <a:ext cx="4143404" cy="2064819"/>
          </a:xfrm>
          <a:prstGeom prst="rect">
            <a:avLst/>
          </a:prstGeom>
          <a:noFill/>
        </p:spPr>
      </p:pic>
      <p:pic>
        <p:nvPicPr>
          <p:cNvPr id="5" name="4 Imagen" descr="Escudo%20UAEM.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diamond(out)">
                                      <p:cBhvr>
                                        <p:cTn id="7" dur="1000"/>
                                        <p:tgtEl>
                                          <p:spTgt spid="4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37265" y="364033"/>
            <a:ext cx="8015287" cy="914400"/>
          </a:xfrm>
        </p:spPr>
        <p:txBody>
          <a:bodyPr>
            <a:noAutofit/>
          </a:bodyPr>
          <a:lstStyle/>
          <a:p>
            <a:pPr eaLnBrk="1" fontAlgn="auto" hangingPunct="1">
              <a:spcAft>
                <a:spcPts val="0"/>
              </a:spcAft>
              <a:defRPr/>
            </a:pPr>
            <a:r>
              <a:rPr lang="es-ES" sz="3600" b="1" dirty="0" smtClean="0">
                <a:solidFill>
                  <a:schemeClr val="accent2">
                    <a:lumMod val="60000"/>
                    <a:lumOff val="40000"/>
                  </a:schemeClr>
                </a:solidFill>
              </a:rPr>
              <a:t>PROPÓSITO DE LA UNIDAD DE APRENDIZAJE</a:t>
            </a:r>
            <a:br>
              <a:rPr lang="es-ES" sz="3600" b="1" dirty="0" smtClean="0">
                <a:solidFill>
                  <a:schemeClr val="accent2">
                    <a:lumMod val="60000"/>
                    <a:lumOff val="40000"/>
                  </a:schemeClr>
                </a:solidFill>
              </a:rPr>
            </a:br>
            <a:endParaRPr lang="es-ES" sz="3600" b="1" dirty="0">
              <a:solidFill>
                <a:schemeClr val="accent2">
                  <a:lumMod val="60000"/>
                  <a:lumOff val="40000"/>
                </a:schemeClr>
              </a:solidFill>
            </a:endParaRPr>
          </a:p>
        </p:txBody>
      </p:sp>
      <p:sp>
        <p:nvSpPr>
          <p:cNvPr id="11267" name="2 Marcador de contenido"/>
          <p:cNvSpPr>
            <a:spLocks noGrp="1"/>
          </p:cNvSpPr>
          <p:nvPr>
            <p:ph idx="1"/>
          </p:nvPr>
        </p:nvSpPr>
        <p:spPr>
          <a:xfrm>
            <a:off x="914400" y="2000250"/>
            <a:ext cx="7772400" cy="4572000"/>
          </a:xfrm>
        </p:spPr>
        <p:txBody>
          <a:bodyPr/>
          <a:lstStyle/>
          <a:p>
            <a:pPr eaLnBrk="1" hangingPunct="1"/>
            <a:r>
              <a:rPr lang="es-ES" smtClean="0"/>
              <a:t>Al término del curso, el participante aplicará los principios y medidas preventivas para el control de infecciones y manejo de residuos, así como las actividades que rigen la atención odontológica dentro de las clínicas de la facultad bajo su normatividad vigente.</a:t>
            </a:r>
          </a:p>
        </p:txBody>
      </p:sp>
      <p:sp>
        <p:nvSpPr>
          <p:cNvPr id="11268"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85000" lnSpcReduction="20000"/>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3FFD9DD-4D8F-48D0-9352-FA0958AEFC96}" type="slidenum">
              <a:rPr lang="es-ES" smtClean="0">
                <a:solidFill>
                  <a:schemeClr val="tx2"/>
                </a:solidFill>
              </a:rPr>
              <a:pPr eaLnBrk="1" hangingPunct="1"/>
              <a:t>5</a:t>
            </a:fld>
            <a:endParaRPr lang="es-ES" smtClean="0">
              <a:solidFill>
                <a:schemeClr val="tx2"/>
              </a:solidFill>
            </a:endParaRPr>
          </a:p>
        </p:txBody>
      </p:sp>
      <p:pic>
        <p:nvPicPr>
          <p:cNvPr id="11269"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72555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Referencias Bibliográficas</a:t>
            </a:r>
            <a:endParaRPr lang="es-MX" b="1" dirty="0"/>
          </a:p>
        </p:txBody>
      </p:sp>
      <p:sp>
        <p:nvSpPr>
          <p:cNvPr id="3" name="2 Marcador de contenido"/>
          <p:cNvSpPr>
            <a:spLocks noGrp="1"/>
          </p:cNvSpPr>
          <p:nvPr>
            <p:ph sz="quarter" idx="1"/>
          </p:nvPr>
        </p:nvSpPr>
        <p:spPr/>
        <p:txBody>
          <a:bodyPr>
            <a:normAutofit fontScale="70000" lnSpcReduction="20000"/>
          </a:bodyPr>
          <a:lstStyle/>
          <a:p>
            <a:r>
              <a:rPr lang="es-MX" dirty="0" smtClean="0"/>
              <a:t>Norma Oficial </a:t>
            </a:r>
            <a:r>
              <a:rPr lang="es-MX" dirty="0"/>
              <a:t>Mexicana NOM-087-ECOL-SSA1-2002, Protección ambiental - Salud ambiental - Residuos peligrosos biológico-infecciosos - Clasificación y especificaciones de </a:t>
            </a:r>
            <a:r>
              <a:rPr lang="es-MX" dirty="0" smtClean="0"/>
              <a:t>manejo</a:t>
            </a:r>
            <a:endParaRPr lang="es-ES" dirty="0" smtClean="0"/>
          </a:p>
          <a:p>
            <a:pPr lvl="0"/>
            <a:r>
              <a:rPr lang="es-ES" dirty="0" smtClean="0"/>
              <a:t>Castaño </a:t>
            </a:r>
            <a:r>
              <a:rPr lang="es-ES" dirty="0" err="1"/>
              <a:t>S.Antonio,Doldán</a:t>
            </a:r>
            <a:r>
              <a:rPr lang="es-ES" dirty="0"/>
              <a:t> </a:t>
            </a:r>
            <a:r>
              <a:rPr lang="es-ES" dirty="0" err="1"/>
              <a:t>L.Joaquín</a:t>
            </a:r>
            <a:r>
              <a:rPr lang="es-ES" dirty="0"/>
              <a:t> Manual de Introducción </a:t>
            </a:r>
            <a:r>
              <a:rPr lang="es-ES" dirty="0" err="1"/>
              <a:t>Ed.Ripano</a:t>
            </a:r>
            <a:r>
              <a:rPr lang="es-ES" dirty="0"/>
              <a:t> 1ª Edición 2005 ISBN 84-609-5515-X  impreso en España.</a:t>
            </a:r>
            <a:endParaRPr lang="es-MX" dirty="0"/>
          </a:p>
          <a:p>
            <a:pPr lvl="0"/>
            <a:r>
              <a:rPr lang="es-ES" dirty="0" smtClean="0"/>
              <a:t>Secretaría </a:t>
            </a:r>
            <a:r>
              <a:rPr lang="es-ES" dirty="0"/>
              <a:t>de Salud, Subsecretaría de Servicios de Salud, Dirección General de Medicina Preventiva. Norma Oficial Mexicana NOM-013-SSA2-1996 para la Prevención y Control de Enfermedades Bucales. p.p. 4-7, 1995.</a:t>
            </a:r>
            <a:endParaRPr lang="es-MX" dirty="0"/>
          </a:p>
          <a:p>
            <a:pPr lvl="0"/>
            <a:r>
              <a:rPr lang="es-ES" dirty="0" smtClean="0"/>
              <a:t>Acosta </a:t>
            </a:r>
            <a:r>
              <a:rPr lang="es-ES" dirty="0" err="1"/>
              <a:t>Gío</a:t>
            </a:r>
            <a:r>
              <a:rPr lang="es-ES" dirty="0"/>
              <a:t>, Enrique y cols.: Transmisión de Enfermedades Infecciosas en el Consultorio Dental. Práctica Odontológica. 15(4), p.p. 9-12, 1994.</a:t>
            </a:r>
            <a:endParaRPr lang="es-MX" dirty="0"/>
          </a:p>
          <a:p>
            <a:pPr lvl="0"/>
            <a:r>
              <a:rPr lang="es-ES" dirty="0"/>
              <a:t>Garduño </a:t>
            </a:r>
            <a:r>
              <a:rPr lang="es-ES" dirty="0" err="1"/>
              <a:t>Garduño</a:t>
            </a:r>
            <a:r>
              <a:rPr lang="es-ES" dirty="0"/>
              <a:t>, Patricia M.: Higiene, Desinfección y Esterilización en el Consultorio Dental. Práctica Odontológica. 16(6), p.p. 13-16, 1995.</a:t>
            </a:r>
            <a:endParaRPr lang="es-MX" dirty="0"/>
          </a:p>
          <a:p>
            <a:pPr lvl="0"/>
            <a:r>
              <a:rPr lang="es-ES" dirty="0" smtClean="0"/>
              <a:t>M</a:t>
            </a:r>
            <a:r>
              <a:rPr lang="es-ES_tradnl" dirty="0" err="1"/>
              <a:t>iller</a:t>
            </a:r>
            <a:r>
              <a:rPr lang="es-ES_tradnl" dirty="0" smtClean="0"/>
              <a:t>, </a:t>
            </a:r>
            <a:r>
              <a:rPr lang="es-ES_tradnl" dirty="0" err="1" smtClean="0"/>
              <a:t>Palenik</a:t>
            </a:r>
            <a:r>
              <a:rPr lang="es-ES_tradnl" smtClean="0"/>
              <a:t>. </a:t>
            </a:r>
            <a:r>
              <a:rPr lang="es-ES_tradnl" smtClean="0"/>
              <a:t>Control </a:t>
            </a:r>
            <a:r>
              <a:rPr lang="es-ES_tradnl" dirty="0"/>
              <a:t>de la infección y manejo de residuos peligrosos para el equipo de los profesionales de la salud dental 2º edición </a:t>
            </a:r>
            <a:r>
              <a:rPr lang="es-ES_tradnl" dirty="0" err="1"/>
              <a:t>Ed.Mosby</a:t>
            </a:r>
            <a:r>
              <a:rPr lang="es-ES_tradnl" dirty="0"/>
              <a:t> </a:t>
            </a:r>
            <a:r>
              <a:rPr lang="es-ES_tradnl" dirty="0" smtClean="0"/>
              <a:t>2000.</a:t>
            </a:r>
            <a:endParaRPr lang="es-MX" dirty="0"/>
          </a:p>
        </p:txBody>
      </p:sp>
      <p:pic>
        <p:nvPicPr>
          <p:cNvPr id="4" name="3 Imagen" descr="Escudo%20UAEM.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4624"/>
            <a:ext cx="611560" cy="48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20673" y="44451"/>
            <a:ext cx="550302" cy="504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36105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548680"/>
            <a:ext cx="8015287" cy="914400"/>
          </a:xfrm>
        </p:spPr>
        <p:txBody>
          <a:bodyPr>
            <a:noAutofit/>
          </a:bodyPr>
          <a:lstStyle/>
          <a:p>
            <a:pPr eaLnBrk="1" fontAlgn="auto" hangingPunct="1">
              <a:spcAft>
                <a:spcPts val="0"/>
              </a:spcAft>
              <a:defRPr/>
            </a:pPr>
            <a:r>
              <a:rPr lang="es-ES" sz="3600" b="1" dirty="0" smtClean="0">
                <a:solidFill>
                  <a:schemeClr val="accent2">
                    <a:lumMod val="60000"/>
                    <a:lumOff val="40000"/>
                  </a:schemeClr>
                </a:solidFill>
              </a:rPr>
              <a:t>PROPÓSITO DE LA UNIDAD DE APRENDIZAJE (Continuación)</a:t>
            </a:r>
            <a:br>
              <a:rPr lang="es-ES" sz="3600" b="1" dirty="0" smtClean="0">
                <a:solidFill>
                  <a:schemeClr val="accent2">
                    <a:lumMod val="60000"/>
                    <a:lumOff val="40000"/>
                  </a:schemeClr>
                </a:solidFill>
              </a:rPr>
            </a:br>
            <a:endParaRPr lang="es-ES" sz="3600" b="1" dirty="0">
              <a:solidFill>
                <a:schemeClr val="accent2">
                  <a:lumMod val="60000"/>
                  <a:lumOff val="40000"/>
                </a:schemeClr>
              </a:solidFill>
            </a:endParaRPr>
          </a:p>
        </p:txBody>
      </p:sp>
      <p:sp>
        <p:nvSpPr>
          <p:cNvPr id="12291" name="2 Marcador de contenido"/>
          <p:cNvSpPr>
            <a:spLocks noGrp="1"/>
          </p:cNvSpPr>
          <p:nvPr>
            <p:ph idx="1"/>
          </p:nvPr>
        </p:nvSpPr>
        <p:spPr>
          <a:xfrm>
            <a:off x="914400" y="2357438"/>
            <a:ext cx="7772400" cy="4572000"/>
          </a:xfrm>
        </p:spPr>
        <p:txBody>
          <a:bodyPr/>
          <a:lstStyle/>
          <a:p>
            <a:pPr eaLnBrk="1" hangingPunct="1"/>
            <a:r>
              <a:rPr lang="es-ES" smtClean="0"/>
              <a:t>Desarrollará, las actividades propias de la Odontología Preventiva y de Operatoria dentro de las clínicas de la Facultad.</a:t>
            </a:r>
          </a:p>
          <a:p>
            <a:pPr eaLnBrk="1" hangingPunct="1"/>
            <a:r>
              <a:rPr lang="es-ES" smtClean="0"/>
              <a:t>Conocerá y aplicará los principios básicos y variaciones de algunos de los casos    especiales paran la colocación de dique de hule.  </a:t>
            </a:r>
          </a:p>
        </p:txBody>
      </p:sp>
      <p:sp>
        <p:nvSpPr>
          <p:cNvPr id="12292"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85000" lnSpcReduction="20000"/>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AD83CED-F1E0-4C0B-92DF-EC8930B7C060}" type="slidenum">
              <a:rPr lang="es-ES" smtClean="0">
                <a:solidFill>
                  <a:schemeClr val="tx2"/>
                </a:solidFill>
              </a:rPr>
              <a:pPr eaLnBrk="1" hangingPunct="1"/>
              <a:t>6</a:t>
            </a:fld>
            <a:endParaRPr lang="es-ES" smtClean="0">
              <a:solidFill>
                <a:schemeClr val="tx2"/>
              </a:solidFill>
            </a:endParaRPr>
          </a:p>
        </p:txBody>
      </p:sp>
      <p:pic>
        <p:nvPicPr>
          <p:cNvPr id="12293"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62861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548680"/>
            <a:ext cx="8015288" cy="914400"/>
          </a:xfrm>
        </p:spPr>
        <p:txBody>
          <a:bodyPr>
            <a:noAutofit/>
          </a:bodyPr>
          <a:lstStyle/>
          <a:p>
            <a:pPr eaLnBrk="1" fontAlgn="auto" hangingPunct="1">
              <a:spcAft>
                <a:spcPts val="0"/>
              </a:spcAft>
              <a:defRPr/>
            </a:pPr>
            <a:r>
              <a:rPr lang="es-ES" sz="3600" b="1" dirty="0" smtClean="0">
                <a:solidFill>
                  <a:schemeClr val="accent2">
                    <a:lumMod val="60000"/>
                    <a:lumOff val="40000"/>
                  </a:schemeClr>
                </a:solidFill>
              </a:rPr>
              <a:t>PROPÓSITO DE LA UNIDAD DE APRENDIZAJE (Continuación) </a:t>
            </a:r>
            <a:br>
              <a:rPr lang="es-ES" sz="3600" b="1" dirty="0" smtClean="0">
                <a:solidFill>
                  <a:schemeClr val="accent2">
                    <a:lumMod val="60000"/>
                    <a:lumOff val="40000"/>
                  </a:schemeClr>
                </a:solidFill>
              </a:rPr>
            </a:br>
            <a:endParaRPr lang="es-ES" sz="3600" b="1" dirty="0">
              <a:solidFill>
                <a:schemeClr val="accent2">
                  <a:lumMod val="60000"/>
                  <a:lumOff val="40000"/>
                </a:schemeClr>
              </a:solidFill>
            </a:endParaRPr>
          </a:p>
        </p:txBody>
      </p:sp>
      <p:sp>
        <p:nvSpPr>
          <p:cNvPr id="13315" name="2 Marcador de contenido"/>
          <p:cNvSpPr>
            <a:spLocks noGrp="1"/>
          </p:cNvSpPr>
          <p:nvPr>
            <p:ph idx="1"/>
          </p:nvPr>
        </p:nvSpPr>
        <p:spPr>
          <a:xfrm>
            <a:off x="914400" y="2143125"/>
            <a:ext cx="7772400" cy="4572000"/>
          </a:xfrm>
        </p:spPr>
        <p:txBody>
          <a:bodyPr/>
          <a:lstStyle/>
          <a:p>
            <a:pPr eaLnBrk="1" hangingPunct="1"/>
            <a:r>
              <a:rPr lang="es-ES" sz="2400" smtClean="0"/>
              <a:t>Aplicará en paciente, los conocimientos adquiridos en las unidades de aprendizaje precedentes acerca de preparación de cavidades y colocación de materiales de obturación, tales como resina ionómero de vidrio, incrustaciones a base de resina y de metal noble, con aplicación de bases y cementos convencionales. </a:t>
            </a:r>
          </a:p>
        </p:txBody>
      </p:sp>
      <p:sp>
        <p:nvSpPr>
          <p:cNvPr id="13316"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85000" lnSpcReduction="20000"/>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9C37A4C-E70A-4060-9DB4-B9D965D4FA7E}" type="slidenum">
              <a:rPr lang="es-ES" smtClean="0">
                <a:solidFill>
                  <a:schemeClr val="tx2"/>
                </a:solidFill>
              </a:rPr>
              <a:pPr eaLnBrk="1" hangingPunct="1"/>
              <a:t>7</a:t>
            </a:fld>
            <a:endParaRPr lang="es-ES" smtClean="0">
              <a:solidFill>
                <a:schemeClr val="tx2"/>
              </a:solidFill>
            </a:endParaRPr>
          </a:p>
        </p:txBody>
      </p:sp>
      <p:pic>
        <p:nvPicPr>
          <p:cNvPr id="13317"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76038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650" y="357187"/>
            <a:ext cx="7467600" cy="1143000"/>
          </a:xfrm>
        </p:spPr>
        <p:txBody>
          <a:bodyPr>
            <a:normAutofit/>
          </a:bodyPr>
          <a:lstStyle/>
          <a:p>
            <a:pPr eaLnBrk="1" fontAlgn="auto" hangingPunct="1">
              <a:spcAft>
                <a:spcPts val="0"/>
              </a:spcAft>
              <a:defRPr/>
            </a:pPr>
            <a:r>
              <a:rPr lang="es-ES" sz="3600" b="1" dirty="0" smtClean="0">
                <a:solidFill>
                  <a:schemeClr val="accent2">
                    <a:lumMod val="60000"/>
                    <a:lumOff val="40000"/>
                  </a:schemeClr>
                </a:solidFill>
              </a:rPr>
              <a:t>COMPETENCIAS PROFESIONALES</a:t>
            </a:r>
            <a:endParaRPr lang="es-ES" sz="3600" b="1" dirty="0">
              <a:solidFill>
                <a:schemeClr val="accent2">
                  <a:lumMod val="60000"/>
                  <a:lumOff val="40000"/>
                </a:schemeClr>
              </a:solidFill>
            </a:endParaRPr>
          </a:p>
        </p:txBody>
      </p:sp>
      <p:sp>
        <p:nvSpPr>
          <p:cNvPr id="14339" name="2 Marcador de contenido"/>
          <p:cNvSpPr>
            <a:spLocks noGrp="1"/>
          </p:cNvSpPr>
          <p:nvPr>
            <p:ph idx="1"/>
          </p:nvPr>
        </p:nvSpPr>
        <p:spPr/>
        <p:txBody>
          <a:bodyPr/>
          <a:lstStyle/>
          <a:p>
            <a:pPr eaLnBrk="1" hangingPunct="1"/>
            <a:r>
              <a:rPr lang="es-MX" sz="2800" smtClean="0"/>
              <a:t>Con base en el expediente clínico, establecer una relación odontólogo-paciente.</a:t>
            </a:r>
            <a:endParaRPr lang="es-ES" sz="2800" smtClean="0"/>
          </a:p>
          <a:p>
            <a:pPr eaLnBrk="1" hangingPunct="1"/>
            <a:r>
              <a:rPr lang="es-MX" sz="2800" smtClean="0"/>
              <a:t>Realizar operatoria dental de baja complejidad</a:t>
            </a:r>
            <a:endParaRPr lang="es-ES" sz="2800" smtClean="0"/>
          </a:p>
          <a:p>
            <a:pPr eaLnBrk="1" hangingPunct="1"/>
            <a:r>
              <a:rPr lang="es-MX" sz="2800" smtClean="0"/>
              <a:t>Aplicación de medidas preventivas de primer  y segundo nivel de prevención de salud bucal</a:t>
            </a:r>
            <a:endParaRPr lang="es-ES" sz="2800" smtClean="0"/>
          </a:p>
          <a:p>
            <a:pPr eaLnBrk="1" hangingPunct="1"/>
            <a:endParaRPr lang="es-ES" sz="2800" smtClean="0"/>
          </a:p>
        </p:txBody>
      </p:sp>
      <p:sp>
        <p:nvSpPr>
          <p:cNvPr id="14340"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85000" lnSpcReduction="20000"/>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240D416-1A26-49B5-A309-72132D36F521}" type="slidenum">
              <a:rPr lang="es-ES" smtClean="0">
                <a:solidFill>
                  <a:schemeClr val="tx2"/>
                </a:solidFill>
              </a:rPr>
              <a:pPr eaLnBrk="1" hangingPunct="1"/>
              <a:t>8</a:t>
            </a:fld>
            <a:endParaRPr lang="es-ES" smtClean="0">
              <a:solidFill>
                <a:schemeClr val="tx2"/>
              </a:solidFill>
            </a:endParaRPr>
          </a:p>
        </p:txBody>
      </p:sp>
      <p:pic>
        <p:nvPicPr>
          <p:cNvPr id="14341"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5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17296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114300"/>
            <a:ext cx="7467600" cy="1143000"/>
          </a:xfrm>
        </p:spPr>
        <p:txBody>
          <a:bodyPr>
            <a:noAutofit/>
          </a:bodyPr>
          <a:lstStyle/>
          <a:p>
            <a:pPr eaLnBrk="1" fontAlgn="auto" hangingPunct="1">
              <a:spcAft>
                <a:spcPts val="0"/>
              </a:spcAft>
              <a:defRPr/>
            </a:pPr>
            <a:r>
              <a:rPr lang="es-ES" sz="3600" b="1" dirty="0" smtClean="0">
                <a:solidFill>
                  <a:schemeClr val="accent2">
                    <a:lumMod val="60000"/>
                    <a:lumOff val="40000"/>
                  </a:schemeClr>
                </a:solidFill>
              </a:rPr>
              <a:t>COMPETENCIAS PROFESIONALES (Continuación)</a:t>
            </a:r>
            <a:endParaRPr lang="es-ES" sz="3600" b="1" dirty="0">
              <a:solidFill>
                <a:schemeClr val="accent2">
                  <a:lumMod val="60000"/>
                  <a:lumOff val="40000"/>
                </a:schemeClr>
              </a:solidFill>
            </a:endParaRPr>
          </a:p>
        </p:txBody>
      </p:sp>
      <p:sp>
        <p:nvSpPr>
          <p:cNvPr id="15363" name="2 Marcador de contenido"/>
          <p:cNvSpPr>
            <a:spLocks noGrp="1"/>
          </p:cNvSpPr>
          <p:nvPr>
            <p:ph idx="1"/>
          </p:nvPr>
        </p:nvSpPr>
        <p:spPr>
          <a:xfrm>
            <a:off x="914400" y="2143125"/>
            <a:ext cx="7772400" cy="4572000"/>
          </a:xfrm>
        </p:spPr>
        <p:txBody>
          <a:bodyPr/>
          <a:lstStyle/>
          <a:p>
            <a:pPr eaLnBrk="1" hangingPunct="1"/>
            <a:r>
              <a:rPr lang="es-MX" sz="2800" smtClean="0"/>
              <a:t>Diseñará un plan de tratamiento  y en su caso canalizando a grados superiores en caso de requerirlo.</a:t>
            </a:r>
            <a:endParaRPr lang="es-ES" sz="2800" smtClean="0"/>
          </a:p>
          <a:p>
            <a:pPr eaLnBrk="1" hangingPunct="1"/>
            <a:r>
              <a:rPr lang="es-MX" sz="2800" smtClean="0"/>
              <a:t>Reafirmar el manejo de materiales dentales en obturaciones de ionómero, resina compuesta y metal noble así como las bases y protectores de bases intermedias.</a:t>
            </a:r>
            <a:endParaRPr lang="es-ES" sz="2800" smtClean="0"/>
          </a:p>
          <a:p>
            <a:pPr eaLnBrk="1" hangingPunct="1"/>
            <a:endParaRPr lang="es-ES" sz="2800" smtClean="0"/>
          </a:p>
        </p:txBody>
      </p:sp>
      <p:sp>
        <p:nvSpPr>
          <p:cNvPr id="15364" name="3 Marcador de número de diapositiva"/>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normAutofit fontScale="85000" lnSpcReduction="20000"/>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46618A6-C354-4299-86D6-4D00BA517656}" type="slidenum">
              <a:rPr lang="es-ES" smtClean="0">
                <a:solidFill>
                  <a:schemeClr val="tx2"/>
                </a:solidFill>
              </a:rPr>
              <a:pPr eaLnBrk="1" hangingPunct="1"/>
              <a:t>9</a:t>
            </a:fld>
            <a:endParaRPr lang="es-ES" smtClean="0">
              <a:solidFill>
                <a:schemeClr val="tx2"/>
              </a:solidFill>
            </a:endParaRPr>
          </a:p>
        </p:txBody>
      </p:sp>
      <p:pic>
        <p:nvPicPr>
          <p:cNvPr id="15365" name="4 Imagen" descr="Escudo%20UAE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0488"/>
            <a:ext cx="75565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6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8350" y="44450"/>
            <a:ext cx="6826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469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2056</TotalTime>
  <Words>2984</Words>
  <Application>Microsoft Office PowerPoint</Application>
  <PresentationFormat>Presentación en pantalla (4:3)</PresentationFormat>
  <Paragraphs>266</Paragraphs>
  <Slides>50</Slides>
  <Notes>35</Notes>
  <HiddenSlides>0</HiddenSlides>
  <MMClips>0</MMClips>
  <ScaleCrop>false</ScaleCrop>
  <HeadingPairs>
    <vt:vector size="4" baseType="variant">
      <vt:variant>
        <vt:lpstr>Tema</vt:lpstr>
      </vt:variant>
      <vt:variant>
        <vt:i4>1</vt:i4>
      </vt:variant>
      <vt:variant>
        <vt:lpstr>Títulos de diapositiva</vt:lpstr>
      </vt:variant>
      <vt:variant>
        <vt:i4>50</vt:i4>
      </vt:variant>
    </vt:vector>
  </HeadingPairs>
  <TitlesOfParts>
    <vt:vector size="51" baseType="lpstr">
      <vt:lpstr>Intermedio</vt:lpstr>
      <vt:lpstr>Presentación de PowerPoint</vt:lpstr>
      <vt:lpstr>Presentación de PowerPoint</vt:lpstr>
      <vt:lpstr>Presentación de PowerPoint</vt:lpstr>
      <vt:lpstr>Presentación de PowerPoint</vt:lpstr>
      <vt:lpstr>PROPÓSITO DE LA UNIDAD DE APRENDIZAJE </vt:lpstr>
      <vt:lpstr>PROPÓSITO DE LA UNIDAD DE APRENDIZAJE (Continuación) </vt:lpstr>
      <vt:lpstr>PROPÓSITO DE LA UNIDAD DE APRENDIZAJE (Continuación)  </vt:lpstr>
      <vt:lpstr>COMPETENCIAS PROFESIONALES</vt:lpstr>
      <vt:lpstr>COMPETENCIAS PROFESIONALES (Continuación)</vt:lpstr>
      <vt:lpstr>COMPETENCIAS PROFESIONALES  (Continuación)</vt:lpstr>
      <vt:lpstr>UNIDAD IV </vt:lpstr>
      <vt:lpstr>CONOCIMIENTOS</vt:lpstr>
      <vt:lpstr>HABILIDADES</vt:lpstr>
      <vt:lpstr>ACTITUDES/VALORES</vt:lpstr>
      <vt:lpstr>Protocolo de manejo de desechos ODONTOLÓGICOS</vt:lpstr>
      <vt:lpstr>Justificación</vt:lpstr>
      <vt:lpstr>Introducción </vt:lpstr>
      <vt:lpstr>Introducción:</vt:lpstr>
      <vt:lpstr>Introducción:</vt:lpstr>
      <vt:lpstr>Fases del manejo de residuos en el consultorio odontológico</vt:lpstr>
      <vt:lpstr>Fases del manejo de residuos en el consultorio odontológico</vt:lpstr>
      <vt:lpstr>Fases del manejo de residuos en el consultorio odontológico</vt:lpstr>
      <vt:lpstr>Fases del manejo de residuos en el consultorio odontológico</vt:lpstr>
      <vt:lpstr>Fases del manejo de residuos en el consultorio odontológico</vt:lpstr>
      <vt:lpstr>Fases del manejo de residuos en el consultorio odontológico</vt:lpstr>
      <vt:lpstr>Fases del manejo de residuos en el consultorio odontológico</vt:lpstr>
      <vt:lpstr>Fases del manejo de residuos en el consultorio odontológico</vt:lpstr>
      <vt:lpstr>Fases del manejo de residuos en el consultorio odontológico</vt:lpstr>
      <vt:lpstr>Fases del manejo de residuos en el consultorio odontológico</vt:lpstr>
      <vt:lpstr>Fases del manejo de residuos en el consultorio odontológico</vt:lpstr>
      <vt:lpstr>Consideraciones especiales</vt:lpstr>
      <vt:lpstr>Consideraciones especiales</vt:lpstr>
      <vt:lpstr>Consideraciones especiales</vt:lpstr>
      <vt:lpstr>Consideraciones especiales</vt:lpstr>
      <vt:lpstr>Consideraciones especiales</vt:lpstr>
      <vt:lpstr>Otros desechos del consultorio dental</vt:lpstr>
      <vt:lpstr>MERCURIO EN ODONTOLOGÍA</vt:lpstr>
      <vt:lpstr>Mercurio en Odontología</vt:lpstr>
      <vt:lpstr>Mercurio en Odontología</vt:lpstr>
      <vt:lpstr>Mercurio en Odontología</vt:lpstr>
      <vt:lpstr>Mercurio en Odontología</vt:lpstr>
      <vt:lpstr>Mercurio en Odontología</vt:lpstr>
      <vt:lpstr>Eliminación del mercurio en odontología</vt:lpstr>
      <vt:lpstr>Eliminación del mercurio en odontología</vt:lpstr>
      <vt:lpstr>Eliminación del mercurio en odontología</vt:lpstr>
      <vt:lpstr>Eliminación del mercurio en odontología</vt:lpstr>
      <vt:lpstr>Eliminación del mercurio en odontología</vt:lpstr>
      <vt:lpstr>Eliminación del mercurio en odontología</vt:lpstr>
      <vt:lpstr>Eliminación del mercurio en odontología</vt:lpstr>
      <vt:lpstr>Referencias Bibliográficas</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Protocolo de manejo de desechos en el consultorio dental</dc:title>
  <dc:creator>Usuario</dc:creator>
  <cp:lastModifiedBy>Erendira Delgado</cp:lastModifiedBy>
  <cp:revision>76</cp:revision>
  <dcterms:created xsi:type="dcterms:W3CDTF">2014-08-05T14:41:16Z</dcterms:created>
  <dcterms:modified xsi:type="dcterms:W3CDTF">2017-10-18T04:53:51Z</dcterms:modified>
</cp:coreProperties>
</file>