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1"/>
  </p:notesMasterIdLst>
  <p:sldIdLst>
    <p:sldId id="325" r:id="rId2"/>
    <p:sldId id="326" r:id="rId3"/>
    <p:sldId id="327" r:id="rId4"/>
    <p:sldId id="328" r:id="rId5"/>
    <p:sldId id="329" r:id="rId6"/>
    <p:sldId id="330" r:id="rId7"/>
    <p:sldId id="331" r:id="rId8"/>
    <p:sldId id="332" r:id="rId9"/>
    <p:sldId id="333" r:id="rId10"/>
    <p:sldId id="334" r:id="rId11"/>
    <p:sldId id="335" r:id="rId12"/>
    <p:sldId id="336" r:id="rId13"/>
    <p:sldId id="256" r:id="rId14"/>
    <p:sldId id="323" r:id="rId15"/>
    <p:sldId id="289" r:id="rId16"/>
    <p:sldId id="257" r:id="rId17"/>
    <p:sldId id="290" r:id="rId18"/>
    <p:sldId id="267" r:id="rId19"/>
    <p:sldId id="258" r:id="rId20"/>
    <p:sldId id="291" r:id="rId21"/>
    <p:sldId id="260" r:id="rId22"/>
    <p:sldId id="262" r:id="rId23"/>
    <p:sldId id="263" r:id="rId24"/>
    <p:sldId id="292" r:id="rId25"/>
    <p:sldId id="293" r:id="rId26"/>
    <p:sldId id="294" r:id="rId27"/>
    <p:sldId id="295" r:id="rId28"/>
    <p:sldId id="296" r:id="rId29"/>
    <p:sldId id="297" r:id="rId30"/>
    <p:sldId id="298" r:id="rId31"/>
    <p:sldId id="299" r:id="rId32"/>
    <p:sldId id="300" r:id="rId33"/>
    <p:sldId id="301" r:id="rId34"/>
    <p:sldId id="270" r:id="rId35"/>
    <p:sldId id="278" r:id="rId36"/>
    <p:sldId id="279" r:id="rId37"/>
    <p:sldId id="280" r:id="rId38"/>
    <p:sldId id="282" r:id="rId39"/>
    <p:sldId id="304" r:id="rId40"/>
    <p:sldId id="303" r:id="rId41"/>
    <p:sldId id="283" r:id="rId42"/>
    <p:sldId id="306" r:id="rId43"/>
    <p:sldId id="307" r:id="rId44"/>
    <p:sldId id="308" r:id="rId45"/>
    <p:sldId id="309" r:id="rId46"/>
    <p:sldId id="310" r:id="rId47"/>
    <p:sldId id="311" r:id="rId48"/>
    <p:sldId id="312" r:id="rId49"/>
    <p:sldId id="313" r:id="rId50"/>
    <p:sldId id="314" r:id="rId51"/>
    <p:sldId id="315" r:id="rId52"/>
    <p:sldId id="316" r:id="rId53"/>
    <p:sldId id="317" r:id="rId54"/>
    <p:sldId id="318" r:id="rId55"/>
    <p:sldId id="319" r:id="rId56"/>
    <p:sldId id="320" r:id="rId57"/>
    <p:sldId id="321" r:id="rId58"/>
    <p:sldId id="324" r:id="rId59"/>
    <p:sldId id="322" r:id="rId60"/>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0" d="100"/>
          <a:sy n="70" d="100"/>
        </p:scale>
        <p:origin x="-1386" y="-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9F1B5CB-FE5D-40CC-9449-EDB9F103A365}" type="datetimeFigureOut">
              <a:rPr lang="es-MX" smtClean="0"/>
              <a:t>17/10/2017</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267F34E-096C-4560-80C3-179285CCDA49}" type="slidenum">
              <a:rPr lang="es-MX" smtClean="0"/>
              <a:t>‹Nº›</a:t>
            </a:fld>
            <a:endParaRPr lang="es-MX"/>
          </a:p>
        </p:txBody>
      </p:sp>
    </p:spTree>
    <p:extLst>
      <p:ext uri="{BB962C8B-B14F-4D97-AF65-F5344CB8AC3E}">
        <p14:creationId xmlns:p14="http://schemas.microsoft.com/office/powerpoint/2010/main" val="30433367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odontored.wordpress.com/2011/08/12/%C2%BFque-es-el-alginato/" TargetMode="External"/><Relationship Id="rId2" Type="http://schemas.openxmlformats.org/officeDocument/2006/relationships/slide" Target="../slides/slide14.xml"/><Relationship Id="rId1" Type="http://schemas.openxmlformats.org/officeDocument/2006/relationships/notesMaster" Target="../notesMasters/notesMaster1.xml"/><Relationship Id="rId4" Type="http://schemas.openxmlformats.org/officeDocument/2006/relationships/hyperlink" Target="https://odontored.wordpress.com/2011/08/12/%C2%BFque-es-el-mercaptano/" TargetMode="Externa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200" b="1" i="0" kern="1200" dirty="0" smtClean="0">
                <a:solidFill>
                  <a:schemeClr val="tx1"/>
                </a:solidFill>
                <a:effectLst/>
                <a:latin typeface="+mn-lt"/>
                <a:ea typeface="+mn-ea"/>
                <a:cs typeface="+mn-cs"/>
              </a:rPr>
              <a:t>En los materiales de impresión encontramos:</a:t>
            </a:r>
            <a:endParaRPr lang="es-MX" sz="1200" b="0" i="0" kern="1200" dirty="0" smtClean="0">
              <a:solidFill>
                <a:schemeClr val="tx1"/>
              </a:solidFill>
              <a:effectLst/>
              <a:latin typeface="+mn-lt"/>
              <a:ea typeface="+mn-ea"/>
              <a:cs typeface="+mn-cs"/>
            </a:endParaRPr>
          </a:p>
          <a:p>
            <a:r>
              <a:rPr lang="es-MX" sz="1200" b="0" i="0" kern="1200" dirty="0" smtClean="0">
                <a:solidFill>
                  <a:schemeClr val="tx1"/>
                </a:solidFill>
                <a:effectLst/>
                <a:latin typeface="+mn-lt"/>
                <a:ea typeface="+mn-ea"/>
                <a:cs typeface="+mn-cs"/>
              </a:rPr>
              <a:t>Elásticos: Son aquellos que pasan de un estado fluido a uno sólido altamente elástico. Por lo que pueden ser retirados de zonas retentivas con relativa facilidad y con un mínimo de deformación.</a:t>
            </a:r>
          </a:p>
          <a:p>
            <a:r>
              <a:rPr lang="es-MX" sz="1200" b="0" i="0" kern="1200" dirty="0" smtClean="0">
                <a:solidFill>
                  <a:schemeClr val="tx1"/>
                </a:solidFill>
                <a:effectLst/>
                <a:latin typeface="+mn-lt"/>
                <a:ea typeface="+mn-ea"/>
                <a:cs typeface="+mn-cs"/>
              </a:rPr>
              <a:t>  Se clasifican a su vez en:</a:t>
            </a:r>
          </a:p>
          <a:p>
            <a:r>
              <a:rPr lang="es-MX" sz="1200" b="0" i="0" kern="1200" dirty="0" err="1" smtClean="0">
                <a:solidFill>
                  <a:schemeClr val="tx1"/>
                </a:solidFill>
                <a:effectLst/>
                <a:latin typeface="+mn-lt"/>
                <a:ea typeface="+mn-ea"/>
                <a:cs typeface="+mn-cs"/>
              </a:rPr>
              <a:t>Hidrocoloides</a:t>
            </a:r>
            <a:endParaRPr lang="es-MX" sz="1200" b="0" i="0" kern="1200" dirty="0" smtClean="0">
              <a:solidFill>
                <a:schemeClr val="tx1"/>
              </a:solidFill>
              <a:effectLst/>
              <a:latin typeface="+mn-lt"/>
              <a:ea typeface="+mn-ea"/>
              <a:cs typeface="+mn-cs"/>
            </a:endParaRPr>
          </a:p>
          <a:p>
            <a:r>
              <a:rPr lang="es-MX" sz="1200" b="0" i="0" kern="1200" dirty="0" smtClean="0">
                <a:solidFill>
                  <a:schemeClr val="tx1"/>
                </a:solidFill>
                <a:effectLst/>
                <a:latin typeface="+mn-lt"/>
                <a:ea typeface="+mn-ea"/>
                <a:cs typeface="+mn-cs"/>
              </a:rPr>
              <a:t>             – Reversibles (Agar-Agar)</a:t>
            </a:r>
          </a:p>
          <a:p>
            <a:r>
              <a:rPr lang="es-MX" sz="1200" b="0" i="0" kern="1200" dirty="0" smtClean="0">
                <a:solidFill>
                  <a:schemeClr val="tx1"/>
                </a:solidFill>
                <a:effectLst/>
                <a:latin typeface="+mn-lt"/>
                <a:ea typeface="+mn-ea"/>
                <a:cs typeface="+mn-cs"/>
              </a:rPr>
              <a:t>             – Irreversibles (</a:t>
            </a:r>
            <a:r>
              <a:rPr lang="es-MX" sz="1200" b="0" i="0" u="none" strike="noStrike" kern="1200" dirty="0" err="1" smtClean="0">
                <a:solidFill>
                  <a:schemeClr val="tx1"/>
                </a:solidFill>
                <a:effectLst/>
                <a:latin typeface="+mn-lt"/>
                <a:ea typeface="+mn-ea"/>
                <a:cs typeface="+mn-cs"/>
                <a:hlinkClick r:id="rId3"/>
              </a:rPr>
              <a:t>Alginato</a:t>
            </a:r>
            <a:r>
              <a:rPr lang="es-MX" sz="1200" b="0" i="0" kern="1200" dirty="0" smtClean="0">
                <a:solidFill>
                  <a:schemeClr val="tx1"/>
                </a:solidFill>
                <a:effectLst/>
                <a:latin typeface="+mn-lt"/>
                <a:ea typeface="+mn-ea"/>
                <a:cs typeface="+mn-cs"/>
              </a:rPr>
              <a:t>)</a:t>
            </a:r>
          </a:p>
          <a:p>
            <a:r>
              <a:rPr lang="es-MX" sz="1200" b="0" i="0" kern="1200" dirty="0" smtClean="0">
                <a:solidFill>
                  <a:schemeClr val="tx1"/>
                </a:solidFill>
                <a:effectLst/>
                <a:latin typeface="+mn-lt"/>
                <a:ea typeface="+mn-ea"/>
                <a:cs typeface="+mn-cs"/>
              </a:rPr>
              <a:t>        2. Elastómeros:</a:t>
            </a:r>
          </a:p>
          <a:p>
            <a:r>
              <a:rPr lang="es-MX" sz="1200" b="0" i="0" kern="1200" dirty="0" smtClean="0">
                <a:solidFill>
                  <a:schemeClr val="tx1"/>
                </a:solidFill>
                <a:effectLst/>
                <a:latin typeface="+mn-lt"/>
                <a:ea typeface="+mn-ea"/>
                <a:cs typeface="+mn-cs"/>
              </a:rPr>
              <a:t>              – </a:t>
            </a:r>
            <a:r>
              <a:rPr lang="es-MX" sz="1200" b="0" i="0" u="none" strike="noStrike" kern="1200" dirty="0" err="1" smtClean="0">
                <a:solidFill>
                  <a:schemeClr val="tx1"/>
                </a:solidFill>
                <a:effectLst/>
                <a:latin typeface="+mn-lt"/>
                <a:ea typeface="+mn-ea"/>
                <a:cs typeface="+mn-cs"/>
                <a:hlinkClick r:id="rId4"/>
              </a:rPr>
              <a:t>Polisulfuro</a:t>
            </a:r>
            <a:r>
              <a:rPr lang="es-MX" sz="1200" b="0" i="0" u="none" strike="noStrike" kern="1200" dirty="0" smtClean="0">
                <a:solidFill>
                  <a:schemeClr val="tx1"/>
                </a:solidFill>
                <a:effectLst/>
                <a:latin typeface="+mn-lt"/>
                <a:ea typeface="+mn-ea"/>
                <a:cs typeface="+mn-cs"/>
                <a:hlinkClick r:id="rId4"/>
              </a:rPr>
              <a:t> de mercaptano</a:t>
            </a:r>
            <a:endParaRPr lang="es-MX" sz="1200" b="0" i="0" kern="1200" dirty="0" smtClean="0">
              <a:solidFill>
                <a:schemeClr val="tx1"/>
              </a:solidFill>
              <a:effectLst/>
              <a:latin typeface="+mn-lt"/>
              <a:ea typeface="+mn-ea"/>
              <a:cs typeface="+mn-cs"/>
            </a:endParaRPr>
          </a:p>
          <a:p>
            <a:r>
              <a:rPr lang="es-MX" sz="1200" b="0" i="0" kern="1200" dirty="0" smtClean="0">
                <a:solidFill>
                  <a:schemeClr val="tx1"/>
                </a:solidFill>
                <a:effectLst/>
                <a:latin typeface="+mn-lt"/>
                <a:ea typeface="+mn-ea"/>
                <a:cs typeface="+mn-cs"/>
              </a:rPr>
              <a:t>              – Silicona por condensación</a:t>
            </a:r>
          </a:p>
          <a:p>
            <a:r>
              <a:rPr lang="es-MX" sz="1200" b="0" i="0" kern="1200" dirty="0" smtClean="0">
                <a:solidFill>
                  <a:schemeClr val="tx1"/>
                </a:solidFill>
                <a:effectLst/>
                <a:latin typeface="+mn-lt"/>
                <a:ea typeface="+mn-ea"/>
                <a:cs typeface="+mn-cs"/>
              </a:rPr>
              <a:t>              – Silicona por adición</a:t>
            </a:r>
          </a:p>
          <a:p>
            <a:r>
              <a:rPr lang="es-MX" sz="1200" b="0" i="0" kern="1200" dirty="0" smtClean="0">
                <a:solidFill>
                  <a:schemeClr val="tx1"/>
                </a:solidFill>
                <a:effectLst/>
                <a:latin typeface="+mn-lt"/>
                <a:ea typeface="+mn-ea"/>
                <a:cs typeface="+mn-cs"/>
              </a:rPr>
              <a:t>              – </a:t>
            </a:r>
            <a:r>
              <a:rPr lang="es-MX" sz="1200" b="0" i="0" kern="1200" dirty="0" err="1" smtClean="0">
                <a:solidFill>
                  <a:schemeClr val="tx1"/>
                </a:solidFill>
                <a:effectLst/>
                <a:latin typeface="+mn-lt"/>
                <a:ea typeface="+mn-ea"/>
                <a:cs typeface="+mn-cs"/>
              </a:rPr>
              <a:t>Poliesteres</a:t>
            </a:r>
            <a:r>
              <a:rPr lang="es-MX" sz="1200" b="0" i="0" kern="1200" dirty="0" smtClean="0">
                <a:solidFill>
                  <a:schemeClr val="tx1"/>
                </a:solidFill>
                <a:effectLst/>
                <a:latin typeface="+mn-lt"/>
                <a:ea typeface="+mn-ea"/>
                <a:cs typeface="+mn-cs"/>
              </a:rPr>
              <a:t>.</a:t>
            </a:r>
          </a:p>
          <a:p>
            <a:r>
              <a:rPr lang="es-MX" sz="1200" b="0" i="0" kern="1200" dirty="0" smtClean="0">
                <a:solidFill>
                  <a:schemeClr val="tx1"/>
                </a:solidFill>
                <a:effectLst/>
                <a:latin typeface="+mn-lt"/>
                <a:ea typeface="+mn-ea"/>
                <a:cs typeface="+mn-cs"/>
              </a:rPr>
              <a:t>No Elásticos: Son aquellos materiales que al reaccionar adquieren rigidez, y en algunos casos poca o ninguna elasticidad. Debido a ésta propiedad se utilizan para tomar impresiones en zonas </a:t>
            </a:r>
            <a:r>
              <a:rPr lang="es-MX" sz="1200" b="0" i="0" kern="1200" dirty="0" err="1" smtClean="0">
                <a:solidFill>
                  <a:schemeClr val="tx1"/>
                </a:solidFill>
                <a:effectLst/>
                <a:latin typeface="+mn-lt"/>
                <a:ea typeface="+mn-ea"/>
                <a:cs typeface="+mn-cs"/>
              </a:rPr>
              <a:t>edéntulas</a:t>
            </a:r>
            <a:r>
              <a:rPr lang="es-MX" sz="1200" b="0" i="0" kern="1200" dirty="0" smtClean="0">
                <a:solidFill>
                  <a:schemeClr val="tx1"/>
                </a:solidFill>
                <a:effectLst/>
                <a:latin typeface="+mn-lt"/>
                <a:ea typeface="+mn-ea"/>
                <a:cs typeface="+mn-cs"/>
              </a:rPr>
              <a:t> o desdentadas.</a:t>
            </a:r>
          </a:p>
          <a:p>
            <a:endParaRPr lang="es-MX" dirty="0"/>
          </a:p>
        </p:txBody>
      </p:sp>
      <p:sp>
        <p:nvSpPr>
          <p:cNvPr id="4" name="3 Marcador de número de diapositiva"/>
          <p:cNvSpPr>
            <a:spLocks noGrp="1"/>
          </p:cNvSpPr>
          <p:nvPr>
            <p:ph type="sldNum" sz="quarter" idx="10"/>
          </p:nvPr>
        </p:nvSpPr>
        <p:spPr/>
        <p:txBody>
          <a:bodyPr/>
          <a:lstStyle/>
          <a:p>
            <a:fld id="{3267F34E-096C-4560-80C3-179285CCDA49}" type="slidenum">
              <a:rPr lang="es-MX" smtClean="0"/>
              <a:t>14</a:t>
            </a:fld>
            <a:endParaRPr lang="es-MX"/>
          </a:p>
        </p:txBody>
      </p:sp>
    </p:spTree>
    <p:extLst>
      <p:ext uri="{BB962C8B-B14F-4D97-AF65-F5344CB8AC3E}">
        <p14:creationId xmlns:p14="http://schemas.microsoft.com/office/powerpoint/2010/main" val="21187788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eaLnBrk="1" hangingPunct="1">
              <a:spcBef>
                <a:spcPct val="0"/>
              </a:spcBef>
            </a:pPr>
            <a:r>
              <a:rPr lang="es-ES" dirty="0" smtClean="0"/>
              <a:t>La base fundamental es una sal soluble del ácido </a:t>
            </a:r>
            <a:r>
              <a:rPr lang="es-ES" dirty="0" err="1" smtClean="0"/>
              <a:t>algínico</a:t>
            </a:r>
            <a:r>
              <a:rPr lang="es-ES" dirty="0" smtClean="0"/>
              <a:t>, extraída de algas marinas llamadas alginas.</a:t>
            </a:r>
          </a:p>
          <a:p>
            <a:pPr eaLnBrk="1" hangingPunct="1">
              <a:spcBef>
                <a:spcPct val="0"/>
              </a:spcBef>
            </a:pPr>
            <a:r>
              <a:rPr lang="es-ES" dirty="0" smtClean="0"/>
              <a:t>Entre las sales se encuentran las de sodio, potasio y amonio. Son el elemento principal de la reacción y forman un sol viscoso cuando se mezcla  con agua.</a:t>
            </a:r>
          </a:p>
          <a:p>
            <a:pPr eaLnBrk="1" hangingPunct="1">
              <a:spcBef>
                <a:spcPct val="0"/>
              </a:spcBef>
            </a:pPr>
            <a:r>
              <a:rPr lang="es-ES" dirty="0" smtClean="0"/>
              <a:t>Mientras mayor sea la concentración del </a:t>
            </a:r>
            <a:r>
              <a:rPr lang="es-ES" dirty="0" err="1" smtClean="0"/>
              <a:t>alginato</a:t>
            </a:r>
            <a:r>
              <a:rPr lang="es-ES" dirty="0" smtClean="0"/>
              <a:t> en solución, mayor será la viscosidad del solo formado. El peso molecular afecta la viscosidad de la </a:t>
            </a:r>
            <a:r>
              <a:rPr lang="es-ES" dirty="0" err="1" smtClean="0"/>
              <a:t>solució</a:t>
            </a:r>
            <a:r>
              <a:rPr lang="es-ES" dirty="0" smtClean="0"/>
              <a:t>, a mayor peso molecular, más rígido será el material de impresión.</a:t>
            </a:r>
          </a:p>
          <a:p>
            <a:pPr eaLnBrk="1" hangingPunct="1">
              <a:spcBef>
                <a:spcPct val="0"/>
              </a:spcBef>
            </a:pPr>
            <a:r>
              <a:rPr lang="es-ES" dirty="0" smtClean="0"/>
              <a:t>Cuando los </a:t>
            </a:r>
            <a:r>
              <a:rPr lang="es-ES" dirty="0" err="1" smtClean="0"/>
              <a:t>alginatos</a:t>
            </a:r>
            <a:r>
              <a:rPr lang="es-ES" dirty="0" smtClean="0"/>
              <a:t> solubles se mezclan con agua forman un sol. Los soles son muy viscosos incluso en bajas concentraciones.</a:t>
            </a:r>
          </a:p>
          <a:p>
            <a:pPr eaLnBrk="1" hangingPunct="1">
              <a:spcBef>
                <a:spcPct val="0"/>
              </a:spcBef>
            </a:pPr>
            <a:r>
              <a:rPr lang="es-ES" dirty="0" smtClean="0"/>
              <a:t>Los </a:t>
            </a:r>
            <a:r>
              <a:rPr lang="es-ES" dirty="0" err="1" smtClean="0"/>
              <a:t>alginatos</a:t>
            </a:r>
            <a:r>
              <a:rPr lang="es-ES" dirty="0" smtClean="0"/>
              <a:t> solubles forman soles con facilidad si el polvo de </a:t>
            </a:r>
            <a:r>
              <a:rPr lang="es-ES" dirty="0" err="1" smtClean="0"/>
              <a:t>alginato</a:t>
            </a:r>
            <a:r>
              <a:rPr lang="es-ES" dirty="0" smtClean="0"/>
              <a:t> y el agua se mezcla vigorosamente.</a:t>
            </a:r>
          </a:p>
          <a:p>
            <a:pPr eaLnBrk="1" hangingPunct="1">
              <a:spcBef>
                <a:spcPct val="0"/>
              </a:spcBef>
            </a:pPr>
            <a:r>
              <a:rPr lang="es-ES" dirty="0" smtClean="0"/>
              <a:t>Cuanto mas grande es el peso molecular, mas viscoso es el sol.</a:t>
            </a:r>
          </a:p>
          <a:p>
            <a:pPr eaLnBrk="1" hangingPunct="1">
              <a:spcBef>
                <a:spcPct val="0"/>
              </a:spcBef>
            </a:pPr>
            <a:r>
              <a:rPr lang="es-ES" dirty="0" smtClean="0"/>
              <a:t>El polvo de </a:t>
            </a:r>
            <a:r>
              <a:rPr lang="es-ES" dirty="0" err="1" smtClean="0"/>
              <a:t>alginato</a:t>
            </a:r>
            <a:r>
              <a:rPr lang="es-ES" dirty="0" smtClean="0"/>
              <a:t> proporcionado por el fabricante </a:t>
            </a:r>
            <a:r>
              <a:rPr lang="es-ES" dirty="0" err="1" smtClean="0"/>
              <a:t>cotiene</a:t>
            </a:r>
            <a:r>
              <a:rPr lang="es-ES" dirty="0" smtClean="0"/>
              <a:t> numerosos componentes.</a:t>
            </a:r>
          </a:p>
          <a:p>
            <a:endParaRPr lang="es-MX" dirty="0"/>
          </a:p>
        </p:txBody>
      </p:sp>
      <p:sp>
        <p:nvSpPr>
          <p:cNvPr id="4" name="3 Marcador de número de diapositiva"/>
          <p:cNvSpPr>
            <a:spLocks noGrp="1"/>
          </p:cNvSpPr>
          <p:nvPr>
            <p:ph type="sldNum" sz="quarter" idx="10"/>
          </p:nvPr>
        </p:nvSpPr>
        <p:spPr/>
        <p:txBody>
          <a:bodyPr/>
          <a:lstStyle/>
          <a:p>
            <a:fld id="{3267F34E-096C-4560-80C3-179285CCDA49}" type="slidenum">
              <a:rPr lang="es-MX" smtClean="0"/>
              <a:t>23</a:t>
            </a:fld>
            <a:endParaRPr lang="es-MX"/>
          </a:p>
        </p:txBody>
      </p:sp>
    </p:spTree>
    <p:extLst>
      <p:ext uri="{BB962C8B-B14F-4D97-AF65-F5344CB8AC3E}">
        <p14:creationId xmlns:p14="http://schemas.microsoft.com/office/powerpoint/2010/main" val="25660440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3427"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s-ES" smtClean="0"/>
              <a:t>La mezcla se puede realizar manualmente (taza de goma y espátula para alginatos), con espatuladores mecánicos o espatulador automático.</a:t>
            </a:r>
          </a:p>
          <a:p>
            <a:pPr eaLnBrk="1" hangingPunct="1">
              <a:spcBef>
                <a:spcPct val="0"/>
              </a:spcBef>
            </a:pPr>
            <a:r>
              <a:rPr lang="es-ES" smtClean="0"/>
              <a:t>El espatulador automático permite obtener un producto más homogéneo libre de grumos y burbujas.</a:t>
            </a:r>
          </a:p>
        </p:txBody>
      </p:sp>
      <p:sp>
        <p:nvSpPr>
          <p:cNvPr id="91140"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F01730C-A5F3-4DD5-BD3A-7D04D8FFA9C6}" type="slidenum">
              <a:rPr lang="es-ES" smtClean="0"/>
              <a:pPr fontAlgn="base">
                <a:spcBef>
                  <a:spcPct val="0"/>
                </a:spcBef>
                <a:spcAft>
                  <a:spcPct val="0"/>
                </a:spcAft>
                <a:defRPr/>
              </a:pPr>
              <a:t>24</a:t>
            </a:fld>
            <a:endParaRPr lang="es-E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4451"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s-ES" smtClean="0"/>
              <a:t>Puede ser controlado por el fabricante o por el odontólogo. El control de la gelificación por el fabricante, depende del grado de polimerización del alginato y de la cantidad de retardador agregado. Se recomienda que el odontólogo no agregue más retardador que el agregado por el fabricante.</a:t>
            </a:r>
          </a:p>
          <a:p>
            <a:pPr eaLnBrk="1" hangingPunct="1">
              <a:spcBef>
                <a:spcPct val="0"/>
              </a:spcBef>
            </a:pPr>
            <a:r>
              <a:rPr lang="es-ES" smtClean="0"/>
              <a:t>Por norma los fabricantes hacen fraguado rápido que tiene un tiempo degelación de uno o dos minutos y el alginato de fraguado normal que tiene un tiempo de 2.5 a 4 minutos.</a:t>
            </a:r>
          </a:p>
        </p:txBody>
      </p:sp>
      <p:sp>
        <p:nvSpPr>
          <p:cNvPr id="92164"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A31A63A-2B90-4E9A-933C-03161F672008}" type="slidenum">
              <a:rPr lang="es-ES" smtClean="0"/>
              <a:pPr fontAlgn="base">
                <a:spcBef>
                  <a:spcPct val="0"/>
                </a:spcBef>
                <a:spcAft>
                  <a:spcPct val="0"/>
                </a:spcAft>
                <a:defRPr/>
              </a:pPr>
              <a:t>25</a:t>
            </a:fld>
            <a:endParaRPr lang="es-E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5715"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s-ES" smtClean="0"/>
              <a:t>Es importante tener cuidado de no atrapar burbujas durante la mezcla. Se pueden usar sistemas de vacío para evitar este problema. </a:t>
            </a:r>
          </a:p>
          <a:p>
            <a:pPr eaLnBrk="1" hangingPunct="1">
              <a:spcBef>
                <a:spcPct val="0"/>
              </a:spcBef>
            </a:pPr>
            <a:r>
              <a:rPr lang="es-ES" smtClean="0"/>
              <a:t>Las mezclas impropias pueden alterar la calidad de una impresión final.</a:t>
            </a:r>
          </a:p>
          <a:p>
            <a:pPr eaLnBrk="1" hangingPunct="1">
              <a:spcBef>
                <a:spcPct val="0"/>
              </a:spcBef>
            </a:pPr>
            <a:endParaRPr lang="es-ES" smtClean="0"/>
          </a:p>
        </p:txBody>
      </p:sp>
      <p:sp>
        <p:nvSpPr>
          <p:cNvPr id="103428"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4151C15-2D98-4D2E-9672-28187B8BA6A1}" type="slidenum">
              <a:rPr lang="es-ES" smtClean="0"/>
              <a:pPr fontAlgn="base">
                <a:spcBef>
                  <a:spcPct val="0"/>
                </a:spcBef>
                <a:spcAft>
                  <a:spcPct val="0"/>
                </a:spcAft>
                <a:defRPr/>
              </a:pPr>
              <a:t>26</a:t>
            </a:fld>
            <a:endParaRPr lang="es-E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6739"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s-ES" smtClean="0"/>
              <a:t>Es importante disolver todo el polvo o no se formará un buen gel y se alterarán sus propiedades.</a:t>
            </a:r>
          </a:p>
          <a:p>
            <a:pPr eaLnBrk="1" hangingPunct="1">
              <a:spcBef>
                <a:spcPct val="0"/>
              </a:spcBef>
            </a:pPr>
            <a:r>
              <a:rPr lang="es-ES" smtClean="0"/>
              <a:t>El tiempo de mezclado es importante ya que la resistencia del gel se puede reducir hasta un 50&amp; si la mezcla no se completa</a:t>
            </a:r>
          </a:p>
        </p:txBody>
      </p:sp>
      <p:sp>
        <p:nvSpPr>
          <p:cNvPr id="104452"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3E9A01F-CB35-472C-87A0-F81E20438A93}" type="slidenum">
              <a:rPr lang="es-ES" smtClean="0"/>
              <a:pPr fontAlgn="base">
                <a:spcBef>
                  <a:spcPct val="0"/>
                </a:spcBef>
                <a:spcAft>
                  <a:spcPct val="0"/>
                </a:spcAft>
                <a:defRPr/>
              </a:pPr>
              <a:t>27</a:t>
            </a:fld>
            <a:endParaRPr lang="es-E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7763"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s-ES" smtClean="0"/>
              <a:t>Al elegir el portaimpresiones se verifica que exista un espesor de alginato entre la bandeja y los tejidos de al menos 3mm.</a:t>
            </a:r>
          </a:p>
          <a:p>
            <a:pPr eaLnBrk="1" hangingPunct="1">
              <a:spcBef>
                <a:spcPct val="0"/>
              </a:spcBef>
            </a:pPr>
            <a:r>
              <a:rPr lang="es-ES" smtClean="0"/>
              <a:t>Si se usan portaimpresiones  de plástico o de metal rim-lock se debe aplicar una capa de adhesivo y se deja secar.</a:t>
            </a:r>
          </a:p>
        </p:txBody>
      </p:sp>
      <p:sp>
        <p:nvSpPr>
          <p:cNvPr id="105476"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F904CAB-94CA-491F-B850-60DC8A314285}" type="slidenum">
              <a:rPr lang="es-ES" smtClean="0"/>
              <a:pPr fontAlgn="base">
                <a:spcBef>
                  <a:spcPct val="0"/>
                </a:spcBef>
                <a:spcAft>
                  <a:spcPct val="0"/>
                </a:spcAft>
                <a:defRPr/>
              </a:pPr>
              <a:t>28</a:t>
            </a:fld>
            <a:endParaRPr lang="es-E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8787"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s-ES" smtClean="0"/>
              <a:t>La resistencia del gel de alginato aumenta durante algunos minutos después del inicio de la gelación. La resistencia del gel se duplica durante losprimeros cuatro minutos despues de la gelación, pero no se incrementa apreciablemente después.</a:t>
            </a:r>
          </a:p>
          <a:p>
            <a:pPr eaLnBrk="1" hangingPunct="1">
              <a:spcBef>
                <a:spcPct val="0"/>
              </a:spcBef>
            </a:pPr>
            <a:endParaRPr lang="es-ES" smtClean="0"/>
          </a:p>
        </p:txBody>
      </p:sp>
      <p:sp>
        <p:nvSpPr>
          <p:cNvPr id="106500"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6CB228F-8419-4A8E-A4FD-71CC33FF31CB}" type="slidenum">
              <a:rPr lang="es-ES" smtClean="0"/>
              <a:pPr fontAlgn="base">
                <a:spcBef>
                  <a:spcPct val="0"/>
                </a:spcBef>
                <a:spcAft>
                  <a:spcPct val="0"/>
                </a:spcAft>
                <a:defRPr/>
              </a:pPr>
              <a:t>29</a:t>
            </a:fld>
            <a:endParaRPr lang="es-E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9811"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s-ES" smtClean="0"/>
              <a:t>La mezcla ha gelificado cuando la consistencia del material adquiere características elásticas.</a:t>
            </a:r>
          </a:p>
          <a:p>
            <a:pPr eaLnBrk="1" hangingPunct="1">
              <a:spcBef>
                <a:spcPct val="0"/>
              </a:spcBef>
            </a:pPr>
            <a:r>
              <a:rPr lang="es-ES" smtClean="0"/>
              <a:t>La remoción debe ser rápida y cómoda para el paciente. Los movimientos de vaivén deforman las impresión.</a:t>
            </a:r>
          </a:p>
        </p:txBody>
      </p:sp>
      <p:sp>
        <p:nvSpPr>
          <p:cNvPr id="107524"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3A36844-B45B-4CDA-BBD8-E6421AA4867F}" type="slidenum">
              <a:rPr lang="es-ES" smtClean="0"/>
              <a:pPr fontAlgn="base">
                <a:spcBef>
                  <a:spcPct val="0"/>
                </a:spcBef>
                <a:spcAft>
                  <a:spcPct val="0"/>
                </a:spcAft>
                <a:defRPr/>
              </a:pPr>
              <a:t>30</a:t>
            </a:fld>
            <a:endParaRPr lang="es-E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0835"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s-ES" smtClean="0"/>
              <a:t>La impresión no debe sumergirse ni sacudirse en la solución desinfectante.</a:t>
            </a:r>
          </a:p>
          <a:p>
            <a:pPr eaLnBrk="1" hangingPunct="1">
              <a:spcBef>
                <a:spcPct val="0"/>
              </a:spcBef>
            </a:pPr>
            <a:r>
              <a:rPr lang="es-ES" smtClean="0"/>
              <a:t>Se puede usar blanqueador casero en una dilución de 1:10.</a:t>
            </a:r>
          </a:p>
          <a:p>
            <a:pPr eaLnBrk="1" hangingPunct="1">
              <a:spcBef>
                <a:spcPct val="0"/>
              </a:spcBef>
            </a:pPr>
            <a:endParaRPr lang="es-ES" smtClean="0"/>
          </a:p>
          <a:p>
            <a:pPr eaLnBrk="1" hangingPunct="1">
              <a:spcBef>
                <a:spcPct val="0"/>
              </a:spcBef>
            </a:pPr>
            <a:endParaRPr lang="es-ES" smtClean="0"/>
          </a:p>
        </p:txBody>
      </p:sp>
      <p:sp>
        <p:nvSpPr>
          <p:cNvPr id="108548"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54FD095-F113-4FF8-9250-BF4C553B37D3}" type="slidenum">
              <a:rPr lang="es-ES" smtClean="0"/>
              <a:pPr fontAlgn="base">
                <a:spcBef>
                  <a:spcPct val="0"/>
                </a:spcBef>
                <a:spcAft>
                  <a:spcPct val="0"/>
                </a:spcAft>
                <a:defRPr/>
              </a:pPr>
              <a:t>31</a:t>
            </a:fld>
            <a:endParaRPr lang="es-E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1859"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s-ES" smtClean="0"/>
              <a:t>La distorsión es mínima si se sigue el tiempo de inmersión recomendado y si la impresión  se vacía de inmediato.</a:t>
            </a:r>
          </a:p>
        </p:txBody>
      </p:sp>
      <p:sp>
        <p:nvSpPr>
          <p:cNvPr id="109572"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4AAE198-6268-4EA9-8A19-9DC77C1DFC2E}" type="slidenum">
              <a:rPr lang="es-ES" smtClean="0"/>
              <a:pPr fontAlgn="base">
                <a:spcBef>
                  <a:spcPct val="0"/>
                </a:spcBef>
                <a:spcAft>
                  <a:spcPct val="0"/>
                </a:spcAft>
                <a:defRPr/>
              </a:pPr>
              <a:t>32</a:t>
            </a:fld>
            <a:endParaRPr lang="es-E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En las siguientes diapositivas se hablará</a:t>
            </a:r>
            <a:r>
              <a:rPr lang="es-MX" baseline="0" dirty="0" smtClean="0"/>
              <a:t> de este grupo de materiales de impresión que corresponde a los </a:t>
            </a:r>
            <a:r>
              <a:rPr lang="es-MX" baseline="0" dirty="0" err="1" smtClean="0"/>
              <a:t>hidrocoloides</a:t>
            </a:r>
            <a:r>
              <a:rPr lang="es-MX" baseline="0" dirty="0" smtClean="0"/>
              <a:t> .</a:t>
            </a:r>
            <a:endParaRPr lang="es-MX" dirty="0"/>
          </a:p>
        </p:txBody>
      </p:sp>
      <p:sp>
        <p:nvSpPr>
          <p:cNvPr id="4" name="3 Marcador de número de diapositiva"/>
          <p:cNvSpPr>
            <a:spLocks noGrp="1"/>
          </p:cNvSpPr>
          <p:nvPr>
            <p:ph type="sldNum" sz="quarter" idx="10"/>
          </p:nvPr>
        </p:nvSpPr>
        <p:spPr/>
        <p:txBody>
          <a:bodyPr/>
          <a:lstStyle/>
          <a:p>
            <a:fld id="{3267F34E-096C-4560-80C3-179285CCDA49}" type="slidenum">
              <a:rPr lang="es-MX" smtClean="0"/>
              <a:t>15</a:t>
            </a:fld>
            <a:endParaRPr lang="es-MX"/>
          </a:p>
        </p:txBody>
      </p:sp>
    </p:spTree>
    <p:extLst>
      <p:ext uri="{BB962C8B-B14F-4D97-AF65-F5344CB8AC3E}">
        <p14:creationId xmlns:p14="http://schemas.microsoft.com/office/powerpoint/2010/main" val="382630565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883"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s-ES" smtClean="0"/>
              <a:t>El ambiente con humedad relativa es importante para evitar que la sinéresis del gel de alginato robe agua de la mezcla de yeso impidiendo la obtención de una correcta superficie en el modelo.</a:t>
            </a:r>
          </a:p>
          <a:p>
            <a:pPr eaLnBrk="1" hangingPunct="1">
              <a:spcBef>
                <a:spcPct val="0"/>
              </a:spcBef>
            </a:pPr>
            <a:r>
              <a:rPr lang="es-ES" smtClean="0"/>
              <a:t>No conviene esperar más de una hora ya que el gel de alginato está formado por fibras de alginato de calcio que envuelve el alginato de sodio que nno ha reaccionado. A medida que pasa el tiempo se completa la reacción y cuanto mayor sea la cantidad de alginato de calcio formado, mayor es la rigidez del gel y esto podría dificultar la separación de la impresión del modelo y producir daños en su superficie.</a:t>
            </a:r>
          </a:p>
        </p:txBody>
      </p:sp>
      <p:sp>
        <p:nvSpPr>
          <p:cNvPr id="110596"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C120C70-7270-413D-AC1B-B0B827A97930}" type="slidenum">
              <a:rPr lang="es-ES" smtClean="0"/>
              <a:pPr fontAlgn="base">
                <a:spcBef>
                  <a:spcPct val="0"/>
                </a:spcBef>
                <a:spcAft>
                  <a:spcPct val="0"/>
                </a:spcAft>
                <a:defRPr/>
              </a:pPr>
              <a:t>33</a:t>
            </a:fld>
            <a:endParaRPr lang="es-E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En las siguientes diapositivas se</a:t>
            </a:r>
            <a:r>
              <a:rPr lang="es-MX" baseline="0" dirty="0" smtClean="0"/>
              <a:t> darán algunos detalles de este grupo de materiales de impresión. Se hablará de los más utilizados en odontología: la silicona por adición y condensación.</a:t>
            </a:r>
            <a:endParaRPr lang="es-MX" dirty="0"/>
          </a:p>
        </p:txBody>
      </p:sp>
      <p:sp>
        <p:nvSpPr>
          <p:cNvPr id="4" name="3 Marcador de número de diapositiva"/>
          <p:cNvSpPr>
            <a:spLocks noGrp="1"/>
          </p:cNvSpPr>
          <p:nvPr>
            <p:ph type="sldNum" sz="quarter" idx="10"/>
          </p:nvPr>
        </p:nvSpPr>
        <p:spPr/>
        <p:txBody>
          <a:bodyPr/>
          <a:lstStyle/>
          <a:p>
            <a:fld id="{3267F34E-096C-4560-80C3-179285CCDA49}" type="slidenum">
              <a:rPr lang="es-MX" smtClean="0"/>
              <a:t>34</a:t>
            </a:fld>
            <a:endParaRPr lang="es-MX"/>
          </a:p>
        </p:txBody>
      </p:sp>
    </p:spTree>
    <p:extLst>
      <p:ext uri="{BB962C8B-B14F-4D97-AF65-F5344CB8AC3E}">
        <p14:creationId xmlns:p14="http://schemas.microsoft.com/office/powerpoint/2010/main" val="413539655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200" b="0" i="0" kern="1200" dirty="0" smtClean="0">
                <a:solidFill>
                  <a:schemeClr val="tx1"/>
                </a:solidFill>
                <a:effectLst/>
                <a:latin typeface="+mn-lt"/>
                <a:ea typeface="+mn-ea"/>
                <a:cs typeface="+mn-cs"/>
              </a:rPr>
              <a:t>En física el término elasticidad designa la propiedad mecánica de ciertos materiales de sufrir deformaciones reversibles cuando se encuentran sujetos a la acción de fuerzas exteriores y de recuperar la forma original si estas fuerzas exteriores se eliminan.</a:t>
            </a:r>
            <a:endParaRPr lang="es-MX" dirty="0"/>
          </a:p>
        </p:txBody>
      </p:sp>
      <p:sp>
        <p:nvSpPr>
          <p:cNvPr id="4" name="3 Marcador de número de diapositiva"/>
          <p:cNvSpPr>
            <a:spLocks noGrp="1"/>
          </p:cNvSpPr>
          <p:nvPr>
            <p:ph type="sldNum" sz="quarter" idx="10"/>
          </p:nvPr>
        </p:nvSpPr>
        <p:spPr/>
        <p:txBody>
          <a:bodyPr/>
          <a:lstStyle/>
          <a:p>
            <a:fld id="{3267F34E-096C-4560-80C3-179285CCDA49}" type="slidenum">
              <a:rPr lang="es-MX" smtClean="0"/>
              <a:t>35</a:t>
            </a:fld>
            <a:endParaRPr lang="es-MX"/>
          </a:p>
        </p:txBody>
      </p:sp>
    </p:spTree>
    <p:extLst>
      <p:ext uri="{BB962C8B-B14F-4D97-AF65-F5344CB8AC3E}">
        <p14:creationId xmlns:p14="http://schemas.microsoft.com/office/powerpoint/2010/main" val="8865599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Cada uno</a:t>
            </a:r>
            <a:r>
              <a:rPr lang="es-MX" baseline="0" dirty="0" smtClean="0"/>
              <a:t> de estos materiales duplica las estructuras bucales con exactitud suficiente para ser usados en la fabricación de restauraciones protésicas fijas o removibles.</a:t>
            </a:r>
          </a:p>
          <a:p>
            <a:r>
              <a:rPr lang="es-MX" dirty="0" smtClean="0"/>
              <a:t>La mayoría son sistemas de dos componentes proporcionados en forma de pasta.</a:t>
            </a:r>
          </a:p>
          <a:p>
            <a:endParaRPr lang="es-MX" dirty="0"/>
          </a:p>
        </p:txBody>
      </p:sp>
      <p:sp>
        <p:nvSpPr>
          <p:cNvPr id="4" name="3 Marcador de número de diapositiva"/>
          <p:cNvSpPr>
            <a:spLocks noGrp="1"/>
          </p:cNvSpPr>
          <p:nvPr>
            <p:ph type="sldNum" sz="quarter" idx="10"/>
          </p:nvPr>
        </p:nvSpPr>
        <p:spPr/>
        <p:txBody>
          <a:bodyPr/>
          <a:lstStyle/>
          <a:p>
            <a:fld id="{3267F34E-096C-4560-80C3-179285CCDA49}" type="slidenum">
              <a:rPr lang="es-MX" smtClean="0"/>
              <a:t>36</a:t>
            </a:fld>
            <a:endParaRPr lang="es-MX"/>
          </a:p>
        </p:txBody>
      </p:sp>
    </p:spTree>
    <p:extLst>
      <p:ext uri="{BB962C8B-B14F-4D97-AF65-F5344CB8AC3E}">
        <p14:creationId xmlns:p14="http://schemas.microsoft.com/office/powerpoint/2010/main" val="279438888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De acuerdo</a:t>
            </a:r>
            <a:r>
              <a:rPr lang="es-MX" baseline="0" dirty="0" smtClean="0"/>
              <a:t> a sus viscosidad se clasifican en los 4 tipos arriba mencionados. Los de viscosidad pesada se utilizan en la primera impresión (masilla) y la ligera para el rebase de la misma e imprimir los detalles mas finos de la preparación.</a:t>
            </a:r>
            <a:endParaRPr lang="es-MX" dirty="0"/>
          </a:p>
        </p:txBody>
      </p:sp>
      <p:sp>
        <p:nvSpPr>
          <p:cNvPr id="4" name="3 Marcador de número de diapositiva"/>
          <p:cNvSpPr>
            <a:spLocks noGrp="1"/>
          </p:cNvSpPr>
          <p:nvPr>
            <p:ph type="sldNum" sz="quarter" idx="10"/>
          </p:nvPr>
        </p:nvSpPr>
        <p:spPr/>
        <p:txBody>
          <a:bodyPr/>
          <a:lstStyle/>
          <a:p>
            <a:fld id="{3267F34E-096C-4560-80C3-179285CCDA49}" type="slidenum">
              <a:rPr lang="es-MX" smtClean="0"/>
              <a:t>37</a:t>
            </a:fld>
            <a:endParaRPr lang="es-MX"/>
          </a:p>
        </p:txBody>
      </p:sp>
    </p:spTree>
    <p:extLst>
      <p:ext uri="{BB962C8B-B14F-4D97-AF65-F5344CB8AC3E}">
        <p14:creationId xmlns:p14="http://schemas.microsoft.com/office/powerpoint/2010/main" val="248981749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La economía es</a:t>
            </a:r>
            <a:r>
              <a:rPr lang="es-MX" baseline="0" dirty="0" smtClean="0"/>
              <a:t> un factor importante en la selección del material de impresión ya que la elección de un material de impresión costoso impacta en el costo total del tratamiento y debe ser considerado.</a:t>
            </a:r>
          </a:p>
          <a:p>
            <a:r>
              <a:rPr lang="es-MX" baseline="0" dirty="0" smtClean="0"/>
              <a:t>El material ha de ser hidrófilo ya que la boca es un ambiente húmedo.</a:t>
            </a:r>
          </a:p>
          <a:p>
            <a:r>
              <a:rPr lang="es-MX" baseline="0" dirty="0" smtClean="0"/>
              <a:t>Los colores contrastantes facilitan la inspección de los detalles de la impresión.</a:t>
            </a:r>
            <a:endParaRPr lang="es-MX" dirty="0"/>
          </a:p>
        </p:txBody>
      </p:sp>
      <p:sp>
        <p:nvSpPr>
          <p:cNvPr id="4" name="3 Marcador de número de diapositiva"/>
          <p:cNvSpPr>
            <a:spLocks noGrp="1"/>
          </p:cNvSpPr>
          <p:nvPr>
            <p:ph type="sldNum" sz="quarter" idx="10"/>
          </p:nvPr>
        </p:nvSpPr>
        <p:spPr/>
        <p:txBody>
          <a:bodyPr/>
          <a:lstStyle/>
          <a:p>
            <a:fld id="{3267F34E-096C-4560-80C3-179285CCDA49}" type="slidenum">
              <a:rPr lang="es-MX" smtClean="0"/>
              <a:t>38</a:t>
            </a:fld>
            <a:endParaRPr lang="es-MX"/>
          </a:p>
        </p:txBody>
      </p:sp>
    </p:spTree>
    <p:extLst>
      <p:ext uri="{BB962C8B-B14F-4D97-AF65-F5344CB8AC3E}">
        <p14:creationId xmlns:p14="http://schemas.microsoft.com/office/powerpoint/2010/main" val="310819846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La resistencia al desgarre es un detalle importante a considerar sobre todo al momento de la remoción de la impresión de la boca, ya que puede</a:t>
            </a:r>
            <a:r>
              <a:rPr lang="es-MX" baseline="0" dirty="0" smtClean="0"/>
              <a:t>n no reproducirse los detalles de la impresión.</a:t>
            </a:r>
            <a:endParaRPr lang="es-MX" dirty="0"/>
          </a:p>
        </p:txBody>
      </p:sp>
      <p:sp>
        <p:nvSpPr>
          <p:cNvPr id="4" name="3 Marcador de número de diapositiva"/>
          <p:cNvSpPr>
            <a:spLocks noGrp="1"/>
          </p:cNvSpPr>
          <p:nvPr>
            <p:ph type="sldNum" sz="quarter" idx="10"/>
          </p:nvPr>
        </p:nvSpPr>
        <p:spPr/>
        <p:txBody>
          <a:bodyPr/>
          <a:lstStyle/>
          <a:p>
            <a:fld id="{3267F34E-096C-4560-80C3-179285CCDA49}" type="slidenum">
              <a:rPr lang="es-MX" smtClean="0"/>
              <a:t>39</a:t>
            </a:fld>
            <a:endParaRPr lang="es-MX"/>
          </a:p>
        </p:txBody>
      </p:sp>
    </p:spTree>
    <p:extLst>
      <p:ext uri="{BB962C8B-B14F-4D97-AF65-F5344CB8AC3E}">
        <p14:creationId xmlns:p14="http://schemas.microsoft.com/office/powerpoint/2010/main" val="310819846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El material debe tener la suficiente</a:t>
            </a:r>
            <a:r>
              <a:rPr lang="es-MX" baseline="0" dirty="0" smtClean="0"/>
              <a:t> fluidez para penetrar en los espacio </a:t>
            </a:r>
            <a:r>
              <a:rPr lang="es-MX" baseline="0" dirty="0" err="1" smtClean="0"/>
              <a:t>interproximales</a:t>
            </a:r>
            <a:r>
              <a:rPr lang="es-MX" baseline="0" dirty="0" smtClean="0"/>
              <a:t>, sin que se demerite la resistencia del material de impresión.</a:t>
            </a:r>
          </a:p>
          <a:p>
            <a:r>
              <a:rPr lang="es-MX" baseline="0" dirty="0" smtClean="0"/>
              <a:t>Un color, olor y sabor agradables ayudarán a que el paciente coopere durante el procedimiento.</a:t>
            </a:r>
            <a:endParaRPr lang="es-MX" dirty="0"/>
          </a:p>
        </p:txBody>
      </p:sp>
      <p:sp>
        <p:nvSpPr>
          <p:cNvPr id="4" name="3 Marcador de número de diapositiva"/>
          <p:cNvSpPr>
            <a:spLocks noGrp="1"/>
          </p:cNvSpPr>
          <p:nvPr>
            <p:ph type="sldNum" sz="quarter" idx="10"/>
          </p:nvPr>
        </p:nvSpPr>
        <p:spPr/>
        <p:txBody>
          <a:bodyPr/>
          <a:lstStyle/>
          <a:p>
            <a:fld id="{3267F34E-096C-4560-80C3-179285CCDA49}" type="slidenum">
              <a:rPr lang="es-MX" smtClean="0"/>
              <a:t>40</a:t>
            </a:fld>
            <a:endParaRPr lang="es-MX"/>
          </a:p>
        </p:txBody>
      </p:sp>
    </p:spTree>
    <p:extLst>
      <p:ext uri="{BB962C8B-B14F-4D97-AF65-F5344CB8AC3E}">
        <p14:creationId xmlns:p14="http://schemas.microsoft.com/office/powerpoint/2010/main" val="25507785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De acuerdo al</a:t>
            </a:r>
            <a:r>
              <a:rPr lang="es-MX" baseline="0" dirty="0" smtClean="0"/>
              <a:t> procedimiento que se va a realizar el odontólogo deberá elegir el material de impresión mas adecuado, </a:t>
            </a:r>
            <a:r>
              <a:rPr lang="es-MX" baseline="0" smtClean="0"/>
              <a:t>que s</a:t>
            </a:r>
            <a:endParaRPr lang="es-MX" dirty="0"/>
          </a:p>
        </p:txBody>
      </p:sp>
      <p:sp>
        <p:nvSpPr>
          <p:cNvPr id="4" name="3 Marcador de número de diapositiva"/>
          <p:cNvSpPr>
            <a:spLocks noGrp="1"/>
          </p:cNvSpPr>
          <p:nvPr>
            <p:ph type="sldNum" sz="quarter" idx="10"/>
          </p:nvPr>
        </p:nvSpPr>
        <p:spPr/>
        <p:txBody>
          <a:bodyPr/>
          <a:lstStyle/>
          <a:p>
            <a:fld id="{3267F34E-096C-4560-80C3-179285CCDA49}" type="slidenum">
              <a:rPr lang="es-MX" smtClean="0"/>
              <a:t>41</a:t>
            </a:fld>
            <a:endParaRPr lang="es-MX"/>
          </a:p>
        </p:txBody>
      </p:sp>
    </p:spTree>
    <p:extLst>
      <p:ext uri="{BB962C8B-B14F-4D97-AF65-F5344CB8AC3E}">
        <p14:creationId xmlns:p14="http://schemas.microsoft.com/office/powerpoint/2010/main" val="342206425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Polimerización es el p</a:t>
            </a:r>
            <a:r>
              <a:rPr lang="es-MX" sz="1200" b="0" i="0" kern="1200" dirty="0" smtClean="0">
                <a:solidFill>
                  <a:schemeClr val="tx1"/>
                </a:solidFill>
                <a:effectLst/>
                <a:latin typeface="+mn-lt"/>
                <a:ea typeface="+mn-ea"/>
                <a:cs typeface="+mn-cs"/>
              </a:rPr>
              <a:t>roceso mediante el cual las moléculas simples, iguales o diferentes, reaccionan entre sí por adición o condensación y forman otras moléculas de peso doble, triple, etc.</a:t>
            </a:r>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42</a:t>
            </a:fld>
            <a:endParaRPr lang="es-MX"/>
          </a:p>
        </p:txBody>
      </p:sp>
    </p:spTree>
    <p:extLst>
      <p:ext uri="{BB962C8B-B14F-4D97-AF65-F5344CB8AC3E}">
        <p14:creationId xmlns:p14="http://schemas.microsoft.com/office/powerpoint/2010/main" val="36541128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eaLnBrk="1" hangingPunct="1">
              <a:spcBef>
                <a:spcPct val="0"/>
              </a:spcBef>
            </a:pPr>
            <a:r>
              <a:rPr lang="es-ES" dirty="0" smtClean="0"/>
              <a:t>Las dos fases son compatibles o incompatibles, por lo tato, la fase dispersa puede estar suspendida, o no estarlo, en medio de la dispersión.</a:t>
            </a:r>
          </a:p>
          <a:p>
            <a:pPr eaLnBrk="1" hangingPunct="1">
              <a:spcBef>
                <a:spcPct val="0"/>
              </a:spcBef>
            </a:pPr>
            <a:r>
              <a:rPr lang="es-ES" dirty="0" smtClean="0"/>
              <a:t>Las sustancias coloidales pueden ser combinaciones de cualquier estado de material, excepto de estados gaseosos.</a:t>
            </a:r>
            <a:endParaRPr lang="es-MX" dirty="0"/>
          </a:p>
        </p:txBody>
      </p:sp>
      <p:sp>
        <p:nvSpPr>
          <p:cNvPr id="4" name="3 Marcador de número de diapositiva"/>
          <p:cNvSpPr>
            <a:spLocks noGrp="1"/>
          </p:cNvSpPr>
          <p:nvPr>
            <p:ph type="sldNum" sz="quarter" idx="10"/>
          </p:nvPr>
        </p:nvSpPr>
        <p:spPr/>
        <p:txBody>
          <a:bodyPr/>
          <a:lstStyle/>
          <a:p>
            <a:fld id="{3267F34E-096C-4560-80C3-179285CCDA49}" type="slidenum">
              <a:rPr lang="es-MX" smtClean="0"/>
              <a:t>16</a:t>
            </a:fld>
            <a:endParaRPr lang="es-MX"/>
          </a:p>
        </p:txBody>
      </p:sp>
    </p:spTree>
    <p:extLst>
      <p:ext uri="{BB962C8B-B14F-4D97-AF65-F5344CB8AC3E}">
        <p14:creationId xmlns:p14="http://schemas.microsoft.com/office/powerpoint/2010/main" val="286508108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Otro de los materiales de impresión que se va a abordar</a:t>
            </a:r>
            <a:r>
              <a:rPr lang="es-MX" baseline="0" dirty="0" smtClean="0"/>
              <a:t> en las siguientes diapositivas es la silicona por condensación.</a:t>
            </a:r>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43</a:t>
            </a:fld>
            <a:endParaRPr lang="es-MX"/>
          </a:p>
        </p:txBody>
      </p:sp>
    </p:spTree>
    <p:extLst>
      <p:ext uri="{BB962C8B-B14F-4D97-AF65-F5344CB8AC3E}">
        <p14:creationId xmlns:p14="http://schemas.microsoft.com/office/powerpoint/2010/main" val="253333134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La formación del elastómero ocurre a través de enlace</a:t>
            </a:r>
            <a:r>
              <a:rPr lang="es-MX" baseline="0" dirty="0" smtClean="0"/>
              <a:t> cruzado entre los grupos terminales de los polímeros de silicona y el silicato alquilo para formar una red tridimensional.</a:t>
            </a:r>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44</a:t>
            </a:fld>
            <a:endParaRPr lang="es-MX"/>
          </a:p>
        </p:txBody>
      </p:sp>
    </p:spTree>
    <p:extLst>
      <p:ext uri="{BB962C8B-B14F-4D97-AF65-F5344CB8AC3E}">
        <p14:creationId xmlns:p14="http://schemas.microsoft.com/office/powerpoint/2010/main" val="278858956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Los</a:t>
            </a:r>
            <a:r>
              <a:rPr lang="es-MX" baseline="0" dirty="0" smtClean="0"/>
              <a:t> materiales de impresión de silicona por condensación son abastecidos como una pasta base y un líquido de baja viscosidad o pasta catalizadora</a:t>
            </a:r>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45</a:t>
            </a:fld>
            <a:endParaRPr lang="es-MX"/>
          </a:p>
        </p:txBody>
      </p:sp>
    </p:spTree>
    <p:extLst>
      <p:ext uri="{BB962C8B-B14F-4D97-AF65-F5344CB8AC3E}">
        <p14:creationId xmlns:p14="http://schemas.microsoft.com/office/powerpoint/2010/main" val="411097319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Debido</a:t>
            </a:r>
            <a:r>
              <a:rPr lang="es-MX" baseline="0" dirty="0" smtClean="0"/>
              <a:t> a la ley de las mezclas la expansión térmica total es menor que la del polímero debido a que la partícula de relleno tiene un coeficiente de expansión térmica más pequeño.</a:t>
            </a:r>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46</a:t>
            </a:fld>
            <a:endParaRPr lang="es-MX"/>
          </a:p>
        </p:txBody>
      </p:sp>
    </p:spTree>
    <p:extLst>
      <p:ext uri="{BB962C8B-B14F-4D97-AF65-F5344CB8AC3E}">
        <p14:creationId xmlns:p14="http://schemas.microsoft.com/office/powerpoint/2010/main" val="411097319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Estos polímeros no tienen color característico, como el</a:t>
            </a:r>
            <a:r>
              <a:rPr lang="es-MX" baseline="0" dirty="0" smtClean="0"/>
              <a:t> color café del dióxido de plomo usado en los </a:t>
            </a:r>
            <a:r>
              <a:rPr lang="es-MX" baseline="0" dirty="0" err="1" smtClean="0"/>
              <a:t>polisulfuros</a:t>
            </a:r>
            <a:r>
              <a:rPr lang="es-MX" baseline="0" dirty="0" smtClean="0"/>
              <a:t>.</a:t>
            </a:r>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47</a:t>
            </a:fld>
            <a:endParaRPr lang="es-MX"/>
          </a:p>
        </p:txBody>
      </p:sp>
    </p:spTree>
    <p:extLst>
      <p:ext uri="{BB962C8B-B14F-4D97-AF65-F5344CB8AC3E}">
        <p14:creationId xmlns:p14="http://schemas.microsoft.com/office/powerpoint/2010/main" val="411097319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Al momento de ser utilizadas ambas sustancias</a:t>
            </a:r>
            <a:r>
              <a:rPr lang="es-MX" baseline="0" dirty="0" smtClean="0"/>
              <a:t> para que se lleve a cabo la reacción</a:t>
            </a:r>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48</a:t>
            </a:fld>
            <a:endParaRPr lang="es-MX"/>
          </a:p>
        </p:txBody>
      </p:sp>
    </p:spTree>
    <p:extLst>
      <p:ext uri="{BB962C8B-B14F-4D97-AF65-F5344CB8AC3E}">
        <p14:creationId xmlns:p14="http://schemas.microsoft.com/office/powerpoint/2010/main" val="179241890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El</a:t>
            </a:r>
            <a:r>
              <a:rPr lang="es-MX" baseline="0" dirty="0" smtClean="0"/>
              <a:t> clínico debe cuidar las proporciones de la mezcla para no interferir con las propiedades del material.</a:t>
            </a:r>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49</a:t>
            </a:fld>
            <a:endParaRPr lang="es-MX"/>
          </a:p>
        </p:txBody>
      </p:sp>
    </p:spTree>
    <p:extLst>
      <p:ext uri="{BB962C8B-B14F-4D97-AF65-F5344CB8AC3E}">
        <p14:creationId xmlns:p14="http://schemas.microsoft.com/office/powerpoint/2010/main" val="315902090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Una</a:t>
            </a:r>
            <a:r>
              <a:rPr lang="es-MX" baseline="0" dirty="0" smtClean="0"/>
              <a:t> mezcla homogénea debe tener un color uniforme después de haber mezclado ambos componentes.</a:t>
            </a:r>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50</a:t>
            </a:fld>
            <a:endParaRPr lang="es-MX"/>
          </a:p>
        </p:txBody>
      </p:sp>
    </p:spTree>
    <p:extLst>
      <p:ext uri="{BB962C8B-B14F-4D97-AF65-F5344CB8AC3E}">
        <p14:creationId xmlns:p14="http://schemas.microsoft.com/office/powerpoint/2010/main" val="292280609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La producción</a:t>
            </a:r>
            <a:r>
              <a:rPr lang="es-MX" baseline="0" dirty="0" smtClean="0"/>
              <a:t> de material bien mezclado no es fácil cuando se mezclan masilla y líquido oleoso, por lo que algunos fabricantes han formulado un sistema de doble masilla.</a:t>
            </a:r>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51</a:t>
            </a:fld>
            <a:endParaRPr lang="es-MX"/>
          </a:p>
        </p:txBody>
      </p:sp>
    </p:spTree>
    <p:extLst>
      <p:ext uri="{BB962C8B-B14F-4D97-AF65-F5344CB8AC3E}">
        <p14:creationId xmlns:p14="http://schemas.microsoft.com/office/powerpoint/2010/main" val="289155422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Uno</a:t>
            </a:r>
            <a:r>
              <a:rPr lang="es-MX" baseline="0" dirty="0" smtClean="0"/>
              <a:t> de los materiales con mayor estabilidad dimensional es la silicona por adición, en las siguientes diapositivas se describirán algunos detalles de la misma.</a:t>
            </a:r>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52</a:t>
            </a:fld>
            <a:endParaRPr lang="es-MX"/>
          </a:p>
        </p:txBody>
      </p:sp>
    </p:spTree>
    <p:extLst>
      <p:ext uri="{BB962C8B-B14F-4D97-AF65-F5344CB8AC3E}">
        <p14:creationId xmlns:p14="http://schemas.microsoft.com/office/powerpoint/2010/main" val="1205207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eaLnBrk="1" hangingPunct="1">
              <a:spcBef>
                <a:spcPct val="0"/>
              </a:spcBef>
            </a:pPr>
            <a:r>
              <a:rPr lang="es-ES" dirty="0" smtClean="0"/>
              <a:t>Por lo tanto un </a:t>
            </a:r>
            <a:r>
              <a:rPr lang="es-ES" dirty="0" err="1" smtClean="0"/>
              <a:t>hidrocoloide</a:t>
            </a:r>
            <a:r>
              <a:rPr lang="es-ES" dirty="0" smtClean="0"/>
              <a:t> es un coloide que contiene agua como fase de dispersión,</a:t>
            </a:r>
          </a:p>
          <a:p>
            <a:pPr eaLnBrk="1" hangingPunct="1">
              <a:spcBef>
                <a:spcPct val="0"/>
              </a:spcBef>
            </a:pPr>
            <a:r>
              <a:rPr lang="es-ES" dirty="0" smtClean="0"/>
              <a:t>La fase de dispersión o medio dispersado es la solución que suspende a las partículas.</a:t>
            </a:r>
          </a:p>
          <a:p>
            <a:pPr eaLnBrk="1" hangingPunct="1">
              <a:spcBef>
                <a:spcPct val="0"/>
              </a:spcBef>
            </a:pPr>
            <a:r>
              <a:rPr lang="es-ES" dirty="0" smtClean="0"/>
              <a:t>La fase dispersa o partículas dispersas son las partículas en una solución.</a:t>
            </a:r>
          </a:p>
          <a:p>
            <a:endParaRPr lang="es-MX" dirty="0"/>
          </a:p>
        </p:txBody>
      </p:sp>
      <p:sp>
        <p:nvSpPr>
          <p:cNvPr id="4" name="3 Marcador de número de diapositiva"/>
          <p:cNvSpPr>
            <a:spLocks noGrp="1"/>
          </p:cNvSpPr>
          <p:nvPr>
            <p:ph type="sldNum" sz="quarter" idx="10"/>
          </p:nvPr>
        </p:nvSpPr>
        <p:spPr/>
        <p:txBody>
          <a:bodyPr/>
          <a:lstStyle/>
          <a:p>
            <a:fld id="{3267F34E-096C-4560-80C3-179285CCDA49}" type="slidenum">
              <a:rPr lang="es-MX" smtClean="0"/>
              <a:t>17</a:t>
            </a:fld>
            <a:endParaRPr lang="es-MX"/>
          </a:p>
        </p:txBody>
      </p:sp>
    </p:spTree>
    <p:extLst>
      <p:ext uri="{BB962C8B-B14F-4D97-AF65-F5344CB8AC3E}">
        <p14:creationId xmlns:p14="http://schemas.microsoft.com/office/powerpoint/2010/main" val="306214228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No hay subproductos de reacción en tanto se mantengan las proporciones correctas de silicona</a:t>
            </a:r>
            <a:r>
              <a:rPr lang="es-MX" baseline="0" dirty="0" smtClean="0"/>
              <a:t> de vinilo y silicona híbrida y no haya impurezas.</a:t>
            </a:r>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53</a:t>
            </a:fld>
            <a:endParaRPr lang="es-MX"/>
          </a:p>
        </p:txBody>
      </p:sp>
    </p:spTree>
    <p:extLst>
      <p:ext uri="{BB962C8B-B14F-4D97-AF65-F5344CB8AC3E}">
        <p14:creationId xmlns:p14="http://schemas.microsoft.com/office/powerpoint/2010/main" val="41056231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Ambas pastas (base y catalizador) contiene una forma de la silicona de vinilo.</a:t>
            </a:r>
          </a:p>
          <a:p>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54</a:t>
            </a:fld>
            <a:endParaRPr lang="es-MX"/>
          </a:p>
        </p:txBody>
      </p:sp>
    </p:spTree>
    <p:extLst>
      <p:ext uri="{BB962C8B-B14F-4D97-AF65-F5344CB8AC3E}">
        <p14:creationId xmlns:p14="http://schemas.microsoft.com/office/powerpoint/2010/main" val="5796004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La contaminación es tan invasiva que tocando el diente</a:t>
            </a:r>
            <a:r>
              <a:rPr lang="es-MX" baseline="0" dirty="0" smtClean="0"/>
              <a:t> con el guante antes de asentar la impresión puede inhibir el fraguado en la superficie mas próxima a los dientes.</a:t>
            </a:r>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55</a:t>
            </a:fld>
            <a:endParaRPr lang="es-MX"/>
          </a:p>
        </p:txBody>
      </p:sp>
    </p:spTree>
    <p:extLst>
      <p:ext uri="{BB962C8B-B14F-4D97-AF65-F5344CB8AC3E}">
        <p14:creationId xmlns:p14="http://schemas.microsoft.com/office/powerpoint/2010/main" val="372564436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Como la base y</a:t>
            </a:r>
            <a:r>
              <a:rPr lang="es-MX" baseline="0" dirty="0" smtClean="0"/>
              <a:t> el catalizador contienen materiales similares, también tienen viscosidades equivalentes, lo que facilita su mezclado</a:t>
            </a:r>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56</a:t>
            </a:fld>
            <a:endParaRPr lang="es-MX"/>
          </a:p>
        </p:txBody>
      </p:sp>
    </p:spTree>
    <p:extLst>
      <p:ext uri="{BB962C8B-B14F-4D97-AF65-F5344CB8AC3E}">
        <p14:creationId xmlns:p14="http://schemas.microsoft.com/office/powerpoint/2010/main" val="70640308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Generalmente se usan para</a:t>
            </a:r>
            <a:r>
              <a:rPr lang="es-MX" baseline="0" dirty="0" smtClean="0"/>
              <a:t> materiales de baja y mediana viscosidad, los de masilla y cuerpo pesado se han modificado para que se acomoden en el mezclador.</a:t>
            </a:r>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57</a:t>
            </a:fld>
            <a:endParaRPr lang="es-MX"/>
          </a:p>
        </p:txBody>
      </p:sp>
    </p:spTree>
    <p:extLst>
      <p:ext uri="{BB962C8B-B14F-4D97-AF65-F5344CB8AC3E}">
        <p14:creationId xmlns:p14="http://schemas.microsoft.com/office/powerpoint/2010/main" val="325446936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Cuidar el medio ambiente desde la odontología también</a:t>
            </a:r>
            <a:r>
              <a:rPr lang="es-MX" baseline="0" dirty="0" smtClean="0"/>
              <a:t> implica reducir, empleando solo lo necesario y eso impactará no solo en ahorro económico sino también en la reducción de desechos.</a:t>
            </a:r>
            <a:endParaRPr lang="es-MX" dirty="0"/>
          </a:p>
        </p:txBody>
      </p:sp>
      <p:sp>
        <p:nvSpPr>
          <p:cNvPr id="4" name="3 Marcador de número de diapositiva"/>
          <p:cNvSpPr>
            <a:spLocks noGrp="1"/>
          </p:cNvSpPr>
          <p:nvPr>
            <p:ph type="sldNum" sz="quarter" idx="10"/>
          </p:nvPr>
        </p:nvSpPr>
        <p:spPr/>
        <p:txBody>
          <a:bodyPr/>
          <a:lstStyle/>
          <a:p>
            <a:fld id="{3267F34E-096C-4560-80C3-179285CCDA49}" type="slidenum">
              <a:rPr lang="es-MX" smtClean="0"/>
              <a:t>58</a:t>
            </a:fld>
            <a:endParaRPr lang="es-MX"/>
          </a:p>
        </p:txBody>
      </p:sp>
    </p:spTree>
    <p:extLst>
      <p:ext uri="{BB962C8B-B14F-4D97-AF65-F5344CB8AC3E}">
        <p14:creationId xmlns:p14="http://schemas.microsoft.com/office/powerpoint/2010/main" val="23670604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dirty="0" smtClean="0"/>
              <a:t>Permite la reproducción en negativo de tejidos duros y blandos de la cavidad oral para su posterior vaciado en yeso para la confección de modelos de trabajo.</a:t>
            </a:r>
          </a:p>
          <a:p>
            <a:endParaRPr lang="es-MX" dirty="0"/>
          </a:p>
        </p:txBody>
      </p:sp>
      <p:sp>
        <p:nvSpPr>
          <p:cNvPr id="4" name="3 Marcador de número de diapositiva"/>
          <p:cNvSpPr>
            <a:spLocks noGrp="1"/>
          </p:cNvSpPr>
          <p:nvPr>
            <p:ph type="sldNum" sz="quarter" idx="10"/>
          </p:nvPr>
        </p:nvSpPr>
        <p:spPr/>
        <p:txBody>
          <a:bodyPr/>
          <a:lstStyle/>
          <a:p>
            <a:fld id="{3267F34E-096C-4560-80C3-179285CCDA49}" type="slidenum">
              <a:rPr lang="es-MX" smtClean="0"/>
              <a:t>18</a:t>
            </a:fld>
            <a:endParaRPr lang="es-MX"/>
          </a:p>
        </p:txBody>
      </p:sp>
    </p:spTree>
    <p:extLst>
      <p:ext uri="{BB962C8B-B14F-4D97-AF65-F5344CB8AC3E}">
        <p14:creationId xmlns:p14="http://schemas.microsoft.com/office/powerpoint/2010/main" val="3229374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Para los </a:t>
            </a:r>
            <a:r>
              <a:rPr lang="es-MX" dirty="0" err="1" smtClean="0"/>
              <a:t>hidrocoloides</a:t>
            </a:r>
            <a:r>
              <a:rPr lang="es-MX" dirty="0" smtClean="0"/>
              <a:t> reversibles la temperatura de licuefacción (paso de gel a solución) es mayor que la temperatura de </a:t>
            </a:r>
            <a:r>
              <a:rPr lang="es-MX" dirty="0" err="1" smtClean="0"/>
              <a:t>gelación</a:t>
            </a:r>
            <a:r>
              <a:rPr lang="es-MX" dirty="0" smtClean="0"/>
              <a:t>, lo que se conoce como </a:t>
            </a:r>
            <a:r>
              <a:rPr lang="es-MX" b="1" dirty="0" smtClean="0"/>
              <a:t>histéresis</a:t>
            </a:r>
            <a:r>
              <a:rPr lang="es-MX" dirty="0" smtClean="0"/>
              <a:t>.</a:t>
            </a:r>
          </a:p>
          <a:p>
            <a:endParaRPr lang="es-MX" dirty="0"/>
          </a:p>
        </p:txBody>
      </p:sp>
      <p:sp>
        <p:nvSpPr>
          <p:cNvPr id="4" name="3 Marcador de número de diapositiva"/>
          <p:cNvSpPr>
            <a:spLocks noGrp="1"/>
          </p:cNvSpPr>
          <p:nvPr>
            <p:ph type="sldNum" sz="quarter" idx="10"/>
          </p:nvPr>
        </p:nvSpPr>
        <p:spPr/>
        <p:txBody>
          <a:bodyPr/>
          <a:lstStyle/>
          <a:p>
            <a:fld id="{3267F34E-096C-4560-80C3-179285CCDA49}" type="slidenum">
              <a:rPr lang="es-MX" smtClean="0"/>
              <a:t>19</a:t>
            </a:fld>
            <a:endParaRPr lang="es-MX"/>
          </a:p>
        </p:txBody>
      </p:sp>
    </p:spTree>
    <p:extLst>
      <p:ext uri="{BB962C8B-B14F-4D97-AF65-F5344CB8AC3E}">
        <p14:creationId xmlns:p14="http://schemas.microsoft.com/office/powerpoint/2010/main" val="5623292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9571"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s-ES" smtClean="0"/>
              <a:t>Durante la imbibición ocurre sobreexpasión debido a que se absorbe agua.</a:t>
            </a:r>
          </a:p>
          <a:p>
            <a:pPr eaLnBrk="1" hangingPunct="1">
              <a:spcBef>
                <a:spcPct val="0"/>
              </a:spcBef>
            </a:pPr>
            <a:r>
              <a:rPr lang="es-ES" smtClean="0"/>
              <a:t>La impresión debe exponerse aire durante el menor tiempo posible.</a:t>
            </a:r>
          </a:p>
          <a:p>
            <a:pPr eaLnBrk="1" hangingPunct="1">
              <a:spcBef>
                <a:spcPct val="0"/>
              </a:spcBef>
            </a:pPr>
            <a:r>
              <a:rPr lang="es-ES" smtClean="0"/>
              <a:t>Si el vaciado de impresión se demora, debiera enjuagarse con agua de la llave y envolverse en una toalla de papel saturada con agua y colocarse en una bolsa cerrada en la cual se puede crear 100% de humedad ambiental. La bolsa debe mantenerse cerrada hasta el momento de vaciar el molde.</a:t>
            </a:r>
          </a:p>
        </p:txBody>
      </p:sp>
      <p:sp>
        <p:nvSpPr>
          <p:cNvPr id="97284"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7280D48-BFC6-4C0D-82AB-9467C1808941}" type="slidenum">
              <a:rPr lang="es-ES" smtClean="0"/>
              <a:pPr fontAlgn="base">
                <a:spcBef>
                  <a:spcPct val="0"/>
                </a:spcBef>
                <a:spcAft>
                  <a:spcPct val="0"/>
                </a:spcAft>
                <a:defRPr/>
              </a:pPr>
              <a:t>20</a:t>
            </a:fld>
            <a:endParaRPr lang="es-E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200" b="0" i="0" kern="1200" dirty="0" smtClean="0">
                <a:solidFill>
                  <a:schemeClr val="tx1"/>
                </a:solidFill>
                <a:effectLst/>
                <a:latin typeface="+mn-lt"/>
                <a:ea typeface="+mn-ea"/>
                <a:cs typeface="+mn-cs"/>
              </a:rPr>
              <a:t>agar </a:t>
            </a:r>
            <a:r>
              <a:rPr lang="es-MX" sz="1200" b="0" i="0" kern="1200" dirty="0" err="1" smtClean="0">
                <a:solidFill>
                  <a:schemeClr val="tx1"/>
                </a:solidFill>
                <a:effectLst/>
                <a:latin typeface="+mn-lt"/>
                <a:ea typeface="+mn-ea"/>
                <a:cs typeface="+mn-cs"/>
              </a:rPr>
              <a:t>agar</a:t>
            </a:r>
            <a:r>
              <a:rPr lang="es-MX" sz="1200" b="0" i="0" kern="1200" dirty="0" smtClean="0">
                <a:solidFill>
                  <a:schemeClr val="tx1"/>
                </a:solidFill>
                <a:effectLst/>
                <a:latin typeface="+mn-lt"/>
                <a:ea typeface="+mn-ea"/>
                <a:cs typeface="+mn-cs"/>
              </a:rPr>
              <a:t>: coloide extraído de algas marinas, es un polisacárido derivado de la galactosa, el resto es principalmente agua. Además posee derivados del bórax (boratos), lo que aumenta su consistencia y resistencia, pero hacen que el fraguado del yeso se retarde, para lo cual se agregan fosfatos.</a:t>
            </a:r>
            <a:endParaRPr lang="es-MX" dirty="0"/>
          </a:p>
        </p:txBody>
      </p:sp>
      <p:sp>
        <p:nvSpPr>
          <p:cNvPr id="4" name="3 Marcador de número de diapositiva"/>
          <p:cNvSpPr>
            <a:spLocks noGrp="1"/>
          </p:cNvSpPr>
          <p:nvPr>
            <p:ph type="sldNum" sz="quarter" idx="10"/>
          </p:nvPr>
        </p:nvSpPr>
        <p:spPr/>
        <p:txBody>
          <a:bodyPr/>
          <a:lstStyle/>
          <a:p>
            <a:fld id="{3267F34E-096C-4560-80C3-179285CCDA49}" type="slidenum">
              <a:rPr lang="es-MX" smtClean="0"/>
              <a:t>21</a:t>
            </a:fld>
            <a:endParaRPr lang="es-MX"/>
          </a:p>
        </p:txBody>
      </p:sp>
    </p:spTree>
    <p:extLst>
      <p:ext uri="{BB962C8B-B14F-4D97-AF65-F5344CB8AC3E}">
        <p14:creationId xmlns:p14="http://schemas.microsoft.com/office/powerpoint/2010/main" val="27671908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eaLnBrk="1" hangingPunct="1">
              <a:spcBef>
                <a:spcPct val="0"/>
              </a:spcBef>
            </a:pPr>
            <a:r>
              <a:rPr lang="es-ES" dirty="0" smtClean="0"/>
              <a:t>El nombre de </a:t>
            </a:r>
            <a:r>
              <a:rPr lang="es-ES" dirty="0" err="1" smtClean="0"/>
              <a:t>alginato</a:t>
            </a:r>
            <a:r>
              <a:rPr lang="es-ES" dirty="0" smtClean="0"/>
              <a:t> proviene precisamente de esas algas.</a:t>
            </a:r>
          </a:p>
          <a:p>
            <a:pPr marL="0" marR="0" indent="0" algn="l" defTabSz="914400" rtl="0" eaLnBrk="1" fontAlgn="auto" latinLnBrk="0" hangingPunct="1">
              <a:lnSpc>
                <a:spcPct val="100000"/>
              </a:lnSpc>
              <a:spcBef>
                <a:spcPct val="0"/>
              </a:spcBef>
              <a:spcAft>
                <a:spcPts val="0"/>
              </a:spcAft>
              <a:buClrTx/>
              <a:buSzTx/>
              <a:buFontTx/>
              <a:buNone/>
              <a:tabLst/>
              <a:defRPr/>
            </a:pPr>
            <a:r>
              <a:rPr lang="es-ES" dirty="0" smtClean="0"/>
              <a:t>Es un </a:t>
            </a:r>
            <a:r>
              <a:rPr lang="es-ES" dirty="0" err="1" smtClean="0"/>
              <a:t>hidrocoloide</a:t>
            </a:r>
            <a:r>
              <a:rPr lang="es-ES" dirty="0" smtClean="0"/>
              <a:t> irreversible</a:t>
            </a:r>
            <a:r>
              <a:rPr lang="es-ES" baseline="0" dirty="0" smtClean="0"/>
              <a:t> debido a que d</a:t>
            </a:r>
            <a:r>
              <a:rPr lang="es-ES" dirty="0" smtClean="0"/>
              <a:t>espués de la </a:t>
            </a:r>
            <a:r>
              <a:rPr lang="es-ES" dirty="0" err="1" smtClean="0"/>
              <a:t>gelificación</a:t>
            </a:r>
            <a:r>
              <a:rPr lang="es-ES" dirty="0" smtClean="0"/>
              <a:t> no pueden regresar al estado “sol” por medios físicos, por ello es considerado como irreversible.</a:t>
            </a:r>
          </a:p>
          <a:p>
            <a:pPr eaLnBrk="1" hangingPunct="1">
              <a:spcBef>
                <a:spcPct val="0"/>
              </a:spcBef>
            </a:pPr>
            <a:endParaRPr lang="es-ES" dirty="0" smtClean="0"/>
          </a:p>
          <a:p>
            <a:endParaRPr lang="es-MX" dirty="0"/>
          </a:p>
        </p:txBody>
      </p:sp>
      <p:sp>
        <p:nvSpPr>
          <p:cNvPr id="4" name="3 Marcador de número de diapositiva"/>
          <p:cNvSpPr>
            <a:spLocks noGrp="1"/>
          </p:cNvSpPr>
          <p:nvPr>
            <p:ph type="sldNum" sz="quarter" idx="10"/>
          </p:nvPr>
        </p:nvSpPr>
        <p:spPr/>
        <p:txBody>
          <a:bodyPr/>
          <a:lstStyle/>
          <a:p>
            <a:fld id="{3267F34E-096C-4560-80C3-179285CCDA49}" type="slidenum">
              <a:rPr lang="es-MX" smtClean="0"/>
              <a:t>22</a:t>
            </a:fld>
            <a:endParaRPr lang="es-MX"/>
          </a:p>
        </p:txBody>
      </p:sp>
    </p:spTree>
    <p:extLst>
      <p:ext uri="{BB962C8B-B14F-4D97-AF65-F5344CB8AC3E}">
        <p14:creationId xmlns:p14="http://schemas.microsoft.com/office/powerpoint/2010/main" val="21608877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8" name="7 Título"/>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a:xfrm>
            <a:off x="6400800" y="6355080"/>
            <a:ext cx="2286000" cy="365760"/>
          </a:xfrm>
        </p:spPr>
        <p:txBody>
          <a:bodyPr/>
          <a:lstStyle>
            <a:lvl1pPr>
              <a:defRPr sz="1400"/>
            </a:lvl1pPr>
          </a:lstStyle>
          <a:p>
            <a:fld id="{89D8FEDB-9EB2-42BE-BD49-807F73BE2C82}" type="datetimeFigureOut">
              <a:rPr lang="es-MX" smtClean="0"/>
              <a:t>17/10/2017</a:t>
            </a:fld>
            <a:endParaRPr lang="es-MX"/>
          </a:p>
        </p:txBody>
      </p:sp>
      <p:sp>
        <p:nvSpPr>
          <p:cNvPr id="17" name="16 Marcador de pie de página"/>
          <p:cNvSpPr>
            <a:spLocks noGrp="1"/>
          </p:cNvSpPr>
          <p:nvPr>
            <p:ph type="ftr" sz="quarter" idx="11"/>
          </p:nvPr>
        </p:nvSpPr>
        <p:spPr>
          <a:xfrm>
            <a:off x="2898648" y="6355080"/>
            <a:ext cx="3474720" cy="365760"/>
          </a:xfrm>
        </p:spPr>
        <p:txBody>
          <a:bodyPr/>
          <a:lstStyle/>
          <a:p>
            <a:endParaRPr lang="es-MX"/>
          </a:p>
        </p:txBody>
      </p:sp>
      <p:sp>
        <p:nvSpPr>
          <p:cNvPr id="29" name="28 Marcador de número de diapositiva"/>
          <p:cNvSpPr>
            <a:spLocks noGrp="1"/>
          </p:cNvSpPr>
          <p:nvPr>
            <p:ph type="sldNum" sz="quarter" idx="12"/>
          </p:nvPr>
        </p:nvSpPr>
        <p:spPr>
          <a:xfrm>
            <a:off x="1216152" y="6355080"/>
            <a:ext cx="1219200" cy="365760"/>
          </a:xfrm>
        </p:spPr>
        <p:txBody>
          <a:bodyPr/>
          <a:lstStyle/>
          <a:p>
            <a:fld id="{F06FD0A4-C3FE-47B1-8293-4B1A585FCA16}" type="slidenum">
              <a:rPr lang="es-MX" smtClean="0"/>
              <a:t>‹Nº›</a:t>
            </a:fld>
            <a:endParaRPr lang="es-MX"/>
          </a:p>
        </p:txBody>
      </p:sp>
      <p:sp>
        <p:nvSpPr>
          <p:cNvPr id="21" name="20 Rectángulo"/>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32 Rectángulo"/>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21 Rectángulo"/>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31 Rectángulo"/>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89D8FEDB-9EB2-42BE-BD49-807F73BE2C82}" type="datetimeFigureOut">
              <a:rPr lang="es-MX" smtClean="0"/>
              <a:t>17/10/2017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F06FD0A4-C3FE-47B1-8293-4B1A585FCA16}"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89D8FEDB-9EB2-42BE-BD49-807F73BE2C82}" type="datetimeFigureOut">
              <a:rPr lang="es-MX" smtClean="0"/>
              <a:t>17/10/2017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F06FD0A4-C3FE-47B1-8293-4B1A585FCA16}" type="slidenum">
              <a:rPr lang="es-MX" smtClean="0"/>
              <a:t>‹Nº›</a:t>
            </a:fld>
            <a:endParaRPr lang="es-MX"/>
          </a:p>
        </p:txBody>
      </p:sp>
      <p:sp>
        <p:nvSpPr>
          <p:cNvPr id="7" name="6 Conector recto"/>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7 Triángulo isósceles"/>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Conector recto"/>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4" name="3 Marcador de fecha"/>
          <p:cNvSpPr>
            <a:spLocks noGrp="1"/>
          </p:cNvSpPr>
          <p:nvPr>
            <p:ph type="dt" sz="half" idx="10"/>
          </p:nvPr>
        </p:nvSpPr>
        <p:spPr/>
        <p:txBody>
          <a:bodyPr/>
          <a:lstStyle/>
          <a:p>
            <a:fld id="{89D8FEDB-9EB2-42BE-BD49-807F73BE2C82}" type="datetimeFigureOut">
              <a:rPr lang="es-MX" smtClean="0"/>
              <a:t>17/10/2017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F06FD0A4-C3FE-47B1-8293-4B1A585FCA16}" type="slidenum">
              <a:rPr lang="es-MX" smtClean="0"/>
              <a:t>‹Nº›</a:t>
            </a:fld>
            <a:endParaRPr lang="es-MX"/>
          </a:p>
        </p:txBody>
      </p:sp>
      <p:sp>
        <p:nvSpPr>
          <p:cNvPr id="8" name="7 Marcador de contenido"/>
          <p:cNvSpPr>
            <a:spLocks noGrp="1"/>
          </p:cNvSpPr>
          <p:nvPr>
            <p:ph sz="quarter" idx="1"/>
          </p:nvPr>
        </p:nvSpPr>
        <p:spPr>
          <a:xfrm>
            <a:off x="457200" y="1219200"/>
            <a:ext cx="8229600" cy="493776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a:xfrm>
            <a:off x="6400800" y="6355080"/>
            <a:ext cx="2286000" cy="365760"/>
          </a:xfrm>
        </p:spPr>
        <p:txBody>
          <a:bodyPr/>
          <a:lstStyle/>
          <a:p>
            <a:fld id="{89D8FEDB-9EB2-42BE-BD49-807F73BE2C82}" type="datetimeFigureOut">
              <a:rPr lang="es-MX" smtClean="0"/>
              <a:t>17/10/2017</a:t>
            </a:fld>
            <a:endParaRPr lang="es-MX"/>
          </a:p>
        </p:txBody>
      </p:sp>
      <p:sp>
        <p:nvSpPr>
          <p:cNvPr id="5" name="4 Marcador de pie de página"/>
          <p:cNvSpPr>
            <a:spLocks noGrp="1"/>
          </p:cNvSpPr>
          <p:nvPr>
            <p:ph type="ftr" sz="quarter" idx="11"/>
          </p:nvPr>
        </p:nvSpPr>
        <p:spPr>
          <a:xfrm>
            <a:off x="2898648" y="6355080"/>
            <a:ext cx="3474720" cy="365760"/>
          </a:xfrm>
        </p:spPr>
        <p:txBody>
          <a:bodyPr/>
          <a:lstStyle/>
          <a:p>
            <a:endParaRPr lang="es-MX"/>
          </a:p>
        </p:txBody>
      </p:sp>
      <p:sp>
        <p:nvSpPr>
          <p:cNvPr id="6" name="5 Marcador de número de diapositiva"/>
          <p:cNvSpPr>
            <a:spLocks noGrp="1"/>
          </p:cNvSpPr>
          <p:nvPr>
            <p:ph type="sldNum" sz="quarter" idx="12"/>
          </p:nvPr>
        </p:nvSpPr>
        <p:spPr>
          <a:xfrm>
            <a:off x="1069848" y="6355080"/>
            <a:ext cx="1520952" cy="365760"/>
          </a:xfrm>
        </p:spPr>
        <p:txBody>
          <a:bodyPr/>
          <a:lstStyle/>
          <a:p>
            <a:fld id="{F06FD0A4-C3FE-47B1-8293-4B1A585FCA16}" type="slidenum">
              <a:rPr lang="es-MX" smtClean="0"/>
              <a:t>‹Nº›</a:t>
            </a:fld>
            <a:endParaRPr lang="es-MX"/>
          </a:p>
        </p:txBody>
      </p:sp>
      <p:sp>
        <p:nvSpPr>
          <p:cNvPr id="7" name="6 Rectángulo"/>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Rectángulo"/>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28600"/>
            <a:ext cx="8229600" cy="914400"/>
          </a:xfrm>
        </p:spPr>
        <p:txBody>
          <a:body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p>
            <a:fld id="{89D8FEDB-9EB2-42BE-BD49-807F73BE2C82}" type="datetimeFigureOut">
              <a:rPr lang="es-MX" smtClean="0"/>
              <a:t>17/10/2017</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F06FD0A4-C3FE-47B1-8293-4B1A585FCA16}" type="slidenum">
              <a:rPr lang="es-MX" smtClean="0"/>
              <a:t>‹Nº›</a:t>
            </a:fld>
            <a:endParaRPr lang="es-MX"/>
          </a:p>
        </p:txBody>
      </p:sp>
      <p:sp>
        <p:nvSpPr>
          <p:cNvPr id="9" name="8 Marcador de contenido"/>
          <p:cNvSpPr>
            <a:spLocks noGrp="1"/>
          </p:cNvSpPr>
          <p:nvPr>
            <p:ph sz="quarter" idx="1"/>
          </p:nvPr>
        </p:nvSpPr>
        <p:spPr>
          <a:xfrm>
            <a:off x="457200" y="1219200"/>
            <a:ext cx="4041648" cy="493776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1" name="10 Marcador de contenido"/>
          <p:cNvSpPr>
            <a:spLocks noGrp="1"/>
          </p:cNvSpPr>
          <p:nvPr>
            <p:ph sz="quarter" idx="2"/>
          </p:nvPr>
        </p:nvSpPr>
        <p:spPr>
          <a:xfrm>
            <a:off x="4632198" y="1216152"/>
            <a:ext cx="4041648" cy="493776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28600"/>
            <a:ext cx="8229600" cy="914400"/>
          </a:xfrm>
        </p:spPr>
        <p:txBody>
          <a:bodyPr anchor="ctr"/>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7" name="6 Marcador de fecha"/>
          <p:cNvSpPr>
            <a:spLocks noGrp="1"/>
          </p:cNvSpPr>
          <p:nvPr>
            <p:ph type="dt" sz="half" idx="10"/>
          </p:nvPr>
        </p:nvSpPr>
        <p:spPr/>
        <p:txBody>
          <a:bodyPr/>
          <a:lstStyle/>
          <a:p>
            <a:fld id="{89D8FEDB-9EB2-42BE-BD49-807F73BE2C82}" type="datetimeFigureOut">
              <a:rPr lang="es-MX" smtClean="0"/>
              <a:t>17/10/2017</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F06FD0A4-C3FE-47B1-8293-4B1A585FCA16}" type="slidenum">
              <a:rPr lang="es-MX" smtClean="0"/>
              <a:t>‹Nº›</a:t>
            </a:fld>
            <a:endParaRPr lang="es-MX"/>
          </a:p>
        </p:txBody>
      </p:sp>
      <p:sp>
        <p:nvSpPr>
          <p:cNvPr id="11" name="10 Marcador de contenido"/>
          <p:cNvSpPr>
            <a:spLocks noGrp="1"/>
          </p:cNvSpPr>
          <p:nvPr>
            <p:ph sz="quarter" idx="2"/>
          </p:nvPr>
        </p:nvSpPr>
        <p:spPr>
          <a:xfrm>
            <a:off x="457200" y="2133600"/>
            <a:ext cx="4038600" cy="40386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quarter" idx="4"/>
          </p:nvPr>
        </p:nvSpPr>
        <p:spPr>
          <a:xfrm>
            <a:off x="4648200" y="2133600"/>
            <a:ext cx="4038600" cy="40386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28600"/>
            <a:ext cx="8229600" cy="914400"/>
          </a:xfrm>
        </p:spPr>
        <p:txBody>
          <a:body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89D8FEDB-9EB2-42BE-BD49-807F73BE2C82}" type="datetimeFigureOut">
              <a:rPr lang="es-MX" smtClean="0"/>
              <a:t>17/10/2017</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F06FD0A4-C3FE-47B1-8293-4B1A585FCA16}" type="slidenum">
              <a:rPr lang="es-MX" smtClean="0"/>
              <a:t>‹Nº›</a:t>
            </a:fld>
            <a:endParaRPr lang="es-MX"/>
          </a:p>
        </p:txBody>
      </p:sp>
      <p:sp>
        <p:nvSpPr>
          <p:cNvPr id="6" name="5 Triángulo isósceles"/>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89D8FEDB-9EB2-42BE-BD49-807F73BE2C82}" type="datetimeFigureOut">
              <a:rPr lang="es-MX" smtClean="0"/>
              <a:t>17/10/2017</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F06FD0A4-C3FE-47B1-8293-4B1A585FCA16}" type="slidenum">
              <a:rPr lang="es-MX" smtClean="0"/>
              <a:t>‹Nº›</a:t>
            </a:fld>
            <a:endParaRPr lang="es-MX"/>
          </a:p>
        </p:txBody>
      </p:sp>
      <p:sp>
        <p:nvSpPr>
          <p:cNvPr id="5" name="4 Conector recto"/>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5 Triángulo isósceles"/>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89D8FEDB-9EB2-42BE-BD49-807F73BE2C82}" type="datetimeFigureOut">
              <a:rPr lang="es-MX" smtClean="0"/>
              <a:t>17/10/2017</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F06FD0A4-C3FE-47B1-8293-4B1A585FCA16}" type="slidenum">
              <a:rPr lang="es-MX" smtClean="0"/>
              <a:t>‹Nº›</a:t>
            </a:fld>
            <a:endParaRPr lang="es-MX"/>
          </a:p>
        </p:txBody>
      </p:sp>
      <p:sp>
        <p:nvSpPr>
          <p:cNvPr id="8" name="7 Conector recto"/>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9 Conector recto"/>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8 Triángulo isósceles"/>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Marcador de contenido"/>
          <p:cNvSpPr>
            <a:spLocks noGrp="1"/>
          </p:cNvSpPr>
          <p:nvPr>
            <p:ph sz="quarter" idx="1"/>
          </p:nvPr>
        </p:nvSpPr>
        <p:spPr>
          <a:xfrm>
            <a:off x="304800" y="304800"/>
            <a:ext cx="5715000" cy="5715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89D8FEDB-9EB2-42BE-BD49-807F73BE2C82}" type="datetimeFigureOut">
              <a:rPr lang="es-MX" smtClean="0"/>
              <a:t>17/10/2017</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F06FD0A4-C3FE-47B1-8293-4B1A585FCA16}" type="slidenum">
              <a:rPr lang="es-MX" smtClean="0"/>
              <a:t>‹Nº›</a:t>
            </a:fld>
            <a:endParaRPr lang="es-MX"/>
          </a:p>
        </p:txBody>
      </p:sp>
      <p:sp>
        <p:nvSpPr>
          <p:cNvPr id="8" name="7 Conector recto"/>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8 Triángulo isósceles"/>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21 Marcador de título"/>
          <p:cNvSpPr>
            <a:spLocks noGrp="1"/>
          </p:cNvSpPr>
          <p:nvPr>
            <p:ph type="title"/>
          </p:nvPr>
        </p:nvSpPr>
        <p:spPr>
          <a:xfrm>
            <a:off x="457200" y="152400"/>
            <a:ext cx="8229600" cy="990600"/>
          </a:xfrm>
          <a:prstGeom prst="rect">
            <a:avLst/>
          </a:prstGeom>
        </p:spPr>
        <p:txBody>
          <a:bodyPr vert="horz" anchor="b" anchorCtr="0">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89D8FEDB-9EB2-42BE-BD49-807F73BE2C82}" type="datetimeFigureOut">
              <a:rPr lang="es-MX" smtClean="0"/>
              <a:t>17/10/2017</a:t>
            </a:fld>
            <a:endParaRPr lang="es-MX"/>
          </a:p>
        </p:txBody>
      </p:sp>
      <p:sp>
        <p:nvSpPr>
          <p:cNvPr id="3" name="2 Marcador de pie de página"/>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es-MX"/>
          </a:p>
        </p:txBody>
      </p:sp>
      <p:sp>
        <p:nvSpPr>
          <p:cNvPr id="23" name="22 Marcador de número de diapositiva"/>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F06FD0A4-C3FE-47B1-8293-4B1A585FCA16}" type="slidenum">
              <a:rPr lang="es-MX" smtClean="0"/>
              <a:t>‹Nº›</a:t>
            </a:fld>
            <a:endParaRPr lang="es-MX"/>
          </a:p>
        </p:txBody>
      </p:sp>
      <p:sp>
        <p:nvSpPr>
          <p:cNvPr id="28" name="27 Conector recto"/>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28 Conector recto"/>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9 Triángulo isósceles"/>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media/image3.png"/><Relationship Id="rId5" Type="http://schemas.openxmlformats.org/officeDocument/2006/relationships/image" Target="../media/image4.png"/><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4.png"/></Relationships>
</file>

<file path=ppt/slides/_rels/slide18.xml.rels><?xml version="1.0" encoding="UTF-8" standalone="yes"?>
<Relationships xmlns="http://schemas.openxmlformats.org/package/2006/relationships"><Relationship Id="rId3" Type="http://schemas.openxmlformats.org/officeDocument/2006/relationships/hyperlink" Target="http://www.google.com.mx/imgres?q=impresiones+en+agar+agar&amp;um=1&amp;hl=es&amp;sa=N&amp;qscrl=1&amp;nord=1&amp;rlz=1T4ADRA_esMX443MX445&amp;biw=1600&amp;bih=773&amp;tbm=isch&amp;tbnid=0wJz47mCpny-HM:&amp;imgrefurl=http://suministroscdyp.com/Productos/?id=117&amp;docid=q_Uaisvd5COfgM&amp;w=602&amp;h=452&amp;ei=JXeMTt32KvSHsALY4bnFBA&amp;zoom=1" TargetMode="External"/><Relationship Id="rId7"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10.jpeg"/><Relationship Id="rId4" Type="http://schemas.openxmlformats.org/officeDocument/2006/relationships/image" Target="../media/image9.jpeg"/></Relationships>
</file>

<file path=ppt/slides/_rels/slide1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4.png"/></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hyperlink" Target="http://www.google.com.mx/imgres?q=impresiones+de+alginato&amp;um=1&amp;hl=es&amp;qscrl=1&amp;nord=1&amp;rlz=1T4ADRA_esMX443MX445&amp;biw=1600&amp;bih=734&amp;tbm=isch&amp;tbnid=K9yqmEm7N23-kM:&amp;imgrefurl=http://odontoayuda.com/presentaciones/impresiones-en-alginato/&amp;docid=xXWroLmH9scglM&amp;w=233&amp;h=351&amp;ei=XXqMTr_qDMLnsQLbsZTfBA&amp;zoom=1" TargetMode="External"/><Relationship Id="rId7" Type="http://schemas.openxmlformats.org/officeDocument/2006/relationships/hyperlink" Target="http://www.google.com.mx/imgres?q=impresiones+de+alginato&amp;um=1&amp;hl=es&amp;qscrl=1&amp;nord=1&amp;rlz=1T4ADRA_esMX443MX445&amp;biw=1600&amp;bih=734&amp;tbm=isch&amp;tbnid=IF-IELMUjD-WZM:&amp;imgrefurl=http://www.clubsalud.com.ve/productos/152-alginato-cromatic-para-impresiones-dentales&amp;docid=NhzDGx4FVxO9EM&amp;w=212&amp;h=148&amp;ei=XXqMTr_qDMLnsQLbsZTfBA&amp;zoom=1"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hyperlink" Target="http://www.google.com.mx/imgres?q=impresiones+de+alginato&amp;um=1&amp;hl=es&amp;qscrl=1&amp;nord=1&amp;rlz=1T4ADRA_esMX443MX445&amp;biw=1600&amp;bih=734&amp;tbm=isch&amp;tbnid=7MD8xgazKmc90M:&amp;imgrefurl=http://dentala2z.co.uk/Alfina-Regular/es&amp;docid=T-LX5NANDi1HJM&amp;w=640&amp;h=480&amp;ei=XXqMTr_qDMLnsQLbsZTfBA&amp;zoom=1" TargetMode="External"/><Relationship Id="rId10" Type="http://schemas.openxmlformats.org/officeDocument/2006/relationships/image" Target="../media/image3.png"/><Relationship Id="rId4" Type="http://schemas.openxmlformats.org/officeDocument/2006/relationships/image" Target="../media/image13.jpeg"/><Relationship Id="rId9" Type="http://schemas.openxmlformats.org/officeDocument/2006/relationships/image" Target="../media/image4.png"/></Relationships>
</file>

<file path=ppt/slides/_rels/slide2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4.png"/><Relationship Id="rId4" Type="http://schemas.openxmlformats.org/officeDocument/2006/relationships/image" Target="../media/image17.jpeg"/></Relationships>
</file>

<file path=ppt/slides/_rels/slide2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4.png"/></Relationships>
</file>

<file path=ppt/slides/_rels/slide25.xml.rels><?xml version="1.0" encoding="UTF-8" standalone="yes"?>
<Relationships xmlns="http://schemas.openxmlformats.org/package/2006/relationships"><Relationship Id="rId3" Type="http://schemas.openxmlformats.org/officeDocument/2006/relationships/hyperlink" Target="http://www.google.com.mx/imgres?q=impresiones+de+alginato&amp;um=1&amp;hl=es&amp;qscrl=1&amp;nord=1&amp;rlz=1T4ADRA_esMX443MX445&amp;biw=1600&amp;bih=734&amp;tbm=isch&amp;tbnid=zqCbviOSs_nEdM:&amp;imgrefurl=http://orthocj.com/2005/10/clincheck-como-herramienta-para-el-diagnstico-teraputico/&amp;docid=OgoNtMIH8P4ERM&amp;w=510&amp;h=241&amp;ei=XXqMTr_qDMLnsQLbsZTfBA&amp;zoom=1"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4.png"/><Relationship Id="rId4" Type="http://schemas.openxmlformats.org/officeDocument/2006/relationships/image" Target="../media/image19.jpeg"/></Relationships>
</file>

<file path=ppt/slides/_rels/slide2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4.png"/></Relationships>
</file>

<file path=ppt/slides/_rels/slide2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4.png"/></Relationships>
</file>

<file path=ppt/slides/_rels/slide2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4.png"/><Relationship Id="rId4" Type="http://schemas.openxmlformats.org/officeDocument/2006/relationships/image" Target="../media/image23.jpeg"/></Relationships>
</file>

<file path=ppt/slides/_rels/slide2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4.png"/></Relationships>
</file>

<file path=ppt/slides/_rels/slide3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4.png"/></Relationships>
</file>

<file path=ppt/slides/_rels/slide32.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4.png"/></Relationships>
</file>

<file path=ppt/slides/_rels/slide33.xml.rels><?xml version="1.0" encoding="UTF-8" standalone="yes"?>
<Relationships xmlns="http://schemas.openxmlformats.org/package/2006/relationships"><Relationship Id="rId3" Type="http://schemas.openxmlformats.org/officeDocument/2006/relationships/image" Target="../media/image28.jpeg"/><Relationship Id="rId7" Type="http://schemas.openxmlformats.org/officeDocument/2006/relationships/image" Target="../media/image3.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29.jpeg"/><Relationship Id="rId4" Type="http://schemas.openxmlformats.org/officeDocument/2006/relationships/hyperlink" Target="http://www.google.com.mx/imgres?q=impresiones+de+alginato&amp;um=1&amp;hl=es&amp;qscrl=1&amp;nord=1&amp;rlz=1T4ADRA_esMX443MX445&amp;biw=1600&amp;bih=734&amp;tbm=isch&amp;tbnid=fb8SVt7L0Phg2M:&amp;imgrefurl=http://www.tecnicadental1.es.tl/fase-metalica.htm&amp;docid=QBAMUFM4CRsXYM&amp;w=286&amp;h=200&amp;ei=XXqMTr_qDMLnsQLbsZTfBA&amp;zoom=1" TargetMode="External"/></Relationships>
</file>

<file path=ppt/slides/_rels/slide34.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30.png"/><Relationship Id="rId7" Type="http://schemas.openxmlformats.org/officeDocument/2006/relationships/image" Target="../media/image34.png"/><Relationship Id="rId2" Type="http://schemas.openxmlformats.org/officeDocument/2006/relationships/notesSlide" Target="../notesSlides/notesSlide21.xml"/><Relationship Id="rId1" Type="http://schemas.openxmlformats.org/officeDocument/2006/relationships/slideLayout" Target="../slideLayouts/slideLayout3.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 Id="rId9" Type="http://schemas.openxmlformats.org/officeDocument/2006/relationships/image" Target="../media/image3.png"/></Relationships>
</file>

<file path=ppt/slides/_rels/slide3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4.png"/></Relationships>
</file>

<file path=ppt/slides/_rels/slide36.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notesSlide" Target="../notesSlides/notesSlide23.xml"/><Relationship Id="rId1" Type="http://schemas.openxmlformats.org/officeDocument/2006/relationships/slideLayout" Target="../slideLayouts/slideLayout4.xml"/><Relationship Id="rId5" Type="http://schemas.openxmlformats.org/officeDocument/2006/relationships/image" Target="../media/image3.png"/><Relationship Id="rId4" Type="http://schemas.openxmlformats.org/officeDocument/2006/relationships/image" Target="../media/image4.png"/></Relationships>
</file>

<file path=ppt/slides/_rels/slide37.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37.png"/><Relationship Id="rId7" Type="http://schemas.openxmlformats.org/officeDocument/2006/relationships/image" Target="../media/image4.png"/><Relationship Id="rId2" Type="http://schemas.openxmlformats.org/officeDocument/2006/relationships/notesSlide" Target="../notesSlides/notesSlide24.xml"/><Relationship Id="rId1" Type="http://schemas.openxmlformats.org/officeDocument/2006/relationships/slideLayout" Target="../slideLayouts/slideLayout4.xml"/><Relationship Id="rId6" Type="http://schemas.openxmlformats.org/officeDocument/2006/relationships/image" Target="../media/image40.png"/><Relationship Id="rId5" Type="http://schemas.openxmlformats.org/officeDocument/2006/relationships/image" Target="../media/image39.emf"/><Relationship Id="rId4" Type="http://schemas.openxmlformats.org/officeDocument/2006/relationships/image" Target="../media/image38.png"/></Relationships>
</file>

<file path=ppt/slides/_rels/slide3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5.xml"/><Relationship Id="rId1" Type="http://schemas.openxmlformats.org/officeDocument/2006/relationships/slideLayout" Target="../slideLayouts/slideLayout4.xml"/><Relationship Id="rId5" Type="http://schemas.openxmlformats.org/officeDocument/2006/relationships/image" Target="../media/image3.png"/><Relationship Id="rId4" Type="http://schemas.openxmlformats.org/officeDocument/2006/relationships/image" Target="../media/image4.png"/></Relationships>
</file>

<file path=ppt/slides/_rels/slide39.xml.rels><?xml version="1.0" encoding="UTF-8" standalone="yes"?>
<Relationships xmlns="http://schemas.openxmlformats.org/package/2006/relationships"><Relationship Id="rId3" Type="http://schemas.openxmlformats.org/officeDocument/2006/relationships/image" Target="../media/image42.emf"/><Relationship Id="rId2" Type="http://schemas.openxmlformats.org/officeDocument/2006/relationships/notesSlide" Target="../notesSlides/notesSlide26.xml"/><Relationship Id="rId1" Type="http://schemas.openxmlformats.org/officeDocument/2006/relationships/slideLayout" Target="../slideLayouts/slideLayout4.xml"/><Relationship Id="rId5" Type="http://schemas.openxmlformats.org/officeDocument/2006/relationships/image" Target="../media/image3.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7.xml"/><Relationship Id="rId1" Type="http://schemas.openxmlformats.org/officeDocument/2006/relationships/slideLayout" Target="../slideLayouts/slideLayout4.xml"/><Relationship Id="rId5" Type="http://schemas.openxmlformats.org/officeDocument/2006/relationships/image" Target="../media/image3.png"/><Relationship Id="rId4" Type="http://schemas.openxmlformats.org/officeDocument/2006/relationships/image" Target="../media/image4.png"/></Relationships>
</file>

<file path=ppt/slides/_rels/slide41.x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notesSlide" Target="../notesSlides/notesSlide28.xml"/><Relationship Id="rId1" Type="http://schemas.openxmlformats.org/officeDocument/2006/relationships/slideLayout" Target="../slideLayouts/slideLayout4.xml"/><Relationship Id="rId6" Type="http://schemas.openxmlformats.org/officeDocument/2006/relationships/image" Target="../media/image3.png"/><Relationship Id="rId5" Type="http://schemas.openxmlformats.org/officeDocument/2006/relationships/image" Target="../media/image4.png"/><Relationship Id="rId4" Type="http://schemas.openxmlformats.org/officeDocument/2006/relationships/image" Target="../media/image45.png"/></Relationships>
</file>

<file path=ppt/slides/_rels/slide4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9.xml"/><Relationship Id="rId1" Type="http://schemas.openxmlformats.org/officeDocument/2006/relationships/slideLayout" Target="../slideLayouts/slideLayout2.xml"/><Relationship Id="rId5" Type="http://schemas.openxmlformats.org/officeDocument/2006/relationships/image" Target="../media/image46.jpeg"/><Relationship Id="rId4" Type="http://schemas.openxmlformats.org/officeDocument/2006/relationships/image" Target="../media/image3.png"/></Relationships>
</file>

<file path=ppt/slides/_rels/slide4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0.xml"/><Relationship Id="rId1" Type="http://schemas.openxmlformats.org/officeDocument/2006/relationships/slideLayout" Target="../slideLayouts/slideLayout3.xml"/><Relationship Id="rId5" Type="http://schemas.openxmlformats.org/officeDocument/2006/relationships/image" Target="../media/image47.jpg"/><Relationship Id="rId4" Type="http://schemas.openxmlformats.org/officeDocument/2006/relationships/image" Target="../media/image3.png"/></Relationships>
</file>

<file path=ppt/slides/_rels/slide4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1.xml"/><Relationship Id="rId1" Type="http://schemas.openxmlformats.org/officeDocument/2006/relationships/slideLayout" Target="../slideLayouts/slideLayout2.xml"/><Relationship Id="rId5" Type="http://schemas.openxmlformats.org/officeDocument/2006/relationships/image" Target="../media/image48.jpg"/><Relationship Id="rId4" Type="http://schemas.openxmlformats.org/officeDocument/2006/relationships/image" Target="../media/image3.png"/></Relationships>
</file>

<file path=ppt/slides/_rels/slide4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2.xml"/><Relationship Id="rId1" Type="http://schemas.openxmlformats.org/officeDocument/2006/relationships/slideLayout" Target="../slideLayouts/slideLayout2.xml"/><Relationship Id="rId5" Type="http://schemas.openxmlformats.org/officeDocument/2006/relationships/image" Target="../media/image49.emf"/><Relationship Id="rId4" Type="http://schemas.openxmlformats.org/officeDocument/2006/relationships/image" Target="../media/image3.png"/></Relationships>
</file>

<file path=ppt/slides/_rels/slide4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3.xml"/><Relationship Id="rId1" Type="http://schemas.openxmlformats.org/officeDocument/2006/relationships/slideLayout" Target="../slideLayouts/slideLayout2.xml"/><Relationship Id="rId5" Type="http://schemas.openxmlformats.org/officeDocument/2006/relationships/image" Target="../media/image50.jpg"/><Relationship Id="rId4" Type="http://schemas.openxmlformats.org/officeDocument/2006/relationships/image" Target="../media/image3.png"/></Relationships>
</file>

<file path=ppt/slides/_rels/slide4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4.xml"/><Relationship Id="rId1" Type="http://schemas.openxmlformats.org/officeDocument/2006/relationships/slideLayout" Target="../slideLayouts/slideLayout2.xml"/><Relationship Id="rId5" Type="http://schemas.openxmlformats.org/officeDocument/2006/relationships/image" Target="../media/image51.jpg"/><Relationship Id="rId4" Type="http://schemas.openxmlformats.org/officeDocument/2006/relationships/image" Target="../media/image3.png"/></Relationships>
</file>

<file path=ppt/slides/_rels/slide48.xml.rels><?xml version="1.0" encoding="UTF-8" standalone="yes"?>
<Relationships xmlns="http://schemas.openxmlformats.org/package/2006/relationships"><Relationship Id="rId3" Type="http://schemas.openxmlformats.org/officeDocument/2006/relationships/image" Target="../media/image52.jpg"/><Relationship Id="rId2" Type="http://schemas.openxmlformats.org/officeDocument/2006/relationships/notesSlide" Target="../notesSlides/notesSlide35.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4.png"/></Relationships>
</file>

<file path=ppt/slides/_rels/slide4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6.xml"/><Relationship Id="rId1" Type="http://schemas.openxmlformats.org/officeDocument/2006/relationships/slideLayout" Target="../slideLayouts/slideLayout2.xml"/><Relationship Id="rId5" Type="http://schemas.openxmlformats.org/officeDocument/2006/relationships/image" Target="../media/image53.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7.xml"/><Relationship Id="rId1" Type="http://schemas.openxmlformats.org/officeDocument/2006/relationships/slideLayout" Target="../slideLayouts/slideLayout2.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3.png"/></Relationships>
</file>

<file path=ppt/slides/_rels/slide51.xml.rels><?xml version="1.0" encoding="UTF-8" standalone="yes"?>
<Relationships xmlns="http://schemas.openxmlformats.org/package/2006/relationships"><Relationship Id="rId3" Type="http://schemas.openxmlformats.org/officeDocument/2006/relationships/image" Target="../media/image56.jpg"/><Relationship Id="rId2" Type="http://schemas.openxmlformats.org/officeDocument/2006/relationships/notesSlide" Target="../notesSlides/notesSlide38.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4.png"/></Relationships>
</file>

<file path=ppt/slides/_rels/slide5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9.xml"/><Relationship Id="rId1" Type="http://schemas.openxmlformats.org/officeDocument/2006/relationships/slideLayout" Target="../slideLayouts/slideLayout3.xml"/><Relationship Id="rId5" Type="http://schemas.openxmlformats.org/officeDocument/2006/relationships/image" Target="../media/image41.png"/><Relationship Id="rId4" Type="http://schemas.openxmlformats.org/officeDocument/2006/relationships/image" Target="../media/image3.png"/></Relationships>
</file>

<file path=ppt/slides/_rels/slide5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0.xml"/><Relationship Id="rId1" Type="http://schemas.openxmlformats.org/officeDocument/2006/relationships/slideLayout" Target="../slideLayouts/slideLayout2.xml"/><Relationship Id="rId5" Type="http://schemas.openxmlformats.org/officeDocument/2006/relationships/image" Target="../media/image57.jpg"/><Relationship Id="rId4" Type="http://schemas.openxmlformats.org/officeDocument/2006/relationships/image" Target="../media/image3.png"/></Relationships>
</file>

<file path=ppt/slides/_rels/slide5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1.xml"/><Relationship Id="rId1" Type="http://schemas.openxmlformats.org/officeDocument/2006/relationships/slideLayout" Target="../slideLayouts/slideLayout2.xml"/><Relationship Id="rId5" Type="http://schemas.openxmlformats.org/officeDocument/2006/relationships/image" Target="../media/image58.png"/><Relationship Id="rId4" Type="http://schemas.openxmlformats.org/officeDocument/2006/relationships/image" Target="../media/image3.png"/></Relationships>
</file>

<file path=ppt/slides/_rels/slide5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2.xml"/><Relationship Id="rId1" Type="http://schemas.openxmlformats.org/officeDocument/2006/relationships/slideLayout" Target="../slideLayouts/slideLayout2.xml"/><Relationship Id="rId5" Type="http://schemas.openxmlformats.org/officeDocument/2006/relationships/image" Target="../media/image59.jpg"/><Relationship Id="rId4" Type="http://schemas.openxmlformats.org/officeDocument/2006/relationships/image" Target="../media/image3.png"/></Relationships>
</file>

<file path=ppt/slides/_rels/slide5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3.xml"/><Relationship Id="rId1" Type="http://schemas.openxmlformats.org/officeDocument/2006/relationships/slideLayout" Target="../slideLayouts/slideLayout2.xml"/><Relationship Id="rId5" Type="http://schemas.openxmlformats.org/officeDocument/2006/relationships/image" Target="../media/image60.png"/><Relationship Id="rId4" Type="http://schemas.openxmlformats.org/officeDocument/2006/relationships/image" Target="../media/image3.png"/></Relationships>
</file>

<file path=ppt/slides/_rels/slide5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4.xml"/><Relationship Id="rId1" Type="http://schemas.openxmlformats.org/officeDocument/2006/relationships/slideLayout" Target="../slideLayouts/slideLayout2.xml"/><Relationship Id="rId5" Type="http://schemas.openxmlformats.org/officeDocument/2006/relationships/image" Target="../media/image61.jpg"/><Relationship Id="rId4" Type="http://schemas.openxmlformats.org/officeDocument/2006/relationships/image" Target="../media/image3.png"/></Relationships>
</file>

<file path=ppt/slides/_rels/slide58.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45.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4.png"/></Relationships>
</file>

<file path=ppt/slides/_rels/slide5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5 Marcador de contenido"/>
          <p:cNvSpPr>
            <a:spLocks noGrp="1"/>
          </p:cNvSpPr>
          <p:nvPr>
            <p:ph idx="1"/>
          </p:nvPr>
        </p:nvSpPr>
        <p:spPr>
          <a:xfrm>
            <a:off x="914400" y="500063"/>
            <a:ext cx="7772400" cy="6025281"/>
          </a:xfrm>
        </p:spPr>
        <p:txBody>
          <a:bodyPr/>
          <a:lstStyle/>
          <a:p>
            <a:pPr algn="ctr" eaLnBrk="1" hangingPunct="1">
              <a:buFont typeface="Wingdings" pitchFamily="2" charset="2"/>
              <a:buNone/>
            </a:pPr>
            <a:r>
              <a:rPr lang="es-ES" sz="1800" b="1" dirty="0" smtClean="0"/>
              <a:t>UNIVERSIDAD AUTÓNOMA DEL ESTADO DE MÉXICO</a:t>
            </a:r>
          </a:p>
          <a:p>
            <a:pPr algn="ctr" eaLnBrk="1" hangingPunct="1">
              <a:buFont typeface="Wingdings" pitchFamily="2" charset="2"/>
              <a:buNone/>
            </a:pPr>
            <a:r>
              <a:rPr lang="es-ES" sz="1800" dirty="0" smtClean="0"/>
              <a:t>FACULTAD DE ODONTOLOGÍA</a:t>
            </a:r>
          </a:p>
          <a:p>
            <a:pPr algn="ctr" eaLnBrk="1" hangingPunct="1">
              <a:buFont typeface="Wingdings" pitchFamily="2" charset="2"/>
              <a:buNone/>
            </a:pPr>
            <a:endParaRPr lang="es-ES" sz="1800" dirty="0" smtClean="0"/>
          </a:p>
          <a:p>
            <a:pPr algn="ctr">
              <a:buFont typeface="Wingdings" pitchFamily="2" charset="2"/>
              <a:buNone/>
            </a:pPr>
            <a:r>
              <a:rPr lang="es-MX" sz="1800" b="1" dirty="0" smtClean="0"/>
              <a:t>PROGRAMA EDUCATIVO: </a:t>
            </a:r>
          </a:p>
          <a:p>
            <a:pPr algn="ctr">
              <a:buFont typeface="Wingdings" pitchFamily="2" charset="2"/>
              <a:buNone/>
            </a:pPr>
            <a:r>
              <a:rPr lang="es-MX" sz="1800" dirty="0" smtClean="0"/>
              <a:t>LICENCIATURA DE CIRUJANO DENTISTA</a:t>
            </a:r>
          </a:p>
          <a:p>
            <a:pPr algn="ctr" eaLnBrk="1" hangingPunct="1">
              <a:buFont typeface="Wingdings" pitchFamily="2" charset="2"/>
              <a:buNone/>
            </a:pPr>
            <a:endParaRPr lang="es-ES" sz="1800" dirty="0" smtClean="0"/>
          </a:p>
          <a:p>
            <a:pPr algn="ctr" eaLnBrk="1" hangingPunct="1">
              <a:buFont typeface="Wingdings" pitchFamily="2" charset="2"/>
              <a:buNone/>
            </a:pPr>
            <a:r>
              <a:rPr lang="es-ES" sz="1800" b="1" dirty="0" smtClean="0"/>
              <a:t>ÁREA DE DOCENCIA:</a:t>
            </a:r>
          </a:p>
          <a:p>
            <a:pPr algn="ctr" eaLnBrk="1" hangingPunct="1">
              <a:buFont typeface="Wingdings" pitchFamily="2" charset="2"/>
              <a:buNone/>
            </a:pPr>
            <a:r>
              <a:rPr lang="es-MX" sz="1800" dirty="0" smtClean="0"/>
              <a:t>REHABILITACIÓN ODONTOLÓGICA</a:t>
            </a:r>
          </a:p>
          <a:p>
            <a:pPr algn="ctr" eaLnBrk="1" hangingPunct="1">
              <a:buFont typeface="Wingdings" pitchFamily="2" charset="2"/>
              <a:buNone/>
            </a:pPr>
            <a:endParaRPr lang="es-MX" sz="1800" dirty="0" smtClean="0"/>
          </a:p>
          <a:p>
            <a:pPr algn="ctr" eaLnBrk="1" hangingPunct="1">
              <a:buFont typeface="Wingdings" pitchFamily="2" charset="2"/>
              <a:buNone/>
            </a:pPr>
            <a:r>
              <a:rPr lang="es-ES" sz="1800" b="1" dirty="0" smtClean="0"/>
              <a:t>UNIDAD DE APRENDIZAJE:           </a:t>
            </a:r>
          </a:p>
          <a:p>
            <a:pPr algn="ctr" eaLnBrk="1" hangingPunct="1">
              <a:buFont typeface="Wingdings" pitchFamily="2" charset="2"/>
              <a:buNone/>
            </a:pPr>
            <a:r>
              <a:rPr lang="es-ES" sz="1800" dirty="0" smtClean="0"/>
              <a:t>MATERIALES DENTALES</a:t>
            </a:r>
          </a:p>
          <a:p>
            <a:pPr algn="ctr" eaLnBrk="1" hangingPunct="1">
              <a:buFont typeface="Wingdings" pitchFamily="2" charset="2"/>
              <a:buNone/>
            </a:pPr>
            <a:endParaRPr lang="es-ES" sz="1800" dirty="0" smtClean="0"/>
          </a:p>
          <a:p>
            <a:pPr algn="ctr" eaLnBrk="1" hangingPunct="1">
              <a:buFont typeface="Wingdings" pitchFamily="2" charset="2"/>
              <a:buNone/>
            </a:pPr>
            <a:r>
              <a:rPr lang="es-ES" sz="1800" b="1" dirty="0" smtClean="0"/>
              <a:t>TEMA:</a:t>
            </a:r>
          </a:p>
          <a:p>
            <a:pPr algn="ctr" eaLnBrk="1" hangingPunct="1">
              <a:buFont typeface="Wingdings" pitchFamily="2" charset="2"/>
              <a:buNone/>
            </a:pPr>
            <a:r>
              <a:rPr lang="es-ES" sz="1800" b="1" dirty="0" smtClean="0"/>
              <a:t>MATERIALES DE IMPRESIÓN </a:t>
            </a:r>
          </a:p>
          <a:p>
            <a:pPr algn="ctr" eaLnBrk="1" hangingPunct="1">
              <a:buFont typeface="Wingdings" pitchFamily="2" charset="2"/>
              <a:buNone/>
            </a:pPr>
            <a:endParaRPr lang="es-ES" sz="1800" b="1" dirty="0" smtClean="0"/>
          </a:p>
          <a:p>
            <a:pPr algn="ctr" eaLnBrk="1" hangingPunct="1">
              <a:buFont typeface="Wingdings" pitchFamily="2" charset="2"/>
              <a:buNone/>
            </a:pPr>
            <a:r>
              <a:rPr lang="es-ES" sz="1800" b="1" dirty="0" smtClean="0"/>
              <a:t>ELABORADO POR:</a:t>
            </a:r>
          </a:p>
          <a:p>
            <a:pPr algn="ctr" eaLnBrk="1" hangingPunct="1">
              <a:buFont typeface="Wingdings" pitchFamily="2" charset="2"/>
              <a:buNone/>
            </a:pPr>
            <a:r>
              <a:rPr lang="es-ES" sz="1800" dirty="0" smtClean="0"/>
              <a:t>DRA. EN E.P.  ROSA MARTHA FLORES ESTRADA</a:t>
            </a:r>
          </a:p>
          <a:p>
            <a:pPr eaLnBrk="1" hangingPunct="1">
              <a:buFont typeface="Wingdings" pitchFamily="2" charset="2"/>
              <a:buNone/>
            </a:pPr>
            <a:endParaRPr lang="es-ES" sz="1800" dirty="0" smtClean="0"/>
          </a:p>
        </p:txBody>
      </p:sp>
      <p:sp>
        <p:nvSpPr>
          <p:cNvPr id="4" name="3 Marcador de número de diapositiva"/>
          <p:cNvSpPr>
            <a:spLocks noGrp="1"/>
          </p:cNvSpPr>
          <p:nvPr>
            <p:ph type="sldNum" sz="quarter" idx="12"/>
          </p:nvPr>
        </p:nvSpPr>
        <p:spPr/>
        <p:txBody>
          <a:bodyPr/>
          <a:lstStyle/>
          <a:p>
            <a:pPr>
              <a:defRPr/>
            </a:pPr>
            <a:fld id="{A18C4F04-667A-4586-BA71-1B83E14AC04F}" type="slidenum">
              <a:rPr lang="es-ES" smtClean="0"/>
              <a:pPr>
                <a:defRPr/>
              </a:pPr>
              <a:t>1</a:t>
            </a:fld>
            <a:endParaRPr lang="es-ES"/>
          </a:p>
        </p:txBody>
      </p:sp>
      <p:pic>
        <p:nvPicPr>
          <p:cNvPr id="5" name="4 Imagen"/>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496" y="39688"/>
            <a:ext cx="623327"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31349" y="39688"/>
            <a:ext cx="577155"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546262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28663" y="332656"/>
            <a:ext cx="7772400" cy="914400"/>
          </a:xfrm>
        </p:spPr>
        <p:txBody>
          <a:bodyPr>
            <a:noAutofit/>
          </a:bodyPr>
          <a:lstStyle/>
          <a:p>
            <a:pPr eaLnBrk="1" hangingPunct="1">
              <a:defRPr/>
            </a:pPr>
            <a:r>
              <a:rPr lang="es-ES" b="1" dirty="0" smtClean="0"/>
              <a:t>HABILIDADES DE LA UNIDAD DE COMPETENCIA V</a:t>
            </a:r>
            <a:endParaRPr lang="es-ES" dirty="0"/>
          </a:p>
        </p:txBody>
      </p:sp>
      <p:sp>
        <p:nvSpPr>
          <p:cNvPr id="17411" name="2 Marcador de contenido"/>
          <p:cNvSpPr>
            <a:spLocks noGrp="1"/>
          </p:cNvSpPr>
          <p:nvPr>
            <p:ph idx="1"/>
          </p:nvPr>
        </p:nvSpPr>
        <p:spPr/>
        <p:txBody>
          <a:bodyPr/>
          <a:lstStyle/>
          <a:p>
            <a:pPr eaLnBrk="1" hangingPunct="1"/>
            <a:endParaRPr lang="es-ES" sz="3600" smtClean="0"/>
          </a:p>
          <a:p>
            <a:pPr lvl="1" eaLnBrk="1" hangingPunct="1"/>
            <a:r>
              <a:rPr lang="es-ES" sz="2800" smtClean="0"/>
              <a:t>Habilidad para dosificar, mezclar y manipular os materiales para la elaboración de materiales de restauración indirecta</a:t>
            </a:r>
            <a:endParaRPr lang="es-ES" sz="3200" smtClean="0"/>
          </a:p>
          <a:p>
            <a:pPr eaLnBrk="1" hangingPunct="1"/>
            <a:endParaRPr lang="es-ES" smtClean="0"/>
          </a:p>
        </p:txBody>
      </p:sp>
      <p:sp>
        <p:nvSpPr>
          <p:cNvPr id="4" name="3 Marcador de número de diapositiva"/>
          <p:cNvSpPr>
            <a:spLocks noGrp="1"/>
          </p:cNvSpPr>
          <p:nvPr>
            <p:ph type="sldNum" sz="quarter" idx="12"/>
          </p:nvPr>
        </p:nvSpPr>
        <p:spPr/>
        <p:txBody>
          <a:bodyPr/>
          <a:lstStyle/>
          <a:p>
            <a:pPr>
              <a:defRPr/>
            </a:pPr>
            <a:fld id="{A283E64F-0DB9-4A1F-AB7F-626665724480}" type="slidenum">
              <a:rPr lang="es-ES" smtClean="0"/>
              <a:pPr>
                <a:defRPr/>
              </a:pPr>
              <a:t>10</a:t>
            </a:fld>
            <a:endParaRPr lang="es-ES"/>
          </a:p>
        </p:txBody>
      </p:sp>
      <p:pic>
        <p:nvPicPr>
          <p:cNvPr id="6" name="5 Imagen"/>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496" y="39688"/>
            <a:ext cx="623327"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31349" y="39688"/>
            <a:ext cx="577155"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626165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91959" y="-29431"/>
            <a:ext cx="8229600" cy="1143000"/>
          </a:xfrm>
        </p:spPr>
        <p:txBody>
          <a:bodyPr>
            <a:noAutofit/>
          </a:bodyPr>
          <a:lstStyle/>
          <a:p>
            <a:pPr eaLnBrk="1" hangingPunct="1">
              <a:defRPr/>
            </a:pPr>
            <a:r>
              <a:rPr lang="es-ES" b="1" dirty="0" smtClean="0"/>
              <a:t>ACTITUDES/ VALORES DE LA UNIDAD DE COMPETENCIA V </a:t>
            </a:r>
            <a:endParaRPr lang="es-ES" dirty="0"/>
          </a:p>
        </p:txBody>
      </p:sp>
      <p:sp>
        <p:nvSpPr>
          <p:cNvPr id="18435" name="2 Marcador de contenido"/>
          <p:cNvSpPr>
            <a:spLocks noGrp="1"/>
          </p:cNvSpPr>
          <p:nvPr>
            <p:ph idx="1"/>
          </p:nvPr>
        </p:nvSpPr>
        <p:spPr>
          <a:xfrm>
            <a:off x="914400" y="2143125"/>
            <a:ext cx="7772400" cy="4572000"/>
          </a:xfrm>
        </p:spPr>
        <p:txBody>
          <a:bodyPr/>
          <a:lstStyle/>
          <a:p>
            <a:pPr lvl="1" eaLnBrk="1" hangingPunct="1"/>
            <a:r>
              <a:rPr lang="es-ES" sz="2800" dirty="0" smtClean="0"/>
              <a:t>Aplicar las normas de la ADA y las propias del material</a:t>
            </a:r>
            <a:endParaRPr lang="es-ES" sz="3200" dirty="0" smtClean="0"/>
          </a:p>
          <a:p>
            <a:pPr eaLnBrk="1" hangingPunct="1"/>
            <a:endParaRPr lang="es-ES" dirty="0" smtClean="0"/>
          </a:p>
        </p:txBody>
      </p:sp>
      <p:sp>
        <p:nvSpPr>
          <p:cNvPr id="4" name="3 Marcador de número de diapositiva"/>
          <p:cNvSpPr>
            <a:spLocks noGrp="1"/>
          </p:cNvSpPr>
          <p:nvPr>
            <p:ph type="sldNum" sz="quarter" idx="12"/>
          </p:nvPr>
        </p:nvSpPr>
        <p:spPr/>
        <p:txBody>
          <a:bodyPr/>
          <a:lstStyle/>
          <a:p>
            <a:pPr>
              <a:defRPr/>
            </a:pPr>
            <a:fld id="{5CA4BF1D-293A-41FF-A517-96CC753217A7}" type="slidenum">
              <a:rPr lang="es-ES" smtClean="0"/>
              <a:pPr>
                <a:defRPr/>
              </a:pPr>
              <a:t>11</a:t>
            </a:fld>
            <a:endParaRPr lang="es-ES"/>
          </a:p>
        </p:txBody>
      </p:sp>
      <p:pic>
        <p:nvPicPr>
          <p:cNvPr id="6" name="5 Imagen"/>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496" y="39688"/>
            <a:ext cx="623327"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31349" y="39688"/>
            <a:ext cx="577155"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700671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90326" y="39688"/>
            <a:ext cx="8229600" cy="1143000"/>
          </a:xfrm>
        </p:spPr>
        <p:txBody>
          <a:bodyPr>
            <a:noAutofit/>
          </a:bodyPr>
          <a:lstStyle/>
          <a:p>
            <a:pPr eaLnBrk="1" hangingPunct="1">
              <a:defRPr/>
            </a:pPr>
            <a:r>
              <a:rPr lang="es-ES" b="1" dirty="0" smtClean="0"/>
              <a:t>CONOCIMIENTOS DE LA UNIDAD DE COMPETENCIA V</a:t>
            </a:r>
            <a:endParaRPr lang="es-ES" dirty="0"/>
          </a:p>
        </p:txBody>
      </p:sp>
      <p:sp>
        <p:nvSpPr>
          <p:cNvPr id="19459" name="2 Marcador de contenido"/>
          <p:cNvSpPr>
            <a:spLocks noGrp="1"/>
          </p:cNvSpPr>
          <p:nvPr>
            <p:ph idx="1"/>
          </p:nvPr>
        </p:nvSpPr>
        <p:spPr/>
        <p:txBody>
          <a:bodyPr/>
          <a:lstStyle/>
          <a:p>
            <a:pPr eaLnBrk="1" hangingPunct="1"/>
            <a:endParaRPr lang="es-ES" dirty="0" smtClean="0"/>
          </a:p>
          <a:p>
            <a:pPr eaLnBrk="1" hangingPunct="1"/>
            <a:r>
              <a:rPr lang="es-ES" dirty="0" smtClean="0"/>
              <a:t>Criterios de selección del material de acuerdo a su composición, uso, propiedades, costo e indicación clínica (Materiales de impresión, acuosos, elásticos, termoplásticos yesos , ceras revestimientos y aleaciones para colados dentales)</a:t>
            </a:r>
          </a:p>
          <a:p>
            <a:pPr eaLnBrk="1" hangingPunct="1"/>
            <a:endParaRPr lang="es-ES" dirty="0" smtClean="0"/>
          </a:p>
        </p:txBody>
      </p:sp>
      <p:sp>
        <p:nvSpPr>
          <p:cNvPr id="4" name="3 Marcador de número de diapositiva"/>
          <p:cNvSpPr>
            <a:spLocks noGrp="1"/>
          </p:cNvSpPr>
          <p:nvPr>
            <p:ph type="sldNum" sz="quarter" idx="12"/>
          </p:nvPr>
        </p:nvSpPr>
        <p:spPr/>
        <p:txBody>
          <a:bodyPr/>
          <a:lstStyle/>
          <a:p>
            <a:pPr>
              <a:defRPr/>
            </a:pPr>
            <a:fld id="{9871A6DE-25EF-42EF-81BC-B08D935957CB}" type="slidenum">
              <a:rPr lang="es-ES" smtClean="0"/>
              <a:pPr>
                <a:defRPr/>
              </a:pPr>
              <a:t>12</a:t>
            </a:fld>
            <a:endParaRPr lang="es-ES"/>
          </a:p>
        </p:txBody>
      </p:sp>
      <p:pic>
        <p:nvPicPr>
          <p:cNvPr id="6" name="5 Imagen"/>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496" y="39688"/>
            <a:ext cx="623327"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31349" y="39688"/>
            <a:ext cx="577155"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279959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25116" y="3140968"/>
            <a:ext cx="6858000" cy="1066800"/>
          </a:xfrm>
        </p:spPr>
        <p:txBody>
          <a:bodyPr>
            <a:normAutofit/>
          </a:bodyPr>
          <a:lstStyle/>
          <a:p>
            <a:r>
              <a:rPr lang="es-MX" sz="4400" dirty="0" smtClean="0"/>
              <a:t>Materiales de impresión</a:t>
            </a:r>
            <a:endParaRPr lang="es-MX" sz="4400" dirty="0"/>
          </a:p>
        </p:txBody>
      </p:sp>
      <p:sp>
        <p:nvSpPr>
          <p:cNvPr id="3" name="2 Subtítulo"/>
          <p:cNvSpPr>
            <a:spLocks noGrp="1"/>
          </p:cNvSpPr>
          <p:nvPr>
            <p:ph type="body" idx="1"/>
          </p:nvPr>
        </p:nvSpPr>
        <p:spPr/>
        <p:txBody>
          <a:bodyPr/>
          <a:lstStyle/>
          <a:p>
            <a:r>
              <a:rPr lang="es-MX" dirty="0" smtClean="0"/>
              <a:t>Dra. En E.P. Rosa Martha Flores Estrada</a:t>
            </a:r>
            <a:endParaRPr lang="es-MX" dirty="0"/>
          </a:p>
        </p:txBody>
      </p:sp>
      <p:pic>
        <p:nvPicPr>
          <p:cNvPr id="5" name="4 Imagen"/>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normAutofit/>
          </a:bodyPr>
          <a:lstStyle/>
          <a:p>
            <a:r>
              <a:rPr lang="es-MX" sz="4000" dirty="0" smtClean="0"/>
              <a:t>Materiales de impresión  </a:t>
            </a:r>
            <a:endParaRPr lang="es-MX" sz="4000" dirty="0"/>
          </a:p>
        </p:txBody>
      </p:sp>
      <p:pic>
        <p:nvPicPr>
          <p:cNvPr id="7" name="Imagen 6"/>
          <p:cNvPicPr>
            <a:picLocks noChangeAspect="1"/>
          </p:cNvPicPr>
          <p:nvPr/>
        </p:nvPicPr>
        <p:blipFill>
          <a:blip r:embed="rId3"/>
          <a:stretch>
            <a:fillRect/>
          </a:stretch>
        </p:blipFill>
        <p:spPr>
          <a:xfrm>
            <a:off x="450443" y="1811698"/>
            <a:ext cx="7650956" cy="4300538"/>
          </a:xfrm>
          <a:prstGeom prst="rect">
            <a:avLst/>
          </a:prstGeom>
        </p:spPr>
      </p:pic>
      <p:sp>
        <p:nvSpPr>
          <p:cNvPr id="8" name="CuadroTexto 7"/>
          <p:cNvSpPr txBox="1"/>
          <p:nvPr/>
        </p:nvSpPr>
        <p:spPr>
          <a:xfrm>
            <a:off x="3328988" y="5129212"/>
            <a:ext cx="2114550" cy="300082"/>
          </a:xfrm>
          <a:prstGeom prst="rect">
            <a:avLst/>
          </a:prstGeom>
          <a:noFill/>
        </p:spPr>
        <p:txBody>
          <a:bodyPr wrap="square" rtlCol="0">
            <a:spAutoFit/>
          </a:bodyPr>
          <a:lstStyle/>
          <a:p>
            <a:r>
              <a:rPr lang="es-MX" sz="1350" dirty="0">
                <a:solidFill>
                  <a:schemeClr val="bg1">
                    <a:lumMod val="50000"/>
                  </a:schemeClr>
                </a:solidFill>
              </a:rPr>
              <a:t>Por adición y condensación </a:t>
            </a:r>
          </a:p>
        </p:txBody>
      </p:sp>
      <p:pic>
        <p:nvPicPr>
          <p:cNvPr id="14" name="Imagen 13"/>
          <p:cNvPicPr>
            <a:picLocks noChangeAspect="1"/>
          </p:cNvPicPr>
          <p:nvPr/>
        </p:nvPicPr>
        <p:blipFill>
          <a:blip r:embed="rId4"/>
          <a:stretch>
            <a:fillRect/>
          </a:stretch>
        </p:blipFill>
        <p:spPr>
          <a:xfrm>
            <a:off x="57247" y="3385802"/>
            <a:ext cx="486451" cy="486451"/>
          </a:xfrm>
          <a:prstGeom prst="rect">
            <a:avLst/>
          </a:prstGeom>
        </p:spPr>
      </p:pic>
      <p:sp>
        <p:nvSpPr>
          <p:cNvPr id="15" name="CuadroTexto 14"/>
          <p:cNvSpPr txBox="1"/>
          <p:nvPr/>
        </p:nvSpPr>
        <p:spPr>
          <a:xfrm>
            <a:off x="682615" y="3643699"/>
            <a:ext cx="1350072" cy="300082"/>
          </a:xfrm>
          <a:prstGeom prst="rect">
            <a:avLst/>
          </a:prstGeom>
          <a:solidFill>
            <a:schemeClr val="tx2">
              <a:lumMod val="60000"/>
              <a:lumOff val="40000"/>
            </a:schemeClr>
          </a:solidFill>
        </p:spPr>
        <p:txBody>
          <a:bodyPr wrap="square" rtlCol="0">
            <a:spAutoFit/>
          </a:bodyPr>
          <a:lstStyle/>
          <a:p>
            <a:r>
              <a:rPr lang="es-MX" sz="1350" dirty="0"/>
              <a:t>Baño maría</a:t>
            </a:r>
          </a:p>
        </p:txBody>
      </p:sp>
      <p:pic>
        <p:nvPicPr>
          <p:cNvPr id="9" name="8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9 Imagen"/>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0464303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r>
              <a:rPr lang="es-MX" sz="4400" dirty="0" err="1" smtClean="0"/>
              <a:t>Hidrocoloides</a:t>
            </a:r>
            <a:r>
              <a:rPr lang="es-MX" sz="4400" dirty="0" smtClean="0"/>
              <a:t> </a:t>
            </a:r>
            <a:endParaRPr lang="es-MX" dirty="0"/>
          </a:p>
        </p:txBody>
      </p:sp>
      <p:pic>
        <p:nvPicPr>
          <p:cNvPr id="6" name="5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5893229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4000" dirty="0" smtClean="0"/>
              <a:t>Coloides</a:t>
            </a:r>
            <a:endParaRPr lang="es-MX" sz="4000" dirty="0"/>
          </a:p>
        </p:txBody>
      </p:sp>
      <p:sp>
        <p:nvSpPr>
          <p:cNvPr id="3" name="2 Marcador de contenido"/>
          <p:cNvSpPr>
            <a:spLocks noGrp="1"/>
          </p:cNvSpPr>
          <p:nvPr>
            <p:ph sz="quarter" idx="1"/>
          </p:nvPr>
        </p:nvSpPr>
        <p:spPr/>
        <p:txBody>
          <a:bodyPr/>
          <a:lstStyle/>
          <a:p>
            <a:r>
              <a:rPr lang="es-ES" dirty="0"/>
              <a:t>Son suspensiones de partículas en un medio molecular. </a:t>
            </a:r>
          </a:p>
          <a:p>
            <a:r>
              <a:rPr lang="es-ES" dirty="0"/>
              <a:t>Dimensión de las partículas: 1-200 </a:t>
            </a:r>
            <a:r>
              <a:rPr lang="es-ES" dirty="0" err="1"/>
              <a:t>nm</a:t>
            </a:r>
            <a:r>
              <a:rPr lang="es-ES" dirty="0"/>
              <a:t>. </a:t>
            </a:r>
          </a:p>
          <a:p>
            <a:r>
              <a:rPr lang="es-ES" dirty="0"/>
              <a:t>Tiene dos fases: dispersa y de dispersión.</a:t>
            </a:r>
          </a:p>
          <a:p>
            <a:r>
              <a:rPr lang="es-ES" dirty="0"/>
              <a:t>Todas las dispersiones coloidales se determinan soles.</a:t>
            </a:r>
          </a:p>
          <a:p>
            <a:pPr marL="0" indent="0">
              <a:buNone/>
            </a:pPr>
            <a:endParaRPr lang="es-MX" dirty="0" smtClean="0"/>
          </a:p>
          <a:p>
            <a:pPr>
              <a:buNone/>
            </a:pPr>
            <a:r>
              <a:rPr lang="es-MX" dirty="0" smtClean="0"/>
              <a:t> </a:t>
            </a:r>
          </a:p>
          <a:p>
            <a:endParaRPr lang="es-MX" dirty="0"/>
          </a:p>
        </p:txBody>
      </p:sp>
      <p:pic>
        <p:nvPicPr>
          <p:cNvPr id="4" name="3 Imagen" descr="http://safe-img01.olx.com.mx/ui/8/22/07/1283037627_74501507_1-Fotos-de--Gelatinas-Artisticas-para-Fiestas-1283037627.jpg"/>
          <p:cNvPicPr/>
          <p:nvPr/>
        </p:nvPicPr>
        <p:blipFill>
          <a:blip r:embed="rId3" cstate="print"/>
          <a:srcRect/>
          <a:stretch>
            <a:fillRect/>
          </a:stretch>
        </p:blipFill>
        <p:spPr bwMode="auto">
          <a:xfrm>
            <a:off x="4932040" y="3645024"/>
            <a:ext cx="2950081" cy="237673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4000" dirty="0" smtClean="0"/>
              <a:t>Coloides </a:t>
            </a:r>
            <a:endParaRPr lang="es-MX" sz="4000" dirty="0"/>
          </a:p>
        </p:txBody>
      </p:sp>
      <p:sp>
        <p:nvSpPr>
          <p:cNvPr id="3" name="2 Marcador de contenido"/>
          <p:cNvSpPr>
            <a:spLocks noGrp="1"/>
          </p:cNvSpPr>
          <p:nvPr>
            <p:ph sz="quarter" idx="1"/>
          </p:nvPr>
        </p:nvSpPr>
        <p:spPr>
          <a:xfrm>
            <a:off x="539552" y="1916842"/>
            <a:ext cx="8229600" cy="4937760"/>
          </a:xfrm>
        </p:spPr>
        <p:txBody>
          <a:bodyPr>
            <a:normAutofit/>
          </a:bodyPr>
          <a:lstStyle/>
          <a:p>
            <a:r>
              <a:rPr lang="es-ES" sz="2800" dirty="0"/>
              <a:t>Los materiales coloidales usados para impresión son agares o alginas disueltos en agua= </a:t>
            </a:r>
            <a:r>
              <a:rPr lang="es-ES" sz="2800" dirty="0" err="1"/>
              <a:t>hidrocoloides</a:t>
            </a:r>
            <a:r>
              <a:rPr lang="es-ES" sz="2800" dirty="0"/>
              <a:t>.</a:t>
            </a:r>
          </a:p>
          <a:p>
            <a:endParaRPr lang="es-MX" sz="2800" dirty="0"/>
          </a:p>
        </p:txBody>
      </p:sp>
      <p:pic>
        <p:nvPicPr>
          <p:cNvPr id="4" name="4 Imagen" descr="Alginato%20Elalgin.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571750" y="4500563"/>
            <a:ext cx="3810000" cy="169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863" y="44624"/>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460432" y="48470"/>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001356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43959" y="141569"/>
            <a:ext cx="8229600" cy="990600"/>
          </a:xfrm>
        </p:spPr>
        <p:txBody>
          <a:bodyPr>
            <a:normAutofit/>
          </a:bodyPr>
          <a:lstStyle/>
          <a:p>
            <a:r>
              <a:rPr lang="es-MX" sz="4000" dirty="0" smtClean="0"/>
              <a:t>Definición </a:t>
            </a:r>
            <a:endParaRPr lang="es-MX" sz="4000" dirty="0"/>
          </a:p>
        </p:txBody>
      </p:sp>
      <p:sp>
        <p:nvSpPr>
          <p:cNvPr id="3" name="2 Marcador de contenido"/>
          <p:cNvSpPr>
            <a:spLocks noGrp="1"/>
          </p:cNvSpPr>
          <p:nvPr>
            <p:ph sz="quarter" idx="1"/>
          </p:nvPr>
        </p:nvSpPr>
        <p:spPr/>
        <p:txBody>
          <a:bodyPr/>
          <a:lstStyle/>
          <a:p>
            <a:r>
              <a:rPr lang="es-MX" dirty="0" smtClean="0"/>
              <a:t>Material de impresión que cambia su estado físico de sol a gel y se utiliza en odontología para toma de impresiones.</a:t>
            </a:r>
            <a:endParaRPr lang="es-MX" dirty="0"/>
          </a:p>
        </p:txBody>
      </p:sp>
      <p:pic>
        <p:nvPicPr>
          <p:cNvPr id="4" name="rg_hi" descr="http://t3.gstatic.com/images?q=tbn:ANd9GcQWdqHXLPp3q2fNwtt3-xPH0ZBA3x4YB9KZslRHPhWGgQXRyW4sgg">
            <a:hlinkClick r:id="rId3"/>
          </p:cNvPr>
          <p:cNvPicPr/>
          <p:nvPr/>
        </p:nvPicPr>
        <p:blipFill>
          <a:blip r:embed="rId4" cstate="print"/>
          <a:srcRect/>
          <a:stretch>
            <a:fillRect/>
          </a:stretch>
        </p:blipFill>
        <p:spPr bwMode="auto">
          <a:xfrm>
            <a:off x="1115616" y="2636912"/>
            <a:ext cx="3321402" cy="272158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 name="4 Imagen" descr="Algi-Therm"/>
          <p:cNvPicPr/>
          <p:nvPr/>
        </p:nvPicPr>
        <p:blipFill>
          <a:blip r:embed="rId5" cstate="print"/>
          <a:srcRect/>
          <a:stretch>
            <a:fillRect/>
          </a:stretch>
        </p:blipFill>
        <p:spPr bwMode="auto">
          <a:xfrm>
            <a:off x="4716016" y="2636912"/>
            <a:ext cx="3598153" cy="275580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 name="5 Imagen"/>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15628" y="141569"/>
            <a:ext cx="8229600" cy="990600"/>
          </a:xfrm>
        </p:spPr>
        <p:txBody>
          <a:bodyPr>
            <a:normAutofit/>
          </a:bodyPr>
          <a:lstStyle/>
          <a:p>
            <a:r>
              <a:rPr lang="es-MX" sz="4000" dirty="0" smtClean="0"/>
              <a:t>Elemento estructural</a:t>
            </a:r>
            <a:endParaRPr lang="es-MX" sz="4000" dirty="0"/>
          </a:p>
        </p:txBody>
      </p:sp>
      <p:sp>
        <p:nvSpPr>
          <p:cNvPr id="3" name="2 Marcador de contenido"/>
          <p:cNvSpPr>
            <a:spLocks noGrp="1"/>
          </p:cNvSpPr>
          <p:nvPr>
            <p:ph sz="quarter" idx="1"/>
          </p:nvPr>
        </p:nvSpPr>
        <p:spPr/>
        <p:txBody>
          <a:bodyPr>
            <a:normAutofit/>
          </a:bodyPr>
          <a:lstStyle/>
          <a:p>
            <a:r>
              <a:rPr lang="es-MX" dirty="0"/>
              <a:t>Posee una red mecánica formada por la fase dispersa, la que se aglomera formando cadenas o fibrillas llamadas micelas, que se ramifican y entrecruzan constituyendo una estructura enmarañada; el medio dispersante se mantiene entre los intersticios por atracción capilar, por adhesión.</a:t>
            </a:r>
          </a:p>
          <a:p>
            <a:r>
              <a:rPr lang="es-MX" dirty="0" smtClean="0"/>
              <a:t>Resistencia del gel: a mas frío es mas viscoso y por tanto mas resistente, sin llegar al punto de congelación.</a:t>
            </a:r>
          </a:p>
          <a:p>
            <a:endParaRPr lang="es-MX" dirty="0" smtClean="0"/>
          </a:p>
          <a:p>
            <a:endParaRPr lang="es-MX" dirty="0"/>
          </a:p>
        </p:txBody>
      </p:sp>
      <p:pic>
        <p:nvPicPr>
          <p:cNvPr id="4" name="3 Imagen" descr="http://1.bp.blogspot.com/_pkJDbKxSiTQ/TCnkdTO82DI/AAAAAAAAALY/w1EKk4ol9cI/s1600/Case%C3%ADna.jpg"/>
          <p:cNvPicPr/>
          <p:nvPr/>
        </p:nvPicPr>
        <p:blipFill>
          <a:blip r:embed="rId3" cstate="print"/>
          <a:srcRect/>
          <a:stretch>
            <a:fillRect/>
          </a:stretch>
        </p:blipFill>
        <p:spPr bwMode="auto">
          <a:xfrm>
            <a:off x="2555776" y="4452403"/>
            <a:ext cx="3883938" cy="1770247"/>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2 Marcador de contenido"/>
          <p:cNvSpPr>
            <a:spLocks noGrp="1"/>
          </p:cNvSpPr>
          <p:nvPr>
            <p:ph idx="1"/>
          </p:nvPr>
        </p:nvSpPr>
        <p:spPr>
          <a:xfrm>
            <a:off x="758949" y="1268760"/>
            <a:ext cx="7772400" cy="5427662"/>
          </a:xfrm>
        </p:spPr>
        <p:txBody>
          <a:bodyPr/>
          <a:lstStyle/>
          <a:p>
            <a:pPr>
              <a:buFont typeface="Wingdings" pitchFamily="2" charset="2"/>
              <a:buNone/>
            </a:pPr>
            <a:r>
              <a:rPr lang="es-MX" b="1" dirty="0" smtClean="0"/>
              <a:t>ORGANISMO ACADÉMICO : </a:t>
            </a:r>
          </a:p>
          <a:p>
            <a:r>
              <a:rPr lang="es-MX" dirty="0" smtClean="0"/>
              <a:t>FACULTAD DE ODONTOLOGÍA</a:t>
            </a:r>
          </a:p>
          <a:p>
            <a:endParaRPr lang="es-ES" dirty="0" smtClean="0"/>
          </a:p>
          <a:p>
            <a:pPr>
              <a:buFont typeface="Wingdings" pitchFamily="2" charset="2"/>
              <a:buNone/>
            </a:pPr>
            <a:r>
              <a:rPr lang="es-MX" b="1" dirty="0" smtClean="0"/>
              <a:t>PROGRAMA EDUCATIVO: </a:t>
            </a:r>
          </a:p>
          <a:p>
            <a:r>
              <a:rPr lang="es-MX" dirty="0" smtClean="0"/>
              <a:t>LICENCIATURA DE CIRUJANO DENTISTA</a:t>
            </a:r>
          </a:p>
          <a:p>
            <a:pPr>
              <a:buFont typeface="Wingdings" pitchFamily="2" charset="2"/>
              <a:buNone/>
            </a:pPr>
            <a:endParaRPr lang="es-ES" dirty="0" smtClean="0"/>
          </a:p>
          <a:p>
            <a:pPr>
              <a:buFont typeface="Wingdings" pitchFamily="2" charset="2"/>
              <a:buNone/>
            </a:pPr>
            <a:r>
              <a:rPr lang="es-ES" dirty="0" smtClean="0"/>
              <a:t> </a:t>
            </a:r>
            <a:r>
              <a:rPr lang="es-MX" b="1" dirty="0" smtClean="0"/>
              <a:t>ÁREA DE DOCENCIA: </a:t>
            </a:r>
          </a:p>
          <a:p>
            <a:r>
              <a:rPr lang="es-MX" dirty="0" smtClean="0"/>
              <a:t>REHABILITACIÓN ODONTOLÓGICA</a:t>
            </a:r>
            <a:endParaRPr lang="es-ES" dirty="0" smtClean="0"/>
          </a:p>
          <a:p>
            <a:endParaRPr lang="es-ES" dirty="0" smtClean="0"/>
          </a:p>
        </p:txBody>
      </p:sp>
      <p:sp>
        <p:nvSpPr>
          <p:cNvPr id="4" name="3 Marcador de número de diapositiva"/>
          <p:cNvSpPr>
            <a:spLocks noGrp="1"/>
          </p:cNvSpPr>
          <p:nvPr>
            <p:ph type="sldNum" sz="quarter" idx="12"/>
          </p:nvPr>
        </p:nvSpPr>
        <p:spPr/>
        <p:txBody>
          <a:bodyPr/>
          <a:lstStyle/>
          <a:p>
            <a:pPr>
              <a:defRPr/>
            </a:pPr>
            <a:fld id="{E787BB36-6261-441F-BDBC-1EE47F33511B}" type="slidenum">
              <a:rPr lang="es-ES" smtClean="0"/>
              <a:pPr>
                <a:defRPr/>
              </a:pPr>
              <a:t>2</a:t>
            </a:fld>
            <a:endParaRPr lang="es-ES"/>
          </a:p>
        </p:txBody>
      </p:sp>
      <p:pic>
        <p:nvPicPr>
          <p:cNvPr id="5" name="4 Imagen"/>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496" y="39688"/>
            <a:ext cx="623327"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31349" y="39688"/>
            <a:ext cx="577155"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4965088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61024" y="141569"/>
            <a:ext cx="8229600" cy="990600"/>
          </a:xfrm>
        </p:spPr>
        <p:txBody>
          <a:bodyPr>
            <a:normAutofit/>
          </a:bodyPr>
          <a:lstStyle/>
          <a:p>
            <a:pPr eaLnBrk="1" fontAlgn="auto" hangingPunct="1">
              <a:spcAft>
                <a:spcPts val="0"/>
              </a:spcAft>
              <a:defRPr/>
            </a:pPr>
            <a:r>
              <a:rPr lang="es-ES" sz="4000" dirty="0" smtClean="0">
                <a:solidFill>
                  <a:schemeClr val="tx2">
                    <a:satMod val="200000"/>
                  </a:schemeClr>
                </a:solidFill>
              </a:rPr>
              <a:t>Estabilidad dimensional</a:t>
            </a:r>
            <a:endParaRPr lang="es-ES" sz="4000" dirty="0">
              <a:solidFill>
                <a:schemeClr val="tx2">
                  <a:satMod val="200000"/>
                </a:schemeClr>
              </a:solidFill>
            </a:endParaRPr>
          </a:p>
        </p:txBody>
      </p:sp>
      <p:sp>
        <p:nvSpPr>
          <p:cNvPr id="55299" name="2 Marcador de contenido"/>
          <p:cNvSpPr>
            <a:spLocks noGrp="1"/>
          </p:cNvSpPr>
          <p:nvPr>
            <p:ph idx="1"/>
          </p:nvPr>
        </p:nvSpPr>
        <p:spPr/>
        <p:txBody>
          <a:bodyPr/>
          <a:lstStyle/>
          <a:p>
            <a:pPr eaLnBrk="1" hangingPunct="1"/>
            <a:r>
              <a:rPr lang="es-ES" dirty="0" smtClean="0"/>
              <a:t>Los geles se someten a cambios de dimensión por:</a:t>
            </a:r>
          </a:p>
          <a:p>
            <a:pPr lvl="1" eaLnBrk="1" hangingPunct="1"/>
            <a:endParaRPr lang="es-ES" dirty="0" smtClean="0"/>
          </a:p>
          <a:p>
            <a:pPr lvl="1" eaLnBrk="1" hangingPunct="1"/>
            <a:r>
              <a:rPr lang="es-ES" dirty="0" smtClean="0"/>
              <a:t>Sinéresis</a:t>
            </a:r>
          </a:p>
          <a:p>
            <a:pPr lvl="1" eaLnBrk="1" hangingPunct="1"/>
            <a:r>
              <a:rPr lang="es-ES" dirty="0" smtClean="0"/>
              <a:t>Evaporación</a:t>
            </a:r>
          </a:p>
          <a:p>
            <a:pPr lvl="1" eaLnBrk="1" hangingPunct="1"/>
            <a:r>
              <a:rPr lang="es-ES" dirty="0" smtClean="0"/>
              <a:t>Imbibición.</a:t>
            </a:r>
          </a:p>
          <a:p>
            <a:pPr eaLnBrk="1" hangingPunct="1"/>
            <a:endParaRPr lang="es-ES" dirty="0" smtClean="0"/>
          </a:p>
          <a:p>
            <a:pPr eaLnBrk="1" hangingPunct="1"/>
            <a:endParaRPr lang="es-ES" dirty="0" smtClean="0"/>
          </a:p>
        </p:txBody>
      </p:sp>
      <p:sp>
        <p:nvSpPr>
          <p:cNvPr id="43012" name="8 Marcador de número de diapositiva"/>
          <p:cNvSpPr>
            <a:spLocks noGrp="1"/>
          </p:cNvSpPr>
          <p:nvPr>
            <p:ph type="sldNum" sz="quarter" idx="12"/>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fld id="{4DF6F961-BB99-4A2E-ACCF-2E13E86962C0}" type="slidenum">
              <a:rPr lang="es-ES" smtClean="0"/>
              <a:pPr fontAlgn="base">
                <a:spcBef>
                  <a:spcPct val="0"/>
                </a:spcBef>
                <a:spcAft>
                  <a:spcPct val="0"/>
                </a:spcAft>
                <a:defRPr/>
              </a:pPr>
              <a:t>20</a:t>
            </a:fld>
            <a:endParaRPr lang="es-ES" smtClean="0"/>
          </a:p>
        </p:txBody>
      </p:sp>
      <p:sp>
        <p:nvSpPr>
          <p:cNvPr id="4" name="3 Cerrar llave"/>
          <p:cNvSpPr/>
          <p:nvPr/>
        </p:nvSpPr>
        <p:spPr>
          <a:xfrm>
            <a:off x="3059832" y="2204864"/>
            <a:ext cx="214312" cy="642938"/>
          </a:xfrm>
          <a:prstGeom prst="rightBrace">
            <a:avLst/>
          </a:prstGeom>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s-ES"/>
          </a:p>
        </p:txBody>
      </p:sp>
      <p:sp>
        <p:nvSpPr>
          <p:cNvPr id="55302" name="4 CuadroTexto"/>
          <p:cNvSpPr txBox="1">
            <a:spLocks noChangeArrowheads="1"/>
          </p:cNvSpPr>
          <p:nvPr/>
        </p:nvSpPr>
        <p:spPr bwMode="auto">
          <a:xfrm>
            <a:off x="3419872" y="2276872"/>
            <a:ext cx="51435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s-ES" sz="2400" dirty="0">
                <a:latin typeface="Corbel" pitchFamily="34" charset="0"/>
              </a:rPr>
              <a:t>Encogimiento al  exponerse al aire</a:t>
            </a:r>
          </a:p>
        </p:txBody>
      </p:sp>
      <p:sp>
        <p:nvSpPr>
          <p:cNvPr id="6" name="5 Cerrar llave"/>
          <p:cNvSpPr/>
          <p:nvPr/>
        </p:nvSpPr>
        <p:spPr>
          <a:xfrm>
            <a:off x="3059832" y="2924944"/>
            <a:ext cx="214312" cy="500063"/>
          </a:xfrm>
          <a:prstGeom prst="rightBrace">
            <a:avLst/>
          </a:prstGeom>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s-ES"/>
          </a:p>
        </p:txBody>
      </p:sp>
      <p:sp>
        <p:nvSpPr>
          <p:cNvPr id="55304" name="6 CuadroTexto"/>
          <p:cNvSpPr txBox="1">
            <a:spLocks noChangeArrowheads="1"/>
          </p:cNvSpPr>
          <p:nvPr/>
        </p:nvSpPr>
        <p:spPr bwMode="auto">
          <a:xfrm>
            <a:off x="3419872" y="2924944"/>
            <a:ext cx="51435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s-ES" sz="2400" dirty="0">
                <a:latin typeface="Corbel" pitchFamily="34" charset="0"/>
              </a:rPr>
              <a:t>Se expande al sumergirse en agua</a:t>
            </a:r>
          </a:p>
        </p:txBody>
      </p:sp>
      <p:pic>
        <p:nvPicPr>
          <p:cNvPr id="10" name="9 Imagen" descr="http://comohacerya.com.ar/wp-content/uploads/2009/04/gelatina.jpg"/>
          <p:cNvPicPr/>
          <p:nvPr/>
        </p:nvPicPr>
        <p:blipFill>
          <a:blip r:embed="rId3" cstate="print"/>
          <a:srcRect/>
          <a:stretch>
            <a:fillRect/>
          </a:stretch>
        </p:blipFill>
        <p:spPr bwMode="auto">
          <a:xfrm>
            <a:off x="1504558" y="4365104"/>
            <a:ext cx="1662430" cy="148272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1" name="10 Imagen" descr="http://comohacerya.com.ar/wp-content/uploads/2009/04/gelatina.jpg"/>
          <p:cNvPicPr/>
          <p:nvPr/>
        </p:nvPicPr>
        <p:blipFill>
          <a:blip r:embed="rId3" cstate="print"/>
          <a:srcRect/>
          <a:stretch>
            <a:fillRect/>
          </a:stretch>
        </p:blipFill>
        <p:spPr bwMode="auto">
          <a:xfrm>
            <a:off x="4600902" y="4005064"/>
            <a:ext cx="3024336" cy="237626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2" name="11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12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1626839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79995" y="141569"/>
            <a:ext cx="8229600" cy="990600"/>
          </a:xfrm>
        </p:spPr>
        <p:txBody>
          <a:bodyPr>
            <a:normAutofit/>
          </a:bodyPr>
          <a:lstStyle/>
          <a:p>
            <a:r>
              <a:rPr lang="es-MX" sz="4000" dirty="0" err="1" smtClean="0"/>
              <a:t>Hidrocoloide</a:t>
            </a:r>
            <a:r>
              <a:rPr lang="es-MX" sz="4000" dirty="0" smtClean="0"/>
              <a:t> reversible</a:t>
            </a:r>
            <a:endParaRPr lang="es-MX" sz="4000" dirty="0"/>
          </a:p>
        </p:txBody>
      </p:sp>
      <p:sp>
        <p:nvSpPr>
          <p:cNvPr id="3" name="2 Marcador de contenido"/>
          <p:cNvSpPr>
            <a:spLocks noGrp="1"/>
          </p:cNvSpPr>
          <p:nvPr>
            <p:ph sz="quarter" idx="1"/>
          </p:nvPr>
        </p:nvSpPr>
        <p:spPr/>
        <p:txBody>
          <a:bodyPr/>
          <a:lstStyle/>
          <a:p>
            <a:pPr>
              <a:buNone/>
            </a:pPr>
            <a:r>
              <a:rPr lang="es-MX" dirty="0" smtClean="0"/>
              <a:t>Compuestos de:</a:t>
            </a:r>
          </a:p>
          <a:p>
            <a:r>
              <a:rPr lang="es-MX" dirty="0" err="1" smtClean="0"/>
              <a:t>Agar</a:t>
            </a:r>
            <a:r>
              <a:rPr lang="es-MX" dirty="0" smtClean="0"/>
              <a:t>: 13-17%</a:t>
            </a:r>
          </a:p>
          <a:p>
            <a:r>
              <a:rPr lang="es-MX" dirty="0" smtClean="0"/>
              <a:t>Borato: .2-.5</a:t>
            </a:r>
          </a:p>
          <a:p>
            <a:r>
              <a:rPr lang="es-MX" dirty="0" smtClean="0"/>
              <a:t>Sulfato: endurecedor de escayola1-2%</a:t>
            </a:r>
          </a:p>
          <a:p>
            <a:r>
              <a:rPr lang="es-MX" dirty="0" smtClean="0"/>
              <a:t>Cera dura relleno: .5-1.0</a:t>
            </a:r>
          </a:p>
          <a:p>
            <a:r>
              <a:rPr lang="es-MX" dirty="0" smtClean="0"/>
              <a:t>Material tixotrópico: espesante</a:t>
            </a:r>
          </a:p>
          <a:p>
            <a:r>
              <a:rPr lang="es-MX" dirty="0" smtClean="0"/>
              <a:t>Agua: medio de reacción.</a:t>
            </a:r>
          </a:p>
          <a:p>
            <a:pPr>
              <a:buNone/>
            </a:pPr>
            <a:endParaRPr lang="es-MX" dirty="0" smtClean="0"/>
          </a:p>
          <a:p>
            <a:pPr>
              <a:buNone/>
            </a:pPr>
            <a:r>
              <a:rPr lang="es-MX" sz="4400" dirty="0" smtClean="0"/>
              <a:t>         Sol                 gel</a:t>
            </a:r>
          </a:p>
          <a:p>
            <a:endParaRPr lang="es-MX" dirty="0"/>
          </a:p>
        </p:txBody>
      </p:sp>
      <p:sp>
        <p:nvSpPr>
          <p:cNvPr id="4" name="3 Flecha izquierda y derecha"/>
          <p:cNvSpPr/>
          <p:nvPr/>
        </p:nvSpPr>
        <p:spPr>
          <a:xfrm>
            <a:off x="2915816" y="5229200"/>
            <a:ext cx="2160240" cy="432048"/>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188640"/>
            <a:ext cx="8229600" cy="990600"/>
          </a:xfrm>
        </p:spPr>
        <p:txBody>
          <a:bodyPr>
            <a:noAutofit/>
          </a:bodyPr>
          <a:lstStyle/>
          <a:p>
            <a:r>
              <a:rPr lang="es-MX" sz="3600" dirty="0" err="1" smtClean="0"/>
              <a:t>Hidrocoloide</a:t>
            </a:r>
            <a:r>
              <a:rPr lang="es-MX" sz="3600" dirty="0" smtClean="0"/>
              <a:t> irreversible: </a:t>
            </a:r>
            <a:r>
              <a:rPr lang="es-MX" sz="3600" dirty="0" err="1" smtClean="0"/>
              <a:t>alginato</a:t>
            </a:r>
            <a:endParaRPr lang="es-MX" sz="3600" dirty="0"/>
          </a:p>
        </p:txBody>
      </p:sp>
      <p:sp>
        <p:nvSpPr>
          <p:cNvPr id="3" name="2 Marcador de contenido"/>
          <p:cNvSpPr>
            <a:spLocks noGrp="1"/>
          </p:cNvSpPr>
          <p:nvPr>
            <p:ph sz="quarter" idx="1"/>
          </p:nvPr>
        </p:nvSpPr>
        <p:spPr>
          <a:xfrm>
            <a:off x="467544" y="1514822"/>
            <a:ext cx="8229600" cy="4937760"/>
          </a:xfrm>
        </p:spPr>
        <p:txBody>
          <a:bodyPr/>
          <a:lstStyle/>
          <a:p>
            <a:r>
              <a:rPr lang="es-ES" dirty="0"/>
              <a:t>Son materiales elásticos para impresiones, basados en sales solubles del ácido </a:t>
            </a:r>
            <a:r>
              <a:rPr lang="es-ES" dirty="0" err="1"/>
              <a:t>algínico</a:t>
            </a:r>
            <a:r>
              <a:rPr lang="es-ES" dirty="0"/>
              <a:t>, obtenidos de algas marinas llamadas “Alginas”.</a:t>
            </a:r>
          </a:p>
        </p:txBody>
      </p:sp>
      <p:pic>
        <p:nvPicPr>
          <p:cNvPr id="4" name="rg_hi" descr="http://t2.gstatic.com/images?q=tbn:ANd9GcRafXnDyPciejlpAgA7gGHHbQfHkU_p71VZxEyWOgrQ7sfuj--3">
            <a:hlinkClick r:id="rId3"/>
          </p:cNvPr>
          <p:cNvPicPr/>
          <p:nvPr/>
        </p:nvPicPr>
        <p:blipFill>
          <a:blip r:embed="rId4" cstate="print"/>
          <a:srcRect/>
          <a:stretch>
            <a:fillRect/>
          </a:stretch>
        </p:blipFill>
        <p:spPr bwMode="auto">
          <a:xfrm>
            <a:off x="1835696" y="3575103"/>
            <a:ext cx="2138110" cy="230066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 name="rg_hi" descr="http://t0.gstatic.com/images?q=tbn:ANd9GcSOCaAUGVSh8GI2frTjsx6qMIx8rZ345YMkOCjth54u6iwyI7WXrw">
            <a:hlinkClick r:id="rId5"/>
          </p:cNvPr>
          <p:cNvPicPr/>
          <p:nvPr/>
        </p:nvPicPr>
        <p:blipFill>
          <a:blip r:embed="rId6" cstate="print"/>
          <a:srcRect/>
          <a:stretch>
            <a:fillRect/>
          </a:stretch>
        </p:blipFill>
        <p:spPr bwMode="auto">
          <a:xfrm>
            <a:off x="5436096" y="2780928"/>
            <a:ext cx="2425796" cy="1588351"/>
          </a:xfrm>
          <a:prstGeom prst="rect">
            <a:avLst/>
          </a:prstGeom>
          <a:noFill/>
          <a:ln w="9525">
            <a:noFill/>
            <a:miter lim="800000"/>
            <a:headEnd/>
            <a:tailEnd/>
          </a:ln>
        </p:spPr>
      </p:pic>
      <p:pic>
        <p:nvPicPr>
          <p:cNvPr id="7" name="rg_hi" descr="http://t0.gstatic.com/images?q=tbn:ANd9GcRFJKJ0dZzU0DiolgnxnDVlSfsP6yDWQIAzTYZkRDhGg5MyLIPA">
            <a:hlinkClick r:id="rId7"/>
          </p:cNvPr>
          <p:cNvPicPr/>
          <p:nvPr/>
        </p:nvPicPr>
        <p:blipFill>
          <a:blip r:embed="rId8" cstate="print"/>
          <a:srcRect/>
          <a:stretch>
            <a:fillRect/>
          </a:stretch>
        </p:blipFill>
        <p:spPr bwMode="auto">
          <a:xfrm>
            <a:off x="5397148" y="4725898"/>
            <a:ext cx="2503692" cy="1726684"/>
          </a:xfrm>
          <a:prstGeom prst="rect">
            <a:avLst/>
          </a:prstGeom>
          <a:noFill/>
          <a:ln w="9525">
            <a:noFill/>
            <a:miter lim="800000"/>
            <a:headEnd/>
            <a:tailEnd/>
          </a:ln>
        </p:spPr>
      </p:pic>
      <p:pic>
        <p:nvPicPr>
          <p:cNvPr id="8" name="7 Imagen"/>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8 Imagen"/>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05672" y="141569"/>
            <a:ext cx="8229600" cy="990600"/>
          </a:xfrm>
        </p:spPr>
        <p:txBody>
          <a:bodyPr>
            <a:normAutofit/>
          </a:bodyPr>
          <a:lstStyle/>
          <a:p>
            <a:r>
              <a:rPr lang="es-MX" sz="4000" dirty="0" smtClean="0"/>
              <a:t>Composición </a:t>
            </a:r>
            <a:endParaRPr lang="es-MX" sz="4000" dirty="0"/>
          </a:p>
        </p:txBody>
      </p:sp>
      <p:sp>
        <p:nvSpPr>
          <p:cNvPr id="3" name="2 Marcador de contenido"/>
          <p:cNvSpPr>
            <a:spLocks noGrp="1"/>
          </p:cNvSpPr>
          <p:nvPr>
            <p:ph sz="quarter" idx="1"/>
          </p:nvPr>
        </p:nvSpPr>
        <p:spPr/>
        <p:txBody>
          <a:bodyPr/>
          <a:lstStyle/>
          <a:p>
            <a:r>
              <a:rPr lang="es-MX" dirty="0" err="1" smtClean="0"/>
              <a:t>Alginato</a:t>
            </a:r>
            <a:r>
              <a:rPr lang="es-MX" dirty="0" smtClean="0"/>
              <a:t> soluble: sódico, potásico o de </a:t>
            </a:r>
            <a:r>
              <a:rPr lang="es-MX" dirty="0" err="1" smtClean="0"/>
              <a:t>trietaolamina</a:t>
            </a:r>
            <a:r>
              <a:rPr lang="es-MX" dirty="0" smtClean="0"/>
              <a:t>.</a:t>
            </a:r>
          </a:p>
          <a:p>
            <a:r>
              <a:rPr lang="es-MX" dirty="0" smtClean="0"/>
              <a:t>Óxido de zinc: relleno</a:t>
            </a:r>
          </a:p>
          <a:p>
            <a:r>
              <a:rPr lang="es-MX" dirty="0" smtClean="0"/>
              <a:t>Tierra de diatomeas: relleno y resistencia </a:t>
            </a:r>
          </a:p>
          <a:p>
            <a:r>
              <a:rPr lang="es-MX" dirty="0" smtClean="0"/>
              <a:t>Sulfato de calcio: reactivo</a:t>
            </a:r>
          </a:p>
          <a:p>
            <a:r>
              <a:rPr lang="es-MX" dirty="0" smtClean="0"/>
              <a:t>Fluoruro de potasio: acelerador</a:t>
            </a:r>
          </a:p>
          <a:p>
            <a:r>
              <a:rPr lang="es-MX" dirty="0" smtClean="0"/>
              <a:t>Fosfato de sodio: retardador</a:t>
            </a:r>
          </a:p>
          <a:p>
            <a:endParaRPr lang="es-MX" dirty="0"/>
          </a:p>
        </p:txBody>
      </p:sp>
      <p:pic>
        <p:nvPicPr>
          <p:cNvPr id="4" name="3 Imagen" descr="http://www.solostocks.com/img/alginatos-para-impresiones-de-precision-5928959z0.jpg"/>
          <p:cNvPicPr/>
          <p:nvPr/>
        </p:nvPicPr>
        <p:blipFill>
          <a:blip r:embed="rId3" cstate="print"/>
          <a:srcRect/>
          <a:stretch>
            <a:fillRect/>
          </a:stretch>
        </p:blipFill>
        <p:spPr bwMode="auto">
          <a:xfrm>
            <a:off x="1979712" y="4149080"/>
            <a:ext cx="1759585" cy="2341245"/>
          </a:xfrm>
          <a:prstGeom prst="rect">
            <a:avLst/>
          </a:prstGeom>
          <a:noFill/>
          <a:ln w="9525">
            <a:noFill/>
            <a:miter lim="800000"/>
            <a:headEnd/>
            <a:tailEnd/>
          </a:ln>
        </p:spPr>
      </p:pic>
      <p:pic>
        <p:nvPicPr>
          <p:cNvPr id="5122" name="Picture 2" descr="http://www.able-bio.es/3-dental-material/1-1.jpg"/>
          <p:cNvPicPr>
            <a:picLocks noChangeAspect="1" noChangeArrowheads="1"/>
          </p:cNvPicPr>
          <p:nvPr/>
        </p:nvPicPr>
        <p:blipFill>
          <a:blip r:embed="rId4" cstate="print"/>
          <a:srcRect/>
          <a:stretch>
            <a:fillRect/>
          </a:stretch>
        </p:blipFill>
        <p:spPr bwMode="auto">
          <a:xfrm>
            <a:off x="4788024" y="2785914"/>
            <a:ext cx="3384376" cy="3384376"/>
          </a:xfrm>
          <a:prstGeom prst="rect">
            <a:avLst/>
          </a:prstGeom>
          <a:noFill/>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71655" y="137723"/>
            <a:ext cx="8229600" cy="990600"/>
          </a:xfrm>
        </p:spPr>
        <p:txBody>
          <a:bodyPr>
            <a:normAutofit/>
          </a:bodyPr>
          <a:lstStyle/>
          <a:p>
            <a:pPr eaLnBrk="1" fontAlgn="auto" hangingPunct="1">
              <a:spcAft>
                <a:spcPts val="0"/>
              </a:spcAft>
              <a:defRPr/>
            </a:pPr>
            <a:r>
              <a:rPr lang="es-ES" sz="4000" dirty="0" smtClean="0">
                <a:solidFill>
                  <a:schemeClr val="tx2">
                    <a:satMod val="200000"/>
                  </a:schemeClr>
                </a:solidFill>
              </a:rPr>
              <a:t>Tiempo de trabajo</a:t>
            </a:r>
            <a:endParaRPr lang="es-ES" sz="4000" dirty="0">
              <a:solidFill>
                <a:schemeClr val="tx2">
                  <a:satMod val="200000"/>
                </a:schemeClr>
              </a:solidFill>
            </a:endParaRPr>
          </a:p>
        </p:txBody>
      </p:sp>
      <p:sp>
        <p:nvSpPr>
          <p:cNvPr id="49155" name="2 Marcador de contenido"/>
          <p:cNvSpPr>
            <a:spLocks noGrp="1"/>
          </p:cNvSpPr>
          <p:nvPr>
            <p:ph idx="1"/>
          </p:nvPr>
        </p:nvSpPr>
        <p:spPr>
          <a:xfrm>
            <a:off x="467544" y="1531620"/>
            <a:ext cx="8229600" cy="4937760"/>
          </a:xfrm>
        </p:spPr>
        <p:txBody>
          <a:bodyPr>
            <a:normAutofit/>
          </a:bodyPr>
          <a:lstStyle/>
          <a:p>
            <a:pPr eaLnBrk="1" hangingPunct="1"/>
            <a:r>
              <a:rPr lang="es-ES" sz="3200" dirty="0" smtClean="0"/>
              <a:t>Tiempo que transcurre desde que se inicia la mezcla de agua-polvo hasta que se carga el </a:t>
            </a:r>
            <a:r>
              <a:rPr lang="es-ES" sz="3200" dirty="0" err="1" smtClean="0"/>
              <a:t>portaimpresiones</a:t>
            </a:r>
            <a:r>
              <a:rPr lang="es-ES" sz="3200" dirty="0" smtClean="0"/>
              <a:t>.</a:t>
            </a:r>
          </a:p>
          <a:p>
            <a:pPr eaLnBrk="1" hangingPunct="1"/>
            <a:r>
              <a:rPr lang="es-ES" sz="3200" dirty="0" smtClean="0"/>
              <a:t>Es de 45 segundos a 1 minuto.</a:t>
            </a:r>
          </a:p>
        </p:txBody>
      </p:sp>
      <p:sp>
        <p:nvSpPr>
          <p:cNvPr id="36868" name="5 Marcador de número de diapositiva"/>
          <p:cNvSpPr>
            <a:spLocks noGrp="1"/>
          </p:cNvSpPr>
          <p:nvPr>
            <p:ph type="sldNum" sz="quarter" idx="12"/>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fld id="{818166BC-466B-42C5-9290-076BB0EDDCF5}" type="slidenum">
              <a:rPr lang="es-ES" smtClean="0"/>
              <a:pPr fontAlgn="base">
                <a:spcBef>
                  <a:spcPct val="0"/>
                </a:spcBef>
                <a:spcAft>
                  <a:spcPct val="0"/>
                </a:spcAft>
                <a:defRPr/>
              </a:pPr>
              <a:t>24</a:t>
            </a:fld>
            <a:endParaRPr lang="es-ES" smtClean="0"/>
          </a:p>
        </p:txBody>
      </p:sp>
      <p:pic>
        <p:nvPicPr>
          <p:cNvPr id="49157" name="3 Imagen" descr="alfCHR3.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403600" y="4000500"/>
            <a:ext cx="2811463" cy="254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7918561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43959" y="208439"/>
            <a:ext cx="8229600" cy="990600"/>
          </a:xfrm>
        </p:spPr>
        <p:txBody>
          <a:bodyPr>
            <a:normAutofit/>
          </a:bodyPr>
          <a:lstStyle/>
          <a:p>
            <a:pPr eaLnBrk="1" fontAlgn="auto" hangingPunct="1">
              <a:spcAft>
                <a:spcPts val="0"/>
              </a:spcAft>
              <a:defRPr/>
            </a:pPr>
            <a:r>
              <a:rPr lang="es-ES" sz="4000" dirty="0" smtClean="0">
                <a:solidFill>
                  <a:schemeClr val="tx2">
                    <a:satMod val="200000"/>
                  </a:schemeClr>
                </a:solidFill>
              </a:rPr>
              <a:t>Tiempo de </a:t>
            </a:r>
            <a:r>
              <a:rPr lang="es-ES" sz="4000" dirty="0" err="1" smtClean="0">
                <a:solidFill>
                  <a:schemeClr val="tx2">
                    <a:satMod val="200000"/>
                  </a:schemeClr>
                </a:solidFill>
              </a:rPr>
              <a:t>gelificación</a:t>
            </a:r>
            <a:endParaRPr lang="es-ES" sz="4000" dirty="0">
              <a:solidFill>
                <a:schemeClr val="tx2">
                  <a:satMod val="200000"/>
                </a:schemeClr>
              </a:solidFill>
            </a:endParaRPr>
          </a:p>
        </p:txBody>
      </p:sp>
      <p:sp>
        <p:nvSpPr>
          <p:cNvPr id="50179" name="2 Marcador de contenido"/>
          <p:cNvSpPr>
            <a:spLocks noGrp="1"/>
          </p:cNvSpPr>
          <p:nvPr>
            <p:ph idx="1"/>
          </p:nvPr>
        </p:nvSpPr>
        <p:spPr/>
        <p:txBody>
          <a:bodyPr/>
          <a:lstStyle/>
          <a:p>
            <a:pPr eaLnBrk="1" hangingPunct="1"/>
            <a:r>
              <a:rPr lang="es-ES" dirty="0" smtClean="0"/>
              <a:t>Se mide desde el inicio de la mezcla hasta que el material endurece en la boca.</a:t>
            </a:r>
          </a:p>
          <a:p>
            <a:pPr eaLnBrk="1" hangingPunct="1"/>
            <a:r>
              <a:rPr lang="es-ES" dirty="0" smtClean="0"/>
              <a:t>Debe proporcionar suficiente tiempo para la mezcla, cargar el </a:t>
            </a:r>
            <a:r>
              <a:rPr lang="es-ES" dirty="0" err="1" smtClean="0"/>
              <a:t>portaimpresiones</a:t>
            </a:r>
            <a:r>
              <a:rPr lang="es-ES" dirty="0" smtClean="0"/>
              <a:t> y colocación en boca.</a:t>
            </a:r>
          </a:p>
          <a:p>
            <a:pPr eaLnBrk="1" hangingPunct="1"/>
            <a:r>
              <a:rPr lang="es-ES" dirty="0" smtClean="0"/>
              <a:t>Tiempo óptimo 3-4 min a temperatura ambiente (20°C)</a:t>
            </a:r>
          </a:p>
        </p:txBody>
      </p:sp>
      <p:sp>
        <p:nvSpPr>
          <p:cNvPr id="37892" name="4 Marcador de número de diapositiva"/>
          <p:cNvSpPr>
            <a:spLocks noGrp="1"/>
          </p:cNvSpPr>
          <p:nvPr>
            <p:ph type="sldNum" sz="quarter" idx="12"/>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fld id="{D64111BA-C661-4C7A-BB01-FA449893B7C8}" type="slidenum">
              <a:rPr lang="es-ES" smtClean="0"/>
              <a:pPr fontAlgn="base">
                <a:spcBef>
                  <a:spcPct val="0"/>
                </a:spcBef>
                <a:spcAft>
                  <a:spcPct val="0"/>
                </a:spcAft>
                <a:defRPr/>
              </a:pPr>
              <a:t>25</a:t>
            </a:fld>
            <a:endParaRPr lang="es-ES" smtClean="0"/>
          </a:p>
        </p:txBody>
      </p:sp>
      <p:pic>
        <p:nvPicPr>
          <p:cNvPr id="6" name="rg_hi" descr="http://t3.gstatic.com/images?q=tbn:ANd9GcRFSC3pnnkMny8H-OGajS1vv7P2Es0yU7BbPuQ7Uy2IvyWBHjpQTg">
            <a:hlinkClick r:id="rId3"/>
          </p:cNvPr>
          <p:cNvPicPr>
            <a:picLocks/>
          </p:cNvPicPr>
          <p:nvPr/>
        </p:nvPicPr>
        <p:blipFill>
          <a:blip r:embed="rId4" cstate="print"/>
          <a:srcRect/>
          <a:stretch>
            <a:fillRect/>
          </a:stretch>
        </p:blipFill>
        <p:spPr bwMode="auto">
          <a:xfrm>
            <a:off x="2339752" y="4005064"/>
            <a:ext cx="4824536" cy="1944215"/>
          </a:xfrm>
          <a:prstGeom prst="rect">
            <a:avLst/>
          </a:prstGeom>
          <a:noFill/>
          <a:ln w="9525">
            <a:noFill/>
            <a:miter lim="800000"/>
            <a:headEnd/>
            <a:tailEnd/>
          </a:ln>
        </p:spPr>
      </p:pic>
      <p:pic>
        <p:nvPicPr>
          <p:cNvPr id="7" name="6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8425730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43959" y="227489"/>
            <a:ext cx="8229600" cy="990600"/>
          </a:xfrm>
        </p:spPr>
        <p:txBody>
          <a:bodyPr>
            <a:normAutofit/>
          </a:bodyPr>
          <a:lstStyle/>
          <a:p>
            <a:pPr eaLnBrk="1" fontAlgn="auto" hangingPunct="1">
              <a:spcAft>
                <a:spcPts val="0"/>
              </a:spcAft>
              <a:defRPr/>
            </a:pPr>
            <a:r>
              <a:rPr lang="es-ES" sz="4000" dirty="0" smtClean="0">
                <a:solidFill>
                  <a:schemeClr val="tx2">
                    <a:satMod val="200000"/>
                  </a:schemeClr>
                </a:solidFill>
              </a:rPr>
              <a:t>Manipulación</a:t>
            </a:r>
            <a:endParaRPr lang="es-ES" sz="4000" dirty="0">
              <a:solidFill>
                <a:schemeClr val="tx2">
                  <a:satMod val="200000"/>
                </a:schemeClr>
              </a:solidFill>
            </a:endParaRPr>
          </a:p>
        </p:txBody>
      </p:sp>
      <p:sp>
        <p:nvSpPr>
          <p:cNvPr id="62467" name="2 Marcador de contenido"/>
          <p:cNvSpPr>
            <a:spLocks noGrp="1"/>
          </p:cNvSpPr>
          <p:nvPr>
            <p:ph idx="1"/>
          </p:nvPr>
        </p:nvSpPr>
        <p:spPr/>
        <p:txBody>
          <a:bodyPr/>
          <a:lstStyle/>
          <a:p>
            <a:pPr eaLnBrk="1" hangingPunct="1"/>
            <a:r>
              <a:rPr lang="es-ES" smtClean="0"/>
              <a:t>Pesar el polvo</a:t>
            </a:r>
          </a:p>
          <a:p>
            <a:pPr eaLnBrk="1" hangingPunct="1"/>
            <a:r>
              <a:rPr lang="es-ES" smtClean="0"/>
              <a:t>Medir el agua y colocar en una taza de hule</a:t>
            </a:r>
          </a:p>
        </p:txBody>
      </p:sp>
      <p:sp>
        <p:nvSpPr>
          <p:cNvPr id="50180" name="5 Marcador de número de diapositiva"/>
          <p:cNvSpPr>
            <a:spLocks noGrp="1"/>
          </p:cNvSpPr>
          <p:nvPr>
            <p:ph type="sldNum" sz="quarter" idx="12"/>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fld id="{EF702157-2920-4BA6-876C-8E5953CA1856}" type="slidenum">
              <a:rPr lang="es-ES" smtClean="0"/>
              <a:pPr fontAlgn="base">
                <a:spcBef>
                  <a:spcPct val="0"/>
                </a:spcBef>
                <a:spcAft>
                  <a:spcPct val="0"/>
                </a:spcAft>
                <a:defRPr/>
              </a:pPr>
              <a:t>26</a:t>
            </a:fld>
            <a:endParaRPr lang="es-ES" smtClean="0"/>
          </a:p>
        </p:txBody>
      </p:sp>
      <p:pic>
        <p:nvPicPr>
          <p:cNvPr id="6246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86063" y="3214688"/>
            <a:ext cx="3600450" cy="296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9334859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43959" y="208439"/>
            <a:ext cx="8229600" cy="990600"/>
          </a:xfrm>
        </p:spPr>
        <p:txBody>
          <a:bodyPr>
            <a:normAutofit/>
          </a:bodyPr>
          <a:lstStyle/>
          <a:p>
            <a:pPr eaLnBrk="1" fontAlgn="auto" hangingPunct="1">
              <a:spcAft>
                <a:spcPts val="0"/>
              </a:spcAft>
              <a:defRPr/>
            </a:pPr>
            <a:r>
              <a:rPr lang="es-ES" sz="4000" dirty="0" smtClean="0">
                <a:solidFill>
                  <a:schemeClr val="tx2">
                    <a:satMod val="200000"/>
                  </a:schemeClr>
                </a:solidFill>
              </a:rPr>
              <a:t>Manipulación</a:t>
            </a:r>
            <a:endParaRPr lang="es-ES" sz="4000" dirty="0">
              <a:solidFill>
                <a:schemeClr val="tx2">
                  <a:satMod val="200000"/>
                </a:schemeClr>
              </a:solidFill>
            </a:endParaRPr>
          </a:p>
        </p:txBody>
      </p:sp>
      <p:sp>
        <p:nvSpPr>
          <p:cNvPr id="63491" name="2 Marcador de contenido"/>
          <p:cNvSpPr>
            <a:spLocks noGrp="1"/>
          </p:cNvSpPr>
          <p:nvPr>
            <p:ph idx="1"/>
          </p:nvPr>
        </p:nvSpPr>
        <p:spPr>
          <a:xfrm>
            <a:off x="457200" y="1600200"/>
            <a:ext cx="8186738" cy="4525963"/>
          </a:xfrm>
        </p:spPr>
        <p:txBody>
          <a:bodyPr/>
          <a:lstStyle/>
          <a:p>
            <a:pPr algn="just" eaLnBrk="1" hangingPunct="1"/>
            <a:r>
              <a:rPr lang="es-ES" sz="2800" smtClean="0"/>
              <a:t>Incorporar el polvo en el agua y mezclar con una espátula con movimiento vigoroso en forma de ocho untando la mezcla contra las paredes de la taza con rotación intermitente (180°) para eliminar burbujas de aire</a:t>
            </a:r>
          </a:p>
          <a:p>
            <a:pPr lvl="1" eaLnBrk="1" hangingPunct="1"/>
            <a:r>
              <a:rPr lang="es-ES" sz="2400" smtClean="0"/>
              <a:t>Tiempo de mezclado: 45 segundos a 1 minuto</a:t>
            </a:r>
          </a:p>
          <a:p>
            <a:pPr lvl="1" eaLnBrk="1" hangingPunct="1"/>
            <a:r>
              <a:rPr lang="es-ES" sz="2400" smtClean="0"/>
              <a:t>Resultado: mezcla suave y cremosa</a:t>
            </a:r>
          </a:p>
          <a:p>
            <a:pPr eaLnBrk="1" hangingPunct="1"/>
            <a:endParaRPr lang="es-ES" sz="2800" smtClean="0"/>
          </a:p>
        </p:txBody>
      </p:sp>
      <p:sp>
        <p:nvSpPr>
          <p:cNvPr id="51204" name="5 Marcador de número de diapositiva"/>
          <p:cNvSpPr>
            <a:spLocks noGrp="1"/>
          </p:cNvSpPr>
          <p:nvPr>
            <p:ph type="sldNum" sz="quarter" idx="12"/>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fld id="{F57A0B7D-A6C7-45B5-814C-D04A4F22A10F}" type="slidenum">
              <a:rPr lang="es-ES" smtClean="0"/>
              <a:pPr fontAlgn="base">
                <a:spcBef>
                  <a:spcPct val="0"/>
                </a:spcBef>
                <a:spcAft>
                  <a:spcPct val="0"/>
                </a:spcAft>
                <a:defRPr/>
              </a:pPr>
              <a:t>27</a:t>
            </a:fld>
            <a:endParaRPr lang="es-ES" smtClean="0"/>
          </a:p>
        </p:txBody>
      </p:sp>
      <p:pic>
        <p:nvPicPr>
          <p:cNvPr id="63493"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00750" y="4357688"/>
            <a:ext cx="2538413" cy="214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1092318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62637" y="141569"/>
            <a:ext cx="8229600" cy="990600"/>
          </a:xfrm>
        </p:spPr>
        <p:txBody>
          <a:bodyPr>
            <a:normAutofit/>
          </a:bodyPr>
          <a:lstStyle/>
          <a:p>
            <a:pPr eaLnBrk="1" fontAlgn="auto" hangingPunct="1">
              <a:spcAft>
                <a:spcPts val="0"/>
              </a:spcAft>
              <a:defRPr/>
            </a:pPr>
            <a:r>
              <a:rPr lang="es-ES" sz="4000" dirty="0" smtClean="0">
                <a:solidFill>
                  <a:schemeClr val="tx2">
                    <a:satMod val="200000"/>
                  </a:schemeClr>
                </a:solidFill>
              </a:rPr>
              <a:t>Manipulación</a:t>
            </a:r>
            <a:endParaRPr lang="es-ES" sz="3600" dirty="0">
              <a:solidFill>
                <a:schemeClr val="tx2">
                  <a:satMod val="200000"/>
                </a:schemeClr>
              </a:solidFill>
            </a:endParaRPr>
          </a:p>
        </p:txBody>
      </p:sp>
      <p:sp>
        <p:nvSpPr>
          <p:cNvPr id="64515" name="2 Marcador de contenido"/>
          <p:cNvSpPr>
            <a:spLocks noGrp="1"/>
          </p:cNvSpPr>
          <p:nvPr>
            <p:ph idx="1"/>
          </p:nvPr>
        </p:nvSpPr>
        <p:spPr>
          <a:xfrm>
            <a:off x="457200" y="1916832"/>
            <a:ext cx="8229600" cy="4240128"/>
          </a:xfrm>
        </p:spPr>
        <p:txBody>
          <a:bodyPr>
            <a:normAutofit/>
          </a:bodyPr>
          <a:lstStyle/>
          <a:p>
            <a:pPr eaLnBrk="1" hangingPunct="1"/>
            <a:r>
              <a:rPr lang="es-ES" sz="3200" dirty="0" smtClean="0"/>
              <a:t>Colocar la mezcla en un </a:t>
            </a:r>
            <a:r>
              <a:rPr lang="es-ES" sz="3200" dirty="0" err="1" smtClean="0"/>
              <a:t>portaimpresiones</a:t>
            </a:r>
            <a:r>
              <a:rPr lang="es-ES" sz="3200" dirty="0" smtClean="0"/>
              <a:t> perforado previamente seleccionado el tamaño para el paciente. </a:t>
            </a:r>
          </a:p>
        </p:txBody>
      </p:sp>
      <p:sp>
        <p:nvSpPr>
          <p:cNvPr id="52228" name="6 Marcador de número de diapositiva"/>
          <p:cNvSpPr>
            <a:spLocks noGrp="1"/>
          </p:cNvSpPr>
          <p:nvPr>
            <p:ph type="sldNum" sz="quarter" idx="12"/>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fld id="{6FD4E187-0807-4019-9168-808399011346}" type="slidenum">
              <a:rPr lang="es-ES" smtClean="0"/>
              <a:pPr fontAlgn="base">
                <a:spcBef>
                  <a:spcPct val="0"/>
                </a:spcBef>
                <a:spcAft>
                  <a:spcPct val="0"/>
                </a:spcAft>
                <a:defRPr/>
              </a:pPr>
              <a:t>28</a:t>
            </a:fld>
            <a:endParaRPr lang="es-ES" smtClean="0"/>
          </a:p>
        </p:txBody>
      </p:sp>
      <p:pic>
        <p:nvPicPr>
          <p:cNvPr id="6451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1563" y="3949700"/>
            <a:ext cx="3213100" cy="2408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451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43438" y="3929063"/>
            <a:ext cx="3143250" cy="240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8 Imagen"/>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4928547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22300" y="188640"/>
            <a:ext cx="8229600" cy="990600"/>
          </a:xfrm>
        </p:spPr>
        <p:txBody>
          <a:bodyPr>
            <a:normAutofit/>
          </a:bodyPr>
          <a:lstStyle/>
          <a:p>
            <a:pPr eaLnBrk="1" fontAlgn="auto" hangingPunct="1">
              <a:spcAft>
                <a:spcPts val="0"/>
              </a:spcAft>
              <a:defRPr/>
            </a:pPr>
            <a:r>
              <a:rPr lang="es-ES" sz="4000" dirty="0" smtClean="0">
                <a:solidFill>
                  <a:schemeClr val="tx2">
                    <a:satMod val="200000"/>
                  </a:schemeClr>
                </a:solidFill>
              </a:rPr>
              <a:t>Manipulación</a:t>
            </a:r>
            <a:endParaRPr lang="es-ES" sz="4000" dirty="0">
              <a:solidFill>
                <a:schemeClr val="tx2">
                  <a:satMod val="200000"/>
                </a:schemeClr>
              </a:solidFill>
            </a:endParaRPr>
          </a:p>
        </p:txBody>
      </p:sp>
      <p:sp>
        <p:nvSpPr>
          <p:cNvPr id="65539" name="2 Marcador de contenido"/>
          <p:cNvSpPr>
            <a:spLocks noGrp="1"/>
          </p:cNvSpPr>
          <p:nvPr>
            <p:ph idx="1"/>
          </p:nvPr>
        </p:nvSpPr>
        <p:spPr>
          <a:xfrm>
            <a:off x="457200" y="1600200"/>
            <a:ext cx="8401050" cy="4525963"/>
          </a:xfrm>
        </p:spPr>
        <p:txBody>
          <a:bodyPr>
            <a:normAutofit/>
          </a:bodyPr>
          <a:lstStyle/>
          <a:p>
            <a:pPr eaLnBrk="1" hangingPunct="1"/>
            <a:r>
              <a:rPr lang="es-ES" sz="2800" dirty="0" smtClean="0"/>
              <a:t>Tomar una pequeña cantidad del material con el dedo enguantado y aplicarlo en las depresiones, fosas centrales y fisuras de las superficies </a:t>
            </a:r>
            <a:r>
              <a:rPr lang="es-ES" sz="2800" dirty="0" err="1" smtClean="0"/>
              <a:t>oclusales</a:t>
            </a:r>
            <a:r>
              <a:rPr lang="es-ES" sz="2800" dirty="0" smtClean="0"/>
              <a:t> (reduce burbujas).</a:t>
            </a:r>
          </a:p>
          <a:p>
            <a:pPr eaLnBrk="1" hangingPunct="1"/>
            <a:r>
              <a:rPr lang="es-ES" sz="2800" dirty="0" smtClean="0"/>
              <a:t>Asentar la impresión en la boca del paciente. </a:t>
            </a:r>
          </a:p>
          <a:p>
            <a:pPr eaLnBrk="1" hangingPunct="1"/>
            <a:endParaRPr lang="es-ES" sz="2800" dirty="0" smtClean="0"/>
          </a:p>
        </p:txBody>
      </p:sp>
      <p:sp>
        <p:nvSpPr>
          <p:cNvPr id="53252" name="6 Marcador de número de diapositiva"/>
          <p:cNvSpPr>
            <a:spLocks noGrp="1"/>
          </p:cNvSpPr>
          <p:nvPr>
            <p:ph type="sldNum" sz="quarter" idx="12"/>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fld id="{208416BE-711D-488F-B6D7-6BA4D45ABC54}" type="slidenum">
              <a:rPr lang="es-ES" smtClean="0"/>
              <a:pPr fontAlgn="base">
                <a:spcBef>
                  <a:spcPct val="0"/>
                </a:spcBef>
                <a:spcAft>
                  <a:spcPct val="0"/>
                </a:spcAft>
                <a:defRPr/>
              </a:pPr>
              <a:t>29</a:t>
            </a:fld>
            <a:endParaRPr lang="es-ES" smtClean="0"/>
          </a:p>
        </p:txBody>
      </p:sp>
      <p:pic>
        <p:nvPicPr>
          <p:cNvPr id="65541" name="Picture 3"/>
          <p:cNvPicPr>
            <a:picLocks noChangeAspect="1" noChangeArrowheads="1"/>
          </p:cNvPicPr>
          <p:nvPr/>
        </p:nvPicPr>
        <p:blipFill>
          <a:blip r:embed="rId3">
            <a:extLst>
              <a:ext uri="{28A0092B-C50C-407E-A947-70E740481C1C}">
                <a14:useLocalDpi xmlns:a14="http://schemas.microsoft.com/office/drawing/2010/main" val="0"/>
              </a:ext>
            </a:extLst>
          </a:blip>
          <a:srcRect l="26913"/>
          <a:stretch>
            <a:fillRect/>
          </a:stretch>
        </p:blipFill>
        <p:spPr bwMode="auto">
          <a:xfrm>
            <a:off x="3786188" y="4357688"/>
            <a:ext cx="1901825" cy="2024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957283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2 Marcador de contenido"/>
          <p:cNvSpPr>
            <a:spLocks noGrp="1"/>
          </p:cNvSpPr>
          <p:nvPr>
            <p:ph idx="1"/>
          </p:nvPr>
        </p:nvSpPr>
        <p:spPr>
          <a:xfrm>
            <a:off x="827584" y="1268760"/>
            <a:ext cx="7872413" cy="4968552"/>
          </a:xfrm>
        </p:spPr>
        <p:txBody>
          <a:bodyPr/>
          <a:lstStyle/>
          <a:p>
            <a:pPr eaLnBrk="1" hangingPunct="1">
              <a:buFont typeface="Wingdings" pitchFamily="2" charset="2"/>
              <a:buNone/>
            </a:pPr>
            <a:r>
              <a:rPr lang="es-MX" sz="2400" b="1" dirty="0" smtClean="0"/>
              <a:t>CLAVE:</a:t>
            </a:r>
            <a:endParaRPr lang="es-ES" sz="2400" dirty="0" smtClean="0"/>
          </a:p>
          <a:p>
            <a:pPr eaLnBrk="1" hangingPunct="1">
              <a:buFont typeface="Wingdings" pitchFamily="2" charset="2"/>
              <a:buNone/>
            </a:pPr>
            <a:r>
              <a:rPr lang="es-ES" sz="2400" dirty="0" smtClean="0"/>
              <a:t>L40007</a:t>
            </a:r>
          </a:p>
          <a:p>
            <a:pPr eaLnBrk="1" hangingPunct="1">
              <a:buFont typeface="Wingdings" pitchFamily="2" charset="2"/>
              <a:buNone/>
            </a:pPr>
            <a:endParaRPr lang="es-ES" sz="2400" dirty="0" smtClean="0"/>
          </a:p>
          <a:p>
            <a:pPr eaLnBrk="1" hangingPunct="1">
              <a:buFont typeface="Wingdings" pitchFamily="2" charset="2"/>
              <a:buNone/>
            </a:pPr>
            <a:r>
              <a:rPr lang="es-MX" sz="2400" b="1" dirty="0" smtClean="0"/>
              <a:t>TIPO DE UNIDAD DE APRENDIZAJE:</a:t>
            </a:r>
            <a:endParaRPr lang="es-ES" sz="2400" dirty="0" smtClean="0"/>
          </a:p>
          <a:p>
            <a:pPr eaLnBrk="1" hangingPunct="1">
              <a:buFont typeface="Wingdings" pitchFamily="2" charset="2"/>
              <a:buNone/>
            </a:pPr>
            <a:r>
              <a:rPr lang="es-ES" sz="2400" dirty="0" smtClean="0"/>
              <a:t>TEÓRICO- PRACTICO</a:t>
            </a:r>
          </a:p>
          <a:p>
            <a:pPr eaLnBrk="1" hangingPunct="1">
              <a:buFont typeface="Wingdings" pitchFamily="2" charset="2"/>
              <a:buNone/>
            </a:pPr>
            <a:endParaRPr lang="es-ES" sz="2400" dirty="0" smtClean="0"/>
          </a:p>
          <a:p>
            <a:pPr eaLnBrk="1" hangingPunct="1">
              <a:buFont typeface="Wingdings" pitchFamily="2" charset="2"/>
              <a:buNone/>
            </a:pPr>
            <a:r>
              <a:rPr lang="es-ES" sz="2400" b="1" dirty="0" smtClean="0"/>
              <a:t>CARÁCTER DE LA UNIDAD DE APRENDIZAJE:</a:t>
            </a:r>
            <a:endParaRPr lang="es-ES" sz="2400" dirty="0" smtClean="0"/>
          </a:p>
          <a:p>
            <a:pPr eaLnBrk="1" hangingPunct="1">
              <a:buFont typeface="Wingdings" pitchFamily="2" charset="2"/>
              <a:buNone/>
            </a:pPr>
            <a:r>
              <a:rPr lang="es-ES" sz="2400" dirty="0" smtClean="0"/>
              <a:t>OBLIGATORIO</a:t>
            </a:r>
          </a:p>
          <a:p>
            <a:pPr eaLnBrk="1" hangingPunct="1">
              <a:buFont typeface="Wingdings" pitchFamily="2" charset="2"/>
              <a:buNone/>
            </a:pPr>
            <a:endParaRPr lang="es-ES" sz="2400" dirty="0" smtClean="0"/>
          </a:p>
          <a:p>
            <a:pPr eaLnBrk="1" hangingPunct="1">
              <a:buFont typeface="Wingdings" pitchFamily="2" charset="2"/>
              <a:buNone/>
            </a:pPr>
            <a:r>
              <a:rPr lang="es-ES" sz="2400" b="1" dirty="0" smtClean="0"/>
              <a:t>MODALIDAD:</a:t>
            </a:r>
            <a:endParaRPr lang="es-ES" sz="2400" dirty="0" smtClean="0"/>
          </a:p>
          <a:p>
            <a:pPr eaLnBrk="1" hangingPunct="1">
              <a:buFont typeface="Wingdings" pitchFamily="2" charset="2"/>
              <a:buNone/>
            </a:pPr>
            <a:r>
              <a:rPr lang="es-ES" sz="2400" dirty="0" smtClean="0"/>
              <a:t>PRESENCIAL</a:t>
            </a:r>
          </a:p>
          <a:p>
            <a:pPr eaLnBrk="1" hangingPunct="1">
              <a:buFont typeface="Wingdings" pitchFamily="2" charset="2"/>
              <a:buNone/>
            </a:pPr>
            <a:endParaRPr lang="es-ES" sz="2400" dirty="0" smtClean="0"/>
          </a:p>
          <a:p>
            <a:pPr eaLnBrk="1" hangingPunct="1"/>
            <a:endParaRPr lang="es-ES" sz="2400" dirty="0" smtClean="0"/>
          </a:p>
        </p:txBody>
      </p:sp>
      <p:sp>
        <p:nvSpPr>
          <p:cNvPr id="4" name="3 Marcador de número de diapositiva"/>
          <p:cNvSpPr>
            <a:spLocks noGrp="1"/>
          </p:cNvSpPr>
          <p:nvPr>
            <p:ph type="sldNum" sz="quarter" idx="12"/>
          </p:nvPr>
        </p:nvSpPr>
        <p:spPr/>
        <p:txBody>
          <a:bodyPr/>
          <a:lstStyle/>
          <a:p>
            <a:pPr>
              <a:defRPr/>
            </a:pPr>
            <a:fld id="{2E01E00E-843E-4AC0-A1B7-70ADF8B3B667}" type="slidenum">
              <a:rPr lang="es-ES" smtClean="0"/>
              <a:pPr>
                <a:defRPr/>
              </a:pPr>
              <a:t>3</a:t>
            </a:fld>
            <a:endParaRPr lang="es-ES"/>
          </a:p>
        </p:txBody>
      </p:sp>
      <p:pic>
        <p:nvPicPr>
          <p:cNvPr id="5" name="4 Imagen"/>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496" y="39688"/>
            <a:ext cx="623327"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31349" y="39688"/>
            <a:ext cx="577155"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763428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14400" y="116632"/>
            <a:ext cx="8229600" cy="990600"/>
          </a:xfrm>
        </p:spPr>
        <p:txBody>
          <a:bodyPr>
            <a:normAutofit/>
          </a:bodyPr>
          <a:lstStyle/>
          <a:p>
            <a:pPr eaLnBrk="1" fontAlgn="auto" hangingPunct="1">
              <a:spcAft>
                <a:spcPts val="0"/>
              </a:spcAft>
              <a:defRPr/>
            </a:pPr>
            <a:r>
              <a:rPr lang="es-ES" sz="4000" dirty="0" smtClean="0">
                <a:solidFill>
                  <a:schemeClr val="tx2">
                    <a:satMod val="200000"/>
                  </a:schemeClr>
                </a:solidFill>
              </a:rPr>
              <a:t>Manipulación</a:t>
            </a:r>
            <a:endParaRPr lang="es-ES" sz="4000" dirty="0">
              <a:solidFill>
                <a:schemeClr val="tx2">
                  <a:satMod val="200000"/>
                </a:schemeClr>
              </a:solidFill>
            </a:endParaRPr>
          </a:p>
        </p:txBody>
      </p:sp>
      <p:sp>
        <p:nvSpPr>
          <p:cNvPr id="66563" name="2 Marcador de contenido"/>
          <p:cNvSpPr>
            <a:spLocks noGrp="1"/>
          </p:cNvSpPr>
          <p:nvPr>
            <p:ph idx="1"/>
          </p:nvPr>
        </p:nvSpPr>
        <p:spPr>
          <a:xfrm>
            <a:off x="457200" y="1556792"/>
            <a:ext cx="8229600" cy="4937760"/>
          </a:xfrm>
        </p:spPr>
        <p:txBody>
          <a:bodyPr>
            <a:normAutofit/>
          </a:bodyPr>
          <a:lstStyle/>
          <a:p>
            <a:pPr eaLnBrk="1" hangingPunct="1"/>
            <a:r>
              <a:rPr lang="es-ES" sz="2800" dirty="0" smtClean="0"/>
              <a:t>Esperar de 2-3 minutos después de la </a:t>
            </a:r>
            <a:r>
              <a:rPr lang="es-ES" sz="2800" dirty="0" err="1" smtClean="0"/>
              <a:t>gelificación</a:t>
            </a:r>
            <a:r>
              <a:rPr lang="es-ES" sz="2800" dirty="0" smtClean="0"/>
              <a:t> y remover de la boca con un movimiento firmo, sin vaivén.</a:t>
            </a:r>
          </a:p>
          <a:p>
            <a:pPr eaLnBrk="1" hangingPunct="1"/>
            <a:endParaRPr lang="es-ES" sz="2800" dirty="0" smtClean="0"/>
          </a:p>
        </p:txBody>
      </p:sp>
      <p:sp>
        <p:nvSpPr>
          <p:cNvPr id="54276" name="5 Marcador de número de diapositiva"/>
          <p:cNvSpPr>
            <a:spLocks noGrp="1"/>
          </p:cNvSpPr>
          <p:nvPr>
            <p:ph type="sldNum" sz="quarter" idx="12"/>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fld id="{E58D2C10-8A55-4DA7-BD17-CF6AD0557447}" type="slidenum">
              <a:rPr lang="es-ES" smtClean="0"/>
              <a:pPr fontAlgn="base">
                <a:spcBef>
                  <a:spcPct val="0"/>
                </a:spcBef>
                <a:spcAft>
                  <a:spcPct val="0"/>
                </a:spcAft>
                <a:defRPr/>
              </a:pPr>
              <a:t>30</a:t>
            </a:fld>
            <a:endParaRPr lang="es-ES" smtClean="0"/>
          </a:p>
        </p:txBody>
      </p:sp>
      <p:pic>
        <p:nvPicPr>
          <p:cNvPr id="66566" name="6 Imagen" descr="untitled.bmp"/>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938463" y="3514725"/>
            <a:ext cx="3267075" cy="2486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7382359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96888" y="17190"/>
            <a:ext cx="8229600" cy="990600"/>
          </a:xfrm>
        </p:spPr>
        <p:txBody>
          <a:bodyPr>
            <a:normAutofit/>
          </a:bodyPr>
          <a:lstStyle/>
          <a:p>
            <a:pPr eaLnBrk="1" fontAlgn="auto" hangingPunct="1">
              <a:spcAft>
                <a:spcPts val="0"/>
              </a:spcAft>
              <a:defRPr/>
            </a:pPr>
            <a:r>
              <a:rPr lang="es-ES" sz="4000" dirty="0" smtClean="0">
                <a:solidFill>
                  <a:schemeClr val="tx2">
                    <a:satMod val="200000"/>
                  </a:schemeClr>
                </a:solidFill>
              </a:rPr>
              <a:t>Manipulación</a:t>
            </a:r>
            <a:endParaRPr lang="es-ES" sz="4000" dirty="0">
              <a:solidFill>
                <a:schemeClr val="tx2">
                  <a:satMod val="200000"/>
                </a:schemeClr>
              </a:solidFill>
            </a:endParaRPr>
          </a:p>
        </p:txBody>
      </p:sp>
      <p:sp>
        <p:nvSpPr>
          <p:cNvPr id="3" name="2 Marcador de contenido"/>
          <p:cNvSpPr>
            <a:spLocks noGrp="1"/>
          </p:cNvSpPr>
          <p:nvPr>
            <p:ph idx="1"/>
          </p:nvPr>
        </p:nvSpPr>
        <p:spPr>
          <a:xfrm>
            <a:off x="500063" y="1600200"/>
            <a:ext cx="8215312" cy="3043238"/>
          </a:xfrm>
        </p:spPr>
        <p:txBody>
          <a:bodyPr>
            <a:normAutofit/>
          </a:bodyPr>
          <a:lstStyle/>
          <a:p>
            <a:pPr marL="411480" eaLnBrk="1" fontAlgn="auto" hangingPunct="1">
              <a:spcAft>
                <a:spcPts val="0"/>
              </a:spcAft>
              <a:buFont typeface="Wingdings"/>
              <a:buChar char=""/>
              <a:defRPr/>
            </a:pPr>
            <a:r>
              <a:rPr lang="es-ES" dirty="0" smtClean="0"/>
              <a:t>Desinfectar la impresión</a:t>
            </a:r>
          </a:p>
          <a:p>
            <a:pPr marL="411480" eaLnBrk="1" fontAlgn="auto" hangingPunct="1">
              <a:spcAft>
                <a:spcPts val="0"/>
              </a:spcAft>
              <a:buFont typeface="Wingdings"/>
              <a:buChar char=""/>
              <a:defRPr/>
            </a:pPr>
            <a:r>
              <a:rPr lang="es-ES" dirty="0" smtClean="0"/>
              <a:t>Enjuagar cuidadosamente y atomizar el desinfectante sobre la superficie expuesta, envolverla en una toalla de papel empapada en desinfectante y colocar en una bolsa de plástico cerrada durante 10 min, sacar de la bolsa, enjuagar, sacudir el exceso de agua y se vacía el modelo.</a:t>
            </a:r>
          </a:p>
          <a:p>
            <a:pPr marL="411480" eaLnBrk="1" fontAlgn="auto" hangingPunct="1">
              <a:spcAft>
                <a:spcPts val="0"/>
              </a:spcAft>
              <a:buFont typeface="Wingdings"/>
              <a:buChar char=""/>
              <a:defRPr/>
            </a:pPr>
            <a:endParaRPr lang="es-ES" dirty="0"/>
          </a:p>
        </p:txBody>
      </p:sp>
      <p:sp>
        <p:nvSpPr>
          <p:cNvPr id="55300" name="5 Marcador de número de diapositiva"/>
          <p:cNvSpPr>
            <a:spLocks noGrp="1"/>
          </p:cNvSpPr>
          <p:nvPr>
            <p:ph type="sldNum" sz="quarter" idx="12"/>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fld id="{20B73D49-2A69-4D1A-9F97-080624207FD2}" type="slidenum">
              <a:rPr lang="es-ES" smtClean="0"/>
              <a:pPr fontAlgn="base">
                <a:spcBef>
                  <a:spcPct val="0"/>
                </a:spcBef>
                <a:spcAft>
                  <a:spcPct val="0"/>
                </a:spcAft>
                <a:defRPr/>
              </a:pPr>
              <a:t>31</a:t>
            </a:fld>
            <a:endParaRPr lang="es-ES" smtClean="0"/>
          </a:p>
        </p:txBody>
      </p:sp>
      <p:pic>
        <p:nvPicPr>
          <p:cNvPr id="67589"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86125" y="4429125"/>
            <a:ext cx="2709863" cy="2030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2954710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116632"/>
            <a:ext cx="8229600" cy="990600"/>
          </a:xfrm>
        </p:spPr>
        <p:txBody>
          <a:bodyPr>
            <a:normAutofit/>
          </a:bodyPr>
          <a:lstStyle/>
          <a:p>
            <a:pPr eaLnBrk="1" fontAlgn="auto" hangingPunct="1">
              <a:spcAft>
                <a:spcPts val="0"/>
              </a:spcAft>
              <a:defRPr/>
            </a:pPr>
            <a:r>
              <a:rPr lang="es-ES" sz="4000" dirty="0" smtClean="0">
                <a:solidFill>
                  <a:schemeClr val="tx2">
                    <a:satMod val="200000"/>
                  </a:schemeClr>
                </a:solidFill>
              </a:rPr>
              <a:t>Manipulación</a:t>
            </a:r>
            <a:endParaRPr lang="es-ES" sz="4000" dirty="0">
              <a:solidFill>
                <a:schemeClr val="tx2">
                  <a:satMod val="200000"/>
                </a:schemeClr>
              </a:solidFill>
            </a:endParaRPr>
          </a:p>
        </p:txBody>
      </p:sp>
      <p:sp>
        <p:nvSpPr>
          <p:cNvPr id="68611" name="2 Marcador de contenido"/>
          <p:cNvSpPr>
            <a:spLocks noGrp="1"/>
          </p:cNvSpPr>
          <p:nvPr>
            <p:ph idx="1"/>
          </p:nvPr>
        </p:nvSpPr>
        <p:spPr/>
        <p:txBody>
          <a:bodyPr>
            <a:normAutofit/>
          </a:bodyPr>
          <a:lstStyle/>
          <a:p>
            <a:pPr eaLnBrk="1" hangingPunct="1"/>
            <a:r>
              <a:rPr lang="es-ES" sz="3200" dirty="0" smtClean="0"/>
              <a:t>Agentes desinfectantes:</a:t>
            </a:r>
          </a:p>
          <a:p>
            <a:pPr lvl="1" eaLnBrk="1" hangingPunct="1"/>
            <a:r>
              <a:rPr lang="es-ES" sz="2800" dirty="0" err="1" smtClean="0"/>
              <a:t>Yodóforo</a:t>
            </a:r>
            <a:endParaRPr lang="es-ES" sz="2800" dirty="0" smtClean="0"/>
          </a:p>
          <a:p>
            <a:pPr lvl="1" eaLnBrk="1" hangingPunct="1"/>
            <a:r>
              <a:rPr lang="es-ES" sz="2800" dirty="0" smtClean="0"/>
              <a:t>Blanqueador</a:t>
            </a:r>
          </a:p>
          <a:p>
            <a:pPr lvl="1" eaLnBrk="1" hangingPunct="1"/>
            <a:r>
              <a:rPr lang="es-ES" sz="2800" dirty="0" err="1" smtClean="0"/>
              <a:t>Glutaraldehído</a:t>
            </a:r>
            <a:endParaRPr lang="es-ES" sz="2800" dirty="0" smtClean="0"/>
          </a:p>
        </p:txBody>
      </p:sp>
      <p:sp>
        <p:nvSpPr>
          <p:cNvPr id="56324" name="4 Marcador de número de diapositiva"/>
          <p:cNvSpPr>
            <a:spLocks noGrp="1"/>
          </p:cNvSpPr>
          <p:nvPr>
            <p:ph type="sldNum" sz="quarter" idx="12"/>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fld id="{607B5199-75E0-4970-9F11-B9FD3FA013F3}" type="slidenum">
              <a:rPr lang="es-ES" smtClean="0"/>
              <a:pPr fontAlgn="base">
                <a:spcBef>
                  <a:spcPct val="0"/>
                </a:spcBef>
                <a:spcAft>
                  <a:spcPct val="0"/>
                </a:spcAft>
                <a:defRPr/>
              </a:pPr>
              <a:t>32</a:t>
            </a:fld>
            <a:endParaRPr lang="es-ES" smtClean="0"/>
          </a:p>
        </p:txBody>
      </p:sp>
      <p:pic>
        <p:nvPicPr>
          <p:cNvPr id="68614" name="5 Imagen" descr="produkte_hygiene_gelb-fuer-weitere-bereiche_md-520-abdruckdesinfektion_002_03_48d2803d9e.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429125" y="3429000"/>
            <a:ext cx="3597275" cy="270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4145174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3568" y="19050"/>
            <a:ext cx="8229600" cy="1143000"/>
          </a:xfrm>
        </p:spPr>
        <p:txBody>
          <a:bodyPr>
            <a:normAutofit/>
          </a:bodyPr>
          <a:lstStyle/>
          <a:p>
            <a:pPr eaLnBrk="1" fontAlgn="auto" hangingPunct="1">
              <a:spcAft>
                <a:spcPts val="0"/>
              </a:spcAft>
              <a:defRPr/>
            </a:pPr>
            <a:r>
              <a:rPr lang="es-ES" sz="4000" dirty="0" smtClean="0">
                <a:solidFill>
                  <a:schemeClr val="tx2">
                    <a:satMod val="200000"/>
                  </a:schemeClr>
                </a:solidFill>
              </a:rPr>
              <a:t>Manipulación</a:t>
            </a:r>
            <a:endParaRPr lang="es-ES" sz="4000" dirty="0">
              <a:solidFill>
                <a:schemeClr val="tx2">
                  <a:satMod val="200000"/>
                </a:schemeClr>
              </a:solidFill>
            </a:endParaRPr>
          </a:p>
        </p:txBody>
      </p:sp>
      <p:sp>
        <p:nvSpPr>
          <p:cNvPr id="69635" name="5 Marcador de contenido"/>
          <p:cNvSpPr>
            <a:spLocks noGrp="1"/>
          </p:cNvSpPr>
          <p:nvPr>
            <p:ph idx="1"/>
          </p:nvPr>
        </p:nvSpPr>
        <p:spPr>
          <a:xfrm>
            <a:off x="457200" y="1546225"/>
            <a:ext cx="8229600" cy="4525963"/>
          </a:xfrm>
        </p:spPr>
        <p:txBody>
          <a:bodyPr/>
          <a:lstStyle/>
          <a:p>
            <a:pPr eaLnBrk="1" hangingPunct="1"/>
            <a:r>
              <a:rPr lang="es-ES" dirty="0" smtClean="0"/>
              <a:t>Vaciado de la impresión.</a:t>
            </a:r>
          </a:p>
          <a:p>
            <a:pPr eaLnBrk="1" hangingPunct="1"/>
            <a:r>
              <a:rPr lang="es-ES" dirty="0" smtClean="0"/>
              <a:t>Durante el fraguado de yeso es conveniente mantener el conjunto de la impresión y el yeso en un ambiente con 100% de humedad relativa.</a:t>
            </a:r>
          </a:p>
          <a:p>
            <a:pPr eaLnBrk="1" hangingPunct="1"/>
            <a:r>
              <a:rPr lang="es-ES" dirty="0" smtClean="0"/>
              <a:t>Después de una hora se separa el modelo de la impresión.</a:t>
            </a:r>
          </a:p>
        </p:txBody>
      </p:sp>
      <p:sp>
        <p:nvSpPr>
          <p:cNvPr id="57348" name="6 Marcador de número de diapositiva"/>
          <p:cNvSpPr>
            <a:spLocks noGrp="1"/>
          </p:cNvSpPr>
          <p:nvPr>
            <p:ph type="sldNum" sz="quarter" idx="12"/>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fld id="{393DCA40-4F82-448E-810C-518BA0B9D12B}" type="slidenum">
              <a:rPr lang="es-ES" smtClean="0"/>
              <a:pPr fontAlgn="base">
                <a:spcBef>
                  <a:spcPct val="0"/>
                </a:spcBef>
                <a:spcAft>
                  <a:spcPct val="0"/>
                </a:spcAft>
                <a:defRPr/>
              </a:pPr>
              <a:t>33</a:t>
            </a:fld>
            <a:endParaRPr lang="es-ES" smtClean="0"/>
          </a:p>
        </p:txBody>
      </p:sp>
      <p:pic>
        <p:nvPicPr>
          <p:cNvPr id="7" name="3 Marcador de contenido" descr="http://i.ytimg.com/vi/xd1kNiXdgdk/0.jpg"/>
          <p:cNvPicPr>
            <a:picLocks/>
          </p:cNvPicPr>
          <p:nvPr/>
        </p:nvPicPr>
        <p:blipFill>
          <a:blip r:embed="rId3" cstate="print"/>
          <a:srcRect/>
          <a:stretch>
            <a:fillRect/>
          </a:stretch>
        </p:blipFill>
        <p:spPr bwMode="auto">
          <a:xfrm>
            <a:off x="1547664" y="4549130"/>
            <a:ext cx="2376264" cy="1800200"/>
          </a:xfrm>
          <a:prstGeom prst="rect">
            <a:avLst/>
          </a:prstGeom>
          <a:noFill/>
          <a:ln w="9525">
            <a:noFill/>
            <a:miter lim="800000"/>
            <a:headEnd/>
            <a:tailEnd/>
          </a:ln>
        </p:spPr>
      </p:pic>
      <p:pic>
        <p:nvPicPr>
          <p:cNvPr id="8" name="rg_hi" descr="http://t2.gstatic.com/images?q=tbn:ANd9GcQ7H6rVobhjm6yLIXrFVQu5C3eKPbAtZFLu_YE9gqw6LEJU09eYNw">
            <a:hlinkClick r:id="rId4"/>
          </p:cNvPr>
          <p:cNvPicPr>
            <a:picLocks/>
          </p:cNvPicPr>
          <p:nvPr/>
        </p:nvPicPr>
        <p:blipFill>
          <a:blip r:embed="rId5" cstate="print"/>
          <a:srcRect/>
          <a:stretch>
            <a:fillRect/>
          </a:stretch>
        </p:blipFill>
        <p:spPr bwMode="auto">
          <a:xfrm>
            <a:off x="5593612" y="4649140"/>
            <a:ext cx="1930715" cy="1700189"/>
          </a:xfrm>
          <a:prstGeom prst="rect">
            <a:avLst/>
          </a:prstGeom>
          <a:ln w="88900" cap="sq" cmpd="thickThin">
            <a:solidFill>
              <a:srgbClr val="000000"/>
            </a:solidFill>
            <a:prstDash val="solid"/>
            <a:miter lim="800000"/>
          </a:ln>
          <a:effectLst>
            <a:innerShdw blurRad="76200">
              <a:srgbClr val="000000"/>
            </a:innerShdw>
          </a:effectLst>
        </p:spPr>
      </p:pic>
      <p:pic>
        <p:nvPicPr>
          <p:cNvPr id="9" name="8 Imagen"/>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9 Imagen"/>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4550414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r>
              <a:rPr lang="es-MX" sz="3600" dirty="0" smtClean="0"/>
              <a:t>Elastómeros en Odontología </a:t>
            </a:r>
            <a:endParaRPr lang="es-MX" sz="3600" dirty="0"/>
          </a:p>
        </p:txBody>
      </p:sp>
      <p:sp>
        <p:nvSpPr>
          <p:cNvPr id="3" name="Subtítulo 2"/>
          <p:cNvSpPr>
            <a:spLocks noGrp="1"/>
          </p:cNvSpPr>
          <p:nvPr>
            <p:ph type="body" idx="1"/>
          </p:nvPr>
        </p:nvSpPr>
        <p:spPr/>
        <p:txBody>
          <a:bodyPr/>
          <a:lstStyle/>
          <a:p>
            <a:r>
              <a:rPr lang="es-MX" dirty="0" smtClean="0"/>
              <a:t>Dra. en E.P. Rosa Martha Flores Estrada</a:t>
            </a:r>
            <a:endParaRPr lang="es-MX" dirty="0"/>
          </a:p>
        </p:txBody>
      </p:sp>
      <p:pic>
        <p:nvPicPr>
          <p:cNvPr id="4" name="Imagen 3"/>
          <p:cNvPicPr>
            <a:picLocks noChangeAspect="1"/>
          </p:cNvPicPr>
          <p:nvPr/>
        </p:nvPicPr>
        <p:blipFill>
          <a:blip r:embed="rId3"/>
          <a:stretch>
            <a:fillRect/>
          </a:stretch>
        </p:blipFill>
        <p:spPr>
          <a:xfrm>
            <a:off x="6939672" y="1040349"/>
            <a:ext cx="1756654" cy="1350427"/>
          </a:xfrm>
          <a:prstGeom prst="rect">
            <a:avLst/>
          </a:prstGeom>
        </p:spPr>
      </p:pic>
      <p:pic>
        <p:nvPicPr>
          <p:cNvPr id="6" name="Imagen 5"/>
          <p:cNvPicPr>
            <a:picLocks noChangeAspect="1"/>
          </p:cNvPicPr>
          <p:nvPr/>
        </p:nvPicPr>
        <p:blipFill>
          <a:blip r:embed="rId4"/>
          <a:stretch>
            <a:fillRect/>
          </a:stretch>
        </p:blipFill>
        <p:spPr>
          <a:xfrm>
            <a:off x="585788" y="1040349"/>
            <a:ext cx="1897980" cy="1350427"/>
          </a:xfrm>
          <a:prstGeom prst="rect">
            <a:avLst/>
          </a:prstGeom>
        </p:spPr>
      </p:pic>
      <p:pic>
        <p:nvPicPr>
          <p:cNvPr id="7" name="Imagen 6"/>
          <p:cNvPicPr>
            <a:picLocks noChangeAspect="1"/>
          </p:cNvPicPr>
          <p:nvPr/>
        </p:nvPicPr>
        <p:blipFill>
          <a:blip r:embed="rId5"/>
          <a:stretch>
            <a:fillRect/>
          </a:stretch>
        </p:blipFill>
        <p:spPr>
          <a:xfrm>
            <a:off x="3203848" y="946161"/>
            <a:ext cx="3019751" cy="1587805"/>
          </a:xfrm>
          <a:prstGeom prst="rect">
            <a:avLst/>
          </a:prstGeom>
        </p:spPr>
      </p:pic>
      <p:pic>
        <p:nvPicPr>
          <p:cNvPr id="5" name="Imagen 4"/>
          <p:cNvPicPr>
            <a:picLocks noChangeAspect="1"/>
          </p:cNvPicPr>
          <p:nvPr/>
        </p:nvPicPr>
        <p:blipFill>
          <a:blip r:embed="rId6"/>
          <a:stretch>
            <a:fillRect/>
          </a:stretch>
        </p:blipFill>
        <p:spPr>
          <a:xfrm>
            <a:off x="6740965" y="5301208"/>
            <a:ext cx="2085975" cy="1235869"/>
          </a:xfrm>
          <a:prstGeom prst="rect">
            <a:avLst/>
          </a:prstGeom>
        </p:spPr>
      </p:pic>
      <p:pic>
        <p:nvPicPr>
          <p:cNvPr id="8" name="Imagen 7"/>
          <p:cNvPicPr>
            <a:picLocks noChangeAspect="1"/>
          </p:cNvPicPr>
          <p:nvPr/>
        </p:nvPicPr>
        <p:blipFill>
          <a:blip r:embed="rId7"/>
          <a:stretch>
            <a:fillRect/>
          </a:stretch>
        </p:blipFill>
        <p:spPr>
          <a:xfrm>
            <a:off x="971600" y="4941168"/>
            <a:ext cx="2021681" cy="1271588"/>
          </a:xfrm>
          <a:prstGeom prst="rect">
            <a:avLst/>
          </a:prstGeom>
        </p:spPr>
      </p:pic>
      <p:pic>
        <p:nvPicPr>
          <p:cNvPr id="9" name="8 Imagen"/>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9 Imagen"/>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5342476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25252" y="227489"/>
            <a:ext cx="8229600" cy="990600"/>
          </a:xfrm>
        </p:spPr>
        <p:txBody>
          <a:bodyPr>
            <a:normAutofit/>
          </a:bodyPr>
          <a:lstStyle/>
          <a:p>
            <a:r>
              <a:rPr lang="es-MX" sz="4000" dirty="0" smtClean="0"/>
              <a:t>Elasticidad </a:t>
            </a:r>
            <a:endParaRPr lang="es-MX" sz="4000" dirty="0"/>
          </a:p>
        </p:txBody>
      </p:sp>
      <p:sp>
        <p:nvSpPr>
          <p:cNvPr id="3" name="Marcador de contenido 2"/>
          <p:cNvSpPr>
            <a:spLocks noGrp="1"/>
          </p:cNvSpPr>
          <p:nvPr>
            <p:ph idx="1"/>
          </p:nvPr>
        </p:nvSpPr>
        <p:spPr/>
        <p:txBody>
          <a:bodyPr/>
          <a:lstStyle/>
          <a:p>
            <a:r>
              <a:rPr lang="es-MX" dirty="0" smtClean="0"/>
              <a:t>Es la propiedad física de aplicar una tensión, causar una deformación (compresiva, </a:t>
            </a:r>
            <a:r>
              <a:rPr lang="es-MX" dirty="0" err="1" smtClean="0"/>
              <a:t>traccional</a:t>
            </a:r>
            <a:r>
              <a:rPr lang="es-MX" dirty="0" smtClean="0"/>
              <a:t>, tangencial o compuesta) y al retirarla regresa a su forma original, es decir la ley de Hook se cumple.</a:t>
            </a:r>
          </a:p>
          <a:p>
            <a:r>
              <a:rPr lang="es-MX" dirty="0" smtClean="0"/>
              <a:t>Son materiales sintéticos con propiedades similares al caucho </a:t>
            </a:r>
            <a:endParaRPr lang="es-MX" dirty="0"/>
          </a:p>
        </p:txBody>
      </p:sp>
      <p:pic>
        <p:nvPicPr>
          <p:cNvPr id="9" name="Imagen 8"/>
          <p:cNvPicPr>
            <a:picLocks noChangeAspect="1"/>
          </p:cNvPicPr>
          <p:nvPr/>
        </p:nvPicPr>
        <p:blipFill>
          <a:blip r:embed="rId3"/>
          <a:stretch>
            <a:fillRect/>
          </a:stretch>
        </p:blipFill>
        <p:spPr>
          <a:xfrm>
            <a:off x="4139952" y="3501008"/>
            <a:ext cx="1800200" cy="2736235"/>
          </a:xfrm>
          <a:prstGeom prst="rect">
            <a:avLst/>
          </a:prstGeom>
        </p:spPr>
      </p:pic>
      <p:pic>
        <p:nvPicPr>
          <p:cNvPr id="10" name="9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10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0607083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53509" y="135937"/>
            <a:ext cx="7886700" cy="994172"/>
          </a:xfrm>
        </p:spPr>
        <p:txBody>
          <a:bodyPr>
            <a:normAutofit/>
          </a:bodyPr>
          <a:lstStyle/>
          <a:p>
            <a:r>
              <a:rPr lang="es-MX" sz="4000" dirty="0" smtClean="0"/>
              <a:t>Clasificación:</a:t>
            </a:r>
            <a:endParaRPr lang="es-MX" sz="4000" dirty="0"/>
          </a:p>
        </p:txBody>
      </p:sp>
      <p:sp>
        <p:nvSpPr>
          <p:cNvPr id="3" name="Marcador de contenido 2"/>
          <p:cNvSpPr>
            <a:spLocks noGrp="1"/>
          </p:cNvSpPr>
          <p:nvPr>
            <p:ph sz="half" idx="1"/>
          </p:nvPr>
        </p:nvSpPr>
        <p:spPr>
          <a:xfrm>
            <a:off x="683568" y="2564904"/>
            <a:ext cx="7200800" cy="3263504"/>
          </a:xfrm>
        </p:spPr>
        <p:txBody>
          <a:bodyPr>
            <a:normAutofit/>
          </a:bodyPr>
          <a:lstStyle/>
          <a:p>
            <a:pPr marL="0" indent="0">
              <a:buNone/>
            </a:pPr>
            <a:r>
              <a:rPr lang="es-MX" dirty="0" smtClean="0"/>
              <a:t>Por su composición química:</a:t>
            </a:r>
          </a:p>
          <a:p>
            <a:pPr marL="0" indent="0">
              <a:buNone/>
            </a:pPr>
            <a:r>
              <a:rPr lang="es-MX" dirty="0" smtClean="0"/>
              <a:t>1.-Poliéteres</a:t>
            </a:r>
          </a:p>
          <a:p>
            <a:pPr marL="0" indent="0">
              <a:buNone/>
            </a:pPr>
            <a:r>
              <a:rPr lang="es-MX" dirty="0" smtClean="0"/>
              <a:t>2.-Polisulfuros</a:t>
            </a:r>
          </a:p>
          <a:p>
            <a:pPr marL="0" indent="0">
              <a:buNone/>
            </a:pPr>
            <a:endParaRPr lang="es-MX" dirty="0"/>
          </a:p>
          <a:p>
            <a:pPr marL="0" indent="0">
              <a:buNone/>
            </a:pPr>
            <a:r>
              <a:rPr lang="es-MX" dirty="0" smtClean="0"/>
              <a:t>3.-Siliconas    silicona por adición </a:t>
            </a:r>
          </a:p>
          <a:p>
            <a:pPr marL="0" indent="0">
              <a:buNone/>
            </a:pPr>
            <a:r>
              <a:rPr lang="es-MX" dirty="0"/>
              <a:t>	 </a:t>
            </a:r>
            <a:r>
              <a:rPr lang="es-MX" dirty="0" smtClean="0"/>
              <a:t>         silicona por condensación</a:t>
            </a:r>
            <a:endParaRPr lang="es-MX" dirty="0"/>
          </a:p>
        </p:txBody>
      </p:sp>
      <p:sp>
        <p:nvSpPr>
          <p:cNvPr id="4" name="Abrir llave 3"/>
          <p:cNvSpPr/>
          <p:nvPr/>
        </p:nvSpPr>
        <p:spPr>
          <a:xfrm>
            <a:off x="2411760" y="4581128"/>
            <a:ext cx="137987" cy="571500"/>
          </a:xfrm>
          <a:prstGeom prst="leftBrace">
            <a:avLst/>
          </a:prstGeom>
          <a:ln w="34925" cmpd="sng">
            <a:solidFill>
              <a:schemeClr val="tx1"/>
            </a:solidFill>
            <a:tailEnd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sz="1350"/>
          </a:p>
        </p:txBody>
      </p:sp>
      <p:pic>
        <p:nvPicPr>
          <p:cNvPr id="6" name="Imagen 5"/>
          <p:cNvPicPr>
            <a:picLocks noChangeAspect="1"/>
          </p:cNvPicPr>
          <p:nvPr/>
        </p:nvPicPr>
        <p:blipFill>
          <a:blip r:embed="rId3"/>
          <a:stretch>
            <a:fillRect/>
          </a:stretch>
        </p:blipFill>
        <p:spPr>
          <a:xfrm>
            <a:off x="4850154" y="1772816"/>
            <a:ext cx="4064627" cy="2656905"/>
          </a:xfrm>
          <a:prstGeom prst="rect">
            <a:avLst/>
          </a:prstGeom>
        </p:spPr>
      </p:pic>
      <p:pic>
        <p:nvPicPr>
          <p:cNvPr id="8" name="7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8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9970995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4400" y="260648"/>
            <a:ext cx="8229600" cy="914400"/>
          </a:xfrm>
        </p:spPr>
        <p:txBody>
          <a:bodyPr>
            <a:normAutofit/>
          </a:bodyPr>
          <a:lstStyle/>
          <a:p>
            <a:r>
              <a:rPr lang="es-MX" sz="4000" dirty="0" smtClean="0"/>
              <a:t>Clasificación </a:t>
            </a:r>
            <a:endParaRPr lang="es-MX" sz="4000" dirty="0"/>
          </a:p>
        </p:txBody>
      </p:sp>
      <p:sp>
        <p:nvSpPr>
          <p:cNvPr id="5" name="Marcador de contenido 4"/>
          <p:cNvSpPr>
            <a:spLocks noGrp="1"/>
          </p:cNvSpPr>
          <p:nvPr>
            <p:ph sz="half" idx="1"/>
          </p:nvPr>
        </p:nvSpPr>
        <p:spPr/>
        <p:txBody>
          <a:bodyPr/>
          <a:lstStyle/>
          <a:p>
            <a:pPr marL="0" indent="0">
              <a:buNone/>
            </a:pPr>
            <a:r>
              <a:rPr lang="es-MX" dirty="0" smtClean="0"/>
              <a:t>Por su viscosidad</a:t>
            </a:r>
          </a:p>
          <a:p>
            <a:pPr marL="0" indent="0">
              <a:buNone/>
            </a:pPr>
            <a:r>
              <a:rPr lang="es-MX" dirty="0" smtClean="0"/>
              <a:t>1.-Pesada </a:t>
            </a:r>
          </a:p>
          <a:p>
            <a:pPr marL="0" indent="0">
              <a:buNone/>
            </a:pPr>
            <a:r>
              <a:rPr lang="es-MX" dirty="0" smtClean="0"/>
              <a:t>2.-Regular</a:t>
            </a:r>
          </a:p>
          <a:p>
            <a:pPr marL="0" indent="0">
              <a:buNone/>
            </a:pPr>
            <a:r>
              <a:rPr lang="es-MX" dirty="0" smtClean="0"/>
              <a:t>3.-Mediana </a:t>
            </a:r>
          </a:p>
          <a:p>
            <a:pPr marL="0" indent="0">
              <a:buNone/>
            </a:pPr>
            <a:r>
              <a:rPr lang="es-MX" dirty="0" smtClean="0"/>
              <a:t>4.-Ligera</a:t>
            </a:r>
            <a:endParaRPr lang="es-MX" dirty="0"/>
          </a:p>
        </p:txBody>
      </p:sp>
      <p:pic>
        <p:nvPicPr>
          <p:cNvPr id="12" name="Marcador de contenido 11"/>
          <p:cNvPicPr>
            <a:picLocks noGrp="1" noChangeAspect="1"/>
          </p:cNvPicPr>
          <p:nvPr>
            <p:ph sz="half" idx="2"/>
          </p:nvPr>
        </p:nvPicPr>
        <p:blipFill>
          <a:blip r:embed="rId3"/>
          <a:stretch>
            <a:fillRect/>
          </a:stretch>
        </p:blipFill>
        <p:spPr>
          <a:xfrm>
            <a:off x="4139952" y="3210500"/>
            <a:ext cx="3216597" cy="1733144"/>
          </a:xfrm>
          <a:prstGeom prst="rect">
            <a:avLst/>
          </a:prstGeom>
        </p:spPr>
      </p:pic>
      <p:pic>
        <p:nvPicPr>
          <p:cNvPr id="11" name="Imagen 10"/>
          <p:cNvPicPr>
            <a:picLocks noChangeAspect="1"/>
          </p:cNvPicPr>
          <p:nvPr/>
        </p:nvPicPr>
        <p:blipFill>
          <a:blip r:embed="rId4"/>
          <a:stretch>
            <a:fillRect/>
          </a:stretch>
        </p:blipFill>
        <p:spPr>
          <a:xfrm>
            <a:off x="6939357" y="1340768"/>
            <a:ext cx="1851821" cy="1385436"/>
          </a:xfrm>
          <a:prstGeom prst="rect">
            <a:avLst/>
          </a:prstGeom>
        </p:spPr>
      </p:pic>
      <p:pic>
        <p:nvPicPr>
          <p:cNvPr id="13" name="Imagen 12"/>
          <p:cNvPicPr>
            <a:picLocks noChangeAspect="1"/>
          </p:cNvPicPr>
          <p:nvPr/>
        </p:nvPicPr>
        <p:blipFill>
          <a:blip r:embed="rId5"/>
          <a:stretch>
            <a:fillRect/>
          </a:stretch>
        </p:blipFill>
        <p:spPr>
          <a:xfrm>
            <a:off x="1115616" y="4077072"/>
            <a:ext cx="2248853" cy="2073232"/>
          </a:xfrm>
          <a:prstGeom prst="rect">
            <a:avLst/>
          </a:prstGeom>
        </p:spPr>
      </p:pic>
      <p:pic>
        <p:nvPicPr>
          <p:cNvPr id="3" name="Imagen 2"/>
          <p:cNvPicPr>
            <a:picLocks noChangeAspect="1"/>
          </p:cNvPicPr>
          <p:nvPr/>
        </p:nvPicPr>
        <p:blipFill>
          <a:blip r:embed="rId6"/>
          <a:stretch>
            <a:fillRect/>
          </a:stretch>
        </p:blipFill>
        <p:spPr>
          <a:xfrm>
            <a:off x="3391903" y="1397692"/>
            <a:ext cx="2021681" cy="1271588"/>
          </a:xfrm>
          <a:prstGeom prst="rect">
            <a:avLst/>
          </a:prstGeom>
        </p:spPr>
      </p:pic>
      <p:pic>
        <p:nvPicPr>
          <p:cNvPr id="8" name="7 Imagen"/>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8 Imagen"/>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1700128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4400" y="188640"/>
            <a:ext cx="8229600" cy="914400"/>
          </a:xfrm>
        </p:spPr>
        <p:txBody>
          <a:bodyPr>
            <a:normAutofit/>
          </a:bodyPr>
          <a:lstStyle/>
          <a:p>
            <a:r>
              <a:rPr lang="es-MX" sz="4000" dirty="0" smtClean="0"/>
              <a:t>Propiedades deseables </a:t>
            </a:r>
            <a:endParaRPr lang="es-MX" sz="4000" dirty="0"/>
          </a:p>
        </p:txBody>
      </p:sp>
      <p:sp>
        <p:nvSpPr>
          <p:cNvPr id="3" name="Marcador de contenido 2"/>
          <p:cNvSpPr>
            <a:spLocks noGrp="1"/>
          </p:cNvSpPr>
          <p:nvPr>
            <p:ph sz="half" idx="1"/>
          </p:nvPr>
        </p:nvSpPr>
        <p:spPr/>
        <p:txBody>
          <a:bodyPr>
            <a:normAutofit/>
          </a:bodyPr>
          <a:lstStyle/>
          <a:p>
            <a:pPr>
              <a:defRPr/>
            </a:pPr>
            <a:r>
              <a:rPr lang="es-MX" sz="2800" dirty="0"/>
              <a:t>Barato</a:t>
            </a:r>
          </a:p>
          <a:p>
            <a:pPr>
              <a:defRPr/>
            </a:pPr>
            <a:r>
              <a:rPr lang="es-MX" sz="2800" dirty="0"/>
              <a:t>Fácil de manipular</a:t>
            </a:r>
          </a:p>
          <a:p>
            <a:pPr>
              <a:defRPr/>
            </a:pPr>
            <a:r>
              <a:rPr lang="es-MX" sz="2800" dirty="0"/>
              <a:t>Estabilidad dimensional</a:t>
            </a:r>
          </a:p>
          <a:p>
            <a:pPr>
              <a:defRPr/>
            </a:pPr>
            <a:r>
              <a:rPr lang="es-MX" sz="2800" dirty="0" err="1"/>
              <a:t>Biocompatible</a:t>
            </a:r>
            <a:endParaRPr lang="es-MX" sz="2800" dirty="0"/>
          </a:p>
          <a:p>
            <a:pPr>
              <a:defRPr/>
            </a:pPr>
            <a:r>
              <a:rPr lang="es-MX" sz="2800" dirty="0"/>
              <a:t>No use equipo sofisticado</a:t>
            </a:r>
          </a:p>
          <a:p>
            <a:pPr>
              <a:defRPr/>
            </a:pPr>
            <a:r>
              <a:rPr lang="es-MX" sz="2800" dirty="0"/>
              <a:t>Hidrófilo</a:t>
            </a:r>
          </a:p>
          <a:p>
            <a:pPr>
              <a:defRPr/>
            </a:pPr>
            <a:r>
              <a:rPr lang="es-MX" sz="2800" dirty="0"/>
              <a:t>Colores </a:t>
            </a:r>
            <a:r>
              <a:rPr lang="es-MX" sz="2800" dirty="0" smtClean="0"/>
              <a:t>contrastantes</a:t>
            </a:r>
            <a:endParaRPr lang="es-MX" sz="2800" dirty="0"/>
          </a:p>
        </p:txBody>
      </p:sp>
      <p:pic>
        <p:nvPicPr>
          <p:cNvPr id="5" name="Imagen 7"/>
          <p:cNvPicPr>
            <a:picLocks noGrp="1" noChangeAspect="1"/>
          </p:cNvPicPr>
          <p:nvPr>
            <p:ph sz="half" idx="2"/>
          </p:nvPr>
        </p:nvPicPr>
        <p:blipFill>
          <a:blip r:embed="rId3"/>
          <a:stretch>
            <a:fillRect/>
          </a:stretch>
        </p:blipFill>
        <p:spPr>
          <a:xfrm>
            <a:off x="5004048" y="1772816"/>
            <a:ext cx="3526036" cy="3526036"/>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5923841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4450" y="260648"/>
            <a:ext cx="8229600" cy="914400"/>
          </a:xfrm>
        </p:spPr>
        <p:txBody>
          <a:bodyPr>
            <a:normAutofit/>
          </a:bodyPr>
          <a:lstStyle/>
          <a:p>
            <a:r>
              <a:rPr lang="es-MX" sz="4000" dirty="0" smtClean="0"/>
              <a:t>Propiedades deseables </a:t>
            </a:r>
            <a:endParaRPr lang="es-MX" sz="4000" dirty="0"/>
          </a:p>
        </p:txBody>
      </p:sp>
      <p:sp>
        <p:nvSpPr>
          <p:cNvPr id="3" name="Marcador de contenido 2"/>
          <p:cNvSpPr>
            <a:spLocks noGrp="1"/>
          </p:cNvSpPr>
          <p:nvPr>
            <p:ph sz="half" idx="1"/>
          </p:nvPr>
        </p:nvSpPr>
        <p:spPr/>
        <p:txBody>
          <a:bodyPr>
            <a:normAutofit/>
          </a:bodyPr>
          <a:lstStyle/>
          <a:p>
            <a:pPr>
              <a:defRPr/>
            </a:pPr>
            <a:r>
              <a:rPr lang="es-MX" sz="3200" dirty="0" smtClean="0"/>
              <a:t>Biodegradables*</a:t>
            </a:r>
            <a:endParaRPr lang="es-MX" sz="3200" dirty="0"/>
          </a:p>
          <a:p>
            <a:pPr>
              <a:defRPr/>
            </a:pPr>
            <a:r>
              <a:rPr lang="es-MX" sz="3200" dirty="0"/>
              <a:t>Elásticos</a:t>
            </a:r>
          </a:p>
          <a:p>
            <a:pPr>
              <a:defRPr/>
            </a:pPr>
            <a:r>
              <a:rPr lang="es-MX" sz="3200" dirty="0"/>
              <a:t>No caduque </a:t>
            </a:r>
            <a:endParaRPr lang="es-MX" sz="3200" dirty="0" smtClean="0"/>
          </a:p>
          <a:p>
            <a:pPr>
              <a:defRPr/>
            </a:pPr>
            <a:r>
              <a:rPr lang="es-MX" sz="3200" dirty="0"/>
              <a:t>Resistencia al desgarre</a:t>
            </a:r>
          </a:p>
          <a:p>
            <a:pPr>
              <a:defRPr/>
            </a:pPr>
            <a:r>
              <a:rPr lang="es-MX" sz="3200" dirty="0"/>
              <a:t>Reproducción de detalles finos</a:t>
            </a:r>
          </a:p>
          <a:p>
            <a:pPr>
              <a:defRPr/>
            </a:pPr>
            <a:endParaRPr lang="es-MX" sz="3200" dirty="0"/>
          </a:p>
        </p:txBody>
      </p:sp>
      <p:pic>
        <p:nvPicPr>
          <p:cNvPr id="7" name="Imagen 6"/>
          <p:cNvPicPr>
            <a:picLocks noChangeAspect="1"/>
          </p:cNvPicPr>
          <p:nvPr/>
        </p:nvPicPr>
        <p:blipFill>
          <a:blip r:embed="rId3"/>
          <a:stretch>
            <a:fillRect/>
          </a:stretch>
        </p:blipFill>
        <p:spPr>
          <a:xfrm>
            <a:off x="4860032" y="2132856"/>
            <a:ext cx="3847498" cy="3068583"/>
          </a:xfrm>
          <a:prstGeom prst="rect">
            <a:avLst/>
          </a:prstGeom>
        </p:spPr>
      </p:pic>
      <p:pic>
        <p:nvPicPr>
          <p:cNvPr id="8" name="7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8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753388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2 Marcador de contenido"/>
          <p:cNvSpPr>
            <a:spLocks noGrp="1"/>
          </p:cNvSpPr>
          <p:nvPr>
            <p:ph idx="1"/>
          </p:nvPr>
        </p:nvSpPr>
        <p:spPr/>
        <p:txBody>
          <a:bodyPr/>
          <a:lstStyle/>
          <a:p>
            <a:pPr eaLnBrk="1" hangingPunct="1">
              <a:buFont typeface="Wingdings" pitchFamily="2" charset="2"/>
              <a:buNone/>
            </a:pPr>
            <a:r>
              <a:rPr lang="es-MX" b="1" smtClean="0"/>
              <a:t>Prerrequisitos  (Temas Aprendidos):</a:t>
            </a:r>
            <a:endParaRPr lang="es-ES" smtClean="0"/>
          </a:p>
          <a:p>
            <a:pPr eaLnBrk="1" hangingPunct="1"/>
            <a:r>
              <a:rPr lang="es-ES" smtClean="0"/>
              <a:t>Fundamentos de física, química y biológicas</a:t>
            </a:r>
          </a:p>
          <a:p>
            <a:pPr eaLnBrk="1" hangingPunct="1"/>
            <a:endParaRPr lang="es-ES" b="1" smtClean="0"/>
          </a:p>
          <a:p>
            <a:pPr eaLnBrk="1" hangingPunct="1">
              <a:buFont typeface="Wingdings" pitchFamily="2" charset="2"/>
              <a:buNone/>
            </a:pPr>
            <a:r>
              <a:rPr lang="es-ES" b="1" smtClean="0"/>
              <a:t>Unidad(es) de Aprendizaje Consecuente (Seriadas y Recomendadas): </a:t>
            </a:r>
            <a:endParaRPr lang="es-ES" smtClean="0"/>
          </a:p>
          <a:p>
            <a:pPr eaLnBrk="1" hangingPunct="1"/>
            <a:r>
              <a:rPr lang="es-ES" smtClean="0"/>
              <a:t>Operatoria preclínica I</a:t>
            </a:r>
          </a:p>
        </p:txBody>
      </p:sp>
      <p:sp>
        <p:nvSpPr>
          <p:cNvPr id="4" name="3 Marcador de número de diapositiva"/>
          <p:cNvSpPr>
            <a:spLocks noGrp="1"/>
          </p:cNvSpPr>
          <p:nvPr>
            <p:ph type="sldNum" sz="quarter" idx="12"/>
          </p:nvPr>
        </p:nvSpPr>
        <p:spPr/>
        <p:txBody>
          <a:bodyPr/>
          <a:lstStyle/>
          <a:p>
            <a:pPr>
              <a:defRPr/>
            </a:pPr>
            <a:fld id="{C2CF8162-4F5E-4C55-8A1B-2FAB2925A92F}" type="slidenum">
              <a:rPr lang="es-ES" smtClean="0"/>
              <a:pPr>
                <a:defRPr/>
              </a:pPr>
              <a:t>4</a:t>
            </a:fld>
            <a:endParaRPr lang="es-ES"/>
          </a:p>
        </p:txBody>
      </p:sp>
      <p:pic>
        <p:nvPicPr>
          <p:cNvPr id="5" name="4 Imagen"/>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496" y="39688"/>
            <a:ext cx="623327"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31349" y="39688"/>
            <a:ext cx="577155"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007780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78283" y="179669"/>
            <a:ext cx="8229600" cy="914400"/>
          </a:xfrm>
        </p:spPr>
        <p:txBody>
          <a:bodyPr>
            <a:normAutofit/>
          </a:bodyPr>
          <a:lstStyle/>
          <a:p>
            <a:r>
              <a:rPr lang="es-MX" sz="4000" dirty="0" smtClean="0"/>
              <a:t>Propiedades deseables </a:t>
            </a:r>
            <a:endParaRPr lang="es-MX" sz="4000" dirty="0"/>
          </a:p>
        </p:txBody>
      </p:sp>
      <p:sp>
        <p:nvSpPr>
          <p:cNvPr id="4" name="Marcador de contenido 3"/>
          <p:cNvSpPr>
            <a:spLocks noGrp="1"/>
          </p:cNvSpPr>
          <p:nvPr>
            <p:ph sz="half" idx="2"/>
          </p:nvPr>
        </p:nvSpPr>
        <p:spPr/>
        <p:txBody>
          <a:bodyPr>
            <a:normAutofit/>
          </a:bodyPr>
          <a:lstStyle/>
          <a:p>
            <a:pPr>
              <a:defRPr/>
            </a:pPr>
            <a:r>
              <a:rPr lang="es-MX" sz="2800" dirty="0" smtClean="0"/>
              <a:t>Olor, </a:t>
            </a:r>
            <a:r>
              <a:rPr lang="es-MX" sz="2800" dirty="0"/>
              <a:t>color y sabor </a:t>
            </a:r>
            <a:r>
              <a:rPr lang="es-MX" sz="2800" dirty="0" smtClean="0"/>
              <a:t>agradables</a:t>
            </a:r>
            <a:endParaRPr lang="es-MX" sz="2800" dirty="0"/>
          </a:p>
          <a:p>
            <a:pPr>
              <a:defRPr/>
            </a:pPr>
            <a:r>
              <a:rPr lang="es-MX" sz="2800" dirty="0"/>
              <a:t>Fluido </a:t>
            </a:r>
          </a:p>
          <a:p>
            <a:pPr>
              <a:defRPr/>
            </a:pPr>
            <a:r>
              <a:rPr lang="es-MX" sz="2800" dirty="0"/>
              <a:t>Suficientemente viscoso</a:t>
            </a:r>
          </a:p>
          <a:p>
            <a:pPr>
              <a:defRPr/>
            </a:pPr>
            <a:r>
              <a:rPr lang="es-MX" sz="2800" dirty="0"/>
              <a:t>Poder ser vaciado varias veces en yeso sin perder sus dimensiones</a:t>
            </a:r>
            <a:r>
              <a:rPr lang="es-MX" sz="2800" dirty="0" smtClean="0"/>
              <a:t>.</a:t>
            </a:r>
            <a:endParaRPr lang="es-MX" sz="2800" dirty="0"/>
          </a:p>
        </p:txBody>
      </p:sp>
      <p:pic>
        <p:nvPicPr>
          <p:cNvPr id="5" name="Imagen 4"/>
          <p:cNvPicPr>
            <a:picLocks noChangeAspect="1"/>
          </p:cNvPicPr>
          <p:nvPr/>
        </p:nvPicPr>
        <p:blipFill rotWithShape="1">
          <a:blip r:embed="rId3"/>
          <a:srcRect r="50000"/>
          <a:stretch/>
        </p:blipFill>
        <p:spPr>
          <a:xfrm>
            <a:off x="539552" y="1340768"/>
            <a:ext cx="2851658" cy="2129238"/>
          </a:xfrm>
          <a:prstGeom prst="rect">
            <a:avLst/>
          </a:prstGeom>
        </p:spPr>
      </p:pic>
      <p:pic>
        <p:nvPicPr>
          <p:cNvPr id="6" name="Imagen 4"/>
          <p:cNvPicPr>
            <a:picLocks noChangeAspect="1"/>
          </p:cNvPicPr>
          <p:nvPr/>
        </p:nvPicPr>
        <p:blipFill rotWithShape="1">
          <a:blip r:embed="rId3"/>
          <a:srcRect l="50727"/>
          <a:stretch/>
        </p:blipFill>
        <p:spPr>
          <a:xfrm>
            <a:off x="1331640" y="3885406"/>
            <a:ext cx="2810172" cy="2129238"/>
          </a:xfrm>
          <a:prstGeom prst="rect">
            <a:avLst/>
          </a:prstGeom>
        </p:spPr>
      </p:pic>
      <p:pic>
        <p:nvPicPr>
          <p:cNvPr id="7" name="6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5993567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3568" y="260648"/>
            <a:ext cx="8229600" cy="914400"/>
          </a:xfrm>
        </p:spPr>
        <p:txBody>
          <a:bodyPr>
            <a:normAutofit/>
          </a:bodyPr>
          <a:lstStyle/>
          <a:p>
            <a:r>
              <a:rPr lang="es-MX" sz="4000" dirty="0" smtClean="0"/>
              <a:t>Usos </a:t>
            </a:r>
            <a:endParaRPr lang="es-MX" sz="4000" dirty="0"/>
          </a:p>
        </p:txBody>
      </p:sp>
      <p:sp>
        <p:nvSpPr>
          <p:cNvPr id="3" name="Marcador de contenido 2"/>
          <p:cNvSpPr>
            <a:spLocks noGrp="1"/>
          </p:cNvSpPr>
          <p:nvPr>
            <p:ph sz="half" idx="1"/>
          </p:nvPr>
        </p:nvSpPr>
        <p:spPr/>
        <p:txBody>
          <a:bodyPr/>
          <a:lstStyle/>
          <a:p>
            <a:r>
              <a:rPr lang="es-MX" dirty="0" smtClean="0"/>
              <a:t>Toma de impresiones de alta precisión en operatoria dental, prótesis fija,  </a:t>
            </a:r>
            <a:r>
              <a:rPr lang="es-MX" dirty="0" err="1" smtClean="0"/>
              <a:t>implantología</a:t>
            </a:r>
            <a:r>
              <a:rPr lang="es-MX" dirty="0" smtClean="0"/>
              <a:t>, y estudios de oclusión</a:t>
            </a:r>
          </a:p>
          <a:p>
            <a:endParaRPr lang="es-MX" dirty="0"/>
          </a:p>
        </p:txBody>
      </p:sp>
      <p:pic>
        <p:nvPicPr>
          <p:cNvPr id="6" name="Marcador de contenido 5"/>
          <p:cNvPicPr>
            <a:picLocks noGrp="1" noChangeAspect="1"/>
          </p:cNvPicPr>
          <p:nvPr>
            <p:ph sz="half" idx="2"/>
          </p:nvPr>
        </p:nvPicPr>
        <p:blipFill>
          <a:blip r:embed="rId3"/>
          <a:stretch>
            <a:fillRect/>
          </a:stretch>
        </p:blipFill>
        <p:spPr>
          <a:xfrm>
            <a:off x="5364088" y="2299115"/>
            <a:ext cx="2884040" cy="2293884"/>
          </a:xfrm>
          <a:prstGeom prst="rect">
            <a:avLst/>
          </a:prstGeom>
        </p:spPr>
      </p:pic>
      <p:pic>
        <p:nvPicPr>
          <p:cNvPr id="8" name="Imagen 7"/>
          <p:cNvPicPr>
            <a:picLocks noChangeAspect="1"/>
          </p:cNvPicPr>
          <p:nvPr/>
        </p:nvPicPr>
        <p:blipFill>
          <a:blip r:embed="rId4"/>
          <a:stretch>
            <a:fillRect/>
          </a:stretch>
        </p:blipFill>
        <p:spPr>
          <a:xfrm>
            <a:off x="825102" y="3446057"/>
            <a:ext cx="3530873" cy="2260559"/>
          </a:xfrm>
          <a:prstGeom prst="rect">
            <a:avLst/>
          </a:prstGeom>
        </p:spPr>
      </p:pic>
      <p:pic>
        <p:nvPicPr>
          <p:cNvPr id="9" name="8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9 Imagen"/>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9493431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4000" dirty="0" smtClean="0"/>
              <a:t>Elastómeros </a:t>
            </a:r>
            <a:endParaRPr lang="es-MX" sz="4000" dirty="0"/>
          </a:p>
        </p:txBody>
      </p:sp>
      <p:sp>
        <p:nvSpPr>
          <p:cNvPr id="3" name="2 Marcador de contenido"/>
          <p:cNvSpPr>
            <a:spLocks noGrp="1"/>
          </p:cNvSpPr>
          <p:nvPr>
            <p:ph idx="1"/>
          </p:nvPr>
        </p:nvSpPr>
        <p:spPr/>
        <p:txBody>
          <a:bodyPr/>
          <a:lstStyle/>
          <a:p>
            <a:r>
              <a:rPr lang="es-MX" dirty="0" smtClean="0"/>
              <a:t>El fraguado ocurre por polimerización por alargamiento de las cadenas, por enlace cruzado, por reacciones de condensación o de adición, o por una combinación de éstos.</a:t>
            </a:r>
            <a:endParaRPr lang="es-MX" dirty="0"/>
          </a:p>
        </p:txBody>
      </p:sp>
      <p:pic>
        <p:nvPicPr>
          <p:cNvPr id="6" name="5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496" y="39688"/>
            <a:ext cx="623327"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31349" y="39688"/>
            <a:ext cx="577155"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rotWithShape="1">
          <a:blip r:embed="rId5" cstate="print">
            <a:extLst>
              <a:ext uri="{28A0092B-C50C-407E-A947-70E740481C1C}">
                <a14:useLocalDpi xmlns:a14="http://schemas.microsoft.com/office/drawing/2010/main" val="0"/>
              </a:ext>
            </a:extLst>
          </a:blip>
          <a:srcRect b="18513"/>
          <a:stretch/>
        </p:blipFill>
        <p:spPr>
          <a:xfrm>
            <a:off x="2555776" y="3933056"/>
            <a:ext cx="3995936" cy="2420804"/>
          </a:xfrm>
          <a:prstGeom prst="rect">
            <a:avLst/>
          </a:prstGeom>
        </p:spPr>
      </p:pic>
    </p:spTree>
    <p:extLst>
      <p:ext uri="{BB962C8B-B14F-4D97-AF65-F5344CB8AC3E}">
        <p14:creationId xmlns:p14="http://schemas.microsoft.com/office/powerpoint/2010/main" val="290134821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a:bodyPr>
          <a:lstStyle/>
          <a:p>
            <a:r>
              <a:rPr lang="es-MX" sz="4000" dirty="0" smtClean="0"/>
              <a:t>Silicona por condensación </a:t>
            </a:r>
            <a:endParaRPr lang="es-MX" sz="4000" dirty="0"/>
          </a:p>
        </p:txBody>
      </p:sp>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496" y="39688"/>
            <a:ext cx="623327"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31349" y="39688"/>
            <a:ext cx="577155"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2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339752" y="4196530"/>
            <a:ext cx="4581128" cy="2335102"/>
          </a:xfrm>
          <a:prstGeom prst="rect">
            <a:avLst/>
          </a:prstGeom>
        </p:spPr>
      </p:pic>
    </p:spTree>
    <p:extLst>
      <p:ext uri="{BB962C8B-B14F-4D97-AF65-F5344CB8AC3E}">
        <p14:creationId xmlns:p14="http://schemas.microsoft.com/office/powerpoint/2010/main" val="27357694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a:bodyPr>
          <a:lstStyle/>
          <a:p>
            <a:r>
              <a:rPr lang="es-MX" sz="4000" dirty="0" smtClean="0"/>
              <a:t>Química</a:t>
            </a:r>
            <a:endParaRPr lang="es-MX" sz="4000" dirty="0"/>
          </a:p>
        </p:txBody>
      </p:sp>
      <p:sp>
        <p:nvSpPr>
          <p:cNvPr id="5" name="4 Marcador de contenido"/>
          <p:cNvSpPr>
            <a:spLocks noGrp="1"/>
          </p:cNvSpPr>
          <p:nvPr>
            <p:ph idx="1"/>
          </p:nvPr>
        </p:nvSpPr>
        <p:spPr>
          <a:xfrm>
            <a:off x="457200" y="1600200"/>
            <a:ext cx="8435280" cy="4525963"/>
          </a:xfrm>
        </p:spPr>
        <p:txBody>
          <a:bodyPr>
            <a:normAutofit/>
          </a:bodyPr>
          <a:lstStyle/>
          <a:p>
            <a:r>
              <a:rPr lang="es-MX" sz="2800" dirty="0" smtClean="0"/>
              <a:t>El polímero consiste en </a:t>
            </a:r>
            <a:r>
              <a:rPr lang="el-GR" sz="2800" dirty="0" smtClean="0"/>
              <a:t>α</a:t>
            </a:r>
            <a:r>
              <a:rPr lang="es-MX" sz="2800" dirty="0" smtClean="0"/>
              <a:t>-</a:t>
            </a:r>
            <a:r>
              <a:rPr lang="el-GR" sz="2800" dirty="0" smtClean="0"/>
              <a:t>ω</a:t>
            </a:r>
            <a:r>
              <a:rPr lang="es-MX" sz="2800" dirty="0" smtClean="0"/>
              <a:t>- </a:t>
            </a:r>
            <a:r>
              <a:rPr lang="es-MX" sz="2800" dirty="0" err="1" smtClean="0"/>
              <a:t>hidroxi</a:t>
            </a:r>
            <a:r>
              <a:rPr lang="es-MX" sz="2800" dirty="0" smtClean="0"/>
              <a:t> </a:t>
            </a:r>
            <a:r>
              <a:rPr lang="es-MX" sz="2800" dirty="0" err="1" smtClean="0"/>
              <a:t>polidimetil</a:t>
            </a:r>
            <a:r>
              <a:rPr lang="es-MX" sz="2800" dirty="0" smtClean="0"/>
              <a:t> </a:t>
            </a:r>
            <a:r>
              <a:rPr lang="es-MX" sz="2800" dirty="0" err="1" smtClean="0"/>
              <a:t>siloxano</a:t>
            </a:r>
            <a:r>
              <a:rPr lang="es-MX" sz="2800" dirty="0" smtClean="0"/>
              <a:t> terminado.</a:t>
            </a:r>
          </a:p>
          <a:p>
            <a:r>
              <a:rPr lang="es-MX" sz="2800" dirty="0" smtClean="0"/>
              <a:t>La polimerización de condensación implica una reacción con silicatos alquílicos </a:t>
            </a:r>
            <a:r>
              <a:rPr lang="es-MX" sz="2800" dirty="0" err="1" smtClean="0"/>
              <a:t>trifuncionales</a:t>
            </a:r>
            <a:r>
              <a:rPr lang="es-MX" sz="2800" dirty="0" smtClean="0"/>
              <a:t> y </a:t>
            </a:r>
            <a:r>
              <a:rPr lang="es-MX" sz="2800" dirty="0" err="1" smtClean="0"/>
              <a:t>tetrafuncionales</a:t>
            </a:r>
            <a:r>
              <a:rPr lang="es-MX" sz="2800" dirty="0"/>
              <a:t> </a:t>
            </a:r>
            <a:r>
              <a:rPr lang="es-MX" sz="2800" dirty="0" smtClean="0"/>
              <a:t>(</a:t>
            </a:r>
            <a:r>
              <a:rPr lang="es-MX" sz="2800" dirty="0" err="1" smtClean="0"/>
              <a:t>ortosilicato</a:t>
            </a:r>
            <a:r>
              <a:rPr lang="es-MX" sz="2800" dirty="0" smtClean="0"/>
              <a:t> </a:t>
            </a:r>
            <a:r>
              <a:rPr lang="es-MX" sz="2800" dirty="0" err="1" smtClean="0"/>
              <a:t>tetraetílico</a:t>
            </a:r>
            <a:r>
              <a:rPr lang="es-MX" sz="2800" dirty="0" smtClean="0"/>
              <a:t> en presencia de </a:t>
            </a:r>
            <a:r>
              <a:rPr lang="es-MX" sz="2800" dirty="0" err="1" smtClean="0"/>
              <a:t>octoato</a:t>
            </a:r>
            <a:r>
              <a:rPr lang="es-MX" sz="2800" dirty="0" smtClean="0"/>
              <a:t> </a:t>
            </a:r>
            <a:r>
              <a:rPr lang="es-MX" sz="2800" dirty="0" err="1" smtClean="0"/>
              <a:t>estañoso</a:t>
            </a:r>
            <a:r>
              <a:rPr lang="es-MX" sz="2800" dirty="0" smtClean="0"/>
              <a:t>)</a:t>
            </a:r>
            <a:endParaRPr lang="es-MX" sz="2800" dirty="0"/>
          </a:p>
        </p:txBody>
      </p:sp>
      <p:pic>
        <p:nvPicPr>
          <p:cNvPr id="6" name="3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2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491880" y="4653136"/>
            <a:ext cx="2753207" cy="2037373"/>
          </a:xfrm>
          <a:prstGeom prst="rect">
            <a:avLst/>
          </a:prstGeom>
        </p:spPr>
      </p:pic>
    </p:spTree>
    <p:extLst>
      <p:ext uri="{BB962C8B-B14F-4D97-AF65-F5344CB8AC3E}">
        <p14:creationId xmlns:p14="http://schemas.microsoft.com/office/powerpoint/2010/main" val="199457842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4000" dirty="0" smtClean="0"/>
              <a:t>Composición </a:t>
            </a:r>
            <a:endParaRPr lang="es-MX" dirty="0"/>
          </a:p>
        </p:txBody>
      </p:sp>
      <p:sp>
        <p:nvSpPr>
          <p:cNvPr id="3" name="2 Marcador de contenido"/>
          <p:cNvSpPr>
            <a:spLocks noGrp="1"/>
          </p:cNvSpPr>
          <p:nvPr>
            <p:ph idx="1"/>
          </p:nvPr>
        </p:nvSpPr>
        <p:spPr>
          <a:xfrm>
            <a:off x="463885" y="1844824"/>
            <a:ext cx="8229600" cy="4525963"/>
          </a:xfrm>
        </p:spPr>
        <p:txBody>
          <a:bodyPr>
            <a:normAutofit/>
          </a:bodyPr>
          <a:lstStyle/>
          <a:p>
            <a:r>
              <a:rPr lang="es-MX" sz="2800" dirty="0" smtClean="0"/>
              <a:t>Pasta base</a:t>
            </a:r>
          </a:p>
          <a:p>
            <a:r>
              <a:rPr lang="es-MX" sz="2800" dirty="0" smtClean="0"/>
              <a:t>Líquido de baja viscosidad o pasta catalizadora</a:t>
            </a:r>
          </a:p>
          <a:p>
            <a:r>
              <a:rPr lang="es-MX" sz="2800" dirty="0" smtClean="0"/>
              <a:t>El polímero de silicona es un líquido coloidal del sílice o de óxidos metálicos de tamaño pequeño, se agregan como relleno para formar una pasta.  </a:t>
            </a:r>
            <a:endParaRPr lang="es-MX" sz="2800" dirty="0"/>
          </a:p>
        </p:txBody>
      </p:sp>
      <p:pic>
        <p:nvPicPr>
          <p:cNvPr id="6" name="3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Marcador de contenido 12"/>
          <p:cNvPicPr>
            <a:picLocks noChangeAspect="1"/>
          </p:cNvPicPr>
          <p:nvPr/>
        </p:nvPicPr>
        <p:blipFill>
          <a:blip r:embed="rId5"/>
          <a:stretch>
            <a:fillRect/>
          </a:stretch>
        </p:blipFill>
        <p:spPr>
          <a:xfrm>
            <a:off x="3203848" y="4599811"/>
            <a:ext cx="2910153" cy="1764783"/>
          </a:xfrm>
          <a:prstGeom prst="rect">
            <a:avLst/>
          </a:prstGeom>
        </p:spPr>
      </p:pic>
    </p:spTree>
    <p:extLst>
      <p:ext uri="{BB962C8B-B14F-4D97-AF65-F5344CB8AC3E}">
        <p14:creationId xmlns:p14="http://schemas.microsoft.com/office/powerpoint/2010/main" val="422257889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4000" dirty="0" smtClean="0"/>
              <a:t>Composición </a:t>
            </a:r>
            <a:endParaRPr lang="es-MX" dirty="0"/>
          </a:p>
        </p:txBody>
      </p:sp>
      <p:sp>
        <p:nvSpPr>
          <p:cNvPr id="3" name="2 Marcador de contenido"/>
          <p:cNvSpPr>
            <a:spLocks noGrp="1"/>
          </p:cNvSpPr>
          <p:nvPr>
            <p:ph idx="1"/>
          </p:nvPr>
        </p:nvSpPr>
        <p:spPr/>
        <p:txBody>
          <a:bodyPr>
            <a:normAutofit/>
          </a:bodyPr>
          <a:lstStyle/>
          <a:p>
            <a:r>
              <a:rPr lang="es-MX" sz="2800" dirty="0" smtClean="0"/>
              <a:t>Se ha desarrollado un material de alta viscosidad, comúnmente conocido como «masilla», para vencer la gran contracción de polimerización.</a:t>
            </a:r>
          </a:p>
          <a:p>
            <a:r>
              <a:rPr lang="es-MX" sz="2800" dirty="0" smtClean="0"/>
              <a:t>Ley de las mezclas: Las propiedades de los materiales de impresión son influidas por las propiedades del relleno.</a:t>
            </a:r>
            <a:endParaRPr lang="es-MX" sz="2800" dirty="0"/>
          </a:p>
        </p:txBody>
      </p:sp>
      <p:pic>
        <p:nvPicPr>
          <p:cNvPr id="4" name="3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rotWithShape="1">
          <a:blip r:embed="rId5">
            <a:extLst>
              <a:ext uri="{28A0092B-C50C-407E-A947-70E740481C1C}">
                <a14:useLocalDpi xmlns:a14="http://schemas.microsoft.com/office/drawing/2010/main" val="0"/>
              </a:ext>
            </a:extLst>
          </a:blip>
          <a:srcRect l="41667"/>
          <a:stretch/>
        </p:blipFill>
        <p:spPr>
          <a:xfrm>
            <a:off x="3995936" y="4077072"/>
            <a:ext cx="1749152" cy="2248910"/>
          </a:xfrm>
          <a:prstGeom prst="rect">
            <a:avLst/>
          </a:prstGeom>
        </p:spPr>
      </p:pic>
    </p:spTree>
    <p:extLst>
      <p:ext uri="{BB962C8B-B14F-4D97-AF65-F5344CB8AC3E}">
        <p14:creationId xmlns:p14="http://schemas.microsoft.com/office/powerpoint/2010/main" val="237043513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4000" dirty="0" smtClean="0"/>
              <a:t>Composición </a:t>
            </a:r>
            <a:endParaRPr lang="es-MX" dirty="0"/>
          </a:p>
        </p:txBody>
      </p:sp>
      <p:sp>
        <p:nvSpPr>
          <p:cNvPr id="3" name="2 Marcador de contenido"/>
          <p:cNvSpPr>
            <a:spLocks noGrp="1"/>
          </p:cNvSpPr>
          <p:nvPr>
            <p:ph idx="1"/>
          </p:nvPr>
        </p:nvSpPr>
        <p:spPr/>
        <p:txBody>
          <a:bodyPr>
            <a:normAutofit/>
          </a:bodyPr>
          <a:lstStyle/>
          <a:p>
            <a:r>
              <a:rPr lang="es-MX" sz="2800" dirty="0" smtClean="0"/>
              <a:t>No tienen un color característico, hay una variedad de ellos (rosa pastel, azul, verde y púrpura).</a:t>
            </a:r>
          </a:p>
          <a:p>
            <a:r>
              <a:rPr lang="es-MX" sz="2800" dirty="0"/>
              <a:t>El fabricante abastece el material en diferentes colores que corresponden a la viscosidad.</a:t>
            </a:r>
          </a:p>
          <a:p>
            <a:r>
              <a:rPr lang="es-MX" sz="2800" dirty="0"/>
              <a:t>La elección del producto depende del sistema, las propiedades deseadas y el fabricante.</a:t>
            </a:r>
          </a:p>
        </p:txBody>
      </p:sp>
      <p:pic>
        <p:nvPicPr>
          <p:cNvPr id="4" name="3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63887" y="4437112"/>
            <a:ext cx="2619375" cy="1743075"/>
          </a:xfrm>
          <a:prstGeom prst="rect">
            <a:avLst/>
          </a:prstGeom>
        </p:spPr>
      </p:pic>
    </p:spTree>
    <p:extLst>
      <p:ext uri="{BB962C8B-B14F-4D97-AF65-F5344CB8AC3E}">
        <p14:creationId xmlns:p14="http://schemas.microsoft.com/office/powerpoint/2010/main" val="82461402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4000" dirty="0" smtClean="0"/>
              <a:t>Manipulación</a:t>
            </a:r>
            <a:endParaRPr lang="es-MX" dirty="0"/>
          </a:p>
        </p:txBody>
      </p:sp>
      <p:sp>
        <p:nvSpPr>
          <p:cNvPr id="3" name="2 Marcador de contenido"/>
          <p:cNvSpPr>
            <a:spLocks noGrp="1"/>
          </p:cNvSpPr>
          <p:nvPr>
            <p:ph idx="1"/>
          </p:nvPr>
        </p:nvSpPr>
        <p:spPr>
          <a:xfrm>
            <a:off x="493091" y="2132856"/>
            <a:ext cx="8229600" cy="4577720"/>
          </a:xfrm>
        </p:spPr>
        <p:txBody>
          <a:bodyPr>
            <a:normAutofit/>
          </a:bodyPr>
          <a:lstStyle/>
          <a:p>
            <a:r>
              <a:rPr lang="es-MX" sz="3200" dirty="0" smtClean="0"/>
              <a:t>Las siliconas por condensación se abastecen como una base y un líquido catalizador o reactivo.</a:t>
            </a:r>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99566" y="3717032"/>
            <a:ext cx="3816650" cy="2546983"/>
          </a:xfrm>
          <a:prstGeom prst="rect">
            <a:avLst/>
          </a:prstGeom>
        </p:spPr>
      </p:pic>
      <p:pic>
        <p:nvPicPr>
          <p:cNvPr id="5" name="3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4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5025333"/>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4000" dirty="0" smtClean="0"/>
              <a:t>Manipulación</a:t>
            </a:r>
            <a:endParaRPr lang="es-MX" dirty="0"/>
          </a:p>
        </p:txBody>
      </p:sp>
      <p:sp>
        <p:nvSpPr>
          <p:cNvPr id="3" name="2 Marcador de contenido"/>
          <p:cNvSpPr>
            <a:spLocks noGrp="1"/>
          </p:cNvSpPr>
          <p:nvPr>
            <p:ph idx="1"/>
          </p:nvPr>
        </p:nvSpPr>
        <p:spPr>
          <a:xfrm>
            <a:off x="555413" y="1814090"/>
            <a:ext cx="8229600" cy="4525963"/>
          </a:xfrm>
        </p:spPr>
        <p:txBody>
          <a:bodyPr>
            <a:normAutofit/>
          </a:bodyPr>
          <a:lstStyle/>
          <a:p>
            <a:r>
              <a:rPr lang="es-MX" sz="2800" dirty="0" smtClean="0"/>
              <a:t>Se exprime del tubo una tira de la base y se coloca en una loseta graduada para mezcla.</a:t>
            </a:r>
          </a:p>
          <a:p>
            <a:r>
              <a:rPr lang="es-MX" sz="2800" dirty="0" smtClean="0"/>
              <a:t>Se agrega una gota de catalizador por cada unidad de longitud de la base.</a:t>
            </a:r>
            <a:endParaRPr lang="es-MX" sz="2800" dirty="0"/>
          </a:p>
        </p:txBody>
      </p:sp>
      <p:pic>
        <p:nvPicPr>
          <p:cNvPr id="5" name="3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Imagen 17"/>
          <p:cNvPicPr>
            <a:picLocks noChangeAspect="1"/>
          </p:cNvPicPr>
          <p:nvPr/>
        </p:nvPicPr>
        <p:blipFill rotWithShape="1">
          <a:blip r:embed="rId5"/>
          <a:srcRect l="5827"/>
          <a:stretch/>
        </p:blipFill>
        <p:spPr>
          <a:xfrm>
            <a:off x="3491880" y="3957392"/>
            <a:ext cx="2606159" cy="2053870"/>
          </a:xfrm>
          <a:prstGeom prst="rect">
            <a:avLst/>
          </a:prstGeom>
        </p:spPr>
      </p:pic>
    </p:spTree>
    <p:extLst>
      <p:ext uri="{BB962C8B-B14F-4D97-AF65-F5344CB8AC3E}">
        <p14:creationId xmlns:p14="http://schemas.microsoft.com/office/powerpoint/2010/main" val="307165506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58823" y="188640"/>
            <a:ext cx="8229600" cy="990600"/>
          </a:xfrm>
        </p:spPr>
        <p:txBody>
          <a:bodyPr>
            <a:noAutofit/>
          </a:bodyPr>
          <a:lstStyle/>
          <a:p>
            <a:pPr eaLnBrk="1" hangingPunct="1">
              <a:defRPr/>
            </a:pPr>
            <a:r>
              <a:rPr lang="es-ES" b="1" dirty="0" smtClean="0"/>
              <a:t>PROPÓSITO DE LA UNIDAD DE APRENDIZAJE</a:t>
            </a:r>
            <a:endParaRPr lang="es-ES" dirty="0"/>
          </a:p>
        </p:txBody>
      </p:sp>
      <p:sp>
        <p:nvSpPr>
          <p:cNvPr id="12291" name="2 Marcador de contenido"/>
          <p:cNvSpPr>
            <a:spLocks noGrp="1"/>
          </p:cNvSpPr>
          <p:nvPr>
            <p:ph idx="1"/>
          </p:nvPr>
        </p:nvSpPr>
        <p:spPr>
          <a:xfrm>
            <a:off x="457200" y="2071389"/>
            <a:ext cx="8229600" cy="4525963"/>
          </a:xfrm>
        </p:spPr>
        <p:txBody>
          <a:bodyPr>
            <a:normAutofit/>
          </a:bodyPr>
          <a:lstStyle/>
          <a:p>
            <a:pPr eaLnBrk="1" hangingPunct="1"/>
            <a:r>
              <a:rPr lang="es-ES" sz="2800" dirty="0" smtClean="0"/>
              <a:t>Conocerá la definición, composición, clasificación, manipulación, propiedades físicas y biológicas, indicaciones, marca comercial, así como los criterios de selección sobre la base de los principios y estudios científicos de cada uno de los materiales odontológicos usados con mayor frecuencia en la práctica. </a:t>
            </a:r>
          </a:p>
          <a:p>
            <a:pPr eaLnBrk="1" hangingPunct="1">
              <a:buFont typeface="Wingdings" pitchFamily="2" charset="2"/>
              <a:buNone/>
            </a:pPr>
            <a:endParaRPr lang="es-ES" sz="2800" dirty="0" smtClean="0"/>
          </a:p>
        </p:txBody>
      </p:sp>
      <p:sp>
        <p:nvSpPr>
          <p:cNvPr id="4" name="3 Marcador de número de diapositiva"/>
          <p:cNvSpPr>
            <a:spLocks noGrp="1"/>
          </p:cNvSpPr>
          <p:nvPr>
            <p:ph type="sldNum" sz="quarter" idx="12"/>
          </p:nvPr>
        </p:nvSpPr>
        <p:spPr/>
        <p:txBody>
          <a:bodyPr/>
          <a:lstStyle/>
          <a:p>
            <a:pPr>
              <a:defRPr/>
            </a:pPr>
            <a:fld id="{20677EEF-9045-4A75-8FB3-5AA129FACDB9}" type="slidenum">
              <a:rPr lang="es-ES" smtClean="0"/>
              <a:pPr>
                <a:defRPr/>
              </a:pPr>
              <a:t>5</a:t>
            </a:fld>
            <a:endParaRPr lang="es-ES"/>
          </a:p>
        </p:txBody>
      </p:sp>
      <p:pic>
        <p:nvPicPr>
          <p:cNvPr id="6" name="5 Imagen"/>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496" y="39688"/>
            <a:ext cx="623327"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31349" y="39688"/>
            <a:ext cx="577155"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4111800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4000" dirty="0" smtClean="0"/>
              <a:t>Manipulación</a:t>
            </a:r>
            <a:endParaRPr lang="es-MX" sz="4000" dirty="0"/>
          </a:p>
        </p:txBody>
      </p:sp>
      <p:sp>
        <p:nvSpPr>
          <p:cNvPr id="3" name="2 Marcador de contenido"/>
          <p:cNvSpPr>
            <a:spLocks noGrp="1"/>
          </p:cNvSpPr>
          <p:nvPr>
            <p:ph idx="1"/>
          </p:nvPr>
        </p:nvSpPr>
        <p:spPr>
          <a:xfrm>
            <a:off x="457200" y="1927373"/>
            <a:ext cx="8229600" cy="4525963"/>
          </a:xfrm>
        </p:spPr>
        <p:txBody>
          <a:bodyPr>
            <a:normAutofit/>
          </a:bodyPr>
          <a:lstStyle/>
          <a:p>
            <a:r>
              <a:rPr lang="es-MX" sz="2800" dirty="0" smtClean="0"/>
              <a:t>Estos materiales tienen una dificultad por la disparidad en la viscosidad de ambos componentes, sin embargo, la diferencia de color de los dos componentes proporciona una clave visual para saber si la mezcla se ha completado.</a:t>
            </a:r>
            <a:endParaRPr lang="es-MX" sz="2800" dirty="0"/>
          </a:p>
        </p:txBody>
      </p:sp>
      <p:pic>
        <p:nvPicPr>
          <p:cNvPr id="6" name="3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Imagen 15"/>
          <p:cNvPicPr>
            <a:picLocks noChangeAspect="1"/>
          </p:cNvPicPr>
          <p:nvPr/>
        </p:nvPicPr>
        <p:blipFill>
          <a:blip r:embed="rId5"/>
          <a:stretch>
            <a:fillRect/>
          </a:stretch>
        </p:blipFill>
        <p:spPr>
          <a:xfrm>
            <a:off x="1663015" y="4300874"/>
            <a:ext cx="2503881" cy="1659434"/>
          </a:xfrm>
          <a:prstGeom prst="rect">
            <a:avLst/>
          </a:prstGeom>
        </p:spPr>
      </p:pic>
      <p:pic>
        <p:nvPicPr>
          <p:cNvPr id="10" name="Imagen 16"/>
          <p:cNvPicPr>
            <a:picLocks noChangeAspect="1"/>
          </p:cNvPicPr>
          <p:nvPr/>
        </p:nvPicPr>
        <p:blipFill>
          <a:blip r:embed="rId6"/>
          <a:stretch>
            <a:fillRect/>
          </a:stretch>
        </p:blipFill>
        <p:spPr>
          <a:xfrm>
            <a:off x="4981275" y="4347588"/>
            <a:ext cx="2543054" cy="1628700"/>
          </a:xfrm>
          <a:prstGeom prst="rect">
            <a:avLst/>
          </a:prstGeom>
        </p:spPr>
      </p:pic>
    </p:spTree>
    <p:extLst>
      <p:ext uri="{BB962C8B-B14F-4D97-AF65-F5344CB8AC3E}">
        <p14:creationId xmlns:p14="http://schemas.microsoft.com/office/powerpoint/2010/main" val="683210181"/>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4000" dirty="0" smtClean="0"/>
              <a:t>Manipulación</a:t>
            </a:r>
            <a:endParaRPr lang="es-MX" dirty="0"/>
          </a:p>
        </p:txBody>
      </p:sp>
      <p:sp>
        <p:nvSpPr>
          <p:cNvPr id="3" name="2 Marcador de contenido"/>
          <p:cNvSpPr>
            <a:spLocks noGrp="1"/>
          </p:cNvSpPr>
          <p:nvPr>
            <p:ph idx="1"/>
          </p:nvPr>
        </p:nvSpPr>
        <p:spPr>
          <a:xfrm>
            <a:off x="410219" y="1888914"/>
            <a:ext cx="8229600" cy="4525963"/>
          </a:xfrm>
        </p:spPr>
        <p:txBody>
          <a:bodyPr>
            <a:normAutofit/>
          </a:bodyPr>
          <a:lstStyle/>
          <a:p>
            <a:r>
              <a:rPr lang="es-MX" sz="2800" dirty="0" smtClean="0"/>
              <a:t>La mejor técnica de mezclado es amasar el material con los dedos.</a:t>
            </a:r>
          </a:p>
          <a:p>
            <a:r>
              <a:rPr lang="es-MX" sz="2800" dirty="0" smtClean="0"/>
              <a:t>Evitar el uso de guantes de látex, ya que poseen componentes de sulfuro que inhiben el fraguado de la masilla.</a:t>
            </a:r>
            <a:endParaRPr lang="es-MX" sz="2800" dirty="0"/>
          </a:p>
        </p:txBody>
      </p:sp>
      <p:pic>
        <p:nvPicPr>
          <p:cNvPr id="4" name="3 Imagen"/>
          <p:cNvPicPr>
            <a:picLocks noChangeAspect="1"/>
          </p:cNvPicPr>
          <p:nvPr/>
        </p:nvPicPr>
        <p:blipFill rotWithShape="1">
          <a:blip r:embed="rId3">
            <a:extLst>
              <a:ext uri="{28A0092B-C50C-407E-A947-70E740481C1C}">
                <a14:useLocalDpi xmlns:a14="http://schemas.microsoft.com/office/drawing/2010/main" val="0"/>
              </a:ext>
            </a:extLst>
          </a:blip>
          <a:srcRect l="34846" t="29146" r="39103" b="29345"/>
          <a:stretch/>
        </p:blipFill>
        <p:spPr>
          <a:xfrm>
            <a:off x="3419872" y="4151896"/>
            <a:ext cx="2637967" cy="2365076"/>
          </a:xfrm>
          <a:prstGeom prst="rect">
            <a:avLst/>
          </a:prstGeom>
        </p:spPr>
      </p:pic>
      <p:pic>
        <p:nvPicPr>
          <p:cNvPr id="5" name="3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4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2395646"/>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smtClean="0"/>
              <a:t>Silicona por reacción de adición (</a:t>
            </a:r>
            <a:r>
              <a:rPr lang="es-MX" dirty="0" err="1" smtClean="0"/>
              <a:t>polisiloxano</a:t>
            </a:r>
            <a:r>
              <a:rPr lang="es-MX" dirty="0" smtClean="0"/>
              <a:t> de vinilo)</a:t>
            </a:r>
            <a:endParaRPr lang="es-MX" dirty="0"/>
          </a:p>
        </p:txBody>
      </p:sp>
      <p:pic>
        <p:nvPicPr>
          <p:cNvPr id="4" name="3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Imagen 7"/>
          <p:cNvPicPr>
            <a:picLocks noChangeAspect="1"/>
          </p:cNvPicPr>
          <p:nvPr/>
        </p:nvPicPr>
        <p:blipFill>
          <a:blip r:embed="rId5"/>
          <a:stretch>
            <a:fillRect/>
          </a:stretch>
        </p:blipFill>
        <p:spPr>
          <a:xfrm>
            <a:off x="3203848" y="62956"/>
            <a:ext cx="2699792" cy="2699792"/>
          </a:xfrm>
          <a:prstGeom prst="rect">
            <a:avLst/>
          </a:prstGeom>
        </p:spPr>
      </p:pic>
    </p:spTree>
    <p:extLst>
      <p:ext uri="{BB962C8B-B14F-4D97-AF65-F5344CB8AC3E}">
        <p14:creationId xmlns:p14="http://schemas.microsoft.com/office/powerpoint/2010/main" val="371175788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r>
              <a:rPr lang="es-MX" sz="4000" dirty="0" smtClean="0"/>
              <a:t>Química </a:t>
            </a:r>
            <a:endParaRPr lang="es-MX" dirty="0"/>
          </a:p>
        </p:txBody>
      </p:sp>
      <p:sp>
        <p:nvSpPr>
          <p:cNvPr id="5" name="4 Marcador de contenido"/>
          <p:cNvSpPr>
            <a:spLocks noGrp="1"/>
          </p:cNvSpPr>
          <p:nvPr>
            <p:ph idx="1"/>
          </p:nvPr>
        </p:nvSpPr>
        <p:spPr>
          <a:xfrm>
            <a:off x="457200" y="1783357"/>
            <a:ext cx="8229600" cy="4525963"/>
          </a:xfrm>
        </p:spPr>
        <p:txBody>
          <a:bodyPr>
            <a:normAutofit/>
          </a:bodyPr>
          <a:lstStyle/>
          <a:p>
            <a:r>
              <a:rPr lang="es-MX" sz="2800" dirty="0" smtClean="0"/>
              <a:t>Se llaman </a:t>
            </a:r>
            <a:r>
              <a:rPr lang="es-MX" sz="2800" dirty="0" err="1" smtClean="0"/>
              <a:t>polivinilsiloxano</a:t>
            </a:r>
            <a:r>
              <a:rPr lang="es-MX" sz="2800" dirty="0" smtClean="0"/>
              <a:t> o </a:t>
            </a:r>
            <a:r>
              <a:rPr lang="es-MX" sz="2800" dirty="0" err="1" smtClean="0"/>
              <a:t>polisiloxano</a:t>
            </a:r>
            <a:r>
              <a:rPr lang="es-MX" sz="2800" dirty="0" smtClean="0"/>
              <a:t> de vinilo.</a:t>
            </a:r>
          </a:p>
          <a:p>
            <a:r>
              <a:rPr lang="es-MX" sz="2800" dirty="0" smtClean="0"/>
              <a:t>La reacción de adición del polímero termina con grupos vinilo y tiene enlace cruzado con los grupos híbridos activados por un catalizador de sales de platino.</a:t>
            </a:r>
            <a:endParaRPr lang="es-MX" sz="2800" dirty="0"/>
          </a:p>
        </p:txBody>
      </p:sp>
      <p:pic>
        <p:nvPicPr>
          <p:cNvPr id="6" name="3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1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31840" y="3789040"/>
            <a:ext cx="3235680" cy="2653258"/>
          </a:xfrm>
          <a:prstGeom prst="rect">
            <a:avLst/>
          </a:prstGeom>
        </p:spPr>
      </p:pic>
    </p:spTree>
    <p:extLst>
      <p:ext uri="{BB962C8B-B14F-4D97-AF65-F5344CB8AC3E}">
        <p14:creationId xmlns:p14="http://schemas.microsoft.com/office/powerpoint/2010/main" val="2407213561"/>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sz="4000" dirty="0" smtClean="0"/>
              <a:t>Composición </a:t>
            </a:r>
            <a:endParaRPr lang="es-MX" dirty="0"/>
          </a:p>
        </p:txBody>
      </p:sp>
      <p:sp>
        <p:nvSpPr>
          <p:cNvPr id="3" name="2 Marcador de contenido"/>
          <p:cNvSpPr>
            <a:spLocks noGrp="1"/>
          </p:cNvSpPr>
          <p:nvPr>
            <p:ph idx="1"/>
          </p:nvPr>
        </p:nvSpPr>
        <p:spPr/>
        <p:txBody>
          <a:bodyPr>
            <a:normAutofit/>
          </a:bodyPr>
          <a:lstStyle/>
          <a:p>
            <a:r>
              <a:rPr lang="es-MX" sz="3200" dirty="0" smtClean="0"/>
              <a:t>Pasta base: </a:t>
            </a:r>
            <a:r>
              <a:rPr lang="es-MX" sz="3200" dirty="0" err="1" smtClean="0"/>
              <a:t>siloxano</a:t>
            </a:r>
            <a:r>
              <a:rPr lang="es-MX" sz="3200" dirty="0" smtClean="0"/>
              <a:t> de hidrógeno </a:t>
            </a:r>
            <a:r>
              <a:rPr lang="es-MX" sz="3200" dirty="0" err="1" smtClean="0"/>
              <a:t>polimetilo</a:t>
            </a:r>
            <a:r>
              <a:rPr lang="es-MX" sz="3200" dirty="0" smtClean="0"/>
              <a:t> y otros </a:t>
            </a:r>
            <a:r>
              <a:rPr lang="es-MX" sz="3200" dirty="0" err="1" smtClean="0"/>
              <a:t>prepolímeros</a:t>
            </a:r>
            <a:r>
              <a:rPr lang="es-MX" sz="3200" dirty="0" smtClean="0"/>
              <a:t> de </a:t>
            </a:r>
            <a:r>
              <a:rPr lang="es-MX" sz="3200" dirty="0" err="1" smtClean="0"/>
              <a:t>siloxano</a:t>
            </a:r>
            <a:r>
              <a:rPr lang="es-MX" sz="3200" dirty="0" smtClean="0"/>
              <a:t>.</a:t>
            </a:r>
          </a:p>
          <a:p>
            <a:r>
              <a:rPr lang="es-MX" sz="3200" dirty="0" smtClean="0"/>
              <a:t>Pasta catalizadora: </a:t>
            </a:r>
            <a:r>
              <a:rPr lang="es-MX" sz="3200" dirty="0" err="1" smtClean="0"/>
              <a:t>siloxano</a:t>
            </a:r>
            <a:r>
              <a:rPr lang="es-MX" sz="3200" dirty="0" smtClean="0"/>
              <a:t> de </a:t>
            </a:r>
            <a:r>
              <a:rPr lang="es-MX" sz="3200" dirty="0" err="1" smtClean="0"/>
              <a:t>divinil</a:t>
            </a:r>
            <a:r>
              <a:rPr lang="es-MX" sz="3200" dirty="0" smtClean="0"/>
              <a:t> </a:t>
            </a:r>
            <a:r>
              <a:rPr lang="es-MX" sz="3200" dirty="0" err="1" smtClean="0"/>
              <a:t>polidimetilo</a:t>
            </a:r>
            <a:r>
              <a:rPr lang="es-MX" sz="3200" dirty="0" smtClean="0"/>
              <a:t> y otros </a:t>
            </a:r>
            <a:r>
              <a:rPr lang="es-MX" sz="3200" dirty="0" err="1" smtClean="0"/>
              <a:t>prepolímeros</a:t>
            </a:r>
            <a:r>
              <a:rPr lang="es-MX" sz="3200" dirty="0" smtClean="0"/>
              <a:t> de </a:t>
            </a:r>
            <a:r>
              <a:rPr lang="es-MX" sz="3200" dirty="0" err="1" smtClean="0"/>
              <a:t>siloxano</a:t>
            </a:r>
            <a:r>
              <a:rPr lang="es-MX" sz="3200" dirty="0" smtClean="0"/>
              <a:t>.</a:t>
            </a:r>
            <a:endParaRPr lang="es-MX" sz="3200" dirty="0"/>
          </a:p>
        </p:txBody>
      </p:sp>
      <p:pic>
        <p:nvPicPr>
          <p:cNvPr id="4" name="3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70474" y="4149080"/>
            <a:ext cx="2857899" cy="2229161"/>
          </a:xfrm>
          <a:prstGeom prst="rect">
            <a:avLst/>
          </a:prstGeom>
        </p:spPr>
      </p:pic>
    </p:spTree>
    <p:extLst>
      <p:ext uri="{BB962C8B-B14F-4D97-AF65-F5344CB8AC3E}">
        <p14:creationId xmlns:p14="http://schemas.microsoft.com/office/powerpoint/2010/main" val="1758041869"/>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81673" y="257059"/>
            <a:ext cx="8229600" cy="990600"/>
          </a:xfrm>
        </p:spPr>
        <p:txBody>
          <a:bodyPr/>
          <a:lstStyle/>
          <a:p>
            <a:r>
              <a:rPr lang="es-MX" sz="4000" dirty="0" smtClean="0"/>
              <a:t>Composición </a:t>
            </a:r>
            <a:endParaRPr lang="es-MX" dirty="0"/>
          </a:p>
        </p:txBody>
      </p:sp>
      <p:sp>
        <p:nvSpPr>
          <p:cNvPr id="3" name="2 Marcador de contenido"/>
          <p:cNvSpPr>
            <a:spLocks noGrp="1"/>
          </p:cNvSpPr>
          <p:nvPr>
            <p:ph idx="1"/>
          </p:nvPr>
        </p:nvSpPr>
        <p:spPr>
          <a:xfrm>
            <a:off x="457200" y="1711349"/>
            <a:ext cx="8229600" cy="4525963"/>
          </a:xfrm>
        </p:spPr>
        <p:txBody>
          <a:bodyPr>
            <a:normAutofit/>
          </a:bodyPr>
          <a:lstStyle/>
          <a:p>
            <a:r>
              <a:rPr lang="es-MX" sz="2800" dirty="0" smtClean="0"/>
              <a:t>La contaminación por el sulfuro de los guantes de caucho inhibe el fraguado del material de impresión.</a:t>
            </a:r>
          </a:p>
          <a:p>
            <a:r>
              <a:rPr lang="es-MX" sz="2800" dirty="0" smtClean="0"/>
              <a:t>Los guantes de vinilo pueden tener el mismo efecto por el azufre que contienen como estabilizador.</a:t>
            </a:r>
            <a:endParaRPr lang="es-MX" sz="2800" dirty="0"/>
          </a:p>
        </p:txBody>
      </p:sp>
      <p:pic>
        <p:nvPicPr>
          <p:cNvPr id="4" name="3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275856" y="3861047"/>
            <a:ext cx="2597835" cy="2597835"/>
          </a:xfrm>
          <a:prstGeom prst="rect">
            <a:avLst/>
          </a:prstGeom>
        </p:spPr>
      </p:pic>
    </p:spTree>
    <p:extLst>
      <p:ext uri="{BB962C8B-B14F-4D97-AF65-F5344CB8AC3E}">
        <p14:creationId xmlns:p14="http://schemas.microsoft.com/office/powerpoint/2010/main" val="3366150968"/>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22130" y="137723"/>
            <a:ext cx="8229600" cy="990600"/>
          </a:xfrm>
        </p:spPr>
        <p:txBody>
          <a:bodyPr/>
          <a:lstStyle/>
          <a:p>
            <a:r>
              <a:rPr lang="es-MX" sz="4000" dirty="0" smtClean="0"/>
              <a:t>Manipulación </a:t>
            </a:r>
            <a:endParaRPr lang="es-MX" dirty="0"/>
          </a:p>
        </p:txBody>
      </p:sp>
      <p:sp>
        <p:nvSpPr>
          <p:cNvPr id="3" name="2 Marcador de contenido"/>
          <p:cNvSpPr>
            <a:spLocks noGrp="1"/>
          </p:cNvSpPr>
          <p:nvPr>
            <p:ph idx="1"/>
          </p:nvPr>
        </p:nvSpPr>
        <p:spPr/>
        <p:txBody>
          <a:bodyPr/>
          <a:lstStyle/>
          <a:p>
            <a:r>
              <a:rPr lang="es-MX" dirty="0" smtClean="0"/>
              <a:t>Los de cuerpo ligero y mediano se expenden en dos pastas.</a:t>
            </a:r>
          </a:p>
          <a:p>
            <a:r>
              <a:rPr lang="es-MX" dirty="0" smtClean="0"/>
              <a:t>El cuerpo pesado se expende en dos tarros de base y catalizador de alta viscosidad.</a:t>
            </a:r>
            <a:endParaRPr lang="es-MX" dirty="0"/>
          </a:p>
        </p:txBody>
      </p:sp>
      <p:pic>
        <p:nvPicPr>
          <p:cNvPr id="4" name="3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987824" y="4318759"/>
            <a:ext cx="3312368" cy="2097833"/>
          </a:xfrm>
          <a:prstGeom prst="rect">
            <a:avLst/>
          </a:prstGeom>
        </p:spPr>
      </p:pic>
    </p:spTree>
    <p:extLst>
      <p:ext uri="{BB962C8B-B14F-4D97-AF65-F5344CB8AC3E}">
        <p14:creationId xmlns:p14="http://schemas.microsoft.com/office/powerpoint/2010/main" val="74196785"/>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r>
              <a:rPr lang="es-MX" sz="2800" dirty="0" smtClean="0"/>
              <a:t>Estos materiales son apropiados para uso en un aparato mezclador y de suministro automático.</a:t>
            </a:r>
          </a:p>
          <a:p>
            <a:r>
              <a:rPr lang="es-MX" sz="2800" dirty="0" smtClean="0"/>
              <a:t>Con el aparato mecánico se tiene uniformidad en el suministro y en la mezcla, se incorpora menos aire, se reduce el tiempo de mezclado y hay pocas probabilidades de contaminación del material.</a:t>
            </a:r>
            <a:endParaRPr lang="es-MX" sz="2800" dirty="0"/>
          </a:p>
        </p:txBody>
      </p:sp>
      <p:sp>
        <p:nvSpPr>
          <p:cNvPr id="4" name="1 Título"/>
          <p:cNvSpPr>
            <a:spLocks noGrp="1"/>
          </p:cNvSpPr>
          <p:nvPr>
            <p:ph type="title"/>
          </p:nvPr>
        </p:nvSpPr>
        <p:spPr>
          <a:xfrm>
            <a:off x="712552" y="141569"/>
            <a:ext cx="8229600" cy="990600"/>
          </a:xfrm>
        </p:spPr>
        <p:txBody>
          <a:bodyPr/>
          <a:lstStyle/>
          <a:p>
            <a:r>
              <a:rPr lang="es-MX" sz="4000" dirty="0" smtClean="0"/>
              <a:t>Manipulación </a:t>
            </a:r>
            <a:endParaRPr lang="es-MX" dirty="0"/>
          </a:p>
        </p:txBody>
      </p:sp>
      <p:pic>
        <p:nvPicPr>
          <p:cNvPr id="5" name="3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1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07904" y="4366984"/>
            <a:ext cx="2238896" cy="2238896"/>
          </a:xfrm>
          <a:prstGeom prst="rect">
            <a:avLst/>
          </a:prstGeom>
        </p:spPr>
      </p:pic>
    </p:spTree>
    <p:extLst>
      <p:ext uri="{BB962C8B-B14F-4D97-AF65-F5344CB8AC3E}">
        <p14:creationId xmlns:p14="http://schemas.microsoft.com/office/powerpoint/2010/main" val="4050835479"/>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79995" y="141569"/>
            <a:ext cx="8229600" cy="990600"/>
          </a:xfrm>
        </p:spPr>
        <p:txBody>
          <a:bodyPr>
            <a:noAutofit/>
          </a:bodyPr>
          <a:lstStyle/>
          <a:p>
            <a:r>
              <a:rPr lang="es-MX" dirty="0" smtClean="0"/>
              <a:t>Calidad también es cuidar el medio ambiente</a:t>
            </a:r>
            <a:endParaRPr lang="es-MX" dirty="0"/>
          </a:p>
        </p:txBody>
      </p:sp>
      <p:sp>
        <p:nvSpPr>
          <p:cNvPr id="3" name="Marcador de contenido 2"/>
          <p:cNvSpPr>
            <a:spLocks noGrp="1"/>
          </p:cNvSpPr>
          <p:nvPr>
            <p:ph idx="1"/>
          </p:nvPr>
        </p:nvSpPr>
        <p:spPr>
          <a:xfrm>
            <a:off x="457200" y="1920240"/>
            <a:ext cx="8229600" cy="4937760"/>
          </a:xfrm>
        </p:spPr>
        <p:txBody>
          <a:bodyPr>
            <a:normAutofit/>
          </a:bodyPr>
          <a:lstStyle/>
          <a:p>
            <a:r>
              <a:rPr lang="es-MX" sz="3200" dirty="0" smtClean="0"/>
              <a:t>El odontólogo actual debe solo usar lo necesario y ser :</a:t>
            </a:r>
            <a:endParaRPr lang="es-MX" sz="3200" dirty="0"/>
          </a:p>
        </p:txBody>
      </p:sp>
      <p:pic>
        <p:nvPicPr>
          <p:cNvPr id="4" name="Marcador de contenido 6"/>
          <p:cNvPicPr>
            <a:picLocks noChangeAspect="1"/>
          </p:cNvPicPr>
          <p:nvPr/>
        </p:nvPicPr>
        <p:blipFill>
          <a:blip r:embed="rId3"/>
          <a:stretch>
            <a:fillRect/>
          </a:stretch>
        </p:blipFill>
        <p:spPr>
          <a:xfrm>
            <a:off x="2342473" y="2840332"/>
            <a:ext cx="4459055" cy="2430185"/>
          </a:xfrm>
          <a:prstGeom prst="rect">
            <a:avLst/>
          </a:prstGeom>
        </p:spPr>
      </p:pic>
      <p:pic>
        <p:nvPicPr>
          <p:cNvPr id="5" name="3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4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70360516"/>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35778" y="141569"/>
            <a:ext cx="8229600" cy="990600"/>
          </a:xfrm>
        </p:spPr>
        <p:txBody>
          <a:bodyPr>
            <a:normAutofit/>
          </a:bodyPr>
          <a:lstStyle/>
          <a:p>
            <a:pPr eaLnBrk="1" fontAlgn="auto" hangingPunct="1">
              <a:spcAft>
                <a:spcPts val="0"/>
              </a:spcAft>
              <a:defRPr/>
            </a:pPr>
            <a:r>
              <a:rPr lang="es-ES" sz="4000" dirty="0" smtClean="0">
                <a:solidFill>
                  <a:schemeClr val="tx2">
                    <a:satMod val="200000"/>
                  </a:schemeClr>
                </a:solidFill>
              </a:rPr>
              <a:t>Referencias bibliográficas</a:t>
            </a:r>
            <a:endParaRPr lang="es-ES" sz="4000" dirty="0">
              <a:solidFill>
                <a:schemeClr val="tx2">
                  <a:satMod val="200000"/>
                </a:schemeClr>
              </a:solidFill>
            </a:endParaRPr>
          </a:p>
        </p:txBody>
      </p:sp>
      <p:sp>
        <p:nvSpPr>
          <p:cNvPr id="61443" name="4 Marcador de número de diapositiva"/>
          <p:cNvSpPr>
            <a:spLocks noGrp="1"/>
          </p:cNvSpPr>
          <p:nvPr>
            <p:ph type="sldNum" sz="quarter" idx="12"/>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fld id="{16CADF04-78D8-4978-BAC4-D1A427726D1A}" type="slidenum">
              <a:rPr lang="es-ES" smtClean="0"/>
              <a:pPr fontAlgn="base">
                <a:spcBef>
                  <a:spcPct val="0"/>
                </a:spcBef>
                <a:spcAft>
                  <a:spcPct val="0"/>
                </a:spcAft>
                <a:defRPr/>
              </a:pPr>
              <a:t>59</a:t>
            </a:fld>
            <a:endParaRPr lang="es-ES" smtClean="0"/>
          </a:p>
        </p:txBody>
      </p:sp>
      <p:sp>
        <p:nvSpPr>
          <p:cNvPr id="3" name="2 Marcador de texto"/>
          <p:cNvSpPr>
            <a:spLocks noGrp="1"/>
          </p:cNvSpPr>
          <p:nvPr>
            <p:ph sz="quarter" idx="1"/>
          </p:nvPr>
        </p:nvSpPr>
        <p:spPr/>
        <p:txBody>
          <a:bodyPr>
            <a:normAutofit fontScale="62500" lnSpcReduction="20000"/>
          </a:bodyPr>
          <a:lstStyle/>
          <a:p>
            <a:pPr marL="512064" indent="-457200" eaLnBrk="1" fontAlgn="auto" hangingPunct="1">
              <a:spcAft>
                <a:spcPts val="0"/>
              </a:spcAft>
              <a:buFont typeface="+mj-lt"/>
              <a:buAutoNum type="arabicPeriod"/>
              <a:defRPr/>
            </a:pPr>
            <a:endParaRPr lang="es-ES" dirty="0" smtClean="0"/>
          </a:p>
          <a:p>
            <a:pPr marL="512064" indent="-457200" eaLnBrk="1" hangingPunct="1">
              <a:buFont typeface="+mj-lt"/>
              <a:buAutoNum type="arabicPeriod"/>
              <a:defRPr/>
            </a:pPr>
            <a:r>
              <a:rPr lang="fr-FR" dirty="0" err="1" smtClean="0"/>
              <a:t>Kennet</a:t>
            </a:r>
            <a:r>
              <a:rPr lang="fr-FR" dirty="0" smtClean="0"/>
              <a:t> J. </a:t>
            </a:r>
            <a:r>
              <a:rPr lang="fr-FR" dirty="0" err="1" smtClean="0"/>
              <a:t>Anusavice</a:t>
            </a:r>
            <a:r>
              <a:rPr lang="fr-FR" dirty="0" smtClean="0"/>
              <a:t>, </a:t>
            </a:r>
            <a:r>
              <a:rPr lang="fr-FR" dirty="0" err="1" smtClean="0"/>
              <a:t>Phd</a:t>
            </a:r>
            <a:r>
              <a:rPr lang="fr-FR" dirty="0" smtClean="0"/>
              <a:t>, </a:t>
            </a:r>
            <a:r>
              <a:rPr lang="fr-FR" dirty="0" err="1" smtClean="0"/>
              <a:t>Dmd</a:t>
            </a:r>
            <a:r>
              <a:rPr lang="fr-FR" dirty="0" smtClean="0"/>
              <a:t> (2004): </a:t>
            </a:r>
            <a:r>
              <a:rPr lang="es-ES" dirty="0" smtClean="0"/>
              <a:t>La Ciencia de Los Materiales Dentales de Phillips .Editorial  </a:t>
            </a:r>
            <a:r>
              <a:rPr lang="es-ES" dirty="0" err="1" smtClean="0"/>
              <a:t>Elsevier</a:t>
            </a:r>
            <a:r>
              <a:rPr lang="es-ES" dirty="0" smtClean="0"/>
              <a:t> Saunders, 11° Edición , Madrid España.</a:t>
            </a:r>
          </a:p>
          <a:p>
            <a:pPr marL="512064" indent="-457200" eaLnBrk="1" hangingPunct="1">
              <a:buFont typeface="+mj-lt"/>
              <a:buAutoNum type="arabicPeriod"/>
              <a:defRPr/>
            </a:pPr>
            <a:r>
              <a:rPr lang="es-ES" dirty="0" err="1" smtClean="0"/>
              <a:t>Cova</a:t>
            </a:r>
            <a:r>
              <a:rPr lang="es-ES" dirty="0" smtClean="0"/>
              <a:t> N. José Luis (2010): Biomateriales Dentales. Editorial </a:t>
            </a:r>
            <a:r>
              <a:rPr lang="es-ES" dirty="0" err="1" smtClean="0"/>
              <a:t>Amolca</a:t>
            </a:r>
            <a:r>
              <a:rPr lang="es-ES" dirty="0" smtClean="0"/>
              <a:t>, 2ª edición. México.</a:t>
            </a:r>
          </a:p>
          <a:p>
            <a:pPr marL="512064" indent="-457200" eaLnBrk="1" fontAlgn="auto" hangingPunct="1">
              <a:spcAft>
                <a:spcPts val="0"/>
              </a:spcAft>
              <a:buFont typeface="+mj-lt"/>
              <a:buAutoNum type="arabicPeriod"/>
              <a:defRPr/>
            </a:pPr>
            <a:r>
              <a:rPr lang="es-ES" dirty="0" smtClean="0"/>
              <a:t>Barceló Santana Federico Humberto y Palma Calero Jorge  Mario (2010): Materiales dentales. Conocimientos básicos aplicados.  Editorial Trillas, 3ª edición. México.</a:t>
            </a:r>
          </a:p>
          <a:p>
            <a:pPr marL="512064" indent="-457200" eaLnBrk="1" fontAlgn="auto" hangingPunct="1">
              <a:spcAft>
                <a:spcPts val="0"/>
              </a:spcAft>
              <a:buFont typeface="+mj-lt"/>
              <a:buAutoNum type="arabicPeriod"/>
              <a:defRPr/>
            </a:pPr>
            <a:r>
              <a:rPr lang="es-ES" dirty="0" smtClean="0"/>
              <a:t>Macchi Ricardo Luis (2007). Materiales Dentales. Editorial Médica Panamericana, 4ª edición. Buenos Aires.</a:t>
            </a:r>
          </a:p>
          <a:p>
            <a:pPr marL="512064" indent="-457200" eaLnBrk="1" hangingPunct="1">
              <a:buFont typeface="+mj-lt"/>
              <a:buAutoNum type="arabicPeriod"/>
              <a:defRPr/>
            </a:pPr>
            <a:r>
              <a:rPr lang="es-MX" dirty="0" smtClean="0"/>
              <a:t>Craig Robert G (1998):  </a:t>
            </a:r>
            <a:r>
              <a:rPr lang="es-ES" dirty="0" smtClean="0"/>
              <a:t>Materiales de Odontología Restauradora.</a:t>
            </a:r>
            <a:r>
              <a:rPr lang="es-MX" dirty="0" smtClean="0"/>
              <a:t> </a:t>
            </a:r>
            <a:r>
              <a:rPr lang="en-US" dirty="0" smtClean="0"/>
              <a:t>Editorial </a:t>
            </a:r>
            <a:r>
              <a:rPr lang="en-US" dirty="0" err="1" smtClean="0"/>
              <a:t>Harcout</a:t>
            </a:r>
            <a:r>
              <a:rPr lang="en-US" dirty="0" smtClean="0"/>
              <a:t> Brace. </a:t>
            </a:r>
            <a:r>
              <a:rPr lang="es-ES" dirty="0" smtClean="0"/>
              <a:t>España.</a:t>
            </a:r>
          </a:p>
          <a:p>
            <a:pPr marL="512064" indent="-457200" eaLnBrk="1" hangingPunct="1">
              <a:buFont typeface="+mj-lt"/>
              <a:buAutoNum type="arabicPeriod"/>
              <a:defRPr/>
            </a:pPr>
            <a:r>
              <a:rPr lang="es-ES" dirty="0" err="1" smtClean="0"/>
              <a:t>Gladwin</a:t>
            </a:r>
            <a:r>
              <a:rPr lang="es-ES" dirty="0" smtClean="0"/>
              <a:t> Marcia  (2001): Aspectos Clínicos de los Materiales Dentales. Editorial Manual Moderno, México.</a:t>
            </a:r>
          </a:p>
          <a:p>
            <a:pPr marL="512064" indent="-457200" eaLnBrk="1" fontAlgn="auto" hangingPunct="1">
              <a:spcAft>
                <a:spcPts val="0"/>
              </a:spcAft>
              <a:buFont typeface="+mj-lt"/>
              <a:buAutoNum type="arabicPeriod"/>
              <a:defRPr/>
            </a:pPr>
            <a:r>
              <a:rPr lang="en-US" dirty="0" smtClean="0"/>
              <a:t>Baum, Phillips, Lund (1996):</a:t>
            </a:r>
            <a:r>
              <a:rPr lang="es-ES" dirty="0" smtClean="0"/>
              <a:t>Tratado de Operatoria Dental.</a:t>
            </a:r>
            <a:r>
              <a:rPr lang="en-US" dirty="0" smtClean="0"/>
              <a:t> Editorial </a:t>
            </a:r>
            <a:r>
              <a:rPr lang="en-US" dirty="0" err="1" smtClean="0"/>
              <a:t>McGraww</a:t>
            </a:r>
            <a:r>
              <a:rPr lang="en-US" dirty="0" smtClean="0"/>
              <a:t>. </a:t>
            </a:r>
            <a:r>
              <a:rPr lang="es-MX" dirty="0" smtClean="0"/>
              <a:t>Hill Interamericana</a:t>
            </a:r>
            <a:r>
              <a:rPr lang="en-US" dirty="0" smtClean="0"/>
              <a:t>, 3ª </a:t>
            </a:r>
            <a:r>
              <a:rPr lang="en-US" dirty="0" err="1" smtClean="0"/>
              <a:t>Edición</a:t>
            </a:r>
            <a:r>
              <a:rPr lang="es-MX" dirty="0" smtClean="0"/>
              <a:t>, México. </a:t>
            </a:r>
            <a:endParaRPr lang="es-ES" dirty="0" smtClean="0"/>
          </a:p>
          <a:p>
            <a:pPr marL="512064" indent="-457200" eaLnBrk="1" fontAlgn="auto" hangingPunct="1">
              <a:spcAft>
                <a:spcPts val="0"/>
              </a:spcAft>
              <a:buFont typeface="+mj-lt"/>
              <a:buAutoNum type="arabicPeriod"/>
              <a:defRPr/>
            </a:pPr>
            <a:endParaRPr lang="es-ES" dirty="0" smtClean="0"/>
          </a:p>
          <a:p>
            <a:pPr marL="512064" indent="-457200" eaLnBrk="1" fontAlgn="auto" hangingPunct="1">
              <a:spcAft>
                <a:spcPts val="0"/>
              </a:spcAft>
              <a:buFont typeface="+mj-lt"/>
              <a:buAutoNum type="arabicPeriod"/>
              <a:defRPr/>
            </a:pPr>
            <a:endParaRPr lang="es-ES" dirty="0" smtClean="0"/>
          </a:p>
          <a:p>
            <a:pPr eaLnBrk="1" fontAlgn="auto" hangingPunct="1">
              <a:spcAft>
                <a:spcPts val="0"/>
              </a:spcAft>
              <a:buFont typeface="Wingdings"/>
              <a:buNone/>
              <a:defRPr/>
            </a:pPr>
            <a:r>
              <a:rPr lang="es-ES" dirty="0" smtClean="0"/>
              <a:t> </a:t>
            </a:r>
            <a:endParaRPr lang="es-ES" dirty="0"/>
          </a:p>
        </p:txBody>
      </p:sp>
      <p:pic>
        <p:nvPicPr>
          <p:cNvPr id="6" name="5 Imagen"/>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53572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20414" y="188640"/>
            <a:ext cx="8229600" cy="990600"/>
          </a:xfrm>
        </p:spPr>
        <p:txBody>
          <a:bodyPr>
            <a:noAutofit/>
          </a:bodyPr>
          <a:lstStyle/>
          <a:p>
            <a:pPr eaLnBrk="1" hangingPunct="1">
              <a:defRPr/>
            </a:pPr>
            <a:r>
              <a:rPr lang="es-ES" b="1" dirty="0" smtClean="0"/>
              <a:t> COMPETENCIAS PROFESIONALES</a:t>
            </a:r>
            <a:endParaRPr lang="es-ES" dirty="0"/>
          </a:p>
        </p:txBody>
      </p:sp>
      <p:sp>
        <p:nvSpPr>
          <p:cNvPr id="13315" name="2 Marcador de contenido"/>
          <p:cNvSpPr>
            <a:spLocks noGrp="1"/>
          </p:cNvSpPr>
          <p:nvPr>
            <p:ph idx="1"/>
          </p:nvPr>
        </p:nvSpPr>
        <p:spPr>
          <a:xfrm>
            <a:off x="590326" y="1920240"/>
            <a:ext cx="8229600" cy="4937760"/>
          </a:xfrm>
        </p:spPr>
        <p:txBody>
          <a:bodyPr>
            <a:normAutofit/>
          </a:bodyPr>
          <a:lstStyle/>
          <a:p>
            <a:pPr eaLnBrk="1" hangingPunct="1"/>
            <a:r>
              <a:rPr lang="es-ES" sz="2800" dirty="0" smtClean="0"/>
              <a:t>Establecer las bases para la posterior aplicación de los materiales dentales, con base en las normas científicamente reconocidas lo cual permitirá al discente mantenerse en contacto con las innovaciones que los cambios del mundo actual nos demandan.</a:t>
            </a:r>
          </a:p>
        </p:txBody>
      </p:sp>
      <p:sp>
        <p:nvSpPr>
          <p:cNvPr id="4" name="3 Marcador de número de diapositiva"/>
          <p:cNvSpPr>
            <a:spLocks noGrp="1"/>
          </p:cNvSpPr>
          <p:nvPr>
            <p:ph type="sldNum" sz="quarter" idx="12"/>
          </p:nvPr>
        </p:nvSpPr>
        <p:spPr/>
        <p:txBody>
          <a:bodyPr/>
          <a:lstStyle/>
          <a:p>
            <a:pPr>
              <a:defRPr/>
            </a:pPr>
            <a:fld id="{34D77EF5-9E45-4254-AEAE-E40E36FC1BDC}" type="slidenum">
              <a:rPr lang="es-ES" smtClean="0"/>
              <a:pPr>
                <a:defRPr/>
              </a:pPr>
              <a:t>6</a:t>
            </a:fld>
            <a:endParaRPr lang="es-ES"/>
          </a:p>
        </p:txBody>
      </p:sp>
      <p:pic>
        <p:nvPicPr>
          <p:cNvPr id="6" name="5 Imagen"/>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496" y="39688"/>
            <a:ext cx="623327"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31349" y="39688"/>
            <a:ext cx="577155"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145474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58823" y="476672"/>
            <a:ext cx="8229600" cy="1260376"/>
          </a:xfrm>
        </p:spPr>
        <p:txBody>
          <a:bodyPr>
            <a:normAutofit fontScale="90000"/>
          </a:bodyPr>
          <a:lstStyle/>
          <a:p>
            <a:pPr eaLnBrk="1" hangingPunct="1">
              <a:defRPr/>
            </a:pPr>
            <a:r>
              <a:rPr lang="es-MX" sz="3600" b="1" dirty="0" smtClean="0"/>
              <a:t>CONTRIBUCIÓN DE LA UNIDAD DE APRENDIZAJE AL PERFIL DE EGRESO</a:t>
            </a:r>
            <a:endParaRPr lang="es-ES" sz="3600" dirty="0"/>
          </a:p>
        </p:txBody>
      </p:sp>
      <p:sp>
        <p:nvSpPr>
          <p:cNvPr id="14339" name="2 Marcador de contenido"/>
          <p:cNvSpPr>
            <a:spLocks noGrp="1"/>
          </p:cNvSpPr>
          <p:nvPr>
            <p:ph idx="1"/>
          </p:nvPr>
        </p:nvSpPr>
        <p:spPr>
          <a:xfrm>
            <a:off x="914400" y="2214563"/>
            <a:ext cx="7772400" cy="4572000"/>
          </a:xfrm>
        </p:spPr>
        <p:txBody>
          <a:bodyPr/>
          <a:lstStyle/>
          <a:p>
            <a:pPr algn="just" eaLnBrk="1" hangingPunct="1"/>
            <a:r>
              <a:rPr lang="es-MX" sz="2400" smtClean="0"/>
              <a:t>Esta unidad de aprendizaje contribuye en el perfil de egreso a realizar el tratamiento de los órganos dentarios con base en el diagnóstico, respetando las normas y valores imperantes, con base en la información formativa, para profundizar y adquirir el conocimiento teórico practico, necesario para la selección y manejo de materiales dentales. Y aplicar las normas y reglamentaos de la institución específicos de cada área de conocimiento.</a:t>
            </a:r>
            <a:endParaRPr lang="es-ES" sz="2400" smtClean="0"/>
          </a:p>
        </p:txBody>
      </p:sp>
      <p:sp>
        <p:nvSpPr>
          <p:cNvPr id="4" name="3 Marcador de número de diapositiva"/>
          <p:cNvSpPr>
            <a:spLocks noGrp="1"/>
          </p:cNvSpPr>
          <p:nvPr>
            <p:ph type="sldNum" sz="quarter" idx="12"/>
          </p:nvPr>
        </p:nvSpPr>
        <p:spPr/>
        <p:txBody>
          <a:bodyPr/>
          <a:lstStyle/>
          <a:p>
            <a:pPr>
              <a:defRPr/>
            </a:pPr>
            <a:fld id="{1C5E9B16-16EE-48C1-94AE-F4871C5D41F3}" type="slidenum">
              <a:rPr lang="es-ES" smtClean="0"/>
              <a:pPr>
                <a:defRPr/>
              </a:pPr>
              <a:t>7</a:t>
            </a:fld>
            <a:endParaRPr lang="es-ES"/>
          </a:p>
        </p:txBody>
      </p:sp>
      <p:pic>
        <p:nvPicPr>
          <p:cNvPr id="6" name="5 Imagen"/>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496" y="39688"/>
            <a:ext cx="623327"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31349" y="39688"/>
            <a:ext cx="577155"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116785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hangingPunct="1">
              <a:defRPr/>
            </a:pPr>
            <a:r>
              <a:rPr lang="es-MX" b="1" dirty="0" smtClean="0"/>
              <a:t>UNIDAD DE COMPETENCIA V</a:t>
            </a:r>
            <a:endParaRPr lang="es-ES" b="1" dirty="0"/>
          </a:p>
        </p:txBody>
      </p:sp>
      <p:sp>
        <p:nvSpPr>
          <p:cNvPr id="15363" name="2 Marcador de contenido"/>
          <p:cNvSpPr>
            <a:spLocks noGrp="1"/>
          </p:cNvSpPr>
          <p:nvPr>
            <p:ph idx="1"/>
          </p:nvPr>
        </p:nvSpPr>
        <p:spPr/>
        <p:txBody>
          <a:bodyPr/>
          <a:lstStyle/>
          <a:p>
            <a:pPr eaLnBrk="1" hangingPunct="1"/>
            <a:r>
              <a:rPr lang="es-MX" sz="2400" dirty="0" smtClean="0"/>
              <a:t> Materiales  para la elaboración de restauraciones indirectas. </a:t>
            </a:r>
            <a:r>
              <a:rPr lang="es-MX" sz="2400" u="sng" dirty="0" smtClean="0"/>
              <a:t>Materiales de impresión</a:t>
            </a:r>
            <a:r>
              <a:rPr lang="es-MX" sz="2400" dirty="0" smtClean="0"/>
              <a:t>, yesos, ceras, revestimientos y aleaciones abrasivos, procedimientos de colado.</a:t>
            </a:r>
          </a:p>
          <a:p>
            <a:pPr eaLnBrk="1" hangingPunct="1">
              <a:buFont typeface="Wingdings" pitchFamily="2" charset="2"/>
              <a:buNone/>
            </a:pPr>
            <a:endParaRPr lang="es-ES" sz="2400" dirty="0" smtClean="0"/>
          </a:p>
          <a:p>
            <a:pPr lvl="1" eaLnBrk="1" hangingPunct="1"/>
            <a:r>
              <a:rPr lang="es-MX" sz="2000" dirty="0" smtClean="0"/>
              <a:t>Materiales de impresión ( </a:t>
            </a:r>
            <a:r>
              <a:rPr lang="es-MX" sz="2000" dirty="0" err="1" smtClean="0"/>
              <a:t>Modelinas</a:t>
            </a:r>
            <a:r>
              <a:rPr lang="es-MX" sz="2000" dirty="0" smtClean="0"/>
              <a:t>, pastas </a:t>
            </a:r>
            <a:r>
              <a:rPr lang="es-MX" sz="2000" dirty="0" err="1" smtClean="0"/>
              <a:t>zincquenolicas</a:t>
            </a:r>
            <a:r>
              <a:rPr lang="es-MX" sz="2000" dirty="0" smtClean="0"/>
              <a:t>, </a:t>
            </a:r>
            <a:r>
              <a:rPr lang="es-MX" sz="2000" u="sng" dirty="0" err="1" smtClean="0"/>
              <a:t>hidrocoloides</a:t>
            </a:r>
            <a:r>
              <a:rPr lang="es-MX" sz="2000" u="sng" dirty="0" smtClean="0"/>
              <a:t>  generalidades, </a:t>
            </a:r>
            <a:r>
              <a:rPr lang="es-MX" sz="2000" u="sng" dirty="0" err="1" smtClean="0"/>
              <a:t>hidrocoloides</a:t>
            </a:r>
            <a:r>
              <a:rPr lang="es-MX" sz="2000" u="sng" dirty="0" smtClean="0"/>
              <a:t> irreversibles (</a:t>
            </a:r>
            <a:r>
              <a:rPr lang="es-MX" sz="2000" u="sng" dirty="0" err="1" smtClean="0"/>
              <a:t>alginatos</a:t>
            </a:r>
            <a:r>
              <a:rPr lang="es-MX" sz="2000" u="sng" dirty="0" smtClean="0"/>
              <a:t>), elastómeros  hules de </a:t>
            </a:r>
            <a:r>
              <a:rPr lang="es-MX" sz="2000" u="sng" dirty="0" err="1" smtClean="0"/>
              <a:t>polisulfuro</a:t>
            </a:r>
            <a:r>
              <a:rPr lang="es-MX" sz="2000" u="sng" dirty="0" smtClean="0"/>
              <a:t>, siliconas por condensación, siliconas por adición, </a:t>
            </a:r>
            <a:r>
              <a:rPr lang="es-MX" sz="2000" dirty="0" err="1" smtClean="0"/>
              <a:t>poliéteres</a:t>
            </a:r>
            <a:r>
              <a:rPr lang="es-MX" sz="2000" dirty="0" smtClean="0"/>
              <a:t>,) Yesos, ceras, revestimientos y aleaciones para colados</a:t>
            </a:r>
            <a:endParaRPr lang="es-ES" sz="2000" dirty="0" smtClean="0"/>
          </a:p>
          <a:p>
            <a:pPr eaLnBrk="1" hangingPunct="1"/>
            <a:endParaRPr lang="es-ES" sz="2400" dirty="0" smtClean="0"/>
          </a:p>
        </p:txBody>
      </p:sp>
      <p:sp>
        <p:nvSpPr>
          <p:cNvPr id="4" name="3 Marcador de número de diapositiva"/>
          <p:cNvSpPr>
            <a:spLocks noGrp="1"/>
          </p:cNvSpPr>
          <p:nvPr>
            <p:ph type="sldNum" sz="quarter" idx="12"/>
          </p:nvPr>
        </p:nvSpPr>
        <p:spPr/>
        <p:txBody>
          <a:bodyPr/>
          <a:lstStyle/>
          <a:p>
            <a:pPr>
              <a:defRPr/>
            </a:pPr>
            <a:fld id="{C35C83B5-5948-4A64-9397-1AD8ED43E71C}" type="slidenum">
              <a:rPr lang="es-ES" smtClean="0"/>
              <a:pPr>
                <a:defRPr/>
              </a:pPr>
              <a:t>8</a:t>
            </a:fld>
            <a:endParaRPr lang="es-ES"/>
          </a:p>
        </p:txBody>
      </p:sp>
      <p:pic>
        <p:nvPicPr>
          <p:cNvPr id="6" name="5 Imagen"/>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496" y="39688"/>
            <a:ext cx="623327"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31349" y="39688"/>
            <a:ext cx="577155"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796497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90872" y="44624"/>
            <a:ext cx="8229600" cy="1143000"/>
          </a:xfrm>
        </p:spPr>
        <p:txBody>
          <a:bodyPr>
            <a:noAutofit/>
          </a:bodyPr>
          <a:lstStyle/>
          <a:p>
            <a:pPr eaLnBrk="1" hangingPunct="1">
              <a:defRPr/>
            </a:pPr>
            <a:r>
              <a:rPr lang="es-ES" b="1" dirty="0" smtClean="0"/>
              <a:t>CONOCIMIENTOS DE LA UNIDAD DE COMPETENCIA V</a:t>
            </a:r>
            <a:endParaRPr lang="es-ES" dirty="0"/>
          </a:p>
        </p:txBody>
      </p:sp>
      <p:sp>
        <p:nvSpPr>
          <p:cNvPr id="16387" name="2 Marcador de contenido"/>
          <p:cNvSpPr>
            <a:spLocks noGrp="1"/>
          </p:cNvSpPr>
          <p:nvPr>
            <p:ph idx="1"/>
          </p:nvPr>
        </p:nvSpPr>
        <p:spPr/>
        <p:txBody>
          <a:bodyPr/>
          <a:lstStyle/>
          <a:p>
            <a:pPr eaLnBrk="1" hangingPunct="1"/>
            <a:endParaRPr lang="es-ES" dirty="0" smtClean="0"/>
          </a:p>
          <a:p>
            <a:pPr algn="just" eaLnBrk="1" hangingPunct="1"/>
            <a:r>
              <a:rPr lang="es-ES" dirty="0" smtClean="0"/>
              <a:t>Criterios de selección del material de acuerdo a su composición, uso, propiedades, costo e indicación clínica Materiales de impresión, acuosos (</a:t>
            </a:r>
            <a:r>
              <a:rPr lang="es-ES" dirty="0" err="1" smtClean="0"/>
              <a:t>hidrocoloides</a:t>
            </a:r>
            <a:r>
              <a:rPr lang="es-ES" dirty="0" smtClean="0"/>
              <a:t> reversibles e irreversibles), elásticos, termoplásticos yesos, ceras revestimientos y aleaciones para colados dentales)</a:t>
            </a:r>
          </a:p>
          <a:p>
            <a:pPr eaLnBrk="1" hangingPunct="1"/>
            <a:endParaRPr lang="es-ES" dirty="0" smtClean="0"/>
          </a:p>
        </p:txBody>
      </p:sp>
      <p:sp>
        <p:nvSpPr>
          <p:cNvPr id="4" name="3 Marcador de número de diapositiva"/>
          <p:cNvSpPr>
            <a:spLocks noGrp="1"/>
          </p:cNvSpPr>
          <p:nvPr>
            <p:ph type="sldNum" sz="quarter" idx="12"/>
          </p:nvPr>
        </p:nvSpPr>
        <p:spPr/>
        <p:txBody>
          <a:bodyPr/>
          <a:lstStyle/>
          <a:p>
            <a:pPr>
              <a:defRPr/>
            </a:pPr>
            <a:fld id="{B1930831-9244-461C-A656-97798DB47A7A}" type="slidenum">
              <a:rPr lang="es-ES" smtClean="0"/>
              <a:pPr>
                <a:defRPr/>
              </a:pPr>
              <a:t>9</a:t>
            </a:fld>
            <a:endParaRPr lang="es-ES"/>
          </a:p>
        </p:txBody>
      </p:sp>
      <p:pic>
        <p:nvPicPr>
          <p:cNvPr id="6" name="5 Imagen"/>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496" y="39688"/>
            <a:ext cx="623327"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31349" y="39688"/>
            <a:ext cx="577155"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1370658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gen">
  <a:themeElements>
    <a:clrScheme name="Orige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rige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e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553</TotalTime>
  <Words>3688</Words>
  <Application>Microsoft Office PowerPoint</Application>
  <PresentationFormat>Presentación en pantalla (4:3)</PresentationFormat>
  <Paragraphs>387</Paragraphs>
  <Slides>59</Slides>
  <Notes>45</Notes>
  <HiddenSlides>0</HiddenSlides>
  <MMClips>0</MMClips>
  <ScaleCrop>false</ScaleCrop>
  <HeadingPairs>
    <vt:vector size="4" baseType="variant">
      <vt:variant>
        <vt:lpstr>Tema</vt:lpstr>
      </vt:variant>
      <vt:variant>
        <vt:i4>1</vt:i4>
      </vt:variant>
      <vt:variant>
        <vt:lpstr>Títulos de diapositiva</vt:lpstr>
      </vt:variant>
      <vt:variant>
        <vt:i4>59</vt:i4>
      </vt:variant>
    </vt:vector>
  </HeadingPairs>
  <TitlesOfParts>
    <vt:vector size="60" baseType="lpstr">
      <vt:lpstr>Origen</vt:lpstr>
      <vt:lpstr>Presentación de PowerPoint</vt:lpstr>
      <vt:lpstr>Presentación de PowerPoint</vt:lpstr>
      <vt:lpstr>Presentación de PowerPoint</vt:lpstr>
      <vt:lpstr>Presentación de PowerPoint</vt:lpstr>
      <vt:lpstr>PROPÓSITO DE LA UNIDAD DE APRENDIZAJE</vt:lpstr>
      <vt:lpstr> COMPETENCIAS PROFESIONALES</vt:lpstr>
      <vt:lpstr>CONTRIBUCIÓN DE LA UNIDAD DE APRENDIZAJE AL PERFIL DE EGRESO</vt:lpstr>
      <vt:lpstr>UNIDAD DE COMPETENCIA V</vt:lpstr>
      <vt:lpstr>CONOCIMIENTOS DE LA UNIDAD DE COMPETENCIA V</vt:lpstr>
      <vt:lpstr>HABILIDADES DE LA UNIDAD DE COMPETENCIA V</vt:lpstr>
      <vt:lpstr>ACTITUDES/ VALORES DE LA UNIDAD DE COMPETENCIA V </vt:lpstr>
      <vt:lpstr>CONOCIMIENTOS DE LA UNIDAD DE COMPETENCIA V</vt:lpstr>
      <vt:lpstr>Materiales de impresión</vt:lpstr>
      <vt:lpstr>Materiales de impresión  </vt:lpstr>
      <vt:lpstr>Hidrocoloides </vt:lpstr>
      <vt:lpstr>Coloides</vt:lpstr>
      <vt:lpstr>Coloides </vt:lpstr>
      <vt:lpstr>Definición </vt:lpstr>
      <vt:lpstr>Elemento estructural</vt:lpstr>
      <vt:lpstr>Estabilidad dimensional</vt:lpstr>
      <vt:lpstr>Hidrocoloide reversible</vt:lpstr>
      <vt:lpstr>Hidrocoloide irreversible: alginato</vt:lpstr>
      <vt:lpstr>Composición </vt:lpstr>
      <vt:lpstr>Tiempo de trabajo</vt:lpstr>
      <vt:lpstr>Tiempo de gelificación</vt:lpstr>
      <vt:lpstr>Manipulación</vt:lpstr>
      <vt:lpstr>Manipulación</vt:lpstr>
      <vt:lpstr>Manipulación</vt:lpstr>
      <vt:lpstr>Manipulación</vt:lpstr>
      <vt:lpstr>Manipulación</vt:lpstr>
      <vt:lpstr>Manipulación</vt:lpstr>
      <vt:lpstr>Manipulación</vt:lpstr>
      <vt:lpstr>Manipulación</vt:lpstr>
      <vt:lpstr>Elastómeros en Odontología </vt:lpstr>
      <vt:lpstr>Elasticidad </vt:lpstr>
      <vt:lpstr>Clasificación:</vt:lpstr>
      <vt:lpstr>Clasificación </vt:lpstr>
      <vt:lpstr>Propiedades deseables </vt:lpstr>
      <vt:lpstr>Propiedades deseables </vt:lpstr>
      <vt:lpstr>Propiedades deseables </vt:lpstr>
      <vt:lpstr>Usos </vt:lpstr>
      <vt:lpstr>Elastómeros </vt:lpstr>
      <vt:lpstr>Silicona por condensación </vt:lpstr>
      <vt:lpstr>Química</vt:lpstr>
      <vt:lpstr>Composición </vt:lpstr>
      <vt:lpstr>Composición </vt:lpstr>
      <vt:lpstr>Composición </vt:lpstr>
      <vt:lpstr>Manipulación</vt:lpstr>
      <vt:lpstr>Manipulación</vt:lpstr>
      <vt:lpstr>Manipulación</vt:lpstr>
      <vt:lpstr>Manipulación</vt:lpstr>
      <vt:lpstr>Silicona por reacción de adición (polisiloxano de vinilo)</vt:lpstr>
      <vt:lpstr>Química </vt:lpstr>
      <vt:lpstr>Composición </vt:lpstr>
      <vt:lpstr>Composición </vt:lpstr>
      <vt:lpstr>Manipulación </vt:lpstr>
      <vt:lpstr>Manipulación </vt:lpstr>
      <vt:lpstr>Calidad también es cuidar el medio ambiente</vt:lpstr>
      <vt:lpstr>Referencias bibliográficas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Materiales de impresión: Hidrocoloides</dc:title>
  <dc:creator>Planeacion</dc:creator>
  <cp:lastModifiedBy>Erendira Delgado</cp:lastModifiedBy>
  <cp:revision>28</cp:revision>
  <dcterms:created xsi:type="dcterms:W3CDTF">2011-10-05T14:49:10Z</dcterms:created>
  <dcterms:modified xsi:type="dcterms:W3CDTF">2017-10-18T04:58:12Z</dcterms:modified>
</cp:coreProperties>
</file>