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64"/>
  </p:notesMasterIdLst>
  <p:sldIdLst>
    <p:sldId id="318" r:id="rId2"/>
    <p:sldId id="319" r:id="rId3"/>
    <p:sldId id="320" r:id="rId4"/>
    <p:sldId id="321" r:id="rId5"/>
    <p:sldId id="323" r:id="rId6"/>
    <p:sldId id="324" r:id="rId7"/>
    <p:sldId id="322" r:id="rId8"/>
    <p:sldId id="325" r:id="rId9"/>
    <p:sldId id="326" r:id="rId10"/>
    <p:sldId id="327" r:id="rId11"/>
    <p:sldId id="328" r:id="rId12"/>
    <p:sldId id="329" r:id="rId13"/>
    <p:sldId id="330" r:id="rId14"/>
    <p:sldId id="331" r:id="rId15"/>
    <p:sldId id="332" r:id="rId16"/>
    <p:sldId id="256" r:id="rId17"/>
    <p:sldId id="299" r:id="rId18"/>
    <p:sldId id="284" r:id="rId19"/>
    <p:sldId id="258" r:id="rId20"/>
    <p:sldId id="269" r:id="rId21"/>
    <p:sldId id="281" r:id="rId22"/>
    <p:sldId id="303" r:id="rId23"/>
    <p:sldId id="280" r:id="rId24"/>
    <p:sldId id="287" r:id="rId25"/>
    <p:sldId id="288" r:id="rId26"/>
    <p:sldId id="290" r:id="rId27"/>
    <p:sldId id="291" r:id="rId28"/>
    <p:sldId id="292" r:id="rId29"/>
    <p:sldId id="293" r:id="rId30"/>
    <p:sldId id="294" r:id="rId31"/>
    <p:sldId id="260" r:id="rId32"/>
    <p:sldId id="295" r:id="rId33"/>
    <p:sldId id="301" r:id="rId34"/>
    <p:sldId id="298" r:id="rId35"/>
    <p:sldId id="300" r:id="rId36"/>
    <p:sldId id="302" r:id="rId37"/>
    <p:sldId id="283" r:id="rId38"/>
    <p:sldId id="304" r:id="rId39"/>
    <p:sldId id="305" r:id="rId40"/>
    <p:sldId id="306" r:id="rId41"/>
    <p:sldId id="307" r:id="rId42"/>
    <p:sldId id="308" r:id="rId43"/>
    <p:sldId id="309" r:id="rId44"/>
    <p:sldId id="310" r:id="rId45"/>
    <p:sldId id="311" r:id="rId46"/>
    <p:sldId id="312" r:id="rId47"/>
    <p:sldId id="313" r:id="rId48"/>
    <p:sldId id="314" r:id="rId49"/>
    <p:sldId id="262" r:id="rId50"/>
    <p:sldId id="270" r:id="rId51"/>
    <p:sldId id="271" r:id="rId52"/>
    <p:sldId id="272" r:id="rId53"/>
    <p:sldId id="273" r:id="rId54"/>
    <p:sldId id="274" r:id="rId55"/>
    <p:sldId id="315" r:id="rId56"/>
    <p:sldId id="275" r:id="rId57"/>
    <p:sldId id="276" r:id="rId58"/>
    <p:sldId id="277" r:id="rId59"/>
    <p:sldId id="278" r:id="rId60"/>
    <p:sldId id="279" r:id="rId61"/>
    <p:sldId id="316" r:id="rId62"/>
    <p:sldId id="317" r:id="rId6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03" autoAdjust="0"/>
  </p:normalViewPr>
  <p:slideViewPr>
    <p:cSldViewPr>
      <p:cViewPr>
        <p:scale>
          <a:sx n="70" d="100"/>
          <a:sy n="70" d="100"/>
        </p:scale>
        <p:origin x="-1386" y="18"/>
      </p:cViewPr>
      <p:guideLst>
        <p:guide orient="horz" pos="2160"/>
        <p:guide pos="2880"/>
      </p:guideLst>
    </p:cSldViewPr>
  </p:slideViewPr>
  <p:notesTextViewPr>
    <p:cViewPr>
      <p:scale>
        <a:sx n="1" d="1"/>
        <a:sy n="1" d="1"/>
      </p:scale>
      <p:origin x="0" y="0"/>
    </p:cViewPr>
  </p:notesTextViewPr>
  <p:sorterViewPr>
    <p:cViewPr>
      <p:scale>
        <a:sx n="100" d="100"/>
        <a:sy n="100" d="100"/>
      </p:scale>
      <p:origin x="0" y="2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100C75-E4AB-4226-8961-E998A7A3159E}" type="datetimeFigureOut">
              <a:rPr lang="es-MX" smtClean="0"/>
              <a:t>18/10/2017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AAAE9C-92A1-42B1-82C3-7D8FCB4BCD9F}" type="slidenum">
              <a:rPr lang="es-MX" smtClean="0"/>
              <a:t>‹Nº›</a:t>
            </a:fld>
            <a:endParaRPr lang="es-MX"/>
          </a:p>
        </p:txBody>
      </p:sp>
    </p:spTree>
    <p:extLst>
      <p:ext uri="{BB962C8B-B14F-4D97-AF65-F5344CB8AC3E}">
        <p14:creationId xmlns:p14="http://schemas.microsoft.com/office/powerpoint/2010/main" val="2935034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Principios que, aplicados a la clínica odontológica, dan como resultado una racionalización de los procedimientos obligatorios, una simplificación de las rutinas en el consultorio y una significativa economía de tiempos.</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17</a:t>
            </a:fld>
            <a:endParaRPr lang="es-MX"/>
          </a:p>
        </p:txBody>
      </p:sp>
    </p:spTree>
    <p:extLst>
      <p:ext uri="{BB962C8B-B14F-4D97-AF65-F5344CB8AC3E}">
        <p14:creationId xmlns:p14="http://schemas.microsoft.com/office/powerpoint/2010/main" val="4285396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aplicación del método comienza con la observación de la tarea desarrollada por el trabajador. Si existen diferentes actividades a lo largo del periodo observado se establecerá una división en diferentes fases de trabajo. Esta división es conveniente cuando las actividades desarrolladas por el trabajador son muy diferentes en diversos momentos de su trabajo. Así pues, si la tarea realizada por el trabajador es homogénea y la actividad desarrollada es constante la evaluación será simple, si la tarea realizada por el trabajador no es homogénea y puede ser descompuesta en diversas actividades o fases la evaluación será </a:t>
            </a:r>
            <a:r>
              <a:rPr lang="es-MX" sz="1200" b="0" i="0" kern="1200" dirty="0" err="1" smtClean="0">
                <a:solidFill>
                  <a:schemeClr val="tx1"/>
                </a:solidFill>
                <a:effectLst/>
                <a:latin typeface="+mn-lt"/>
                <a:ea typeface="+mn-ea"/>
                <a:cs typeface="+mn-cs"/>
              </a:rPr>
              <a:t>multifase</a:t>
            </a:r>
            <a:r>
              <a:rPr lang="es-MX" sz="1200" b="0" i="0" kern="1200" dirty="0" smtClean="0">
                <a:solidFill>
                  <a:schemeClr val="tx1"/>
                </a:solidFill>
                <a:effectLst/>
                <a:latin typeface="+mn-lt"/>
                <a:ea typeface="+mn-ea"/>
                <a:cs typeface="+mn-cs"/>
              </a:rPr>
              <a:t>. Si se han establecido fases la evaluación se realizará separadamente para cada fase.</a:t>
            </a:r>
            <a:endParaRPr lang="es-MX" b="0"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26</a:t>
            </a:fld>
            <a:endParaRPr lang="es-MX"/>
          </a:p>
        </p:txBody>
      </p:sp>
    </p:spTree>
    <p:extLst>
      <p:ext uri="{BB962C8B-B14F-4D97-AF65-F5344CB8AC3E}">
        <p14:creationId xmlns:p14="http://schemas.microsoft.com/office/powerpoint/2010/main" val="12413153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Se establecerá el periodo de observación necesario para el registro de posturas considerando que la muestra de posturas recogidas debe ser representativa del total de posturas adoptadas por el trabajador. Esto implica que en puestos de ciclo de trabajo corto, en los que las actividades se repiten un periodos breves, será necesario un tiempo de observación menor que en puestos de tareas muy diversas y sin ciclos definidos.</a:t>
            </a:r>
            <a:endParaRPr lang="es-MX" b="0"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27</a:t>
            </a:fld>
            <a:endParaRPr lang="es-MX"/>
          </a:p>
        </p:txBody>
      </p:sp>
    </p:spTree>
    <p:extLst>
      <p:ext uri="{BB962C8B-B14F-4D97-AF65-F5344CB8AC3E}">
        <p14:creationId xmlns:p14="http://schemas.microsoft.com/office/powerpoint/2010/main" val="2195882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Se determinará la frecuencia de muestreo, es decir, la frecuencia con la que se anotarán las posturas adoptadas. Las posturas deben recogerse a intervalos regulares de tiempo, habitualmente entre 30 y 60 segundos. La frecuencia de observación dependerá de la frecuencia con la que el trabajador cambia de postura y de la variedad de posturas adoptadas. </a:t>
            </a:r>
            <a:endParaRPr lang="es-MX" b="0"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28</a:t>
            </a:fld>
            <a:endParaRPr lang="es-MX"/>
          </a:p>
        </p:txBody>
      </p:sp>
    </p:spTree>
    <p:extLst>
      <p:ext uri="{BB962C8B-B14F-4D97-AF65-F5344CB8AC3E}">
        <p14:creationId xmlns:p14="http://schemas.microsoft.com/office/powerpoint/2010/main" val="3321565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dirty="0" smtClean="0"/>
              <a:t>Pueden tomarse fotografías o vídeos desde los puntos de vista adecuados para realizar las observaciones. </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29</a:t>
            </a:fld>
            <a:endParaRPr lang="es-MX"/>
          </a:p>
        </p:txBody>
      </p:sp>
    </p:spTree>
    <p:extLst>
      <p:ext uri="{BB962C8B-B14F-4D97-AF65-F5344CB8AC3E}">
        <p14:creationId xmlns:p14="http://schemas.microsoft.com/office/powerpoint/2010/main" val="419156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b="0" i="0" kern="1200" dirty="0" smtClean="0">
                <a:solidFill>
                  <a:schemeClr val="tx1"/>
                </a:solidFill>
                <a:effectLst/>
                <a:latin typeface="+mn-lt"/>
                <a:ea typeface="+mn-ea"/>
                <a:cs typeface="+mn-cs"/>
              </a:rPr>
              <a:t>Esto puede realizarse mediante la observación </a:t>
            </a:r>
            <a:r>
              <a:rPr lang="es-MX" sz="1200" b="0" i="1" kern="1200" dirty="0" smtClean="0">
                <a:solidFill>
                  <a:schemeClr val="tx1"/>
                </a:solidFill>
                <a:effectLst/>
                <a:latin typeface="+mn-lt"/>
                <a:ea typeface="+mn-ea"/>
                <a:cs typeface="+mn-cs"/>
              </a:rPr>
              <a:t>in situ</a:t>
            </a:r>
            <a:r>
              <a:rPr lang="es-MX" sz="1200" b="0" i="0" kern="1200" dirty="0" smtClean="0">
                <a:solidFill>
                  <a:schemeClr val="tx1"/>
                </a:solidFill>
                <a:effectLst/>
                <a:latin typeface="+mn-lt"/>
                <a:ea typeface="+mn-ea"/>
                <a:cs typeface="+mn-cs"/>
              </a:rPr>
              <a:t> del trabajador, el análisis de fotografías, o la visualización de videos de la actividad tomados con anterioridad.</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30</a:t>
            </a:fld>
            <a:endParaRPr lang="es-MX"/>
          </a:p>
        </p:txBody>
      </p:sp>
    </p:spTree>
    <p:extLst>
      <p:ext uri="{BB962C8B-B14F-4D97-AF65-F5344CB8AC3E}">
        <p14:creationId xmlns:p14="http://schemas.microsoft.com/office/powerpoint/2010/main" val="1641004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A cada postura se le asignará un </a:t>
            </a:r>
            <a:r>
              <a:rPr lang="es-MX" sz="1200" b="1" i="0" kern="1200" dirty="0" smtClean="0">
                <a:solidFill>
                  <a:schemeClr val="tx1"/>
                </a:solidFill>
                <a:effectLst/>
                <a:latin typeface="+mn-lt"/>
                <a:ea typeface="+mn-ea"/>
                <a:cs typeface="+mn-cs"/>
              </a:rPr>
              <a:t>Código de postura</a:t>
            </a:r>
            <a:r>
              <a:rPr lang="es-MX" sz="1200" b="0" i="0" kern="1200" dirty="0" smtClean="0">
                <a:solidFill>
                  <a:schemeClr val="tx1"/>
                </a:solidFill>
                <a:effectLst/>
                <a:latin typeface="+mn-lt"/>
                <a:ea typeface="+mn-ea"/>
                <a:cs typeface="+mn-cs"/>
              </a:rPr>
              <a:t> conformado por cuatro dígitos. El primer dígito dependerá de la posición de la </a:t>
            </a:r>
            <a:r>
              <a:rPr lang="es-MX" sz="1200" b="1" i="0" kern="1200" dirty="0" smtClean="0">
                <a:solidFill>
                  <a:schemeClr val="tx1"/>
                </a:solidFill>
                <a:effectLst/>
                <a:latin typeface="+mn-lt"/>
                <a:ea typeface="+mn-ea"/>
                <a:cs typeface="+mn-cs"/>
              </a:rPr>
              <a:t>espalda </a:t>
            </a:r>
            <a:r>
              <a:rPr lang="es-MX" sz="1200" b="0" i="0" kern="1200" dirty="0" smtClean="0">
                <a:solidFill>
                  <a:schemeClr val="tx1"/>
                </a:solidFill>
                <a:effectLst/>
                <a:latin typeface="+mn-lt"/>
                <a:ea typeface="+mn-ea"/>
                <a:cs typeface="+mn-cs"/>
              </a:rPr>
              <a:t>del trabajador en la postura valorada (</a:t>
            </a:r>
            <a:r>
              <a:rPr lang="es-MX" sz="1200" b="1" i="0" kern="1200" dirty="0" smtClean="0">
                <a:solidFill>
                  <a:schemeClr val="tx1"/>
                </a:solidFill>
                <a:effectLst/>
                <a:latin typeface="+mn-lt"/>
                <a:ea typeface="+mn-ea"/>
                <a:cs typeface="+mn-cs"/>
              </a:rPr>
              <a:t>Tabla 1</a:t>
            </a:r>
            <a:r>
              <a:rPr lang="es-MX" sz="1200" b="0" i="0" kern="1200" dirty="0" smtClean="0">
                <a:solidFill>
                  <a:schemeClr val="tx1"/>
                </a:solidFill>
                <a:effectLst/>
                <a:latin typeface="+mn-lt"/>
                <a:ea typeface="+mn-ea"/>
                <a:cs typeface="+mn-cs"/>
              </a:rPr>
              <a:t>), el segundo de la posición de los </a:t>
            </a:r>
            <a:r>
              <a:rPr lang="es-MX" sz="1200" b="1" i="0" kern="1200" dirty="0" smtClean="0">
                <a:solidFill>
                  <a:schemeClr val="tx1"/>
                </a:solidFill>
                <a:effectLst/>
                <a:latin typeface="+mn-lt"/>
                <a:ea typeface="+mn-ea"/>
                <a:cs typeface="+mn-cs"/>
              </a:rPr>
              <a:t>brazos</a:t>
            </a:r>
            <a:r>
              <a:rPr lang="es-MX" sz="1200" b="0" i="0" kern="1200" dirty="0" smtClean="0">
                <a:solidFill>
                  <a:schemeClr val="tx1"/>
                </a:solidFill>
                <a:effectLst/>
                <a:latin typeface="+mn-lt"/>
                <a:ea typeface="+mn-ea"/>
                <a:cs typeface="+mn-cs"/>
              </a:rPr>
              <a:t> (</a:t>
            </a:r>
            <a:r>
              <a:rPr lang="es-MX" sz="1200" b="1" i="0" kern="1200" dirty="0" smtClean="0">
                <a:solidFill>
                  <a:schemeClr val="tx1"/>
                </a:solidFill>
                <a:effectLst/>
                <a:latin typeface="+mn-lt"/>
                <a:ea typeface="+mn-ea"/>
                <a:cs typeface="+mn-cs"/>
              </a:rPr>
              <a:t>Tabla 2</a:t>
            </a:r>
            <a:r>
              <a:rPr lang="es-MX" sz="1200" b="0" i="0" kern="1200" dirty="0" smtClean="0">
                <a:solidFill>
                  <a:schemeClr val="tx1"/>
                </a:solidFill>
                <a:effectLst/>
                <a:latin typeface="+mn-lt"/>
                <a:ea typeface="+mn-ea"/>
                <a:cs typeface="+mn-cs"/>
              </a:rPr>
              <a:t>), el tercero de la posición de las </a:t>
            </a:r>
            <a:r>
              <a:rPr lang="es-MX" sz="1200" b="1" i="0" kern="1200" dirty="0" smtClean="0">
                <a:solidFill>
                  <a:schemeClr val="tx1"/>
                </a:solidFill>
                <a:effectLst/>
                <a:latin typeface="+mn-lt"/>
                <a:ea typeface="+mn-ea"/>
                <a:cs typeface="+mn-cs"/>
              </a:rPr>
              <a:t>piernas </a:t>
            </a:r>
            <a:r>
              <a:rPr lang="es-MX" sz="1200" b="0" i="0" kern="1200" dirty="0" smtClean="0">
                <a:solidFill>
                  <a:schemeClr val="tx1"/>
                </a:solidFill>
                <a:effectLst/>
                <a:latin typeface="+mn-lt"/>
                <a:ea typeface="+mn-ea"/>
                <a:cs typeface="+mn-cs"/>
              </a:rPr>
              <a:t>(</a:t>
            </a:r>
            <a:r>
              <a:rPr lang="es-MX" sz="1200" b="1" i="0" kern="1200" dirty="0" smtClean="0">
                <a:solidFill>
                  <a:schemeClr val="tx1"/>
                </a:solidFill>
                <a:effectLst/>
                <a:latin typeface="+mn-lt"/>
                <a:ea typeface="+mn-ea"/>
                <a:cs typeface="+mn-cs"/>
              </a:rPr>
              <a:t>Tabla 3</a:t>
            </a:r>
            <a:r>
              <a:rPr lang="es-MX" sz="1200" b="0" i="0" kern="1200" dirty="0" smtClean="0">
                <a:solidFill>
                  <a:schemeClr val="tx1"/>
                </a:solidFill>
                <a:effectLst/>
                <a:latin typeface="+mn-lt"/>
                <a:ea typeface="+mn-ea"/>
                <a:cs typeface="+mn-cs"/>
              </a:rPr>
              <a:t>) y el cuarto de la </a:t>
            </a:r>
            <a:r>
              <a:rPr lang="es-MX" sz="1200" b="1" i="0" kern="1200" dirty="0" smtClean="0">
                <a:solidFill>
                  <a:schemeClr val="tx1"/>
                </a:solidFill>
                <a:effectLst/>
                <a:latin typeface="+mn-lt"/>
                <a:ea typeface="+mn-ea"/>
                <a:cs typeface="+mn-cs"/>
              </a:rPr>
              <a:t>carga </a:t>
            </a:r>
            <a:r>
              <a:rPr lang="es-MX" sz="1200" b="0" i="0" kern="1200" dirty="0" smtClean="0">
                <a:solidFill>
                  <a:schemeClr val="tx1"/>
                </a:solidFill>
                <a:effectLst/>
                <a:latin typeface="+mn-lt"/>
                <a:ea typeface="+mn-ea"/>
                <a:cs typeface="+mn-cs"/>
              </a:rPr>
              <a:t>manipulada (</a:t>
            </a:r>
            <a:r>
              <a:rPr lang="es-MX" sz="1200" b="1" i="0" kern="1200" dirty="0" smtClean="0">
                <a:solidFill>
                  <a:schemeClr val="tx1"/>
                </a:solidFill>
                <a:effectLst/>
                <a:latin typeface="+mn-lt"/>
                <a:ea typeface="+mn-ea"/>
                <a:cs typeface="+mn-cs"/>
              </a:rPr>
              <a:t>Tabla 4</a:t>
            </a:r>
            <a:r>
              <a:rPr lang="es-MX" sz="1200" b="0" i="0" kern="1200" dirty="0" smtClean="0">
                <a:solidFill>
                  <a:schemeClr val="tx1"/>
                </a:solidFill>
                <a:effectLst/>
                <a:latin typeface="+mn-lt"/>
                <a:ea typeface="+mn-ea"/>
                <a:cs typeface="+mn-cs"/>
              </a:rPr>
              <a:t>).</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31</a:t>
            </a:fld>
            <a:endParaRPr lang="es-MX"/>
          </a:p>
        </p:txBody>
      </p:sp>
    </p:spTree>
    <p:extLst>
      <p:ext uri="{BB962C8B-B14F-4D97-AF65-F5344CB8AC3E}">
        <p14:creationId xmlns:p14="http://schemas.microsoft.com/office/powerpoint/2010/main" val="27456344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Una vez codificadas las posturas incluidas en la evaluación se deberá calcular la Categoría de riesgo de cada una de ellas. </a:t>
            </a:r>
            <a:r>
              <a:rPr lang="es-MX" sz="1200" b="0" i="0" kern="1200" dirty="0" err="1" smtClean="0">
                <a:solidFill>
                  <a:schemeClr val="tx1"/>
                </a:solidFill>
                <a:effectLst/>
                <a:latin typeface="+mn-lt"/>
                <a:ea typeface="+mn-ea"/>
                <a:cs typeface="+mn-cs"/>
              </a:rPr>
              <a:t>Owas</a:t>
            </a:r>
            <a:r>
              <a:rPr lang="es-MX" sz="1200" b="0" i="0" kern="1200" dirty="0" smtClean="0">
                <a:solidFill>
                  <a:schemeClr val="tx1"/>
                </a:solidFill>
                <a:effectLst/>
                <a:latin typeface="+mn-lt"/>
                <a:ea typeface="+mn-ea"/>
                <a:cs typeface="+mn-cs"/>
              </a:rPr>
              <a:t> asigna una Categoría de riesgo a cada postura a partir de su Código de postura.</a:t>
            </a:r>
            <a:endParaRPr lang="es-MX" b="0"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32</a:t>
            </a:fld>
            <a:endParaRPr lang="es-MX"/>
          </a:p>
        </p:txBody>
      </p:sp>
    </p:spTree>
    <p:extLst>
      <p:ext uri="{BB962C8B-B14F-4D97-AF65-F5344CB8AC3E}">
        <p14:creationId xmlns:p14="http://schemas.microsoft.com/office/powerpoint/2010/main" val="20237102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Para conocer a qué Categoría de riesgo pertenece cada postura se empleará la Tabla . En ella, a partir de cada dígito del Código de postura, se indica la Categoría de riesgo a la que pertenece la postura.</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33</a:t>
            </a:fld>
            <a:endParaRPr lang="es-MX"/>
          </a:p>
        </p:txBody>
      </p:sp>
    </p:spTree>
    <p:extLst>
      <p:ext uri="{BB962C8B-B14F-4D97-AF65-F5344CB8AC3E}">
        <p14:creationId xmlns:p14="http://schemas.microsoft.com/office/powerpoint/2010/main" val="33234918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i="0" dirty="0" smtClean="0"/>
              <a:t>Finalmente, el análisis de las Categorías de riesgo calculadas </a:t>
            </a:r>
            <a:r>
              <a:rPr lang="es-MX" sz="1200" dirty="0" smtClean="0"/>
              <a:t>para cada postura observada, así como para las distintas partes del cuerpo de forma global, permitirá identificar las posturas y posiciones más críticas, así como las acciones correctivas necesarias para mejorar el puesto.</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34</a:t>
            </a:fld>
            <a:endParaRPr lang="es-MX"/>
          </a:p>
        </p:txBody>
      </p:sp>
    </p:spTree>
    <p:extLst>
      <p:ext uri="{BB962C8B-B14F-4D97-AF65-F5344CB8AC3E}">
        <p14:creationId xmlns:p14="http://schemas.microsoft.com/office/powerpoint/2010/main" val="1172966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Existen cuatro Categorías,</a:t>
            </a:r>
            <a:r>
              <a:rPr lang="es-MX" sz="1200" b="0" i="0" kern="1200" baseline="0" dirty="0" smtClean="0">
                <a:solidFill>
                  <a:schemeClr val="tx1"/>
                </a:solidFill>
                <a:effectLst/>
                <a:latin typeface="+mn-lt"/>
                <a:ea typeface="+mn-ea"/>
                <a:cs typeface="+mn-cs"/>
              </a:rPr>
              <a:t> c</a:t>
            </a:r>
            <a:r>
              <a:rPr lang="es-MX" sz="1200" b="0" i="0" kern="1200" dirty="0" smtClean="0">
                <a:solidFill>
                  <a:schemeClr val="tx1"/>
                </a:solidFill>
                <a:effectLst/>
                <a:latin typeface="+mn-lt"/>
                <a:ea typeface="+mn-ea"/>
                <a:cs typeface="+mn-cs"/>
              </a:rPr>
              <a:t>ada una, a su vez, establece la prioridad de posibles acciones correctivas.</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35</a:t>
            </a:fld>
            <a:endParaRPr lang="es-MX"/>
          </a:p>
        </p:txBody>
      </p:sp>
    </p:spTree>
    <p:extLst>
      <p:ext uri="{BB962C8B-B14F-4D97-AF65-F5344CB8AC3E}">
        <p14:creationId xmlns:p14="http://schemas.microsoft.com/office/powerpoint/2010/main" val="3002077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odontólogos debido a su trabajo, son proclives a sufrir problemas en el aparato locomotor, situación que en ocasiones puede limitar su rendimiento laboral. Estos problemas pueden ocasionar desde una ligera sintomatología </a:t>
            </a:r>
            <a:r>
              <a:rPr lang="es-MX" dirty="0" err="1" smtClean="0"/>
              <a:t>músculoesquelética</a:t>
            </a:r>
            <a:r>
              <a:rPr lang="es-MX" dirty="0" smtClean="0"/>
              <a:t>, hasta la incapacidad del profesional (en casos severos), poniendo en riesgo no sólo su salud, sino también mermando severamente el rendimiento profesional, con ello se afecta la institución donde labora, disminuyendo la calidad del servicio que ofrece.</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18</a:t>
            </a:fld>
            <a:endParaRPr lang="es-MX"/>
          </a:p>
        </p:txBody>
      </p:sp>
    </p:spTree>
    <p:extLst>
      <p:ext uri="{BB962C8B-B14F-4D97-AF65-F5344CB8AC3E}">
        <p14:creationId xmlns:p14="http://schemas.microsoft.com/office/powerpoint/2010/main" val="1665633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las siguientes diapositivas se hablará brevemente de este método.</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36</a:t>
            </a:fld>
            <a:endParaRPr lang="es-MX"/>
          </a:p>
        </p:txBody>
      </p:sp>
    </p:spTree>
    <p:extLst>
      <p:ext uri="{BB962C8B-B14F-4D97-AF65-F5344CB8AC3E}">
        <p14:creationId xmlns:p14="http://schemas.microsoft.com/office/powerpoint/2010/main" val="11803904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Fue publicado originalmente en </a:t>
            </a:r>
            <a:r>
              <a:rPr lang="es-MX" dirty="0" err="1" smtClean="0"/>
              <a:t>Applied</a:t>
            </a:r>
            <a:r>
              <a:rPr lang="es-MX" dirty="0" smtClean="0"/>
              <a:t> </a:t>
            </a:r>
            <a:r>
              <a:rPr lang="es-MX" dirty="0" err="1" smtClean="0"/>
              <a:t>Ergonomics</a:t>
            </a:r>
            <a:r>
              <a:rPr lang="es-MX" dirty="0" smtClean="0"/>
              <a:t> en 1993 (</a:t>
            </a:r>
            <a:r>
              <a:rPr lang="es-MX" dirty="0" err="1" smtClean="0"/>
              <a:t>McAtamney</a:t>
            </a:r>
            <a:r>
              <a:rPr lang="es-MX" dirty="0" smtClean="0"/>
              <a:t>, L. &amp; </a:t>
            </a:r>
            <a:r>
              <a:rPr lang="es-MX" dirty="0" err="1" smtClean="0"/>
              <a:t>Corlett</a:t>
            </a:r>
            <a:r>
              <a:rPr lang="es-MX" dirty="0" smtClean="0"/>
              <a:t>, E.N. (1993) RULA: a </a:t>
            </a:r>
            <a:r>
              <a:rPr lang="es-MX" dirty="0" err="1" smtClean="0"/>
              <a:t>survey</a:t>
            </a:r>
            <a:r>
              <a:rPr lang="en-US" dirty="0" smtClean="0"/>
              <a:t>method for the investigation of work-related upper limb disorders, Applied Ergonomics, 24, 91-99.</a:t>
            </a:r>
          </a:p>
          <a:p>
            <a:pPr marL="0" marR="0" indent="0" algn="l" defTabSz="914400" rtl="0" eaLnBrk="1" fontAlgn="auto" latinLnBrk="0" hangingPunct="1">
              <a:lnSpc>
                <a:spcPct val="100000"/>
              </a:lnSpc>
              <a:spcBef>
                <a:spcPts val="0"/>
              </a:spcBef>
              <a:spcAft>
                <a:spcPts val="0"/>
              </a:spcAft>
              <a:buClrTx/>
              <a:buSzTx/>
              <a:buFontTx/>
              <a:buNone/>
              <a:tabLst/>
              <a:defRPr/>
            </a:pPr>
            <a:r>
              <a:rPr lang="es-MX" sz="1200" b="0" i="0" kern="1200" dirty="0" smtClean="0">
                <a:solidFill>
                  <a:schemeClr val="tx1"/>
                </a:solidFill>
                <a:effectLst/>
                <a:latin typeface="+mn-lt"/>
                <a:ea typeface="+mn-ea"/>
                <a:cs typeface="+mn-cs"/>
              </a:rPr>
              <a:t>RULA es el acrónimo de Rapid </a:t>
            </a:r>
            <a:r>
              <a:rPr lang="es-MX" sz="1200" b="0" i="0" kern="1200" dirty="0" err="1" smtClean="0">
                <a:solidFill>
                  <a:schemeClr val="tx1"/>
                </a:solidFill>
                <a:effectLst/>
                <a:latin typeface="+mn-lt"/>
                <a:ea typeface="+mn-ea"/>
                <a:cs typeface="+mn-cs"/>
              </a:rPr>
              <a:t>Upper</a:t>
            </a:r>
            <a:r>
              <a:rPr lang="es-MX" sz="1200" b="0" i="0" kern="1200" dirty="0" smtClean="0">
                <a:solidFill>
                  <a:schemeClr val="tx1"/>
                </a:solidFill>
                <a:effectLst/>
                <a:latin typeface="+mn-lt"/>
                <a:ea typeface="+mn-ea"/>
                <a:cs typeface="+mn-cs"/>
              </a:rPr>
              <a:t> </a:t>
            </a:r>
            <a:r>
              <a:rPr lang="es-MX" sz="1200" b="0" i="0" kern="1200" dirty="0" err="1" smtClean="0">
                <a:solidFill>
                  <a:schemeClr val="tx1"/>
                </a:solidFill>
                <a:effectLst/>
                <a:latin typeface="+mn-lt"/>
                <a:ea typeface="+mn-ea"/>
                <a:cs typeface="+mn-cs"/>
              </a:rPr>
              <a:t>Limb</a:t>
            </a:r>
            <a:r>
              <a:rPr lang="es-MX" sz="1200" b="0" i="0" kern="1200" dirty="0" smtClean="0">
                <a:solidFill>
                  <a:schemeClr val="tx1"/>
                </a:solidFill>
                <a:effectLst/>
                <a:latin typeface="+mn-lt"/>
                <a:ea typeface="+mn-ea"/>
                <a:cs typeface="+mn-cs"/>
              </a:rPr>
              <a:t> </a:t>
            </a:r>
            <a:r>
              <a:rPr lang="es-MX" sz="1200" b="0" i="0" kern="1200" dirty="0" err="1" smtClean="0">
                <a:solidFill>
                  <a:schemeClr val="tx1"/>
                </a:solidFill>
                <a:effectLst/>
                <a:latin typeface="+mn-lt"/>
                <a:ea typeface="+mn-ea"/>
                <a:cs typeface="+mn-cs"/>
              </a:rPr>
              <a:t>Assessment</a:t>
            </a:r>
            <a:r>
              <a:rPr lang="es-MX" sz="1200" b="0" i="0" kern="1200" dirty="0" smtClean="0">
                <a:solidFill>
                  <a:schemeClr val="tx1"/>
                </a:solidFill>
                <a:effectLst/>
                <a:latin typeface="+mn-lt"/>
                <a:ea typeface="+mn-ea"/>
                <a:cs typeface="+mn-cs"/>
              </a:rPr>
              <a:t> (Valoración Rápida de los Miembros Superiores). Aunque la aplicación del método requiera datos de otras partes del cuerpo (tronco, piernas...), la valoración es del riesgo en las extremidades superiores.</a:t>
            </a:r>
            <a:endParaRPr lang="es-MX" b="0" i="0" dirty="0" smtClean="0"/>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37</a:t>
            </a:fld>
            <a:endParaRPr lang="es-MX"/>
          </a:p>
        </p:txBody>
      </p:sp>
    </p:spTree>
    <p:extLst>
      <p:ext uri="{BB962C8B-B14F-4D97-AF65-F5344CB8AC3E}">
        <p14:creationId xmlns:p14="http://schemas.microsoft.com/office/powerpoint/2010/main" val="3670112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Así pues, la evaluación de la carga postural o carga estática, y su reducción en caso de ser necesario, es una de las medidas fundamentales a adoptar en la mejora de puestos de trabajo.</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38</a:t>
            </a:fld>
            <a:endParaRPr lang="es-MX"/>
          </a:p>
        </p:txBody>
      </p:sp>
    </p:spTree>
    <p:extLst>
      <p:ext uri="{BB962C8B-B14F-4D97-AF65-F5344CB8AC3E}">
        <p14:creationId xmlns:p14="http://schemas.microsoft.com/office/powerpoint/2010/main" val="20827940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Para la evaluación del riesgo se consideran el </a:t>
            </a:r>
            <a:r>
              <a:rPr lang="es-MX" dirty="0" err="1" smtClean="0"/>
              <a:t>el</a:t>
            </a:r>
            <a:r>
              <a:rPr lang="es-MX" dirty="0" smtClean="0"/>
              <a:t> método la postura adoptada, la duración y frecuencia de ésta y las fuerzas ejercidas cuando se mantiene.</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39</a:t>
            </a:fld>
            <a:endParaRPr lang="es-MX"/>
          </a:p>
        </p:txBody>
      </p:sp>
    </p:spTree>
    <p:extLst>
      <p:ext uri="{BB962C8B-B14F-4D97-AF65-F5344CB8AC3E}">
        <p14:creationId xmlns:p14="http://schemas.microsoft.com/office/powerpoint/2010/main" val="4421692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definitiva, RULA permite al evaluador detectar posibles problemas ergonómicos derivados de una excesiva carga postural.</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40</a:t>
            </a:fld>
            <a:endParaRPr lang="es-MX"/>
          </a:p>
        </p:txBody>
      </p:sp>
    </p:spTree>
    <p:extLst>
      <p:ext uri="{BB962C8B-B14F-4D97-AF65-F5344CB8AC3E}">
        <p14:creationId xmlns:p14="http://schemas.microsoft.com/office/powerpoint/2010/main" val="17595425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método RULA evalúa posturas individuales y no conjuntos o secuencias de posturas, por ello, es necesario seleccionar aquellas posturas que serán evaluadas de entre las que adopta el trabajador en el puesto. Se seleccionarán aquellas que, a priori, supongan una mayor carga postural bien por su duración, bien por su frecuencia o porque presentan mayor desviación respecto a la posición neutra.</a:t>
            </a:r>
            <a:endParaRPr lang="es-MX" b="0"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41</a:t>
            </a:fld>
            <a:endParaRPr lang="es-MX"/>
          </a:p>
        </p:txBody>
      </p:sp>
    </p:spTree>
    <p:extLst>
      <p:ext uri="{BB962C8B-B14F-4D97-AF65-F5344CB8AC3E}">
        <p14:creationId xmlns:p14="http://schemas.microsoft.com/office/powerpoint/2010/main" val="772031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Si el ciclo es muy largo o no existen ciclos, se pueden realizar evaluaciones a intervalos regulares. En este caso se considerará, además, el tiempo que pasa el trabajador en cada postura.</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42</a:t>
            </a:fld>
            <a:endParaRPr lang="es-MX"/>
          </a:p>
        </p:txBody>
      </p:sp>
    </p:spTree>
    <p:extLst>
      <p:ext uri="{BB962C8B-B14F-4D97-AF65-F5344CB8AC3E}">
        <p14:creationId xmlns:p14="http://schemas.microsoft.com/office/powerpoint/2010/main" val="33162872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Las</a:t>
            </a:r>
            <a:r>
              <a:rPr lang="es-MX" baseline="0" dirty="0" smtClean="0"/>
              <a:t> mediciones angulares se toman de lo</a:t>
            </a:r>
            <a:r>
              <a:rPr lang="es-MX" dirty="0" smtClean="0"/>
              <a:t>s ángulos que forman los diferentes miembros del cuerpo respecto a determinadas referencias. </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Si se utilizan fotografías es necesario realizar un número suficiente de tomas desde diferentes puntos de vista (alzado, perfil, vistas de detalle...). Es muy importante en este caso asegurarse de que los ángulos a medir aparecen en verdadera magnitud en las imágenes, es decir, que el plano en el que se encuentra el ángulo a medir es paralelo al plano de la cámara. </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43</a:t>
            </a:fld>
            <a:endParaRPr lang="es-MX"/>
          </a:p>
        </p:txBody>
      </p:sp>
    </p:spTree>
    <p:extLst>
      <p:ext uri="{BB962C8B-B14F-4D97-AF65-F5344CB8AC3E}">
        <p14:creationId xmlns:p14="http://schemas.microsoft.com/office/powerpoint/2010/main" val="29312059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evaluador experto puede elegir a priori el lado que aparentemente esté sometido a mayor carga postural, pero en caso de duda es preferible analizar los dos lados.</a:t>
            </a:r>
          </a:p>
          <a:p>
            <a:pPr marL="0" marR="0" lvl="1" indent="0" algn="l" defTabSz="914400" rtl="0" eaLnBrk="1" fontAlgn="auto" latinLnBrk="0" hangingPunct="1">
              <a:lnSpc>
                <a:spcPct val="100000"/>
              </a:lnSpc>
              <a:spcBef>
                <a:spcPts val="0"/>
              </a:spcBef>
              <a:spcAft>
                <a:spcPts val="0"/>
              </a:spcAft>
              <a:buClrTx/>
              <a:buSzTx/>
              <a:buFontTx/>
              <a:buNone/>
              <a:tabLst/>
              <a:defRPr/>
            </a:pPr>
            <a:r>
              <a:rPr lang="es-MX" dirty="0" smtClean="0"/>
              <a:t>Mediante las tablas asociadas al método, se asigna una puntuación a cada zona corporal (piernas, muñecas, brazos, tronco...) para, en función de dichas puntuaciones, asignar valores globales a cada uno de los grupos A y B.</a:t>
            </a:r>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44</a:t>
            </a:fld>
            <a:endParaRPr lang="es-MX"/>
          </a:p>
        </p:txBody>
      </p:sp>
    </p:spTree>
    <p:extLst>
      <p:ext uri="{BB962C8B-B14F-4D97-AF65-F5344CB8AC3E}">
        <p14:creationId xmlns:p14="http://schemas.microsoft.com/office/powerpoint/2010/main" val="40257804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Posteriormente, las puntuaciones globales de los grupos A y B son modificadas en función del tipo de actividad muscular desarrollada, así como de la fuerza aplicada durante la realización de la tarea. Por último, se obtiene la puntuación final a partir de dichos valores globales modificados.</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45</a:t>
            </a:fld>
            <a:endParaRPr lang="es-MX"/>
          </a:p>
        </p:txBody>
      </p:sp>
    </p:spTree>
    <p:extLst>
      <p:ext uri="{BB962C8B-B14F-4D97-AF65-F5344CB8AC3E}">
        <p14:creationId xmlns:p14="http://schemas.microsoft.com/office/powerpoint/2010/main" val="1404960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Según resultados en investigaciones recientes, la reducción de la carga estática causada por malas posturas de trabajo es una de las principales medidas para corregir la situación. </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19</a:t>
            </a:fld>
            <a:endParaRPr lang="es-MX"/>
          </a:p>
        </p:txBody>
      </p:sp>
    </p:spTree>
    <p:extLst>
      <p:ext uri="{BB962C8B-B14F-4D97-AF65-F5344CB8AC3E}">
        <p14:creationId xmlns:p14="http://schemas.microsoft.com/office/powerpoint/2010/main" val="9217447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Los niveles de actuación propuestos van del nivel 1, que estima que la postura evaluada resulta aceptable, al nivel 4, que indica la necesidad urgente de cambios en la actividad.</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46</a:t>
            </a:fld>
            <a:endParaRPr lang="es-MX"/>
          </a:p>
        </p:txBody>
      </p:sp>
    </p:spTree>
    <p:extLst>
      <p:ext uri="{BB962C8B-B14F-4D97-AF65-F5344CB8AC3E}">
        <p14:creationId xmlns:p14="http://schemas.microsoft.com/office/powerpoint/2010/main" val="15471009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fontAlgn="t"/>
            <a:r>
              <a:rPr lang="es-MX" sz="1200" b="0" i="0" kern="1200" dirty="0" smtClean="0">
                <a:solidFill>
                  <a:schemeClr val="tx1"/>
                </a:solidFill>
                <a:effectLst/>
                <a:latin typeface="+mn-lt"/>
                <a:ea typeface="+mn-ea"/>
                <a:cs typeface="+mn-cs"/>
              </a:rPr>
              <a:t>Rediseñar el puesto o introducir cambios para mejorar la postura si es necesario.</a:t>
            </a:r>
          </a:p>
          <a:p>
            <a:pPr fontAlgn="t"/>
            <a:r>
              <a:rPr lang="es-MX" sz="1200" b="0" i="0" kern="1200" dirty="0" smtClean="0">
                <a:solidFill>
                  <a:schemeClr val="tx1"/>
                </a:solidFill>
                <a:effectLst/>
                <a:latin typeface="+mn-lt"/>
                <a:ea typeface="+mn-ea"/>
                <a:cs typeface="+mn-cs"/>
              </a:rPr>
              <a:t>En caso de haber introducido cambios, evaluar de nuevo la postura con el método RULA para comprobar la efectividad de la mejora</a:t>
            </a:r>
          </a:p>
          <a:p>
            <a:endParaRPr lang="es-MX" b="0"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47</a:t>
            </a:fld>
            <a:endParaRPr lang="es-MX"/>
          </a:p>
        </p:txBody>
      </p:sp>
    </p:spTree>
    <p:extLst>
      <p:ext uri="{BB962C8B-B14F-4D97-AF65-F5344CB8AC3E}">
        <p14:creationId xmlns:p14="http://schemas.microsoft.com/office/powerpoint/2010/main" val="4170076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las siguientes diapositivas se explicará como obtener la puntuación de cada componente.</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48</a:t>
            </a:fld>
            <a:endParaRPr lang="es-MX"/>
          </a:p>
        </p:txBody>
      </p:sp>
    </p:spTree>
    <p:extLst>
      <p:ext uri="{BB962C8B-B14F-4D97-AF65-F5344CB8AC3E}">
        <p14:creationId xmlns:p14="http://schemas.microsoft.com/office/powerpoint/2010/main" val="9387735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kern="1200" dirty="0" smtClean="0">
                <a:solidFill>
                  <a:schemeClr val="tx1"/>
                </a:solidFill>
                <a:effectLst/>
                <a:latin typeface="+mn-lt"/>
                <a:ea typeface="+mn-ea"/>
                <a:cs typeface="+mn-cs"/>
              </a:rPr>
              <a:t>La puntuación del brazo se obtiene a partir de su grado de flexión/extensión. Para ello se medirá el ángulo formado por el eje del brazo y el eje del tronco. La </a:t>
            </a:r>
            <a:r>
              <a:rPr lang="es-MX" sz="1200" b="0" kern="1200" dirty="0" smtClean="0">
                <a:solidFill>
                  <a:schemeClr val="tx1"/>
                </a:solidFill>
                <a:effectLst/>
                <a:latin typeface="+mn-lt"/>
                <a:ea typeface="+mn-ea"/>
                <a:cs typeface="+mn-cs"/>
              </a:rPr>
              <a:t>Figura</a:t>
            </a:r>
            <a:r>
              <a:rPr lang="es-MX" sz="1200" kern="1200" dirty="0" smtClean="0">
                <a:solidFill>
                  <a:schemeClr val="tx1"/>
                </a:solidFill>
                <a:effectLst/>
                <a:latin typeface="+mn-lt"/>
                <a:ea typeface="+mn-ea"/>
                <a:cs typeface="+mn-cs"/>
              </a:rPr>
              <a:t> muestra los diferentes grados de flexión/extensión considerados por el método. La puntuación del brazo se obtiene mediante la </a:t>
            </a:r>
            <a:r>
              <a:rPr lang="es-MX" sz="1200" b="0" kern="1200" dirty="0" smtClean="0">
                <a:solidFill>
                  <a:schemeClr val="tx1"/>
                </a:solidFill>
                <a:effectLst/>
                <a:latin typeface="+mn-lt"/>
                <a:ea typeface="+mn-ea"/>
                <a:cs typeface="+mn-cs"/>
              </a:rPr>
              <a:t>información descrita en la tabla.</a:t>
            </a:r>
            <a:endParaRPr lang="es-MX"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00AAAE9C-92A1-42B1-82C3-7D8FCB4BCD9F}" type="slidenum">
              <a:rPr lang="es-MX" smtClean="0"/>
              <a:t>49</a:t>
            </a:fld>
            <a:endParaRPr lang="es-MX"/>
          </a:p>
        </p:txBody>
      </p:sp>
    </p:spTree>
    <p:extLst>
      <p:ext uri="{BB962C8B-B14F-4D97-AF65-F5344CB8AC3E}">
        <p14:creationId xmlns:p14="http://schemas.microsoft.com/office/powerpoint/2010/main" val="4846017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La puntuación obtenida de esta forma valora la flexión del brazo. Esta puntuación será aumentada en un punto si existe elevación del hombro, si el brazo está </a:t>
            </a:r>
            <a:r>
              <a:rPr lang="es-MX" sz="1200" kern="1200" dirty="0" err="1" smtClean="0">
                <a:solidFill>
                  <a:schemeClr val="tx1"/>
                </a:solidFill>
                <a:effectLst/>
                <a:latin typeface="+mn-lt"/>
                <a:ea typeface="+mn-ea"/>
                <a:cs typeface="+mn-cs"/>
              </a:rPr>
              <a:t>abduccido</a:t>
            </a:r>
            <a:r>
              <a:rPr lang="es-MX" sz="1200" kern="1200" dirty="0" smtClean="0">
                <a:solidFill>
                  <a:schemeClr val="tx1"/>
                </a:solidFill>
                <a:effectLst/>
                <a:latin typeface="+mn-lt"/>
                <a:ea typeface="+mn-ea"/>
                <a:cs typeface="+mn-cs"/>
              </a:rPr>
              <a:t> (separado del tronco en el plano sagital) o si existe rotación del brazo. Si existe un punto de apoyo sobre el que descansa el brazo del trabajador mientras desarrolla la tarea la puntuación del brazo disminuye en un punto. Si no se da ninguna de estas circunstancias la puntuación del brazo no se modifica. Para obtener la puntuación definitiva del brazo puede consultarse la </a:t>
            </a:r>
            <a:r>
              <a:rPr lang="es-MX" sz="1200" b="0" kern="1200" dirty="0" smtClean="0">
                <a:solidFill>
                  <a:schemeClr val="tx1"/>
                </a:solidFill>
                <a:effectLst/>
                <a:latin typeface="+mn-lt"/>
                <a:ea typeface="+mn-ea"/>
                <a:cs typeface="+mn-cs"/>
              </a:rPr>
              <a:t>tabla.</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50</a:t>
            </a:fld>
            <a:endParaRPr lang="es-MX"/>
          </a:p>
        </p:txBody>
      </p:sp>
    </p:spTree>
    <p:extLst>
      <p:ext uri="{BB962C8B-B14F-4D97-AF65-F5344CB8AC3E}">
        <p14:creationId xmlns:p14="http://schemas.microsoft.com/office/powerpoint/2010/main" val="28074927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La puntuación del antebrazo se obtiene a partir de su ángulo de flexión, medido como el ángulo formado por el eje del antebrazo y el eje del brazo. La </a:t>
            </a:r>
            <a:r>
              <a:rPr lang="es-MX" sz="1200" b="0" kern="1200" dirty="0" smtClean="0">
                <a:solidFill>
                  <a:schemeClr val="tx1"/>
                </a:solidFill>
                <a:effectLst/>
                <a:latin typeface="+mn-lt"/>
                <a:ea typeface="+mn-ea"/>
                <a:cs typeface="+mn-cs"/>
              </a:rPr>
              <a:t>figura</a:t>
            </a:r>
            <a:r>
              <a:rPr lang="es-MX" sz="1200" kern="1200" dirty="0" smtClean="0">
                <a:solidFill>
                  <a:schemeClr val="tx1"/>
                </a:solidFill>
                <a:effectLst/>
                <a:latin typeface="+mn-lt"/>
                <a:ea typeface="+mn-ea"/>
                <a:cs typeface="+mn-cs"/>
              </a:rPr>
              <a:t> muestra los intervalos de flexión considerados por el método. La puntuación del antebrazo se obtiene mediante la </a:t>
            </a:r>
            <a:r>
              <a:rPr lang="es-MX" sz="1200" b="0" kern="1200" dirty="0" smtClean="0">
                <a:solidFill>
                  <a:schemeClr val="tx1"/>
                </a:solidFill>
                <a:effectLst/>
                <a:latin typeface="+mn-lt"/>
                <a:ea typeface="+mn-ea"/>
                <a:cs typeface="+mn-cs"/>
              </a:rPr>
              <a:t>tabla</a:t>
            </a:r>
            <a:r>
              <a:rPr lang="es-MX" sz="1200" b="1" kern="1200" dirty="0" smtClean="0">
                <a:solidFill>
                  <a:schemeClr val="tx1"/>
                </a:solidFill>
                <a:effectLst/>
                <a:latin typeface="+mn-lt"/>
                <a:ea typeface="+mn-ea"/>
                <a:cs typeface="+mn-cs"/>
              </a:rPr>
              <a:t>.</a:t>
            </a:r>
            <a:endParaRPr lang="es-MX" sz="1200" kern="1200" dirty="0" smtClean="0">
              <a:solidFill>
                <a:schemeClr val="tx1"/>
              </a:solidFill>
              <a:effectLst/>
              <a:latin typeface="+mn-lt"/>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51</a:t>
            </a:fld>
            <a:endParaRPr lang="es-MX"/>
          </a:p>
        </p:txBody>
      </p:sp>
    </p:spTree>
    <p:extLst>
      <p:ext uri="{BB962C8B-B14F-4D97-AF65-F5344CB8AC3E}">
        <p14:creationId xmlns:p14="http://schemas.microsoft.com/office/powerpoint/2010/main" val="7644958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La puntuación obtenida para el brazo valora la flexión del antebrazo. Esta puntuación se aumentará en un punto si el antebrazo cruza la línea media del cuerpo, o si se realiza una actividad a un lado del cuerpo. Ambos casos son excluyentes, por lo que como máximo se aumentará un punto la puntuación inicial del antebrazo. La tabla muestra los incrementos a aplicar.</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52</a:t>
            </a:fld>
            <a:endParaRPr lang="es-MX"/>
          </a:p>
        </p:txBody>
      </p:sp>
    </p:spTree>
    <p:extLst>
      <p:ext uri="{BB962C8B-B14F-4D97-AF65-F5344CB8AC3E}">
        <p14:creationId xmlns:p14="http://schemas.microsoft.com/office/powerpoint/2010/main" val="12409306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kern="1200" dirty="0" smtClean="0">
                <a:solidFill>
                  <a:schemeClr val="tx1"/>
                </a:solidFill>
                <a:effectLst/>
                <a:latin typeface="+mn-lt"/>
                <a:ea typeface="+mn-ea"/>
                <a:cs typeface="+mn-cs"/>
              </a:rPr>
              <a:t>La puntuación de la muñeca se obtiene a partir del ángulo de flexión/extensión medido desde la posición neutra. La </a:t>
            </a:r>
            <a:r>
              <a:rPr lang="es-MX" sz="1200" b="0" kern="1200" dirty="0" smtClean="0">
                <a:solidFill>
                  <a:schemeClr val="tx1"/>
                </a:solidFill>
                <a:effectLst/>
                <a:latin typeface="+mn-lt"/>
                <a:ea typeface="+mn-ea"/>
                <a:cs typeface="+mn-cs"/>
              </a:rPr>
              <a:t>figura</a:t>
            </a:r>
            <a:r>
              <a:rPr lang="es-MX" sz="1200" kern="1200" dirty="0" smtClean="0">
                <a:solidFill>
                  <a:schemeClr val="tx1"/>
                </a:solidFill>
                <a:effectLst/>
                <a:latin typeface="+mn-lt"/>
                <a:ea typeface="+mn-ea"/>
                <a:cs typeface="+mn-cs"/>
              </a:rPr>
              <a:t> muestra las referencias para realizar la medición. La puntuación de la muñeca se obtiene mediante la </a:t>
            </a:r>
            <a:r>
              <a:rPr lang="es-MX" sz="1200" b="0" kern="1200" dirty="0" smtClean="0">
                <a:solidFill>
                  <a:schemeClr val="tx1"/>
                </a:solidFill>
                <a:effectLst/>
                <a:latin typeface="+mn-lt"/>
                <a:ea typeface="+mn-ea"/>
                <a:cs typeface="+mn-cs"/>
              </a:rPr>
              <a:t>tabla</a:t>
            </a:r>
            <a:r>
              <a:rPr lang="es-MX"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La puntuación obtenida de esta forma valora la flexión de la muñeca. Esta puntuación se aumentará en un punto si existe desviación radial o cubital. Ambos casos son excluyentes, por lo que como máximo se aumentará un punto la puntuación inicial de la muñeca.</a:t>
            </a:r>
          </a:p>
          <a:p>
            <a:endParaRPr lang="es-MX" sz="1200" kern="1200" dirty="0" smtClean="0">
              <a:solidFill>
                <a:schemeClr val="tx1"/>
              </a:solidFill>
              <a:effectLst/>
              <a:latin typeface="+mn-lt"/>
              <a:ea typeface="+mn-ea"/>
              <a:cs typeface="+mn-cs"/>
            </a:endParaRPr>
          </a:p>
          <a:p>
            <a:r>
              <a:rPr lang="es-MX" sz="1200" kern="1200" dirty="0" smtClean="0">
                <a:solidFill>
                  <a:schemeClr val="tx1"/>
                </a:solidFill>
                <a:effectLst/>
                <a:latin typeface="+mn-lt"/>
                <a:ea typeface="+mn-ea"/>
                <a:cs typeface="+mn-cs"/>
              </a:rPr>
              <a:t> </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53</a:t>
            </a:fld>
            <a:endParaRPr lang="es-MX"/>
          </a:p>
        </p:txBody>
      </p:sp>
    </p:spTree>
    <p:extLst>
      <p:ext uri="{BB962C8B-B14F-4D97-AF65-F5344CB8AC3E}">
        <p14:creationId xmlns:p14="http://schemas.microsoft.com/office/powerpoint/2010/main" val="10525686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Una vez obtenida la puntuación de la muñeca se valorará el giro de la misma. Este nuevo valor será independiente y no se añadirá a la puntuación anterior, si no que servirá posteriormente para obtener la valoración global del Grupo A. Se trata de valorar el grado de pronación o supinación de la mano (medio o extremo). Si no existe pronación/supinación o su grado es medio se asignará una puntuación de 1; si el grado es extremo la puntuación será 2 </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54</a:t>
            </a:fld>
            <a:endParaRPr lang="es-MX"/>
          </a:p>
        </p:txBody>
      </p:sp>
    </p:spTree>
    <p:extLst>
      <p:ext uri="{BB962C8B-B14F-4D97-AF65-F5344CB8AC3E}">
        <p14:creationId xmlns:p14="http://schemas.microsoft.com/office/powerpoint/2010/main" val="4703446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las siguientes diapositiva se explica como obtener la puntuación de cada componente</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55</a:t>
            </a:fld>
            <a:endParaRPr lang="es-MX"/>
          </a:p>
        </p:txBody>
      </p:sp>
    </p:spTree>
    <p:extLst>
      <p:ext uri="{BB962C8B-B14F-4D97-AF65-F5344CB8AC3E}">
        <p14:creationId xmlns:p14="http://schemas.microsoft.com/office/powerpoint/2010/main" val="1476847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Existen diversos métodos que ayudan a la evaluación ergonómica</a:t>
            </a:r>
            <a:r>
              <a:rPr lang="es-MX" sz="1200" b="0" i="0" kern="1200" baseline="0" dirty="0" smtClean="0">
                <a:solidFill>
                  <a:schemeClr val="tx1"/>
                </a:solidFill>
                <a:effectLst/>
                <a:latin typeface="+mn-lt"/>
                <a:ea typeface="+mn-ea"/>
                <a:cs typeface="+mn-cs"/>
              </a:rPr>
              <a:t> de los trabajadores. </a:t>
            </a:r>
            <a:r>
              <a:rPr lang="es-MX" sz="1200" b="0" i="0" kern="1200" dirty="0" smtClean="0">
                <a:solidFill>
                  <a:schemeClr val="tx1"/>
                </a:solidFill>
                <a:effectLst/>
                <a:latin typeface="+mn-lt"/>
                <a:ea typeface="+mn-ea"/>
                <a:cs typeface="+mn-cs"/>
              </a:rPr>
              <a:t>La selección de cada método obedece a la sencillez de aplicación y criterios </a:t>
            </a:r>
            <a:r>
              <a:rPr lang="es-MX" sz="1200" b="0" i="0" kern="1200" baseline="0" dirty="0" smtClean="0">
                <a:solidFill>
                  <a:schemeClr val="tx1"/>
                </a:solidFill>
                <a:effectLst/>
                <a:latin typeface="+mn-lt"/>
                <a:ea typeface="+mn-ea"/>
                <a:cs typeface="+mn-cs"/>
              </a:rPr>
              <a:t>a evaluar.</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20</a:t>
            </a:fld>
            <a:endParaRPr lang="es-MX"/>
          </a:p>
        </p:txBody>
      </p:sp>
    </p:spTree>
    <p:extLst>
      <p:ext uri="{BB962C8B-B14F-4D97-AF65-F5344CB8AC3E}">
        <p14:creationId xmlns:p14="http://schemas.microsoft.com/office/powerpoint/2010/main" val="29631498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La puntuación del cuello se obtiene a partir de la flexión/extensión medida por el ángulo formado por el eje de la cabeza y el eje del tronco  La </a:t>
            </a:r>
            <a:r>
              <a:rPr lang="es-MX" sz="1200" b="0" kern="1200" dirty="0" smtClean="0">
                <a:solidFill>
                  <a:schemeClr val="tx1"/>
                </a:solidFill>
                <a:effectLst/>
                <a:latin typeface="+mn-lt"/>
                <a:ea typeface="+mn-ea"/>
                <a:cs typeface="+mn-cs"/>
              </a:rPr>
              <a:t>figura</a:t>
            </a:r>
            <a:r>
              <a:rPr lang="es-MX" sz="1200" b="1" kern="120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muestra las referencias para realizar la medición. La puntuación del cuello se obtiene mediante la </a:t>
            </a:r>
            <a:r>
              <a:rPr lang="es-MX" sz="1200" b="0" kern="1200" dirty="0" smtClean="0">
                <a:solidFill>
                  <a:schemeClr val="tx1"/>
                </a:solidFill>
                <a:effectLst/>
                <a:latin typeface="+mn-lt"/>
                <a:ea typeface="+mn-ea"/>
                <a:cs typeface="+mn-cs"/>
              </a:rPr>
              <a:t>tabla</a:t>
            </a:r>
            <a:r>
              <a:rPr lang="es-MX" sz="1200" kern="1200" dirty="0" smtClean="0">
                <a:solidFill>
                  <a:schemeClr val="tx1"/>
                </a:solidFill>
                <a:effectLst/>
                <a:latin typeface="+mn-lt"/>
                <a:ea typeface="+mn-ea"/>
                <a:cs typeface="+mn-cs"/>
              </a:rPr>
              <a:t>.</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56</a:t>
            </a:fld>
            <a:endParaRPr lang="es-MX"/>
          </a:p>
        </p:txBody>
      </p:sp>
    </p:spTree>
    <p:extLst>
      <p:ext uri="{BB962C8B-B14F-4D97-AF65-F5344CB8AC3E}">
        <p14:creationId xmlns:p14="http://schemas.microsoft.com/office/powerpoint/2010/main" val="24077251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puntuación obtenida de esta forma valora la flexión del cuello. Esta puntuación será aumentada en un punto si existe rotación o inclinación lateral de la cabeza. Ambas circunstancias pueden ocurrir simultáneamente, por lo que la puntuación del cuello puede aumentar hasta en dos puntos. Si no se da ninguna de estas circunstancias la puntuación del cuello no se modifica. </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57</a:t>
            </a:fld>
            <a:endParaRPr lang="es-MX"/>
          </a:p>
        </p:txBody>
      </p:sp>
    </p:spTree>
    <p:extLst>
      <p:ext uri="{BB962C8B-B14F-4D97-AF65-F5344CB8AC3E}">
        <p14:creationId xmlns:p14="http://schemas.microsoft.com/office/powerpoint/2010/main" val="73490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puntuación del tronco dependerá de si el trabajador realiza la tarea sentado o de pié. En este último caso la puntuación dependerá del ángulo de flexión del tronco medido por el ángulo entre el eje del tronco y la vertical. La Figura muestra las referencias para realizar la medición. La puntuación del tronco se obtiene mediante la Tabla.</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58</a:t>
            </a:fld>
            <a:endParaRPr lang="es-MX"/>
          </a:p>
        </p:txBody>
      </p:sp>
    </p:spTree>
    <p:extLst>
      <p:ext uri="{BB962C8B-B14F-4D97-AF65-F5344CB8AC3E}">
        <p14:creationId xmlns:p14="http://schemas.microsoft.com/office/powerpoint/2010/main" val="10401155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puntuación obtenida de esta forma valora la flexión del tronco. Esta puntuación será aumentada en un punto si existe rotación o inclinación lateral del tronco. Ambas circunstancias pueden ocurrir simultáneamente, por lo que la puntuación del tronco puede aumentar hasta en dos puntos Si no se da ninguna de estas circunstancias la puntuación del tronco no se modifica.</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59</a:t>
            </a:fld>
            <a:endParaRPr lang="es-MX"/>
          </a:p>
        </p:txBody>
      </p:sp>
    </p:spTree>
    <p:extLst>
      <p:ext uri="{BB962C8B-B14F-4D97-AF65-F5344CB8AC3E}">
        <p14:creationId xmlns:p14="http://schemas.microsoft.com/office/powerpoint/2010/main" val="6690175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puntuación de las piernas dependerá de la distribución del peso entre las ellas, los apoyos existentes y si la posición es sedente. La puntuación de las piernas se obtiene mediante la tabla.</a:t>
            </a:r>
            <a:endParaRPr lang="es-MX" b="0"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60</a:t>
            </a:fld>
            <a:endParaRPr lang="es-MX"/>
          </a:p>
        </p:txBody>
      </p:sp>
    </p:spTree>
    <p:extLst>
      <p:ext uri="{BB962C8B-B14F-4D97-AF65-F5344CB8AC3E}">
        <p14:creationId xmlns:p14="http://schemas.microsoft.com/office/powerpoint/2010/main" val="5637431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Las puntuaciones de cada miembro y grupo, así como las puntuaciones de fuerza y actividad muscular, indicarán al evaluador los aspectos en los que actuar para mejorar el puesto.</a:t>
            </a:r>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61</a:t>
            </a:fld>
            <a:endParaRPr lang="es-MX"/>
          </a:p>
        </p:txBody>
      </p:sp>
    </p:spTree>
    <p:extLst>
      <p:ext uri="{BB962C8B-B14F-4D97-AF65-F5344CB8AC3E}">
        <p14:creationId xmlns:p14="http://schemas.microsoft.com/office/powerpoint/2010/main" val="633241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evaluación ergonómica tiene por objeto detectar el nivel de presencia, en los puestos evaluados, de factores de riesgo para la aparición, en los trabajadores que los ocupan, de problemas de salud de tipo </a:t>
            </a:r>
            <a:r>
              <a:rPr lang="es-MX" sz="1200" b="0" i="0" kern="1200" dirty="0" err="1" smtClean="0">
                <a:solidFill>
                  <a:schemeClr val="tx1"/>
                </a:solidFill>
                <a:effectLst/>
                <a:latin typeface="+mn-lt"/>
                <a:ea typeface="+mn-ea"/>
                <a:cs typeface="+mn-cs"/>
              </a:rPr>
              <a:t>disergonómico</a:t>
            </a:r>
            <a:r>
              <a:rPr lang="es-MX" sz="1200" b="0" i="0" kern="1200" dirty="0" smtClean="0">
                <a:solidFill>
                  <a:schemeClr val="tx1"/>
                </a:solidFill>
                <a:effectLst/>
                <a:latin typeface="+mn-lt"/>
                <a:ea typeface="+mn-ea"/>
                <a:cs typeface="+mn-cs"/>
              </a:rPr>
              <a:t>. </a:t>
            </a:r>
            <a:endParaRPr lang="es-MX" b="0"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21</a:t>
            </a:fld>
            <a:endParaRPr lang="es-MX"/>
          </a:p>
        </p:txBody>
      </p:sp>
    </p:spTree>
    <p:extLst>
      <p:ext uri="{BB962C8B-B14F-4D97-AF65-F5344CB8AC3E}">
        <p14:creationId xmlns:p14="http://schemas.microsoft.com/office/powerpoint/2010/main" val="4073780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a:t>
            </a:r>
            <a:r>
              <a:rPr lang="es-MX" baseline="0" dirty="0" smtClean="0"/>
              <a:t> hablará de las generalidades de éste método y de la forma de llevarlo a cabo.</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22</a:t>
            </a:fld>
            <a:endParaRPr lang="es-MX"/>
          </a:p>
        </p:txBody>
      </p:sp>
    </p:spTree>
    <p:extLst>
      <p:ext uri="{BB962C8B-B14F-4D97-AF65-F5344CB8AC3E}">
        <p14:creationId xmlns:p14="http://schemas.microsoft.com/office/powerpoint/2010/main" val="3717208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 A diferencia de otros métodos de evaluación postural como Rula</a:t>
            </a:r>
            <a:r>
              <a:rPr lang="es-MX" baseline="0" dirty="0" smtClean="0"/>
              <a:t> o </a:t>
            </a:r>
            <a:r>
              <a:rPr lang="es-MX" baseline="0" dirty="0" err="1" smtClean="0"/>
              <a:t>Reba</a:t>
            </a:r>
            <a:r>
              <a:rPr lang="es-MX" dirty="0" smtClean="0"/>
              <a:t>, que valoran posturas individuales, </a:t>
            </a:r>
            <a:r>
              <a:rPr lang="es-MX" dirty="0" err="1" smtClean="0"/>
              <a:t>Owas</a:t>
            </a:r>
            <a:r>
              <a:rPr lang="es-MX" dirty="0" smtClean="0"/>
              <a:t> se caracteriza por su capacidad Valora de forma global todas las posturas adoptadas durante el desempeño de la tarea. </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 esta capacidad de considerar múltiples posturas a lo largo del tiempo, la que hace que </a:t>
            </a:r>
            <a:r>
              <a:rPr lang="es-MX" dirty="0" err="1" smtClean="0"/>
              <a:t>Owas</a:t>
            </a:r>
            <a:r>
              <a:rPr lang="es-MX" dirty="0" smtClean="0"/>
              <a:t>, a pesar de ser un método relativamente antiguo, </a:t>
            </a:r>
            <a:r>
              <a:rPr lang="es-MX" dirty="0" err="1" smtClean="0"/>
              <a:t>continue</a:t>
            </a:r>
            <a:r>
              <a:rPr lang="es-MX" dirty="0" smtClean="0"/>
              <a:t> siendo en la actualidad uno de los más empleados en la evaluación de la carga postural.</a:t>
            </a:r>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23</a:t>
            </a:fld>
            <a:endParaRPr lang="es-MX"/>
          </a:p>
        </p:txBody>
      </p:sp>
    </p:spTree>
    <p:extLst>
      <p:ext uri="{BB962C8B-B14F-4D97-AF65-F5344CB8AC3E}">
        <p14:creationId xmlns:p14="http://schemas.microsoft.com/office/powerpoint/2010/main" val="1169020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método </a:t>
            </a:r>
            <a:r>
              <a:rPr lang="es-MX" dirty="0" err="1" smtClean="0"/>
              <a:t>Owas</a:t>
            </a:r>
            <a:r>
              <a:rPr lang="es-MX" dirty="0" smtClean="0"/>
              <a:t> es un método observacional, es decir, parte de la observación de las diferentes posturas adoptadas por el trabajador durante el desarrollo de la tarea a intervalos regulares</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24</a:t>
            </a:fld>
            <a:endParaRPr lang="es-MX"/>
          </a:p>
        </p:txBody>
      </p:sp>
    </p:spTree>
    <p:extLst>
      <p:ext uri="{BB962C8B-B14F-4D97-AF65-F5344CB8AC3E}">
        <p14:creationId xmlns:p14="http://schemas.microsoft.com/office/powerpoint/2010/main" val="2171155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método </a:t>
            </a:r>
            <a:r>
              <a:rPr lang="es-MX" dirty="0" err="1" smtClean="0"/>
              <a:t>Owas</a:t>
            </a:r>
            <a:r>
              <a:rPr lang="es-MX" dirty="0" smtClean="0"/>
              <a:t> es un método observacional, es decir, parte de la observación de las diferentes posturas adoptadas por el trabajador durante el desarrollo de la tarea a intervalos regulares.</a:t>
            </a:r>
          </a:p>
          <a:p>
            <a:r>
              <a:rPr lang="es-MX" sz="1200" kern="1200" dirty="0" smtClean="0">
                <a:solidFill>
                  <a:schemeClr val="tx1"/>
                </a:solidFill>
                <a:effectLst/>
                <a:latin typeface="+mn-lt"/>
                <a:ea typeface="+mn-ea"/>
                <a:cs typeface="+mn-cs"/>
              </a:rPr>
              <a:t>Así pues, realizada la codificación de las posturas, el método determina la </a:t>
            </a:r>
            <a:r>
              <a:rPr lang="es-MX" sz="1200" i="1" kern="1200" dirty="0" smtClean="0">
                <a:solidFill>
                  <a:schemeClr val="tx1"/>
                </a:solidFill>
                <a:effectLst/>
                <a:latin typeface="+mn-lt"/>
                <a:ea typeface="+mn-ea"/>
                <a:cs typeface="+mn-cs"/>
              </a:rPr>
              <a:t>Categoría de riesgo</a:t>
            </a:r>
            <a:r>
              <a:rPr lang="es-MX" sz="1200" kern="1200" dirty="0" smtClean="0">
                <a:solidFill>
                  <a:schemeClr val="tx1"/>
                </a:solidFill>
                <a:effectLst/>
                <a:latin typeface="+mn-lt"/>
                <a:ea typeface="+mn-ea"/>
                <a:cs typeface="+mn-cs"/>
              </a:rPr>
              <a:t> de cada una de ellas individualmente.</a:t>
            </a:r>
          </a:p>
          <a:p>
            <a:r>
              <a:rPr lang="es-MX" sz="1200" kern="1200" dirty="0" smtClean="0">
                <a:solidFill>
                  <a:schemeClr val="tx1"/>
                </a:solidFill>
                <a:effectLst/>
                <a:latin typeface="+mn-lt"/>
                <a:ea typeface="+mn-ea"/>
                <a:cs typeface="+mn-cs"/>
              </a:rPr>
              <a:t>Posteriormente se evalúa el riesgo o incomodidad para cada parte del cuerpo (espalda, brazos y piernas) de forma global, es decir, considerando todas las posturas adoptadas. </a:t>
            </a:r>
            <a:endParaRPr lang="es-MX" dirty="0"/>
          </a:p>
        </p:txBody>
      </p:sp>
      <p:sp>
        <p:nvSpPr>
          <p:cNvPr id="4" name="3 Marcador de número de diapositiva"/>
          <p:cNvSpPr>
            <a:spLocks noGrp="1"/>
          </p:cNvSpPr>
          <p:nvPr>
            <p:ph type="sldNum" sz="quarter" idx="10"/>
          </p:nvPr>
        </p:nvSpPr>
        <p:spPr/>
        <p:txBody>
          <a:bodyPr/>
          <a:lstStyle/>
          <a:p>
            <a:fld id="{00AAAE9C-92A1-42B1-82C3-7D8FCB4BCD9F}" type="slidenum">
              <a:rPr lang="es-MX" smtClean="0"/>
              <a:t>25</a:t>
            </a:fld>
            <a:endParaRPr lang="es-MX"/>
          </a:p>
        </p:txBody>
      </p:sp>
    </p:spTree>
    <p:extLst>
      <p:ext uri="{BB962C8B-B14F-4D97-AF65-F5344CB8AC3E}">
        <p14:creationId xmlns:p14="http://schemas.microsoft.com/office/powerpoint/2010/main" val="2171155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17" name="16 Marcador de pie de página"/>
          <p:cNvSpPr>
            <a:spLocks noGrp="1"/>
          </p:cNvSpPr>
          <p:nvPr>
            <p:ph type="ftr" sz="quarter" idx="11"/>
          </p:nvPr>
        </p:nvSpPr>
        <p:spPr/>
        <p:txBody>
          <a:bodyPr/>
          <a:lstStyle>
            <a:extLst/>
          </a:lstStyle>
          <a:p>
            <a:endParaRPr lang="es-MX"/>
          </a:p>
        </p:txBody>
      </p:sp>
      <p:sp>
        <p:nvSpPr>
          <p:cNvPr id="29" name="28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CC5F8F0-EDF7-4303-83BE-BB2AE880A03C}" type="datetimeFigureOut">
              <a:rPr lang="es-MX" smtClean="0"/>
              <a:t>18/10/2017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2541575E-172F-46F8-8B8F-84913685B120}"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ECC5F8F0-EDF7-4303-83BE-BB2AE880A03C}" type="datetimeFigureOut">
              <a:rPr lang="es-MX" smtClean="0"/>
              <a:t>18/10/2017</a:t>
            </a:fld>
            <a:endParaRPr lang="es-MX"/>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MX"/>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2541575E-172F-46F8-8B8F-84913685B120}"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CC5F8F0-EDF7-4303-83BE-BB2AE880A03C}" type="datetimeFigureOut">
              <a:rPr lang="es-MX" smtClean="0"/>
              <a:t>18/10/2017</a:t>
            </a:fld>
            <a:endParaRPr lang="es-MX"/>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MX"/>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541575E-172F-46F8-8B8F-84913685B120}"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wmf"/><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9.png"/></Relationships>
</file>

<file path=ppt/slides/_rels/slide4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0.png"/></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5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1.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2.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5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3.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ergonautas.upv.es/metodos/owas/owas-ayuda.php"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1"/>
          </p:nvPr>
        </p:nvSpPr>
        <p:spPr>
          <a:xfrm>
            <a:off x="914400" y="357188"/>
            <a:ext cx="7772400" cy="5999162"/>
          </a:xfrm>
        </p:spPr>
        <p:txBody>
          <a:bodyPr>
            <a:normAutofit fontScale="92500" lnSpcReduction="10000"/>
          </a:bodyPr>
          <a:lstStyle/>
          <a:p>
            <a:pPr marL="548640" indent="-411480" algn="ctr" eaLnBrk="1" fontAlgn="auto" hangingPunct="1">
              <a:spcAft>
                <a:spcPts val="0"/>
              </a:spcAft>
              <a:buClr>
                <a:schemeClr val="tx1">
                  <a:shade val="95000"/>
                </a:schemeClr>
              </a:buClr>
              <a:buFont typeface="Wingdings" pitchFamily="2" charset="2"/>
              <a:buNone/>
              <a:defRPr/>
            </a:pPr>
            <a:r>
              <a:rPr lang="es-ES" sz="2400" dirty="0" smtClean="0"/>
              <a:t>UNIVERSIDAD AUTÓNOMA DEL ESTADO DE MÉXICO</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FACULTAD DE ODONTOLOGÍA</a:t>
            </a:r>
          </a:p>
          <a:p>
            <a:pPr marL="548640" indent="-411480" algn="ctr" eaLnBrk="1" fontAlgn="auto" hangingPunct="1">
              <a:spcAft>
                <a:spcPts val="0"/>
              </a:spcAft>
              <a:buClr>
                <a:schemeClr val="tx1">
                  <a:shade val="95000"/>
                </a:schemeClr>
              </a:buClr>
              <a:buFont typeface="Wingdings" pitchFamily="2" charset="2"/>
              <a:buNone/>
              <a:defRPr/>
            </a:pPr>
            <a:r>
              <a:rPr lang="es-ES" dirty="0" smtClean="0"/>
              <a:t>LICENCIATURA DE CIRUJANO DENTISTA</a:t>
            </a: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r>
              <a:rPr lang="es-MX" sz="2400" dirty="0" smtClean="0"/>
              <a:t>ÁREA DE DOCENCIA: </a:t>
            </a:r>
          </a:p>
          <a:p>
            <a:pPr marL="548640" indent="-411480" algn="ctr" eaLnBrk="1" fontAlgn="auto" hangingPunct="1">
              <a:spcAft>
                <a:spcPts val="0"/>
              </a:spcAft>
              <a:buClr>
                <a:schemeClr val="tx1">
                  <a:shade val="95000"/>
                </a:schemeClr>
              </a:buClr>
              <a:buFont typeface="Wingdings" pitchFamily="2" charset="2"/>
              <a:buNone/>
              <a:defRPr/>
            </a:pPr>
            <a:r>
              <a:rPr lang="es-MX" sz="2400" dirty="0" smtClean="0"/>
              <a:t>INVESTIGACIÓN Y FORMACIÓN BÁSICA</a:t>
            </a:r>
          </a:p>
          <a:p>
            <a:pPr marL="548640" indent="-411480" algn="ctr" eaLnBrk="1" fontAlgn="auto" hangingPunct="1">
              <a:spcAft>
                <a:spcPts val="0"/>
              </a:spcAft>
              <a:buClr>
                <a:schemeClr val="tx1">
                  <a:shade val="95000"/>
                </a:schemeClr>
              </a:buClr>
              <a:buFont typeface="Wingdings" pitchFamily="2" charset="2"/>
              <a:buNone/>
              <a:defRPr/>
            </a:pPr>
            <a:endParaRPr lang="es-MX" sz="2400" dirty="0" smtClean="0"/>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UNIDAD DE APRENDIZAJE:  </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ERGONOMÍA Y ADMINISTRACIÓN </a:t>
            </a:r>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TEMA DEL MATERIAL:</a:t>
            </a:r>
          </a:p>
          <a:p>
            <a:pPr marL="548640" indent="-411480" algn="ctr">
              <a:buClr>
                <a:schemeClr val="tx1">
                  <a:shade val="95000"/>
                </a:schemeClr>
              </a:buClr>
              <a:buNone/>
              <a:defRPr/>
            </a:pPr>
            <a:r>
              <a:rPr lang="es-MX" sz="2000" b="1" dirty="0" smtClean="0"/>
              <a:t>EVALUACIÓN DE LAS POSTURAS DE TRABAJO CLÍNICO ODONTOLÓGICO. MÉTODO OWAS Y RULA</a:t>
            </a:r>
            <a:endParaRPr lang="es-ES" sz="2400" b="1" dirty="0" smtClean="0"/>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ELABORADO POR:</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DRA. EN E.P. ROSA MARTHA FLORES ESTRADA</a:t>
            </a:r>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p:txBody>
      </p:sp>
      <p:sp>
        <p:nvSpPr>
          <p:cNvPr id="7171"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C3DB13C-DB07-4933-A084-7C76AED20064}" type="slidenum">
              <a:rPr lang="es-ES" smtClean="0">
                <a:solidFill>
                  <a:schemeClr val="tx2"/>
                </a:solidFill>
              </a:rPr>
              <a:pPr eaLnBrk="1" hangingPunct="1"/>
              <a:t>1</a:t>
            </a:fld>
            <a:endParaRPr lang="es-ES" smtClean="0">
              <a:solidFill>
                <a:schemeClr val="tx2"/>
              </a:solidFill>
            </a:endParaRPr>
          </a:p>
        </p:txBody>
      </p:sp>
      <p:pic>
        <p:nvPicPr>
          <p:cNvPr id="7172"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9381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UNIDAD </a:t>
            </a:r>
            <a:r>
              <a:rPr lang="es-MX" b="1" dirty="0" smtClean="0"/>
              <a:t>DE COMPETENCIA II </a:t>
            </a:r>
            <a:endParaRPr lang="es-MX" dirty="0"/>
          </a:p>
        </p:txBody>
      </p:sp>
      <p:sp>
        <p:nvSpPr>
          <p:cNvPr id="3" name="2 Marcador de contenido"/>
          <p:cNvSpPr>
            <a:spLocks noGrp="1"/>
          </p:cNvSpPr>
          <p:nvPr>
            <p:ph idx="1"/>
          </p:nvPr>
        </p:nvSpPr>
        <p:spPr/>
        <p:txBody>
          <a:bodyPr/>
          <a:lstStyle/>
          <a:p>
            <a:r>
              <a:rPr lang="es-MX" b="1" dirty="0" smtClean="0"/>
              <a:t>AMBIENTE </a:t>
            </a:r>
            <a:r>
              <a:rPr lang="es-MX" b="1" dirty="0"/>
              <a:t>FÍSICO </a:t>
            </a:r>
            <a:endParaRPr lang="es-MX" dirty="0"/>
          </a:p>
          <a:p>
            <a:r>
              <a:rPr lang="es-MX" b="1" dirty="0"/>
              <a:t>ANTROPOMETRÍA APLICADA </a:t>
            </a:r>
            <a:endParaRPr lang="es-MX" dirty="0"/>
          </a:p>
          <a:p>
            <a:r>
              <a:rPr lang="es-MX" b="1" dirty="0"/>
              <a:t>CULTURA DEL AUTOCUIDADO</a:t>
            </a:r>
            <a:endParaRPr lang="es-MX" dirty="0"/>
          </a:p>
          <a:p>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008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SECUENCIA DIDÁCTICA</a:t>
            </a:r>
            <a:endParaRPr lang="es-MX" b="1" dirty="0"/>
          </a:p>
        </p:txBody>
      </p:sp>
      <p:sp>
        <p:nvSpPr>
          <p:cNvPr id="3" name="2 Marcador de contenido"/>
          <p:cNvSpPr>
            <a:spLocks noGrp="1"/>
          </p:cNvSpPr>
          <p:nvPr>
            <p:ph idx="1"/>
          </p:nvPr>
        </p:nvSpPr>
        <p:spPr/>
        <p:txBody>
          <a:bodyPr>
            <a:normAutofit/>
          </a:bodyPr>
          <a:lstStyle/>
          <a:p>
            <a:r>
              <a:rPr lang="es-MX" dirty="0"/>
              <a:t>La antropometría se desarrolla con el método de </a:t>
            </a:r>
            <a:r>
              <a:rPr lang="es-MX" dirty="0" err="1"/>
              <a:t>Drillis</a:t>
            </a:r>
            <a:r>
              <a:rPr lang="es-MX" dirty="0"/>
              <a:t> y </a:t>
            </a:r>
            <a:r>
              <a:rPr lang="es-MX" dirty="0" err="1"/>
              <a:t>Contini</a:t>
            </a:r>
            <a:r>
              <a:rPr lang="es-MX" dirty="0"/>
              <a:t> como principal instrumento de aplicabilidad para la individualización del área operatoria. </a:t>
            </a:r>
          </a:p>
          <a:p>
            <a:r>
              <a:rPr lang="es-MX" dirty="0"/>
              <a:t>También se desglosa cada uno de los elementos del ambiente físico: ruido, iluminación,  temperatura y  humedad con el impacto en la salud ocupacional.</a:t>
            </a:r>
          </a:p>
          <a:p>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32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SECUENCIA DIDÁCTICA (Continuación)</a:t>
            </a:r>
            <a:endParaRPr lang="es-MX" b="1" dirty="0"/>
          </a:p>
        </p:txBody>
      </p:sp>
      <p:sp>
        <p:nvSpPr>
          <p:cNvPr id="3" name="2 Marcador de contenido"/>
          <p:cNvSpPr>
            <a:spLocks noGrp="1"/>
          </p:cNvSpPr>
          <p:nvPr>
            <p:ph idx="1"/>
          </p:nvPr>
        </p:nvSpPr>
        <p:spPr>
          <a:xfrm>
            <a:off x="971600" y="2261298"/>
            <a:ext cx="7772400" cy="4572000"/>
          </a:xfrm>
        </p:spPr>
        <p:txBody>
          <a:bodyPr>
            <a:normAutofit/>
          </a:bodyPr>
          <a:lstStyle/>
          <a:p>
            <a:r>
              <a:rPr lang="es-ES" i="1" u="sng" dirty="0" smtClean="0"/>
              <a:t>Se evalúan las </a:t>
            </a:r>
            <a:r>
              <a:rPr lang="es-ES" i="1" u="sng" dirty="0"/>
              <a:t>posturas de trabajo clínico odontológico</a:t>
            </a:r>
            <a:r>
              <a:rPr lang="es-ES" dirty="0"/>
              <a:t>.</a:t>
            </a:r>
            <a:endParaRPr lang="es-MX" dirty="0"/>
          </a:p>
          <a:p>
            <a:r>
              <a:rPr lang="es-MX" dirty="0"/>
              <a:t>Se orienta en la gama de posibilidad de prevención de riesgos con la selección de </a:t>
            </a:r>
            <a:r>
              <a:rPr lang="es-MX" dirty="0" err="1"/>
              <a:t>micropausas</a:t>
            </a:r>
            <a:r>
              <a:rPr lang="es-MX" dirty="0"/>
              <a:t> y ejercicios de gimnasia laboral, </a:t>
            </a:r>
          </a:p>
          <a:p>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2617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CONOCIMIENTOS </a:t>
            </a:r>
            <a:endParaRPr lang="es-MX" b="1" dirty="0"/>
          </a:p>
        </p:txBody>
      </p:sp>
      <p:sp>
        <p:nvSpPr>
          <p:cNvPr id="3" name="2 Marcador de contenido"/>
          <p:cNvSpPr>
            <a:spLocks noGrp="1"/>
          </p:cNvSpPr>
          <p:nvPr>
            <p:ph idx="1"/>
          </p:nvPr>
        </p:nvSpPr>
        <p:spPr/>
        <p:txBody>
          <a:bodyPr>
            <a:noAutofit/>
          </a:bodyPr>
          <a:lstStyle/>
          <a:p>
            <a:pPr marL="582930" indent="-514350">
              <a:buFont typeface="+mj-lt"/>
              <a:buAutoNum type="arabicPeriod"/>
            </a:pPr>
            <a:r>
              <a:rPr lang="es-ES" sz="2400" dirty="0" smtClean="0"/>
              <a:t>Elementos </a:t>
            </a:r>
            <a:r>
              <a:rPr lang="es-ES" sz="2400" dirty="0"/>
              <a:t>que componen el ambiente físico. Iluminación, ventilación, temperatura y humedad.</a:t>
            </a:r>
            <a:endParaRPr lang="es-MX" sz="2400" dirty="0"/>
          </a:p>
          <a:p>
            <a:pPr marL="582930" indent="-514350">
              <a:buFont typeface="+mj-lt"/>
              <a:buAutoNum type="arabicPeriod"/>
            </a:pPr>
            <a:r>
              <a:rPr lang="es-ES" sz="2400" dirty="0"/>
              <a:t>Antropometría aplicada, </a:t>
            </a:r>
            <a:r>
              <a:rPr lang="es-ES" sz="2400" dirty="0" err="1"/>
              <a:t>antroproyecto</a:t>
            </a:r>
            <a:endParaRPr lang="es-MX" sz="2400" dirty="0"/>
          </a:p>
          <a:p>
            <a:pPr marL="582930" indent="-514350">
              <a:buFont typeface="+mj-lt"/>
              <a:buAutoNum type="arabicPeriod"/>
            </a:pPr>
            <a:r>
              <a:rPr lang="es-ES" sz="2400" dirty="0" smtClean="0"/>
              <a:t>Bioseguridad </a:t>
            </a:r>
            <a:r>
              <a:rPr lang="es-ES" sz="2400" dirty="0"/>
              <a:t>para el odontólogo </a:t>
            </a:r>
            <a:endParaRPr lang="es-MX" sz="2400" dirty="0"/>
          </a:p>
          <a:p>
            <a:pPr marL="582930" indent="-514350">
              <a:buFont typeface="+mj-lt"/>
              <a:buAutoNum type="arabicPeriod"/>
            </a:pPr>
            <a:r>
              <a:rPr lang="es-ES" sz="2400" i="1" u="sng" dirty="0" smtClean="0"/>
              <a:t>Evaluación </a:t>
            </a:r>
            <a:r>
              <a:rPr lang="es-ES" sz="2400" i="1" u="sng" dirty="0"/>
              <a:t>de las posturas de trabajo clínico odontológico.</a:t>
            </a:r>
            <a:endParaRPr lang="es-MX" sz="2400" i="1" u="sng" dirty="0"/>
          </a:p>
          <a:p>
            <a:pPr marL="582930" indent="-514350">
              <a:buFont typeface="+mj-lt"/>
              <a:buAutoNum type="arabicPeriod"/>
            </a:pPr>
            <a:r>
              <a:rPr lang="es-ES" sz="2400" dirty="0" smtClean="0"/>
              <a:t>Conceptos </a:t>
            </a:r>
            <a:r>
              <a:rPr lang="es-ES" sz="2400" dirty="0"/>
              <a:t>de cultura del autocuidado, riesgos laborales, </a:t>
            </a:r>
            <a:r>
              <a:rPr lang="es-ES" sz="2400" dirty="0" err="1"/>
              <a:t>micropausas</a:t>
            </a:r>
            <a:r>
              <a:rPr lang="es-ES" sz="2400" dirty="0"/>
              <a:t>, gimnasia laboral, nutrición.</a:t>
            </a:r>
            <a:endParaRPr lang="es-MX" sz="2400"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4357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HABILIDADES</a:t>
            </a:r>
            <a:endParaRPr lang="es-MX" b="1" dirty="0"/>
          </a:p>
        </p:txBody>
      </p:sp>
      <p:sp>
        <p:nvSpPr>
          <p:cNvPr id="3" name="2 Marcador de contenido"/>
          <p:cNvSpPr>
            <a:spLocks noGrp="1"/>
          </p:cNvSpPr>
          <p:nvPr>
            <p:ph idx="1"/>
          </p:nvPr>
        </p:nvSpPr>
        <p:spPr/>
        <p:txBody>
          <a:bodyPr>
            <a:normAutofit/>
          </a:bodyPr>
          <a:lstStyle/>
          <a:p>
            <a:pPr lvl="0"/>
            <a:r>
              <a:rPr lang="es-ES" sz="2000" dirty="0"/>
              <a:t>Identificar las diferencias entre los métodos para identificar las posturas de trabajo.</a:t>
            </a:r>
            <a:endParaRPr lang="es-MX" sz="2000" dirty="0"/>
          </a:p>
          <a:p>
            <a:pPr lvl="0"/>
            <a:r>
              <a:rPr lang="es-ES" sz="2000" dirty="0"/>
              <a:t>Manejo de software de </a:t>
            </a:r>
            <a:r>
              <a:rPr lang="es-ES" sz="2000" dirty="0" err="1"/>
              <a:t>antroproyecto</a:t>
            </a:r>
            <a:r>
              <a:rPr lang="es-ES" sz="2000" dirty="0"/>
              <a:t> </a:t>
            </a:r>
            <a:endParaRPr lang="es-MX" sz="2000" dirty="0"/>
          </a:p>
          <a:p>
            <a:pPr lvl="0"/>
            <a:r>
              <a:rPr lang="es-ES" sz="2000" dirty="0"/>
              <a:t>Detección de ambiente físico en las clínicas de la facultad.</a:t>
            </a:r>
            <a:endParaRPr lang="es-MX" sz="2000" dirty="0"/>
          </a:p>
          <a:p>
            <a:pPr lvl="0"/>
            <a:r>
              <a:rPr lang="es-ES" sz="2000" u="sng" dirty="0"/>
              <a:t>Evaluación de las posturas de trabajo clínico odontológico (Método OWAS y RULA</a:t>
            </a:r>
            <a:r>
              <a:rPr lang="es-ES" sz="2000" dirty="0" smtClean="0"/>
              <a:t>)</a:t>
            </a:r>
            <a:endParaRPr lang="es-MX" sz="2000" dirty="0"/>
          </a:p>
          <a:p>
            <a:pPr lvl="0"/>
            <a:r>
              <a:rPr lang="es-ES" sz="2000" dirty="0"/>
              <a:t>Identificación de las principales enfermedades ocupacionales del cirujano dentista.</a:t>
            </a:r>
            <a:endParaRPr lang="es-MX" sz="2000" dirty="0"/>
          </a:p>
          <a:p>
            <a:r>
              <a:rPr lang="es-ES" sz="2000" dirty="0"/>
              <a:t>Selección de </a:t>
            </a:r>
            <a:r>
              <a:rPr lang="es-ES" sz="2000" dirty="0" err="1"/>
              <a:t>micropausas</a:t>
            </a:r>
            <a:r>
              <a:rPr lang="es-ES" sz="2000" dirty="0"/>
              <a:t> y gimnasia laboral así como de un plan nutricional equilibrado.</a:t>
            </a:r>
            <a:endParaRPr lang="es-MX" sz="2000"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739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ACTITUDES/VALORES</a:t>
            </a:r>
            <a:endParaRPr lang="es-MX" b="1" dirty="0"/>
          </a:p>
        </p:txBody>
      </p:sp>
      <p:sp>
        <p:nvSpPr>
          <p:cNvPr id="3" name="2 Marcador de contenido"/>
          <p:cNvSpPr>
            <a:spLocks noGrp="1"/>
          </p:cNvSpPr>
          <p:nvPr>
            <p:ph idx="1"/>
          </p:nvPr>
        </p:nvSpPr>
        <p:spPr/>
        <p:txBody>
          <a:bodyPr/>
          <a:lstStyle/>
          <a:p>
            <a:pPr lvl="0"/>
            <a:r>
              <a:rPr lang="es-ES" dirty="0"/>
              <a:t>Organización</a:t>
            </a:r>
            <a:endParaRPr lang="es-MX" dirty="0"/>
          </a:p>
          <a:p>
            <a:pPr lvl="0"/>
            <a:r>
              <a:rPr lang="es-ES" dirty="0"/>
              <a:t>Orden</a:t>
            </a:r>
            <a:endParaRPr lang="es-MX" dirty="0"/>
          </a:p>
          <a:p>
            <a:pPr lvl="0"/>
            <a:r>
              <a:rPr lang="es-ES" dirty="0"/>
              <a:t>Cumplimiento de reglamento.</a:t>
            </a:r>
            <a:endParaRPr lang="es-MX" dirty="0"/>
          </a:p>
          <a:p>
            <a:pPr lvl="0"/>
            <a:r>
              <a:rPr lang="es-ES" dirty="0"/>
              <a:t>Limpieza</a:t>
            </a:r>
            <a:endParaRPr lang="es-MX" dirty="0"/>
          </a:p>
          <a:p>
            <a:pPr lvl="0"/>
            <a:r>
              <a:rPr lang="es-ES" dirty="0"/>
              <a:t>Puntualidad en la entrega</a:t>
            </a:r>
            <a:endParaRPr lang="es-MX" dirty="0"/>
          </a:p>
          <a:p>
            <a:pPr lvl="0"/>
            <a:r>
              <a:rPr lang="es-ES" dirty="0"/>
              <a:t>Respeto a los tiempos.</a:t>
            </a:r>
            <a:endParaRPr lang="es-MX" dirty="0"/>
          </a:p>
          <a:p>
            <a:r>
              <a:rPr lang="es-ES" dirty="0"/>
              <a:t>Trabajo en equipo</a:t>
            </a:r>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7462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MCj03325560000[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0310" y="24529"/>
            <a:ext cx="2232248" cy="2448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Título"/>
          <p:cNvSpPr>
            <a:spLocks noGrp="1"/>
          </p:cNvSpPr>
          <p:nvPr>
            <p:ph type="ctrTitle"/>
          </p:nvPr>
        </p:nvSpPr>
        <p:spPr>
          <a:xfrm>
            <a:off x="971600" y="2472800"/>
            <a:ext cx="7772400" cy="1975104"/>
          </a:xfrm>
        </p:spPr>
        <p:txBody>
          <a:bodyPr/>
          <a:lstStyle/>
          <a:p>
            <a:r>
              <a:rPr lang="es-MX" dirty="0"/>
              <a:t>Evaluación de las posturas de trabajo clínico </a:t>
            </a:r>
            <a:r>
              <a:rPr lang="es-MX" dirty="0" smtClean="0"/>
              <a:t>odontológico. Método OWAS y RULA</a:t>
            </a:r>
            <a:endParaRPr lang="es-MX" dirty="0"/>
          </a:p>
        </p:txBody>
      </p:sp>
      <p:sp>
        <p:nvSpPr>
          <p:cNvPr id="12" name="11 Subtítulo"/>
          <p:cNvSpPr>
            <a:spLocks noGrp="1"/>
          </p:cNvSpPr>
          <p:nvPr>
            <p:ph type="subTitle" idx="1"/>
          </p:nvPr>
        </p:nvSpPr>
        <p:spPr>
          <a:xfrm>
            <a:off x="1187624" y="5157192"/>
            <a:ext cx="7772400" cy="1508760"/>
          </a:xfrm>
        </p:spPr>
        <p:txBody>
          <a:bodyPr>
            <a:normAutofit/>
          </a:bodyPr>
          <a:lstStyle/>
          <a:p>
            <a:pPr algn="r"/>
            <a:r>
              <a:rPr lang="es-MX" sz="2800" dirty="0"/>
              <a:t>Dra. en E.P. Rosa Martha Flores Estrada</a:t>
            </a:r>
          </a:p>
          <a:p>
            <a:pPr algn="r"/>
            <a:endParaRPr lang="es-MX" sz="2800" dirty="0"/>
          </a:p>
        </p:txBody>
      </p:sp>
    </p:spTree>
    <p:extLst>
      <p:ext uri="{BB962C8B-B14F-4D97-AF65-F5344CB8AC3E}">
        <p14:creationId xmlns:p14="http://schemas.microsoft.com/office/powerpoint/2010/main" val="3814726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Introducción </a:t>
            </a:r>
            <a:endParaRPr lang="es-MX" dirty="0"/>
          </a:p>
        </p:txBody>
      </p:sp>
      <p:sp>
        <p:nvSpPr>
          <p:cNvPr id="6" name="5 Marcador de contenido"/>
          <p:cNvSpPr>
            <a:spLocks noGrp="1"/>
          </p:cNvSpPr>
          <p:nvPr>
            <p:ph idx="1"/>
          </p:nvPr>
        </p:nvSpPr>
        <p:spPr/>
        <p:txBody>
          <a:bodyPr>
            <a:normAutofit/>
          </a:bodyPr>
          <a:lstStyle/>
          <a:p>
            <a:r>
              <a:rPr lang="es-MX" dirty="0"/>
              <a:t>El </a:t>
            </a:r>
            <a:r>
              <a:rPr lang="es-MX" dirty="0" smtClean="0"/>
              <a:t>odontólogo se </a:t>
            </a:r>
            <a:r>
              <a:rPr lang="es-MX" dirty="0"/>
              <a:t>ve sometido a una serie de posturas que pueden condicionar lesiones en su aparato locomotor, por ello, se requiere que se realice prevención de dichas lesiones y es donde la ergonomía como disciplina científica estudia el trabajo humano, aportando principios básicos para la organización de las </a:t>
            </a:r>
            <a:r>
              <a:rPr lang="es-MX" dirty="0" smtClean="0"/>
              <a:t>tareas</a:t>
            </a:r>
            <a:r>
              <a:rPr lang="es-MX" dirty="0"/>
              <a:t>.</a:t>
            </a:r>
          </a:p>
        </p:txBody>
      </p:sp>
      <p:pic>
        <p:nvPicPr>
          <p:cNvPr id="11"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9539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Lesiones mas comunes</a:t>
            </a:r>
            <a:endParaRPr lang="es-MX" dirty="0"/>
          </a:p>
        </p:txBody>
      </p:sp>
      <p:sp>
        <p:nvSpPr>
          <p:cNvPr id="3" name="2 Marcador de contenido"/>
          <p:cNvSpPr>
            <a:spLocks noGrp="1"/>
          </p:cNvSpPr>
          <p:nvPr>
            <p:ph sz="half" idx="1"/>
          </p:nvPr>
        </p:nvSpPr>
        <p:spPr/>
        <p:txBody>
          <a:bodyPr>
            <a:normAutofit/>
          </a:bodyPr>
          <a:lstStyle/>
          <a:p>
            <a:r>
              <a:rPr lang="es-MX" dirty="0" smtClean="0"/>
              <a:t>Lesiones de aparato locomotor</a:t>
            </a:r>
          </a:p>
          <a:p>
            <a:r>
              <a:rPr lang="es-MX" dirty="0" smtClean="0"/>
              <a:t>Síndrome del túnel carpiano</a:t>
            </a:r>
          </a:p>
          <a:p>
            <a:r>
              <a:rPr lang="es-MX" dirty="0" smtClean="0"/>
              <a:t>Alteraciones en columna vertebral</a:t>
            </a:r>
          </a:p>
          <a:p>
            <a:r>
              <a:rPr lang="es-MX" dirty="0" smtClean="0"/>
              <a:t>Rodillas</a:t>
            </a:r>
          </a:p>
          <a:p>
            <a:r>
              <a:rPr lang="es-MX" dirty="0" smtClean="0"/>
              <a:t>Mano </a:t>
            </a:r>
          </a:p>
          <a:p>
            <a:r>
              <a:rPr lang="es-MX" dirty="0" smtClean="0"/>
              <a:t>Entre otros</a:t>
            </a:r>
          </a:p>
          <a:p>
            <a:endParaRPr lang="es-MX" dirty="0"/>
          </a:p>
        </p:txBody>
      </p:sp>
      <p:sp>
        <p:nvSpPr>
          <p:cNvPr id="5" name="4 Marcador de contenido"/>
          <p:cNvSpPr>
            <a:spLocks noGrp="1"/>
          </p:cNvSpPr>
          <p:nvPr>
            <p:ph sz="half" idx="2"/>
          </p:nvPr>
        </p:nvSpPr>
        <p:spPr/>
        <p:txBody>
          <a:bodyPr/>
          <a:lstStyle/>
          <a:p>
            <a:endParaRPr lang="es-MX"/>
          </a:p>
        </p:txBody>
      </p:sp>
      <p:pic>
        <p:nvPicPr>
          <p:cNvPr id="4" name="Picture 4" descr="tunel carpiano"/>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700808"/>
            <a:ext cx="2969895" cy="4178300"/>
          </a:xfrm>
          <a:prstGeom prst="rect">
            <a:avLst/>
          </a:prstGeom>
          <a:noFill/>
          <a:extLst>
            <a:ext uri="{909E8E84-426E-40DD-AFC4-6F175D3DCCD1}">
              <a14:hiddenFill xmlns:a14="http://schemas.microsoft.com/office/drawing/2010/main">
                <a:solidFill>
                  <a:srgbClr val="FFFFFF"/>
                </a:solidFill>
              </a14:hiddenFill>
            </a:ext>
          </a:extLst>
        </p:spPr>
      </p:pic>
      <p:pic>
        <p:nvPicPr>
          <p:cNvPr id="8"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853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MX" dirty="0"/>
              <a:t>El principio de la ergonomía es </a:t>
            </a:r>
            <a:r>
              <a:rPr lang="es-MX" b="1" dirty="0"/>
              <a:t>diseñar el trabajo </a:t>
            </a:r>
            <a:r>
              <a:rPr lang="es-MX" dirty="0"/>
              <a:t>y las condiciones </a:t>
            </a:r>
            <a:r>
              <a:rPr lang="es-MX" dirty="0" smtClean="0"/>
              <a:t>para </a:t>
            </a:r>
            <a:r>
              <a:rPr lang="es-MX" b="1" dirty="0"/>
              <a:t>adaptarse</a:t>
            </a:r>
            <a:r>
              <a:rPr lang="es-MX" dirty="0"/>
              <a:t> </a:t>
            </a:r>
            <a:r>
              <a:rPr lang="es-MX" dirty="0" smtClean="0"/>
              <a:t>a </a:t>
            </a:r>
            <a:r>
              <a:rPr lang="es-MX" dirty="0"/>
              <a:t>las características individuales de cada </a:t>
            </a:r>
            <a:r>
              <a:rPr lang="es-MX" b="1" dirty="0"/>
              <a:t>trabajador</a:t>
            </a:r>
            <a:r>
              <a:rPr lang="es-MX" dirty="0"/>
              <a:t>. El constante aumento en la prevalencia de los </a:t>
            </a:r>
            <a:r>
              <a:rPr lang="es-MX" dirty="0" smtClean="0"/>
              <a:t>trastornos </a:t>
            </a:r>
            <a:r>
              <a:rPr lang="es-MX" dirty="0"/>
              <a:t>de espalda y las enfermedades </a:t>
            </a:r>
            <a:r>
              <a:rPr lang="es-MX" dirty="0" smtClean="0"/>
              <a:t>musculo esqueléticas </a:t>
            </a:r>
            <a:r>
              <a:rPr lang="es-MX" dirty="0"/>
              <a:t>ha concentrado esfuerzos para </a:t>
            </a:r>
            <a:r>
              <a:rPr lang="es-MX" dirty="0" smtClean="0"/>
              <a:t> reducir </a:t>
            </a:r>
            <a:r>
              <a:rPr lang="es-MX" dirty="0"/>
              <a:t>la carga perjudicial. </a:t>
            </a:r>
          </a:p>
        </p:txBody>
      </p:sp>
      <p:sp>
        <p:nvSpPr>
          <p:cNvPr id="6" name="5 Título"/>
          <p:cNvSpPr>
            <a:spLocks noGrp="1"/>
          </p:cNvSpPr>
          <p:nvPr>
            <p:ph type="title"/>
          </p:nvPr>
        </p:nvSpPr>
        <p:spPr/>
        <p:txBody>
          <a:bodyPr/>
          <a:lstStyle/>
          <a:p>
            <a:r>
              <a:rPr lang="es-MX" dirty="0" smtClean="0"/>
              <a:t>Posturas de trabajo</a:t>
            </a:r>
            <a:endParaRPr lang="es-MX" dirty="0"/>
          </a:p>
        </p:txBody>
      </p:sp>
      <p:pic>
        <p:nvPicPr>
          <p:cNvPr id="7"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4458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Marcador de contenido"/>
          <p:cNvSpPr>
            <a:spLocks noGrp="1"/>
          </p:cNvSpPr>
          <p:nvPr>
            <p:ph idx="1"/>
          </p:nvPr>
        </p:nvSpPr>
        <p:spPr>
          <a:xfrm>
            <a:off x="615950" y="1556793"/>
            <a:ext cx="7484442" cy="5112568"/>
          </a:xfrm>
        </p:spPr>
        <p:txBody>
          <a:bodyPr/>
          <a:lstStyle/>
          <a:p>
            <a:pPr eaLnBrk="1" hangingPunct="1">
              <a:buFont typeface="Wingdings" pitchFamily="2" charset="2"/>
              <a:buNone/>
            </a:pPr>
            <a:r>
              <a:rPr lang="es-MX" sz="2400" b="1" dirty="0" smtClean="0"/>
              <a:t>ORGANISMO ACADÉMICO:</a:t>
            </a:r>
          </a:p>
          <a:p>
            <a:pPr eaLnBrk="1" hangingPunct="1">
              <a:buFont typeface="Wingdings" pitchFamily="2" charset="2"/>
              <a:buNone/>
            </a:pPr>
            <a:r>
              <a:rPr lang="es-MX" sz="2400" dirty="0" smtClean="0"/>
              <a:t>FACULTAD DE ODONTOLOGÍA</a:t>
            </a:r>
          </a:p>
          <a:p>
            <a:pPr eaLnBrk="1" hangingPunct="1">
              <a:buFont typeface="Wingdings" pitchFamily="2" charset="2"/>
              <a:buNone/>
            </a:pPr>
            <a:endParaRPr lang="es-MX" sz="2400" dirty="0" smtClean="0"/>
          </a:p>
          <a:p>
            <a:pPr eaLnBrk="1" hangingPunct="1">
              <a:buFont typeface="Wingdings" pitchFamily="2" charset="2"/>
              <a:buNone/>
            </a:pPr>
            <a:r>
              <a:rPr lang="es-MX" sz="2400" b="1" dirty="0" smtClean="0"/>
              <a:t>PROGRAMA EDUCATIVO : </a:t>
            </a:r>
          </a:p>
          <a:p>
            <a:pPr eaLnBrk="1" hangingPunct="1">
              <a:buFont typeface="Wingdings" pitchFamily="2" charset="2"/>
              <a:buNone/>
            </a:pPr>
            <a:r>
              <a:rPr lang="es-MX" sz="2400" dirty="0" smtClean="0"/>
              <a:t>LICENCIATURA DE CIRUJANO DENTISTA</a:t>
            </a:r>
          </a:p>
          <a:p>
            <a:pPr eaLnBrk="1" hangingPunct="1">
              <a:buFont typeface="Wingdings" pitchFamily="2" charset="2"/>
              <a:buNone/>
            </a:pPr>
            <a:endParaRPr lang="es-MX" sz="2400" dirty="0" smtClean="0"/>
          </a:p>
          <a:p>
            <a:pPr eaLnBrk="1" hangingPunct="1">
              <a:buFont typeface="Wingdings" pitchFamily="2" charset="2"/>
              <a:buNone/>
            </a:pPr>
            <a:r>
              <a:rPr lang="es-MX" sz="2400" b="1" dirty="0" smtClean="0"/>
              <a:t>ÁREA DE DOCENCIA: </a:t>
            </a:r>
          </a:p>
          <a:p>
            <a:pPr eaLnBrk="1" hangingPunct="1">
              <a:buFont typeface="Wingdings" pitchFamily="2" charset="2"/>
              <a:buNone/>
            </a:pPr>
            <a:r>
              <a:rPr lang="es-MX" sz="2400" dirty="0" smtClean="0"/>
              <a:t>INVESTIGACIÓN </a:t>
            </a:r>
            <a:r>
              <a:rPr lang="es-MX" sz="2400" dirty="0"/>
              <a:t>Y FORMACIÓN BÁSICA</a:t>
            </a:r>
          </a:p>
          <a:p>
            <a:pPr eaLnBrk="1" hangingPunct="1">
              <a:buFont typeface="Wingdings" pitchFamily="2" charset="2"/>
              <a:buNone/>
            </a:pPr>
            <a:endParaRPr lang="es-MX" sz="2400" dirty="0" smtClean="0"/>
          </a:p>
          <a:p>
            <a:pPr eaLnBrk="1" hangingPunct="1">
              <a:buFont typeface="Wingdings" pitchFamily="2" charset="2"/>
              <a:buNone/>
            </a:pPr>
            <a:r>
              <a:rPr lang="es-ES" sz="2400" b="1" dirty="0" smtClean="0"/>
              <a:t>UNIDAD DE APRENDIZAJE:  </a:t>
            </a:r>
          </a:p>
          <a:p>
            <a:pPr eaLnBrk="1" hangingPunct="1">
              <a:buFont typeface="Wingdings" pitchFamily="2" charset="2"/>
              <a:buNone/>
            </a:pPr>
            <a:r>
              <a:rPr lang="es-ES" sz="2400" dirty="0" smtClean="0"/>
              <a:t>ERGONOMÍA Y ADMINISTRACIÓN </a:t>
            </a:r>
          </a:p>
          <a:p>
            <a:pPr eaLnBrk="1" hangingPunct="1">
              <a:buFont typeface="Wingdings" pitchFamily="2" charset="2"/>
              <a:buNone/>
            </a:pPr>
            <a:endParaRPr lang="es-ES" sz="2400" dirty="0" smtClean="0"/>
          </a:p>
          <a:p>
            <a:pPr eaLnBrk="1" hangingPunct="1"/>
            <a:endParaRPr lang="es-ES" sz="2400" dirty="0" smtClean="0"/>
          </a:p>
        </p:txBody>
      </p:sp>
      <p:sp>
        <p:nvSpPr>
          <p:cNvPr id="8195"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EACE40A-A0EE-4104-85E7-E6B5B5704EA0}" type="slidenum">
              <a:rPr lang="es-ES" smtClean="0">
                <a:solidFill>
                  <a:schemeClr val="tx2"/>
                </a:solidFill>
              </a:rPr>
              <a:pPr eaLnBrk="1" hangingPunct="1"/>
              <a:t>2</a:t>
            </a:fld>
            <a:endParaRPr lang="es-ES" smtClean="0">
              <a:solidFill>
                <a:schemeClr val="tx2"/>
              </a:solidFill>
            </a:endParaRPr>
          </a:p>
        </p:txBody>
      </p:sp>
      <p:pic>
        <p:nvPicPr>
          <p:cNvPr id="819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158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1361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323528" y="404664"/>
            <a:ext cx="8229600" cy="914400"/>
          </a:xfrm>
        </p:spPr>
        <p:txBody>
          <a:bodyPr/>
          <a:lstStyle/>
          <a:p>
            <a:r>
              <a:rPr lang="es-MX" sz="3200" dirty="0" smtClean="0">
                <a:solidFill>
                  <a:schemeClr val="tx1"/>
                </a:solidFill>
              </a:rPr>
              <a:t>Método</a:t>
            </a:r>
            <a:r>
              <a:rPr lang="es-MX" sz="3200" dirty="0">
                <a:solidFill>
                  <a:schemeClr val="tx1"/>
                </a:solidFill>
              </a:rPr>
              <a:t> Métodos de evaluación ergonómica de puestos de </a:t>
            </a:r>
            <a:r>
              <a:rPr lang="es-MX" sz="3200" dirty="0" smtClean="0">
                <a:solidFill>
                  <a:schemeClr val="tx1"/>
                </a:solidFill>
              </a:rPr>
              <a:t>trabajo</a:t>
            </a:r>
            <a:endParaRPr lang="es-MX" sz="3200" dirty="0">
              <a:solidFill>
                <a:schemeClr val="tx1"/>
              </a:solidFill>
            </a:endParaRPr>
          </a:p>
        </p:txBody>
      </p:sp>
      <p:sp>
        <p:nvSpPr>
          <p:cNvPr id="3" name="2 Marcador de contenido"/>
          <p:cNvSpPr>
            <a:spLocks noGrp="1"/>
          </p:cNvSpPr>
          <p:nvPr>
            <p:ph sz="half" idx="1"/>
          </p:nvPr>
        </p:nvSpPr>
        <p:spPr>
          <a:xfrm>
            <a:off x="899592" y="2132856"/>
            <a:ext cx="4038600" cy="4525963"/>
          </a:xfrm>
        </p:spPr>
        <p:txBody>
          <a:bodyPr>
            <a:normAutofit/>
          </a:bodyPr>
          <a:lstStyle/>
          <a:p>
            <a:r>
              <a:rPr lang="es-MX" sz="2000" dirty="0" smtClean="0"/>
              <a:t>Biomecánico </a:t>
            </a:r>
          </a:p>
          <a:p>
            <a:r>
              <a:rPr lang="es-MX" sz="2000" dirty="0" smtClean="0"/>
              <a:t>LEST</a:t>
            </a:r>
          </a:p>
          <a:p>
            <a:r>
              <a:rPr lang="es-MX" sz="2000" b="1" u="sng" dirty="0" smtClean="0"/>
              <a:t>OWAS</a:t>
            </a:r>
          </a:p>
          <a:p>
            <a:r>
              <a:rPr lang="es-MX" sz="2000" dirty="0" smtClean="0"/>
              <a:t>REBA</a:t>
            </a:r>
          </a:p>
          <a:p>
            <a:r>
              <a:rPr lang="es-MX" sz="2000" b="1" u="sng" dirty="0" smtClean="0"/>
              <a:t>RULA</a:t>
            </a:r>
          </a:p>
          <a:p>
            <a:r>
              <a:rPr lang="es-MX" sz="2000" dirty="0" smtClean="0"/>
              <a:t>JSI</a:t>
            </a:r>
          </a:p>
          <a:p>
            <a:pPr lvl="0"/>
            <a:r>
              <a:rPr lang="es-MX" sz="2000" dirty="0" smtClean="0"/>
              <a:t>LCE</a:t>
            </a:r>
          </a:p>
          <a:p>
            <a:r>
              <a:rPr lang="es-MX" sz="2000" dirty="0" smtClean="0"/>
              <a:t>NIOSH </a:t>
            </a:r>
          </a:p>
        </p:txBody>
      </p:sp>
      <p:sp>
        <p:nvSpPr>
          <p:cNvPr id="5" name="2 Marcador de contenido"/>
          <p:cNvSpPr txBox="1">
            <a:spLocks/>
          </p:cNvSpPr>
          <p:nvPr/>
        </p:nvSpPr>
        <p:spPr>
          <a:xfrm>
            <a:off x="4702558" y="1493167"/>
            <a:ext cx="4038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endParaRPr lang="es-MX" dirty="0"/>
          </a:p>
        </p:txBody>
      </p:sp>
      <p:sp>
        <p:nvSpPr>
          <p:cNvPr id="6" name="5 Rectángulo"/>
          <p:cNvSpPr/>
          <p:nvPr/>
        </p:nvSpPr>
        <p:spPr>
          <a:xfrm>
            <a:off x="5364088" y="2204864"/>
            <a:ext cx="2286000" cy="2246769"/>
          </a:xfrm>
          <a:prstGeom prst="rect">
            <a:avLst/>
          </a:prstGeom>
        </p:spPr>
        <p:txBody>
          <a:bodyPr>
            <a:spAutoFit/>
          </a:bodyPr>
          <a:lstStyle/>
          <a:p>
            <a:pPr marL="342900" lvl="0" indent="-342900">
              <a:spcBef>
                <a:spcPct val="20000"/>
              </a:spcBef>
              <a:buFont typeface="Arial" pitchFamily="34" charset="0"/>
              <a:buChar char="•"/>
            </a:pPr>
            <a:r>
              <a:rPr lang="es-MX" sz="2000" dirty="0" smtClean="0"/>
              <a:t>EPR</a:t>
            </a:r>
          </a:p>
          <a:p>
            <a:pPr marL="342900" lvl="0" indent="-342900">
              <a:spcBef>
                <a:spcPct val="20000"/>
              </a:spcBef>
              <a:buFont typeface="Arial" pitchFamily="34" charset="0"/>
              <a:buChar char="•"/>
            </a:pPr>
            <a:r>
              <a:rPr lang="es-MX" sz="2000" dirty="0" smtClean="0"/>
              <a:t>G-INSHAT</a:t>
            </a:r>
          </a:p>
          <a:p>
            <a:pPr marL="342900" lvl="0" indent="-342900">
              <a:spcBef>
                <a:spcPct val="20000"/>
              </a:spcBef>
              <a:buFont typeface="Arial" pitchFamily="34" charset="0"/>
              <a:buChar char="•"/>
            </a:pPr>
            <a:r>
              <a:rPr lang="es-MX" sz="2000" dirty="0" smtClean="0"/>
              <a:t>FANGER</a:t>
            </a:r>
          </a:p>
          <a:p>
            <a:pPr marL="342900" lvl="0" indent="-342900">
              <a:spcBef>
                <a:spcPct val="20000"/>
              </a:spcBef>
              <a:buFont typeface="Arial" pitchFamily="34" charset="0"/>
              <a:buChar char="•"/>
            </a:pPr>
            <a:r>
              <a:rPr lang="es-MX" sz="2000" dirty="0" smtClean="0"/>
              <a:t>OCRA-1005-5</a:t>
            </a:r>
          </a:p>
          <a:p>
            <a:pPr marL="342900" lvl="0" indent="-342900">
              <a:spcBef>
                <a:spcPct val="20000"/>
              </a:spcBef>
              <a:buFont typeface="Arial" pitchFamily="34" charset="0"/>
              <a:buChar char="•"/>
            </a:pPr>
            <a:r>
              <a:rPr lang="es-MX" sz="2000" dirty="0" smtClean="0"/>
              <a:t>OCRA-CHK</a:t>
            </a:r>
          </a:p>
          <a:p>
            <a:pPr marL="342900" lvl="0" indent="-342900">
              <a:spcBef>
                <a:spcPct val="20000"/>
              </a:spcBef>
              <a:buFont typeface="Arial" pitchFamily="34" charset="0"/>
              <a:buChar char="•"/>
            </a:pPr>
            <a:r>
              <a:rPr lang="es-MX" sz="2000" dirty="0" smtClean="0"/>
              <a:t>S-NOOK</a:t>
            </a:r>
            <a:endParaRPr lang="es-MX" sz="2000" dirty="0"/>
          </a:p>
        </p:txBody>
      </p:sp>
      <p:pic>
        <p:nvPicPr>
          <p:cNvPr id="11"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3275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p:txBody>
          <a:bodyPr/>
          <a:lstStyle/>
          <a:p>
            <a:r>
              <a:rPr lang="es-MX" dirty="0" smtClean="0"/>
              <a:t>Fases de la tarea</a:t>
            </a:r>
          </a:p>
          <a:p>
            <a:r>
              <a:rPr lang="es-MX" dirty="0" smtClean="0"/>
              <a:t>Grabar y/o fotografiar</a:t>
            </a:r>
          </a:p>
          <a:p>
            <a:r>
              <a:rPr lang="es-MX" dirty="0" smtClean="0"/>
              <a:t>Codificaciones</a:t>
            </a:r>
          </a:p>
          <a:p>
            <a:r>
              <a:rPr lang="es-MX" dirty="0" smtClean="0"/>
              <a:t>Evaluar</a:t>
            </a:r>
          </a:p>
          <a:p>
            <a:r>
              <a:rPr lang="es-MX" dirty="0" smtClean="0"/>
              <a:t>Establecer las medidas según nivel de riesgo</a:t>
            </a:r>
            <a:endParaRPr lang="es-MX" dirty="0"/>
          </a:p>
        </p:txBody>
      </p:sp>
      <p:sp>
        <p:nvSpPr>
          <p:cNvPr id="4" name="3 Marcador de contenido"/>
          <p:cNvSpPr>
            <a:spLocks noGrp="1"/>
          </p:cNvSpPr>
          <p:nvPr>
            <p:ph sz="half" idx="2"/>
          </p:nvPr>
        </p:nvSpPr>
        <p:spPr/>
        <p:txBody>
          <a:bodyPr/>
          <a:lstStyle/>
          <a:p>
            <a:r>
              <a:rPr lang="es-MX" dirty="0" smtClean="0"/>
              <a:t>Sin riesgo</a:t>
            </a:r>
          </a:p>
          <a:p>
            <a:r>
              <a:rPr lang="es-MX" dirty="0" smtClean="0"/>
              <a:t>Bajo </a:t>
            </a:r>
          </a:p>
          <a:p>
            <a:r>
              <a:rPr lang="es-MX" dirty="0" smtClean="0"/>
              <a:t>Medio</a:t>
            </a:r>
          </a:p>
          <a:p>
            <a:r>
              <a:rPr lang="es-MX" dirty="0" smtClean="0"/>
              <a:t>Alto</a:t>
            </a:r>
          </a:p>
          <a:p>
            <a:r>
              <a:rPr lang="es-MX" dirty="0" smtClean="0"/>
              <a:t>Muy alto</a:t>
            </a:r>
            <a:endParaRPr lang="es-MX" dirty="0"/>
          </a:p>
        </p:txBody>
      </p:sp>
      <p:sp>
        <p:nvSpPr>
          <p:cNvPr id="5" name="4 CuadroTexto"/>
          <p:cNvSpPr txBox="1"/>
          <p:nvPr/>
        </p:nvSpPr>
        <p:spPr>
          <a:xfrm>
            <a:off x="2051720" y="5229200"/>
            <a:ext cx="5832648" cy="95410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endParaRPr lang="es-MX" sz="1600" dirty="0" smtClean="0">
              <a:solidFill>
                <a:schemeClr val="tx1"/>
              </a:solidFill>
            </a:endParaRPr>
          </a:p>
          <a:p>
            <a:pPr algn="ctr"/>
            <a:r>
              <a:rPr lang="es-MX" sz="4000" dirty="0" smtClean="0">
                <a:solidFill>
                  <a:schemeClr val="tx1"/>
                </a:solidFill>
              </a:rPr>
              <a:t>Varía según el método</a:t>
            </a:r>
            <a:endParaRPr lang="es-MX" sz="4000" dirty="0">
              <a:solidFill>
                <a:schemeClr val="tx1"/>
              </a:solidFill>
            </a:endParaRPr>
          </a:p>
        </p:txBody>
      </p:sp>
      <p:sp>
        <p:nvSpPr>
          <p:cNvPr id="6" name="5 Título"/>
          <p:cNvSpPr>
            <a:spLocks noGrp="1"/>
          </p:cNvSpPr>
          <p:nvPr>
            <p:ph type="title"/>
          </p:nvPr>
        </p:nvSpPr>
        <p:spPr/>
        <p:txBody>
          <a:bodyPr/>
          <a:lstStyle/>
          <a:p>
            <a:r>
              <a:rPr lang="es-MX" dirty="0" smtClean="0"/>
              <a:t>Metodología</a:t>
            </a:r>
            <a:endParaRPr lang="es-MX" dirty="0"/>
          </a:p>
        </p:txBody>
      </p:sp>
      <p:pic>
        <p:nvPicPr>
          <p:cNvPr id="9"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0370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55576" y="4653136"/>
            <a:ext cx="8156448" cy="777240"/>
          </a:xfrm>
        </p:spPr>
        <p:txBody>
          <a:bodyPr/>
          <a:lstStyle/>
          <a:p>
            <a:pPr algn="r"/>
            <a:r>
              <a:rPr lang="es-MX" sz="6000" b="1" dirty="0" smtClean="0"/>
              <a:t>Método OWAS</a:t>
            </a:r>
            <a:endParaRPr lang="es-MX" sz="6000" b="1"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7887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normAutofit/>
          </a:bodyPr>
          <a:lstStyle/>
          <a:p>
            <a:r>
              <a:rPr lang="en-US" sz="2800" dirty="0" err="1"/>
              <a:t>Ovako</a:t>
            </a:r>
            <a:r>
              <a:rPr lang="en-US" sz="2800" dirty="0"/>
              <a:t> Working Analysis </a:t>
            </a:r>
            <a:r>
              <a:rPr lang="en-US" sz="2800" dirty="0" smtClean="0"/>
              <a:t>System (1977)</a:t>
            </a:r>
          </a:p>
          <a:p>
            <a:r>
              <a:rPr lang="es-MX" sz="2800" dirty="0"/>
              <a:t>P</a:t>
            </a:r>
            <a:r>
              <a:rPr lang="es-MX" sz="2800" dirty="0" smtClean="0"/>
              <a:t>ermite </a:t>
            </a:r>
            <a:r>
              <a:rPr lang="es-MX" sz="2800" dirty="0"/>
              <a:t>la valoración de la carga física derivada de las posturas adoptadas durante el trabajo</a:t>
            </a:r>
            <a:r>
              <a:rPr lang="es-MX" sz="2800" dirty="0" smtClean="0"/>
              <a:t>.</a:t>
            </a:r>
          </a:p>
          <a:p>
            <a:r>
              <a:rPr lang="es-MX" sz="2800" dirty="0" smtClean="0"/>
              <a:t>Valora </a:t>
            </a:r>
            <a:r>
              <a:rPr lang="es-MX" sz="2800" dirty="0"/>
              <a:t>de forma global todas las posturas adoptadas durante el desempeño de la tarea. </a:t>
            </a:r>
          </a:p>
          <a:p>
            <a:r>
              <a:rPr lang="es-MX" sz="2800" dirty="0"/>
              <a:t>P</a:t>
            </a:r>
            <a:r>
              <a:rPr lang="es-MX" sz="2800" dirty="0" smtClean="0"/>
              <a:t>roporciona </a:t>
            </a:r>
            <a:r>
              <a:rPr lang="es-MX" sz="2800" dirty="0"/>
              <a:t>valoraciones menos precisas que los anteriores. </a:t>
            </a:r>
            <a:endParaRPr lang="en-US" sz="2800" dirty="0"/>
          </a:p>
        </p:txBody>
      </p:sp>
      <p:sp>
        <p:nvSpPr>
          <p:cNvPr id="3" name="2 Título"/>
          <p:cNvSpPr>
            <a:spLocks noGrp="1"/>
          </p:cNvSpPr>
          <p:nvPr>
            <p:ph type="title"/>
          </p:nvPr>
        </p:nvSpPr>
        <p:spPr/>
        <p:txBody>
          <a:bodyPr/>
          <a:lstStyle/>
          <a:p>
            <a:r>
              <a:rPr lang="es-MX" dirty="0" smtClean="0"/>
              <a:t>Método OWAS</a:t>
            </a:r>
            <a:endParaRPr lang="es-MX" dirty="0"/>
          </a:p>
        </p:txBody>
      </p:sp>
      <p:pic>
        <p:nvPicPr>
          <p:cNvPr id="8"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9103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Fundamentos del método</a:t>
            </a:r>
            <a:endParaRPr lang="es-MX" dirty="0"/>
          </a:p>
        </p:txBody>
      </p:sp>
      <p:sp>
        <p:nvSpPr>
          <p:cNvPr id="3" name="2 Marcador de contenido"/>
          <p:cNvSpPr>
            <a:spLocks noGrp="1"/>
          </p:cNvSpPr>
          <p:nvPr>
            <p:ph idx="1"/>
          </p:nvPr>
        </p:nvSpPr>
        <p:spPr>
          <a:xfrm>
            <a:off x="467544" y="1556792"/>
            <a:ext cx="8229600" cy="4525963"/>
          </a:xfrm>
        </p:spPr>
        <p:txBody>
          <a:bodyPr>
            <a:normAutofit/>
          </a:bodyPr>
          <a:lstStyle/>
          <a:p>
            <a:r>
              <a:rPr lang="es-MX" sz="2800" dirty="0" smtClean="0"/>
              <a:t>Es un </a:t>
            </a:r>
            <a:r>
              <a:rPr lang="es-MX" sz="2800" dirty="0"/>
              <a:t>método </a:t>
            </a:r>
            <a:r>
              <a:rPr lang="es-MX" sz="2800" dirty="0" smtClean="0"/>
              <a:t>observacional.</a:t>
            </a:r>
          </a:p>
          <a:p>
            <a:r>
              <a:rPr lang="es-MX" sz="2800" dirty="0" smtClean="0"/>
              <a:t>Las </a:t>
            </a:r>
            <a:r>
              <a:rPr lang="es-MX" sz="2800" dirty="0"/>
              <a:t>posturas observadas son clasificadas en </a:t>
            </a:r>
            <a:r>
              <a:rPr lang="es-MX" sz="2800" b="1" dirty="0"/>
              <a:t>252 posibles combinaciones</a:t>
            </a:r>
            <a:r>
              <a:rPr lang="es-MX" sz="2800" dirty="0"/>
              <a:t> según la posición de la </a:t>
            </a:r>
            <a:r>
              <a:rPr lang="es-MX" sz="2800" b="1" dirty="0"/>
              <a:t>espalda</a:t>
            </a:r>
            <a:r>
              <a:rPr lang="es-MX" sz="2800" dirty="0"/>
              <a:t>, los </a:t>
            </a:r>
            <a:r>
              <a:rPr lang="es-MX" sz="2800" b="1" dirty="0"/>
              <a:t>brazos</a:t>
            </a:r>
            <a:r>
              <a:rPr lang="es-MX" sz="2800" dirty="0"/>
              <a:t>, y las </a:t>
            </a:r>
            <a:r>
              <a:rPr lang="es-MX" sz="2800" b="1" dirty="0"/>
              <a:t>piernas </a:t>
            </a:r>
            <a:r>
              <a:rPr lang="es-MX" sz="2800" dirty="0"/>
              <a:t>del trabajador, además de la magnitud de la </a:t>
            </a:r>
            <a:r>
              <a:rPr lang="es-MX" sz="2800" b="1" dirty="0"/>
              <a:t>carga </a:t>
            </a:r>
            <a:r>
              <a:rPr lang="es-MX" sz="2800" dirty="0"/>
              <a:t>que manipula mientras adopta la postura.</a:t>
            </a:r>
          </a:p>
          <a:p>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4306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Fundamentos del método</a:t>
            </a:r>
            <a:endParaRPr lang="es-MX" dirty="0"/>
          </a:p>
        </p:txBody>
      </p:sp>
      <p:sp>
        <p:nvSpPr>
          <p:cNvPr id="3" name="2 Marcador de contenido"/>
          <p:cNvSpPr>
            <a:spLocks noGrp="1"/>
          </p:cNvSpPr>
          <p:nvPr>
            <p:ph idx="1"/>
          </p:nvPr>
        </p:nvSpPr>
        <p:spPr/>
        <p:txBody>
          <a:bodyPr>
            <a:normAutofit/>
          </a:bodyPr>
          <a:lstStyle/>
          <a:p>
            <a:r>
              <a:rPr lang="es-MX" sz="2800" dirty="0" smtClean="0"/>
              <a:t>Cada </a:t>
            </a:r>
            <a:r>
              <a:rPr lang="es-MX" sz="2800" dirty="0"/>
              <a:t>postura observada es clasificada asignándole un </a:t>
            </a:r>
            <a:r>
              <a:rPr lang="es-MX" sz="2800" b="1" dirty="0"/>
              <a:t>código de postura</a:t>
            </a:r>
            <a:r>
              <a:rPr lang="es-MX" sz="2800" dirty="0"/>
              <a:t>. A partir del código de cada postura se obtiene una valoración del riesgo o incomodidad que supone su adopción asignándole una </a:t>
            </a:r>
            <a:r>
              <a:rPr lang="es-MX" sz="2800" b="1" dirty="0"/>
              <a:t>Categoría de </a:t>
            </a:r>
            <a:r>
              <a:rPr lang="es-MX" sz="2800" b="1" dirty="0" smtClean="0"/>
              <a:t>riesgo</a:t>
            </a:r>
            <a:r>
              <a:rPr lang="es-MX" sz="2800" dirty="0"/>
              <a:t> (</a:t>
            </a:r>
            <a:r>
              <a:rPr lang="es-MX" sz="2800" dirty="0" err="1"/>
              <a:t>Owas</a:t>
            </a:r>
            <a:r>
              <a:rPr lang="es-MX" sz="2800" dirty="0"/>
              <a:t> distingue cuatro Niveles o Categorías </a:t>
            </a:r>
            <a:r>
              <a:rPr lang="es-MX" sz="2800" dirty="0" smtClean="0"/>
              <a:t>para </a:t>
            </a:r>
            <a:r>
              <a:rPr lang="es-MX" sz="2800" dirty="0"/>
              <a:t>cada postura).</a:t>
            </a:r>
          </a:p>
          <a:p>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287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a:t>
            </a:r>
            <a:endParaRPr lang="es-MX" dirty="0"/>
          </a:p>
        </p:txBody>
      </p:sp>
      <p:sp>
        <p:nvSpPr>
          <p:cNvPr id="3" name="2 Marcador de contenido"/>
          <p:cNvSpPr>
            <a:spLocks noGrp="1"/>
          </p:cNvSpPr>
          <p:nvPr>
            <p:ph idx="1"/>
          </p:nvPr>
        </p:nvSpPr>
        <p:spPr/>
        <p:txBody>
          <a:bodyPr/>
          <a:lstStyle/>
          <a:p>
            <a:pPr marL="0" indent="0">
              <a:buNone/>
            </a:pPr>
            <a:r>
              <a:rPr lang="es-MX" b="1" dirty="0"/>
              <a:t>Determinar si </a:t>
            </a:r>
            <a:r>
              <a:rPr lang="es-MX" b="1" dirty="0" smtClean="0"/>
              <a:t>la </a:t>
            </a:r>
            <a:r>
              <a:rPr lang="es-MX" b="1" dirty="0"/>
              <a:t>tarea debe ser dividida en varias fases (evaluación simple o </a:t>
            </a:r>
            <a:r>
              <a:rPr lang="es-MX" b="1" dirty="0" err="1"/>
              <a:t>multi</a:t>
            </a:r>
            <a:r>
              <a:rPr lang="es-MX" b="1" dirty="0"/>
              <a:t>-fase).</a:t>
            </a:r>
            <a:endParaRPr lang="es-MX" dirty="0"/>
          </a:p>
          <a:p>
            <a:r>
              <a:rPr lang="es-MX" dirty="0"/>
              <a:t>Si las actividades desarrolladas por el trabajador son muy diferentes en diversos momentos de su trabajo se llevará a cabo una evaluación </a:t>
            </a:r>
            <a:r>
              <a:rPr lang="es-MX" i="1" dirty="0" err="1"/>
              <a:t>multifase</a:t>
            </a:r>
            <a:r>
              <a:rPr lang="es-MX" dirty="0"/>
              <a:t>.</a:t>
            </a:r>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3559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p:txBody>
          <a:bodyPr/>
          <a:lstStyle/>
          <a:p>
            <a:pPr marL="0" indent="0">
              <a:buNone/>
            </a:pPr>
            <a:r>
              <a:rPr lang="es-MX" b="1" dirty="0"/>
              <a:t>Establecer el tiempo total de observación de la tarea dependiendo del número y frecuencia de las posturas adoptadas</a:t>
            </a:r>
            <a:endParaRPr lang="es-MX" dirty="0"/>
          </a:p>
          <a:p>
            <a:r>
              <a:rPr lang="es-MX" dirty="0"/>
              <a:t>Habitualmente oscilará entre 20 y 40 minutos.</a:t>
            </a:r>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0317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p:txBody>
          <a:bodyPr/>
          <a:lstStyle/>
          <a:p>
            <a:pPr marL="0" indent="0">
              <a:buNone/>
            </a:pPr>
            <a:r>
              <a:rPr lang="es-MX" b="1" dirty="0"/>
              <a:t>Determinar la frecuencia de observación o muestreo</a:t>
            </a:r>
            <a:endParaRPr lang="es-MX" dirty="0"/>
          </a:p>
          <a:p>
            <a:r>
              <a:rPr lang="es-MX" dirty="0"/>
              <a:t>Indicar cada cuánto tiempo se registrará la postura del trabajador. Habitualmente oscilará entre 30 y 60 segundos.</a:t>
            </a:r>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484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a:xfrm>
            <a:off x="899592" y="1412776"/>
            <a:ext cx="7772400" cy="4572000"/>
          </a:xfrm>
        </p:spPr>
        <p:txBody>
          <a:bodyPr>
            <a:normAutofit/>
          </a:bodyPr>
          <a:lstStyle/>
          <a:p>
            <a:pPr marL="0" indent="0">
              <a:buNone/>
            </a:pPr>
            <a:r>
              <a:rPr lang="es-MX" sz="2400" b="1" dirty="0"/>
              <a:t>Observación y registro de posturas</a:t>
            </a:r>
            <a:endParaRPr lang="es-MX" sz="2400" dirty="0"/>
          </a:p>
          <a:p>
            <a:r>
              <a:rPr lang="es-MX" sz="2400" dirty="0"/>
              <a:t>Observación de la tarea durante el periodo de observación definido y registro las posturas a la frecuencia de muestreo establecida. </a:t>
            </a:r>
            <a:r>
              <a:rPr lang="es-MX" sz="2400" dirty="0" smtClean="0"/>
              <a:t>Para </a:t>
            </a:r>
            <a:r>
              <a:rPr lang="es-MX" sz="2400" dirty="0"/>
              <a:t>cada postura se anotará la posición de la espalda, los brazos y las piernas, así como la carga manipulada y la fase a la que pertenece si la evaluación es </a:t>
            </a:r>
            <a:r>
              <a:rPr lang="es-MX" sz="2400" dirty="0" err="1"/>
              <a:t>multifase</a:t>
            </a:r>
            <a:r>
              <a:rPr lang="es-MX" sz="2400" dirty="0"/>
              <a:t>.</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7824" y="4138459"/>
            <a:ext cx="3563888" cy="2508086"/>
          </a:xfrm>
          <a:prstGeom prst="rect">
            <a:avLst/>
          </a:prstGeom>
        </p:spPr>
      </p:pic>
      <p:pic>
        <p:nvPicPr>
          <p:cNvPr id="7"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2496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755650" y="1556793"/>
            <a:ext cx="7798252" cy="5112568"/>
          </a:xfrm>
        </p:spPr>
        <p:txBody>
          <a:bodyPr>
            <a:normAutofit lnSpcReduction="10000"/>
          </a:bodyPr>
          <a:lstStyle/>
          <a:p>
            <a:pPr eaLnBrk="1" hangingPunct="1">
              <a:spcBef>
                <a:spcPct val="0"/>
              </a:spcBef>
              <a:buFont typeface="Wingdings" pitchFamily="2" charset="2"/>
              <a:buNone/>
            </a:pPr>
            <a:r>
              <a:rPr lang="es-MX" sz="2400" b="1" dirty="0" smtClean="0"/>
              <a:t>CLAVE:</a:t>
            </a:r>
            <a:endParaRPr lang="es-ES" sz="2400" dirty="0" smtClean="0"/>
          </a:p>
          <a:p>
            <a:pPr>
              <a:spcBef>
                <a:spcPct val="0"/>
              </a:spcBef>
              <a:buNone/>
            </a:pPr>
            <a:r>
              <a:rPr lang="es-ES" sz="2400" dirty="0"/>
              <a:t>L40059 </a:t>
            </a:r>
            <a:endParaRPr lang="es-ES" sz="2400" dirty="0" smtClean="0"/>
          </a:p>
          <a:p>
            <a:pPr>
              <a:spcBef>
                <a:spcPct val="0"/>
              </a:spcBef>
              <a:buNone/>
            </a:pPr>
            <a:endParaRPr lang="es-ES" sz="2400" dirty="0" smtClean="0"/>
          </a:p>
          <a:p>
            <a:pPr eaLnBrk="1" hangingPunct="1">
              <a:spcBef>
                <a:spcPct val="0"/>
              </a:spcBef>
              <a:buFont typeface="Wingdings" pitchFamily="2" charset="2"/>
              <a:buNone/>
            </a:pPr>
            <a:r>
              <a:rPr lang="es-ES_tradnl" sz="2400" b="1" dirty="0" smtClean="0"/>
              <a:t>Créditos</a:t>
            </a:r>
            <a:r>
              <a:rPr lang="es-ES" sz="2400" b="1" dirty="0" smtClean="0"/>
              <a:t>:</a:t>
            </a:r>
            <a:endParaRPr lang="es-ES" sz="2400" dirty="0" smtClean="0"/>
          </a:p>
          <a:p>
            <a:pPr eaLnBrk="1" hangingPunct="1">
              <a:spcBef>
                <a:spcPct val="0"/>
              </a:spcBef>
              <a:buFont typeface="Wingdings" pitchFamily="2" charset="2"/>
              <a:buNone/>
            </a:pPr>
            <a:r>
              <a:rPr lang="es-ES" sz="2400" dirty="0"/>
              <a:t>4</a:t>
            </a:r>
            <a:endParaRPr lang="es-ES" sz="2400" dirty="0" smtClean="0"/>
          </a:p>
          <a:p>
            <a:pPr eaLnBrk="1" hangingPunct="1">
              <a:spcBef>
                <a:spcPct val="0"/>
              </a:spcBef>
              <a:buFont typeface="Wingdings" pitchFamily="2" charset="2"/>
              <a:buNone/>
            </a:pPr>
            <a:endParaRPr lang="es-ES" sz="2400" dirty="0" smtClean="0"/>
          </a:p>
          <a:p>
            <a:pPr eaLnBrk="1" hangingPunct="1">
              <a:spcBef>
                <a:spcPct val="0"/>
              </a:spcBef>
              <a:buFont typeface="Wingdings" pitchFamily="2" charset="2"/>
              <a:buNone/>
            </a:pPr>
            <a:r>
              <a:rPr lang="es-MX" sz="2400" b="1" dirty="0" smtClean="0"/>
              <a:t>TIPO DE UNIDAD DE APRENDIZAJE:</a:t>
            </a:r>
            <a:endParaRPr lang="es-ES" sz="2400" dirty="0" smtClean="0"/>
          </a:p>
          <a:p>
            <a:pPr eaLnBrk="1" hangingPunct="1">
              <a:spcBef>
                <a:spcPct val="0"/>
              </a:spcBef>
              <a:buFont typeface="Wingdings" pitchFamily="2" charset="2"/>
              <a:buNone/>
            </a:pPr>
            <a:r>
              <a:rPr lang="es-ES" sz="2400" dirty="0" smtClean="0"/>
              <a:t>TEÓTICO PRACTICA</a:t>
            </a:r>
          </a:p>
          <a:p>
            <a:pPr eaLnBrk="1" hangingPunct="1">
              <a:spcBef>
                <a:spcPct val="0"/>
              </a:spcBef>
              <a:buFont typeface="Wingdings" pitchFamily="2" charset="2"/>
              <a:buNone/>
            </a:pPr>
            <a:endParaRPr lang="es-ES" sz="2400" dirty="0" smtClean="0"/>
          </a:p>
          <a:p>
            <a:pPr eaLnBrk="1" hangingPunct="1">
              <a:spcBef>
                <a:spcPct val="0"/>
              </a:spcBef>
              <a:buFont typeface="Wingdings" pitchFamily="2" charset="2"/>
              <a:buNone/>
            </a:pPr>
            <a:r>
              <a:rPr lang="es-ES" sz="2400" b="1" dirty="0" smtClean="0"/>
              <a:t>CARÁCTER DE LA UNIDAD DE APRENDIZAJE</a:t>
            </a:r>
            <a:endParaRPr lang="es-ES" sz="2400" dirty="0" smtClean="0"/>
          </a:p>
          <a:p>
            <a:pPr eaLnBrk="1" hangingPunct="1">
              <a:spcBef>
                <a:spcPct val="0"/>
              </a:spcBef>
              <a:buFont typeface="Wingdings" pitchFamily="2" charset="2"/>
              <a:buNone/>
            </a:pPr>
            <a:r>
              <a:rPr lang="es-ES" sz="2400" dirty="0" smtClean="0"/>
              <a:t>OBLIGATORIA</a:t>
            </a:r>
          </a:p>
          <a:p>
            <a:pPr eaLnBrk="1" hangingPunct="1">
              <a:spcBef>
                <a:spcPct val="0"/>
              </a:spcBef>
              <a:buFont typeface="Wingdings" pitchFamily="2" charset="2"/>
              <a:buNone/>
            </a:pPr>
            <a:endParaRPr lang="es-ES" sz="2400" dirty="0" smtClean="0"/>
          </a:p>
          <a:p>
            <a:pPr eaLnBrk="1" hangingPunct="1">
              <a:spcBef>
                <a:spcPct val="0"/>
              </a:spcBef>
              <a:buFont typeface="Wingdings" pitchFamily="2" charset="2"/>
              <a:buNone/>
            </a:pPr>
            <a:r>
              <a:rPr lang="es-ES" sz="2400" b="1" dirty="0" smtClean="0"/>
              <a:t>MODALIDAD:</a:t>
            </a:r>
            <a:endParaRPr lang="es-ES" sz="2400" dirty="0" smtClean="0"/>
          </a:p>
          <a:p>
            <a:pPr eaLnBrk="1" hangingPunct="1">
              <a:spcBef>
                <a:spcPct val="0"/>
              </a:spcBef>
              <a:buFont typeface="Wingdings" pitchFamily="2" charset="2"/>
              <a:buNone/>
            </a:pPr>
            <a:r>
              <a:rPr lang="es-ES" sz="2400" dirty="0" smtClean="0"/>
              <a:t>A DISTANCIA </a:t>
            </a:r>
          </a:p>
          <a:p>
            <a:pPr eaLnBrk="1" hangingPunct="1">
              <a:buFont typeface="Wingdings" pitchFamily="2" charset="2"/>
              <a:buNone/>
            </a:pPr>
            <a:endParaRPr lang="es-ES" dirty="0" smtClean="0"/>
          </a:p>
          <a:p>
            <a:pPr eaLnBrk="1" hangingPunct="1">
              <a:buFont typeface="Wingdings" pitchFamily="2" charset="2"/>
              <a:buNone/>
            </a:pPr>
            <a:endParaRPr lang="es-ES" dirty="0" smtClean="0"/>
          </a:p>
          <a:p>
            <a:pPr eaLnBrk="1" hangingPunct="1">
              <a:buFont typeface="Wingdings" pitchFamily="2" charset="2"/>
              <a:buNone/>
            </a:pPr>
            <a:endParaRPr lang="es-ES" dirty="0" smtClean="0"/>
          </a:p>
          <a:p>
            <a:pPr eaLnBrk="1" hangingPunct="1">
              <a:buFont typeface="Wingdings" pitchFamily="2" charset="2"/>
              <a:buNone/>
            </a:pPr>
            <a:endParaRPr lang="es-ES" dirty="0" smtClean="0"/>
          </a:p>
          <a:p>
            <a:pPr eaLnBrk="1" hangingPunct="1"/>
            <a:endParaRPr lang="es-ES" dirty="0" smtClean="0"/>
          </a:p>
        </p:txBody>
      </p:sp>
      <p:sp>
        <p:nvSpPr>
          <p:cNvPr id="9219"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9D06336-3E09-47FC-A054-DCD9E98FF6EA}" type="slidenum">
              <a:rPr lang="es-ES" smtClean="0">
                <a:solidFill>
                  <a:schemeClr val="tx2"/>
                </a:solidFill>
              </a:rPr>
              <a:pPr eaLnBrk="1" hangingPunct="1"/>
              <a:t>3</a:t>
            </a:fld>
            <a:endParaRPr lang="es-ES" smtClean="0">
              <a:solidFill>
                <a:schemeClr val="tx2"/>
              </a:solidFill>
            </a:endParaRPr>
          </a:p>
        </p:txBody>
      </p:sp>
      <p:pic>
        <p:nvPicPr>
          <p:cNvPr id="9220"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9199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p:txBody>
          <a:bodyPr/>
          <a:lstStyle/>
          <a:p>
            <a:pPr marL="0" indent="0">
              <a:buNone/>
            </a:pPr>
            <a:r>
              <a:rPr lang="es-MX" b="1" dirty="0"/>
              <a:t>Codificación de las posturas observadas</a:t>
            </a:r>
            <a:endParaRPr lang="es-MX" dirty="0"/>
          </a:p>
          <a:p>
            <a:r>
              <a:rPr lang="es-MX" dirty="0"/>
              <a:t>A cada postura observada se le asignará un </a:t>
            </a:r>
            <a:r>
              <a:rPr lang="es-MX" b="1" dirty="0"/>
              <a:t>Código de postura</a:t>
            </a:r>
            <a:r>
              <a:rPr lang="es-MX" dirty="0"/>
              <a:t> que dependerá de la posición de cada miembro y la carga. Se emplearán para ello las tablas correspondientes a cada </a:t>
            </a:r>
            <a:r>
              <a:rPr lang="es-MX" dirty="0" smtClean="0"/>
              <a:t>miembro.</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4109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620688"/>
            <a:ext cx="8280920" cy="5500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3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5138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p:txBody>
          <a:bodyPr/>
          <a:lstStyle/>
          <a:p>
            <a:pPr marL="0" indent="0">
              <a:buNone/>
            </a:pPr>
            <a:r>
              <a:rPr lang="es-MX" b="1" dirty="0"/>
              <a:t>Calculo de la Categoría de riesgo de cada postura</a:t>
            </a:r>
            <a:endParaRPr lang="es-MX" dirty="0"/>
          </a:p>
          <a:p>
            <a:r>
              <a:rPr lang="es-MX" dirty="0"/>
              <a:t>A partir de su </a:t>
            </a:r>
            <a:r>
              <a:rPr lang="es-MX" i="1" dirty="0"/>
              <a:t>Categoría de riesgo</a:t>
            </a:r>
            <a:r>
              <a:rPr lang="es-MX" dirty="0"/>
              <a:t> se identificarán aquellas posturas críticas o de mayor nivel de riesgo para el trabajador.</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661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50" y="908720"/>
            <a:ext cx="8906137" cy="4972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3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3122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p:txBody>
          <a:bodyPr/>
          <a:lstStyle/>
          <a:p>
            <a:r>
              <a:rPr lang="es-MX" dirty="0"/>
              <a:t>Determinar, en función de los resultados obtenidos, las acciones correctivas y de rediseño </a:t>
            </a:r>
            <a:r>
              <a:rPr lang="es-MX" dirty="0" smtClean="0"/>
              <a:t>necesarias.</a:t>
            </a:r>
          </a:p>
          <a:p>
            <a:r>
              <a:rPr lang="es-MX" dirty="0"/>
              <a:t>En caso de haber introducido cambios, evaluar de nuevo la tarea con el método </a:t>
            </a:r>
            <a:r>
              <a:rPr lang="es-MX" dirty="0" err="1"/>
              <a:t>Owas</a:t>
            </a:r>
            <a:r>
              <a:rPr lang="es-MX" dirty="0"/>
              <a:t> para comprobar la efectividad de la mejora</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0178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Niveles de intervención</a:t>
            </a:r>
            <a:endParaRPr lang="es-MX"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844824"/>
            <a:ext cx="8561265" cy="346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7590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835696" y="3861048"/>
            <a:ext cx="6788296" cy="777240"/>
          </a:xfrm>
        </p:spPr>
        <p:txBody>
          <a:bodyPr/>
          <a:lstStyle/>
          <a:p>
            <a:pPr algn="r"/>
            <a:r>
              <a:rPr lang="es-MX" sz="6000" b="1" dirty="0" smtClean="0"/>
              <a:t>Método RULA </a:t>
            </a:r>
            <a:endParaRPr lang="es-MX" sz="6000" b="1"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5458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Método RULA</a:t>
            </a:r>
            <a:endParaRPr lang="es-MX" dirty="0"/>
          </a:p>
        </p:txBody>
      </p:sp>
      <p:sp>
        <p:nvSpPr>
          <p:cNvPr id="3" name="2 Marcador de contenido"/>
          <p:cNvSpPr>
            <a:spLocks noGrp="1"/>
          </p:cNvSpPr>
          <p:nvPr>
            <p:ph idx="1"/>
          </p:nvPr>
        </p:nvSpPr>
        <p:spPr/>
        <p:txBody>
          <a:bodyPr>
            <a:normAutofit/>
          </a:bodyPr>
          <a:lstStyle/>
          <a:p>
            <a:r>
              <a:rPr lang="es-MX" dirty="0" smtClean="0"/>
              <a:t>Rapid </a:t>
            </a:r>
            <a:r>
              <a:rPr lang="es-MX" dirty="0" err="1"/>
              <a:t>Upper</a:t>
            </a:r>
            <a:r>
              <a:rPr lang="es-MX" dirty="0"/>
              <a:t> </a:t>
            </a:r>
            <a:r>
              <a:rPr lang="es-MX" dirty="0" err="1"/>
              <a:t>Limb</a:t>
            </a:r>
            <a:r>
              <a:rPr lang="es-MX" dirty="0"/>
              <a:t> </a:t>
            </a:r>
            <a:r>
              <a:rPr lang="es-MX" dirty="0" err="1" smtClean="0"/>
              <a:t>Assessment</a:t>
            </a:r>
            <a:endParaRPr lang="es-MX" dirty="0"/>
          </a:p>
          <a:p>
            <a:r>
              <a:rPr lang="es-MX" dirty="0" smtClean="0"/>
              <a:t>Es </a:t>
            </a:r>
            <a:r>
              <a:rPr lang="es-MX" dirty="0"/>
              <a:t>creación de el Dr. Lynn </a:t>
            </a:r>
            <a:r>
              <a:rPr lang="es-MX" dirty="0" err="1"/>
              <a:t>McAtamney</a:t>
            </a:r>
            <a:r>
              <a:rPr lang="es-MX" dirty="0"/>
              <a:t> y </a:t>
            </a:r>
            <a:r>
              <a:rPr lang="es-MX" dirty="0" smtClean="0"/>
              <a:t>el Profesor </a:t>
            </a:r>
            <a:r>
              <a:rPr lang="es-MX" dirty="0"/>
              <a:t>E. </a:t>
            </a:r>
            <a:r>
              <a:rPr lang="es-MX" dirty="0" err="1"/>
              <a:t>Nigel</a:t>
            </a:r>
            <a:r>
              <a:rPr lang="es-MX" dirty="0"/>
              <a:t> </a:t>
            </a:r>
            <a:r>
              <a:rPr lang="es-MX" dirty="0" err="1"/>
              <a:t>Corlett</a:t>
            </a:r>
            <a:r>
              <a:rPr lang="es-MX" dirty="0"/>
              <a:t>, de la Universidad de </a:t>
            </a:r>
            <a:r>
              <a:rPr lang="es-MX" dirty="0" err="1"/>
              <a:t>Nottingham</a:t>
            </a:r>
            <a:r>
              <a:rPr lang="es-MX" dirty="0"/>
              <a:t> en </a:t>
            </a:r>
            <a:r>
              <a:rPr lang="es-MX" dirty="0" smtClean="0"/>
              <a:t>Inglaterra.</a:t>
            </a:r>
          </a:p>
          <a:p>
            <a:r>
              <a:rPr lang="es-MX" dirty="0" smtClean="0"/>
              <a:t>Evalúa la carga postural.</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5812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Fundamentos</a:t>
            </a:r>
            <a:endParaRPr lang="es-MX" dirty="0"/>
          </a:p>
        </p:txBody>
      </p:sp>
      <p:sp>
        <p:nvSpPr>
          <p:cNvPr id="3" name="2 Marcador de contenido"/>
          <p:cNvSpPr>
            <a:spLocks noGrp="1"/>
          </p:cNvSpPr>
          <p:nvPr>
            <p:ph idx="1"/>
          </p:nvPr>
        </p:nvSpPr>
        <p:spPr/>
        <p:txBody>
          <a:bodyPr>
            <a:normAutofit/>
          </a:bodyPr>
          <a:lstStyle/>
          <a:p>
            <a:r>
              <a:rPr lang="es-MX" dirty="0"/>
              <a:t>Uno de los factores de riesgo más </a:t>
            </a:r>
            <a:r>
              <a:rPr lang="es-MX" dirty="0" smtClean="0"/>
              <a:t>comúnmente </a:t>
            </a:r>
            <a:r>
              <a:rPr lang="es-MX" dirty="0"/>
              <a:t>asociados a la aparición de trastornos de tipo músculo-esqueléticos es la excesiva </a:t>
            </a:r>
            <a:r>
              <a:rPr lang="es-MX" b="1" dirty="0"/>
              <a:t>carga postural</a:t>
            </a:r>
            <a:r>
              <a:rPr lang="es-MX" dirty="0"/>
              <a:t>. Si se adoptan posturas inadecuadas de forma continuada o repetida en el trabajo se genera fatiga y, a la larga, pueden ocasionarse problemas de salud. </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8882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Fundamentos </a:t>
            </a:r>
            <a:endParaRPr lang="es-MX" dirty="0"/>
          </a:p>
        </p:txBody>
      </p:sp>
      <p:sp>
        <p:nvSpPr>
          <p:cNvPr id="3" name="2 Marcador de contenido"/>
          <p:cNvSpPr>
            <a:spLocks noGrp="1"/>
          </p:cNvSpPr>
          <p:nvPr>
            <p:ph idx="1"/>
          </p:nvPr>
        </p:nvSpPr>
        <p:spPr/>
        <p:txBody>
          <a:bodyPr>
            <a:normAutofit/>
          </a:bodyPr>
          <a:lstStyle/>
          <a:p>
            <a:r>
              <a:rPr lang="es-MX" dirty="0"/>
              <a:t>El método RULA fue desarrollado </a:t>
            </a:r>
            <a:r>
              <a:rPr lang="es-MX" dirty="0" smtClean="0"/>
              <a:t>con </a:t>
            </a:r>
            <a:r>
              <a:rPr lang="es-MX" dirty="0"/>
              <a:t>el objetivo de evaluar la exposición de los trabajadores a factores de riesgo que originan una elevada carga postural y que pueden ocasionar trastornos en los </a:t>
            </a:r>
            <a:r>
              <a:rPr lang="es-MX" b="1" dirty="0"/>
              <a:t>miembros superiores del cuerpo</a:t>
            </a:r>
            <a:r>
              <a:rPr lang="es-MX" dirty="0"/>
              <a:t>. </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3642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755650" y="1484784"/>
            <a:ext cx="7772400" cy="5856288"/>
          </a:xfrm>
        </p:spPr>
        <p:txBody>
          <a:bodyPr/>
          <a:lstStyle/>
          <a:p>
            <a:pPr eaLnBrk="1" hangingPunct="1">
              <a:buFont typeface="Wingdings" pitchFamily="2" charset="2"/>
              <a:buNone/>
            </a:pPr>
            <a:r>
              <a:rPr lang="es-MX" sz="2400" b="1" dirty="0" smtClean="0"/>
              <a:t>PRERREQUISITOS (TEMAS APRENDIDOS):</a:t>
            </a:r>
            <a:endParaRPr lang="es-ES" sz="2400" dirty="0" smtClean="0"/>
          </a:p>
          <a:p>
            <a:r>
              <a:rPr lang="es-ES" sz="2400" dirty="0" smtClean="0"/>
              <a:t>NINGUNO</a:t>
            </a:r>
          </a:p>
          <a:p>
            <a:pPr eaLnBrk="1" hangingPunct="1">
              <a:buFont typeface="Wingdings" pitchFamily="2" charset="2"/>
              <a:buNone/>
            </a:pPr>
            <a:endParaRPr lang="es-ES" sz="2400" dirty="0" smtClean="0"/>
          </a:p>
          <a:p>
            <a:pPr eaLnBrk="1" hangingPunct="1">
              <a:buFont typeface="Wingdings" pitchFamily="2" charset="2"/>
              <a:buNone/>
            </a:pPr>
            <a:r>
              <a:rPr lang="es-ES" sz="2400" b="1" dirty="0" smtClean="0"/>
              <a:t>UNIDAD(ES) DE APRENDIZAJE CONSECUENTE (SERIADAS Y RECOMENDADAS):</a:t>
            </a:r>
            <a:endParaRPr lang="es-ES" sz="2400" dirty="0" smtClean="0"/>
          </a:p>
          <a:p>
            <a:pPr eaLnBrk="1" hangingPunct="1"/>
            <a:r>
              <a:rPr lang="es-ES" sz="2400" dirty="0" smtClean="0"/>
              <a:t>BIOÉTICA</a:t>
            </a:r>
          </a:p>
        </p:txBody>
      </p:sp>
      <p:sp>
        <p:nvSpPr>
          <p:cNvPr id="10243"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725186A-52DD-4E50-BF6A-848430695252}" type="slidenum">
              <a:rPr lang="es-ES" smtClean="0">
                <a:solidFill>
                  <a:schemeClr val="tx2"/>
                </a:solidFill>
              </a:rPr>
              <a:pPr eaLnBrk="1" hangingPunct="1"/>
              <a:t>4</a:t>
            </a:fld>
            <a:endParaRPr lang="es-ES" smtClean="0">
              <a:solidFill>
                <a:schemeClr val="tx2"/>
              </a:solidFill>
            </a:endParaRPr>
          </a:p>
        </p:txBody>
      </p:sp>
      <p:pic>
        <p:nvPicPr>
          <p:cNvPr id="1024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3584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Fundamentos </a:t>
            </a:r>
            <a:endParaRPr lang="es-MX" dirty="0"/>
          </a:p>
        </p:txBody>
      </p:sp>
      <p:sp>
        <p:nvSpPr>
          <p:cNvPr id="3" name="2 Marcador de contenido"/>
          <p:cNvSpPr>
            <a:spLocks noGrp="1"/>
          </p:cNvSpPr>
          <p:nvPr>
            <p:ph idx="1"/>
          </p:nvPr>
        </p:nvSpPr>
        <p:spPr/>
        <p:txBody>
          <a:bodyPr/>
          <a:lstStyle/>
          <a:p>
            <a:r>
              <a:rPr lang="es-MX" dirty="0"/>
              <a:t>Para una determinada postura RULA obtendrá una puntuación a partir de la cual se establece un determinado </a:t>
            </a:r>
            <a:r>
              <a:rPr lang="es-MX" b="1" dirty="0"/>
              <a:t>Nivel de Actuación</a:t>
            </a:r>
            <a:r>
              <a:rPr lang="es-MX" dirty="0"/>
              <a:t>. El Nivel de Actuación indicará si la postura es aceptable o en qué medida son necesarios cambios o rediseños en el puesto. </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3395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Fundamentos </a:t>
            </a:r>
            <a:endParaRPr lang="es-MX" dirty="0"/>
          </a:p>
        </p:txBody>
      </p:sp>
      <p:sp>
        <p:nvSpPr>
          <p:cNvPr id="3" name="2 Marcador de contenido"/>
          <p:cNvSpPr>
            <a:spLocks noGrp="1"/>
          </p:cNvSpPr>
          <p:nvPr>
            <p:ph idx="1"/>
          </p:nvPr>
        </p:nvSpPr>
        <p:spPr/>
        <p:txBody>
          <a:bodyPr>
            <a:normAutofit/>
          </a:bodyPr>
          <a:lstStyle/>
          <a:p>
            <a:r>
              <a:rPr lang="es-MX" dirty="0" smtClean="0"/>
              <a:t>Evalúa</a:t>
            </a:r>
            <a:r>
              <a:rPr lang="es-MX" dirty="0"/>
              <a:t> </a:t>
            </a:r>
            <a:r>
              <a:rPr lang="es-MX" b="1" dirty="0"/>
              <a:t>posturas individuales</a:t>
            </a:r>
            <a:r>
              <a:rPr lang="es-MX" dirty="0"/>
              <a:t> y no conjuntos o secuencias de </a:t>
            </a:r>
            <a:r>
              <a:rPr lang="es-MX" dirty="0" smtClean="0"/>
              <a:t>posturas.</a:t>
            </a:r>
          </a:p>
          <a:p>
            <a:r>
              <a:rPr lang="es-MX" dirty="0"/>
              <a:t>S</a:t>
            </a:r>
            <a:r>
              <a:rPr lang="es-MX" dirty="0" smtClean="0"/>
              <a:t>eleccionar </a:t>
            </a:r>
            <a:r>
              <a:rPr lang="es-MX" dirty="0"/>
              <a:t>aquellas posturas </a:t>
            </a:r>
            <a:r>
              <a:rPr lang="es-MX" dirty="0" smtClean="0"/>
              <a:t>supongan </a:t>
            </a:r>
            <a:r>
              <a:rPr lang="es-MX" dirty="0"/>
              <a:t>una mayor carga postural bien por su </a:t>
            </a:r>
            <a:r>
              <a:rPr lang="es-MX" dirty="0" smtClean="0"/>
              <a:t>duración, por </a:t>
            </a:r>
            <a:r>
              <a:rPr lang="es-MX" dirty="0"/>
              <a:t>su frecuencia o porque presentan mayor desviación respecto a la posición neutra.</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7010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p:txBody>
          <a:bodyPr/>
          <a:lstStyle/>
          <a:p>
            <a:r>
              <a:rPr lang="es-MX" dirty="0"/>
              <a:t>E</a:t>
            </a:r>
            <a:r>
              <a:rPr lang="es-MX" dirty="0" smtClean="0"/>
              <a:t>l </a:t>
            </a:r>
            <a:r>
              <a:rPr lang="es-MX" dirty="0"/>
              <a:t>primer paso consiste en la observación de las tareas que desempeña el trabajador. Se observarán varios ciclos de trabajo y se determinarán las posturas que se evaluarán. </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0532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a:xfrm>
            <a:off x="899592" y="1412776"/>
            <a:ext cx="7772400" cy="4572000"/>
          </a:xfrm>
        </p:spPr>
        <p:txBody>
          <a:bodyPr>
            <a:normAutofit/>
          </a:bodyPr>
          <a:lstStyle/>
          <a:p>
            <a:r>
              <a:rPr lang="es-MX" sz="2800" dirty="0"/>
              <a:t>Las mediciones a realizar sobre las posturas adoptadas </a:t>
            </a:r>
            <a:r>
              <a:rPr lang="es-MX" sz="2800" dirty="0" smtClean="0"/>
              <a:t>son angulares.</a:t>
            </a:r>
          </a:p>
          <a:p>
            <a:r>
              <a:rPr lang="es-MX" sz="2800" dirty="0" smtClean="0"/>
              <a:t>Estas </a:t>
            </a:r>
            <a:r>
              <a:rPr lang="es-MX" sz="2800" dirty="0"/>
              <a:t>mediciones pueden realizarse directamente sobre el </a:t>
            </a:r>
            <a:r>
              <a:rPr lang="es-MX" sz="2800" dirty="0" smtClean="0"/>
              <a:t>trabajador o </a:t>
            </a:r>
            <a:r>
              <a:rPr lang="es-MX" sz="2800" dirty="0"/>
              <a:t>sobre fotografías </a:t>
            </a:r>
            <a:r>
              <a:rPr lang="es-MX" sz="2800" dirty="0" smtClean="0"/>
              <a:t>adoptando </a:t>
            </a:r>
            <a:r>
              <a:rPr lang="es-MX" sz="2800" dirty="0"/>
              <a:t>la postura estudiada </a:t>
            </a:r>
            <a:r>
              <a:rPr lang="es-MX" sz="2800" dirty="0" smtClean="0"/>
              <a:t> </a:t>
            </a:r>
            <a:r>
              <a:rPr lang="es-MX" sz="2800" dirty="0"/>
              <a:t>mediante transportadores de </a:t>
            </a:r>
            <a:r>
              <a:rPr lang="es-MX" sz="2800" dirty="0" smtClean="0"/>
              <a:t>ángulos o </a:t>
            </a:r>
            <a:r>
              <a:rPr lang="es-MX" sz="2800" dirty="0" err="1" smtClean="0"/>
              <a:t>electrogoniómetros</a:t>
            </a:r>
            <a:r>
              <a:rPr lang="es-MX" sz="2800" dirty="0" smtClean="0"/>
              <a:t>.</a:t>
            </a:r>
            <a:endParaRPr lang="es-MX" sz="28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4653136"/>
            <a:ext cx="2346280" cy="1980553"/>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9"/>
            <a:ext cx="498176"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48321" y="43535"/>
            <a:ext cx="461274" cy="42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764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a:xfrm>
            <a:off x="914400" y="1783560"/>
            <a:ext cx="5673824" cy="4572000"/>
          </a:xfrm>
        </p:spPr>
        <p:txBody>
          <a:bodyPr>
            <a:normAutofit/>
          </a:bodyPr>
          <a:lstStyle/>
          <a:p>
            <a:r>
              <a:rPr lang="es-MX" dirty="0"/>
              <a:t>D</a:t>
            </a:r>
            <a:r>
              <a:rPr lang="es-MX" dirty="0" smtClean="0"/>
              <a:t>ebe </a:t>
            </a:r>
            <a:r>
              <a:rPr lang="es-MX" dirty="0"/>
              <a:t>ser aplicado al lado derecho y al lado izquierdo del cuerpo por separado. </a:t>
            </a:r>
            <a:endParaRPr lang="es-MX" dirty="0" smtClean="0"/>
          </a:p>
          <a:p>
            <a:r>
              <a:rPr lang="es-MX" dirty="0" smtClean="0"/>
              <a:t>Divide </a:t>
            </a:r>
            <a:r>
              <a:rPr lang="es-MX" dirty="0"/>
              <a:t>el cuerpo en dos grupos, </a:t>
            </a:r>
            <a:endParaRPr lang="es-MX" dirty="0" smtClean="0"/>
          </a:p>
          <a:p>
            <a:pPr lvl="1"/>
            <a:r>
              <a:rPr lang="es-MX" b="1" dirty="0" smtClean="0"/>
              <a:t>Grupo A: </a:t>
            </a:r>
            <a:r>
              <a:rPr lang="es-MX" dirty="0"/>
              <a:t> </a:t>
            </a:r>
            <a:r>
              <a:rPr lang="es-MX" dirty="0" smtClean="0"/>
              <a:t>miembros </a:t>
            </a:r>
            <a:r>
              <a:rPr lang="es-MX" dirty="0"/>
              <a:t>superiores (brazos, antebrazos y muñecas) </a:t>
            </a:r>
            <a:endParaRPr lang="es-MX" dirty="0" smtClean="0"/>
          </a:p>
          <a:p>
            <a:pPr lvl="1"/>
            <a:r>
              <a:rPr lang="es-MX" b="1" dirty="0" smtClean="0"/>
              <a:t>Grupo B: </a:t>
            </a:r>
            <a:r>
              <a:rPr lang="es-MX" dirty="0" smtClean="0"/>
              <a:t>piernas, </a:t>
            </a:r>
            <a:r>
              <a:rPr lang="es-MX" dirty="0"/>
              <a:t>tronco y </a:t>
            </a:r>
            <a:r>
              <a:rPr lang="es-MX" dirty="0" smtClean="0"/>
              <a:t>cuello</a:t>
            </a:r>
            <a:r>
              <a:rPr lang="es-MX" dirty="0"/>
              <a:t>. </a:t>
            </a:r>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b="11798"/>
          <a:stretch/>
        </p:blipFill>
        <p:spPr>
          <a:xfrm>
            <a:off x="6444208" y="3068960"/>
            <a:ext cx="2413257" cy="3547597"/>
          </a:xfrm>
          <a:prstGeom prst="rect">
            <a:avLst/>
          </a:prstGeom>
        </p:spPr>
      </p:pic>
      <p:pic>
        <p:nvPicPr>
          <p:cNvPr id="7"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4" y="112785"/>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76827" y="116632"/>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514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p:txBody>
          <a:bodyPr>
            <a:normAutofit/>
          </a:bodyPr>
          <a:lstStyle/>
          <a:p>
            <a:r>
              <a:rPr lang="es-MX" dirty="0"/>
              <a:t>La clave para la asignación de puntuaciones a los miembros es la medición de los ángulos que forman las diferentes partes del cuerpo del operario. El método determina para cada miembro la forma de medición del ángulo. </a:t>
            </a:r>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5551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p:txBody>
          <a:bodyPr>
            <a:normAutofit/>
          </a:bodyPr>
          <a:lstStyle/>
          <a:p>
            <a:r>
              <a:rPr lang="es-MX" sz="2800" dirty="0" smtClean="0"/>
              <a:t>El </a:t>
            </a:r>
            <a:r>
              <a:rPr lang="es-MX" sz="2800" dirty="0"/>
              <a:t>valor final proporcionado por el método RULA es proporcional al riesgo que conlleva la realización de la tarea, de forma que valores altos indican un mayor riesgo de aparición de lesiones </a:t>
            </a:r>
            <a:r>
              <a:rPr lang="es-MX" sz="2800" dirty="0" err="1"/>
              <a:t>musculoesqueléticas</a:t>
            </a:r>
            <a:r>
              <a:rPr lang="es-MX" sz="2800" dirty="0"/>
              <a:t>. El método organiza las puntuaciones finales en niveles de actuación que orientan al evaluador sobre las decisiones a tomar tras el análisis. </a:t>
            </a:r>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2977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Metodología </a:t>
            </a:r>
            <a:endParaRPr lang="es-MX" dirty="0"/>
          </a:p>
        </p:txBody>
      </p:sp>
      <p:sp>
        <p:nvSpPr>
          <p:cNvPr id="3" name="2 Marcador de contenido"/>
          <p:cNvSpPr>
            <a:spLocks noGrp="1"/>
          </p:cNvSpPr>
          <p:nvPr>
            <p:ph idx="1"/>
          </p:nvPr>
        </p:nvSpPr>
        <p:spPr/>
        <p:txBody>
          <a:bodyPr/>
          <a:lstStyle/>
          <a:p>
            <a:r>
              <a:rPr lang="es-MX" b="1" dirty="0"/>
              <a:t>Si se requieren, determinar qué tipo de medidas deben adoptarse</a:t>
            </a:r>
            <a:endParaRPr lang="es-MX" dirty="0"/>
          </a:p>
          <a:p>
            <a:r>
              <a:rPr lang="es-MX" dirty="0"/>
              <a:t>Revisar las puntuaciones de las diferentes partes del cuerpo para determinar dónde es necesario aplicar correcciones.</a:t>
            </a:r>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9216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Evaluación del grupo A</a:t>
            </a:r>
            <a:endParaRPr lang="es-MX" dirty="0"/>
          </a:p>
        </p:txBody>
      </p:sp>
      <p:sp>
        <p:nvSpPr>
          <p:cNvPr id="3" name="2 Marcador de contenido"/>
          <p:cNvSpPr>
            <a:spLocks noGrp="1"/>
          </p:cNvSpPr>
          <p:nvPr>
            <p:ph idx="1"/>
          </p:nvPr>
        </p:nvSpPr>
        <p:spPr/>
        <p:txBody>
          <a:bodyPr/>
          <a:lstStyle/>
          <a:p>
            <a:r>
              <a:rPr lang="es-MX" dirty="0"/>
              <a:t>La puntuación del </a:t>
            </a:r>
            <a:r>
              <a:rPr lang="es-MX" b="1" dirty="0"/>
              <a:t>Grupo A</a:t>
            </a:r>
            <a:r>
              <a:rPr lang="es-MX" dirty="0"/>
              <a:t> se obtiene a partir de las puntuaciones de cada uno de los miembros que lo componen (brazo, antebrazo y muñeca). Así pues, como paso previo a la obtención de la puntuación del grupo hay que obtener las puntuaciones de cada miembro.</a:t>
            </a:r>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0431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541509"/>
            <a:ext cx="6984775" cy="4818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r>
              <a:rPr lang="es-MX" dirty="0" smtClean="0"/>
              <a:t>Brazo </a:t>
            </a:r>
            <a:endParaRPr lang="es-MX" dirty="0"/>
          </a:p>
        </p:txBody>
      </p:sp>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432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PRESENTACIÓN </a:t>
            </a:r>
            <a:endParaRPr lang="es-MX" dirty="0"/>
          </a:p>
        </p:txBody>
      </p:sp>
      <p:sp>
        <p:nvSpPr>
          <p:cNvPr id="3" name="2 Marcador de contenido"/>
          <p:cNvSpPr>
            <a:spLocks noGrp="1"/>
          </p:cNvSpPr>
          <p:nvPr>
            <p:ph idx="1"/>
          </p:nvPr>
        </p:nvSpPr>
        <p:spPr/>
        <p:txBody>
          <a:bodyPr>
            <a:normAutofit/>
          </a:bodyPr>
          <a:lstStyle/>
          <a:p>
            <a:r>
              <a:rPr lang="es-MX" sz="2200" dirty="0"/>
              <a:t>Las condiciones óptimas para el desempeño clínico odontológico se basan en una correcta organización y planificación del entorno de trabajo incluyendo el ambiente físico, que le permitan tener una vida laboral prolongada, con eficiencia y eficacia de sus actividades clínicas. Por otro lado, el proceso administrativo y su relevante importancia dan los lineamientos para el establecimiento de la microempresa del consultorio y despierta la actitud emprendedora en el futuro odontólogo. </a:t>
            </a:r>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5061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0824" y="1988840"/>
            <a:ext cx="7171071" cy="4416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Autofit/>
          </a:bodyPr>
          <a:lstStyle/>
          <a:p>
            <a:r>
              <a:rPr lang="es-MX" sz="3600" dirty="0" smtClean="0"/>
              <a:t>Modificaciones a la postura del brazo</a:t>
            </a:r>
            <a:endParaRPr lang="es-MX" sz="3600" dirty="0"/>
          </a:p>
        </p:txBody>
      </p:sp>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7869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556792"/>
            <a:ext cx="7063680" cy="4830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r>
              <a:rPr lang="es-MX" dirty="0" smtClean="0"/>
              <a:t>Puntuación del antebrazo</a:t>
            </a:r>
            <a:endParaRPr lang="es-MX" dirty="0"/>
          </a:p>
        </p:txBody>
      </p:sp>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7210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625" y="2132856"/>
            <a:ext cx="8792863"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a:bodyPr>
          <a:lstStyle/>
          <a:p>
            <a:r>
              <a:rPr lang="es-MX" dirty="0" smtClean="0"/>
              <a:t>Modificaciones al antebrazo</a:t>
            </a:r>
            <a:endParaRPr lang="es-MX" dirty="0"/>
          </a:p>
        </p:txBody>
      </p:sp>
      <p:pic>
        <p:nvPicPr>
          <p:cNvPr id="7"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2369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7866" y="336416"/>
            <a:ext cx="6268388" cy="338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7866" y="3853875"/>
            <a:ext cx="6552728" cy="2822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rot="16200000">
            <a:off x="-2125335" y="3340348"/>
            <a:ext cx="5818131" cy="769441"/>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s-MX" sz="4400" dirty="0" smtClean="0"/>
              <a:t>Posiciones de la muñeca</a:t>
            </a:r>
            <a:endParaRPr lang="es-MX" sz="4400" dirty="0"/>
          </a:p>
        </p:txBody>
      </p:sp>
      <p:pic>
        <p:nvPicPr>
          <p:cNvPr id="7" name="3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8191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215560"/>
            <a:ext cx="7256157" cy="3993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rot="16200000">
            <a:off x="-2125335" y="3340348"/>
            <a:ext cx="5818131" cy="769441"/>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s-MX" sz="4400" dirty="0" smtClean="0"/>
              <a:t>Posiciones de la muñeca</a:t>
            </a:r>
            <a:endParaRPr lang="es-MX" sz="4400" dirty="0"/>
          </a:p>
        </p:txBody>
      </p:sp>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5237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Evaluación del Grupo B</a:t>
            </a:r>
            <a:endParaRPr lang="es-MX" dirty="0"/>
          </a:p>
        </p:txBody>
      </p:sp>
      <p:sp>
        <p:nvSpPr>
          <p:cNvPr id="3" name="2 Marcador de contenido"/>
          <p:cNvSpPr>
            <a:spLocks noGrp="1"/>
          </p:cNvSpPr>
          <p:nvPr>
            <p:ph idx="1"/>
          </p:nvPr>
        </p:nvSpPr>
        <p:spPr/>
        <p:txBody>
          <a:bodyPr/>
          <a:lstStyle/>
          <a:p>
            <a:r>
              <a:rPr lang="es-MX" dirty="0"/>
              <a:t>L</a:t>
            </a:r>
            <a:r>
              <a:rPr lang="es-MX" dirty="0" smtClean="0"/>
              <a:t>a </a:t>
            </a:r>
            <a:r>
              <a:rPr lang="es-MX" dirty="0"/>
              <a:t>puntuación del </a:t>
            </a:r>
            <a:r>
              <a:rPr lang="es-MX" b="1" dirty="0"/>
              <a:t>Grupo B</a:t>
            </a:r>
            <a:r>
              <a:rPr lang="es-MX" dirty="0"/>
              <a:t> se obtiene a partir de las puntuaciones de cada uno de los miembros que lo componen (cuello, tronco y piernas). Por ello, como paso previo a la obtención de la puntuación del grupo hay que obtener las puntuaciones de cada miembro.</a:t>
            </a:r>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2851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3" y="1825856"/>
            <a:ext cx="5544617" cy="470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r>
              <a:rPr lang="es-MX" dirty="0" smtClean="0"/>
              <a:t>Posición del cuello</a:t>
            </a:r>
            <a:endParaRPr lang="es-MX" dirty="0"/>
          </a:p>
        </p:txBody>
      </p:sp>
      <p:pic>
        <p:nvPicPr>
          <p:cNvPr id="8"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324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2168259"/>
            <a:ext cx="7884368" cy="3541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fontScale="90000"/>
          </a:bodyPr>
          <a:lstStyle/>
          <a:p>
            <a:r>
              <a:rPr lang="es-MX" dirty="0" smtClean="0"/>
              <a:t>Modificaciones al puntaje de cuello</a:t>
            </a:r>
            <a:endParaRPr lang="es-MX" dirty="0"/>
          </a:p>
        </p:txBody>
      </p:sp>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806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916832"/>
            <a:ext cx="6104609" cy="4704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r>
              <a:rPr lang="es-MX" dirty="0" smtClean="0"/>
              <a:t>Posiciones del tronco</a:t>
            </a:r>
            <a:endParaRPr lang="es-MX" dirty="0"/>
          </a:p>
        </p:txBody>
      </p:sp>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8461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177" y="1844824"/>
            <a:ext cx="7715084" cy="4342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fontScale="90000"/>
          </a:bodyPr>
          <a:lstStyle/>
          <a:p>
            <a:r>
              <a:rPr lang="es-MX" dirty="0" smtClean="0"/>
              <a:t>Modificaciones al puntaje del tronco</a:t>
            </a:r>
            <a:endParaRPr lang="es-MX" dirty="0"/>
          </a:p>
        </p:txBody>
      </p:sp>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6608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600" b="1" dirty="0" smtClean="0"/>
              <a:t>PRESENTACIÓN (Continuación)</a:t>
            </a:r>
            <a:endParaRPr lang="es-MX" b="1" dirty="0"/>
          </a:p>
        </p:txBody>
      </p:sp>
      <p:sp>
        <p:nvSpPr>
          <p:cNvPr id="3" name="2 Marcador de contenido"/>
          <p:cNvSpPr>
            <a:spLocks noGrp="1"/>
          </p:cNvSpPr>
          <p:nvPr>
            <p:ph idx="1"/>
          </p:nvPr>
        </p:nvSpPr>
        <p:spPr/>
        <p:txBody>
          <a:bodyPr>
            <a:normAutofit/>
          </a:bodyPr>
          <a:lstStyle/>
          <a:p>
            <a:r>
              <a:rPr lang="es-MX" sz="2200" dirty="0" smtClean="0"/>
              <a:t>Esta </a:t>
            </a:r>
            <a:r>
              <a:rPr lang="es-MX" sz="2200" dirty="0"/>
              <a:t>unidad de aprendizaje contiene los elementos necesarios para que el estudiante de cirujano dentista desarrolle su proyecto de vida profesional.  Es conocido que el Cirujano Dentista, está expuesto a enfermedades ocupacionales derivadas de una práctica inadecuada por falta de planeación y organización a partir de sus dimensiones corporales y de una deficiente adaptación de los implementos de trabajo por lo que se desarrollará la metodología que le permitan un ambiente ocupacional saludable.</a:t>
            </a:r>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0888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1839" y="1294046"/>
            <a:ext cx="6732664" cy="5552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r>
              <a:rPr lang="es-MX" dirty="0" smtClean="0"/>
              <a:t>Posición de las piernas</a:t>
            </a:r>
            <a:endParaRPr lang="es-MX" dirty="0"/>
          </a:p>
        </p:txBody>
      </p:sp>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5066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Nivel de actuación </a:t>
            </a:r>
            <a:endParaRPr lang="es-MX" dirty="0"/>
          </a:p>
        </p:txBody>
      </p:sp>
      <p:sp>
        <p:nvSpPr>
          <p:cNvPr id="4" name="3 Marcador de contenido"/>
          <p:cNvSpPr>
            <a:spLocks noGrp="1"/>
          </p:cNvSpPr>
          <p:nvPr>
            <p:ph idx="1"/>
          </p:nvPr>
        </p:nvSpPr>
        <p:spPr/>
        <p:txBody>
          <a:bodyPr>
            <a:normAutofit/>
          </a:bodyPr>
          <a:lstStyle/>
          <a:p>
            <a:r>
              <a:rPr lang="es-MX" sz="2400" dirty="0"/>
              <a:t>Obtenida la puntuación final </a:t>
            </a:r>
            <a:r>
              <a:rPr lang="es-MX" sz="2400" dirty="0" smtClean="0"/>
              <a:t>se</a:t>
            </a:r>
            <a:r>
              <a:rPr lang="es-MX" sz="2400" dirty="0"/>
              <a:t> </a:t>
            </a:r>
            <a:r>
              <a:rPr lang="es-MX" sz="2400" dirty="0" smtClean="0"/>
              <a:t>proponen </a:t>
            </a:r>
            <a:r>
              <a:rPr lang="es-MX" sz="2400" dirty="0"/>
              <a:t>diferentes niveles de actuación sobre el puesto. </a:t>
            </a:r>
            <a:endParaRPr lang="es-MX" sz="2400" dirty="0" smtClean="0"/>
          </a:p>
          <a:p>
            <a:r>
              <a:rPr lang="es-MX" sz="2400" dirty="0" smtClean="0"/>
              <a:t>Puntuación: </a:t>
            </a:r>
          </a:p>
          <a:p>
            <a:pPr lvl="1"/>
            <a:r>
              <a:rPr lang="es-MX" sz="2000" dirty="0" smtClean="0"/>
              <a:t>Entre </a:t>
            </a:r>
            <a:r>
              <a:rPr lang="es-MX" sz="2000" dirty="0"/>
              <a:t>1 y </a:t>
            </a:r>
            <a:r>
              <a:rPr lang="es-MX" sz="2000" dirty="0" smtClean="0"/>
              <a:t>2: el </a:t>
            </a:r>
            <a:r>
              <a:rPr lang="es-MX" sz="2000" dirty="0"/>
              <a:t>riesgo de la tarea resulta aceptable y </a:t>
            </a:r>
            <a:r>
              <a:rPr lang="es-MX" sz="2000" dirty="0" smtClean="0"/>
              <a:t>no </a:t>
            </a:r>
            <a:r>
              <a:rPr lang="es-MX" sz="2000" dirty="0"/>
              <a:t>son precisos cambios. </a:t>
            </a:r>
            <a:endParaRPr lang="es-MX" sz="2000" dirty="0" smtClean="0"/>
          </a:p>
          <a:p>
            <a:pPr lvl="1"/>
            <a:r>
              <a:rPr lang="es-MX" sz="2000" dirty="0" smtClean="0"/>
              <a:t>Entre </a:t>
            </a:r>
            <a:r>
              <a:rPr lang="es-MX" sz="2000" dirty="0"/>
              <a:t>3 y </a:t>
            </a:r>
            <a:r>
              <a:rPr lang="es-MX" sz="2000" dirty="0" smtClean="0"/>
              <a:t>4: es </a:t>
            </a:r>
            <a:r>
              <a:rPr lang="es-MX" sz="2000" dirty="0"/>
              <a:t>necesario un estudio en profundidad del puesto porque pueden requerirse cambios. </a:t>
            </a:r>
            <a:endParaRPr lang="es-MX" sz="2000" dirty="0" smtClean="0"/>
          </a:p>
          <a:p>
            <a:pPr lvl="1"/>
            <a:r>
              <a:rPr lang="es-MX" sz="2000" dirty="0" smtClean="0"/>
              <a:t>Entre </a:t>
            </a:r>
            <a:r>
              <a:rPr lang="es-MX" sz="2000" dirty="0"/>
              <a:t>5 y </a:t>
            </a:r>
            <a:r>
              <a:rPr lang="es-MX" sz="2000" dirty="0" smtClean="0"/>
              <a:t>6: los </a:t>
            </a:r>
            <a:r>
              <a:rPr lang="es-MX" sz="2000" dirty="0"/>
              <a:t>cambios son </a:t>
            </a:r>
            <a:r>
              <a:rPr lang="es-MX" sz="2000" dirty="0" smtClean="0"/>
              <a:t>necesarios </a:t>
            </a:r>
          </a:p>
          <a:p>
            <a:pPr lvl="1"/>
            <a:r>
              <a:rPr lang="es-MX" sz="2000" dirty="0" smtClean="0"/>
              <a:t>7: los </a:t>
            </a:r>
            <a:r>
              <a:rPr lang="es-MX" sz="2000" dirty="0"/>
              <a:t>cambios son urgentes. </a:t>
            </a:r>
          </a:p>
        </p:txBody>
      </p:sp>
      <p:pic>
        <p:nvPicPr>
          <p:cNvPr id="7"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6081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 Bibliográficas</a:t>
            </a:r>
            <a:endParaRPr lang="es-MX" dirty="0"/>
          </a:p>
        </p:txBody>
      </p:sp>
      <p:sp>
        <p:nvSpPr>
          <p:cNvPr id="3" name="2 Marcador de contenido"/>
          <p:cNvSpPr>
            <a:spLocks noGrp="1"/>
          </p:cNvSpPr>
          <p:nvPr>
            <p:ph idx="1"/>
          </p:nvPr>
        </p:nvSpPr>
        <p:spPr/>
        <p:txBody>
          <a:bodyPr>
            <a:normAutofit fontScale="92500" lnSpcReduction="20000"/>
          </a:bodyPr>
          <a:lstStyle/>
          <a:p>
            <a:pPr lvl="0"/>
            <a:r>
              <a:rPr lang="es-MX" sz="1400" dirty="0"/>
              <a:t>Diego Mas, </a:t>
            </a:r>
            <a:r>
              <a:rPr lang="es-MX" sz="1400" dirty="0" err="1"/>
              <a:t>Jose</a:t>
            </a:r>
            <a:r>
              <a:rPr lang="es-MX" sz="1400" dirty="0"/>
              <a:t> Antonio. Evaluación Postural Mediante El Método OWAS. </a:t>
            </a:r>
            <a:r>
              <a:rPr lang="es-MX" sz="1400" dirty="0" err="1"/>
              <a:t>Ergonautas</a:t>
            </a:r>
            <a:r>
              <a:rPr lang="es-MX" sz="1400" dirty="0"/>
              <a:t>, Universidad Politécnica de Valencia, 2015. Disponible online: </a:t>
            </a:r>
            <a:r>
              <a:rPr lang="es-MX" sz="1400" u="sng" dirty="0">
                <a:hlinkClick r:id="rId2"/>
              </a:rPr>
              <a:t>https://www.ergonautas.upv.es/metodos/owas/owas-ayuda.php</a:t>
            </a:r>
            <a:endParaRPr lang="es-MX" sz="1400" dirty="0"/>
          </a:p>
          <a:p>
            <a:pPr lvl="0"/>
            <a:r>
              <a:rPr lang="es-MX" sz="1400" dirty="0"/>
              <a:t>Diego Mas, </a:t>
            </a:r>
            <a:r>
              <a:rPr lang="es-MX" sz="1400" dirty="0" err="1"/>
              <a:t>Jose</a:t>
            </a:r>
            <a:r>
              <a:rPr lang="es-MX" sz="1400" dirty="0"/>
              <a:t> Antonio. Evaluación postural mediante el método RULA. </a:t>
            </a:r>
            <a:r>
              <a:rPr lang="es-MX" sz="1400" dirty="0" err="1"/>
              <a:t>Ergonautas</a:t>
            </a:r>
            <a:r>
              <a:rPr lang="es-MX" sz="1400" dirty="0"/>
              <a:t>, Universidad Politécnica de Valencia, 2015. Disponible online: https://www.ergonautas.upv.es/metodos/rula/rula-ayuda.php</a:t>
            </a:r>
          </a:p>
          <a:p>
            <a:pPr lvl="0"/>
            <a:r>
              <a:rPr lang="es-MX" sz="1400" dirty="0"/>
              <a:t>Diego Mas, J.A., Poveda-Bautista, R. Y </a:t>
            </a:r>
            <a:r>
              <a:rPr lang="es-MX" sz="1400" dirty="0" err="1"/>
              <a:t>Garzon</a:t>
            </a:r>
            <a:r>
              <a:rPr lang="es-MX" sz="1400" dirty="0"/>
              <a:t>-Leal, D.C., 2015. </a:t>
            </a:r>
            <a:r>
              <a:rPr lang="es-MX" sz="1400" dirty="0" err="1"/>
              <a:t>Influences</a:t>
            </a:r>
            <a:r>
              <a:rPr lang="es-MX" sz="1400" dirty="0"/>
              <a:t> </a:t>
            </a:r>
            <a:r>
              <a:rPr lang="es-MX" sz="1400" dirty="0" err="1"/>
              <a:t>on</a:t>
            </a:r>
            <a:r>
              <a:rPr lang="es-MX" sz="1400" dirty="0"/>
              <a:t> </a:t>
            </a:r>
            <a:r>
              <a:rPr lang="es-MX" sz="1400" dirty="0" err="1"/>
              <a:t>the</a:t>
            </a:r>
            <a:r>
              <a:rPr lang="es-MX" sz="1400" dirty="0"/>
              <a:t> use of </a:t>
            </a:r>
            <a:r>
              <a:rPr lang="es-MX" sz="1400" dirty="0" err="1"/>
              <a:t>observational</a:t>
            </a:r>
            <a:r>
              <a:rPr lang="es-MX" sz="1400" dirty="0"/>
              <a:t> </a:t>
            </a:r>
            <a:r>
              <a:rPr lang="es-MX" sz="1400" dirty="0" err="1"/>
              <a:t>methods</a:t>
            </a:r>
            <a:r>
              <a:rPr lang="es-MX" sz="1400" dirty="0"/>
              <a:t> </a:t>
            </a:r>
            <a:r>
              <a:rPr lang="es-MX" sz="1400" dirty="0" err="1"/>
              <a:t>by</a:t>
            </a:r>
            <a:r>
              <a:rPr lang="es-MX" sz="1400" dirty="0"/>
              <a:t> </a:t>
            </a:r>
            <a:r>
              <a:rPr lang="es-MX" sz="1400" dirty="0" err="1"/>
              <a:t>practitioners</a:t>
            </a:r>
            <a:r>
              <a:rPr lang="es-MX" sz="1400" dirty="0"/>
              <a:t> </a:t>
            </a:r>
            <a:r>
              <a:rPr lang="es-MX" sz="1400" dirty="0" err="1"/>
              <a:t>when</a:t>
            </a:r>
            <a:r>
              <a:rPr lang="es-MX" sz="1400" dirty="0"/>
              <a:t> </a:t>
            </a:r>
            <a:r>
              <a:rPr lang="es-MX" sz="1400" dirty="0" err="1"/>
              <a:t>identifying</a:t>
            </a:r>
            <a:r>
              <a:rPr lang="es-MX" sz="1400" dirty="0"/>
              <a:t> </a:t>
            </a:r>
            <a:r>
              <a:rPr lang="es-MX" sz="1400" dirty="0" err="1"/>
              <a:t>risk</a:t>
            </a:r>
            <a:r>
              <a:rPr lang="es-MX" sz="1400" dirty="0"/>
              <a:t> </a:t>
            </a:r>
            <a:r>
              <a:rPr lang="es-MX" sz="1400" dirty="0" err="1"/>
              <a:t>factors</a:t>
            </a:r>
            <a:r>
              <a:rPr lang="es-MX" sz="1400" dirty="0"/>
              <a:t> in </a:t>
            </a:r>
            <a:r>
              <a:rPr lang="es-MX" sz="1400" dirty="0" err="1"/>
              <a:t>physical</a:t>
            </a:r>
            <a:r>
              <a:rPr lang="es-MX" sz="1400" dirty="0"/>
              <a:t> </a:t>
            </a:r>
            <a:r>
              <a:rPr lang="es-MX" sz="1400" dirty="0" err="1"/>
              <a:t>work</a:t>
            </a:r>
            <a:r>
              <a:rPr lang="es-MX" sz="1400" dirty="0"/>
              <a:t>. </a:t>
            </a:r>
            <a:r>
              <a:rPr lang="es-MX" sz="1400" dirty="0" err="1"/>
              <a:t>Ergonomics</a:t>
            </a:r>
            <a:r>
              <a:rPr lang="es-MX" sz="1400" dirty="0"/>
              <a:t>, 58(10), pp. 1660-70.</a:t>
            </a:r>
          </a:p>
          <a:p>
            <a:pPr lvl="0"/>
            <a:r>
              <a:rPr lang="es-MX" sz="1400" dirty="0" err="1"/>
              <a:t>McAtamney</a:t>
            </a:r>
            <a:r>
              <a:rPr lang="es-MX" sz="1400" dirty="0"/>
              <a:t>, L. Y </a:t>
            </a:r>
            <a:r>
              <a:rPr lang="es-MX" sz="1400" dirty="0" err="1"/>
              <a:t>Corlett</a:t>
            </a:r>
            <a:r>
              <a:rPr lang="es-MX" sz="1400" dirty="0"/>
              <a:t>, E. N., 1993, RULA: A </a:t>
            </a:r>
            <a:r>
              <a:rPr lang="es-MX" sz="1400" dirty="0" err="1"/>
              <a:t>survey</a:t>
            </a:r>
            <a:r>
              <a:rPr lang="es-MX" sz="1400" dirty="0"/>
              <a:t> </a:t>
            </a:r>
            <a:r>
              <a:rPr lang="es-MX" sz="1400" dirty="0" err="1"/>
              <a:t>method</a:t>
            </a:r>
            <a:r>
              <a:rPr lang="es-MX" sz="1400" dirty="0"/>
              <a:t> </a:t>
            </a:r>
            <a:r>
              <a:rPr lang="es-MX" sz="1400" dirty="0" err="1"/>
              <a:t>for</a:t>
            </a:r>
            <a:r>
              <a:rPr lang="es-MX" sz="1400" dirty="0"/>
              <a:t> </a:t>
            </a:r>
            <a:r>
              <a:rPr lang="es-MX" sz="1400" dirty="0" err="1"/>
              <a:t>the</a:t>
            </a:r>
            <a:r>
              <a:rPr lang="es-MX" sz="1400" dirty="0"/>
              <a:t> </a:t>
            </a:r>
            <a:r>
              <a:rPr lang="es-MX" sz="1400" dirty="0" err="1"/>
              <a:t>investigation</a:t>
            </a:r>
            <a:r>
              <a:rPr lang="es-MX" sz="1400" dirty="0"/>
              <a:t> of </a:t>
            </a:r>
            <a:r>
              <a:rPr lang="es-MX" sz="1400" dirty="0" err="1"/>
              <a:t>work-related</a:t>
            </a:r>
            <a:r>
              <a:rPr lang="es-MX" sz="1400" dirty="0"/>
              <a:t> </a:t>
            </a:r>
            <a:r>
              <a:rPr lang="es-MX" sz="1400" dirty="0" err="1"/>
              <a:t>upper</a:t>
            </a:r>
            <a:r>
              <a:rPr lang="es-MX" sz="1400" dirty="0"/>
              <a:t> </a:t>
            </a:r>
            <a:r>
              <a:rPr lang="es-MX" sz="1400" dirty="0" err="1"/>
              <a:t>limb</a:t>
            </a:r>
            <a:r>
              <a:rPr lang="es-MX" sz="1400" dirty="0"/>
              <a:t> </a:t>
            </a:r>
            <a:r>
              <a:rPr lang="es-MX" sz="1400" dirty="0" err="1"/>
              <a:t>disorders</a:t>
            </a:r>
            <a:r>
              <a:rPr lang="es-MX" sz="1400" dirty="0"/>
              <a:t>. </a:t>
            </a:r>
            <a:r>
              <a:rPr lang="es-MX" sz="1400" dirty="0" err="1"/>
              <a:t>Applied</a:t>
            </a:r>
            <a:r>
              <a:rPr lang="es-MX" sz="1400" dirty="0"/>
              <a:t> </a:t>
            </a:r>
            <a:r>
              <a:rPr lang="es-MX" sz="1400" dirty="0" err="1"/>
              <a:t>Ergonomics</a:t>
            </a:r>
            <a:r>
              <a:rPr lang="es-MX" sz="1400" dirty="0"/>
              <a:t>, 24, pp. 91-99.</a:t>
            </a:r>
          </a:p>
          <a:p>
            <a:pPr lvl="0"/>
            <a:r>
              <a:rPr lang="es-MX" sz="1400" dirty="0" err="1"/>
              <a:t>Karhu</a:t>
            </a:r>
            <a:r>
              <a:rPr lang="es-MX" sz="1400" dirty="0"/>
              <a:t>, O., </a:t>
            </a:r>
            <a:r>
              <a:rPr lang="es-MX" sz="1400" dirty="0" err="1"/>
              <a:t>Kansi</a:t>
            </a:r>
            <a:r>
              <a:rPr lang="es-MX" sz="1400" dirty="0"/>
              <a:t>, P. Y </a:t>
            </a:r>
            <a:r>
              <a:rPr lang="es-MX" sz="1400" dirty="0" err="1"/>
              <a:t>Kuorinka</a:t>
            </a:r>
            <a:r>
              <a:rPr lang="es-MX" sz="1400" dirty="0"/>
              <a:t>, L., 1977. </a:t>
            </a:r>
            <a:r>
              <a:rPr lang="es-MX" sz="1400" dirty="0" err="1"/>
              <a:t>Correcting</a:t>
            </a:r>
            <a:r>
              <a:rPr lang="es-MX" sz="1400" dirty="0"/>
              <a:t> </a:t>
            </a:r>
            <a:r>
              <a:rPr lang="es-MX" sz="1400" dirty="0" err="1"/>
              <a:t>working</a:t>
            </a:r>
            <a:r>
              <a:rPr lang="es-MX" sz="1400" dirty="0"/>
              <a:t> </a:t>
            </a:r>
            <a:r>
              <a:rPr lang="es-MX" sz="1400" dirty="0" err="1"/>
              <a:t>postures</a:t>
            </a:r>
            <a:r>
              <a:rPr lang="es-MX" sz="1400" dirty="0"/>
              <a:t> in </a:t>
            </a:r>
            <a:r>
              <a:rPr lang="es-MX" sz="1400" dirty="0" err="1"/>
              <a:t>industry</a:t>
            </a:r>
            <a:r>
              <a:rPr lang="es-MX" sz="1400" dirty="0"/>
              <a:t>: A </a:t>
            </a:r>
            <a:r>
              <a:rPr lang="es-MX" sz="1400" dirty="0" err="1"/>
              <a:t>practical</a:t>
            </a:r>
            <a:r>
              <a:rPr lang="es-MX" sz="1400" dirty="0"/>
              <a:t> </a:t>
            </a:r>
            <a:r>
              <a:rPr lang="es-MX" sz="1400" dirty="0" err="1"/>
              <a:t>method</a:t>
            </a:r>
            <a:r>
              <a:rPr lang="es-MX" sz="1400" dirty="0"/>
              <a:t> </a:t>
            </a:r>
            <a:r>
              <a:rPr lang="es-MX" sz="1400" dirty="0" err="1"/>
              <a:t>for</a:t>
            </a:r>
            <a:r>
              <a:rPr lang="es-MX" sz="1400" dirty="0"/>
              <a:t> </a:t>
            </a:r>
            <a:r>
              <a:rPr lang="es-MX" sz="1400" dirty="0" err="1"/>
              <a:t>analysis</a:t>
            </a:r>
            <a:r>
              <a:rPr lang="es-MX" sz="1400" dirty="0"/>
              <a:t>. </a:t>
            </a:r>
            <a:r>
              <a:rPr lang="es-MX" sz="1400" dirty="0" err="1"/>
              <a:t>Applied</a:t>
            </a:r>
            <a:r>
              <a:rPr lang="es-MX" sz="1400" dirty="0"/>
              <a:t> </a:t>
            </a:r>
            <a:r>
              <a:rPr lang="es-MX" sz="1400" dirty="0" err="1"/>
              <a:t>Ergonomics</a:t>
            </a:r>
            <a:r>
              <a:rPr lang="es-MX" sz="1400" dirty="0"/>
              <a:t>, 8, pp. 199-201.</a:t>
            </a:r>
          </a:p>
          <a:p>
            <a:pPr lvl="0"/>
            <a:r>
              <a:rPr lang="es-MX" sz="1400" dirty="0" err="1"/>
              <a:t>Kivi</a:t>
            </a:r>
            <a:r>
              <a:rPr lang="es-MX" sz="1400" dirty="0"/>
              <a:t>, P. Y </a:t>
            </a:r>
            <a:r>
              <a:rPr lang="es-MX" sz="1400" dirty="0" err="1"/>
              <a:t>Mattila</a:t>
            </a:r>
            <a:r>
              <a:rPr lang="es-MX" sz="1400" dirty="0"/>
              <a:t>, M., 1991. </a:t>
            </a:r>
            <a:r>
              <a:rPr lang="es-MX" sz="1400" dirty="0" err="1"/>
              <a:t>Analysis</a:t>
            </a:r>
            <a:r>
              <a:rPr lang="es-MX" sz="1400" dirty="0"/>
              <a:t> and </a:t>
            </a:r>
            <a:r>
              <a:rPr lang="es-MX" sz="1400" dirty="0" err="1"/>
              <a:t>improvement</a:t>
            </a:r>
            <a:r>
              <a:rPr lang="es-MX" sz="1400" dirty="0"/>
              <a:t> of </a:t>
            </a:r>
            <a:r>
              <a:rPr lang="es-MX" sz="1400" dirty="0" err="1"/>
              <a:t>work</a:t>
            </a:r>
            <a:r>
              <a:rPr lang="es-MX" sz="1400" dirty="0"/>
              <a:t> </a:t>
            </a:r>
            <a:r>
              <a:rPr lang="es-MX" sz="1400" dirty="0" err="1"/>
              <a:t>postures</a:t>
            </a:r>
            <a:r>
              <a:rPr lang="es-MX" sz="1400" dirty="0"/>
              <a:t> in </a:t>
            </a:r>
            <a:r>
              <a:rPr lang="es-MX" sz="1400" dirty="0" err="1"/>
              <a:t>the</a:t>
            </a:r>
            <a:r>
              <a:rPr lang="es-MX" sz="1400" dirty="0"/>
              <a:t> </a:t>
            </a:r>
            <a:r>
              <a:rPr lang="es-MX" sz="1400" dirty="0" err="1"/>
              <a:t>building</a:t>
            </a:r>
            <a:r>
              <a:rPr lang="es-MX" sz="1400" dirty="0"/>
              <a:t> </a:t>
            </a:r>
            <a:r>
              <a:rPr lang="es-MX" sz="1400" dirty="0" err="1"/>
              <a:t>industry</a:t>
            </a:r>
            <a:r>
              <a:rPr lang="es-MX" sz="1400" dirty="0"/>
              <a:t>: </a:t>
            </a:r>
            <a:r>
              <a:rPr lang="es-MX" sz="1400" dirty="0" err="1"/>
              <a:t>application</a:t>
            </a:r>
            <a:r>
              <a:rPr lang="es-MX" sz="1400" dirty="0"/>
              <a:t> of </a:t>
            </a:r>
            <a:r>
              <a:rPr lang="es-MX" sz="1400" dirty="0" err="1"/>
              <a:t>the</a:t>
            </a:r>
            <a:r>
              <a:rPr lang="es-MX" sz="1400" dirty="0"/>
              <a:t> </a:t>
            </a:r>
            <a:r>
              <a:rPr lang="es-MX" sz="1400" dirty="0" err="1"/>
              <a:t>computerized</a:t>
            </a:r>
            <a:r>
              <a:rPr lang="es-MX" sz="1400" dirty="0"/>
              <a:t> OWAS </a:t>
            </a:r>
            <a:r>
              <a:rPr lang="es-MX" sz="1400" dirty="0" err="1"/>
              <a:t>method</a:t>
            </a:r>
            <a:r>
              <a:rPr lang="es-MX" sz="1400" dirty="0"/>
              <a:t>. </a:t>
            </a:r>
            <a:r>
              <a:rPr lang="es-MX" sz="1400" dirty="0" err="1"/>
              <a:t>Applied</a:t>
            </a:r>
            <a:r>
              <a:rPr lang="es-MX" sz="1400" dirty="0"/>
              <a:t> </a:t>
            </a:r>
            <a:r>
              <a:rPr lang="es-MX" sz="1400" dirty="0" err="1"/>
              <a:t>Ergonomics</a:t>
            </a:r>
            <a:r>
              <a:rPr lang="es-MX" sz="1400" dirty="0"/>
              <a:t>, 22, pp. 43–48.</a:t>
            </a:r>
          </a:p>
          <a:p>
            <a:pPr lvl="0"/>
            <a:r>
              <a:rPr lang="es-MX" sz="1400" dirty="0" err="1"/>
              <a:t>Mattila</a:t>
            </a:r>
            <a:r>
              <a:rPr lang="es-MX" sz="1400" dirty="0"/>
              <a:t>, M. Y </a:t>
            </a:r>
            <a:r>
              <a:rPr lang="es-MX" sz="1400" dirty="0" err="1"/>
              <a:t>Vilkki</a:t>
            </a:r>
            <a:r>
              <a:rPr lang="es-MX" sz="1400" dirty="0"/>
              <a:t>, P., 1999. OWAS </a:t>
            </a:r>
            <a:r>
              <a:rPr lang="es-MX" sz="1400" dirty="0" err="1"/>
              <a:t>methods</a:t>
            </a:r>
            <a:r>
              <a:rPr lang="es-MX" sz="1400" dirty="0"/>
              <a:t>. En: W. </a:t>
            </a:r>
            <a:r>
              <a:rPr lang="es-MX" sz="1400" dirty="0" err="1"/>
              <a:t>Karwoswki</a:t>
            </a:r>
            <a:r>
              <a:rPr lang="es-MX" sz="1400" dirty="0"/>
              <a:t> and W. Marras, </a:t>
            </a:r>
            <a:r>
              <a:rPr lang="es-MX" sz="1400" dirty="0" err="1"/>
              <a:t>Editors</a:t>
            </a:r>
            <a:r>
              <a:rPr lang="es-MX" sz="1400" dirty="0"/>
              <a:t>, </a:t>
            </a:r>
            <a:r>
              <a:rPr lang="es-MX" sz="1400" dirty="0" err="1"/>
              <a:t>The</a:t>
            </a:r>
            <a:r>
              <a:rPr lang="es-MX" sz="1400" dirty="0"/>
              <a:t> </a:t>
            </a:r>
            <a:r>
              <a:rPr lang="es-MX" sz="1400" dirty="0" err="1"/>
              <a:t>Occupational</a:t>
            </a:r>
            <a:r>
              <a:rPr lang="es-MX" sz="1400" dirty="0"/>
              <a:t> </a:t>
            </a:r>
            <a:r>
              <a:rPr lang="es-MX" sz="1400" dirty="0" err="1"/>
              <a:t>Ergonomics</a:t>
            </a:r>
            <a:r>
              <a:rPr lang="es-MX" sz="1400" dirty="0"/>
              <a:t> </a:t>
            </a:r>
            <a:r>
              <a:rPr lang="es-MX" sz="1400" dirty="0" err="1"/>
              <a:t>Handbook</a:t>
            </a:r>
            <a:r>
              <a:rPr lang="es-MX" sz="1400" dirty="0"/>
              <a:t>, CRC </a:t>
            </a:r>
            <a:r>
              <a:rPr lang="es-MX" sz="1400" dirty="0" err="1"/>
              <a:t>Press</a:t>
            </a:r>
            <a:r>
              <a:rPr lang="es-MX" sz="1400" dirty="0"/>
              <a:t>, Boca </a:t>
            </a:r>
            <a:r>
              <a:rPr lang="es-MX" sz="1400" dirty="0" err="1"/>
              <a:t>Raton</a:t>
            </a:r>
            <a:r>
              <a:rPr lang="es-MX" sz="1400" dirty="0"/>
              <a:t>, pp. 447–459.</a:t>
            </a:r>
          </a:p>
          <a:p>
            <a:pPr lvl="0"/>
            <a:r>
              <a:rPr lang="es-ES" sz="1400" dirty="0"/>
              <a:t>Guía Didáctica. Asignatura de Ergonomía y Administración. Área de Docencia. Investigación y Formación Básica. </a:t>
            </a:r>
            <a:r>
              <a:rPr lang="es-ES" sz="1400" dirty="0" err="1"/>
              <a:t>Fac</a:t>
            </a:r>
            <a:r>
              <a:rPr lang="es-ES" sz="1400" dirty="0"/>
              <a:t>. de Odontología de la UAEM. México, 2009</a:t>
            </a:r>
            <a:endParaRPr lang="es-MX" sz="1400" dirty="0"/>
          </a:p>
          <a:p>
            <a:pPr lvl="0"/>
            <a:r>
              <a:rPr lang="es-ES" sz="1400" dirty="0"/>
              <a:t>Pedro </a:t>
            </a:r>
            <a:r>
              <a:rPr lang="es-ES" sz="1400" dirty="0" err="1"/>
              <a:t>R.Mondelo</a:t>
            </a:r>
            <a:r>
              <a:rPr lang="es-ES" sz="1400" dirty="0"/>
              <a:t> Enrique </a:t>
            </a:r>
            <a:r>
              <a:rPr lang="es-ES" sz="1400" dirty="0" err="1"/>
              <a:t>Gregori</a:t>
            </a:r>
            <a:r>
              <a:rPr lang="es-ES" sz="1400" dirty="0"/>
              <a:t> </a:t>
            </a:r>
            <a:r>
              <a:rPr lang="es-ES" sz="1400" dirty="0" err="1"/>
              <a:t>Torado</a:t>
            </a:r>
            <a:r>
              <a:rPr lang="es-ES" sz="1400" dirty="0"/>
              <a:t> Oscar, Pedro González, 2007. Ergonomía. Ed. Alfa Omega.</a:t>
            </a:r>
            <a:endParaRPr lang="es-MX" sz="1400" dirty="0"/>
          </a:p>
          <a:p>
            <a:pPr lvl="0"/>
            <a:r>
              <a:rPr lang="es-ES" sz="1400" dirty="0"/>
              <a:t>David J. </a:t>
            </a:r>
            <a:r>
              <a:rPr lang="es-ES" sz="1400" dirty="0" err="1"/>
              <a:t>Oborne</a:t>
            </a:r>
            <a:r>
              <a:rPr lang="es-ES" sz="1400" dirty="0"/>
              <a:t>, 2000. Ergonomía en acción. Editorial Trillas. Editado en México. </a:t>
            </a:r>
            <a:endParaRPr lang="es-MX" sz="1400" dirty="0"/>
          </a:p>
          <a:p>
            <a:pPr lvl="0"/>
            <a:r>
              <a:rPr lang="es-ES" sz="1400" dirty="0" err="1"/>
              <a:t>Farrel</a:t>
            </a:r>
            <a:r>
              <a:rPr lang="es-ES" sz="1400" dirty="0"/>
              <a:t> Cubillas Arsenio, 1997. Ergonomía Clínica. IMSS. </a:t>
            </a:r>
            <a:endParaRPr lang="es-MX" sz="14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2447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7265" y="364033"/>
            <a:ext cx="8015287" cy="914400"/>
          </a:xfrm>
        </p:spPr>
        <p:txBody>
          <a:bodyPr>
            <a:noAutofit/>
          </a:bodyPr>
          <a:lstStyle/>
          <a:p>
            <a:pPr eaLnBrk="1" fontAlgn="auto" hangingPunct="1">
              <a:spcAft>
                <a:spcPts val="0"/>
              </a:spcAft>
              <a:defRPr/>
            </a:pPr>
            <a:r>
              <a:rPr lang="es-ES" sz="3600" b="1" dirty="0" smtClean="0">
                <a:solidFill>
                  <a:schemeClr val="accent4">
                    <a:lumMod val="20000"/>
                    <a:lumOff val="80000"/>
                  </a:schemeClr>
                </a:solidFill>
              </a:rPr>
              <a:t>PROPÓSITO DE LA UNIDAD DE APRENDIZAJE</a:t>
            </a:r>
            <a:br>
              <a:rPr lang="es-ES" sz="3600" b="1" dirty="0" smtClean="0">
                <a:solidFill>
                  <a:schemeClr val="accent4">
                    <a:lumMod val="20000"/>
                    <a:lumOff val="80000"/>
                  </a:schemeClr>
                </a:solidFill>
              </a:rPr>
            </a:br>
            <a:endParaRPr lang="es-ES" sz="3600" b="1" dirty="0">
              <a:solidFill>
                <a:schemeClr val="accent4">
                  <a:lumMod val="20000"/>
                  <a:lumOff val="80000"/>
                </a:schemeClr>
              </a:solidFill>
            </a:endParaRPr>
          </a:p>
        </p:txBody>
      </p:sp>
      <p:sp>
        <p:nvSpPr>
          <p:cNvPr id="11267" name="2 Marcador de contenido"/>
          <p:cNvSpPr>
            <a:spLocks noGrp="1"/>
          </p:cNvSpPr>
          <p:nvPr>
            <p:ph idx="1"/>
          </p:nvPr>
        </p:nvSpPr>
        <p:spPr>
          <a:xfrm>
            <a:off x="914400" y="2000250"/>
            <a:ext cx="7772400" cy="4572000"/>
          </a:xfrm>
        </p:spPr>
        <p:txBody>
          <a:bodyPr/>
          <a:lstStyle/>
          <a:p>
            <a:r>
              <a:rPr lang="es-ES" dirty="0"/>
              <a:t>El discente será capaz de aplicar metodología ergonómica, para organizar su área de trabajo clínico óptimo y evitar riesgos ocupacionales del Cirujano Dentista, así mismo planificar su futuro consultorio dental con base en la administración empresarial y poder así proyectar su vida laboral en el mediano y largo </a:t>
            </a:r>
            <a:r>
              <a:rPr lang="es-ES" dirty="0" smtClean="0"/>
              <a:t>plazo.</a:t>
            </a:r>
          </a:p>
        </p:txBody>
      </p:sp>
      <p:sp>
        <p:nvSpPr>
          <p:cNvPr id="11268"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3FFD9DD-4D8F-48D0-9352-FA0958AEFC96}" type="slidenum">
              <a:rPr lang="es-ES" smtClean="0">
                <a:solidFill>
                  <a:schemeClr val="tx2"/>
                </a:solidFill>
              </a:rPr>
              <a:pPr eaLnBrk="1" hangingPunct="1"/>
              <a:t>7</a:t>
            </a:fld>
            <a:endParaRPr lang="es-ES" smtClean="0">
              <a:solidFill>
                <a:schemeClr val="tx2"/>
              </a:solidFill>
            </a:endParaRPr>
          </a:p>
        </p:txBody>
      </p:sp>
      <p:pic>
        <p:nvPicPr>
          <p:cNvPr id="11269"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494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76672"/>
            <a:ext cx="7772400" cy="914400"/>
          </a:xfrm>
        </p:spPr>
        <p:txBody>
          <a:bodyPr/>
          <a:lstStyle/>
          <a:p>
            <a:r>
              <a:rPr lang="es-MX" b="1" dirty="0" smtClean="0"/>
              <a:t>COMPETENCIAS </a:t>
            </a:r>
            <a:r>
              <a:rPr lang="es-MX" b="1" dirty="0" smtClean="0"/>
              <a:t>PROFESIONALES</a:t>
            </a:r>
            <a:endParaRPr lang="es-MX" b="1" dirty="0"/>
          </a:p>
        </p:txBody>
      </p:sp>
      <p:sp>
        <p:nvSpPr>
          <p:cNvPr id="3" name="2 Marcador de contenido"/>
          <p:cNvSpPr>
            <a:spLocks noGrp="1"/>
          </p:cNvSpPr>
          <p:nvPr>
            <p:ph idx="1"/>
          </p:nvPr>
        </p:nvSpPr>
        <p:spPr/>
        <p:txBody>
          <a:bodyPr>
            <a:normAutofit/>
          </a:bodyPr>
          <a:lstStyle/>
          <a:p>
            <a:pPr lvl="0"/>
            <a:r>
              <a:rPr lang="es-ES" sz="2400" dirty="0"/>
              <a:t>Planear y diseñar con base en principios ergonómicos y administrativos el establecimiento de un consultorio dental como una empresa.</a:t>
            </a:r>
            <a:endParaRPr lang="es-MX" sz="2400" dirty="0"/>
          </a:p>
          <a:p>
            <a:pPr lvl="0"/>
            <a:r>
              <a:rPr lang="es-ES" sz="2400" dirty="0"/>
              <a:t>Habilidad para ejecutar la técnica a cuatro manos</a:t>
            </a:r>
            <a:endParaRPr lang="es-MX" sz="2400" dirty="0"/>
          </a:p>
          <a:p>
            <a:pPr lvl="0"/>
            <a:r>
              <a:rPr lang="es-ES" sz="2400" dirty="0"/>
              <a:t>Habilidad para ajustar el banquillo a su altura antropométrica</a:t>
            </a:r>
            <a:endParaRPr lang="es-MX" sz="2400" dirty="0"/>
          </a:p>
          <a:p>
            <a:pPr lvl="0"/>
            <a:r>
              <a:rPr lang="es-ES" sz="2400" dirty="0"/>
              <a:t>Capacidad para organizar su tiempo laboral</a:t>
            </a:r>
            <a:endParaRPr lang="es-MX" sz="2400" dirty="0"/>
          </a:p>
          <a:p>
            <a:pPr lvl="0"/>
            <a:r>
              <a:rPr lang="es-ES" sz="2400" dirty="0"/>
              <a:t>Capacidad para identificar las características de un servicio médico de calidad (eficiente, eficaz y productivo).</a:t>
            </a:r>
            <a:endParaRPr lang="es-MX" sz="2400" dirty="0"/>
          </a:p>
          <a:p>
            <a:pPr lvl="0"/>
            <a:endParaRPr lang="es-MX" sz="2400"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69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COMPETENCIAS </a:t>
            </a:r>
            <a:r>
              <a:rPr lang="es-MX" b="1" dirty="0" smtClean="0"/>
              <a:t>PROFESIONALES</a:t>
            </a:r>
            <a:endParaRPr lang="es-MX" b="1" dirty="0"/>
          </a:p>
        </p:txBody>
      </p:sp>
      <p:sp>
        <p:nvSpPr>
          <p:cNvPr id="3" name="2 Marcador de contenido"/>
          <p:cNvSpPr>
            <a:spLocks noGrp="1"/>
          </p:cNvSpPr>
          <p:nvPr>
            <p:ph idx="1"/>
          </p:nvPr>
        </p:nvSpPr>
        <p:spPr/>
        <p:txBody>
          <a:bodyPr>
            <a:normAutofit/>
          </a:bodyPr>
          <a:lstStyle/>
          <a:p>
            <a:pPr lvl="0"/>
            <a:r>
              <a:rPr lang="es-ES" sz="2400" dirty="0" smtClean="0"/>
              <a:t>Identificar </a:t>
            </a:r>
            <a:r>
              <a:rPr lang="es-ES" sz="2400" dirty="0"/>
              <a:t>factores de riesgo de la práctica odontológica</a:t>
            </a:r>
            <a:endParaRPr lang="es-MX" sz="2400" dirty="0"/>
          </a:p>
          <a:p>
            <a:pPr lvl="0"/>
            <a:r>
              <a:rPr lang="es-ES" sz="2400" dirty="0"/>
              <a:t>Diseñar mobiliario de acuerdo a medidas antropométricas</a:t>
            </a:r>
            <a:endParaRPr lang="es-MX" sz="2400" dirty="0"/>
          </a:p>
          <a:p>
            <a:pPr lvl="0"/>
            <a:r>
              <a:rPr lang="es-ES" sz="2400" dirty="0"/>
              <a:t>Identificar materiales y condiciones para un ambiente laboral óptimo</a:t>
            </a:r>
            <a:endParaRPr lang="es-MX" sz="2400" dirty="0"/>
          </a:p>
          <a:p>
            <a:pPr lvl="0"/>
            <a:r>
              <a:rPr lang="es-ES" sz="2400" dirty="0"/>
              <a:t>Proyectar o prospectar su vida profesional y laboral en el mediano y largo plazo.</a:t>
            </a:r>
            <a:endParaRPr lang="es-MX" sz="2400" dirty="0"/>
          </a:p>
          <a:p>
            <a:r>
              <a:rPr lang="es-ES" sz="2400" dirty="0"/>
              <a:t>Aplicar las </a:t>
            </a:r>
            <a:r>
              <a:rPr lang="es-ES" sz="2400" dirty="0" err="1"/>
              <a:t>micropausas</a:t>
            </a:r>
            <a:r>
              <a:rPr lang="es-ES" sz="2400" dirty="0"/>
              <a:t>, la gimnasia laboral y otras técnicas para prevenir enfermedades ocupacionales.</a:t>
            </a:r>
            <a:endParaRPr lang="es-MX" sz="2400"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87" y="39688"/>
            <a:ext cx="624681" cy="52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4150" y="43535"/>
            <a:ext cx="578408" cy="52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8086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302</TotalTime>
  <Words>3238</Words>
  <Application>Microsoft Office PowerPoint</Application>
  <PresentationFormat>Presentación en pantalla (4:3)</PresentationFormat>
  <Paragraphs>340</Paragraphs>
  <Slides>62</Slides>
  <Notes>45</Notes>
  <HiddenSlides>0</HiddenSlides>
  <MMClips>0</MMClips>
  <ScaleCrop>false</ScaleCrop>
  <HeadingPairs>
    <vt:vector size="4" baseType="variant">
      <vt:variant>
        <vt:lpstr>Tema</vt:lpstr>
      </vt:variant>
      <vt:variant>
        <vt:i4>1</vt:i4>
      </vt:variant>
      <vt:variant>
        <vt:lpstr>Títulos de diapositiva</vt:lpstr>
      </vt:variant>
      <vt:variant>
        <vt:i4>62</vt:i4>
      </vt:variant>
    </vt:vector>
  </HeadingPairs>
  <TitlesOfParts>
    <vt:vector size="63" baseType="lpstr">
      <vt:lpstr>Metro</vt:lpstr>
      <vt:lpstr>Presentación de PowerPoint</vt:lpstr>
      <vt:lpstr>Presentación de PowerPoint</vt:lpstr>
      <vt:lpstr>Presentación de PowerPoint</vt:lpstr>
      <vt:lpstr>Presentación de PowerPoint</vt:lpstr>
      <vt:lpstr>PRESENTACIÓN </vt:lpstr>
      <vt:lpstr>PRESENTACIÓN (Continuación)</vt:lpstr>
      <vt:lpstr>PROPÓSITO DE LA UNIDAD DE APRENDIZAJE </vt:lpstr>
      <vt:lpstr>COMPETENCIAS PROFESIONALES</vt:lpstr>
      <vt:lpstr>COMPETENCIAS PROFESIONALES</vt:lpstr>
      <vt:lpstr>UNIDAD DE COMPETENCIA II </vt:lpstr>
      <vt:lpstr>SECUENCIA DIDÁCTICA</vt:lpstr>
      <vt:lpstr>SECUENCIA DIDÁCTICA (Continuación)</vt:lpstr>
      <vt:lpstr>CONOCIMIENTOS </vt:lpstr>
      <vt:lpstr>HABILIDADES</vt:lpstr>
      <vt:lpstr>ACTITUDES/VALORES</vt:lpstr>
      <vt:lpstr>Evaluación de las posturas de trabajo clínico odontológico. Método OWAS y RULA</vt:lpstr>
      <vt:lpstr>Introducción </vt:lpstr>
      <vt:lpstr>Lesiones mas comunes</vt:lpstr>
      <vt:lpstr>Posturas de trabajo</vt:lpstr>
      <vt:lpstr>Método Métodos de evaluación ergonómica de puestos de trabajo</vt:lpstr>
      <vt:lpstr>Metodología</vt:lpstr>
      <vt:lpstr>Método OWAS</vt:lpstr>
      <vt:lpstr>Método OWAS</vt:lpstr>
      <vt:lpstr>Fundamentos del método</vt:lpstr>
      <vt:lpstr>Fundamentos del método</vt:lpstr>
      <vt:lpstr>Metodología</vt:lpstr>
      <vt:lpstr>Metodología </vt:lpstr>
      <vt:lpstr>Metodología </vt:lpstr>
      <vt:lpstr>Metodología </vt:lpstr>
      <vt:lpstr>Metodología </vt:lpstr>
      <vt:lpstr>Presentación de PowerPoint</vt:lpstr>
      <vt:lpstr>Metodología </vt:lpstr>
      <vt:lpstr>Presentación de PowerPoint</vt:lpstr>
      <vt:lpstr>Metodología </vt:lpstr>
      <vt:lpstr>Niveles de intervención</vt:lpstr>
      <vt:lpstr>Método RULA </vt:lpstr>
      <vt:lpstr>Método RULA</vt:lpstr>
      <vt:lpstr>Fundamentos</vt:lpstr>
      <vt:lpstr>Fundamentos </vt:lpstr>
      <vt:lpstr>Fundamentos </vt:lpstr>
      <vt:lpstr>Fundamentos </vt:lpstr>
      <vt:lpstr>Metodología </vt:lpstr>
      <vt:lpstr>Metodología </vt:lpstr>
      <vt:lpstr>Metodología </vt:lpstr>
      <vt:lpstr>Metodología </vt:lpstr>
      <vt:lpstr>Metodología </vt:lpstr>
      <vt:lpstr>Metodología </vt:lpstr>
      <vt:lpstr>Evaluación del grupo A</vt:lpstr>
      <vt:lpstr>Brazo </vt:lpstr>
      <vt:lpstr>Modificaciones a la postura del brazo</vt:lpstr>
      <vt:lpstr>Puntuación del antebrazo</vt:lpstr>
      <vt:lpstr>Modificaciones al antebrazo</vt:lpstr>
      <vt:lpstr>Presentación de PowerPoint</vt:lpstr>
      <vt:lpstr>Presentación de PowerPoint</vt:lpstr>
      <vt:lpstr>Evaluación del Grupo B</vt:lpstr>
      <vt:lpstr>Posición del cuello</vt:lpstr>
      <vt:lpstr>Modificaciones al puntaje de cuello</vt:lpstr>
      <vt:lpstr>Posiciones del tronco</vt:lpstr>
      <vt:lpstr>Modificaciones al puntaje del tronco</vt:lpstr>
      <vt:lpstr>Posición de las piernas</vt:lpstr>
      <vt:lpstr>Nivel de actuación </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 las posturas de trabajo clínico odontológico OWAS-RULA</dc:title>
  <dc:creator>Dra. Martha</dc:creator>
  <cp:lastModifiedBy>Erendira Delgado</cp:lastModifiedBy>
  <cp:revision>36</cp:revision>
  <dcterms:created xsi:type="dcterms:W3CDTF">2014-11-02T22:59:16Z</dcterms:created>
  <dcterms:modified xsi:type="dcterms:W3CDTF">2017-10-18T05:06:30Z</dcterms:modified>
</cp:coreProperties>
</file>