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330" r:id="rId2"/>
    <p:sldId id="316"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257" r:id="rId17"/>
    <p:sldId id="258" r:id="rId18"/>
    <p:sldId id="259" r:id="rId19"/>
    <p:sldId id="260" r:id="rId20"/>
    <p:sldId id="262" r:id="rId21"/>
    <p:sldId id="265" r:id="rId22"/>
    <p:sldId id="266" r:id="rId23"/>
    <p:sldId id="261" r:id="rId24"/>
    <p:sldId id="269" r:id="rId25"/>
    <p:sldId id="273" r:id="rId26"/>
    <p:sldId id="274" r:id="rId27"/>
    <p:sldId id="277" r:id="rId28"/>
    <p:sldId id="305" r:id="rId29"/>
    <p:sldId id="286" r:id="rId30"/>
    <p:sldId id="287" r:id="rId31"/>
    <p:sldId id="290" r:id="rId32"/>
    <p:sldId id="306" r:id="rId33"/>
    <p:sldId id="294" r:id="rId34"/>
    <p:sldId id="295" r:id="rId35"/>
    <p:sldId id="307" r:id="rId36"/>
    <p:sldId id="296" r:id="rId37"/>
    <p:sldId id="297" r:id="rId38"/>
    <p:sldId id="298" r:id="rId39"/>
    <p:sldId id="299" r:id="rId40"/>
    <p:sldId id="308" r:id="rId41"/>
    <p:sldId id="310" r:id="rId42"/>
    <p:sldId id="309" r:id="rId43"/>
    <p:sldId id="311" r:id="rId44"/>
    <p:sldId id="302" r:id="rId45"/>
    <p:sldId id="312" r:id="rId46"/>
    <p:sldId id="313" r:id="rId47"/>
    <p:sldId id="304" r:id="rId48"/>
    <p:sldId id="314" r:id="rId4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274" autoAdjust="0"/>
  </p:normalViewPr>
  <p:slideViewPr>
    <p:cSldViewPr>
      <p:cViewPr>
        <p:scale>
          <a:sx n="76" d="100"/>
          <a:sy n="76" d="100"/>
        </p:scale>
        <p:origin x="-1206"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26069C-E81B-4423-8B3F-1FD55F23D05F}" type="datetimeFigureOut">
              <a:rPr lang="es-MX" smtClean="0"/>
              <a:t>18/10/2017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7F3D3D-3813-4A00-A4F5-0591505B3031}" type="slidenum">
              <a:rPr lang="es-MX" smtClean="0"/>
              <a:t>‹Nº›</a:t>
            </a:fld>
            <a:endParaRPr lang="es-MX"/>
          </a:p>
        </p:txBody>
      </p:sp>
    </p:spTree>
    <p:extLst>
      <p:ext uri="{BB962C8B-B14F-4D97-AF65-F5344CB8AC3E}">
        <p14:creationId xmlns:p14="http://schemas.microsoft.com/office/powerpoint/2010/main" val="926894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a:t>
            </a:r>
            <a:r>
              <a:rPr lang="es-MX" baseline="0" dirty="0" smtClean="0"/>
              <a:t> se dará un panorama general del papel que juega la Educación Ambiental en el Desarrollo Sostenible.</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16</a:t>
            </a:fld>
            <a:endParaRPr lang="es-MX"/>
          </a:p>
        </p:txBody>
      </p:sp>
    </p:spTree>
    <p:extLst>
      <p:ext uri="{BB962C8B-B14F-4D97-AF65-F5344CB8AC3E}">
        <p14:creationId xmlns:p14="http://schemas.microsoft.com/office/powerpoint/2010/main" val="42711096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Desarrollo Sostenible tiene que ver con la integración de la conservación en el proceso de desarrollo y su meta fundamental es garantizar la </a:t>
            </a:r>
            <a:r>
              <a:rPr lang="es-MX" sz="1200" b="0" i="0" kern="1200" dirty="0" err="1" smtClean="0">
                <a:solidFill>
                  <a:schemeClr val="tx1"/>
                </a:solidFill>
                <a:effectLst/>
                <a:latin typeface="+mn-lt"/>
                <a:ea typeface="+mn-ea"/>
                <a:cs typeface="+mn-cs"/>
              </a:rPr>
              <a:t>superviviencia</a:t>
            </a:r>
            <a:r>
              <a:rPr lang="es-MX" sz="1200" b="0" i="0" kern="1200" dirty="0" smtClean="0">
                <a:solidFill>
                  <a:schemeClr val="tx1"/>
                </a:solidFill>
                <a:effectLst/>
                <a:latin typeface="+mn-lt"/>
                <a:ea typeface="+mn-ea"/>
                <a:cs typeface="+mn-cs"/>
              </a:rPr>
              <a:t> y el bienestar del ser humano</a:t>
            </a:r>
            <a:r>
              <a:rPr lang="es-MX" sz="1200" b="0" i="0" kern="1200" baseline="0" dirty="0" smtClean="0">
                <a:solidFill>
                  <a:schemeClr val="tx1"/>
                </a:solidFill>
                <a:effectLst/>
                <a:latin typeface="+mn-lt"/>
                <a:ea typeface="+mn-ea"/>
                <a:cs typeface="+mn-cs"/>
              </a:rPr>
              <a:t> y de las otras especies que le acompañan, como parte del proceso evolutivo del planeta.</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25</a:t>
            </a:fld>
            <a:endParaRPr lang="es-MX"/>
          </a:p>
        </p:txBody>
      </p:sp>
    </p:spTree>
    <p:extLst>
      <p:ext uri="{BB962C8B-B14F-4D97-AF65-F5344CB8AC3E}">
        <p14:creationId xmlns:p14="http://schemas.microsoft.com/office/powerpoint/2010/main" val="1508887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un proceso de cambio en el cual la explotación de recursos, la orientación de</a:t>
            </a:r>
            <a:r>
              <a:rPr lang="es-MX" baseline="0" dirty="0" smtClean="0"/>
              <a:t> las inversiones  y del desarrollo tecnológico y el cambio institucional están en armonía y mejoran el potencial presente y futuro para satisfacer necesidades humanas.</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26</a:t>
            </a:fld>
            <a:endParaRPr lang="es-MX"/>
          </a:p>
        </p:txBody>
      </p:sp>
    </p:spTree>
    <p:extLst>
      <p:ext uri="{BB962C8B-B14F-4D97-AF65-F5344CB8AC3E}">
        <p14:creationId xmlns:p14="http://schemas.microsoft.com/office/powerpoint/2010/main" val="1509037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0" i="0" u="none" strike="noStrike" kern="1200" dirty="0" smtClean="0">
                <a:solidFill>
                  <a:schemeClr val="tx1"/>
                </a:solidFill>
                <a:effectLst/>
                <a:latin typeface="+mn-lt"/>
                <a:ea typeface="+mn-ea"/>
                <a:cs typeface="+mn-cs"/>
              </a:rPr>
              <a:t>Programa 21 es un plan de acción exhaustivo que habrá de ser adoptado universal, nacional y localmente por organizaciones del Sistema de Naciones Unidas, Gobiernos y Grupos Principales de cada zona en la cual el ser humano influya en el medio ambiente.</a:t>
            </a:r>
            <a:br>
              <a:rPr lang="es-MX" sz="1200" b="0" i="0" u="none" strike="noStrike" kern="1200" dirty="0" smtClean="0">
                <a:solidFill>
                  <a:schemeClr val="tx1"/>
                </a:solidFill>
                <a:effectLst/>
                <a:latin typeface="+mn-lt"/>
                <a:ea typeface="+mn-ea"/>
                <a:cs typeface="+mn-cs"/>
              </a:rPr>
            </a:br>
            <a:r>
              <a:rPr lang="es-MX" sz="1200" b="0" i="0" u="none" strike="noStrike" kern="1200" dirty="0" smtClean="0">
                <a:solidFill>
                  <a:schemeClr val="tx1"/>
                </a:solidFill>
                <a:effectLst/>
                <a:latin typeface="+mn-lt"/>
                <a:ea typeface="+mn-ea"/>
                <a:cs typeface="+mn-cs"/>
              </a:rPr>
              <a:t>Agenda 21, la Declaración de Río sobre el Medio Ambiente y el Desarrollo, y la Declaración de Principios para la Gestión Sostenible de los Bosques se firmaron por más de 178 países en la Conferencia de Naciones Unidas sobre el Medio Ambiente y el Desarrollo (UNCED), que tuvo lugar en Río de Janeiro, Brasil entre el 3 y el 14 de junio de 1992.</a:t>
            </a:r>
          </a:p>
          <a:p>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27</a:t>
            </a:fld>
            <a:endParaRPr lang="es-MX"/>
          </a:p>
        </p:txBody>
      </p:sp>
    </p:spTree>
    <p:extLst>
      <p:ext uri="{BB962C8B-B14F-4D97-AF65-F5344CB8AC3E}">
        <p14:creationId xmlns:p14="http://schemas.microsoft.com/office/powerpoint/2010/main" val="1686408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necesario plantear el aporte de la educación para contribuir al cambio de actitud y lograr toma de conciencia sobre lo que es el desarrollo sostenible y el papel de cada individuo</a:t>
            </a:r>
            <a:r>
              <a:rPr lang="es-MX" baseline="0" dirty="0" smtClean="0"/>
              <a:t> respecto a éste.</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28</a:t>
            </a:fld>
            <a:endParaRPr lang="es-MX"/>
          </a:p>
        </p:txBody>
      </p:sp>
    </p:spTree>
    <p:extLst>
      <p:ext uri="{BB962C8B-B14F-4D97-AF65-F5344CB8AC3E}">
        <p14:creationId xmlns:p14="http://schemas.microsoft.com/office/powerpoint/2010/main" val="39921984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debe procurar introducir una serie de conocimientos que se apliquen directamente a la realidad del medio que afecta a los educandos y aprovechando la experiencia útil acumulada de su realidad local.</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29</a:t>
            </a:fld>
            <a:endParaRPr lang="es-MX"/>
          </a:p>
        </p:txBody>
      </p:sp>
    </p:spTree>
    <p:extLst>
      <p:ext uri="{BB962C8B-B14F-4D97-AF65-F5344CB8AC3E}">
        <p14:creationId xmlns:p14="http://schemas.microsoft.com/office/powerpoint/2010/main" val="2711090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fundamental</a:t>
            </a:r>
            <a:r>
              <a:rPr lang="es-MX" baseline="0" dirty="0" smtClean="0"/>
              <a:t> que la educación se imparta en íntimo contacto con la realidad de cada comunidad y en consonancia con las características socio-culturales y ecologista de su entorno.</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30</a:t>
            </a:fld>
            <a:endParaRPr lang="es-MX"/>
          </a:p>
        </p:txBody>
      </p:sp>
    </p:spTree>
    <p:extLst>
      <p:ext uri="{BB962C8B-B14F-4D97-AF65-F5344CB8AC3E}">
        <p14:creationId xmlns:p14="http://schemas.microsoft.com/office/powerpoint/2010/main" val="2754617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acciones que se planteen</a:t>
            </a:r>
            <a:r>
              <a:rPr lang="es-MX" baseline="0" dirty="0" smtClean="0"/>
              <a:t> para el estudio de diferentes temas, deben generar experiencias vivenciales y ejecución de acciones, poniendo énfasis en la formación de valores y reflexión.</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31</a:t>
            </a:fld>
            <a:endParaRPr lang="es-MX"/>
          </a:p>
        </p:txBody>
      </p:sp>
    </p:spTree>
    <p:extLst>
      <p:ext uri="{BB962C8B-B14F-4D97-AF65-F5344CB8AC3E}">
        <p14:creationId xmlns:p14="http://schemas.microsoft.com/office/powerpoint/2010/main" val="99212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debe</a:t>
            </a:r>
            <a:r>
              <a:rPr lang="es-MX" baseline="0" dirty="0" smtClean="0"/>
              <a:t> ofrecer un conocimiento integral del medio ambiente, sus componentes, sus relaciones y su equilibrio dinámico. Hay que procurar una relación óptima hombre-medio ambiente. El ser humano debe responder adecuadamente a los cambios económicos, sociales, culturales y políticos del país.</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32</a:t>
            </a:fld>
            <a:endParaRPr lang="es-MX"/>
          </a:p>
        </p:txBody>
      </p:sp>
    </p:spTree>
    <p:extLst>
      <p:ext uri="{BB962C8B-B14F-4D97-AF65-F5344CB8AC3E}">
        <p14:creationId xmlns:p14="http://schemas.microsoft.com/office/powerpoint/2010/main" val="1488205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 La humanidad debe reconocer que atacar el ambiente pone en peligro la supervivencia de su propia especie, esto en el aspecto natural. En el aspecto social, la degeneración de los patrones de convivencia, la lucha por el poder y la posesión material y territorial, convierten el medio social en un verdadero campo de batalla que destruye las expectativas de vivir con calidad, de desarrollar la conciencia de comunidad y los valores y actitudes que conlleva</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33</a:t>
            </a:fld>
            <a:endParaRPr lang="es-MX"/>
          </a:p>
        </p:txBody>
      </p:sp>
    </p:spTree>
    <p:extLst>
      <p:ext uri="{BB962C8B-B14F-4D97-AF65-F5344CB8AC3E}">
        <p14:creationId xmlns:p14="http://schemas.microsoft.com/office/powerpoint/2010/main" val="745462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Las Naciones Unidas, conscientes de que la protección y el mejoramiento del medio humano es una cuestión fundamental que afecta al bienestar de los pueblos y al desarrollo económico del mundo entero, designaron el 5 de junio, Día Mundial del Medio Ambiente. </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34</a:t>
            </a:fld>
            <a:endParaRPr lang="es-MX"/>
          </a:p>
        </p:txBody>
      </p:sp>
    </p:spTree>
    <p:extLst>
      <p:ext uri="{BB962C8B-B14F-4D97-AF65-F5344CB8AC3E}">
        <p14:creationId xmlns:p14="http://schemas.microsoft.com/office/powerpoint/2010/main" val="1497011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Si partimos del momento en que empieza a ser utilizado el termino Educación Ambiental, situaríamos su origen a fines de la década de los años 60 y principios de los años 70, período en que se muestra mas claramente una preocupación mundial por las graves condiciones ambientales en el mundo, por lo que se menciona que la educación ambiental es hija del deterioro ambiental.</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17</a:t>
            </a:fld>
            <a:endParaRPr lang="es-MX"/>
          </a:p>
        </p:txBody>
      </p:sp>
    </p:spTree>
    <p:extLst>
      <p:ext uri="{BB962C8B-B14F-4D97-AF65-F5344CB8AC3E}">
        <p14:creationId xmlns:p14="http://schemas.microsoft.com/office/powerpoint/2010/main" val="40317358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a:t>
            </a:r>
            <a:r>
              <a:rPr lang="es-MX" baseline="0" dirty="0" smtClean="0"/>
              <a:t> hace la invitaciones a los gobiernos y organizaciones a que todos los años emprendan en ese día actividades mundiales que reafirmen su preocupación por la protección y el mejoramiento del medio ambiente y a hacer más profunda la conciencia de los problemas del medio ambiente.</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35</a:t>
            </a:fld>
            <a:endParaRPr lang="es-MX"/>
          </a:p>
        </p:txBody>
      </p:sp>
    </p:spTree>
    <p:extLst>
      <p:ext uri="{BB962C8B-B14F-4D97-AF65-F5344CB8AC3E}">
        <p14:creationId xmlns:p14="http://schemas.microsoft.com/office/powerpoint/2010/main" val="5316241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Los pobres en este año se prepararon</a:t>
            </a:r>
            <a:r>
              <a:rPr lang="es-MX" sz="1200" b="0" i="0" kern="1200" baseline="0" dirty="0" smtClean="0">
                <a:solidFill>
                  <a:schemeClr val="tx1"/>
                </a:solidFill>
                <a:effectLst/>
                <a:latin typeface="+mn-lt"/>
                <a:ea typeface="+mn-ea"/>
                <a:cs typeface="+mn-cs"/>
              </a:rPr>
              <a:t> </a:t>
            </a:r>
            <a:r>
              <a:rPr lang="es-MX" sz="1200" b="0" i="0" kern="1200" dirty="0" smtClean="0">
                <a:solidFill>
                  <a:schemeClr val="tx1"/>
                </a:solidFill>
                <a:effectLst/>
                <a:latin typeface="+mn-lt"/>
                <a:ea typeface="+mn-ea"/>
                <a:cs typeface="+mn-cs"/>
              </a:rPr>
              <a:t>para perder casi todo mientras los ricos luchaban por contener sus pérdidas financieras y hacer planes para el futuro. </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36</a:t>
            </a:fld>
            <a:endParaRPr lang="es-MX"/>
          </a:p>
        </p:txBody>
      </p:sp>
    </p:spTree>
    <p:extLst>
      <p:ext uri="{BB962C8B-B14F-4D97-AF65-F5344CB8AC3E}">
        <p14:creationId xmlns:p14="http://schemas.microsoft.com/office/powerpoint/2010/main" val="2533704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Paralelamente, se nos presenta una verdadera oportunidad para tratar al cambio climático de una manera que promueva la recuperación económica para los países y su gente, incluyendo a los más pobres y a los más vulnerables.</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37</a:t>
            </a:fld>
            <a:endParaRPr lang="es-MX"/>
          </a:p>
        </p:txBody>
      </p:sp>
    </p:spTree>
    <p:extLst>
      <p:ext uri="{BB962C8B-B14F-4D97-AF65-F5344CB8AC3E}">
        <p14:creationId xmlns:p14="http://schemas.microsoft.com/office/powerpoint/2010/main" val="32508024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crisis económica y financiera que está sacudiendo al mundo es un verdadero llamado de atención, una señal de alarma sobre la necesidad de mejorar los antiguos modelos de crecimiento y realizar la transición a una nueva era, que se caracterice por un desarrollo más verde y limpio</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38</a:t>
            </a:fld>
            <a:endParaRPr lang="es-MX"/>
          </a:p>
        </p:txBody>
      </p:sp>
    </p:spTree>
    <p:extLst>
      <p:ext uri="{BB962C8B-B14F-4D97-AF65-F5344CB8AC3E}">
        <p14:creationId xmlns:p14="http://schemas.microsoft.com/office/powerpoint/2010/main" val="30329340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compromiso de un país</a:t>
            </a:r>
            <a:r>
              <a:rPr lang="es-MX" baseline="0" dirty="0" smtClean="0"/>
              <a:t> con el desarrollo sostenible debe verse como todo un proceso, son una visión de largo plazo, con toma de decisiones sobre acciones en el corto y mediano plazos.</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39</a:t>
            </a:fld>
            <a:endParaRPr lang="es-MX"/>
          </a:p>
        </p:txBody>
      </p:sp>
    </p:spTree>
    <p:extLst>
      <p:ext uri="{BB962C8B-B14F-4D97-AF65-F5344CB8AC3E}">
        <p14:creationId xmlns:p14="http://schemas.microsoft.com/office/powerpoint/2010/main" val="23956276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biodiversidad es la variedad de formas de vida que se desarrollan en un ambiente natural. Esta variedad de formas de vida sobre la tierra involucra a todas las especies de plantas, animales, microorganismos y su material genético.</a:t>
            </a:r>
          </a:p>
          <a:p>
            <a:r>
              <a:rPr lang="es-MX" sz="1200" b="0" i="0" kern="1200" dirty="0" smtClean="0">
                <a:solidFill>
                  <a:schemeClr val="tx1"/>
                </a:solidFill>
                <a:effectLst/>
                <a:latin typeface="+mn-lt"/>
                <a:ea typeface="+mn-ea"/>
                <a:cs typeface="+mn-cs"/>
              </a:rPr>
              <a:t>En toda comunidad, cada especie cumple una determinada función que ecológicamente se denomina nicho ecológico. Dos especies no pueden ocupar nunca el mismo nicho, pero puede haber ciertas superposiciones y por lo tanto cuantas más especies haya en una comunidad, mayor será la superposición de nichos.</a:t>
            </a:r>
          </a:p>
          <a:p>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40</a:t>
            </a:fld>
            <a:endParaRPr lang="es-MX"/>
          </a:p>
        </p:txBody>
      </p:sp>
    </p:spTree>
    <p:extLst>
      <p:ext uri="{BB962C8B-B14F-4D97-AF65-F5344CB8AC3E}">
        <p14:creationId xmlns:p14="http://schemas.microsoft.com/office/powerpoint/2010/main" val="3335045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cambio climático está provocado por un incremento de la concentración de los Gases de Efecto Invernadero (GEI) en la atmósfera, que ocasiona que un mayor porcentaje de los rayos del sol queden “atrapados” en la misma, produciendo así una subida de temperatura a escala global.</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41</a:t>
            </a:fld>
            <a:endParaRPr lang="es-MX"/>
          </a:p>
        </p:txBody>
      </p:sp>
    </p:spTree>
    <p:extLst>
      <p:ext uri="{BB962C8B-B14F-4D97-AF65-F5344CB8AC3E}">
        <p14:creationId xmlns:p14="http://schemas.microsoft.com/office/powerpoint/2010/main" val="13209006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cambio climático es uno de los mayores desafíos de nuestro tiempo y supone una presión adicional para nuestras sociedades y el medio ambiente. Desde pautas meteorológicas cambiantes, que amenazan la producción de alimentos, hasta el aumento del nivel del mar, que incrementa el riesgo de inundaciones catastróficas, los efectos del cambio climático son de alcance mundial y de una escala sin precedentes. Si no se toman medidas drásticas desde hoy, será más difícil y costoso adaptarse a estos efectos en el futuro.</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42</a:t>
            </a:fld>
            <a:endParaRPr lang="es-MX"/>
          </a:p>
        </p:txBody>
      </p:sp>
    </p:spTree>
    <p:extLst>
      <p:ext uri="{BB962C8B-B14F-4D97-AF65-F5344CB8AC3E}">
        <p14:creationId xmlns:p14="http://schemas.microsoft.com/office/powerpoint/2010/main" val="31774656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sistema de las Naciones Unidas está a la vanguardia de los esfuerzos para salvar nuestro planeta. En 1992, la Cumbre para la Tierra dio lugar a la Convención Marco de las Naciones Unidas</a:t>
            </a:r>
            <a:r>
              <a:rPr lang="es-MX" sz="1200" b="0" i="0" kern="1200" baseline="0" dirty="0" smtClean="0">
                <a:solidFill>
                  <a:schemeClr val="tx1"/>
                </a:solidFill>
                <a:effectLst/>
                <a:latin typeface="+mn-lt"/>
                <a:ea typeface="+mn-ea"/>
                <a:cs typeface="+mn-cs"/>
              </a:rPr>
              <a:t> sobre el Cambio Climático (CMNUCC)</a:t>
            </a:r>
            <a:r>
              <a:rPr lang="es-MX" sz="1200" b="0" i="0" kern="1200" dirty="0" smtClean="0">
                <a:solidFill>
                  <a:schemeClr val="tx1"/>
                </a:solidFill>
                <a:effectLst/>
                <a:latin typeface="+mn-lt"/>
                <a:ea typeface="+mn-ea"/>
                <a:cs typeface="+mn-cs"/>
              </a:rPr>
              <a:t> como primer paso para afrontar el problema. Hoy en día cuenta con una composición casi universal. Un total de 197 países han ratificado la Convención, convirtiéndose en Partes de la misma. El objetivo final de la Convención es prevenir una interferencia humana "peligrosa" con el sistema climático.</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43</a:t>
            </a:fld>
            <a:endParaRPr lang="es-MX"/>
          </a:p>
        </p:txBody>
      </p:sp>
    </p:spTree>
    <p:extLst>
      <p:ext uri="{BB962C8B-B14F-4D97-AF65-F5344CB8AC3E}">
        <p14:creationId xmlns:p14="http://schemas.microsoft.com/office/powerpoint/2010/main" val="31160479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kern="1200" dirty="0" smtClean="0">
                <a:solidFill>
                  <a:schemeClr val="tx1"/>
                </a:solidFill>
                <a:effectLst/>
                <a:latin typeface="+mn-lt"/>
                <a:ea typeface="+mn-ea"/>
                <a:cs typeface="+mn-cs"/>
              </a:rPr>
              <a:t>El PNUD trabaja en cerca de 170 países y territorios, ayudando a reducir la pobreza, las desigualdades y la exclusión. Apoyan a los países a desarrollar políticas, capacidades de liderazgo, de asociación y a fortalecer sus instituciones, además de crear </a:t>
            </a:r>
            <a:r>
              <a:rPr lang="es-MX" sz="1200" kern="1200" dirty="0" err="1" smtClean="0">
                <a:solidFill>
                  <a:schemeClr val="tx1"/>
                </a:solidFill>
                <a:effectLst/>
                <a:latin typeface="+mn-lt"/>
                <a:ea typeface="+mn-ea"/>
                <a:cs typeface="+mn-cs"/>
              </a:rPr>
              <a:t>resiliencia</a:t>
            </a:r>
            <a:r>
              <a:rPr lang="es-MX" sz="1200" kern="1200" dirty="0" smtClean="0">
                <a:solidFill>
                  <a:schemeClr val="tx1"/>
                </a:solidFill>
                <a:effectLst/>
                <a:latin typeface="+mn-lt"/>
                <a:ea typeface="+mn-ea"/>
                <a:cs typeface="+mn-cs"/>
              </a:rPr>
              <a:t> con el fin de obtener resultados concretos en materia de desarrollo.</a:t>
            </a:r>
          </a:p>
          <a:p>
            <a:r>
              <a:rPr lang="es-MX" sz="1200" kern="1200" dirty="0" smtClean="0">
                <a:solidFill>
                  <a:schemeClr val="tx1"/>
                </a:solidFill>
                <a:effectLst/>
                <a:latin typeface="+mn-lt"/>
                <a:ea typeface="+mn-ea"/>
                <a:cs typeface="+mn-cs"/>
              </a:rPr>
              <a:t>En México trabajan junto a los tres poderes del Estado y con todos los sectores de la sociedad para encontrar sus propias soluciones a los retos mundiales y nacionales del desarrollo.</a:t>
            </a:r>
          </a:p>
          <a:p>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44</a:t>
            </a:fld>
            <a:endParaRPr lang="es-MX"/>
          </a:p>
        </p:txBody>
      </p:sp>
    </p:spTree>
    <p:extLst>
      <p:ext uri="{BB962C8B-B14F-4D97-AF65-F5344CB8AC3E}">
        <p14:creationId xmlns:p14="http://schemas.microsoft.com/office/powerpoint/2010/main" val="2055319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A lo largo del siglo XX, los países latinoamericanos han sufrido constantes cambios en las concepciones y estrategias de sus sistemas educacionales. Las sucesivas y diferentes propuestas de reforma, impulsadas sobre todo a partir de los 60’, han tenido como características haber abarcado casi todos los aspectos susceptibles de ser transformados en los sistemas educacionales y de haber sido determinadas, con frecuencia, por factores externos.</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18</a:t>
            </a:fld>
            <a:endParaRPr lang="es-MX"/>
          </a:p>
        </p:txBody>
      </p:sp>
    </p:spTree>
    <p:extLst>
      <p:ext uri="{BB962C8B-B14F-4D97-AF65-F5344CB8AC3E}">
        <p14:creationId xmlns:p14="http://schemas.microsoft.com/office/powerpoint/2010/main" val="39378325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En septiembre de 2015, más de 150 jefes de Estado y de Gobierno se reunieron en la histórica Cumbre </a:t>
            </a:r>
            <a:r>
              <a:rPr lang="es-MX" sz="1200" b="0" i="0" kern="1200" dirty="0" err="1" smtClean="0">
                <a:solidFill>
                  <a:schemeClr val="tx1"/>
                </a:solidFill>
                <a:effectLst/>
                <a:latin typeface="+mn-lt"/>
                <a:ea typeface="+mn-ea"/>
                <a:cs typeface="+mn-cs"/>
              </a:rPr>
              <a:t>deL</a:t>
            </a:r>
            <a:r>
              <a:rPr lang="es-MX" sz="1200" b="0" i="0" kern="1200" baseline="0" dirty="0" smtClean="0">
                <a:solidFill>
                  <a:schemeClr val="tx1"/>
                </a:solidFill>
                <a:effectLst/>
                <a:latin typeface="+mn-lt"/>
                <a:ea typeface="+mn-ea"/>
                <a:cs typeface="+mn-cs"/>
              </a:rPr>
              <a:t> Desarrollo Sostenible </a:t>
            </a:r>
            <a:r>
              <a:rPr lang="es-MX" sz="1200" b="0" i="0" kern="1200" dirty="0" smtClean="0">
                <a:solidFill>
                  <a:schemeClr val="tx1"/>
                </a:solidFill>
                <a:effectLst/>
                <a:latin typeface="+mn-lt"/>
                <a:ea typeface="+mn-ea"/>
                <a:cs typeface="+mn-cs"/>
              </a:rPr>
              <a:t>en la que aprobaron la Agenda 2030. Esta Agenda contiene 17 objetivos de aplicación universal que, desde el 1 de enero de 2016, rigen los esfuerzos de los países para lograr un mundo sostenible en el año 2030.</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45</a:t>
            </a:fld>
            <a:endParaRPr lang="es-MX"/>
          </a:p>
        </p:txBody>
      </p:sp>
    </p:spTree>
    <p:extLst>
      <p:ext uri="{BB962C8B-B14F-4D97-AF65-F5344CB8AC3E}">
        <p14:creationId xmlns:p14="http://schemas.microsoft.com/office/powerpoint/2010/main" val="27397401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Cada objetivo tiene metas específicas que deben alcanzarse en los próximos 15 años.</a:t>
            </a:r>
          </a:p>
          <a:p>
            <a:r>
              <a:rPr lang="es-MX" sz="1200" b="0" i="0" kern="1200" dirty="0" smtClean="0">
                <a:solidFill>
                  <a:schemeClr val="tx1"/>
                </a:solidFill>
                <a:effectLst/>
                <a:latin typeface="+mn-lt"/>
                <a:ea typeface="+mn-ea"/>
                <a:cs typeface="+mn-cs"/>
              </a:rPr>
              <a:t>Para alcanzar estas metas, todo el mundo tiene que hacer su parte: los gobiernos, el sector privado, la sociedad civil y personas</a:t>
            </a:r>
          </a:p>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46</a:t>
            </a:fld>
            <a:endParaRPr lang="es-MX"/>
          </a:p>
        </p:txBody>
      </p:sp>
    </p:spTree>
    <p:extLst>
      <p:ext uri="{BB962C8B-B14F-4D97-AF65-F5344CB8AC3E}">
        <p14:creationId xmlns:p14="http://schemas.microsoft.com/office/powerpoint/2010/main" val="21177040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a:t>
            </a:r>
            <a:r>
              <a:rPr lang="es-MX" baseline="0" dirty="0" smtClean="0"/>
              <a:t> tarea de todos generar conciencia y también acciones en pro de nuestro planeta, pues es la casa que todos compartimos. Las decisiones que no se tomen hoy tendrán repercusiones en un futuro cercano. </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47</a:t>
            </a:fld>
            <a:endParaRPr lang="es-MX"/>
          </a:p>
        </p:txBody>
      </p:sp>
    </p:spTree>
    <p:extLst>
      <p:ext uri="{BB962C8B-B14F-4D97-AF65-F5344CB8AC3E}">
        <p14:creationId xmlns:p14="http://schemas.microsoft.com/office/powerpoint/2010/main" val="128475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 El </a:t>
            </a:r>
            <a:r>
              <a:rPr lang="es-MX" sz="1200" b="0" i="0" kern="1200" dirty="0" err="1" smtClean="0">
                <a:solidFill>
                  <a:schemeClr val="tx1"/>
                </a:solidFill>
                <a:effectLst/>
                <a:latin typeface="+mn-lt"/>
                <a:ea typeface="+mn-ea"/>
                <a:cs typeface="+mn-cs"/>
              </a:rPr>
              <a:t>ecodesarrollo</a:t>
            </a:r>
            <a:r>
              <a:rPr lang="es-MX" sz="1200" b="0" i="0" kern="1200" dirty="0" smtClean="0">
                <a:solidFill>
                  <a:schemeClr val="tx1"/>
                </a:solidFill>
                <a:effectLst/>
                <a:latin typeface="+mn-lt"/>
                <a:ea typeface="+mn-ea"/>
                <a:cs typeface="+mn-cs"/>
              </a:rPr>
              <a:t> es un estilo o modelo para el desarrollo de cada ecosistema, que además de los aspectos económicos que toma en cuenta el desarrollo, considera de manera particular los datos económicos y culturales del propio ecosistema para optimizar un aprovechamiento, evitando la degradación del medio ambiente y las acciones depredadoras. Es una técnica de planeación que busca la articulación de dos metas: por un lado, la meta de desarrollo, de mejoría en la calidad de vida, a través de incrementos en la productividad, y por otro, la meta de mantener en balance o equilibrio el ecosistema donde se desarrollan estas actividades.</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19</a:t>
            </a:fld>
            <a:endParaRPr lang="es-MX"/>
          </a:p>
        </p:txBody>
      </p:sp>
    </p:spTree>
    <p:extLst>
      <p:ext uri="{BB962C8B-B14F-4D97-AF65-F5344CB8AC3E}">
        <p14:creationId xmlns:p14="http://schemas.microsoft.com/office/powerpoint/2010/main" val="522624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Necesitamos despertar a la conciencia ambiental para poder ganar la batalla que está degradando tanto nuestro planeta, nuestra casa común, y para ello resulta fundamental educar y enseñar, mostrando lo que sucede en la realidad de los hechos para que todos  podamos tomar decisiones claras y concretas, tendientes a mejorar la calidad de vida del planeta y de la humanidad.</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20</a:t>
            </a:fld>
            <a:endParaRPr lang="es-MX"/>
          </a:p>
        </p:txBody>
      </p:sp>
    </p:spTree>
    <p:extLst>
      <p:ext uri="{BB962C8B-B14F-4D97-AF65-F5344CB8AC3E}">
        <p14:creationId xmlns:p14="http://schemas.microsoft.com/office/powerpoint/2010/main" val="279284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a:t>
            </a:r>
            <a:r>
              <a:rPr lang="es-MX" baseline="0" dirty="0" smtClean="0"/>
              <a:t> educación ambiental debe ser conocimiento y acción. El conocimiento seguido de la acción, configura un proceso dinámico en el que la persona va perfeccionándose y cambiando su entorno, logrando así su desarrollo personal y social.</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21</a:t>
            </a:fld>
            <a:endParaRPr lang="es-MX"/>
          </a:p>
        </p:txBody>
      </p:sp>
    </p:spTree>
    <p:extLst>
      <p:ext uri="{BB962C8B-B14F-4D97-AF65-F5344CB8AC3E}">
        <p14:creationId xmlns:p14="http://schemas.microsoft.com/office/powerpoint/2010/main" val="3858810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reflexión sobre si mismo</a:t>
            </a:r>
            <a:r>
              <a:rPr lang="es-MX" baseline="0" dirty="0" smtClean="0"/>
              <a:t> y sobre lo que le rodea, permite a la persona tomar conciencia de los aspectos que debe modificar para mejorarse y mejorar su calidad de vida.</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22</a:t>
            </a:fld>
            <a:endParaRPr lang="es-MX"/>
          </a:p>
        </p:txBody>
      </p:sp>
    </p:spTree>
    <p:extLst>
      <p:ext uri="{BB962C8B-B14F-4D97-AF65-F5344CB8AC3E}">
        <p14:creationId xmlns:p14="http://schemas.microsoft.com/office/powerpoint/2010/main" val="1828964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educación ambiental</a:t>
            </a:r>
            <a:r>
              <a:rPr lang="es-MX" sz="1200" b="0" i="0" kern="1200" baseline="0" dirty="0" smtClean="0">
                <a:solidFill>
                  <a:schemeClr val="tx1"/>
                </a:solidFill>
                <a:effectLst/>
                <a:latin typeface="+mn-lt"/>
                <a:ea typeface="+mn-ea"/>
                <a:cs typeface="+mn-cs"/>
              </a:rPr>
              <a:t> debe ser</a:t>
            </a:r>
            <a:r>
              <a:rPr lang="es-MX" sz="1200" b="0" i="0" kern="1200" dirty="0" smtClean="0">
                <a:solidFill>
                  <a:schemeClr val="tx1"/>
                </a:solidFill>
                <a:effectLst/>
                <a:latin typeface="+mn-lt"/>
                <a:ea typeface="+mn-ea"/>
                <a:cs typeface="+mn-cs"/>
              </a:rPr>
              <a:t> entendida como el proceso de formación permanente a través del cual las personas y las colectividades adquieren los conocimientos, actitudes y valores necesarios para conocer y comprender su medio, sensibilizarse y actuar sobre él.</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23</a:t>
            </a:fld>
            <a:endParaRPr lang="es-MX"/>
          </a:p>
        </p:txBody>
      </p:sp>
    </p:spTree>
    <p:extLst>
      <p:ext uri="{BB962C8B-B14F-4D97-AF65-F5344CB8AC3E}">
        <p14:creationId xmlns:p14="http://schemas.microsoft.com/office/powerpoint/2010/main" val="2447353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educación</a:t>
            </a:r>
            <a:r>
              <a:rPr lang="es-MX" baseline="0" dirty="0" smtClean="0"/>
              <a:t> ambiental se debe tratar con un enfoque integral, comprometiéndose a las personas a desarrollar no solo conocimientos sino actitudes y valores. Se debe promover una metodología de reflexión- acción , promoviendo la participación, discusión, análisis, intercambio de ideas y la responsabilidad de acciones.</a:t>
            </a:r>
            <a:endParaRPr lang="es-MX" dirty="0"/>
          </a:p>
        </p:txBody>
      </p:sp>
      <p:sp>
        <p:nvSpPr>
          <p:cNvPr id="4" name="3 Marcador de número de diapositiva"/>
          <p:cNvSpPr>
            <a:spLocks noGrp="1"/>
          </p:cNvSpPr>
          <p:nvPr>
            <p:ph type="sldNum" sz="quarter" idx="10"/>
          </p:nvPr>
        </p:nvSpPr>
        <p:spPr/>
        <p:txBody>
          <a:bodyPr/>
          <a:lstStyle/>
          <a:p>
            <a:fld id="{2C7F3D3D-3813-4A00-A4F5-0591505B3031}" type="slidenum">
              <a:rPr lang="es-MX" smtClean="0"/>
              <a:t>24</a:t>
            </a:fld>
            <a:endParaRPr lang="es-MX"/>
          </a:p>
        </p:txBody>
      </p:sp>
    </p:spTree>
    <p:extLst>
      <p:ext uri="{BB962C8B-B14F-4D97-AF65-F5344CB8AC3E}">
        <p14:creationId xmlns:p14="http://schemas.microsoft.com/office/powerpoint/2010/main" val="3471505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F25F93E-7A03-4DA1-AB20-C39E56D80B93}" type="datetimeFigureOut">
              <a:rPr lang="es-MX" smtClean="0"/>
              <a:t>18/10/2017</a:t>
            </a:fld>
            <a:endParaRPr lang="es-MX"/>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MX"/>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CA646AD5-3C72-4DE7-8D72-75431AA6F92A}"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F25F93E-7A03-4DA1-AB20-C39E56D80B93}" type="datetimeFigureOut">
              <a:rPr lang="es-MX" smtClean="0"/>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A646AD5-3C72-4DE7-8D72-75431AA6F92A}"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8F25F93E-7A03-4DA1-AB20-C39E56D80B93}" type="datetimeFigureOut">
              <a:rPr lang="es-MX" smtClean="0"/>
              <a:t>18/10/2017</a:t>
            </a:fld>
            <a:endParaRPr lang="es-MX"/>
          </a:p>
        </p:txBody>
      </p:sp>
      <p:sp>
        <p:nvSpPr>
          <p:cNvPr id="5" name="4 Marcador de pie de página"/>
          <p:cNvSpPr>
            <a:spLocks noGrp="1"/>
          </p:cNvSpPr>
          <p:nvPr>
            <p:ph type="ftr" sz="quarter" idx="11"/>
          </p:nvPr>
        </p:nvSpPr>
        <p:spPr>
          <a:xfrm>
            <a:off x="457201" y="6248207"/>
            <a:ext cx="5573483" cy="365125"/>
          </a:xfrm>
        </p:spPr>
        <p:txBody>
          <a:bodyPr/>
          <a:lstStyle/>
          <a:p>
            <a:endParaRPr lang="es-MX"/>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CA646AD5-3C72-4DE7-8D72-75431AA6F92A}"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8F25F93E-7A03-4DA1-AB20-C39E56D80B93}" type="datetimeFigureOut">
              <a:rPr lang="es-MX" smtClean="0"/>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CA646AD5-3C72-4DE7-8D72-75431AA6F92A}" type="slidenum">
              <a:rPr lang="es-MX" smtClean="0"/>
              <a:t>‹Nº›</a:t>
            </a:fld>
            <a:endParaRPr lang="es-MX"/>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8F25F93E-7A03-4DA1-AB20-C39E56D80B93}" type="datetimeFigureOut">
              <a:rPr lang="es-MX" smtClean="0"/>
              <a:t>18/10/2017</a:t>
            </a:fld>
            <a:endParaRPr lang="es-MX"/>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A646AD5-3C72-4DE7-8D72-75431AA6F92A}" type="slidenum">
              <a:rPr lang="es-MX" smtClean="0"/>
              <a:t>‹Nº›</a:t>
            </a:fld>
            <a:endParaRPr lang="es-MX"/>
          </a:p>
        </p:txBody>
      </p:sp>
      <p:sp>
        <p:nvSpPr>
          <p:cNvPr id="14" name="13 Marcador de pie de página"/>
          <p:cNvSpPr>
            <a:spLocks noGrp="1"/>
          </p:cNvSpPr>
          <p:nvPr>
            <p:ph type="ftr" sz="quarter" idx="12"/>
          </p:nvPr>
        </p:nvSpPr>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8F25F93E-7A03-4DA1-AB20-C39E56D80B93}" type="datetimeFigureOut">
              <a:rPr lang="es-MX" smtClean="0"/>
              <a:t>18/10/2017</a:t>
            </a:fld>
            <a:endParaRPr lang="es-MX"/>
          </a:p>
        </p:txBody>
      </p:sp>
      <p:sp>
        <p:nvSpPr>
          <p:cNvPr id="10" name="9 Marcador de número de diapositiva"/>
          <p:cNvSpPr>
            <a:spLocks noGrp="1"/>
          </p:cNvSpPr>
          <p:nvPr>
            <p:ph type="sldNum" sz="quarter" idx="16"/>
          </p:nvPr>
        </p:nvSpPr>
        <p:spPr/>
        <p:txBody>
          <a:bodyPr rtlCol="0"/>
          <a:lstStyle/>
          <a:p>
            <a:fld id="{CA646AD5-3C72-4DE7-8D72-75431AA6F92A}" type="slidenum">
              <a:rPr lang="es-MX" smtClean="0"/>
              <a:t>‹Nº›</a:t>
            </a:fld>
            <a:endParaRPr lang="es-MX"/>
          </a:p>
        </p:txBody>
      </p:sp>
      <p:sp>
        <p:nvSpPr>
          <p:cNvPr id="12" name="11 Marcador de pie de página"/>
          <p:cNvSpPr>
            <a:spLocks noGrp="1"/>
          </p:cNvSpPr>
          <p:nvPr>
            <p:ph type="ftr" sz="quarter" idx="17"/>
          </p:nvPr>
        </p:nvSpPr>
        <p:spPr/>
        <p:txBody>
          <a:bodyPr rtlCol="0"/>
          <a:lstStyle/>
          <a:p>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8F25F93E-7A03-4DA1-AB20-C39E56D80B93}" type="datetimeFigureOut">
              <a:rPr lang="es-MX" smtClean="0"/>
              <a:t>18/10/2017</a:t>
            </a:fld>
            <a:endParaRPr lang="es-MX"/>
          </a:p>
        </p:txBody>
      </p:sp>
      <p:sp>
        <p:nvSpPr>
          <p:cNvPr id="12" name="11 Marcador de número de diapositiva"/>
          <p:cNvSpPr>
            <a:spLocks noGrp="1"/>
          </p:cNvSpPr>
          <p:nvPr>
            <p:ph type="sldNum" sz="quarter" idx="16"/>
          </p:nvPr>
        </p:nvSpPr>
        <p:spPr/>
        <p:txBody>
          <a:bodyPr rtlCol="0"/>
          <a:lstStyle/>
          <a:p>
            <a:fld id="{CA646AD5-3C72-4DE7-8D72-75431AA6F92A}" type="slidenum">
              <a:rPr lang="es-MX" smtClean="0"/>
              <a:t>‹Nº›</a:t>
            </a:fld>
            <a:endParaRPr lang="es-MX"/>
          </a:p>
        </p:txBody>
      </p:sp>
      <p:sp>
        <p:nvSpPr>
          <p:cNvPr id="14" name="13 Marcador de pie de página"/>
          <p:cNvSpPr>
            <a:spLocks noGrp="1"/>
          </p:cNvSpPr>
          <p:nvPr>
            <p:ph type="ftr" sz="quarter" idx="17"/>
          </p:nvPr>
        </p:nvSpPr>
        <p:spPr/>
        <p:txBody>
          <a:bodyPr rtlCol="0"/>
          <a:lstStyle/>
          <a:p>
            <a:endParaRPr lang="es-MX"/>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F25F93E-7A03-4DA1-AB20-C39E56D80B93}" type="datetimeFigureOut">
              <a:rPr lang="es-MX" smtClean="0"/>
              <a:t>18/10/2017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CA646AD5-3C72-4DE7-8D72-75431AA6F92A}"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F25F93E-7A03-4DA1-AB20-C39E56D80B93}" type="datetimeFigureOut">
              <a:rPr lang="es-MX" smtClean="0"/>
              <a:t>18/10/2017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CA646AD5-3C72-4DE7-8D72-75431AA6F92A}"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8F25F93E-7A03-4DA1-AB20-C39E56D80B93}" type="datetimeFigureOut">
              <a:rPr lang="es-MX" smtClean="0"/>
              <a:t>18/10/2017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CA646AD5-3C72-4DE7-8D72-75431AA6F92A}" type="slidenum">
              <a:rPr lang="es-MX" smtClean="0"/>
              <a:t>‹Nº›</a:t>
            </a:fld>
            <a:endParaRPr lang="es-MX"/>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8F25F93E-7A03-4DA1-AB20-C39E56D80B93}" type="datetimeFigureOut">
              <a:rPr lang="es-MX" smtClean="0"/>
              <a:t>18/10/2017</a:t>
            </a:fld>
            <a:endParaRPr lang="es-MX"/>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CA646AD5-3C72-4DE7-8D72-75431AA6F92A}" type="slidenum">
              <a:rPr lang="es-MX" smtClean="0"/>
              <a:t>‹Nº›</a:t>
            </a:fld>
            <a:endParaRPr lang="es-MX"/>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MX"/>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F25F93E-7A03-4DA1-AB20-C39E56D80B93}" type="datetimeFigureOut">
              <a:rPr lang="es-MX" smtClean="0"/>
              <a:t>18/10/2017</a:t>
            </a:fld>
            <a:endParaRPr lang="es-MX"/>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MX"/>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A646AD5-3C72-4DE7-8D72-75431AA6F92A}"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5.jpeg"/></Relationships>
</file>

<file path=ppt/slides/_rels/slide3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3.jpeg"/></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un.org/es/"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1"/>
          </p:nvPr>
        </p:nvSpPr>
        <p:spPr>
          <a:xfrm>
            <a:off x="914400" y="357188"/>
            <a:ext cx="7772400" cy="5999162"/>
          </a:xfrm>
        </p:spPr>
        <p:txBody>
          <a:bodyPr>
            <a:normAutofit fontScale="92500" lnSpcReduction="20000"/>
          </a:bodyPr>
          <a:lstStyle/>
          <a:p>
            <a:pPr marL="548640" indent="-411480" algn="ctr" eaLnBrk="1" fontAlgn="auto" hangingPunct="1">
              <a:spcAft>
                <a:spcPts val="0"/>
              </a:spcAft>
              <a:buClr>
                <a:schemeClr val="tx1">
                  <a:shade val="95000"/>
                </a:schemeClr>
              </a:buClr>
              <a:buFont typeface="Wingdings" pitchFamily="2" charset="2"/>
              <a:buNone/>
              <a:defRPr/>
            </a:pPr>
            <a:r>
              <a:rPr lang="es-ES" sz="2400" dirty="0" smtClean="0">
                <a:solidFill>
                  <a:schemeClr val="accent1">
                    <a:lumMod val="50000"/>
                  </a:schemeClr>
                </a:solidFill>
              </a:rPr>
              <a:t>UNIVERSIDAD AUTÓNOMA DEL ESTADO DE MÉXICO</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solidFill>
                  <a:schemeClr val="accent1">
                    <a:lumMod val="50000"/>
                  </a:schemeClr>
                </a:solidFill>
              </a:rPr>
              <a:t>FACULTAD DE ODONTOLOGÍA</a:t>
            </a:r>
          </a:p>
          <a:p>
            <a:pPr marL="548640" indent="-411480" algn="ctr" eaLnBrk="1" fontAlgn="auto" hangingPunct="1">
              <a:spcAft>
                <a:spcPts val="0"/>
              </a:spcAft>
              <a:buClr>
                <a:schemeClr val="tx1">
                  <a:shade val="95000"/>
                </a:schemeClr>
              </a:buClr>
              <a:buFont typeface="Wingdings" pitchFamily="2" charset="2"/>
              <a:buNone/>
              <a:defRPr/>
            </a:pPr>
            <a:r>
              <a:rPr lang="es-ES" dirty="0" smtClean="0">
                <a:solidFill>
                  <a:schemeClr val="accent1">
                    <a:lumMod val="50000"/>
                  </a:schemeClr>
                </a:solidFill>
              </a:rPr>
              <a:t>LICENCIATURA DE CIRUJANO DENTISTA</a:t>
            </a:r>
            <a:endParaRPr lang="es-ES" sz="2400" dirty="0" smtClean="0">
              <a:solidFill>
                <a:schemeClr val="accent1">
                  <a:lumMod val="50000"/>
                </a:schemeClr>
              </a:solidFill>
            </a:endParaRPr>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solidFill>
                <a:schemeClr val="accent1">
                  <a:lumMod val="50000"/>
                </a:schemeClr>
              </a:solidFill>
            </a:endParaRPr>
          </a:p>
          <a:p>
            <a:pPr marL="548640" indent="-411480" algn="ctr" eaLnBrk="1" fontAlgn="auto" hangingPunct="1">
              <a:spcAft>
                <a:spcPts val="0"/>
              </a:spcAft>
              <a:buClr>
                <a:schemeClr val="tx1">
                  <a:shade val="95000"/>
                </a:schemeClr>
              </a:buClr>
              <a:buFont typeface="Wingdings" pitchFamily="2" charset="2"/>
              <a:buNone/>
              <a:defRPr/>
            </a:pPr>
            <a:r>
              <a:rPr lang="es-MX" sz="2400" dirty="0" smtClean="0">
                <a:solidFill>
                  <a:schemeClr val="accent1">
                    <a:lumMod val="50000"/>
                  </a:schemeClr>
                </a:solidFill>
              </a:rPr>
              <a:t>ÁREA DE DOCENCIA: </a:t>
            </a:r>
          </a:p>
          <a:p>
            <a:pPr marL="548640" indent="-411480" algn="ctr" eaLnBrk="1" fontAlgn="auto" hangingPunct="1">
              <a:spcAft>
                <a:spcPts val="0"/>
              </a:spcAft>
              <a:buClr>
                <a:schemeClr val="tx1">
                  <a:shade val="95000"/>
                </a:schemeClr>
              </a:buClr>
              <a:buFont typeface="Wingdings" pitchFamily="2" charset="2"/>
              <a:buNone/>
              <a:defRPr/>
            </a:pPr>
            <a:r>
              <a:rPr lang="es-MX" sz="2400" dirty="0" smtClean="0">
                <a:solidFill>
                  <a:schemeClr val="accent1">
                    <a:lumMod val="50000"/>
                  </a:schemeClr>
                </a:solidFill>
              </a:rPr>
              <a:t>INVESTIGACIÓN Y FORMACIÓN BÁSICA</a:t>
            </a:r>
          </a:p>
          <a:p>
            <a:pPr marL="548640" indent="-411480" algn="ctr" eaLnBrk="1" fontAlgn="auto" hangingPunct="1">
              <a:spcAft>
                <a:spcPts val="0"/>
              </a:spcAft>
              <a:buClr>
                <a:schemeClr val="tx1">
                  <a:shade val="95000"/>
                </a:schemeClr>
              </a:buClr>
              <a:buFont typeface="Wingdings" pitchFamily="2" charset="2"/>
              <a:buNone/>
              <a:defRPr/>
            </a:pPr>
            <a:endParaRPr lang="es-MX" sz="2400" dirty="0" smtClean="0">
              <a:solidFill>
                <a:schemeClr val="accent1">
                  <a:lumMod val="50000"/>
                </a:schemeClr>
              </a:solidFill>
            </a:endParaRP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solidFill>
                  <a:schemeClr val="accent1">
                    <a:lumMod val="50000"/>
                  </a:schemeClr>
                </a:solidFill>
              </a:rPr>
              <a:t>UNIDAD DE APRENDIZAJE:  </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solidFill>
                  <a:schemeClr val="accent1">
                    <a:lumMod val="50000"/>
                  </a:schemeClr>
                </a:solidFill>
              </a:rPr>
              <a:t>EDUCACIÓN AMBIENTAL</a:t>
            </a:r>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solidFill>
                <a:schemeClr val="accent1">
                  <a:lumMod val="50000"/>
                </a:schemeClr>
              </a:solidFill>
            </a:endParaRP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solidFill>
                  <a:schemeClr val="accent1">
                    <a:lumMod val="50000"/>
                  </a:schemeClr>
                </a:solidFill>
              </a:rPr>
              <a:t>TEMA DEL MATERIAL:</a:t>
            </a:r>
          </a:p>
          <a:p>
            <a:pPr marL="548640" indent="-411480" algn="ctr">
              <a:buClr>
                <a:schemeClr val="tx1">
                  <a:shade val="95000"/>
                </a:schemeClr>
              </a:buClr>
              <a:buNone/>
              <a:defRPr/>
            </a:pPr>
            <a:r>
              <a:rPr lang="es-MX" sz="2200" b="1" dirty="0" smtClean="0">
                <a:solidFill>
                  <a:schemeClr val="accent1">
                    <a:lumMod val="50000"/>
                  </a:schemeClr>
                </a:solidFill>
              </a:rPr>
              <a:t>EDUCACIÓN AMBIENTAL Y EDUCACIÓN PARA EL DESARROLLO SOSTENIBLE</a:t>
            </a:r>
          </a:p>
          <a:p>
            <a:pPr marL="548640" indent="-411480" algn="ctr">
              <a:buClr>
                <a:schemeClr val="tx1">
                  <a:shade val="95000"/>
                </a:schemeClr>
              </a:buClr>
              <a:buNone/>
              <a:defRPr/>
            </a:pPr>
            <a:endParaRPr lang="es-MX" sz="2200" b="1" dirty="0" smtClean="0">
              <a:solidFill>
                <a:schemeClr val="accent1">
                  <a:lumMod val="50000"/>
                </a:schemeClr>
              </a:solidFill>
            </a:endParaRPr>
          </a:p>
          <a:p>
            <a:pPr marL="548640" indent="-411480" algn="ctr">
              <a:buClr>
                <a:schemeClr val="tx1">
                  <a:shade val="95000"/>
                </a:schemeClr>
              </a:buClr>
              <a:buNone/>
              <a:defRPr/>
            </a:pPr>
            <a:r>
              <a:rPr lang="es-ES" sz="2400" dirty="0" smtClean="0">
                <a:solidFill>
                  <a:schemeClr val="accent1">
                    <a:lumMod val="50000"/>
                  </a:schemeClr>
                </a:solidFill>
              </a:rPr>
              <a:t>ELABORADO POR:</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solidFill>
                  <a:schemeClr val="accent1">
                    <a:lumMod val="50000"/>
                  </a:schemeClr>
                </a:solidFill>
              </a:rPr>
              <a:t>DRA. EN E.P. ROSA MARTHA FLORES ESTRADA</a:t>
            </a:r>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solidFill>
                <a:schemeClr val="accent1">
                  <a:lumMod val="50000"/>
                </a:schemeClr>
              </a:solidFill>
            </a:endParaRPr>
          </a:p>
        </p:txBody>
      </p:sp>
      <p:sp>
        <p:nvSpPr>
          <p:cNvPr id="7171"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C3DB13C-DB07-4933-A084-7C76AED20064}" type="slidenum">
              <a:rPr lang="es-ES" smtClean="0">
                <a:solidFill>
                  <a:schemeClr val="tx2"/>
                </a:solidFill>
              </a:rPr>
              <a:pPr eaLnBrk="1" hangingPunct="1"/>
              <a:t>1</a:t>
            </a:fld>
            <a:endParaRPr lang="es-ES" smtClean="0">
              <a:solidFill>
                <a:schemeClr val="tx2"/>
              </a:solidFill>
            </a:endParaRPr>
          </a:p>
        </p:txBody>
      </p:sp>
      <p:pic>
        <p:nvPicPr>
          <p:cNvPr id="7172"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9309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Competencias Profesionales</a:t>
            </a:r>
            <a:endParaRPr lang="es-MX" b="1" dirty="0"/>
          </a:p>
        </p:txBody>
      </p:sp>
      <p:sp>
        <p:nvSpPr>
          <p:cNvPr id="3" name="2 Marcador de contenido"/>
          <p:cNvSpPr>
            <a:spLocks noGrp="1"/>
          </p:cNvSpPr>
          <p:nvPr>
            <p:ph sz="quarter" idx="1"/>
          </p:nvPr>
        </p:nvSpPr>
        <p:spPr/>
        <p:txBody>
          <a:bodyPr>
            <a:normAutofit/>
          </a:bodyPr>
          <a:lstStyle/>
          <a:p>
            <a:pPr lvl="0"/>
            <a:r>
              <a:rPr lang="es-MX" dirty="0" smtClean="0">
                <a:solidFill>
                  <a:schemeClr val="accent1">
                    <a:lumMod val="50000"/>
                  </a:schemeClr>
                </a:solidFill>
              </a:rPr>
              <a:t>Compartir </a:t>
            </a:r>
            <a:r>
              <a:rPr lang="es-MX" dirty="0">
                <a:solidFill>
                  <a:schemeClr val="accent1">
                    <a:lumMod val="50000"/>
                  </a:schemeClr>
                </a:solidFill>
              </a:rPr>
              <a:t>sus conocimientos con sus pacientes, otros odontólogos y profesionales de la salud.</a:t>
            </a:r>
          </a:p>
          <a:p>
            <a:pPr lvl="0"/>
            <a:r>
              <a:rPr lang="es-MX" dirty="0">
                <a:solidFill>
                  <a:schemeClr val="accent1">
                    <a:lumMod val="50000"/>
                  </a:schemeClr>
                </a:solidFill>
              </a:rPr>
              <a:t>Participar en eventos institucionales y  estudiantiles internos y externos.</a:t>
            </a:r>
          </a:p>
          <a:p>
            <a:pPr lvl="0"/>
            <a:r>
              <a:rPr lang="es-MX" dirty="0">
                <a:solidFill>
                  <a:schemeClr val="accent1">
                    <a:lumMod val="50000"/>
                  </a:schemeClr>
                </a:solidFill>
              </a:rPr>
              <a:t>Aplicar la norma de control de infecciones.</a:t>
            </a:r>
          </a:p>
          <a:p>
            <a:r>
              <a:rPr lang="es-MX" dirty="0">
                <a:solidFill>
                  <a:schemeClr val="accent1">
                    <a:lumMod val="50000"/>
                  </a:schemeClr>
                </a:solidFill>
              </a:rPr>
              <a:t>Desarrollar habilidades de lectura y síntesis de información con la investigación documental </a:t>
            </a:r>
            <a:r>
              <a:rPr lang="es-ES" dirty="0">
                <a:solidFill>
                  <a:schemeClr val="accent1">
                    <a:lumMod val="50000"/>
                  </a:schemeClr>
                </a:solidFill>
              </a:rPr>
              <a:t>dada.</a:t>
            </a:r>
            <a:endParaRPr lang="es-MX"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6458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Unidad de Competencia II</a:t>
            </a:r>
            <a:endParaRPr lang="es-MX" b="1" dirty="0"/>
          </a:p>
        </p:txBody>
      </p:sp>
      <p:sp>
        <p:nvSpPr>
          <p:cNvPr id="3" name="2 Marcador de contenido"/>
          <p:cNvSpPr>
            <a:spLocks noGrp="1"/>
          </p:cNvSpPr>
          <p:nvPr>
            <p:ph sz="quarter" idx="1"/>
          </p:nvPr>
        </p:nvSpPr>
        <p:spPr/>
        <p:txBody>
          <a:bodyPr/>
          <a:lstStyle/>
          <a:p>
            <a:r>
              <a:rPr lang="es-ES" dirty="0" smtClean="0">
                <a:solidFill>
                  <a:schemeClr val="accent1">
                    <a:lumMod val="50000"/>
                  </a:schemeClr>
                </a:solidFill>
              </a:rPr>
              <a:t>Identificar las principales perspectivas de la educación ambiental para la sustentabilidad, desde la odontología.</a:t>
            </a:r>
            <a:endParaRPr lang="es-MX" dirty="0" smtClean="0">
              <a:solidFill>
                <a:schemeClr val="accent1">
                  <a:lumMod val="50000"/>
                </a:schemeClr>
              </a:solidFill>
            </a:endParaRPr>
          </a:p>
          <a:p>
            <a:endParaRPr lang="es-MX"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885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Conocimientos </a:t>
            </a:r>
            <a:endParaRPr lang="es-MX" b="1" dirty="0"/>
          </a:p>
        </p:txBody>
      </p:sp>
      <p:sp>
        <p:nvSpPr>
          <p:cNvPr id="3" name="2 Marcador de contenido"/>
          <p:cNvSpPr>
            <a:spLocks noGrp="1"/>
          </p:cNvSpPr>
          <p:nvPr>
            <p:ph sz="quarter" idx="1"/>
          </p:nvPr>
        </p:nvSpPr>
        <p:spPr/>
        <p:txBody>
          <a:bodyPr>
            <a:normAutofit lnSpcReduction="10000"/>
          </a:bodyPr>
          <a:lstStyle/>
          <a:p>
            <a:pPr lvl="0"/>
            <a:r>
              <a:rPr lang="es-ES" u="sng" dirty="0">
                <a:solidFill>
                  <a:schemeClr val="accent1">
                    <a:lumMod val="50000"/>
                  </a:schemeClr>
                </a:solidFill>
              </a:rPr>
              <a:t>Educación ambiental: fundamentos, realidad y perspectiva</a:t>
            </a:r>
            <a:endParaRPr lang="es-MX" u="sng" dirty="0">
              <a:solidFill>
                <a:schemeClr val="accent1">
                  <a:lumMod val="50000"/>
                </a:schemeClr>
              </a:solidFill>
            </a:endParaRPr>
          </a:p>
          <a:p>
            <a:pPr lvl="0"/>
            <a:r>
              <a:rPr lang="es-ES" u="sng" dirty="0">
                <a:solidFill>
                  <a:schemeClr val="accent1">
                    <a:lumMod val="50000"/>
                  </a:schemeClr>
                </a:solidFill>
              </a:rPr>
              <a:t>Del desarrollo sostenible a la sustentabilidad</a:t>
            </a:r>
            <a:endParaRPr lang="es-MX" u="sng" dirty="0">
              <a:solidFill>
                <a:schemeClr val="accent1">
                  <a:lumMod val="50000"/>
                </a:schemeClr>
              </a:solidFill>
            </a:endParaRPr>
          </a:p>
          <a:p>
            <a:pPr lvl="0"/>
            <a:r>
              <a:rPr lang="es-ES" dirty="0">
                <a:solidFill>
                  <a:schemeClr val="accent1">
                    <a:lumMod val="50000"/>
                  </a:schemeClr>
                </a:solidFill>
              </a:rPr>
              <a:t>Estrategias educativo-ambientales para el desarrollo comunitario</a:t>
            </a:r>
            <a:endParaRPr lang="es-MX" dirty="0">
              <a:solidFill>
                <a:schemeClr val="accent1">
                  <a:lumMod val="50000"/>
                </a:schemeClr>
              </a:solidFill>
            </a:endParaRPr>
          </a:p>
          <a:p>
            <a:pPr lvl="0"/>
            <a:r>
              <a:rPr lang="es-ES" dirty="0">
                <a:solidFill>
                  <a:schemeClr val="accent1">
                    <a:lumMod val="50000"/>
                  </a:schemeClr>
                </a:solidFill>
              </a:rPr>
              <a:t>Interpretación  ambiental </a:t>
            </a:r>
            <a:endParaRPr lang="es-MX" dirty="0">
              <a:solidFill>
                <a:schemeClr val="accent1">
                  <a:lumMod val="50000"/>
                </a:schemeClr>
              </a:solidFill>
            </a:endParaRPr>
          </a:p>
          <a:p>
            <a:pPr lvl="0"/>
            <a:r>
              <a:rPr lang="es-ES" dirty="0">
                <a:solidFill>
                  <a:schemeClr val="accent1">
                    <a:lumMod val="50000"/>
                  </a:schemeClr>
                </a:solidFill>
              </a:rPr>
              <a:t>Carteles como un recurso de comunicación ambiental</a:t>
            </a:r>
            <a:endParaRPr lang="es-MX" dirty="0">
              <a:solidFill>
                <a:schemeClr val="accent1">
                  <a:lumMod val="50000"/>
                </a:schemeClr>
              </a:solidFill>
            </a:endParaRPr>
          </a:p>
          <a:p>
            <a:pPr lvl="0"/>
            <a:r>
              <a:rPr lang="es-ES" dirty="0">
                <a:solidFill>
                  <a:schemeClr val="accent1">
                    <a:lumMod val="50000"/>
                  </a:schemeClr>
                </a:solidFill>
              </a:rPr>
              <a:t>Intervención  ambiental   y la carta de la tierra</a:t>
            </a:r>
            <a:endParaRPr lang="es-MX" dirty="0">
              <a:solidFill>
                <a:schemeClr val="accent1">
                  <a:lumMod val="50000"/>
                </a:schemeClr>
              </a:solidFill>
            </a:endParaRPr>
          </a:p>
          <a:p>
            <a:endParaRPr lang="es-MX"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0210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Habilidades </a:t>
            </a:r>
            <a:endParaRPr lang="es-MX" b="1" dirty="0"/>
          </a:p>
        </p:txBody>
      </p:sp>
      <p:sp>
        <p:nvSpPr>
          <p:cNvPr id="3" name="2 Marcador de contenido"/>
          <p:cNvSpPr>
            <a:spLocks noGrp="1"/>
          </p:cNvSpPr>
          <p:nvPr>
            <p:ph sz="quarter" idx="1"/>
          </p:nvPr>
        </p:nvSpPr>
        <p:spPr/>
        <p:txBody>
          <a:bodyPr>
            <a:normAutofit fontScale="92500"/>
          </a:bodyPr>
          <a:lstStyle/>
          <a:p>
            <a:r>
              <a:rPr lang="es-ES" sz="3100" u="sng" dirty="0">
                <a:solidFill>
                  <a:schemeClr val="accent1">
                    <a:lumMod val="50000"/>
                  </a:schemeClr>
                </a:solidFill>
              </a:rPr>
              <a:t>Enunciar el concepto de Educación Ambiental, su clasificación, objetivos y principios.</a:t>
            </a:r>
            <a:endParaRPr lang="es-MX" sz="3500" u="sng" dirty="0">
              <a:solidFill>
                <a:schemeClr val="accent1">
                  <a:lumMod val="50000"/>
                </a:schemeClr>
              </a:solidFill>
            </a:endParaRPr>
          </a:p>
          <a:p>
            <a:r>
              <a:rPr lang="es-ES" sz="3100" u="sng" dirty="0">
                <a:solidFill>
                  <a:schemeClr val="accent1">
                    <a:lumMod val="50000"/>
                  </a:schemeClr>
                </a:solidFill>
              </a:rPr>
              <a:t>Examinar características de la Ed. Ambiental a nivel nacional, estatal y local, así como la manera en que el odontólogo interviene en este proceso.</a:t>
            </a:r>
            <a:endParaRPr lang="es-MX" sz="3500" u="sng" dirty="0">
              <a:solidFill>
                <a:schemeClr val="accent1">
                  <a:lumMod val="50000"/>
                </a:schemeClr>
              </a:solidFill>
            </a:endParaRPr>
          </a:p>
          <a:p>
            <a:r>
              <a:rPr lang="es-ES" sz="3100" u="sng" dirty="0">
                <a:solidFill>
                  <a:schemeClr val="accent1">
                    <a:lumMod val="50000"/>
                  </a:schemeClr>
                </a:solidFill>
              </a:rPr>
              <a:t>Analizar el origen y desarrollo de desarrollo sostenible hasta la perspectiva de la sustentabilidad, así como las características de una práctica odontológica sustentable</a:t>
            </a:r>
            <a:r>
              <a:rPr lang="es-ES" sz="3100" u="sng" dirty="0" smtClean="0">
                <a:solidFill>
                  <a:schemeClr val="accent1">
                    <a:lumMod val="50000"/>
                  </a:schemeClr>
                </a:solidFill>
              </a:rPr>
              <a:t>.</a:t>
            </a:r>
            <a:endParaRPr lang="es-MX" sz="3500" u="sng"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3770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Habilidades (Continuación)</a:t>
            </a:r>
            <a:endParaRPr lang="es-MX" b="1" dirty="0"/>
          </a:p>
        </p:txBody>
      </p:sp>
      <p:sp>
        <p:nvSpPr>
          <p:cNvPr id="3" name="2 Marcador de contenido"/>
          <p:cNvSpPr>
            <a:spLocks noGrp="1"/>
          </p:cNvSpPr>
          <p:nvPr>
            <p:ph sz="quarter" idx="1"/>
          </p:nvPr>
        </p:nvSpPr>
        <p:spPr/>
        <p:txBody>
          <a:bodyPr>
            <a:normAutofit fontScale="92500"/>
          </a:bodyPr>
          <a:lstStyle/>
          <a:p>
            <a:r>
              <a:rPr lang="es-ES" sz="3100" dirty="0" smtClean="0">
                <a:solidFill>
                  <a:schemeClr val="accent1">
                    <a:lumMod val="50000"/>
                  </a:schemeClr>
                </a:solidFill>
              </a:rPr>
              <a:t>Identificar </a:t>
            </a:r>
            <a:r>
              <a:rPr lang="es-ES" sz="3100" dirty="0">
                <a:solidFill>
                  <a:schemeClr val="accent1">
                    <a:lumMod val="50000"/>
                  </a:schemeClr>
                </a:solidFill>
              </a:rPr>
              <a:t>las principales características y utilidad de  distintas estrategias educativo-ambientales para contribuir a la solución de una problemática ambiental o de salud a nivel comunitario</a:t>
            </a:r>
            <a:endParaRPr lang="es-MX" sz="3500" dirty="0">
              <a:solidFill>
                <a:schemeClr val="accent1">
                  <a:lumMod val="50000"/>
                </a:schemeClr>
              </a:solidFill>
            </a:endParaRPr>
          </a:p>
          <a:p>
            <a:r>
              <a:rPr lang="es-ES" sz="3200" dirty="0">
                <a:solidFill>
                  <a:schemeClr val="accent1">
                    <a:lumMod val="50000"/>
                  </a:schemeClr>
                </a:solidFill>
              </a:rPr>
              <a:t>Elegir, diseñar y aplicar una estrategia de intervención educativa ambiental en una comunidad con problemática ambiental o de salud, considerando como referentes a la Carta de la Tierra y acciones de no-violencia. </a:t>
            </a:r>
            <a:endParaRPr lang="es-MX"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6789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332656"/>
            <a:ext cx="8153400" cy="990600"/>
          </a:xfrm>
        </p:spPr>
        <p:txBody>
          <a:bodyPr/>
          <a:lstStyle/>
          <a:p>
            <a:r>
              <a:rPr lang="es-MX" b="1" dirty="0" smtClean="0"/>
              <a:t>Actitudes/Valores</a:t>
            </a:r>
            <a:endParaRPr lang="es-MX" b="1" dirty="0"/>
          </a:p>
        </p:txBody>
      </p:sp>
      <p:sp>
        <p:nvSpPr>
          <p:cNvPr id="3" name="2 Marcador de contenido"/>
          <p:cNvSpPr>
            <a:spLocks noGrp="1"/>
          </p:cNvSpPr>
          <p:nvPr>
            <p:ph sz="quarter" idx="1"/>
          </p:nvPr>
        </p:nvSpPr>
        <p:spPr/>
        <p:txBody>
          <a:bodyPr>
            <a:normAutofit fontScale="85000" lnSpcReduction="20000"/>
          </a:bodyPr>
          <a:lstStyle/>
          <a:p>
            <a:r>
              <a:rPr lang="es-ES" sz="3100" dirty="0">
                <a:solidFill>
                  <a:schemeClr val="accent1">
                    <a:lumMod val="50000"/>
                  </a:schemeClr>
                </a:solidFill>
              </a:rPr>
              <a:t>Trabajo en equipo</a:t>
            </a:r>
            <a:endParaRPr lang="es-MX" sz="3500" dirty="0">
              <a:solidFill>
                <a:schemeClr val="accent1">
                  <a:lumMod val="50000"/>
                </a:schemeClr>
              </a:solidFill>
            </a:endParaRPr>
          </a:p>
          <a:p>
            <a:r>
              <a:rPr lang="es-ES" sz="3100" dirty="0">
                <a:solidFill>
                  <a:schemeClr val="accent1">
                    <a:lumMod val="50000"/>
                  </a:schemeClr>
                </a:solidFill>
              </a:rPr>
              <a:t>Solidaridad con el medio ambiente</a:t>
            </a:r>
            <a:endParaRPr lang="es-MX" sz="3500" dirty="0">
              <a:solidFill>
                <a:schemeClr val="accent1">
                  <a:lumMod val="50000"/>
                </a:schemeClr>
              </a:solidFill>
            </a:endParaRPr>
          </a:p>
          <a:p>
            <a:r>
              <a:rPr lang="es-ES" sz="3100" dirty="0">
                <a:solidFill>
                  <a:schemeClr val="accent1">
                    <a:lumMod val="50000"/>
                  </a:schemeClr>
                </a:solidFill>
              </a:rPr>
              <a:t>Cooperación con las comunidades con problemática ambiental</a:t>
            </a:r>
            <a:endParaRPr lang="es-MX" sz="3500" dirty="0">
              <a:solidFill>
                <a:schemeClr val="accent1">
                  <a:lumMod val="50000"/>
                </a:schemeClr>
              </a:solidFill>
            </a:endParaRPr>
          </a:p>
          <a:p>
            <a:r>
              <a:rPr lang="es-ES" sz="3100" dirty="0">
                <a:solidFill>
                  <a:schemeClr val="accent1">
                    <a:lumMod val="50000"/>
                  </a:schemeClr>
                </a:solidFill>
              </a:rPr>
              <a:t>Compromiso con la comunidad, el equipo de trabajo y el proyecto mismo</a:t>
            </a:r>
            <a:endParaRPr lang="es-MX" sz="3500" dirty="0">
              <a:solidFill>
                <a:schemeClr val="accent1">
                  <a:lumMod val="50000"/>
                </a:schemeClr>
              </a:solidFill>
            </a:endParaRPr>
          </a:p>
          <a:p>
            <a:r>
              <a:rPr lang="es-ES" sz="3100" dirty="0">
                <a:solidFill>
                  <a:schemeClr val="accent1">
                    <a:lumMod val="50000"/>
                  </a:schemeClr>
                </a:solidFill>
              </a:rPr>
              <a:t>Participación en la aplicación de la estrategia de interpretación, intervención y comunicación  y sus acciones</a:t>
            </a:r>
            <a:endParaRPr lang="es-MX" sz="3500" dirty="0">
              <a:solidFill>
                <a:schemeClr val="accent1">
                  <a:lumMod val="50000"/>
                </a:schemeClr>
              </a:solidFill>
            </a:endParaRPr>
          </a:p>
          <a:p>
            <a:r>
              <a:rPr lang="es-ES" sz="3100" dirty="0">
                <a:solidFill>
                  <a:schemeClr val="accent1">
                    <a:lumMod val="50000"/>
                  </a:schemeClr>
                </a:solidFill>
              </a:rPr>
              <a:t>Tolerancia, respeto y honestidad en el trato con compañeros, asesores y comunidad</a:t>
            </a:r>
            <a:endParaRPr lang="es-MX" sz="3500" dirty="0">
              <a:solidFill>
                <a:schemeClr val="accent1">
                  <a:lumMod val="50000"/>
                </a:schemeClr>
              </a:solidFill>
            </a:endParaRPr>
          </a:p>
          <a:p>
            <a:r>
              <a:rPr lang="es-ES" sz="3100" dirty="0">
                <a:solidFill>
                  <a:schemeClr val="accent1">
                    <a:lumMod val="50000"/>
                  </a:schemeClr>
                </a:solidFill>
              </a:rPr>
              <a:t>Calidad en el diseño de la estrategia de interpretación,  intervención y comunicación ambientales  y sus acciones</a:t>
            </a:r>
            <a:endParaRPr lang="es-MX" sz="3500" dirty="0">
              <a:solidFill>
                <a:schemeClr val="accent1">
                  <a:lumMod val="50000"/>
                </a:schemeClr>
              </a:solidFill>
            </a:endParaRPr>
          </a:p>
          <a:p>
            <a:endParaRPr lang="es-MX"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0386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51720" y="3068960"/>
            <a:ext cx="6477000" cy="1828800"/>
          </a:xfrm>
        </p:spPr>
        <p:txBody>
          <a:bodyPr>
            <a:normAutofit fontScale="90000"/>
          </a:bodyPr>
          <a:lstStyle/>
          <a:p>
            <a:pPr algn="ctr"/>
            <a:r>
              <a:rPr lang="es-MX" dirty="0"/>
              <a:t>Educación Ambiental y educación para el desarrollo </a:t>
            </a:r>
            <a:r>
              <a:rPr lang="es-MX" dirty="0" smtClean="0"/>
              <a:t>sostenible</a:t>
            </a:r>
            <a:endParaRPr lang="es-MX" dirty="0"/>
          </a:p>
        </p:txBody>
      </p:sp>
      <p:sp>
        <p:nvSpPr>
          <p:cNvPr id="3" name="2 Subtítulo"/>
          <p:cNvSpPr>
            <a:spLocks noGrp="1"/>
          </p:cNvSpPr>
          <p:nvPr>
            <p:ph type="subTitle" idx="1"/>
          </p:nvPr>
        </p:nvSpPr>
        <p:spPr/>
        <p:txBody>
          <a:bodyPr/>
          <a:lstStyle/>
          <a:p>
            <a:r>
              <a:rPr lang="es-MX" dirty="0" smtClean="0"/>
              <a:t>Dra. En E.P. Rosa Martha Flores Estrada</a:t>
            </a:r>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Ange\Dra Luz\OdOnToLoGíA\discos\images (6).jpg"/>
          <p:cNvPicPr>
            <a:picLocks noChangeAspect="1" noChangeArrowheads="1"/>
          </p:cNvPicPr>
          <p:nvPr/>
        </p:nvPicPr>
        <p:blipFill>
          <a:blip r:embed="rId3"/>
          <a:srcRect/>
          <a:stretch>
            <a:fillRect/>
          </a:stretch>
        </p:blipFill>
        <p:spPr bwMode="auto">
          <a:xfrm>
            <a:off x="5286380" y="3286124"/>
            <a:ext cx="3461279" cy="27717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1 Título"/>
          <p:cNvSpPr>
            <a:spLocks noGrp="1"/>
          </p:cNvSpPr>
          <p:nvPr>
            <p:ph type="title"/>
          </p:nvPr>
        </p:nvSpPr>
        <p:spPr/>
        <p:txBody>
          <a:bodyPr/>
          <a:lstStyle/>
          <a:p>
            <a:pPr algn="ctr"/>
            <a:r>
              <a:rPr lang="es-MX" dirty="0" smtClean="0"/>
              <a:t>Introducción</a:t>
            </a:r>
            <a:endParaRPr lang="es-MX" dirty="0"/>
          </a:p>
        </p:txBody>
      </p:sp>
      <p:sp>
        <p:nvSpPr>
          <p:cNvPr id="3" name="2 Marcador de contenido"/>
          <p:cNvSpPr>
            <a:spLocks noGrp="1"/>
          </p:cNvSpPr>
          <p:nvPr>
            <p:ph sz="quarter" idx="1"/>
          </p:nvPr>
        </p:nvSpPr>
        <p:spPr>
          <a:xfrm>
            <a:off x="612648" y="1600200"/>
            <a:ext cx="8153400" cy="4829196"/>
          </a:xfrm>
        </p:spPr>
        <p:txBody>
          <a:bodyPr>
            <a:normAutofit/>
          </a:bodyPr>
          <a:lstStyle/>
          <a:p>
            <a:r>
              <a:rPr lang="es-MX" dirty="0" smtClean="0">
                <a:solidFill>
                  <a:schemeClr val="accent4">
                    <a:lumMod val="50000"/>
                  </a:schemeClr>
                </a:solidFill>
              </a:rPr>
              <a:t>60’s- 70’s comenzó el interés por la protección ambiental planetaria</a:t>
            </a:r>
          </a:p>
          <a:p>
            <a:endParaRPr lang="es-MX" dirty="0" smtClean="0">
              <a:solidFill>
                <a:schemeClr val="accent4">
                  <a:lumMod val="50000"/>
                </a:schemeClr>
              </a:solidFill>
            </a:endParaRPr>
          </a:p>
          <a:p>
            <a:endParaRPr lang="es-MX" sz="4000" dirty="0" smtClean="0">
              <a:solidFill>
                <a:schemeClr val="accent4">
                  <a:lumMod val="50000"/>
                </a:schemeClr>
              </a:solidFill>
            </a:endParaRPr>
          </a:p>
          <a:p>
            <a:pPr>
              <a:buNone/>
            </a:pPr>
            <a:endParaRPr lang="es-MX" dirty="0" smtClean="0">
              <a:solidFill>
                <a:schemeClr val="accent4">
                  <a:lumMod val="50000"/>
                </a:schemeClr>
              </a:solidFill>
            </a:endParaRPr>
          </a:p>
          <a:p>
            <a:pPr>
              <a:buNone/>
            </a:pPr>
            <a:r>
              <a:rPr lang="es-MX" dirty="0" smtClean="0">
                <a:solidFill>
                  <a:schemeClr val="accent4">
                    <a:lumMod val="50000"/>
                  </a:schemeClr>
                </a:solidFill>
              </a:rPr>
              <a:t>  Establecimiento y </a:t>
            </a:r>
          </a:p>
          <a:p>
            <a:pPr>
              <a:buNone/>
            </a:pPr>
            <a:r>
              <a:rPr lang="es-MX" dirty="0" smtClean="0">
                <a:solidFill>
                  <a:schemeClr val="accent4">
                    <a:lumMod val="50000"/>
                  </a:schemeClr>
                </a:solidFill>
              </a:rPr>
              <a:t>  desarrollo de la EA</a:t>
            </a:r>
          </a:p>
          <a:p>
            <a:pPr>
              <a:buNone/>
            </a:pPr>
            <a:r>
              <a:rPr lang="es-MX" b="1" dirty="0" smtClean="0">
                <a:solidFill>
                  <a:schemeClr val="accent4">
                    <a:lumMod val="50000"/>
                  </a:schemeClr>
                </a:solidFill>
              </a:rPr>
              <a:t>        </a:t>
            </a:r>
            <a:endParaRPr lang="es-MX" b="1" dirty="0">
              <a:solidFill>
                <a:schemeClr val="accent4">
                  <a:lumMod val="50000"/>
                </a:schemeClr>
              </a:solidFill>
            </a:endParaRPr>
          </a:p>
        </p:txBody>
      </p:sp>
      <p:sp>
        <p:nvSpPr>
          <p:cNvPr id="4" name="3 Flecha abajo"/>
          <p:cNvSpPr/>
          <p:nvPr/>
        </p:nvSpPr>
        <p:spPr>
          <a:xfrm>
            <a:off x="2285984" y="2643182"/>
            <a:ext cx="714380" cy="15716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Flecha derecha"/>
          <p:cNvSpPr/>
          <p:nvPr/>
        </p:nvSpPr>
        <p:spPr>
          <a:xfrm>
            <a:off x="4071934" y="4429132"/>
            <a:ext cx="1357322"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6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800" decel="100000"/>
                                        <p:tgtEl>
                                          <p:spTgt spid="6"/>
                                        </p:tgtEl>
                                      </p:cBhvr>
                                    </p:animEffect>
                                    <p:anim calcmode="lin" valueType="num">
                                      <p:cBhvr>
                                        <p:cTn id="18" dur="800" decel="100000" fill="hold"/>
                                        <p:tgtEl>
                                          <p:spTgt spid="6"/>
                                        </p:tgtEl>
                                        <p:attrNameLst>
                                          <p:attrName>style.rotation</p:attrName>
                                        </p:attrNameLst>
                                      </p:cBhvr>
                                      <p:tavLst>
                                        <p:tav tm="0">
                                          <p:val>
                                            <p:fltVal val="-90"/>
                                          </p:val>
                                        </p:tav>
                                        <p:tav tm="100000">
                                          <p:val>
                                            <p:fltVal val="0"/>
                                          </p:val>
                                        </p:tav>
                                      </p:tavLst>
                                    </p:anim>
                                    <p:anim calcmode="lin" valueType="num">
                                      <p:cBhvr>
                                        <p:cTn id="19" dur="800" decel="100000" fill="hold"/>
                                        <p:tgtEl>
                                          <p:spTgt spid="6"/>
                                        </p:tgtEl>
                                        <p:attrNameLst>
                                          <p:attrName>ppt_x</p:attrName>
                                        </p:attrNameLst>
                                      </p:cBhvr>
                                      <p:tavLst>
                                        <p:tav tm="0">
                                          <p:val>
                                            <p:strVal val="#ppt_x+0.4"/>
                                          </p:val>
                                        </p:tav>
                                        <p:tav tm="100000">
                                          <p:val>
                                            <p:strVal val="#ppt_x-0.05"/>
                                          </p:val>
                                        </p:tav>
                                      </p:tavLst>
                                    </p:anim>
                                    <p:anim calcmode="lin" valueType="num">
                                      <p:cBhvr>
                                        <p:cTn id="20" dur="800" decel="100000" fill="hold"/>
                                        <p:tgtEl>
                                          <p:spTgt spid="6"/>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23" fill="hold">
                            <p:stCondLst>
                              <p:cond delay="1000"/>
                            </p:stCondLst>
                            <p:childTnLst>
                              <p:par>
                                <p:cTn id="24" presetID="23" presetClass="entr" presetSubtype="16" fill="hold" nodeType="afterEffect">
                                  <p:stCondLst>
                                    <p:cond delay="0"/>
                                  </p:stCondLst>
                                  <p:childTnLst>
                                    <p:set>
                                      <p:cBhvr>
                                        <p:cTn id="25" dur="1" fill="hold">
                                          <p:stCondLst>
                                            <p:cond delay="0"/>
                                          </p:stCondLst>
                                        </p:cTn>
                                        <p:tgtEl>
                                          <p:spTgt spid="1026"/>
                                        </p:tgtEl>
                                        <p:attrNameLst>
                                          <p:attrName>style.visibility</p:attrName>
                                        </p:attrNameLst>
                                      </p:cBhvr>
                                      <p:to>
                                        <p:strVal val="visible"/>
                                      </p:to>
                                    </p:set>
                                    <p:anim calcmode="lin" valueType="num">
                                      <p:cBhvr>
                                        <p:cTn id="26" dur="1000" fill="hold"/>
                                        <p:tgtEl>
                                          <p:spTgt spid="1026"/>
                                        </p:tgtEl>
                                        <p:attrNameLst>
                                          <p:attrName>ppt_w</p:attrName>
                                        </p:attrNameLst>
                                      </p:cBhvr>
                                      <p:tavLst>
                                        <p:tav tm="0">
                                          <p:val>
                                            <p:fltVal val="0"/>
                                          </p:val>
                                        </p:tav>
                                        <p:tav tm="100000">
                                          <p:val>
                                            <p:strVal val="#ppt_w"/>
                                          </p:val>
                                        </p:tav>
                                      </p:tavLst>
                                    </p:anim>
                                    <p:anim calcmode="lin" valueType="num">
                                      <p:cBhvr>
                                        <p:cTn id="27" dur="1000" fill="hold"/>
                                        <p:tgtEl>
                                          <p:spTgt spid="10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Introducción</a:t>
            </a:r>
            <a:endParaRPr lang="es-MX" dirty="0"/>
          </a:p>
        </p:txBody>
      </p:sp>
      <p:sp>
        <p:nvSpPr>
          <p:cNvPr id="3" name="2 Marcador de contenido"/>
          <p:cNvSpPr>
            <a:spLocks noGrp="1"/>
          </p:cNvSpPr>
          <p:nvPr>
            <p:ph sz="quarter" idx="1"/>
          </p:nvPr>
        </p:nvSpPr>
        <p:spPr>
          <a:xfrm>
            <a:off x="612648" y="1500174"/>
            <a:ext cx="8153400" cy="4595826"/>
          </a:xfrm>
        </p:spPr>
        <p:txBody>
          <a:bodyPr>
            <a:normAutofit/>
          </a:bodyPr>
          <a:lstStyle/>
          <a:p>
            <a:r>
              <a:rPr lang="es-MX" sz="2700" dirty="0" smtClean="0">
                <a:solidFill>
                  <a:schemeClr val="accent4">
                    <a:lumMod val="50000"/>
                  </a:schemeClr>
                </a:solidFill>
              </a:rPr>
              <a:t>América Latina se caracteriza por una desigualdad en muchos ámbitos, uno de ellos es el educativo que aunque se ha democratizado la calidad de ésta es variable.</a:t>
            </a:r>
          </a:p>
          <a:p>
            <a:endParaRPr lang="es-MX" sz="1800" dirty="0" smtClean="0">
              <a:solidFill>
                <a:schemeClr val="accent4">
                  <a:lumMod val="50000"/>
                </a:schemeClr>
              </a:solidFill>
            </a:endParaRPr>
          </a:p>
          <a:p>
            <a:r>
              <a:rPr lang="es-MX" sz="2700" dirty="0" smtClean="0">
                <a:solidFill>
                  <a:schemeClr val="accent4">
                    <a:lumMod val="50000"/>
                  </a:schemeClr>
                </a:solidFill>
              </a:rPr>
              <a:t>Poco a poco se ha llegado a la llamada Educación para el Desarrollo </a:t>
            </a:r>
            <a:r>
              <a:rPr lang="es-MX" sz="2700" dirty="0" err="1" smtClean="0">
                <a:solidFill>
                  <a:schemeClr val="accent4">
                    <a:lumMod val="50000"/>
                  </a:schemeClr>
                </a:solidFill>
              </a:rPr>
              <a:t>Sustenible</a:t>
            </a:r>
            <a:r>
              <a:rPr lang="es-MX" sz="2700" dirty="0" smtClean="0">
                <a:solidFill>
                  <a:schemeClr val="accent4">
                    <a:lumMod val="50000"/>
                  </a:schemeClr>
                </a:solidFill>
              </a:rPr>
              <a:t> (EDS)</a:t>
            </a:r>
            <a:endParaRPr lang="es-MX" sz="2700" dirty="0">
              <a:solidFill>
                <a:schemeClr val="accent4">
                  <a:lumMod val="50000"/>
                </a:schemeClr>
              </a:solidFill>
            </a:endParaRPr>
          </a:p>
        </p:txBody>
      </p:sp>
      <p:pic>
        <p:nvPicPr>
          <p:cNvPr id="26627" name="Picture 3" descr="D:\Ange\Dra Luz\OdOnToLoGíA\discos\images (7).jpg"/>
          <p:cNvPicPr>
            <a:picLocks noChangeAspect="1" noChangeArrowheads="1"/>
          </p:cNvPicPr>
          <p:nvPr/>
        </p:nvPicPr>
        <p:blipFill>
          <a:blip r:embed="rId3"/>
          <a:srcRect/>
          <a:stretch>
            <a:fillRect/>
          </a:stretch>
        </p:blipFill>
        <p:spPr bwMode="auto">
          <a:xfrm>
            <a:off x="3071802" y="4643446"/>
            <a:ext cx="3305709" cy="18573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367"/>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624"/>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wipe(down)">
                                      <p:cBhvr>
                                        <p:cTn id="7" dur="580">
                                          <p:stCondLst>
                                            <p:cond delay="0"/>
                                          </p:stCondLst>
                                        </p:cTn>
                                        <p:tgtEl>
                                          <p:spTgt spid="26627"/>
                                        </p:tgtEl>
                                      </p:cBhvr>
                                    </p:animEffect>
                                    <p:anim calcmode="lin" valueType="num">
                                      <p:cBhvr>
                                        <p:cTn id="8" dur="1822" tmFilter="0,0; 0.14,0.36; 0.43,0.73; 0.71,0.91; 1.0,1.0">
                                          <p:stCondLst>
                                            <p:cond delay="0"/>
                                          </p:stCondLst>
                                        </p:cTn>
                                        <p:tgtEl>
                                          <p:spTgt spid="2662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662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662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662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6627"/>
                                        </p:tgtEl>
                                        <p:attrNameLst>
                                          <p:attrName>ppt_y</p:attrName>
                                        </p:attrNameLst>
                                      </p:cBhvr>
                                      <p:tavLst>
                                        <p:tav tm="0" fmla="#ppt_y-sin(pi*$)/81">
                                          <p:val>
                                            <p:fltVal val="0"/>
                                          </p:val>
                                        </p:tav>
                                        <p:tav tm="100000">
                                          <p:val>
                                            <p:fltVal val="1"/>
                                          </p:val>
                                        </p:tav>
                                      </p:tavLst>
                                    </p:anim>
                                    <p:animScale>
                                      <p:cBhvr>
                                        <p:cTn id="13" dur="26">
                                          <p:stCondLst>
                                            <p:cond delay="650"/>
                                          </p:stCondLst>
                                        </p:cTn>
                                        <p:tgtEl>
                                          <p:spTgt spid="26627"/>
                                        </p:tgtEl>
                                      </p:cBhvr>
                                      <p:to x="100000" y="60000"/>
                                    </p:animScale>
                                    <p:animScale>
                                      <p:cBhvr>
                                        <p:cTn id="14" dur="166" decel="50000">
                                          <p:stCondLst>
                                            <p:cond delay="676"/>
                                          </p:stCondLst>
                                        </p:cTn>
                                        <p:tgtEl>
                                          <p:spTgt spid="26627"/>
                                        </p:tgtEl>
                                      </p:cBhvr>
                                      <p:to x="100000" y="100000"/>
                                    </p:animScale>
                                    <p:animScale>
                                      <p:cBhvr>
                                        <p:cTn id="15" dur="26">
                                          <p:stCondLst>
                                            <p:cond delay="1312"/>
                                          </p:stCondLst>
                                        </p:cTn>
                                        <p:tgtEl>
                                          <p:spTgt spid="26627"/>
                                        </p:tgtEl>
                                      </p:cBhvr>
                                      <p:to x="100000" y="80000"/>
                                    </p:animScale>
                                    <p:animScale>
                                      <p:cBhvr>
                                        <p:cTn id="16" dur="166" decel="50000">
                                          <p:stCondLst>
                                            <p:cond delay="1338"/>
                                          </p:stCondLst>
                                        </p:cTn>
                                        <p:tgtEl>
                                          <p:spTgt spid="26627"/>
                                        </p:tgtEl>
                                      </p:cBhvr>
                                      <p:to x="100000" y="100000"/>
                                    </p:animScale>
                                    <p:animScale>
                                      <p:cBhvr>
                                        <p:cTn id="17" dur="26">
                                          <p:stCondLst>
                                            <p:cond delay="1642"/>
                                          </p:stCondLst>
                                        </p:cTn>
                                        <p:tgtEl>
                                          <p:spTgt spid="26627"/>
                                        </p:tgtEl>
                                      </p:cBhvr>
                                      <p:to x="100000" y="90000"/>
                                    </p:animScale>
                                    <p:animScale>
                                      <p:cBhvr>
                                        <p:cTn id="18" dur="166" decel="50000">
                                          <p:stCondLst>
                                            <p:cond delay="1668"/>
                                          </p:stCondLst>
                                        </p:cTn>
                                        <p:tgtEl>
                                          <p:spTgt spid="26627"/>
                                        </p:tgtEl>
                                      </p:cBhvr>
                                      <p:to x="100000" y="100000"/>
                                    </p:animScale>
                                    <p:animScale>
                                      <p:cBhvr>
                                        <p:cTn id="19" dur="26">
                                          <p:stCondLst>
                                            <p:cond delay="1808"/>
                                          </p:stCondLst>
                                        </p:cTn>
                                        <p:tgtEl>
                                          <p:spTgt spid="26627"/>
                                        </p:tgtEl>
                                      </p:cBhvr>
                                      <p:to x="100000" y="95000"/>
                                    </p:animScale>
                                    <p:animScale>
                                      <p:cBhvr>
                                        <p:cTn id="20" dur="166" decel="50000">
                                          <p:stCondLst>
                                            <p:cond delay="1834"/>
                                          </p:stCondLst>
                                        </p:cTn>
                                        <p:tgtEl>
                                          <p:spTgt spid="2662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D:\Ange\Dra Luz\OdOnToLoGíA\discos\fotolia_12959959.jpg"/>
          <p:cNvPicPr>
            <a:picLocks noChangeAspect="1" noChangeArrowheads="1"/>
          </p:cNvPicPr>
          <p:nvPr/>
        </p:nvPicPr>
        <p:blipFill>
          <a:blip r:embed="rId3"/>
          <a:srcRect/>
          <a:stretch>
            <a:fillRect/>
          </a:stretch>
        </p:blipFill>
        <p:spPr bwMode="auto">
          <a:xfrm>
            <a:off x="3942821" y="3869628"/>
            <a:ext cx="4558269" cy="2581832"/>
          </a:xfrm>
          <a:prstGeom prst="rect">
            <a:avLst/>
          </a:prstGeom>
          <a:noFill/>
        </p:spPr>
      </p:pic>
      <p:sp>
        <p:nvSpPr>
          <p:cNvPr id="2" name="1 Título"/>
          <p:cNvSpPr>
            <a:spLocks noGrp="1"/>
          </p:cNvSpPr>
          <p:nvPr>
            <p:ph type="title"/>
          </p:nvPr>
        </p:nvSpPr>
        <p:spPr/>
        <p:txBody>
          <a:bodyPr/>
          <a:lstStyle/>
          <a:p>
            <a:pPr algn="ctr"/>
            <a:r>
              <a:rPr lang="es-MX" dirty="0" smtClean="0"/>
              <a:t>Educación Ambiental</a:t>
            </a:r>
            <a:endParaRPr lang="es-MX" dirty="0"/>
          </a:p>
        </p:txBody>
      </p:sp>
      <p:sp>
        <p:nvSpPr>
          <p:cNvPr id="3" name="2 Marcador de contenido"/>
          <p:cNvSpPr>
            <a:spLocks noGrp="1"/>
          </p:cNvSpPr>
          <p:nvPr>
            <p:ph sz="quarter" idx="1"/>
          </p:nvPr>
        </p:nvSpPr>
        <p:spPr>
          <a:xfrm>
            <a:off x="612648" y="1600200"/>
            <a:ext cx="8153400" cy="4900634"/>
          </a:xfrm>
        </p:spPr>
        <p:txBody>
          <a:bodyPr>
            <a:normAutofit/>
          </a:bodyPr>
          <a:lstStyle/>
          <a:p>
            <a:r>
              <a:rPr lang="es-MX" sz="2800" dirty="0" smtClean="0">
                <a:solidFill>
                  <a:schemeClr val="accent4">
                    <a:lumMod val="50000"/>
                  </a:schemeClr>
                </a:solidFill>
              </a:rPr>
              <a:t>Finales de los 60’s UNESCO solicitó a la Oficina Internacional de Educación (OIE) un estudio sobre como abordar los temas del medio ambiente y detectar las actividades educativas que se realizaban en los países. </a:t>
            </a:r>
          </a:p>
          <a:p>
            <a:endParaRPr lang="es-MX" sz="2000" dirty="0" smtClean="0">
              <a:solidFill>
                <a:schemeClr val="accent4">
                  <a:lumMod val="50000"/>
                </a:schemeClr>
              </a:solidFill>
            </a:endParaRPr>
          </a:p>
          <a:p>
            <a:r>
              <a:rPr lang="es-MX" sz="2800" dirty="0" smtClean="0">
                <a:solidFill>
                  <a:schemeClr val="accent4">
                    <a:lumMod val="50000"/>
                  </a:schemeClr>
                </a:solidFill>
              </a:rPr>
              <a:t>Presenta  modelo de</a:t>
            </a:r>
          </a:p>
          <a:p>
            <a:pPr>
              <a:buNone/>
            </a:pPr>
            <a:r>
              <a:rPr lang="es-MX" sz="2800" dirty="0" smtClean="0">
                <a:solidFill>
                  <a:schemeClr val="accent4">
                    <a:lumMod val="50000"/>
                  </a:schemeClr>
                </a:solidFill>
              </a:rPr>
              <a:t>   “</a:t>
            </a:r>
            <a:r>
              <a:rPr lang="es-MX" sz="2800" dirty="0" err="1" smtClean="0">
                <a:solidFill>
                  <a:schemeClr val="accent4">
                    <a:lumMod val="50000"/>
                  </a:schemeClr>
                </a:solidFill>
              </a:rPr>
              <a:t>ecodesarrollo</a:t>
            </a:r>
            <a:r>
              <a:rPr lang="es-MX" sz="2800" dirty="0" smtClean="0">
                <a:solidFill>
                  <a:schemeClr val="accent4">
                    <a:lumMod val="50000"/>
                  </a:schemeClr>
                </a:solidFill>
              </a:rPr>
              <a:t>”</a:t>
            </a:r>
          </a:p>
          <a:p>
            <a:pPr>
              <a:buNone/>
            </a:pPr>
            <a:endParaRPr lang="es-MX" sz="2000" dirty="0" smtClean="0">
              <a:solidFill>
                <a:schemeClr val="accent4">
                  <a:lumMod val="50000"/>
                </a:schemeClr>
              </a:solidFill>
            </a:endParaRPr>
          </a:p>
        </p:txBody>
      </p:sp>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r>
              <a:rPr lang="es-MX" b="1" dirty="0">
                <a:solidFill>
                  <a:schemeClr val="accent1">
                    <a:lumMod val="50000"/>
                  </a:schemeClr>
                </a:solidFill>
              </a:rPr>
              <a:t>ORGANISMO ACADÉMICO :</a:t>
            </a:r>
            <a:r>
              <a:rPr lang="es-ES" dirty="0">
                <a:solidFill>
                  <a:schemeClr val="accent1">
                    <a:lumMod val="50000"/>
                  </a:schemeClr>
                </a:solidFill>
              </a:rPr>
              <a:t> Facultad de Odontología</a:t>
            </a:r>
            <a:endParaRPr lang="es-MX" dirty="0">
              <a:solidFill>
                <a:schemeClr val="accent1">
                  <a:lumMod val="50000"/>
                </a:schemeClr>
              </a:solidFill>
            </a:endParaRPr>
          </a:p>
          <a:p>
            <a:r>
              <a:rPr lang="pt-BR" b="1" dirty="0">
                <a:solidFill>
                  <a:schemeClr val="accent1">
                    <a:lumMod val="50000"/>
                  </a:schemeClr>
                </a:solidFill>
              </a:rPr>
              <a:t>PROGRAMA EDUCATIVO:</a:t>
            </a:r>
            <a:r>
              <a:rPr lang="pt-BR" dirty="0">
                <a:solidFill>
                  <a:schemeClr val="accent1">
                    <a:lumMod val="50000"/>
                  </a:schemeClr>
                </a:solidFill>
              </a:rPr>
              <a:t> Licenciatura de </a:t>
            </a:r>
            <a:r>
              <a:rPr lang="pt-BR" dirty="0" err="1">
                <a:solidFill>
                  <a:schemeClr val="accent1">
                    <a:lumMod val="50000"/>
                  </a:schemeClr>
                </a:solidFill>
              </a:rPr>
              <a:t>Cirujano</a:t>
            </a:r>
            <a:r>
              <a:rPr lang="pt-BR" dirty="0">
                <a:solidFill>
                  <a:schemeClr val="accent1">
                    <a:lumMod val="50000"/>
                  </a:schemeClr>
                </a:solidFill>
              </a:rPr>
              <a:t> Dentista</a:t>
            </a:r>
            <a:endParaRPr lang="es-MX" dirty="0">
              <a:solidFill>
                <a:schemeClr val="accent1">
                  <a:lumMod val="50000"/>
                </a:schemeClr>
              </a:solidFill>
            </a:endParaRPr>
          </a:p>
          <a:p>
            <a:r>
              <a:rPr lang="es-MX" b="1" dirty="0">
                <a:solidFill>
                  <a:schemeClr val="accent1">
                    <a:lumMod val="50000"/>
                  </a:schemeClr>
                </a:solidFill>
              </a:rPr>
              <a:t>ÁREA DE DOCENCIA: </a:t>
            </a:r>
            <a:r>
              <a:rPr lang="es-MX" dirty="0">
                <a:solidFill>
                  <a:schemeClr val="accent1">
                    <a:lumMod val="50000"/>
                  </a:schemeClr>
                </a:solidFill>
              </a:rPr>
              <a:t>Investigación y Formación </a:t>
            </a:r>
            <a:r>
              <a:rPr lang="es-MX" dirty="0" smtClean="0">
                <a:solidFill>
                  <a:schemeClr val="accent1">
                    <a:lumMod val="50000"/>
                  </a:schemeClr>
                </a:solidFill>
              </a:rPr>
              <a:t>Básica</a:t>
            </a:r>
          </a:p>
          <a:p>
            <a:r>
              <a:rPr lang="es-MX" b="1" dirty="0" smtClean="0">
                <a:solidFill>
                  <a:schemeClr val="accent1">
                    <a:lumMod val="50000"/>
                  </a:schemeClr>
                </a:solidFill>
              </a:rPr>
              <a:t>UNIDAD </a:t>
            </a:r>
            <a:r>
              <a:rPr lang="es-MX" b="1" dirty="0">
                <a:solidFill>
                  <a:schemeClr val="accent1">
                    <a:lumMod val="50000"/>
                  </a:schemeClr>
                </a:solidFill>
              </a:rPr>
              <a:t>DE APRENDIZAJE: </a:t>
            </a:r>
            <a:r>
              <a:rPr lang="es-ES" dirty="0" smtClean="0">
                <a:solidFill>
                  <a:schemeClr val="accent1">
                    <a:lumMod val="50000"/>
                  </a:schemeClr>
                </a:solidFill>
              </a:rPr>
              <a:t>Educación Ambiental</a:t>
            </a:r>
            <a:endParaRPr lang="es-MX"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0736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Educación Ambiental</a:t>
            </a:r>
            <a:endParaRPr lang="es-MX" dirty="0"/>
          </a:p>
        </p:txBody>
      </p:sp>
      <p:sp>
        <p:nvSpPr>
          <p:cNvPr id="3" name="2 Marcador de contenido"/>
          <p:cNvSpPr>
            <a:spLocks noGrp="1"/>
          </p:cNvSpPr>
          <p:nvPr>
            <p:ph sz="quarter" idx="1"/>
          </p:nvPr>
        </p:nvSpPr>
        <p:spPr>
          <a:xfrm>
            <a:off x="612648" y="1600200"/>
            <a:ext cx="8153400" cy="5043510"/>
          </a:xfrm>
        </p:spPr>
        <p:txBody>
          <a:bodyPr>
            <a:normAutofit fontScale="92500"/>
          </a:bodyPr>
          <a:lstStyle/>
          <a:p>
            <a:r>
              <a:rPr lang="es-MX" dirty="0" smtClean="0">
                <a:solidFill>
                  <a:schemeClr val="accent4">
                    <a:lumMod val="50000"/>
                  </a:schemeClr>
                </a:solidFill>
              </a:rPr>
              <a:t>PIEA* sirvió de referente mediante el cumplimiento de sus 3 funciones:</a:t>
            </a:r>
          </a:p>
          <a:p>
            <a:endParaRPr lang="es-MX" sz="1300" dirty="0" smtClean="0">
              <a:solidFill>
                <a:schemeClr val="accent4">
                  <a:lumMod val="50000"/>
                </a:schemeClr>
              </a:solidFill>
            </a:endParaRPr>
          </a:p>
          <a:p>
            <a:pPr>
              <a:buNone/>
            </a:pPr>
            <a:r>
              <a:rPr lang="es-MX" dirty="0" smtClean="0">
                <a:solidFill>
                  <a:schemeClr val="accent4">
                    <a:lumMod val="50000"/>
                  </a:schemeClr>
                </a:solidFill>
              </a:rPr>
              <a:t>1. Generación de conciencia sobre la necesidad de la educación ambiental</a:t>
            </a:r>
          </a:p>
          <a:p>
            <a:pPr>
              <a:buNone/>
            </a:pPr>
            <a:endParaRPr lang="es-MX" sz="1300" dirty="0" smtClean="0">
              <a:solidFill>
                <a:schemeClr val="accent4">
                  <a:lumMod val="50000"/>
                </a:schemeClr>
              </a:solidFill>
            </a:endParaRPr>
          </a:p>
          <a:p>
            <a:pPr>
              <a:buNone/>
            </a:pPr>
            <a:r>
              <a:rPr lang="es-MX" dirty="0" smtClean="0">
                <a:solidFill>
                  <a:schemeClr val="accent4">
                    <a:lumMod val="50000"/>
                  </a:schemeClr>
                </a:solidFill>
              </a:rPr>
              <a:t>2. Elaboración de conceptos y enfoques metodológicos </a:t>
            </a:r>
          </a:p>
          <a:p>
            <a:pPr>
              <a:buNone/>
            </a:pPr>
            <a:endParaRPr lang="es-MX" sz="1300" dirty="0" smtClean="0">
              <a:solidFill>
                <a:schemeClr val="accent4">
                  <a:lumMod val="50000"/>
                </a:schemeClr>
              </a:solidFill>
            </a:endParaRPr>
          </a:p>
          <a:p>
            <a:pPr>
              <a:buNone/>
            </a:pPr>
            <a:r>
              <a:rPr lang="es-MX" dirty="0" smtClean="0">
                <a:solidFill>
                  <a:schemeClr val="accent4">
                    <a:lumMod val="50000"/>
                  </a:schemeClr>
                </a:solidFill>
              </a:rPr>
              <a:t>3. Incorporación de la dimensión ambiental en los procesos educativos de los Estados Miembros. </a:t>
            </a:r>
          </a:p>
          <a:p>
            <a:pPr>
              <a:buNone/>
            </a:pPr>
            <a:endParaRPr lang="es-MX" sz="1000" dirty="0" smtClean="0">
              <a:solidFill>
                <a:schemeClr val="accent4">
                  <a:lumMod val="50000"/>
                </a:schemeClr>
              </a:solidFill>
            </a:endParaRPr>
          </a:p>
          <a:p>
            <a:pPr>
              <a:buNone/>
            </a:pPr>
            <a:endParaRPr lang="es-MX" sz="1000" dirty="0" smtClean="0">
              <a:solidFill>
                <a:schemeClr val="accent4">
                  <a:lumMod val="50000"/>
                </a:schemeClr>
              </a:solidFill>
            </a:endParaRPr>
          </a:p>
          <a:p>
            <a:pPr>
              <a:buNone/>
            </a:pPr>
            <a:endParaRPr lang="es-MX" sz="1000" dirty="0" smtClean="0">
              <a:solidFill>
                <a:schemeClr val="accent4">
                  <a:lumMod val="50000"/>
                </a:schemeClr>
              </a:solidFill>
            </a:endParaRPr>
          </a:p>
          <a:p>
            <a:pPr>
              <a:buNone/>
            </a:pPr>
            <a:r>
              <a:rPr lang="es-MX" sz="1400" dirty="0" smtClean="0">
                <a:solidFill>
                  <a:schemeClr val="accent4">
                    <a:lumMod val="50000"/>
                  </a:schemeClr>
                </a:solidFill>
              </a:rPr>
              <a:t>* PIEA </a:t>
            </a:r>
            <a:r>
              <a:rPr lang="es-MX" sz="1400" dirty="0" smtClean="0"/>
              <a:t>Programa Institucional de Excelencia Académica</a:t>
            </a:r>
            <a:endParaRPr lang="es-MX" sz="1400" dirty="0">
              <a:solidFill>
                <a:schemeClr val="accent4">
                  <a:lumMod val="50000"/>
                </a:schemeClr>
              </a:solidFill>
            </a:endParaRPr>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12648" y="1600200"/>
            <a:ext cx="8153400" cy="614354"/>
          </a:xfrm>
        </p:spPr>
        <p:txBody>
          <a:bodyPr>
            <a:normAutofit/>
          </a:bodyPr>
          <a:lstStyle/>
          <a:p>
            <a:r>
              <a:rPr lang="es-MX" sz="2800" dirty="0" smtClean="0">
                <a:solidFill>
                  <a:schemeClr val="accent4">
                    <a:lumMod val="50000"/>
                  </a:schemeClr>
                </a:solidFill>
              </a:rPr>
              <a:t>Países latinoamericanos, definieron a la EA:</a:t>
            </a:r>
          </a:p>
        </p:txBody>
      </p:sp>
      <p:sp>
        <p:nvSpPr>
          <p:cNvPr id="4" name="1 Título"/>
          <p:cNvSpPr txBox="1">
            <a:spLocks/>
          </p:cNvSpPr>
          <p:nvPr/>
        </p:nvSpPr>
        <p:spPr>
          <a:xfrm>
            <a:off x="765048" y="381000"/>
            <a:ext cx="8153400" cy="9906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400" b="0" i="0" u="none" strike="noStrike" kern="1200" cap="none" spc="0" normalizeH="0" baseline="0" noProof="0" dirty="0" smtClean="0">
                <a:ln>
                  <a:noFill/>
                </a:ln>
                <a:solidFill>
                  <a:schemeClr val="tx2"/>
                </a:solidFill>
                <a:effectLst/>
                <a:uLnTx/>
                <a:uFillTx/>
                <a:latin typeface="+mj-lt"/>
                <a:ea typeface="+mj-ea"/>
                <a:cs typeface="+mj-cs"/>
              </a:rPr>
              <a:t>Educación Ambiental</a:t>
            </a:r>
            <a:endParaRPr kumimoji="0" lang="es-MX" sz="4400" b="0" i="0" u="none" strike="noStrike" kern="1200" cap="none" spc="0" normalizeH="0" baseline="0" noProof="0" dirty="0">
              <a:ln>
                <a:noFill/>
              </a:ln>
              <a:solidFill>
                <a:schemeClr val="tx2"/>
              </a:solidFill>
              <a:effectLst/>
              <a:uLnTx/>
              <a:uFillTx/>
              <a:latin typeface="+mj-lt"/>
              <a:ea typeface="+mj-ea"/>
              <a:cs typeface="+mj-cs"/>
            </a:endParaRPr>
          </a:p>
        </p:txBody>
      </p:sp>
      <p:pic>
        <p:nvPicPr>
          <p:cNvPr id="1027" name="Picture 3" descr="D:\Ange\Dra Luz\OdOnToLoGíA\discos\Junio_5_-_medio_ambiente_rgb[1][1].JPG"/>
          <p:cNvPicPr>
            <a:picLocks noChangeAspect="1" noChangeArrowheads="1"/>
          </p:cNvPicPr>
          <p:nvPr/>
        </p:nvPicPr>
        <p:blipFill>
          <a:blip r:embed="rId3"/>
          <a:srcRect/>
          <a:stretch>
            <a:fillRect/>
          </a:stretch>
        </p:blipFill>
        <p:spPr bwMode="auto">
          <a:xfrm>
            <a:off x="5857884" y="2786058"/>
            <a:ext cx="2724150" cy="3048000"/>
          </a:xfrm>
          <a:prstGeom prst="rect">
            <a:avLst/>
          </a:prstGeom>
          <a:noFill/>
        </p:spPr>
      </p:pic>
      <p:sp>
        <p:nvSpPr>
          <p:cNvPr id="8" name="2 Marcador de contenido"/>
          <p:cNvSpPr txBox="1">
            <a:spLocks/>
          </p:cNvSpPr>
          <p:nvPr/>
        </p:nvSpPr>
        <p:spPr>
          <a:xfrm>
            <a:off x="571472" y="2428868"/>
            <a:ext cx="5000660" cy="4143404"/>
          </a:xfrm>
          <a:prstGeom prst="rect">
            <a:avLst/>
          </a:prstGeom>
        </p:spPr>
        <p:txBody>
          <a:bodyPr vert="horz">
            <a:norm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s-MX" sz="2700" b="0" i="0" u="none" strike="noStrike" kern="1200" cap="none" spc="0" normalizeH="0" baseline="0" noProof="0" dirty="0" smtClean="0">
                <a:ln>
                  <a:noFill/>
                </a:ln>
                <a:solidFill>
                  <a:schemeClr val="accent4">
                    <a:lumMod val="50000"/>
                  </a:schemeClr>
                </a:solidFill>
                <a:effectLst/>
                <a:uLnTx/>
                <a:uFillTx/>
                <a:latin typeface="+mn-lt"/>
                <a:ea typeface="+mn-ea"/>
                <a:cs typeface="+mn-cs"/>
              </a:rPr>
              <a:t>“Acción educativa permanente por la cual se tiende a la toma de conciencia de su realidad global,  del tipo de relaciones que los hombres establecen entre sí y con la naturaleza, de los problemas derivados de dichas relaciones y sus causas profundas. </a:t>
            </a: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es-MX" sz="3200" b="0" i="0" u="none" strike="noStrike" kern="1200" cap="none" spc="0" normalizeH="0" baseline="0" noProof="0" dirty="0" smtClean="0">
              <a:ln>
                <a:noFill/>
              </a:ln>
              <a:solidFill>
                <a:schemeClr val="accent4">
                  <a:lumMod val="50000"/>
                </a:schemeClr>
              </a:solidFill>
              <a:effectLst/>
              <a:uLnTx/>
              <a:uFillTx/>
              <a:latin typeface="+mn-lt"/>
              <a:ea typeface="+mn-ea"/>
              <a:cs typeface="+mn-cs"/>
            </a:endParaRPr>
          </a:p>
        </p:txBody>
      </p:sp>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1500"/>
                                  </p:stCondLst>
                                  <p:iterate type="lt">
                                    <p:tmPct val="5000"/>
                                  </p:iterate>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fltVal val="0"/>
                                          </p:val>
                                        </p:tav>
                                        <p:tav tm="100000">
                                          <p:val>
                                            <p:strVal val="#ppt_w"/>
                                          </p:val>
                                        </p:tav>
                                      </p:tavLst>
                                    </p:anim>
                                    <p:anim calcmode="lin" valueType="num">
                                      <p:cBhvr>
                                        <p:cTn id="8" dur="1000" fill="hold"/>
                                        <p:tgtEl>
                                          <p:spTgt spid="1027"/>
                                        </p:tgtEl>
                                        <p:attrNameLst>
                                          <p:attrName>ppt_h</p:attrName>
                                        </p:attrNameLst>
                                      </p:cBhvr>
                                      <p:tavLst>
                                        <p:tav tm="0">
                                          <p:val>
                                            <p:fltVal val="0"/>
                                          </p:val>
                                        </p:tav>
                                        <p:tav tm="100000">
                                          <p:val>
                                            <p:strVal val="#ppt_h"/>
                                          </p:val>
                                        </p:tav>
                                      </p:tavLst>
                                    </p:anim>
                                    <p:anim calcmode="lin" valueType="num">
                                      <p:cBhvr>
                                        <p:cTn id="9" dur="1000" fill="hold"/>
                                        <p:tgtEl>
                                          <p:spTgt spid="1027"/>
                                        </p:tgtEl>
                                        <p:attrNameLst>
                                          <p:attrName>style.rotation</p:attrName>
                                        </p:attrNameLst>
                                      </p:cBhvr>
                                      <p:tavLst>
                                        <p:tav tm="0">
                                          <p:val>
                                            <p:fltVal val="90"/>
                                          </p:val>
                                        </p:tav>
                                        <p:tav tm="100000">
                                          <p:val>
                                            <p:fltVal val="0"/>
                                          </p:val>
                                        </p:tav>
                                      </p:tavLst>
                                    </p:anim>
                                    <p:animEffect transition="in" filter="fade">
                                      <p:cBhvr>
                                        <p:cTn id="10"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7158" y="4429132"/>
            <a:ext cx="8408890" cy="1714512"/>
          </a:xfrm>
        </p:spPr>
        <p:txBody>
          <a:bodyPr>
            <a:normAutofit lnSpcReduction="10000"/>
          </a:bodyPr>
          <a:lstStyle/>
          <a:p>
            <a:r>
              <a:rPr lang="es-MX" dirty="0" smtClean="0">
                <a:solidFill>
                  <a:schemeClr val="accent4">
                    <a:lumMod val="50000"/>
                  </a:schemeClr>
                </a:solidFill>
              </a:rPr>
              <a:t>Es “Una educación para la identificación de las causas de los problemas, la construcción de soluciones y una realidad ambiental constituida por o natural     y lo social”</a:t>
            </a:r>
            <a:endParaRPr lang="es-MX" dirty="0">
              <a:solidFill>
                <a:schemeClr val="accent4">
                  <a:lumMod val="50000"/>
                </a:schemeClr>
              </a:solidFill>
            </a:endParaRPr>
          </a:p>
        </p:txBody>
      </p:sp>
      <p:pic>
        <p:nvPicPr>
          <p:cNvPr id="5123" name="Picture 3" descr="D:\Ange\Dra Luz\OdOnToLoGíA\discos\images (11).jpg"/>
          <p:cNvPicPr>
            <a:picLocks noChangeAspect="1" noChangeArrowheads="1"/>
          </p:cNvPicPr>
          <p:nvPr/>
        </p:nvPicPr>
        <p:blipFill>
          <a:blip r:embed="rId3"/>
          <a:srcRect/>
          <a:stretch>
            <a:fillRect/>
          </a:stretch>
        </p:blipFill>
        <p:spPr bwMode="auto">
          <a:xfrm>
            <a:off x="3214678" y="1714488"/>
            <a:ext cx="3164687" cy="2511657"/>
          </a:xfrm>
          <a:prstGeom prst="rect">
            <a:avLst/>
          </a:prstGeom>
          <a:ln>
            <a:noFill/>
          </a:ln>
          <a:effectLst>
            <a:outerShdw blurRad="292100" dist="139700" dir="2700000" algn="tl" rotWithShape="0">
              <a:srgbClr val="333333">
                <a:alpha val="65000"/>
              </a:srgbClr>
            </a:outerShdw>
          </a:effectLst>
        </p:spPr>
      </p:pic>
      <p:sp>
        <p:nvSpPr>
          <p:cNvPr id="6" name="1 Título"/>
          <p:cNvSpPr txBox="1">
            <a:spLocks/>
          </p:cNvSpPr>
          <p:nvPr/>
        </p:nvSpPr>
        <p:spPr>
          <a:xfrm>
            <a:off x="765048" y="381000"/>
            <a:ext cx="8153400" cy="9906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400" b="0" i="0" u="none" strike="noStrike" kern="1200" cap="none" spc="0" normalizeH="0" baseline="0" noProof="0" smtClean="0">
                <a:ln>
                  <a:noFill/>
                </a:ln>
                <a:solidFill>
                  <a:schemeClr val="tx2"/>
                </a:solidFill>
                <a:effectLst/>
                <a:uLnTx/>
                <a:uFillTx/>
                <a:latin typeface="+mj-lt"/>
                <a:ea typeface="+mj-ea"/>
                <a:cs typeface="+mj-cs"/>
              </a:rPr>
              <a:t>Educación Ambiental</a:t>
            </a:r>
            <a:endParaRPr kumimoji="0" lang="es-MX" sz="4400" b="0" i="0" u="none" strike="noStrike" kern="1200" cap="none" spc="0" normalizeH="0" baseline="0" noProof="0" dirty="0">
              <a:ln>
                <a:noFill/>
              </a:ln>
              <a:solidFill>
                <a:schemeClr val="tx2"/>
              </a:solidFill>
              <a:effectLst/>
              <a:uLnTx/>
              <a:uFillTx/>
              <a:latin typeface="+mj-lt"/>
              <a:ea typeface="+mj-ea"/>
              <a:cs typeface="+mj-cs"/>
            </a:endParaRPr>
          </a:p>
        </p:txBody>
      </p:sp>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diamond(out)">
                                      <p:cBhvr>
                                        <p:cTn id="7"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Educación Ambiental</a:t>
            </a:r>
            <a:endParaRPr lang="es-MX" dirty="0"/>
          </a:p>
        </p:txBody>
      </p:sp>
      <p:sp>
        <p:nvSpPr>
          <p:cNvPr id="3" name="2 Marcador de contenido"/>
          <p:cNvSpPr>
            <a:spLocks noGrp="1"/>
          </p:cNvSpPr>
          <p:nvPr>
            <p:ph sz="quarter" idx="1"/>
          </p:nvPr>
        </p:nvSpPr>
        <p:spPr>
          <a:xfrm>
            <a:off x="285720" y="1600200"/>
            <a:ext cx="8572560" cy="4900634"/>
          </a:xfrm>
        </p:spPr>
        <p:txBody>
          <a:bodyPr>
            <a:normAutofit/>
          </a:bodyPr>
          <a:lstStyle/>
          <a:p>
            <a:r>
              <a:rPr lang="es-MX" sz="2700" dirty="0" smtClean="0">
                <a:solidFill>
                  <a:schemeClr val="accent4">
                    <a:lumMod val="50000"/>
                  </a:schemeClr>
                </a:solidFill>
              </a:rPr>
              <a:t>Tiene un carácter transversal, con base ética.</a:t>
            </a:r>
          </a:p>
          <a:p>
            <a:pPr>
              <a:buNone/>
            </a:pPr>
            <a:endParaRPr lang="es-MX" sz="2400" dirty="0" smtClean="0">
              <a:solidFill>
                <a:schemeClr val="accent4">
                  <a:lumMod val="50000"/>
                </a:schemeClr>
              </a:solidFill>
            </a:endParaRPr>
          </a:p>
          <a:p>
            <a:r>
              <a:rPr lang="es-MX" sz="2700" dirty="0" smtClean="0">
                <a:solidFill>
                  <a:schemeClr val="accent4">
                    <a:lumMod val="50000"/>
                  </a:schemeClr>
                </a:solidFill>
              </a:rPr>
              <a:t>EA es escolarizada y no </a:t>
            </a:r>
          </a:p>
          <a:p>
            <a:pPr>
              <a:buNone/>
            </a:pPr>
            <a:r>
              <a:rPr lang="es-MX" sz="2700" dirty="0" smtClean="0">
                <a:solidFill>
                  <a:schemeClr val="accent4">
                    <a:lumMod val="50000"/>
                  </a:schemeClr>
                </a:solidFill>
              </a:rPr>
              <a:t>   escolarizada </a:t>
            </a:r>
          </a:p>
          <a:p>
            <a:endParaRPr lang="es-MX" sz="2400" dirty="0" smtClean="0">
              <a:solidFill>
                <a:schemeClr val="accent4">
                  <a:lumMod val="50000"/>
                </a:schemeClr>
              </a:solidFill>
            </a:endParaRPr>
          </a:p>
          <a:p>
            <a:endParaRPr lang="es-MX" sz="2000" dirty="0" smtClean="0">
              <a:solidFill>
                <a:schemeClr val="accent4">
                  <a:lumMod val="50000"/>
                </a:schemeClr>
              </a:solidFill>
            </a:endParaRPr>
          </a:p>
          <a:p>
            <a:r>
              <a:rPr lang="es-MX" sz="2700" dirty="0" smtClean="0">
                <a:solidFill>
                  <a:schemeClr val="accent4">
                    <a:lumMod val="50000"/>
                  </a:schemeClr>
                </a:solidFill>
              </a:rPr>
              <a:t>Debe durar durarte tola la vida</a:t>
            </a:r>
          </a:p>
        </p:txBody>
      </p:sp>
      <p:pic>
        <p:nvPicPr>
          <p:cNvPr id="1028" name="Picture 4" descr="D:\Ange\Dra Luz\OdOnToLoGíA\discos\edades-del-hombre-3.jpg"/>
          <p:cNvPicPr>
            <a:picLocks noChangeAspect="1" noChangeArrowheads="1"/>
          </p:cNvPicPr>
          <p:nvPr/>
        </p:nvPicPr>
        <p:blipFill>
          <a:blip r:embed="rId3"/>
          <a:srcRect/>
          <a:stretch>
            <a:fillRect/>
          </a:stretch>
        </p:blipFill>
        <p:spPr bwMode="auto">
          <a:xfrm>
            <a:off x="2692222" y="5000636"/>
            <a:ext cx="4022918" cy="14635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2" descr="D:\Ange\Dra Luz\OdOnToLoGíA\discos\01-a272educacion_ambiental1.jpg"/>
          <p:cNvPicPr>
            <a:picLocks noChangeAspect="1" noChangeArrowheads="1"/>
          </p:cNvPicPr>
          <p:nvPr/>
        </p:nvPicPr>
        <p:blipFill>
          <a:blip r:embed="rId4"/>
          <a:srcRect/>
          <a:stretch>
            <a:fillRect/>
          </a:stretch>
        </p:blipFill>
        <p:spPr bwMode="auto">
          <a:xfrm>
            <a:off x="5214942" y="2285992"/>
            <a:ext cx="2332669" cy="2143140"/>
          </a:xfrm>
          <a:prstGeom prst="rect">
            <a:avLst/>
          </a:prstGeom>
          <a:noFill/>
        </p:spPr>
      </p:pic>
      <p:pic>
        <p:nvPicPr>
          <p:cNvPr id="7" name="6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1500"/>
                            </p:stCondLst>
                            <p:childTnLst>
                              <p:par>
                                <p:cTn id="9" presetID="3" presetClass="entr" presetSubtype="5" fill="hold" nodeType="afterEffect">
                                  <p:stCondLst>
                                    <p:cond delay="1000"/>
                                  </p:stCondLst>
                                  <p:childTnLst>
                                    <p:set>
                                      <p:cBhvr>
                                        <p:cTn id="10" dur="1" fill="hold">
                                          <p:stCondLst>
                                            <p:cond delay="0"/>
                                          </p:stCondLst>
                                        </p:cTn>
                                        <p:tgtEl>
                                          <p:spTgt spid="1028"/>
                                        </p:tgtEl>
                                        <p:attrNameLst>
                                          <p:attrName>style.visibility</p:attrName>
                                        </p:attrNameLst>
                                      </p:cBhvr>
                                      <p:to>
                                        <p:strVal val="visible"/>
                                      </p:to>
                                    </p:set>
                                    <p:animEffect transition="in" filter="blinds(vertical)">
                                      <p:cBhvr>
                                        <p:cTn id="11" dur="1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12648" y="1500174"/>
            <a:ext cx="8153400" cy="4595826"/>
          </a:xfrm>
        </p:spPr>
        <p:txBody>
          <a:bodyPr>
            <a:normAutofit/>
          </a:bodyPr>
          <a:lstStyle/>
          <a:p>
            <a:r>
              <a:rPr lang="es-MX" dirty="0" smtClean="0">
                <a:solidFill>
                  <a:schemeClr val="accent4">
                    <a:lumMod val="50000"/>
                  </a:schemeClr>
                </a:solidFill>
              </a:rPr>
              <a:t>Objetivo de la EA era:</a:t>
            </a:r>
          </a:p>
          <a:p>
            <a:r>
              <a:rPr lang="es-MX" sz="2800" dirty="0" smtClean="0">
                <a:solidFill>
                  <a:schemeClr val="accent4">
                    <a:lumMod val="50000"/>
                  </a:schemeClr>
                </a:solidFill>
              </a:rPr>
              <a:t>“Transmitir conocimientos, formar valores, desarrollar competencias y comportamientos que puedan favorecer a la comprensión y solución de los problemas ambientales”.</a:t>
            </a:r>
            <a:endParaRPr lang="es-MX" sz="2800" dirty="0">
              <a:solidFill>
                <a:schemeClr val="accent4">
                  <a:lumMod val="50000"/>
                </a:schemeClr>
              </a:solidFill>
            </a:endParaRPr>
          </a:p>
        </p:txBody>
      </p:sp>
      <p:pic>
        <p:nvPicPr>
          <p:cNvPr id="7170" name="Picture 2" descr="D:\Ange\Dra Luz\OdOnToLoGíA\discos\images (4).jpg"/>
          <p:cNvPicPr>
            <a:picLocks noChangeAspect="1" noChangeArrowheads="1"/>
          </p:cNvPicPr>
          <p:nvPr/>
        </p:nvPicPr>
        <p:blipFill>
          <a:blip r:embed="rId3"/>
          <a:srcRect/>
          <a:stretch>
            <a:fillRect/>
          </a:stretch>
        </p:blipFill>
        <p:spPr bwMode="auto">
          <a:xfrm>
            <a:off x="3195286" y="4000504"/>
            <a:ext cx="2876912" cy="242886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1 Título"/>
          <p:cNvSpPr>
            <a:spLocks noGrp="1"/>
          </p:cNvSpPr>
          <p:nvPr>
            <p:ph type="title"/>
          </p:nvPr>
        </p:nvSpPr>
        <p:spPr>
          <a:xfrm>
            <a:off x="612648" y="228600"/>
            <a:ext cx="8153400" cy="990600"/>
          </a:xfrm>
        </p:spPr>
        <p:txBody>
          <a:bodyPr/>
          <a:lstStyle/>
          <a:p>
            <a:pPr algn="ctr"/>
            <a:r>
              <a:rPr lang="es-MX" dirty="0" smtClean="0"/>
              <a:t>Educación Ambiental</a:t>
            </a:r>
            <a:endParaRPr lang="es-MX" dirty="0"/>
          </a:p>
        </p:txBody>
      </p:sp>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500" fill="hold"/>
                                        <p:tgtEl>
                                          <p:spTgt spid="7170"/>
                                        </p:tgtEl>
                                        <p:attrNameLst>
                                          <p:attrName>ppt_w</p:attrName>
                                        </p:attrNameLst>
                                      </p:cBhvr>
                                      <p:tavLst>
                                        <p:tav tm="0">
                                          <p:val>
                                            <p:fltVal val="0"/>
                                          </p:val>
                                        </p:tav>
                                        <p:tav tm="100000">
                                          <p:val>
                                            <p:strVal val="#ppt_w"/>
                                          </p:val>
                                        </p:tav>
                                      </p:tavLst>
                                    </p:anim>
                                    <p:anim calcmode="lin" valueType="num">
                                      <p:cBhvr>
                                        <p:cTn id="8" dur="500" fill="hold"/>
                                        <p:tgtEl>
                                          <p:spTgt spid="717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Desarrollo Sostenible</a:t>
            </a:r>
            <a:endParaRPr lang="es-MX" dirty="0"/>
          </a:p>
        </p:txBody>
      </p:sp>
      <p:sp>
        <p:nvSpPr>
          <p:cNvPr id="3" name="2 Marcador de contenido"/>
          <p:cNvSpPr>
            <a:spLocks noGrp="1"/>
          </p:cNvSpPr>
          <p:nvPr>
            <p:ph sz="quarter" idx="1"/>
          </p:nvPr>
        </p:nvSpPr>
        <p:spPr>
          <a:xfrm>
            <a:off x="428596" y="1600200"/>
            <a:ext cx="8337452" cy="4829196"/>
          </a:xfrm>
        </p:spPr>
        <p:txBody>
          <a:bodyPr>
            <a:normAutofit/>
          </a:bodyPr>
          <a:lstStyle/>
          <a:p>
            <a:r>
              <a:rPr lang="es-MX" dirty="0" smtClean="0">
                <a:solidFill>
                  <a:schemeClr val="accent4">
                    <a:lumMod val="50000"/>
                  </a:schemeClr>
                </a:solidFill>
              </a:rPr>
              <a:t>Ante los cambios en materia ambiental y la necesidad de un desarrollo que beneficiara a todos y abarcara todos los ámbitos –ambientales, económicos y sociales-, se consideró necesario avanzar desde la visión de </a:t>
            </a:r>
          </a:p>
          <a:p>
            <a:pPr>
              <a:buNone/>
            </a:pPr>
            <a:r>
              <a:rPr lang="es-MX" dirty="0" smtClean="0">
                <a:solidFill>
                  <a:schemeClr val="accent4">
                    <a:lumMod val="50000"/>
                  </a:schemeClr>
                </a:solidFill>
              </a:rPr>
              <a:t>  “</a:t>
            </a:r>
            <a:r>
              <a:rPr lang="es-MX" dirty="0" err="1" smtClean="0">
                <a:solidFill>
                  <a:schemeClr val="accent4">
                    <a:lumMod val="50000"/>
                  </a:schemeClr>
                </a:solidFill>
              </a:rPr>
              <a:t>ecodesarrollo</a:t>
            </a:r>
            <a:r>
              <a:rPr lang="es-MX" dirty="0" smtClean="0">
                <a:solidFill>
                  <a:schemeClr val="accent4">
                    <a:lumMod val="50000"/>
                  </a:schemeClr>
                </a:solidFill>
              </a:rPr>
              <a:t>” hasta la de </a:t>
            </a:r>
          </a:p>
          <a:p>
            <a:pPr>
              <a:buNone/>
            </a:pPr>
            <a:r>
              <a:rPr lang="es-MX" dirty="0" smtClean="0">
                <a:solidFill>
                  <a:schemeClr val="accent4">
                    <a:lumMod val="50000"/>
                  </a:schemeClr>
                </a:solidFill>
              </a:rPr>
              <a:t>  “</a:t>
            </a:r>
            <a:r>
              <a:rPr lang="es-MX" b="1" dirty="0" smtClean="0">
                <a:solidFill>
                  <a:schemeClr val="accent4">
                    <a:lumMod val="50000"/>
                  </a:schemeClr>
                </a:solidFill>
              </a:rPr>
              <a:t>desarrollo sostenible</a:t>
            </a:r>
            <a:r>
              <a:rPr lang="es-MX" dirty="0" smtClean="0">
                <a:solidFill>
                  <a:schemeClr val="accent4">
                    <a:lumMod val="50000"/>
                  </a:schemeClr>
                </a:solidFill>
              </a:rPr>
              <a:t>”. </a:t>
            </a:r>
          </a:p>
        </p:txBody>
      </p:sp>
      <p:pic>
        <p:nvPicPr>
          <p:cNvPr id="11266" name="Picture 2" descr="D:\Ange\Dra Luz\OdOnToLoGíA\discos\desarrollo-sostenoiblew.png"/>
          <p:cNvPicPr>
            <a:picLocks noChangeAspect="1" noChangeArrowheads="1"/>
          </p:cNvPicPr>
          <p:nvPr/>
        </p:nvPicPr>
        <p:blipFill>
          <a:blip r:embed="rId3" cstate="print"/>
          <a:srcRect/>
          <a:stretch>
            <a:fillRect/>
          </a:stretch>
        </p:blipFill>
        <p:spPr bwMode="auto">
          <a:xfrm>
            <a:off x="5286380" y="3500438"/>
            <a:ext cx="3000396" cy="2865944"/>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 fill="hold"/>
                                        <p:tgtEl>
                                          <p:spTgt spid="11266"/>
                                        </p:tgtEl>
                                        <p:attrNameLst>
                                          <p:attrName>ppt_w</p:attrName>
                                        </p:attrNameLst>
                                      </p:cBhvr>
                                      <p:tavLst>
                                        <p:tav tm="0">
                                          <p:val>
                                            <p:strVal val="#ppt_w*0.05"/>
                                          </p:val>
                                        </p:tav>
                                        <p:tav tm="100000">
                                          <p:val>
                                            <p:strVal val="#ppt_w"/>
                                          </p:val>
                                        </p:tav>
                                      </p:tavLst>
                                    </p:anim>
                                    <p:anim calcmode="lin" valueType="num">
                                      <p:cBhvr>
                                        <p:cTn id="8" dur="500" fill="hold"/>
                                        <p:tgtEl>
                                          <p:spTgt spid="11266"/>
                                        </p:tgtEl>
                                        <p:attrNameLst>
                                          <p:attrName>ppt_h</p:attrName>
                                        </p:attrNameLst>
                                      </p:cBhvr>
                                      <p:tavLst>
                                        <p:tav tm="0">
                                          <p:val>
                                            <p:strVal val="#ppt_h"/>
                                          </p:val>
                                        </p:tav>
                                        <p:tav tm="100000">
                                          <p:val>
                                            <p:strVal val="#ppt_h"/>
                                          </p:val>
                                        </p:tav>
                                      </p:tavLst>
                                    </p:anim>
                                    <p:anim calcmode="lin" valueType="num">
                                      <p:cBhvr>
                                        <p:cTn id="9" dur="500" fill="hold"/>
                                        <p:tgtEl>
                                          <p:spTgt spid="11266"/>
                                        </p:tgtEl>
                                        <p:attrNameLst>
                                          <p:attrName>ppt_x</p:attrName>
                                        </p:attrNameLst>
                                      </p:cBhvr>
                                      <p:tavLst>
                                        <p:tav tm="0">
                                          <p:val>
                                            <p:strVal val="#ppt_x-.2"/>
                                          </p:val>
                                        </p:tav>
                                        <p:tav tm="100000">
                                          <p:val>
                                            <p:strVal val="#ppt_x"/>
                                          </p:val>
                                        </p:tav>
                                      </p:tavLst>
                                    </p:anim>
                                    <p:anim calcmode="lin" valueType="num">
                                      <p:cBhvr>
                                        <p:cTn id="10" dur="500" fill="hold"/>
                                        <p:tgtEl>
                                          <p:spTgt spid="11266"/>
                                        </p:tgtEl>
                                        <p:attrNameLst>
                                          <p:attrName>ppt_y</p:attrName>
                                        </p:attrNameLst>
                                      </p:cBhvr>
                                      <p:tavLst>
                                        <p:tav tm="0">
                                          <p:val>
                                            <p:strVal val="#ppt_y"/>
                                          </p:val>
                                        </p:tav>
                                        <p:tav tm="100000">
                                          <p:val>
                                            <p:strVal val="#ppt_y"/>
                                          </p:val>
                                        </p:tav>
                                      </p:tavLst>
                                    </p:anim>
                                    <p:animEffect transition="in" filter="fade">
                                      <p:cBhvr>
                                        <p:cTn id="11"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Desarrollo Sostenible</a:t>
            </a:r>
            <a:endParaRPr lang="es-MX" dirty="0"/>
          </a:p>
        </p:txBody>
      </p:sp>
      <p:sp>
        <p:nvSpPr>
          <p:cNvPr id="3" name="2 Marcador de contenido"/>
          <p:cNvSpPr>
            <a:spLocks noGrp="1"/>
          </p:cNvSpPr>
          <p:nvPr>
            <p:ph sz="quarter" idx="1"/>
          </p:nvPr>
        </p:nvSpPr>
        <p:spPr/>
        <p:txBody>
          <a:bodyPr/>
          <a:lstStyle/>
          <a:p>
            <a:r>
              <a:rPr lang="es-MX" sz="2700" b="1" dirty="0" smtClean="0">
                <a:solidFill>
                  <a:schemeClr val="accent4">
                    <a:lumMod val="50000"/>
                  </a:schemeClr>
                </a:solidFill>
              </a:rPr>
              <a:t>1ª Definición </a:t>
            </a:r>
            <a:r>
              <a:rPr lang="es-MX" sz="2700" dirty="0" smtClean="0">
                <a:solidFill>
                  <a:schemeClr val="accent4">
                    <a:lumMod val="50000"/>
                  </a:schemeClr>
                </a:solidFill>
              </a:rPr>
              <a:t>“aquel que satisface las necesidades de la generación presente sin comprometer la capacidad de las generaciones futuras para satisfacer las suyas propias” (Comisión Mundial del Medio Ambiente y del Desarrollo).</a:t>
            </a:r>
          </a:p>
          <a:p>
            <a:endParaRPr lang="es-MX" dirty="0"/>
          </a:p>
        </p:txBody>
      </p:sp>
      <p:pic>
        <p:nvPicPr>
          <p:cNvPr id="5" name="Picture 3" descr="D:\Ange\Dra Luz\OdOnToLoGíA\discos\educacion_ambiental.jpg"/>
          <p:cNvPicPr>
            <a:picLocks noChangeAspect="1" noChangeArrowheads="1"/>
          </p:cNvPicPr>
          <p:nvPr/>
        </p:nvPicPr>
        <p:blipFill>
          <a:blip r:embed="rId3"/>
          <a:srcRect/>
          <a:stretch>
            <a:fillRect/>
          </a:stretch>
        </p:blipFill>
        <p:spPr bwMode="auto">
          <a:xfrm>
            <a:off x="2683996" y="3905498"/>
            <a:ext cx="3673954" cy="2452459"/>
          </a:xfrm>
          <a:prstGeom prst="rect">
            <a:avLst/>
          </a:prstGeom>
          <a:noFill/>
        </p:spPr>
      </p:pic>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Desarrollo Sostenible</a:t>
            </a:r>
            <a:endParaRPr lang="es-MX" dirty="0"/>
          </a:p>
        </p:txBody>
      </p:sp>
      <p:sp>
        <p:nvSpPr>
          <p:cNvPr id="3" name="2 Marcador de contenido"/>
          <p:cNvSpPr>
            <a:spLocks noGrp="1"/>
          </p:cNvSpPr>
          <p:nvPr>
            <p:ph sz="quarter" idx="1"/>
          </p:nvPr>
        </p:nvSpPr>
        <p:spPr>
          <a:xfrm>
            <a:off x="612648" y="1600200"/>
            <a:ext cx="8153400" cy="5043510"/>
          </a:xfrm>
        </p:spPr>
        <p:txBody>
          <a:bodyPr>
            <a:normAutofit/>
          </a:bodyPr>
          <a:lstStyle/>
          <a:p>
            <a:endParaRPr lang="es-MX" sz="900" dirty="0" smtClean="0">
              <a:solidFill>
                <a:schemeClr val="accent4">
                  <a:lumMod val="50000"/>
                </a:schemeClr>
              </a:solidFill>
            </a:endParaRPr>
          </a:p>
          <a:p>
            <a:endParaRPr lang="es-MX" sz="900" dirty="0" smtClean="0">
              <a:solidFill>
                <a:schemeClr val="accent4">
                  <a:lumMod val="50000"/>
                </a:schemeClr>
              </a:solidFill>
            </a:endParaRPr>
          </a:p>
          <a:p>
            <a:endParaRPr lang="es-MX" sz="900" dirty="0" smtClean="0">
              <a:solidFill>
                <a:schemeClr val="accent4">
                  <a:lumMod val="50000"/>
                </a:schemeClr>
              </a:solidFill>
            </a:endParaRPr>
          </a:p>
          <a:p>
            <a:endParaRPr lang="es-MX" sz="900" dirty="0" smtClean="0">
              <a:solidFill>
                <a:schemeClr val="accent4">
                  <a:lumMod val="50000"/>
                </a:schemeClr>
              </a:solidFill>
            </a:endParaRPr>
          </a:p>
          <a:p>
            <a:endParaRPr lang="es-MX" sz="900" dirty="0" smtClean="0">
              <a:solidFill>
                <a:schemeClr val="accent4">
                  <a:lumMod val="50000"/>
                </a:schemeClr>
              </a:solidFill>
            </a:endParaRPr>
          </a:p>
          <a:p>
            <a:endParaRPr lang="es-MX" dirty="0" smtClean="0">
              <a:solidFill>
                <a:schemeClr val="accent4">
                  <a:lumMod val="50000"/>
                </a:schemeClr>
              </a:solidFill>
            </a:endParaRPr>
          </a:p>
          <a:p>
            <a:endParaRPr lang="es-MX" dirty="0" smtClean="0">
              <a:solidFill>
                <a:schemeClr val="accent4">
                  <a:lumMod val="50000"/>
                </a:schemeClr>
              </a:solidFill>
            </a:endParaRPr>
          </a:p>
          <a:p>
            <a:pPr algn="just"/>
            <a:r>
              <a:rPr lang="es-MX" sz="2800" dirty="0" smtClean="0">
                <a:solidFill>
                  <a:schemeClr val="accent4">
                    <a:lumMod val="50000"/>
                  </a:schemeClr>
                </a:solidFill>
              </a:rPr>
              <a:t>El programa o agenda 21 destaca la vinculación entre ambiente y desarrollo y la importancia crítica de una EA escolar y extraescolar, transversal e interdisciplinaria que abarque todos los ámbitos -económicos, ambientales, sociales, de desarrollo humano- para el desarrollo sostenible.</a:t>
            </a:r>
          </a:p>
        </p:txBody>
      </p:sp>
      <p:pic>
        <p:nvPicPr>
          <p:cNvPr id="14338" name="Picture 2" descr="D:\Ange\Dra Luz\OdOnToLoGíA\discos\images (3).jpg"/>
          <p:cNvPicPr>
            <a:picLocks noChangeAspect="1" noChangeArrowheads="1"/>
          </p:cNvPicPr>
          <p:nvPr/>
        </p:nvPicPr>
        <p:blipFill>
          <a:blip r:embed="rId3"/>
          <a:srcRect/>
          <a:stretch>
            <a:fillRect/>
          </a:stretch>
        </p:blipFill>
        <p:spPr bwMode="auto">
          <a:xfrm>
            <a:off x="3428992" y="1500174"/>
            <a:ext cx="2143125" cy="2143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wipe(down)">
                                      <p:cBhvr>
                                        <p:cTn id="7" dur="1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Educación para el desarrollo sostenible</a:t>
            </a:r>
            <a:endParaRPr lang="es-MX" dirty="0"/>
          </a:p>
        </p:txBody>
      </p:sp>
      <p:sp>
        <p:nvSpPr>
          <p:cNvPr id="3" name="2 Marcador de contenido"/>
          <p:cNvSpPr>
            <a:spLocks noGrp="1"/>
          </p:cNvSpPr>
          <p:nvPr>
            <p:ph sz="quarter" idx="1"/>
          </p:nvPr>
        </p:nvSpPr>
        <p:spPr>
          <a:xfrm>
            <a:off x="428596" y="1500174"/>
            <a:ext cx="8337452" cy="5072098"/>
          </a:xfrm>
        </p:spPr>
        <p:txBody>
          <a:bodyPr>
            <a:normAutofit/>
          </a:bodyPr>
          <a:lstStyle/>
          <a:p>
            <a:r>
              <a:rPr lang="es-MX" sz="2800" dirty="0" smtClean="0">
                <a:solidFill>
                  <a:schemeClr val="accent4">
                    <a:lumMod val="50000"/>
                  </a:schemeClr>
                </a:solidFill>
              </a:rPr>
              <a:t>La persistencia de los problemas antes mencionados hacen cuestionar la factibilidad de un futuro sostenible. </a:t>
            </a:r>
          </a:p>
          <a:p>
            <a:endParaRPr lang="es-MX" sz="1000" dirty="0" smtClean="0">
              <a:solidFill>
                <a:schemeClr val="accent4">
                  <a:lumMod val="50000"/>
                </a:schemeClr>
              </a:solidFill>
            </a:endParaRPr>
          </a:p>
          <a:p>
            <a:r>
              <a:rPr lang="es-MX" sz="2800" dirty="0" smtClean="0">
                <a:solidFill>
                  <a:schemeClr val="accent4">
                    <a:lumMod val="50000"/>
                  </a:schemeClr>
                </a:solidFill>
              </a:rPr>
              <a:t>Donde se respete y donde se promueva la diversidad en todas sus manifestaciones. Sólo así se podrá visualizar un futuro posible. </a:t>
            </a:r>
          </a:p>
        </p:txBody>
      </p:sp>
      <p:pic>
        <p:nvPicPr>
          <p:cNvPr id="2050" name="Picture 2" descr="D:\Ange\Dra Luz\OdOnToLoGíA\discos\descarga (2).jpg"/>
          <p:cNvPicPr>
            <a:picLocks noChangeAspect="1" noChangeArrowheads="1"/>
          </p:cNvPicPr>
          <p:nvPr/>
        </p:nvPicPr>
        <p:blipFill>
          <a:blip r:embed="rId3"/>
          <a:srcRect/>
          <a:stretch>
            <a:fillRect/>
          </a:stretch>
        </p:blipFill>
        <p:spPr bwMode="auto">
          <a:xfrm>
            <a:off x="3143240" y="4167586"/>
            <a:ext cx="2714644" cy="2333248"/>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fontScale="90000"/>
          </a:bodyPr>
          <a:lstStyle/>
          <a:p>
            <a:pPr algn="ctr"/>
            <a:r>
              <a:rPr lang="es-MX" dirty="0" smtClean="0"/>
              <a:t>Educación para el desarrollo sostenible</a:t>
            </a:r>
            <a:endParaRPr lang="es-MX" dirty="0"/>
          </a:p>
        </p:txBody>
      </p:sp>
      <p:sp>
        <p:nvSpPr>
          <p:cNvPr id="3" name="2 Marcador de contenido"/>
          <p:cNvSpPr>
            <a:spLocks noGrp="1"/>
          </p:cNvSpPr>
          <p:nvPr>
            <p:ph sz="quarter" idx="1"/>
          </p:nvPr>
        </p:nvSpPr>
        <p:spPr/>
        <p:txBody>
          <a:bodyPr>
            <a:normAutofit/>
          </a:bodyPr>
          <a:lstStyle/>
          <a:p>
            <a:r>
              <a:rPr lang="es-MX" dirty="0" smtClean="0">
                <a:solidFill>
                  <a:schemeClr val="accent4">
                    <a:lumMod val="50000"/>
                  </a:schemeClr>
                </a:solidFill>
              </a:rPr>
              <a:t>La EDS recoge los principios y los aportes de la educación ambiental los extiende </a:t>
            </a:r>
            <a:r>
              <a:rPr lang="es-MX" dirty="0">
                <a:solidFill>
                  <a:schemeClr val="accent4">
                    <a:lumMod val="50000"/>
                  </a:schemeClr>
                </a:solidFill>
              </a:rPr>
              <a:t>a</a:t>
            </a:r>
            <a:r>
              <a:rPr lang="es-MX" dirty="0" smtClean="0">
                <a:solidFill>
                  <a:schemeClr val="accent4">
                    <a:lumMod val="50000"/>
                  </a:schemeClr>
                </a:solidFill>
              </a:rPr>
              <a:t> manera de adaptarlos para enfrentar las nuevas amenazas al planeta. </a:t>
            </a:r>
            <a:endParaRPr lang="es-MX" dirty="0">
              <a:solidFill>
                <a:schemeClr val="accent4">
                  <a:lumMod val="50000"/>
                </a:schemeClr>
              </a:solidFill>
            </a:endParaRPr>
          </a:p>
        </p:txBody>
      </p:sp>
      <p:pic>
        <p:nvPicPr>
          <p:cNvPr id="5" name="Picture 4" descr="D:\Ange\Dra Luz\OdOnToLoGíA\discos\educacion_ambiental_logo.jpg"/>
          <p:cNvPicPr>
            <a:picLocks noChangeAspect="1" noChangeArrowheads="1"/>
          </p:cNvPicPr>
          <p:nvPr/>
        </p:nvPicPr>
        <p:blipFill>
          <a:blip r:embed="rId3"/>
          <a:srcRect/>
          <a:stretch>
            <a:fillRect/>
          </a:stretch>
        </p:blipFill>
        <p:spPr bwMode="auto">
          <a:xfrm>
            <a:off x="3369211" y="3214686"/>
            <a:ext cx="2560111" cy="305933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r>
              <a:rPr lang="es-ES" dirty="0" smtClean="0">
                <a:solidFill>
                  <a:schemeClr val="accent1">
                    <a:lumMod val="50000"/>
                  </a:schemeClr>
                </a:solidFill>
              </a:rPr>
              <a:t>CLAVE: L40005</a:t>
            </a:r>
          </a:p>
          <a:p>
            <a:r>
              <a:rPr lang="es-ES" dirty="0" smtClean="0">
                <a:solidFill>
                  <a:schemeClr val="accent1">
                    <a:lumMod val="50000"/>
                  </a:schemeClr>
                </a:solidFill>
              </a:rPr>
              <a:t>CRÉDITOS: 2</a:t>
            </a:r>
          </a:p>
          <a:p>
            <a:r>
              <a:rPr lang="es-MX" dirty="0" smtClean="0">
                <a:solidFill>
                  <a:schemeClr val="accent1">
                    <a:lumMod val="50000"/>
                  </a:schemeClr>
                </a:solidFill>
              </a:rPr>
              <a:t>TIPO DE UNIDAD DE APRENDIZAJE: Curso-Taller</a:t>
            </a:r>
          </a:p>
          <a:p>
            <a:r>
              <a:rPr lang="es-ES" dirty="0" smtClean="0">
                <a:solidFill>
                  <a:schemeClr val="accent1">
                    <a:lumMod val="50000"/>
                  </a:schemeClr>
                </a:solidFill>
              </a:rPr>
              <a:t>CARÁCTER DE LA UNIDAD DE APRENDIZAJE: Obligatorio</a:t>
            </a:r>
          </a:p>
          <a:p>
            <a:r>
              <a:rPr lang="es-ES" dirty="0" smtClean="0">
                <a:solidFill>
                  <a:schemeClr val="accent1">
                    <a:lumMod val="50000"/>
                  </a:schemeClr>
                </a:solidFill>
              </a:rPr>
              <a:t>MODALIDAD: A distancia</a:t>
            </a:r>
            <a:endParaRPr lang="es-MX"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10853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fontScale="90000"/>
          </a:bodyPr>
          <a:lstStyle/>
          <a:p>
            <a:pPr algn="ctr"/>
            <a:r>
              <a:rPr lang="es-MX" dirty="0" smtClean="0"/>
              <a:t>Educación para el desarrollo sostenible</a:t>
            </a:r>
            <a:endParaRPr lang="es-MX" dirty="0"/>
          </a:p>
        </p:txBody>
      </p:sp>
      <p:sp>
        <p:nvSpPr>
          <p:cNvPr id="3" name="2 Marcador de contenido"/>
          <p:cNvSpPr>
            <a:spLocks noGrp="1"/>
          </p:cNvSpPr>
          <p:nvPr>
            <p:ph sz="quarter" idx="1"/>
          </p:nvPr>
        </p:nvSpPr>
        <p:spPr>
          <a:xfrm>
            <a:off x="612648" y="1600200"/>
            <a:ext cx="8153400" cy="4900634"/>
          </a:xfrm>
        </p:spPr>
        <p:txBody>
          <a:bodyPr>
            <a:normAutofit/>
          </a:bodyPr>
          <a:lstStyle/>
          <a:p>
            <a:endParaRPr lang="es-MX" dirty="0" smtClean="0"/>
          </a:p>
          <a:p>
            <a:endParaRPr lang="es-MX" dirty="0" smtClean="0"/>
          </a:p>
          <a:p>
            <a:endParaRPr lang="es-MX" dirty="0" smtClean="0"/>
          </a:p>
          <a:p>
            <a:endParaRPr lang="es-MX" dirty="0" smtClean="0"/>
          </a:p>
          <a:p>
            <a:pPr algn="just"/>
            <a:r>
              <a:rPr lang="es-MX" sz="2800" dirty="0" smtClean="0">
                <a:solidFill>
                  <a:schemeClr val="accent4">
                    <a:lumMod val="50000"/>
                  </a:schemeClr>
                </a:solidFill>
              </a:rPr>
              <a:t>El concepto del desarrollo sostenible y de educación para el desarrollo sostenible varía de un lugar a otro del planeta y de una cultura a otra, dependiendo de las características propias de cada región y de cada comunidad, de sus procesos históricos y de las particularidades de su ambiente. </a:t>
            </a:r>
            <a:endParaRPr lang="es-MX" sz="2800" dirty="0">
              <a:solidFill>
                <a:schemeClr val="accent4">
                  <a:lumMod val="50000"/>
                </a:schemeClr>
              </a:solidFill>
            </a:endParaRPr>
          </a:p>
        </p:txBody>
      </p:sp>
      <p:pic>
        <p:nvPicPr>
          <p:cNvPr id="20482" name="Picture 2" descr="D:\Ange\Dra Luz\OdOnToLoGíA\discos\images.jpg"/>
          <p:cNvPicPr>
            <a:picLocks noChangeAspect="1" noChangeArrowheads="1"/>
          </p:cNvPicPr>
          <p:nvPr/>
        </p:nvPicPr>
        <p:blipFill>
          <a:blip r:embed="rId3"/>
          <a:srcRect/>
          <a:stretch>
            <a:fillRect/>
          </a:stretch>
        </p:blipFill>
        <p:spPr bwMode="auto">
          <a:xfrm>
            <a:off x="3543308" y="1609727"/>
            <a:ext cx="2171700" cy="21050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circle(out)">
                                      <p:cBhvr>
                                        <p:cTn id="7" dur="1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D:\Ange\Dra Luz\OdOnToLoGíA\discos\boceto2.jpg"/>
          <p:cNvPicPr>
            <a:picLocks noChangeAspect="1" noChangeArrowheads="1"/>
          </p:cNvPicPr>
          <p:nvPr/>
        </p:nvPicPr>
        <p:blipFill>
          <a:blip r:embed="rId3" cstate="print"/>
          <a:srcRect/>
          <a:stretch>
            <a:fillRect/>
          </a:stretch>
        </p:blipFill>
        <p:spPr bwMode="auto">
          <a:xfrm>
            <a:off x="6228184" y="3645024"/>
            <a:ext cx="2071702" cy="2542810"/>
          </a:xfrm>
          <a:prstGeom prst="rect">
            <a:avLst/>
          </a:prstGeom>
          <a:noFill/>
        </p:spPr>
      </p:pic>
      <p:sp>
        <p:nvSpPr>
          <p:cNvPr id="2" name="1 Título"/>
          <p:cNvSpPr>
            <a:spLocks noGrp="1"/>
          </p:cNvSpPr>
          <p:nvPr>
            <p:ph type="title"/>
          </p:nvPr>
        </p:nvSpPr>
        <p:spPr/>
        <p:txBody>
          <a:bodyPr>
            <a:normAutofit fontScale="90000"/>
          </a:bodyPr>
          <a:lstStyle/>
          <a:p>
            <a:pPr algn="ctr"/>
            <a:r>
              <a:rPr lang="es-MX" dirty="0" smtClean="0"/>
              <a:t>Década de la educación para el  desarrollo sostenible</a:t>
            </a:r>
            <a:endParaRPr lang="es-MX" dirty="0"/>
          </a:p>
        </p:txBody>
      </p:sp>
      <p:sp>
        <p:nvSpPr>
          <p:cNvPr id="3" name="2 Marcador de contenido"/>
          <p:cNvSpPr>
            <a:spLocks noGrp="1"/>
          </p:cNvSpPr>
          <p:nvPr>
            <p:ph sz="quarter" idx="1"/>
          </p:nvPr>
        </p:nvSpPr>
        <p:spPr>
          <a:xfrm>
            <a:off x="323528" y="1857744"/>
            <a:ext cx="8429684" cy="4972072"/>
          </a:xfrm>
        </p:spPr>
        <p:txBody>
          <a:bodyPr>
            <a:noAutofit/>
          </a:bodyPr>
          <a:lstStyle/>
          <a:p>
            <a:r>
              <a:rPr lang="es-MX" sz="2600" dirty="0" smtClean="0">
                <a:solidFill>
                  <a:schemeClr val="accent4">
                    <a:lumMod val="50000"/>
                  </a:schemeClr>
                </a:solidFill>
              </a:rPr>
              <a:t>En el 2005 da comienzo a la “Década de la educación para el desarrollo sostenible”, que hace un </a:t>
            </a:r>
          </a:p>
          <a:p>
            <a:pPr>
              <a:buNone/>
            </a:pPr>
            <a:r>
              <a:rPr lang="es-MX" sz="2600" dirty="0" smtClean="0">
                <a:solidFill>
                  <a:schemeClr val="accent4">
                    <a:lumMod val="50000"/>
                  </a:schemeClr>
                </a:solidFill>
              </a:rPr>
              <a:t>    llamado urgente a una educación de </a:t>
            </a:r>
          </a:p>
          <a:p>
            <a:pPr>
              <a:buNone/>
            </a:pPr>
            <a:r>
              <a:rPr lang="es-MX" sz="2600" dirty="0" smtClean="0">
                <a:solidFill>
                  <a:schemeClr val="accent4">
                    <a:lumMod val="50000"/>
                  </a:schemeClr>
                </a:solidFill>
              </a:rPr>
              <a:t>    calidad para todos.</a:t>
            </a:r>
          </a:p>
          <a:p>
            <a:endParaRPr lang="es-MX" sz="2600" dirty="0" smtClean="0">
              <a:solidFill>
                <a:schemeClr val="accent4">
                  <a:lumMod val="50000"/>
                </a:schemeClr>
              </a:solidFill>
            </a:endParaRPr>
          </a:p>
        </p:txBody>
      </p:sp>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500" fill="hold"/>
                                        <p:tgtEl>
                                          <p:spTgt spid="22530"/>
                                        </p:tgtEl>
                                        <p:attrNameLst>
                                          <p:attrName>ppt_w</p:attrName>
                                        </p:attrNameLst>
                                      </p:cBhvr>
                                      <p:tavLst>
                                        <p:tav tm="0">
                                          <p:val>
                                            <p:fltVal val="0"/>
                                          </p:val>
                                        </p:tav>
                                        <p:tav tm="100000">
                                          <p:val>
                                            <p:strVal val="#ppt_w"/>
                                          </p:val>
                                        </p:tav>
                                      </p:tavLst>
                                    </p:anim>
                                    <p:anim calcmode="lin" valueType="num">
                                      <p:cBhvr>
                                        <p:cTn id="8" dur="500" fill="hold"/>
                                        <p:tgtEl>
                                          <p:spTgt spid="225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Década de la educación para el  desarrollo sostenible</a:t>
            </a:r>
            <a:endParaRPr lang="es-MX" dirty="0"/>
          </a:p>
        </p:txBody>
      </p:sp>
      <p:sp>
        <p:nvSpPr>
          <p:cNvPr id="3" name="2 Marcador de contenido"/>
          <p:cNvSpPr>
            <a:spLocks noGrp="1"/>
          </p:cNvSpPr>
          <p:nvPr>
            <p:ph sz="quarter" idx="1"/>
          </p:nvPr>
        </p:nvSpPr>
        <p:spPr>
          <a:xfrm>
            <a:off x="714316" y="1885928"/>
            <a:ext cx="8429684" cy="4972072"/>
          </a:xfrm>
        </p:spPr>
        <p:txBody>
          <a:bodyPr>
            <a:noAutofit/>
          </a:bodyPr>
          <a:lstStyle/>
          <a:p>
            <a:endParaRPr lang="es-MX" sz="2600" dirty="0" smtClean="0">
              <a:solidFill>
                <a:schemeClr val="accent4">
                  <a:lumMod val="50000"/>
                </a:schemeClr>
              </a:solidFill>
            </a:endParaRPr>
          </a:p>
          <a:p>
            <a:r>
              <a:rPr lang="es-MX" sz="2600" dirty="0" smtClean="0">
                <a:solidFill>
                  <a:schemeClr val="accent4">
                    <a:lumMod val="50000"/>
                  </a:schemeClr>
                </a:solidFill>
              </a:rPr>
              <a:t>La década nos presenta una oportunidad para retomar muchas de las cosas que la EA ha venido haciendo y diciendo, y nos da la oportunidad que la EA se incluya como uno de los medios para hacer posible el desarrollo sostenible.</a:t>
            </a:r>
            <a:endParaRPr lang="es-MX" sz="2600" dirty="0">
              <a:solidFill>
                <a:schemeClr val="accent4">
                  <a:lumMod val="50000"/>
                </a:schemeClr>
              </a:solidFill>
            </a:endParaRPr>
          </a:p>
        </p:txBody>
      </p:sp>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84954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Reflexiones finales</a:t>
            </a:r>
            <a:endParaRPr lang="es-MX" dirty="0"/>
          </a:p>
        </p:txBody>
      </p:sp>
      <p:sp>
        <p:nvSpPr>
          <p:cNvPr id="3" name="2 Marcador de contenido"/>
          <p:cNvSpPr>
            <a:spLocks noGrp="1"/>
          </p:cNvSpPr>
          <p:nvPr>
            <p:ph sz="quarter" idx="1"/>
          </p:nvPr>
        </p:nvSpPr>
        <p:spPr>
          <a:xfrm>
            <a:off x="214282" y="1600200"/>
            <a:ext cx="8551766" cy="4829196"/>
          </a:xfrm>
        </p:spPr>
        <p:txBody>
          <a:bodyPr>
            <a:normAutofit/>
          </a:bodyPr>
          <a:lstStyle/>
          <a:p>
            <a:pPr algn="just"/>
            <a:r>
              <a:rPr lang="es-MX" sz="2700" dirty="0" smtClean="0">
                <a:solidFill>
                  <a:schemeClr val="accent4">
                    <a:lumMod val="50000"/>
                  </a:schemeClr>
                </a:solidFill>
              </a:rPr>
              <a:t>Una EDS que permita a todos integrarse feliz y eficazmente a las sociedades en que vivan y que permita tomar clara conciencia de los problemas que aquejan al mundo, como la pobreza, la desigualdad, la inequidad y la violencia. No habrá paz mientras haya excluidos, sometidos, discriminados y habrá</a:t>
            </a:r>
          </a:p>
          <a:p>
            <a:pPr algn="just">
              <a:buNone/>
            </a:pPr>
            <a:r>
              <a:rPr lang="es-MX" sz="2700" dirty="0" smtClean="0">
                <a:solidFill>
                  <a:schemeClr val="accent4">
                    <a:lumMod val="50000"/>
                  </a:schemeClr>
                </a:solidFill>
              </a:rPr>
              <a:t>   excluidos mientras no logremos una </a:t>
            </a:r>
          </a:p>
          <a:p>
            <a:pPr algn="just">
              <a:buNone/>
            </a:pPr>
            <a:r>
              <a:rPr lang="es-MX" sz="2700" dirty="0" smtClean="0">
                <a:solidFill>
                  <a:schemeClr val="accent4">
                    <a:lumMod val="50000"/>
                  </a:schemeClr>
                </a:solidFill>
              </a:rPr>
              <a:t>   EDUCACIÓN DE CALIDAD PARA </a:t>
            </a:r>
          </a:p>
          <a:p>
            <a:pPr algn="just">
              <a:buNone/>
            </a:pPr>
            <a:r>
              <a:rPr lang="es-MX" sz="2700" dirty="0" smtClean="0">
                <a:solidFill>
                  <a:schemeClr val="accent4">
                    <a:lumMod val="50000"/>
                  </a:schemeClr>
                </a:solidFill>
              </a:rPr>
              <a:t>   TODOS.</a:t>
            </a:r>
          </a:p>
          <a:p>
            <a:endParaRPr lang="es-MX" dirty="0"/>
          </a:p>
        </p:txBody>
      </p:sp>
      <p:pic>
        <p:nvPicPr>
          <p:cNvPr id="4" name="Picture 2" descr="D:\Ange\Dra Luz\OdOnToLoGíA\discos\descarga (2).jpg"/>
          <p:cNvPicPr>
            <a:picLocks noChangeAspect="1" noChangeArrowheads="1"/>
          </p:cNvPicPr>
          <p:nvPr/>
        </p:nvPicPr>
        <p:blipFill>
          <a:blip r:embed="rId3"/>
          <a:srcRect/>
          <a:stretch>
            <a:fillRect/>
          </a:stretch>
        </p:blipFill>
        <p:spPr bwMode="auto">
          <a:xfrm>
            <a:off x="5857884" y="3929066"/>
            <a:ext cx="2885501" cy="2616514"/>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fmla="#ppt_w*sin(2.5*pi*$)">
                                          <p:val>
                                            <p:fltVal val="0"/>
                                          </p:val>
                                        </p:tav>
                                        <p:tav tm="100000">
                                          <p:val>
                                            <p:fltVal val="1"/>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612648" y="1943112"/>
            <a:ext cx="8153400" cy="2700334"/>
          </a:xfrm>
        </p:spPr>
        <p:txBody>
          <a:bodyPr>
            <a:normAutofit/>
          </a:bodyPr>
          <a:lstStyle/>
          <a:p>
            <a:pPr algn="ctr"/>
            <a:r>
              <a:rPr lang="es-MX" b="1" dirty="0" smtClean="0"/>
              <a:t>DÍA MUNDIAL DEL MEDIO  AMBIENTE: TU PLANETA TE NECESITA</a:t>
            </a:r>
            <a:endParaRPr lang="es-MX" dirty="0"/>
          </a:p>
        </p:txBody>
      </p:sp>
      <p:pic>
        <p:nvPicPr>
          <p:cNvPr id="3" name="2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12648" y="1600200"/>
            <a:ext cx="5471520" cy="4495800"/>
          </a:xfrm>
        </p:spPr>
        <p:txBody>
          <a:bodyPr/>
          <a:lstStyle/>
          <a:p>
            <a:pPr algn="just"/>
            <a:r>
              <a:rPr lang="es-MX" dirty="0"/>
              <a:t>La Asamblea General de las Naciones Unidas después de la Conferencia de Estocolmo e</a:t>
            </a:r>
            <a:r>
              <a:rPr lang="es-MX" dirty="0" smtClean="0"/>
              <a:t>n</a:t>
            </a:r>
            <a:r>
              <a:rPr lang="es-MX" dirty="0"/>
              <a:t> </a:t>
            </a:r>
            <a:r>
              <a:rPr lang="es-MX" b="1" dirty="0"/>
              <a:t>1972</a:t>
            </a:r>
            <a:r>
              <a:rPr lang="es-MX" dirty="0"/>
              <a:t> que giró en temas ambientales, estableció el </a:t>
            </a:r>
            <a:r>
              <a:rPr lang="es-MX" b="1" dirty="0"/>
              <a:t>5 de junio</a:t>
            </a:r>
            <a:r>
              <a:rPr lang="es-MX" dirty="0"/>
              <a:t> como el Día Mundial del Medio </a:t>
            </a:r>
            <a:r>
              <a:rPr lang="es-MX" dirty="0" smtClean="0"/>
              <a:t>Ambiente.</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4522212"/>
            <a:ext cx="3547801" cy="2134056"/>
          </a:xfrm>
          <a:prstGeom prst="rect">
            <a:avLst/>
          </a:prstGeom>
        </p:spPr>
      </p:pic>
      <p:sp>
        <p:nvSpPr>
          <p:cNvPr id="5"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62711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sp>
        <p:nvSpPr>
          <p:cNvPr id="3" name="2 Marcador de contenido"/>
          <p:cNvSpPr>
            <a:spLocks noGrp="1"/>
          </p:cNvSpPr>
          <p:nvPr>
            <p:ph sz="quarter" idx="1"/>
          </p:nvPr>
        </p:nvSpPr>
        <p:spPr/>
        <p:txBody>
          <a:bodyPr>
            <a:normAutofit/>
          </a:bodyPr>
          <a:lstStyle/>
          <a:p>
            <a:pPr fontAlgn="base"/>
            <a:r>
              <a:rPr lang="es-MX" dirty="0" smtClean="0">
                <a:solidFill>
                  <a:schemeClr val="accent1">
                    <a:lumMod val="50000"/>
                  </a:schemeClr>
                </a:solidFill>
              </a:rPr>
              <a:t>2009 Día Mundial del Medio Ambiente el mundo se encuentra en una coyuntura crítica. </a:t>
            </a:r>
          </a:p>
          <a:p>
            <a:pPr fontAlgn="base"/>
            <a:endParaRPr lang="es-MX" dirty="0" smtClean="0">
              <a:solidFill>
                <a:schemeClr val="accent1">
                  <a:lumMod val="50000"/>
                </a:schemeClr>
              </a:solidFill>
            </a:endParaRPr>
          </a:p>
          <a:p>
            <a:pPr fontAlgn="base"/>
            <a:r>
              <a:rPr lang="es-MX" dirty="0" smtClean="0">
                <a:solidFill>
                  <a:schemeClr val="accent1">
                    <a:lumMod val="50000"/>
                  </a:schemeClr>
                </a:solidFill>
              </a:rPr>
              <a:t>Múltiples crisis lo están afectando:</a:t>
            </a:r>
          </a:p>
          <a:p>
            <a:pPr fontAlgn="base">
              <a:buFontTx/>
              <a:buChar char="-"/>
            </a:pPr>
            <a:r>
              <a:rPr lang="es-MX" dirty="0" smtClean="0">
                <a:solidFill>
                  <a:schemeClr val="accent1">
                    <a:lumMod val="50000"/>
                  </a:schemeClr>
                </a:solidFill>
              </a:rPr>
              <a:t>Económica y financiera</a:t>
            </a:r>
          </a:p>
          <a:p>
            <a:pPr fontAlgn="base">
              <a:buFontTx/>
              <a:buChar char="-"/>
            </a:pPr>
            <a:r>
              <a:rPr lang="es-MX" dirty="0" smtClean="0">
                <a:solidFill>
                  <a:schemeClr val="accent1">
                    <a:lumMod val="50000"/>
                  </a:schemeClr>
                </a:solidFill>
              </a:rPr>
              <a:t>Alimenticia </a:t>
            </a:r>
          </a:p>
          <a:p>
            <a:pPr fontAlgn="base">
              <a:buFontTx/>
              <a:buChar char="-"/>
            </a:pPr>
            <a:r>
              <a:rPr lang="es-MX" dirty="0" smtClean="0">
                <a:solidFill>
                  <a:schemeClr val="accent1">
                    <a:lumMod val="50000"/>
                  </a:schemeClr>
                </a:solidFill>
              </a:rPr>
              <a:t>De combustible.  </a:t>
            </a:r>
          </a:p>
          <a:p>
            <a:endParaRPr lang="es-MX" dirty="0"/>
          </a:p>
        </p:txBody>
      </p:sp>
      <p:pic>
        <p:nvPicPr>
          <p:cNvPr id="26626" name="Picture 2" descr="D:\Ange\Dra Luz\OdOnToLoGíA\Sub Adm\JuNiO\Semana 1\Imas School\delicados-pobres14-300x263.jpg"/>
          <p:cNvPicPr>
            <a:picLocks noChangeAspect="1" noChangeArrowheads="1"/>
          </p:cNvPicPr>
          <p:nvPr/>
        </p:nvPicPr>
        <p:blipFill>
          <a:blip r:embed="rId3"/>
          <a:srcRect/>
          <a:stretch>
            <a:fillRect/>
          </a:stretch>
        </p:blipFill>
        <p:spPr bwMode="auto">
          <a:xfrm>
            <a:off x="6715140" y="2500306"/>
            <a:ext cx="1977981" cy="1734030"/>
          </a:xfrm>
          <a:prstGeom prst="ellipse">
            <a:avLst/>
          </a:prstGeom>
          <a:ln>
            <a:noFill/>
          </a:ln>
          <a:effectLst>
            <a:softEdge rad="112500"/>
          </a:effectLst>
        </p:spPr>
      </p:pic>
      <p:pic>
        <p:nvPicPr>
          <p:cNvPr id="26627" name="Picture 3" descr="D:\Ange\Dra Luz\OdOnToLoGíA\discos\images (15).jpg"/>
          <p:cNvPicPr>
            <a:picLocks noChangeAspect="1" noChangeArrowheads="1"/>
          </p:cNvPicPr>
          <p:nvPr/>
        </p:nvPicPr>
        <p:blipFill>
          <a:blip r:embed="rId4"/>
          <a:srcRect/>
          <a:stretch>
            <a:fillRect/>
          </a:stretch>
        </p:blipFill>
        <p:spPr bwMode="auto">
          <a:xfrm>
            <a:off x="4500562" y="4214818"/>
            <a:ext cx="2428875" cy="1885950"/>
          </a:xfrm>
          <a:prstGeom prst="ellipse">
            <a:avLst/>
          </a:prstGeom>
          <a:ln>
            <a:noFill/>
          </a:ln>
          <a:effectLst>
            <a:softEdge rad="112500"/>
          </a:effectLst>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circle(in)">
                                      <p:cBhvr>
                                        <p:cTn id="7" dur="2000"/>
                                        <p:tgtEl>
                                          <p:spTgt spid="26626"/>
                                        </p:tgtEl>
                                      </p:cBhvr>
                                    </p:animEffect>
                                  </p:childTnLst>
                                </p:cTn>
                              </p:par>
                              <p:par>
                                <p:cTn id="8" presetID="6" presetClass="entr" presetSubtype="16" fill="hold" nodeType="withEffect">
                                  <p:stCondLst>
                                    <p:cond delay="0"/>
                                  </p:stCondLst>
                                  <p:childTnLst>
                                    <p:set>
                                      <p:cBhvr>
                                        <p:cTn id="9" dur="1" fill="hold">
                                          <p:stCondLst>
                                            <p:cond delay="0"/>
                                          </p:stCondLst>
                                        </p:cTn>
                                        <p:tgtEl>
                                          <p:spTgt spid="26627"/>
                                        </p:tgtEl>
                                        <p:attrNameLst>
                                          <p:attrName>style.visibility</p:attrName>
                                        </p:attrNameLst>
                                      </p:cBhvr>
                                      <p:to>
                                        <p:strVal val="visible"/>
                                      </p:to>
                                    </p:set>
                                    <p:animEffect transition="in" filter="circle(in)">
                                      <p:cBhvr>
                                        <p:cTn id="10" dur="20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sp>
        <p:nvSpPr>
          <p:cNvPr id="3" name="2 Marcador de contenido"/>
          <p:cNvSpPr>
            <a:spLocks noGrp="1"/>
          </p:cNvSpPr>
          <p:nvPr>
            <p:ph sz="quarter" idx="1"/>
          </p:nvPr>
        </p:nvSpPr>
        <p:spPr>
          <a:xfrm>
            <a:off x="428596" y="1571612"/>
            <a:ext cx="8296276" cy="5000660"/>
          </a:xfrm>
        </p:spPr>
        <p:txBody>
          <a:bodyPr>
            <a:normAutofit/>
          </a:bodyPr>
          <a:lstStyle/>
          <a:p>
            <a:pPr fontAlgn="base"/>
            <a:r>
              <a:rPr lang="es-MX" dirty="0" smtClean="0">
                <a:solidFill>
                  <a:schemeClr val="accent1">
                    <a:lumMod val="50000"/>
                  </a:schemeClr>
                </a:solidFill>
              </a:rPr>
              <a:t>En momentos en que la comunidad internacional busca maneras de avanzar en estos tiempos inciertos, es crucial recordar que el cambio climático y la degradación medioambiental actuales representan una crisis que no va a desaparecer. </a:t>
            </a:r>
          </a:p>
          <a:p>
            <a:pPr fontAlgn="base"/>
            <a:endParaRPr lang="es-MX" sz="1600" dirty="0" smtClean="0">
              <a:solidFill>
                <a:schemeClr val="accent1">
                  <a:lumMod val="50000"/>
                </a:schemeClr>
              </a:solidFill>
            </a:endParaRPr>
          </a:p>
          <a:p>
            <a:pPr fontAlgn="base"/>
            <a:r>
              <a:rPr lang="es-MX" dirty="0" smtClean="0">
                <a:solidFill>
                  <a:schemeClr val="accent1">
                    <a:lumMod val="50000"/>
                  </a:schemeClr>
                </a:solidFill>
              </a:rPr>
              <a:t>Solo exacerbará las </a:t>
            </a:r>
          </a:p>
          <a:p>
            <a:pPr fontAlgn="base">
              <a:buNone/>
            </a:pPr>
            <a:r>
              <a:rPr lang="es-MX" dirty="0" smtClean="0">
                <a:solidFill>
                  <a:schemeClr val="accent1">
                    <a:lumMod val="50000"/>
                  </a:schemeClr>
                </a:solidFill>
              </a:rPr>
              <a:t>   amenazas al desarrollo </a:t>
            </a:r>
          </a:p>
          <a:p>
            <a:pPr fontAlgn="base">
              <a:buNone/>
            </a:pPr>
            <a:r>
              <a:rPr lang="es-MX" dirty="0" smtClean="0">
                <a:solidFill>
                  <a:schemeClr val="accent1">
                    <a:lumMod val="50000"/>
                  </a:schemeClr>
                </a:solidFill>
              </a:rPr>
              <a:t>   humano. </a:t>
            </a:r>
          </a:p>
          <a:p>
            <a:pPr fontAlgn="base"/>
            <a:endParaRPr lang="es-MX" dirty="0" smtClean="0"/>
          </a:p>
          <a:p>
            <a:endParaRPr lang="es-MX" dirty="0"/>
          </a:p>
        </p:txBody>
      </p:sp>
      <p:pic>
        <p:nvPicPr>
          <p:cNvPr id="27650" name="Picture 2" descr="D:\Ange\Dra Luz\OdOnToLoGíA\discos\cambio-climatico.jpg"/>
          <p:cNvPicPr>
            <a:picLocks noChangeAspect="1" noChangeArrowheads="1"/>
          </p:cNvPicPr>
          <p:nvPr/>
        </p:nvPicPr>
        <p:blipFill>
          <a:blip r:embed="rId3"/>
          <a:srcRect/>
          <a:stretch>
            <a:fillRect/>
          </a:stretch>
        </p:blipFill>
        <p:spPr bwMode="auto">
          <a:xfrm>
            <a:off x="4714876" y="4000504"/>
            <a:ext cx="3838063" cy="2515641"/>
          </a:xfrm>
          <a:prstGeom prst="rect">
            <a:avLst/>
          </a:prstGeom>
          <a:ln>
            <a:noFill/>
          </a:ln>
          <a:effectLst>
            <a:softEdge rad="112500"/>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1000" fill="hold"/>
                                        <p:tgtEl>
                                          <p:spTgt spid="27650"/>
                                        </p:tgtEl>
                                        <p:attrNameLst>
                                          <p:attrName>ppt_w</p:attrName>
                                        </p:attrNameLst>
                                      </p:cBhvr>
                                      <p:tavLst>
                                        <p:tav tm="0">
                                          <p:val>
                                            <p:strVal val="#ppt_w*0.70"/>
                                          </p:val>
                                        </p:tav>
                                        <p:tav tm="100000">
                                          <p:val>
                                            <p:strVal val="#ppt_w"/>
                                          </p:val>
                                        </p:tav>
                                      </p:tavLst>
                                    </p:anim>
                                    <p:anim calcmode="lin" valueType="num">
                                      <p:cBhvr>
                                        <p:cTn id="8" dur="1000" fill="hold"/>
                                        <p:tgtEl>
                                          <p:spTgt spid="27650"/>
                                        </p:tgtEl>
                                        <p:attrNameLst>
                                          <p:attrName>ppt_h</p:attrName>
                                        </p:attrNameLst>
                                      </p:cBhvr>
                                      <p:tavLst>
                                        <p:tav tm="0">
                                          <p:val>
                                            <p:strVal val="#ppt_h"/>
                                          </p:val>
                                        </p:tav>
                                        <p:tav tm="100000">
                                          <p:val>
                                            <p:strVal val="#ppt_h"/>
                                          </p:val>
                                        </p:tav>
                                      </p:tavLst>
                                    </p:anim>
                                    <p:animEffect transition="in" filter="fade">
                                      <p:cBhvr>
                                        <p:cTn id="9" dur="10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sp>
        <p:nvSpPr>
          <p:cNvPr id="3" name="2 Marcador de contenido"/>
          <p:cNvSpPr>
            <a:spLocks noGrp="1"/>
          </p:cNvSpPr>
          <p:nvPr>
            <p:ph sz="quarter" idx="1"/>
          </p:nvPr>
        </p:nvSpPr>
        <p:spPr/>
        <p:txBody>
          <a:bodyPr/>
          <a:lstStyle/>
          <a:p>
            <a:r>
              <a:rPr lang="es-MX" dirty="0" smtClean="0">
                <a:solidFill>
                  <a:schemeClr val="accent1">
                    <a:lumMod val="50000"/>
                  </a:schemeClr>
                </a:solidFill>
              </a:rPr>
              <a:t>Es hora de adoptar una nueva manera de pensar acerca de cuál es el enfoque que nosotros, como comunidad internacional planificamos el desarrollo económico y la erradicación de la pobreza frente al importante cambio medioambiental y climático.</a:t>
            </a:r>
          </a:p>
          <a:p>
            <a:endParaRPr lang="es-MX" dirty="0"/>
          </a:p>
        </p:txBody>
      </p:sp>
      <p:pic>
        <p:nvPicPr>
          <p:cNvPr id="28674" name="Picture 2" descr="D:\Ange\Dra Luz\OdOnToLoGíA\discos\Dave-Granlund-Climate-Change.jpg"/>
          <p:cNvPicPr>
            <a:picLocks noChangeAspect="1" noChangeArrowheads="1"/>
          </p:cNvPicPr>
          <p:nvPr/>
        </p:nvPicPr>
        <p:blipFill>
          <a:blip r:embed="rId3"/>
          <a:srcRect t="7759" b="14655"/>
          <a:stretch>
            <a:fillRect/>
          </a:stretch>
        </p:blipFill>
        <p:spPr bwMode="auto">
          <a:xfrm>
            <a:off x="3428992" y="4143380"/>
            <a:ext cx="2762264" cy="21431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800" decel="100000"/>
                                        <p:tgtEl>
                                          <p:spTgt spid="28674"/>
                                        </p:tgtEl>
                                      </p:cBhvr>
                                    </p:animEffect>
                                    <p:anim calcmode="lin" valueType="num">
                                      <p:cBhvr>
                                        <p:cTn id="8" dur="800" decel="100000" fill="hold"/>
                                        <p:tgtEl>
                                          <p:spTgt spid="28674"/>
                                        </p:tgtEl>
                                        <p:attrNameLst>
                                          <p:attrName>style.rotation</p:attrName>
                                        </p:attrNameLst>
                                      </p:cBhvr>
                                      <p:tavLst>
                                        <p:tav tm="0">
                                          <p:val>
                                            <p:fltVal val="-90"/>
                                          </p:val>
                                        </p:tav>
                                        <p:tav tm="100000">
                                          <p:val>
                                            <p:fltVal val="0"/>
                                          </p:val>
                                        </p:tav>
                                      </p:tavLst>
                                    </p:anim>
                                    <p:anim calcmode="lin" valueType="num">
                                      <p:cBhvr>
                                        <p:cTn id="9" dur="800" decel="100000" fill="hold"/>
                                        <p:tgtEl>
                                          <p:spTgt spid="28674"/>
                                        </p:tgtEl>
                                        <p:attrNameLst>
                                          <p:attrName>ppt_x</p:attrName>
                                        </p:attrNameLst>
                                      </p:cBhvr>
                                      <p:tavLst>
                                        <p:tav tm="0">
                                          <p:val>
                                            <p:strVal val="#ppt_x+0.4"/>
                                          </p:val>
                                        </p:tav>
                                        <p:tav tm="100000">
                                          <p:val>
                                            <p:strVal val="#ppt_x-0.05"/>
                                          </p:val>
                                        </p:tav>
                                      </p:tavLst>
                                    </p:anim>
                                    <p:anim calcmode="lin" valueType="num">
                                      <p:cBhvr>
                                        <p:cTn id="10" dur="800" decel="100000" fill="hold"/>
                                        <p:tgtEl>
                                          <p:spTgt spid="2867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867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867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sp>
        <p:nvSpPr>
          <p:cNvPr id="3" name="2 Marcador de contenido"/>
          <p:cNvSpPr>
            <a:spLocks noGrp="1"/>
          </p:cNvSpPr>
          <p:nvPr>
            <p:ph sz="quarter" idx="1"/>
          </p:nvPr>
        </p:nvSpPr>
        <p:spPr>
          <a:xfrm>
            <a:off x="612648" y="1600200"/>
            <a:ext cx="8153400" cy="4829196"/>
          </a:xfrm>
        </p:spPr>
        <p:txBody>
          <a:bodyPr>
            <a:normAutofit/>
          </a:bodyPr>
          <a:lstStyle/>
          <a:p>
            <a:r>
              <a:rPr lang="es-MX" dirty="0" smtClean="0">
                <a:solidFill>
                  <a:schemeClr val="accent1">
                    <a:lumMod val="50000"/>
                  </a:schemeClr>
                </a:solidFill>
              </a:rPr>
              <a:t>Es el momento para discutir una estrategia de desarrollo que funcione en la región en las próximas décadas, que tenga como elementos cruciales la igualdad y la sostenibilidad medioambiental. </a:t>
            </a:r>
          </a:p>
          <a:p>
            <a:endParaRPr lang="es-MX" dirty="0" smtClean="0">
              <a:solidFill>
                <a:schemeClr val="accent1">
                  <a:lumMod val="50000"/>
                </a:schemeClr>
              </a:solidFill>
            </a:endParaRPr>
          </a:p>
          <a:p>
            <a:pPr marL="0" indent="0">
              <a:buNone/>
            </a:pPr>
            <a:endParaRPr lang="es-MX"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4067311"/>
            <a:ext cx="3309738" cy="2490953"/>
          </a:xfrm>
          <a:prstGeom prst="rect">
            <a:avLst/>
          </a:prstGeom>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r>
              <a:rPr lang="es-MX" b="1" dirty="0" smtClean="0">
                <a:solidFill>
                  <a:schemeClr val="accent1">
                    <a:lumMod val="50000"/>
                  </a:schemeClr>
                </a:solidFill>
              </a:rPr>
              <a:t>Prerrequisitos</a:t>
            </a:r>
            <a:r>
              <a:rPr lang="es-MX" b="1" dirty="0">
                <a:solidFill>
                  <a:schemeClr val="accent1">
                    <a:lumMod val="50000"/>
                  </a:schemeClr>
                </a:solidFill>
              </a:rPr>
              <a:t> </a:t>
            </a:r>
            <a:r>
              <a:rPr lang="es-MX" b="1" dirty="0" smtClean="0">
                <a:solidFill>
                  <a:schemeClr val="accent1">
                    <a:lumMod val="50000"/>
                  </a:schemeClr>
                </a:solidFill>
              </a:rPr>
              <a:t>(Temas </a:t>
            </a:r>
            <a:r>
              <a:rPr lang="es-MX" b="1" dirty="0">
                <a:solidFill>
                  <a:schemeClr val="accent1">
                    <a:lumMod val="50000"/>
                  </a:schemeClr>
                </a:solidFill>
              </a:rPr>
              <a:t>Aprendidos</a:t>
            </a:r>
            <a:r>
              <a:rPr lang="es-MX" b="1" dirty="0" smtClean="0">
                <a:solidFill>
                  <a:schemeClr val="accent1">
                    <a:lumMod val="50000"/>
                  </a:schemeClr>
                </a:solidFill>
              </a:rPr>
              <a:t>):</a:t>
            </a:r>
            <a:endParaRPr lang="es-MX" dirty="0">
              <a:solidFill>
                <a:schemeClr val="accent1">
                  <a:lumMod val="50000"/>
                </a:schemeClr>
              </a:solidFill>
            </a:endParaRPr>
          </a:p>
          <a:p>
            <a:pPr lvl="1"/>
            <a:r>
              <a:rPr lang="es-MX" dirty="0">
                <a:solidFill>
                  <a:schemeClr val="accent1">
                    <a:lumMod val="50000"/>
                  </a:schemeClr>
                </a:solidFill>
              </a:rPr>
              <a:t>Cultura y Responsabilidad Ambiental, NOM </a:t>
            </a:r>
            <a:r>
              <a:rPr lang="es-MX" dirty="0" smtClean="0">
                <a:solidFill>
                  <a:schemeClr val="accent1">
                    <a:lumMod val="50000"/>
                  </a:schemeClr>
                </a:solidFill>
              </a:rPr>
              <a:t>013</a:t>
            </a:r>
          </a:p>
          <a:p>
            <a:pPr marL="365760" lvl="1" indent="0">
              <a:buNone/>
            </a:pPr>
            <a:endParaRPr lang="es-MX" dirty="0" smtClean="0">
              <a:solidFill>
                <a:schemeClr val="accent1">
                  <a:lumMod val="50000"/>
                </a:schemeClr>
              </a:solidFill>
            </a:endParaRPr>
          </a:p>
          <a:p>
            <a:r>
              <a:rPr lang="es-ES" b="1" dirty="0">
                <a:solidFill>
                  <a:schemeClr val="accent1">
                    <a:lumMod val="50000"/>
                  </a:schemeClr>
                </a:solidFill>
              </a:rPr>
              <a:t>Unidad de Aprendizaje </a:t>
            </a:r>
            <a:r>
              <a:rPr lang="es-ES" b="1" dirty="0" smtClean="0">
                <a:solidFill>
                  <a:schemeClr val="accent1">
                    <a:lumMod val="50000"/>
                  </a:schemeClr>
                </a:solidFill>
              </a:rPr>
              <a:t>Consecuente</a:t>
            </a:r>
            <a:r>
              <a:rPr lang="es-ES" b="1" dirty="0">
                <a:solidFill>
                  <a:schemeClr val="accent1">
                    <a:lumMod val="50000"/>
                  </a:schemeClr>
                </a:solidFill>
              </a:rPr>
              <a:t> </a:t>
            </a:r>
            <a:r>
              <a:rPr lang="es-ES" b="1" dirty="0" smtClean="0">
                <a:solidFill>
                  <a:schemeClr val="accent1">
                    <a:lumMod val="50000"/>
                  </a:schemeClr>
                </a:solidFill>
              </a:rPr>
              <a:t>(Seriadas </a:t>
            </a:r>
            <a:r>
              <a:rPr lang="es-ES" b="1" dirty="0">
                <a:solidFill>
                  <a:schemeClr val="accent1">
                    <a:lumMod val="50000"/>
                  </a:schemeClr>
                </a:solidFill>
              </a:rPr>
              <a:t>y Recomendadas</a:t>
            </a:r>
            <a:r>
              <a:rPr lang="es-ES" b="1" dirty="0" smtClean="0">
                <a:solidFill>
                  <a:schemeClr val="accent1">
                    <a:lumMod val="50000"/>
                  </a:schemeClr>
                </a:solidFill>
              </a:rPr>
              <a:t>):</a:t>
            </a:r>
            <a:endParaRPr lang="es-MX" dirty="0">
              <a:solidFill>
                <a:schemeClr val="accent1">
                  <a:lumMod val="50000"/>
                </a:schemeClr>
              </a:solidFill>
            </a:endParaRPr>
          </a:p>
          <a:p>
            <a:pPr lvl="1"/>
            <a:r>
              <a:rPr lang="es-ES" dirty="0">
                <a:solidFill>
                  <a:schemeClr val="accent1">
                    <a:lumMod val="50000"/>
                  </a:schemeClr>
                </a:solidFill>
              </a:rPr>
              <a:t>Ergonomía y Administración</a:t>
            </a:r>
            <a:endParaRPr lang="es-MX" dirty="0" smtClean="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42506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sp>
        <p:nvSpPr>
          <p:cNvPr id="3" name="2 Marcador de contenido"/>
          <p:cNvSpPr>
            <a:spLocks noGrp="1"/>
          </p:cNvSpPr>
          <p:nvPr>
            <p:ph sz="quarter" idx="1"/>
          </p:nvPr>
        </p:nvSpPr>
        <p:spPr>
          <a:xfrm>
            <a:off x="612648" y="1600200"/>
            <a:ext cx="8153400" cy="4829196"/>
          </a:xfrm>
        </p:spPr>
        <p:txBody>
          <a:bodyPr>
            <a:normAutofit/>
          </a:bodyPr>
          <a:lstStyle/>
          <a:p>
            <a:r>
              <a:rPr lang="es-MX" dirty="0" smtClean="0">
                <a:solidFill>
                  <a:schemeClr val="accent1">
                    <a:lumMod val="50000"/>
                  </a:schemeClr>
                </a:solidFill>
              </a:rPr>
              <a:t>La región necesita cambiar los modelos de desarrollo y de consumo, y los países deben hacer uso de todo su potencial y de los </a:t>
            </a:r>
            <a:r>
              <a:rPr lang="es-MX" dirty="0" err="1" smtClean="0">
                <a:solidFill>
                  <a:schemeClr val="accent1">
                    <a:lumMod val="50000"/>
                  </a:schemeClr>
                </a:solidFill>
              </a:rPr>
              <a:t>superpoderes</a:t>
            </a:r>
            <a:r>
              <a:rPr lang="es-MX" dirty="0" smtClean="0">
                <a:solidFill>
                  <a:schemeClr val="accent1">
                    <a:lumMod val="50000"/>
                  </a:schemeClr>
                </a:solidFill>
              </a:rPr>
              <a:t> de la biodiversidad. </a:t>
            </a:r>
          </a:p>
          <a:p>
            <a:endParaRPr lang="es-MX"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3939036"/>
            <a:ext cx="4264149" cy="2307657"/>
          </a:xfrm>
          <a:prstGeom prst="rect">
            <a:avLst/>
          </a:prstGeom>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25669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es-MX" dirty="0" smtClean="0">
                <a:solidFill>
                  <a:schemeClr val="accent1">
                    <a:lumMod val="50000"/>
                  </a:schemeClr>
                </a:solidFill>
              </a:rPr>
              <a:t>El Grupo Intergubernamental de Expertos sobre el Cambio Climático</a:t>
            </a:r>
            <a:r>
              <a:rPr lang="es-MX" dirty="0">
                <a:solidFill>
                  <a:schemeClr val="accent1">
                    <a:lumMod val="50000"/>
                  </a:schemeClr>
                </a:solidFill>
              </a:rPr>
              <a:t> </a:t>
            </a:r>
            <a:r>
              <a:rPr lang="es-MX" dirty="0" smtClean="0">
                <a:solidFill>
                  <a:schemeClr val="accent1">
                    <a:lumMod val="50000"/>
                  </a:schemeClr>
                </a:solidFill>
              </a:rPr>
              <a:t>de </a:t>
            </a:r>
            <a:r>
              <a:rPr lang="es-MX" dirty="0">
                <a:solidFill>
                  <a:schemeClr val="accent1">
                    <a:lumMod val="50000"/>
                  </a:schemeClr>
                </a:solidFill>
              </a:rPr>
              <a:t>la ONU ha advertido del peligro creciente que representa esta amenaza y ha destacado la urgencia de encontrar soluciones antes de que sea demasiado tarde. </a:t>
            </a:r>
          </a:p>
        </p:txBody>
      </p:sp>
      <p:sp>
        <p:nvSpPr>
          <p:cNvPr id="4"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4221088"/>
            <a:ext cx="3857571" cy="2160240"/>
          </a:xfrm>
          <a:prstGeom prst="rect">
            <a:avLst/>
          </a:prstGeom>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85462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es-MX" dirty="0" smtClean="0">
                <a:solidFill>
                  <a:schemeClr val="accent1">
                    <a:lumMod val="50000"/>
                  </a:schemeClr>
                </a:solidFill>
              </a:rPr>
              <a:t>Las </a:t>
            </a:r>
            <a:r>
              <a:rPr lang="es-MX" dirty="0">
                <a:solidFill>
                  <a:schemeClr val="accent1">
                    <a:lumMod val="50000"/>
                  </a:schemeClr>
                </a:solidFill>
              </a:rPr>
              <a:t>emisiones de gases de efecto invernadero siguen aumentando y, al ritmo actual, la temperatura media global aumentará más de tres grados centígrados este siglo. El mundo ya sufre los efectos del cambio climático, como el aumento del nivel del mar, el deshielo de los glaciares y otros fenómenos más extremos. </a:t>
            </a:r>
          </a:p>
        </p:txBody>
      </p:sp>
      <p:sp>
        <p:nvSpPr>
          <p:cNvPr id="4"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1840" y="4797152"/>
            <a:ext cx="2804416" cy="1897440"/>
          </a:xfrm>
          <a:prstGeom prst="rect">
            <a:avLst/>
          </a:prstGeom>
        </p:spPr>
      </p:pic>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3127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es-MX" dirty="0" smtClean="0">
                <a:solidFill>
                  <a:schemeClr val="accent1">
                    <a:lumMod val="50000"/>
                  </a:schemeClr>
                </a:solidFill>
              </a:rPr>
              <a:t>La </a:t>
            </a:r>
            <a:r>
              <a:rPr lang="es-MX" dirty="0">
                <a:solidFill>
                  <a:schemeClr val="accent1">
                    <a:lumMod val="50000"/>
                  </a:schemeClr>
                </a:solidFill>
              </a:rPr>
              <a:t>sostenibilidad juega un papel importante en la labor por contrarrestar el cambio climático. La ONU apoya los esfuerzos para evaluar la ciencia del clima, facilitar las negociaciones de la  Convención Marco sobre el Cambio Climático, y prestar asistencia a los países y las comunidades para reducir las emisiones y aumentar la </a:t>
            </a:r>
            <a:r>
              <a:rPr lang="es-MX" dirty="0" err="1">
                <a:solidFill>
                  <a:schemeClr val="accent1">
                    <a:lumMod val="50000"/>
                  </a:schemeClr>
                </a:solidFill>
              </a:rPr>
              <a:t>resiliencia</a:t>
            </a:r>
            <a:r>
              <a:rPr lang="es-MX" dirty="0">
                <a:solidFill>
                  <a:schemeClr val="accent1">
                    <a:lumMod val="50000"/>
                  </a:schemeClr>
                </a:solidFill>
              </a:rPr>
              <a:t> climática.</a:t>
            </a:r>
          </a:p>
        </p:txBody>
      </p:sp>
      <p:sp>
        <p:nvSpPr>
          <p:cNvPr id="4"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38872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sp>
        <p:nvSpPr>
          <p:cNvPr id="3" name="2 Marcador de contenido"/>
          <p:cNvSpPr>
            <a:spLocks noGrp="1"/>
          </p:cNvSpPr>
          <p:nvPr>
            <p:ph sz="quarter" idx="1"/>
          </p:nvPr>
        </p:nvSpPr>
        <p:spPr>
          <a:xfrm>
            <a:off x="357158" y="1500174"/>
            <a:ext cx="8408890" cy="4929222"/>
          </a:xfrm>
        </p:spPr>
        <p:txBody>
          <a:bodyPr>
            <a:normAutofit/>
          </a:bodyPr>
          <a:lstStyle/>
          <a:p>
            <a:r>
              <a:rPr lang="es-MX" sz="2700" dirty="0" smtClean="0">
                <a:solidFill>
                  <a:schemeClr val="accent1">
                    <a:lumMod val="50000"/>
                  </a:schemeClr>
                </a:solidFill>
              </a:rPr>
              <a:t>El PNUD (Programa de las Naciones Unidas para el </a:t>
            </a:r>
            <a:r>
              <a:rPr lang="es-MX" sz="2700" dirty="0" err="1" smtClean="0">
                <a:solidFill>
                  <a:schemeClr val="accent1">
                    <a:lumMod val="50000"/>
                  </a:schemeClr>
                </a:solidFill>
              </a:rPr>
              <a:t>Dearrollo</a:t>
            </a:r>
            <a:r>
              <a:rPr lang="es-MX" sz="2700" dirty="0" smtClean="0">
                <a:solidFill>
                  <a:schemeClr val="accent1">
                    <a:lumMod val="50000"/>
                  </a:schemeClr>
                </a:solidFill>
              </a:rPr>
              <a:t>) proporcionando asistencia de políticas y técnica a los gobiernos y a la gente, y trabajando para atenuar o para prevenir los efectos que se intensifican rápidamente del cambio climático. </a:t>
            </a:r>
          </a:p>
          <a:p>
            <a:endParaRPr lang="es-MX" sz="800" dirty="0" smtClean="0">
              <a:solidFill>
                <a:schemeClr val="accent1">
                  <a:lumMod val="50000"/>
                </a:schemeClr>
              </a:solidFill>
            </a:endParaRPr>
          </a:p>
          <a:p>
            <a:pPr>
              <a:buNone/>
            </a:pPr>
            <a:r>
              <a:rPr lang="es-MX" dirty="0" smtClean="0">
                <a:solidFill>
                  <a:schemeClr val="accent1">
                    <a:lumMod val="50000"/>
                  </a:schemeClr>
                </a:solidFill>
              </a:rPr>
              <a:t>			</a:t>
            </a:r>
            <a:r>
              <a:rPr lang="es-MX" sz="2700" dirty="0" smtClean="0">
                <a:solidFill>
                  <a:schemeClr val="accent1">
                    <a:lumMod val="50000"/>
                  </a:schemeClr>
                </a:solidFill>
              </a:rPr>
              <a:t>Chile				Indonesia</a:t>
            </a:r>
            <a:endParaRPr lang="es-MX" sz="2700" dirty="0">
              <a:solidFill>
                <a:schemeClr val="accent1">
                  <a:lumMod val="50000"/>
                </a:schemeClr>
              </a:solidFill>
            </a:endParaRPr>
          </a:p>
        </p:txBody>
      </p:sp>
      <p:pic>
        <p:nvPicPr>
          <p:cNvPr id="5" name="Picture 2" descr="D:\Ange\Dra Luz\OdOnToLoGíA\discos\images (17).jpg"/>
          <p:cNvPicPr>
            <a:picLocks noChangeAspect="1" noChangeArrowheads="1"/>
          </p:cNvPicPr>
          <p:nvPr/>
        </p:nvPicPr>
        <p:blipFill>
          <a:blip r:embed="rId3"/>
          <a:srcRect/>
          <a:stretch>
            <a:fillRect/>
          </a:stretch>
        </p:blipFill>
        <p:spPr bwMode="auto">
          <a:xfrm>
            <a:off x="1142976" y="4572008"/>
            <a:ext cx="3000396" cy="1685841"/>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6" name="Picture 3" descr="D:\Ange\Dra Luz\OdOnToLoGíA\discos\P3C6R3.jpg"/>
          <p:cNvPicPr>
            <a:picLocks noChangeAspect="1" noChangeArrowheads="1"/>
          </p:cNvPicPr>
          <p:nvPr/>
        </p:nvPicPr>
        <p:blipFill>
          <a:blip r:embed="rId4"/>
          <a:srcRect/>
          <a:stretch>
            <a:fillRect/>
          </a:stretch>
        </p:blipFill>
        <p:spPr bwMode="auto">
          <a:xfrm>
            <a:off x="5072066" y="4500570"/>
            <a:ext cx="3059191" cy="192615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7" name="6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par>
                                <p:cTn id="11" presetID="34"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from="(-#ppt_w/2)" to="(#ppt_x)" calcmode="lin" valueType="num">
                                      <p:cBhvr>
                                        <p:cTn id="13" dur="600" fill="hold">
                                          <p:stCondLst>
                                            <p:cond delay="0"/>
                                          </p:stCondLst>
                                        </p:cTn>
                                        <p:tgtEl>
                                          <p:spTgt spid="6"/>
                                        </p:tgtEl>
                                        <p:attrNameLst>
                                          <p:attrName>ppt_x</p:attrName>
                                        </p:attrNameLst>
                                      </p:cBhvr>
                                    </p:anim>
                                    <p:anim from="0" to="-1.0" calcmode="lin" valueType="num">
                                      <p:cBhvr>
                                        <p:cTn id="14" dur="200" decel="50000" autoRev="1" fill="hold">
                                          <p:stCondLst>
                                            <p:cond delay="600"/>
                                          </p:stCondLst>
                                        </p:cTn>
                                        <p:tgtEl>
                                          <p:spTgt spid="6"/>
                                        </p:tgtEl>
                                        <p:attrNameLst>
                                          <p:attrName>xshear</p:attrName>
                                        </p:attrNameLst>
                                      </p:cBhvr>
                                    </p:anim>
                                    <p:animScale>
                                      <p:cBhvr>
                                        <p:cTn id="15" dur="200" decel="100000" autoRev="1" fill="hold">
                                          <p:stCondLst>
                                            <p:cond delay="600"/>
                                          </p:stCondLst>
                                        </p:cTn>
                                        <p:tgtEl>
                                          <p:spTgt spid="6"/>
                                        </p:tgtEl>
                                      </p:cBhvr>
                                      <p:from x="100000" y="100000"/>
                                      <p:to x="80000" y="100000"/>
                                    </p:animScale>
                                    <p:anim by="(#ppt_h/3+#ppt_w*0.1)" calcmode="lin" valueType="num">
                                      <p:cBhvr additive="sum">
                                        <p:cTn id="1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es-MX" dirty="0">
                <a:solidFill>
                  <a:schemeClr val="accent1">
                    <a:lumMod val="50000"/>
                  </a:schemeClr>
                </a:solidFill>
              </a:rPr>
              <a:t>En 2015, la ONU aprobó </a:t>
            </a:r>
            <a:r>
              <a:rPr lang="es-MX" dirty="0" smtClean="0">
                <a:solidFill>
                  <a:schemeClr val="accent1">
                    <a:lumMod val="50000"/>
                  </a:schemeClr>
                </a:solidFill>
              </a:rPr>
              <a:t>la Agenda 2030 sobre el Desarrollo Sostenible, </a:t>
            </a:r>
            <a:r>
              <a:rPr lang="es-MX" dirty="0">
                <a:solidFill>
                  <a:schemeClr val="accent1">
                    <a:lumMod val="50000"/>
                  </a:schemeClr>
                </a:solidFill>
              </a:rPr>
              <a:t>una oportunidad para que los países y sus sociedades emprendan un nuevo camino con el que mejorar la vida de todos, sin dejar a nadie atrás.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4455418"/>
            <a:ext cx="6898366" cy="1512168"/>
          </a:xfrm>
          <a:prstGeom prst="rect">
            <a:avLst/>
          </a:prstGeom>
        </p:spPr>
      </p:pic>
      <p:sp>
        <p:nvSpPr>
          <p:cNvPr id="5"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09863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es-MX" dirty="0" smtClean="0">
                <a:solidFill>
                  <a:schemeClr val="accent1">
                    <a:lumMod val="50000"/>
                  </a:schemeClr>
                </a:solidFill>
              </a:rPr>
              <a:t>La </a:t>
            </a:r>
            <a:r>
              <a:rPr lang="es-MX" dirty="0">
                <a:solidFill>
                  <a:schemeClr val="accent1">
                    <a:lumMod val="50000"/>
                  </a:schemeClr>
                </a:solidFill>
              </a:rPr>
              <a:t>Agenda </a:t>
            </a:r>
            <a:r>
              <a:rPr lang="es-MX" dirty="0" smtClean="0">
                <a:solidFill>
                  <a:schemeClr val="accent1">
                    <a:lumMod val="50000"/>
                  </a:schemeClr>
                </a:solidFill>
              </a:rPr>
              <a:t>2030 cuenta </a:t>
            </a:r>
            <a:r>
              <a:rPr lang="es-MX" dirty="0">
                <a:solidFill>
                  <a:schemeClr val="accent1">
                    <a:lumMod val="50000"/>
                  </a:schemeClr>
                </a:solidFill>
              </a:rPr>
              <a:t>con </a:t>
            </a:r>
            <a:r>
              <a:rPr lang="es-MX" dirty="0" smtClean="0">
                <a:solidFill>
                  <a:schemeClr val="accent1">
                    <a:lumMod val="50000"/>
                  </a:schemeClr>
                </a:solidFill>
              </a:rPr>
              <a:t>17 Objetivos de Desarrollo Sostenible, </a:t>
            </a:r>
            <a:r>
              <a:rPr lang="es-MX" dirty="0">
                <a:solidFill>
                  <a:schemeClr val="accent1">
                    <a:lumMod val="50000"/>
                  </a:schemeClr>
                </a:solidFill>
              </a:rPr>
              <a:t>que incluyen desde la eliminación de la pobreza hasta el combate al cambio climático, la </a:t>
            </a:r>
            <a:r>
              <a:rPr lang="es-MX" dirty="0" smtClean="0">
                <a:solidFill>
                  <a:schemeClr val="accent1">
                    <a:lumMod val="50000"/>
                  </a:schemeClr>
                </a:solidFill>
              </a:rPr>
              <a:t>educación</a:t>
            </a:r>
            <a:r>
              <a:rPr lang="es-MX" dirty="0">
                <a:solidFill>
                  <a:schemeClr val="accent1">
                    <a:lumMod val="50000"/>
                  </a:schemeClr>
                </a:solidFill>
              </a:rPr>
              <a:t>, la igualdad de la mujer, la defensa del medio ambiente o el diseño de nuestras ciudades.</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3808" y="4268837"/>
            <a:ext cx="3419871" cy="2492898"/>
          </a:xfrm>
          <a:prstGeom prst="rect">
            <a:avLst/>
          </a:prstGeom>
        </p:spPr>
      </p:pic>
      <p:sp>
        <p:nvSpPr>
          <p:cNvPr id="5"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25868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fontScale="90000"/>
          </a:bodyPr>
          <a:lstStyle/>
          <a:p>
            <a:pPr algn="ctr"/>
            <a:r>
              <a:rPr lang="es-MX" b="1" dirty="0" smtClean="0"/>
              <a:t>Día mundial del medio  ambiente: tu planeta te necesita</a:t>
            </a:r>
            <a:endParaRPr lang="es-MX" dirty="0"/>
          </a:p>
        </p:txBody>
      </p:sp>
      <p:sp>
        <p:nvSpPr>
          <p:cNvPr id="3" name="2 Marcador de contenido"/>
          <p:cNvSpPr>
            <a:spLocks noGrp="1"/>
          </p:cNvSpPr>
          <p:nvPr>
            <p:ph sz="quarter" idx="1"/>
          </p:nvPr>
        </p:nvSpPr>
        <p:spPr/>
        <p:txBody>
          <a:bodyPr>
            <a:normAutofit/>
          </a:bodyPr>
          <a:lstStyle/>
          <a:p>
            <a:r>
              <a:rPr lang="es-MX" sz="2800" dirty="0" smtClean="0">
                <a:solidFill>
                  <a:schemeClr val="accent1">
                    <a:lumMod val="50000"/>
                  </a:schemeClr>
                </a:solidFill>
              </a:rPr>
              <a:t>Los efectos del cambio climático serán sentidos cada vez más por las personas de todos los estratos sociales. A todos nos afectará la escasez de alimentos y de agua, la extinción de especies, la expansión de enfermedades mortales de climas tropicales a nuevos territorios y el crecimiento del nivel del mar. </a:t>
            </a:r>
          </a:p>
          <a:p>
            <a:endParaRPr lang="es-MX" sz="2800" dirty="0" smtClean="0">
              <a:solidFill>
                <a:schemeClr val="accent1">
                  <a:lumMod val="50000"/>
                </a:schemeClr>
              </a:solidFill>
            </a:endParaRPr>
          </a:p>
          <a:p>
            <a:pPr algn="ctr">
              <a:buNone/>
            </a:pPr>
            <a:r>
              <a:rPr lang="es-MX" sz="2800" b="1" dirty="0" smtClean="0">
                <a:solidFill>
                  <a:schemeClr val="accent1">
                    <a:lumMod val="50000"/>
                  </a:schemeClr>
                </a:solidFill>
              </a:rPr>
              <a:t>  El momento de actuar es ¡¡ahora!!</a:t>
            </a:r>
          </a:p>
          <a:p>
            <a:endParaRPr lang="es-MX" dirty="0"/>
          </a:p>
        </p:txBody>
      </p:sp>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 Bibliográficas</a:t>
            </a:r>
            <a:endParaRPr lang="es-MX" dirty="0"/>
          </a:p>
        </p:txBody>
      </p:sp>
      <p:sp>
        <p:nvSpPr>
          <p:cNvPr id="3" name="2 Marcador de contenido"/>
          <p:cNvSpPr>
            <a:spLocks noGrp="1"/>
          </p:cNvSpPr>
          <p:nvPr>
            <p:ph sz="quarter" idx="1"/>
          </p:nvPr>
        </p:nvSpPr>
        <p:spPr/>
        <p:txBody>
          <a:bodyPr>
            <a:normAutofit fontScale="47500" lnSpcReduction="20000"/>
          </a:bodyPr>
          <a:lstStyle/>
          <a:p>
            <a:pPr lvl="0"/>
            <a:r>
              <a:rPr lang="es-ES" dirty="0">
                <a:solidFill>
                  <a:schemeClr val="accent1">
                    <a:lumMod val="50000"/>
                  </a:schemeClr>
                </a:solidFill>
              </a:rPr>
              <a:t>Guía Didáctica. Unidad de aprendizaje  de Educación Ambiental. Área de Docencia. Investigación y Formación Básica. Facultad de Odontología de la UAEM. México, 2015</a:t>
            </a:r>
            <a:endParaRPr lang="es-MX" dirty="0">
              <a:solidFill>
                <a:schemeClr val="accent1">
                  <a:lumMod val="50000"/>
                </a:schemeClr>
              </a:solidFill>
            </a:endParaRPr>
          </a:p>
          <a:p>
            <a:pPr lvl="0"/>
            <a:r>
              <a:rPr lang="es-ES" dirty="0">
                <a:solidFill>
                  <a:schemeClr val="accent1">
                    <a:lumMod val="50000"/>
                  </a:schemeClr>
                </a:solidFill>
              </a:rPr>
              <a:t>Disco interactivo de apoyo a la asignatura de educación ambiental en la modalidad a distancia. Facultad de Odontología. 2015</a:t>
            </a:r>
            <a:endParaRPr lang="es-MX" dirty="0">
              <a:solidFill>
                <a:schemeClr val="accent1">
                  <a:lumMod val="50000"/>
                </a:schemeClr>
              </a:solidFill>
            </a:endParaRPr>
          </a:p>
          <a:p>
            <a:pPr lvl="0"/>
            <a:r>
              <a:rPr lang="es-ES" dirty="0">
                <a:solidFill>
                  <a:schemeClr val="accent1">
                    <a:lumMod val="50000"/>
                  </a:schemeClr>
                </a:solidFill>
              </a:rPr>
              <a:t>González </a:t>
            </a:r>
            <a:r>
              <a:rPr lang="es-ES" dirty="0" err="1">
                <a:solidFill>
                  <a:schemeClr val="accent1">
                    <a:lumMod val="50000"/>
                  </a:schemeClr>
                </a:solidFill>
              </a:rPr>
              <a:t>Gaudiano</a:t>
            </a:r>
            <a:r>
              <a:rPr lang="es-ES" dirty="0">
                <a:solidFill>
                  <a:schemeClr val="accent1">
                    <a:lumMod val="50000"/>
                  </a:schemeClr>
                </a:solidFill>
              </a:rPr>
              <a:t>, Edgar. Educación, Medio Ambiente y Sustentabilidad: Once lecturas críticas. Siglo XXI Editores. México. 2009.</a:t>
            </a:r>
            <a:endParaRPr lang="es-MX" dirty="0">
              <a:solidFill>
                <a:schemeClr val="accent1">
                  <a:lumMod val="50000"/>
                </a:schemeClr>
              </a:solidFill>
            </a:endParaRPr>
          </a:p>
          <a:p>
            <a:pPr lvl="0"/>
            <a:r>
              <a:rPr lang="es-ES" dirty="0" err="1">
                <a:solidFill>
                  <a:schemeClr val="accent1">
                    <a:lumMod val="50000"/>
                  </a:schemeClr>
                </a:solidFill>
              </a:rPr>
              <a:t>Leff</a:t>
            </a:r>
            <a:r>
              <a:rPr lang="es-ES" dirty="0">
                <a:solidFill>
                  <a:schemeClr val="accent1">
                    <a:lumMod val="50000"/>
                  </a:schemeClr>
                </a:solidFill>
              </a:rPr>
              <a:t>, Enrique. Racionalidad Ambiental. La reapropiación social de la naturaleza. Siglo XXI Editores. México. 2004</a:t>
            </a:r>
            <a:endParaRPr lang="es-MX" dirty="0">
              <a:solidFill>
                <a:schemeClr val="accent1">
                  <a:lumMod val="50000"/>
                </a:schemeClr>
              </a:solidFill>
            </a:endParaRPr>
          </a:p>
          <a:p>
            <a:r>
              <a:rPr lang="es-ES" dirty="0">
                <a:solidFill>
                  <a:schemeClr val="accent1">
                    <a:lumMod val="50000"/>
                  </a:schemeClr>
                </a:solidFill>
              </a:rPr>
              <a:t>Pardo Díaz, Alberto. La Educación Ambiental como proyecto. Grupo Editorial </a:t>
            </a:r>
            <a:r>
              <a:rPr lang="es-ES" dirty="0" err="1">
                <a:solidFill>
                  <a:schemeClr val="accent1">
                    <a:lumMod val="50000"/>
                  </a:schemeClr>
                </a:solidFill>
              </a:rPr>
              <a:t>Auroch</a:t>
            </a:r>
            <a:r>
              <a:rPr lang="es-ES" dirty="0">
                <a:solidFill>
                  <a:schemeClr val="accent1">
                    <a:lumMod val="50000"/>
                  </a:schemeClr>
                </a:solidFill>
              </a:rPr>
              <a:t>. México. 2009</a:t>
            </a:r>
            <a:r>
              <a:rPr lang="es-ES" dirty="0" smtClean="0">
                <a:solidFill>
                  <a:schemeClr val="accent1">
                    <a:lumMod val="50000"/>
                  </a:schemeClr>
                </a:solidFill>
              </a:rPr>
              <a:t>.</a:t>
            </a:r>
          </a:p>
          <a:p>
            <a:pPr lvl="0"/>
            <a:r>
              <a:rPr lang="es-ES" dirty="0" err="1">
                <a:solidFill>
                  <a:schemeClr val="accent1">
                    <a:lumMod val="50000"/>
                  </a:schemeClr>
                </a:solidFill>
              </a:rPr>
              <a:t>Ayo</a:t>
            </a:r>
            <a:r>
              <a:rPr lang="es-ES" dirty="0">
                <a:solidFill>
                  <a:schemeClr val="accent1">
                    <a:lumMod val="50000"/>
                  </a:schemeClr>
                </a:solidFill>
              </a:rPr>
              <a:t>, </a:t>
            </a:r>
            <a:r>
              <a:rPr lang="es-ES" dirty="0" err="1">
                <a:solidFill>
                  <a:schemeClr val="accent1">
                    <a:lumMod val="50000"/>
                  </a:schemeClr>
                </a:solidFill>
              </a:rPr>
              <a:t>Iker</a:t>
            </a:r>
            <a:r>
              <a:rPr lang="es-ES" dirty="0">
                <a:solidFill>
                  <a:schemeClr val="accent1">
                    <a:lumMod val="50000"/>
                  </a:schemeClr>
                </a:solidFill>
              </a:rPr>
              <a:t>. Educación Ambiental: Propuestas para trabajar en la escuela. Ed. Grao. España. 2003</a:t>
            </a:r>
            <a:endParaRPr lang="es-MX" dirty="0">
              <a:solidFill>
                <a:schemeClr val="accent1">
                  <a:lumMod val="50000"/>
                </a:schemeClr>
              </a:solidFill>
            </a:endParaRPr>
          </a:p>
          <a:p>
            <a:pPr lvl="0"/>
            <a:r>
              <a:rPr lang="es-ES" dirty="0">
                <a:solidFill>
                  <a:schemeClr val="accent1">
                    <a:lumMod val="50000"/>
                  </a:schemeClr>
                </a:solidFill>
              </a:rPr>
              <a:t>Delgado Díaz, Carlos Jesús. Límites socioculturales de la Educación Ambiental. Siglo XXI Editores. México. 2002.</a:t>
            </a:r>
            <a:endParaRPr lang="es-MX" dirty="0">
              <a:solidFill>
                <a:schemeClr val="accent1">
                  <a:lumMod val="50000"/>
                </a:schemeClr>
              </a:solidFill>
            </a:endParaRPr>
          </a:p>
          <a:p>
            <a:pPr lvl="0"/>
            <a:r>
              <a:rPr lang="es-ES" dirty="0">
                <a:solidFill>
                  <a:schemeClr val="accent1">
                    <a:lumMod val="50000"/>
                  </a:schemeClr>
                </a:solidFill>
              </a:rPr>
              <a:t>Morín, Edgar. Educar en la era planetaria. </a:t>
            </a:r>
            <a:r>
              <a:rPr lang="es-ES" dirty="0" err="1">
                <a:solidFill>
                  <a:schemeClr val="accent1">
                    <a:lumMod val="50000"/>
                  </a:schemeClr>
                </a:solidFill>
              </a:rPr>
              <a:t>Gedisa</a:t>
            </a:r>
            <a:r>
              <a:rPr lang="es-ES" dirty="0">
                <a:solidFill>
                  <a:schemeClr val="accent1">
                    <a:lumMod val="50000"/>
                  </a:schemeClr>
                </a:solidFill>
              </a:rPr>
              <a:t>. España. 2003.</a:t>
            </a:r>
            <a:endParaRPr lang="es-MX" dirty="0">
              <a:solidFill>
                <a:schemeClr val="accent1">
                  <a:lumMod val="50000"/>
                </a:schemeClr>
              </a:solidFill>
            </a:endParaRPr>
          </a:p>
          <a:p>
            <a:pPr lvl="0"/>
            <a:r>
              <a:rPr lang="es-ES" dirty="0">
                <a:solidFill>
                  <a:schemeClr val="accent1">
                    <a:lumMod val="50000"/>
                  </a:schemeClr>
                </a:solidFill>
              </a:rPr>
              <a:t>Morín, Edgar. Tierra Patria. Ed. Nueva Visión. Argentina. 2006.</a:t>
            </a:r>
            <a:endParaRPr lang="es-MX" dirty="0">
              <a:solidFill>
                <a:schemeClr val="accent1">
                  <a:lumMod val="50000"/>
                </a:schemeClr>
              </a:solidFill>
            </a:endParaRPr>
          </a:p>
          <a:p>
            <a:r>
              <a:rPr lang="es-MX" dirty="0" smtClean="0">
                <a:solidFill>
                  <a:schemeClr val="accent1">
                    <a:lumMod val="50000"/>
                  </a:schemeClr>
                </a:solidFill>
              </a:rPr>
              <a:t>Naciones Unidas. Disponible en: </a:t>
            </a:r>
            <a:r>
              <a:rPr lang="es-MX" dirty="0" smtClean="0">
                <a:solidFill>
                  <a:schemeClr val="accent1">
                    <a:lumMod val="50000"/>
                  </a:schemeClr>
                </a:solidFill>
                <a:hlinkClick r:id="rId2"/>
              </a:rPr>
              <a:t>http</a:t>
            </a:r>
            <a:r>
              <a:rPr lang="es-MX" dirty="0">
                <a:solidFill>
                  <a:schemeClr val="accent1">
                    <a:lumMod val="50000"/>
                  </a:schemeClr>
                </a:solidFill>
                <a:hlinkClick r:id="rId2"/>
              </a:rPr>
              <a:t>://</a:t>
            </a:r>
            <a:r>
              <a:rPr lang="es-MX" dirty="0" smtClean="0">
                <a:solidFill>
                  <a:schemeClr val="accent1">
                    <a:lumMod val="50000"/>
                  </a:schemeClr>
                </a:solidFill>
                <a:hlinkClick r:id="rId2"/>
              </a:rPr>
              <a:t>www.un.org/es/</a:t>
            </a:r>
            <a:endParaRPr lang="es-MX" dirty="0" smtClean="0">
              <a:solidFill>
                <a:schemeClr val="accent1">
                  <a:lumMod val="50000"/>
                </a:schemeClr>
              </a:solidFill>
            </a:endParaRPr>
          </a:p>
          <a:p>
            <a:r>
              <a:rPr lang="es-MX" dirty="0" smtClean="0">
                <a:solidFill>
                  <a:schemeClr val="accent1">
                    <a:lumMod val="50000"/>
                  </a:schemeClr>
                </a:solidFill>
              </a:rPr>
              <a:t>Ana Lorena Castro. Educación para el Desarrollo Sostenible: un cambio de actitud. Revista Educación. 1994; 18(2): 49-55</a:t>
            </a:r>
          </a:p>
          <a:p>
            <a:endParaRPr lang="es-MX" dirty="0">
              <a:solidFill>
                <a:schemeClr val="accent1">
                  <a:lumMod val="50000"/>
                </a:schemeClr>
              </a:solidFill>
            </a:endParaRPr>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52193"/>
            <a:ext cx="581599" cy="45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5582" y="44450"/>
            <a:ext cx="525393" cy="48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5062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 </a:t>
            </a:r>
            <a:endParaRPr lang="es-MX" dirty="0"/>
          </a:p>
        </p:txBody>
      </p:sp>
      <p:sp>
        <p:nvSpPr>
          <p:cNvPr id="3" name="2 Marcador de contenido"/>
          <p:cNvSpPr>
            <a:spLocks noGrp="1"/>
          </p:cNvSpPr>
          <p:nvPr>
            <p:ph sz="quarter" idx="1"/>
          </p:nvPr>
        </p:nvSpPr>
        <p:spPr/>
        <p:txBody>
          <a:bodyPr>
            <a:normAutofit/>
          </a:bodyPr>
          <a:lstStyle/>
          <a:p>
            <a:r>
              <a:rPr lang="es-ES" sz="2400" dirty="0">
                <a:solidFill>
                  <a:schemeClr val="accent1">
                    <a:lumMod val="50000"/>
                  </a:schemeClr>
                </a:solidFill>
              </a:rPr>
              <a:t>Esta unidad de aprendizaje, se cursa en el tercer periodo de la Licenciatura de Cirujano Dentista, dentro del Área Curricular de Investigación y Formación Básica, bajo la modalidad a distancia, la cual por sus características permite al participante regular el avance en el cumplimiento de los objetivos, de acuerdo a sus tiempos y necesidades, apoyado por el docente y distintas estrategias de aprendizaje.</a:t>
            </a:r>
            <a:endParaRPr lang="es-MX" sz="2400" dirty="0">
              <a:solidFill>
                <a:schemeClr val="accent1">
                  <a:lumMod val="50000"/>
                </a:schemeClr>
              </a:solidFill>
            </a:endParaRPr>
          </a:p>
          <a:p>
            <a:endParaRPr lang="es-MX" sz="2400"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0798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 (Continuación) </a:t>
            </a:r>
            <a:endParaRPr lang="es-MX" dirty="0"/>
          </a:p>
        </p:txBody>
      </p:sp>
      <p:sp>
        <p:nvSpPr>
          <p:cNvPr id="3" name="2 Marcador de contenido"/>
          <p:cNvSpPr>
            <a:spLocks noGrp="1"/>
          </p:cNvSpPr>
          <p:nvPr>
            <p:ph sz="quarter" idx="1"/>
          </p:nvPr>
        </p:nvSpPr>
        <p:spPr/>
        <p:txBody>
          <a:bodyPr>
            <a:normAutofit/>
          </a:bodyPr>
          <a:lstStyle/>
          <a:p>
            <a:r>
              <a:rPr lang="es-ES" sz="2000" dirty="0" smtClean="0">
                <a:solidFill>
                  <a:schemeClr val="accent1">
                    <a:lumMod val="50000"/>
                  </a:schemeClr>
                </a:solidFill>
              </a:rPr>
              <a:t>La </a:t>
            </a:r>
            <a:r>
              <a:rPr lang="es-ES" sz="2000" dirty="0">
                <a:solidFill>
                  <a:schemeClr val="accent1">
                    <a:lumMod val="50000"/>
                  </a:schemeClr>
                </a:solidFill>
              </a:rPr>
              <a:t>Educación Ambiental ha venido a constituir una dimensión nueva de la educación, su estudio  permite que el participante observe su realidad y su entorno con un enfoque más integral, y le proporciona los elementos para criticar, analizar, proponer y participar en alternativas de solución a su problemática ambiental inmediata. Con este contexto, la educación ambiental en odontología busca que los estudiantes contribuyan a mejorar las condiciones de su medio ambiente y se involucren en él,  a partir del análisis e interpretación de la información dada en el disco interactivo de esta unidad de aprendizaje. </a:t>
            </a:r>
            <a:endParaRPr lang="es-MX" sz="2000"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297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 </a:t>
            </a:r>
            <a:r>
              <a:rPr lang="es-MX" dirty="0"/>
              <a:t>(Continuación) </a:t>
            </a:r>
            <a:r>
              <a:rPr lang="es-MX" dirty="0" smtClean="0"/>
              <a:t> </a:t>
            </a:r>
            <a:endParaRPr lang="es-MX" dirty="0"/>
          </a:p>
        </p:txBody>
      </p:sp>
      <p:sp>
        <p:nvSpPr>
          <p:cNvPr id="3" name="2 Marcador de contenido"/>
          <p:cNvSpPr>
            <a:spLocks noGrp="1"/>
          </p:cNvSpPr>
          <p:nvPr>
            <p:ph sz="quarter" idx="1"/>
          </p:nvPr>
        </p:nvSpPr>
        <p:spPr/>
        <p:txBody>
          <a:bodyPr>
            <a:normAutofit/>
          </a:bodyPr>
          <a:lstStyle/>
          <a:p>
            <a:r>
              <a:rPr lang="es-ES" sz="2400" dirty="0" smtClean="0">
                <a:solidFill>
                  <a:schemeClr val="accent1">
                    <a:lumMod val="50000"/>
                  </a:schemeClr>
                </a:solidFill>
              </a:rPr>
              <a:t>El </a:t>
            </a:r>
            <a:r>
              <a:rPr lang="es-ES" sz="2400" dirty="0">
                <a:solidFill>
                  <a:schemeClr val="accent1">
                    <a:lumMod val="50000"/>
                  </a:schemeClr>
                </a:solidFill>
              </a:rPr>
              <a:t>reconocimiento de su realidad local y su relación directa con lo mundial permitirá que el estudiante identifique el  paradigma o la importancia real de la sustentabilidad o desarrollo sustentable,  y  comience a diseñar estrategias de intervención, interpretación o comunicación equitativas, solidarias y democráticas para bienestar de su comunidad, de su escuela y de su planeta, haciendo suyos los principios y valores que conlleva la sustentabilidad, tanto para su desempeño personal y en su ejercicio profesional como cirujano dentista, en la búsqueda de una sociedad cada vez más justa, sustentable y pacífica.</a:t>
            </a:r>
            <a:endParaRPr lang="es-MX" sz="2400"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2970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Propósito de la Unidad de Aprendizaje</a:t>
            </a:r>
            <a:endParaRPr lang="es-MX" b="1" dirty="0"/>
          </a:p>
        </p:txBody>
      </p:sp>
      <p:sp>
        <p:nvSpPr>
          <p:cNvPr id="3" name="2 Marcador de contenido"/>
          <p:cNvSpPr>
            <a:spLocks noGrp="1"/>
          </p:cNvSpPr>
          <p:nvPr>
            <p:ph sz="quarter" idx="1"/>
          </p:nvPr>
        </p:nvSpPr>
        <p:spPr/>
        <p:txBody>
          <a:bodyPr>
            <a:normAutofit/>
          </a:bodyPr>
          <a:lstStyle/>
          <a:p>
            <a:r>
              <a:rPr lang="es-MX" dirty="0" smtClean="0">
                <a:solidFill>
                  <a:schemeClr val="accent1">
                    <a:lumMod val="50000"/>
                  </a:schemeClr>
                </a:solidFill>
              </a:rPr>
              <a:t>Diseñar</a:t>
            </a:r>
            <a:r>
              <a:rPr lang="es-MX" dirty="0">
                <a:solidFill>
                  <a:schemeClr val="accent1">
                    <a:lumMod val="50000"/>
                  </a:schemeClr>
                </a:solidFill>
              </a:rPr>
              <a:t>, aplicar y fomentar  estrategias educativas de interpretación</a:t>
            </a:r>
            <a:r>
              <a:rPr lang="es-MX" b="1" dirty="0">
                <a:solidFill>
                  <a:schemeClr val="accent1">
                    <a:lumMod val="50000"/>
                  </a:schemeClr>
                </a:solidFill>
              </a:rPr>
              <a:t>, </a:t>
            </a:r>
            <a:r>
              <a:rPr lang="es-MX" dirty="0">
                <a:solidFill>
                  <a:schemeClr val="accent1">
                    <a:lumMod val="50000"/>
                  </a:schemeClr>
                </a:solidFill>
              </a:rPr>
              <a:t>intervención y comunicación ambiental, favoreciendo el trabajo en equipo multidisciplinario,  en atención a la problemática ambiental y de salud bucal a nivel comunitario, promoviendo así, el ejercicio de una práctica odontológica responsable, ética, justa, solidaria, pacífica y sustentable, con respeto a la integridad del paciente y de su entorno ambiental.</a:t>
            </a:r>
          </a:p>
          <a:p>
            <a:endParaRPr lang="es-MX"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9330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Competencias Profesionales</a:t>
            </a:r>
            <a:endParaRPr lang="es-MX" b="1" dirty="0"/>
          </a:p>
        </p:txBody>
      </p:sp>
      <p:sp>
        <p:nvSpPr>
          <p:cNvPr id="3" name="2 Marcador de contenido"/>
          <p:cNvSpPr>
            <a:spLocks noGrp="1"/>
          </p:cNvSpPr>
          <p:nvPr>
            <p:ph sz="quarter" idx="1"/>
          </p:nvPr>
        </p:nvSpPr>
        <p:spPr/>
        <p:txBody>
          <a:bodyPr>
            <a:normAutofit/>
          </a:bodyPr>
          <a:lstStyle/>
          <a:p>
            <a:pPr lvl="0"/>
            <a:r>
              <a:rPr lang="es-MX" dirty="0">
                <a:solidFill>
                  <a:schemeClr val="accent1">
                    <a:lumMod val="50000"/>
                  </a:schemeClr>
                </a:solidFill>
              </a:rPr>
              <a:t>Desarrollar su práctica profesional con un sentido bioético, humanístico y científico ante el individuo, la colectividad y su entorno.</a:t>
            </a:r>
          </a:p>
          <a:p>
            <a:pPr lvl="0"/>
            <a:r>
              <a:rPr lang="es-MX" dirty="0">
                <a:solidFill>
                  <a:schemeClr val="accent1">
                    <a:lumMod val="50000"/>
                  </a:schemeClr>
                </a:solidFill>
              </a:rPr>
              <a:t>Integrarse en equipos de trabajo inter y multidisciplinarios.</a:t>
            </a:r>
          </a:p>
          <a:p>
            <a:pPr lvl="0"/>
            <a:r>
              <a:rPr lang="es-MX" dirty="0">
                <a:solidFill>
                  <a:schemeClr val="accent1">
                    <a:lumMod val="50000"/>
                  </a:schemeClr>
                </a:solidFill>
              </a:rPr>
              <a:t>Aplicar un enfoque integral a los problemas y alteraciones bucales a nivel biopsicosocial y ambiental.</a:t>
            </a:r>
          </a:p>
          <a:p>
            <a:pPr lvl="0"/>
            <a:r>
              <a:rPr lang="es-MX" dirty="0">
                <a:solidFill>
                  <a:schemeClr val="accent1">
                    <a:lumMod val="50000"/>
                  </a:schemeClr>
                </a:solidFill>
              </a:rPr>
              <a:t>Respetar la cultura y los valores de los pacientes</a:t>
            </a:r>
            <a:r>
              <a:rPr lang="es-MX" dirty="0" smtClean="0">
                <a:solidFill>
                  <a:schemeClr val="accent1">
                    <a:lumMod val="50000"/>
                  </a:schemeClr>
                </a:solidFill>
              </a:rPr>
              <a:t>.</a:t>
            </a:r>
            <a:endParaRPr lang="es-MX" dirty="0">
              <a:solidFill>
                <a:schemeClr val="accent1">
                  <a:lumMod val="50000"/>
                </a:schemeClr>
              </a:solidFill>
            </a:endParaRPr>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683568" cy="5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0995" y="44450"/>
            <a:ext cx="617509" cy="56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682182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273</TotalTime>
  <Words>3888</Words>
  <Application>Microsoft Office PowerPoint</Application>
  <PresentationFormat>Presentación en pantalla (4:3)</PresentationFormat>
  <Paragraphs>277</Paragraphs>
  <Slides>48</Slides>
  <Notes>32</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Intermedio</vt:lpstr>
      <vt:lpstr>Presentación de PowerPoint</vt:lpstr>
      <vt:lpstr>Presentación de PowerPoint</vt:lpstr>
      <vt:lpstr>Presentación de PowerPoint</vt:lpstr>
      <vt:lpstr>Presentación de PowerPoint</vt:lpstr>
      <vt:lpstr>Presentación </vt:lpstr>
      <vt:lpstr>Presentación (Continuación) </vt:lpstr>
      <vt:lpstr>Presentación (Continuación)  </vt:lpstr>
      <vt:lpstr>Propósito de la Unidad de Aprendizaje</vt:lpstr>
      <vt:lpstr>Competencias Profesionales</vt:lpstr>
      <vt:lpstr>Competencias Profesionales</vt:lpstr>
      <vt:lpstr>Unidad de Competencia II</vt:lpstr>
      <vt:lpstr>Conocimientos </vt:lpstr>
      <vt:lpstr>Habilidades </vt:lpstr>
      <vt:lpstr>Habilidades (Continuación)</vt:lpstr>
      <vt:lpstr>Actitudes/Valores</vt:lpstr>
      <vt:lpstr>Educación Ambiental y educación para el desarrollo sostenible</vt:lpstr>
      <vt:lpstr>Introducción</vt:lpstr>
      <vt:lpstr>Introducción</vt:lpstr>
      <vt:lpstr>Educación Ambiental</vt:lpstr>
      <vt:lpstr>Educación Ambiental</vt:lpstr>
      <vt:lpstr>Presentación de PowerPoint</vt:lpstr>
      <vt:lpstr>Presentación de PowerPoint</vt:lpstr>
      <vt:lpstr>Educación Ambiental</vt:lpstr>
      <vt:lpstr>Educación Ambiental</vt:lpstr>
      <vt:lpstr>Desarrollo Sostenible</vt:lpstr>
      <vt:lpstr>Desarrollo Sostenible</vt:lpstr>
      <vt:lpstr>Desarrollo Sostenible</vt:lpstr>
      <vt:lpstr>Educación para el desarrollo sostenible</vt:lpstr>
      <vt:lpstr>Educación para el desarrollo sostenible</vt:lpstr>
      <vt:lpstr>Educación para el desarrollo sostenible</vt:lpstr>
      <vt:lpstr>Década de la educación para el  desarrollo sostenible</vt:lpstr>
      <vt:lpstr>Década de la educación para el  desarrollo sostenible</vt:lpstr>
      <vt:lpstr>Reflexiones finales</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Día mundial del medio  ambiente: tu planeta te necesita</vt:lpstr>
      <vt:lpstr>Referencias Bibliográficas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Educación Ambiental y educación para el desarrollo sostenible en América Latina</dc:title>
  <dc:creator>Usuario</dc:creator>
  <cp:lastModifiedBy>Erendira Delgado</cp:lastModifiedBy>
  <cp:revision>41</cp:revision>
  <dcterms:created xsi:type="dcterms:W3CDTF">2014-08-07T00:35:26Z</dcterms:created>
  <dcterms:modified xsi:type="dcterms:W3CDTF">2017-10-18T05:30:09Z</dcterms:modified>
</cp:coreProperties>
</file>