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45"/>
  </p:notesMasterIdLst>
  <p:handoutMasterIdLst>
    <p:handoutMasterId r:id="rId46"/>
  </p:handoutMasterIdLst>
  <p:sldIdLst>
    <p:sldId id="343" r:id="rId2"/>
    <p:sldId id="344" r:id="rId3"/>
    <p:sldId id="345" r:id="rId4"/>
    <p:sldId id="346" r:id="rId5"/>
    <p:sldId id="347" r:id="rId6"/>
    <p:sldId id="356" r:id="rId7"/>
    <p:sldId id="351" r:id="rId8"/>
    <p:sldId id="354" r:id="rId9"/>
    <p:sldId id="352" r:id="rId10"/>
    <p:sldId id="361" r:id="rId11"/>
    <p:sldId id="348" r:id="rId12"/>
    <p:sldId id="350" r:id="rId13"/>
    <p:sldId id="363" r:id="rId14"/>
    <p:sldId id="364" r:id="rId15"/>
    <p:sldId id="349" r:id="rId16"/>
    <p:sldId id="353" r:id="rId17"/>
    <p:sldId id="368" r:id="rId18"/>
    <p:sldId id="367" r:id="rId19"/>
    <p:sldId id="359" r:id="rId20"/>
    <p:sldId id="360" r:id="rId21"/>
    <p:sldId id="293" r:id="rId22"/>
    <p:sldId id="369" r:id="rId23"/>
    <p:sldId id="294" r:id="rId24"/>
    <p:sldId id="295" r:id="rId25"/>
    <p:sldId id="296" r:id="rId26"/>
    <p:sldId id="334" r:id="rId27"/>
    <p:sldId id="327" r:id="rId28"/>
    <p:sldId id="331" r:id="rId29"/>
    <p:sldId id="332" r:id="rId30"/>
    <p:sldId id="329" r:id="rId31"/>
    <p:sldId id="330" r:id="rId32"/>
    <p:sldId id="341" r:id="rId33"/>
    <p:sldId id="342" r:id="rId34"/>
    <p:sldId id="339" r:id="rId35"/>
    <p:sldId id="340" r:id="rId36"/>
    <p:sldId id="371" r:id="rId37"/>
    <p:sldId id="336" r:id="rId38"/>
    <p:sldId id="333" r:id="rId39"/>
    <p:sldId id="337" r:id="rId40"/>
    <p:sldId id="338" r:id="rId41"/>
    <p:sldId id="374" r:id="rId42"/>
    <p:sldId id="372" r:id="rId43"/>
    <p:sldId id="373" r:id="rId44"/>
  </p:sldIdLst>
  <p:sldSz cx="9144000" cy="6858000" type="screen4x3"/>
  <p:notesSz cx="7099300" cy="10234613"/>
  <p:kinsoku lang="ja-JP" invalStChars="、。，．・：；？！゛゜ヽヾゝゞ々ー’”）〕］｝〉》」』】°‰′″℃￠％ぁぃぅぇぉっゃゅょゎァィゥェォッャュョヮヵヶ!%),.:;?]}｡｣､･ｧｨｩｪｫｬｭｮｯｰﾞﾟ" invalEndChars="‘“（〔［｛〈《「『【￥＄$([\{｢￡"/>
  <p:defaultTextStyle>
    <a:defPPr>
      <a:defRPr lang="es-ES_tradnl"/>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051236"/>
    <a:srgbClr val="081D58"/>
    <a:srgbClr val="EAEC5E"/>
    <a:srgbClr val="FAFD00"/>
    <a:srgbClr val="FCFE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4737" autoAdjust="0"/>
  </p:normalViewPr>
  <p:slideViewPr>
    <p:cSldViewPr>
      <p:cViewPr>
        <p:scale>
          <a:sx n="60" d="100"/>
          <a:sy n="60" d="100"/>
        </p:scale>
        <p:origin x="-1572"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10344"/>
    </p:cViewPr>
  </p:sorterViewPr>
  <p:notesViewPr>
    <p:cSldViewPr>
      <p:cViewPr varScale="1">
        <p:scale>
          <a:sx n="58" d="100"/>
          <a:sy n="58" d="100"/>
        </p:scale>
        <p:origin x="-1812"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3607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46574" y="4861441"/>
            <a:ext cx="5206153"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7093" tIns="47695" rIns="97093" bIns="47695"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53251" name="Rectangle 3"/>
          <p:cNvSpPr>
            <a:spLocks noGrp="1" noRot="1" noChangeAspect="1" noChangeArrowheads="1" noTextEdit="1"/>
          </p:cNvSpPr>
          <p:nvPr>
            <p:ph type="sldImg" idx="2"/>
          </p:nvPr>
        </p:nvSpPr>
        <p:spPr bwMode="auto">
          <a:xfrm>
            <a:off x="1000125" y="774700"/>
            <a:ext cx="5099050" cy="382428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32689604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mn-ea"/>
        <a:cs typeface="+mn-cs"/>
      </a:defRPr>
    </a:lvl2pPr>
    <a:lvl3pPr marL="914400" algn="l" rtl="0" eaLnBrk="0" fontAlgn="base" hangingPunct="0">
      <a:spcBef>
        <a:spcPct val="30000"/>
      </a:spcBef>
      <a:spcAft>
        <a:spcPct val="0"/>
      </a:spcAft>
      <a:defRPr sz="1200" kern="1200">
        <a:solidFill>
          <a:schemeClr val="tx1"/>
        </a:solidFill>
        <a:latin typeface="Times" charset="0"/>
        <a:ea typeface="+mn-ea"/>
        <a:cs typeface="+mn-cs"/>
      </a:defRPr>
    </a:lvl3pPr>
    <a:lvl4pPr marL="1371600" algn="l" rtl="0" eaLnBrk="0" fontAlgn="base" hangingPunct="0">
      <a:spcBef>
        <a:spcPct val="30000"/>
      </a:spcBef>
      <a:spcAft>
        <a:spcPct val="0"/>
      </a:spcAft>
      <a:defRPr sz="1200" kern="1200">
        <a:solidFill>
          <a:schemeClr val="tx1"/>
        </a:solidFill>
        <a:latin typeface="Times" charset="0"/>
        <a:ea typeface="+mn-ea"/>
        <a:cs typeface="+mn-cs"/>
      </a:defRPr>
    </a:lvl4pPr>
    <a:lvl5pPr marL="1828800" algn="l" rtl="0" eaLnBrk="0" fontAlgn="base" hangingPunct="0">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403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4036" name="3 Marcador de número de diapositiva"/>
          <p:cNvSpPr>
            <a:spLocks noGrp="1"/>
          </p:cNvSpPr>
          <p:nvPr>
            <p:ph type="sldNum" sz="quarter" idx="5"/>
          </p:nvPr>
        </p:nvSpPr>
        <p:spPr bwMode="auto">
          <a:xfrm>
            <a:off x="4020687" y="9720785"/>
            <a:ext cx="3077006" cy="512081"/>
          </a:xfrm>
          <a:prstGeom prst="rect">
            <a:avLst/>
          </a:prstGeom>
          <a:noFill/>
          <a:ln>
            <a:miter lim="800000"/>
            <a:headEnd/>
            <a:tailEnd/>
          </a:ln>
        </p:spPr>
        <p:txBody>
          <a:bodyPr wrap="square" lIns="97192" tIns="48596" rIns="97192" bIns="48596" numCol="1" anchorCtr="0" compatLnSpc="1">
            <a:prstTxWarp prst="textNoShape">
              <a:avLst/>
            </a:prstTxWarp>
          </a:bodyPr>
          <a:lstStyle/>
          <a:p>
            <a:fld id="{88F108AA-ADDA-47DA-A9F2-220FCF19A6B3}" type="slidenum">
              <a:rPr lang="es-ES"/>
              <a:pPr/>
              <a:t>10</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sz="2400"/>
          </a:p>
        </p:txBody>
      </p:sp>
      <p:grpSp>
        <p:nvGrpSpPr>
          <p:cNvPr id="5" name="Group 8"/>
          <p:cNvGrpSpPr>
            <a:grpSpLocks/>
          </p:cNvGrpSpPr>
          <p:nvPr/>
        </p:nvGrpSpPr>
        <p:grpSpPr bwMode="auto">
          <a:xfrm>
            <a:off x="381000"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es-ES" sz="2400"/>
            </a:p>
          </p:txBody>
        </p:sp>
        <p:sp>
          <p:nvSpPr>
            <p:cNvPr id="7" name="Rectangle 10"/>
            <p:cNvSpPr>
              <a:spLocks noChangeArrowheads="1"/>
            </p:cNvSpPr>
            <p:nvPr/>
          </p:nvSpPr>
          <p:spPr bwMode="auto">
            <a:xfrm flipV="1">
              <a:off x="240" y="192"/>
              <a:ext cx="5004" cy="288"/>
            </a:xfrm>
            <a:prstGeom prst="rect">
              <a:avLst/>
            </a:prstGeom>
            <a:solidFill>
              <a:schemeClr val="accent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sz="2400"/>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es-ES" sz="2400"/>
            </a:p>
          </p:txBody>
        </p:sp>
        <p:sp>
          <p:nvSpPr>
            <p:cNvPr id="9" name="Rectangle 12"/>
            <p:cNvSpPr>
              <a:spLocks noChangeArrowheads="1"/>
            </p:cNvSpPr>
            <p:nvPr/>
          </p:nvSpPr>
          <p:spPr bwMode="auto">
            <a:xfrm flipV="1">
              <a:off x="5242" y="480"/>
              <a:ext cx="282" cy="144"/>
            </a:xfrm>
            <a:prstGeom prst="rect">
              <a:avLst/>
            </a:prstGeom>
            <a:solidFill>
              <a:schemeClr val="accent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sz="2400"/>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sz="2400"/>
            </a:p>
          </p:txBody>
        </p:sp>
      </p:grpSp>
      <p:sp>
        <p:nvSpPr>
          <p:cNvPr id="40963" name="Rectangle 3"/>
          <p:cNvSpPr>
            <a:spLocks noGrp="1" noChangeArrowheads="1"/>
          </p:cNvSpPr>
          <p:nvPr>
            <p:ph type="ctrTitle"/>
          </p:nvPr>
        </p:nvSpPr>
        <p:spPr>
          <a:xfrm>
            <a:off x="762000" y="1371600"/>
            <a:ext cx="7696200" cy="2057400"/>
          </a:xfrm>
        </p:spPr>
        <p:txBody>
          <a:bodyPr/>
          <a:lstStyle>
            <a:lvl1pPr>
              <a:defRPr sz="5400"/>
            </a:lvl1pPr>
          </a:lstStyle>
          <a:p>
            <a:pPr lvl="0"/>
            <a:r>
              <a:rPr lang="es-ES" noProof="0" smtClean="0"/>
              <a:t>Haga clic para cambiar el estilo de título	</a:t>
            </a:r>
          </a:p>
        </p:txBody>
      </p:sp>
      <p:sp>
        <p:nvSpPr>
          <p:cNvPr id="4096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800">
                <a:latin typeface="Arial" charset="0"/>
              </a:defRPr>
            </a:lvl1pPr>
          </a:lstStyle>
          <a:p>
            <a:pPr lvl="0"/>
            <a:r>
              <a:rPr lang="es-ES" noProof="0" smtClean="0"/>
              <a:t>Haga clic para modificar el estilo de subtítulo del patrón</a:t>
            </a:r>
          </a:p>
        </p:txBody>
      </p:sp>
      <p:sp>
        <p:nvSpPr>
          <p:cNvPr id="12" name="Rectangle 5"/>
          <p:cNvSpPr>
            <a:spLocks noGrp="1" noChangeArrowheads="1"/>
          </p:cNvSpPr>
          <p:nvPr>
            <p:ph type="dt" sz="half" idx="10"/>
          </p:nvPr>
        </p:nvSpPr>
        <p:spPr>
          <a:xfrm>
            <a:off x="457200" y="6248400"/>
            <a:ext cx="2133600" cy="457200"/>
          </a:xfrm>
        </p:spPr>
        <p:txBody>
          <a:bodyPr/>
          <a:lstStyle>
            <a:lvl1pPr>
              <a:defRPr smtClean="0"/>
            </a:lvl1pPr>
          </a:lstStyle>
          <a:p>
            <a:pPr>
              <a:defRPr/>
            </a:pPr>
            <a:endParaRPr lang="es-ES"/>
          </a:p>
        </p:txBody>
      </p:sp>
      <p:sp>
        <p:nvSpPr>
          <p:cNvPr id="13" name="Rectangle 6"/>
          <p:cNvSpPr>
            <a:spLocks noGrp="1" noChangeArrowheads="1"/>
          </p:cNvSpPr>
          <p:nvPr>
            <p:ph type="ftr" sz="quarter" idx="11"/>
          </p:nvPr>
        </p:nvSpPr>
        <p:spPr>
          <a:xfrm>
            <a:off x="5889625" y="6237288"/>
            <a:ext cx="2895600" cy="457200"/>
          </a:xfrm>
        </p:spPr>
        <p:txBody>
          <a:bodyPr/>
          <a:lstStyle>
            <a:lvl1pPr>
              <a:defRPr sz="1600" dirty="0" smtClean="0"/>
            </a:lvl1pPr>
          </a:lstStyle>
          <a:p>
            <a:pPr>
              <a:defRPr/>
            </a:pPr>
            <a:r>
              <a:rPr lang="es-ES"/>
              <a:t>Dra. Maricela Quintana López</a:t>
            </a:r>
          </a:p>
        </p:txBody>
      </p:sp>
      <p:sp>
        <p:nvSpPr>
          <p:cNvPr id="14" name="Rectangle 7"/>
          <p:cNvSpPr>
            <a:spLocks noGrp="1" noChangeArrowheads="1"/>
          </p:cNvSpPr>
          <p:nvPr>
            <p:ph type="sldNum" sz="quarter" idx="12"/>
          </p:nvPr>
        </p:nvSpPr>
        <p:spPr>
          <a:xfrm>
            <a:off x="6553200" y="6248400"/>
            <a:ext cx="2133600" cy="457200"/>
          </a:xfrm>
        </p:spPr>
        <p:txBody>
          <a:bodyPr/>
          <a:lstStyle>
            <a:lvl1pPr>
              <a:defRPr b="1" smtClean="0"/>
            </a:lvl1pPr>
          </a:lstStyle>
          <a:p>
            <a:pPr>
              <a:defRPr/>
            </a:pPr>
            <a:fld id="{2503A706-C0AA-471F-93A0-9CA0670EA3A9}" type="slidenum">
              <a:rPr lang="es-ES"/>
              <a:pPr>
                <a:defRPr/>
              </a:pPr>
              <a:t>‹Nº›</a:t>
            </a:fld>
            <a:endParaRPr lang="es-ES"/>
          </a:p>
        </p:txBody>
      </p:sp>
    </p:spTree>
    <p:extLst>
      <p:ext uri="{BB962C8B-B14F-4D97-AF65-F5344CB8AC3E}">
        <p14:creationId xmlns:p14="http://schemas.microsoft.com/office/powerpoint/2010/main" val="3732374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4" name="Rectangle 6"/>
          <p:cNvSpPr txBox="1">
            <a:spLocks noChangeArrowheads="1"/>
          </p:cNvSpPr>
          <p:nvPr userDrawn="1"/>
        </p:nvSpPr>
        <p:spPr bwMode="auto">
          <a:xfrm>
            <a:off x="5889625" y="62372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smtClean="0"/>
              <a:t>Dra. Maricela Quintana López</a:t>
            </a:r>
            <a:endParaRPr lang="es-ES" dirty="0" smtClean="0"/>
          </a:p>
        </p:txBody>
      </p:sp>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smtClean="0"/>
            </a:lvl1pPr>
          </a:lstStyle>
          <a:p>
            <a:pPr>
              <a:defRPr/>
            </a:pPr>
            <a:endParaRPr lang="es-ES"/>
          </a:p>
        </p:txBody>
      </p:sp>
      <p:sp>
        <p:nvSpPr>
          <p:cNvPr id="6" name="4 Marcador de pie de página"/>
          <p:cNvSpPr>
            <a:spLocks noGrp="1"/>
          </p:cNvSpPr>
          <p:nvPr>
            <p:ph type="ftr" sz="quarter" idx="11"/>
          </p:nvPr>
        </p:nvSpPr>
        <p:spPr/>
        <p:txBody>
          <a:bodyPr/>
          <a:lstStyle>
            <a:lvl1pPr>
              <a:defRPr smtClean="0"/>
            </a:lvl1pPr>
          </a:lstStyle>
          <a:p>
            <a:pPr>
              <a:defRPr/>
            </a:pPr>
            <a:endParaRPr lang="es-ES"/>
          </a:p>
        </p:txBody>
      </p:sp>
      <p:sp>
        <p:nvSpPr>
          <p:cNvPr id="7" name="5 Marcador de número de diapositiva"/>
          <p:cNvSpPr>
            <a:spLocks noGrp="1"/>
          </p:cNvSpPr>
          <p:nvPr>
            <p:ph type="sldNum" sz="quarter" idx="12"/>
          </p:nvPr>
        </p:nvSpPr>
        <p:spPr/>
        <p:txBody>
          <a:bodyPr/>
          <a:lstStyle>
            <a:lvl1pPr>
              <a:defRPr smtClean="0"/>
            </a:lvl1pPr>
          </a:lstStyle>
          <a:p>
            <a:pPr>
              <a:defRPr/>
            </a:pPr>
            <a:fld id="{8DC5D948-0BDF-4D45-AF37-E48CEE3DA4A1}" type="slidenum">
              <a:rPr lang="es-ES"/>
              <a:pPr>
                <a:defRPr/>
              </a:pPr>
              <a:t>‹Nº›</a:t>
            </a:fld>
            <a:endParaRPr lang="es-ES"/>
          </a:p>
        </p:txBody>
      </p:sp>
    </p:spTree>
    <p:extLst>
      <p:ext uri="{BB962C8B-B14F-4D97-AF65-F5344CB8AC3E}">
        <p14:creationId xmlns:p14="http://schemas.microsoft.com/office/powerpoint/2010/main" val="21996096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Rectangle 6"/>
          <p:cNvSpPr txBox="1">
            <a:spLocks noChangeArrowheads="1"/>
          </p:cNvSpPr>
          <p:nvPr userDrawn="1"/>
        </p:nvSpPr>
        <p:spPr bwMode="auto">
          <a:xfrm>
            <a:off x="5889625" y="62372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smtClean="0"/>
              <a:t>Dra. Maricela Quintana López</a:t>
            </a:r>
            <a:endParaRPr lang="es-ES" dirty="0" smtClean="0"/>
          </a:p>
        </p:txBody>
      </p:sp>
      <p:sp>
        <p:nvSpPr>
          <p:cNvPr id="2" name="1 Título vertical"/>
          <p:cNvSpPr>
            <a:spLocks noGrp="1"/>
          </p:cNvSpPr>
          <p:nvPr>
            <p:ph type="title" orient="vert"/>
          </p:nvPr>
        </p:nvSpPr>
        <p:spPr>
          <a:xfrm>
            <a:off x="6629400" y="533400"/>
            <a:ext cx="2057400" cy="5597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533400"/>
            <a:ext cx="6019800" cy="5597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smtClean="0"/>
            </a:lvl1pPr>
          </a:lstStyle>
          <a:p>
            <a:pPr>
              <a:defRPr/>
            </a:pPr>
            <a:endParaRPr lang="es-ES"/>
          </a:p>
        </p:txBody>
      </p:sp>
      <p:sp>
        <p:nvSpPr>
          <p:cNvPr id="6" name="4 Marcador de pie de página"/>
          <p:cNvSpPr>
            <a:spLocks noGrp="1"/>
          </p:cNvSpPr>
          <p:nvPr>
            <p:ph type="ftr" sz="quarter" idx="11"/>
          </p:nvPr>
        </p:nvSpPr>
        <p:spPr/>
        <p:txBody>
          <a:bodyPr/>
          <a:lstStyle>
            <a:lvl1pPr>
              <a:defRPr smtClean="0"/>
            </a:lvl1pPr>
          </a:lstStyle>
          <a:p>
            <a:pPr>
              <a:defRPr/>
            </a:pPr>
            <a:endParaRPr lang="es-ES"/>
          </a:p>
        </p:txBody>
      </p:sp>
      <p:sp>
        <p:nvSpPr>
          <p:cNvPr id="7" name="5 Marcador de número de diapositiva"/>
          <p:cNvSpPr>
            <a:spLocks noGrp="1"/>
          </p:cNvSpPr>
          <p:nvPr>
            <p:ph type="sldNum" sz="quarter" idx="12"/>
          </p:nvPr>
        </p:nvSpPr>
        <p:spPr/>
        <p:txBody>
          <a:bodyPr/>
          <a:lstStyle>
            <a:lvl1pPr>
              <a:defRPr smtClean="0"/>
            </a:lvl1pPr>
          </a:lstStyle>
          <a:p>
            <a:pPr>
              <a:defRPr/>
            </a:pPr>
            <a:fld id="{3D1A2C9C-06C3-4F5A-AB33-90A04A3BFDF6}" type="slidenum">
              <a:rPr lang="es-ES"/>
              <a:pPr>
                <a:defRPr/>
              </a:pPr>
              <a:t>‹Nº›</a:t>
            </a:fld>
            <a:endParaRPr lang="es-ES"/>
          </a:p>
        </p:txBody>
      </p:sp>
    </p:spTree>
    <p:extLst>
      <p:ext uri="{BB962C8B-B14F-4D97-AF65-F5344CB8AC3E}">
        <p14:creationId xmlns:p14="http://schemas.microsoft.com/office/powerpoint/2010/main" val="42768468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5" name="Rectangle 6"/>
          <p:cNvSpPr txBox="1">
            <a:spLocks noChangeArrowheads="1"/>
          </p:cNvSpPr>
          <p:nvPr userDrawn="1"/>
        </p:nvSpPr>
        <p:spPr bwMode="auto">
          <a:xfrm>
            <a:off x="5867400" y="64277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dirty="0" smtClean="0"/>
              <a:t>Dra. Maricela Quintana López</a:t>
            </a:r>
          </a:p>
        </p:txBody>
      </p:sp>
      <p:sp>
        <p:nvSpPr>
          <p:cNvPr id="2" name="1 Título"/>
          <p:cNvSpPr>
            <a:spLocks noGrp="1"/>
          </p:cNvSpPr>
          <p:nvPr>
            <p:ph type="title"/>
          </p:nvPr>
        </p:nvSpPr>
        <p:spPr>
          <a:xfrm>
            <a:off x="457200" y="533400"/>
            <a:ext cx="82296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457200" y="1828800"/>
            <a:ext cx="4038600" cy="4302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imágenes prediseñadas"/>
          <p:cNvSpPr>
            <a:spLocks noGrp="1"/>
          </p:cNvSpPr>
          <p:nvPr>
            <p:ph type="clipArt" sz="half" idx="2"/>
          </p:nvPr>
        </p:nvSpPr>
        <p:spPr>
          <a:xfrm>
            <a:off x="4648200" y="1828800"/>
            <a:ext cx="4038600" cy="4302125"/>
          </a:xfrm>
        </p:spPr>
        <p:txBody>
          <a:bodyPr/>
          <a:lstStyle/>
          <a:p>
            <a:pPr lvl="0"/>
            <a:endParaRPr lang="es-MX" noProof="0" smtClean="0"/>
          </a:p>
        </p:txBody>
      </p:sp>
      <p:sp>
        <p:nvSpPr>
          <p:cNvPr id="6" name="4 Marcador de fecha"/>
          <p:cNvSpPr>
            <a:spLocks noGrp="1"/>
          </p:cNvSpPr>
          <p:nvPr>
            <p:ph type="dt" sz="half" idx="10"/>
          </p:nvPr>
        </p:nvSpPr>
        <p:spPr/>
        <p:txBody>
          <a:bodyPr/>
          <a:lstStyle>
            <a:lvl1pPr>
              <a:defRPr smtClean="0"/>
            </a:lvl1pPr>
          </a:lstStyle>
          <a:p>
            <a:pPr>
              <a:defRPr/>
            </a:pPr>
            <a:endParaRPr lang="es-ES"/>
          </a:p>
        </p:txBody>
      </p:sp>
      <p:sp>
        <p:nvSpPr>
          <p:cNvPr id="7" name="5 Marcador de pie de página"/>
          <p:cNvSpPr>
            <a:spLocks noGrp="1"/>
          </p:cNvSpPr>
          <p:nvPr>
            <p:ph type="ftr" sz="quarter" idx="11"/>
          </p:nvPr>
        </p:nvSpPr>
        <p:spPr/>
        <p:txBody>
          <a:bodyPr/>
          <a:lstStyle>
            <a:lvl1pPr>
              <a:defRPr smtClean="0"/>
            </a:lvl1pPr>
          </a:lstStyle>
          <a:p>
            <a:pPr>
              <a:defRPr/>
            </a:pPr>
            <a:endParaRPr lang="es-ES"/>
          </a:p>
        </p:txBody>
      </p:sp>
      <p:sp>
        <p:nvSpPr>
          <p:cNvPr id="8" name="6 Marcador de número de diapositiva"/>
          <p:cNvSpPr>
            <a:spLocks noGrp="1"/>
          </p:cNvSpPr>
          <p:nvPr>
            <p:ph type="sldNum" sz="quarter" idx="12"/>
          </p:nvPr>
        </p:nvSpPr>
        <p:spPr/>
        <p:txBody>
          <a:bodyPr/>
          <a:lstStyle>
            <a:lvl1pPr>
              <a:defRPr smtClean="0"/>
            </a:lvl1pPr>
          </a:lstStyle>
          <a:p>
            <a:pPr>
              <a:defRPr/>
            </a:pPr>
            <a:fld id="{0101817E-3AF6-4460-A3F8-177A573BBF5B}" type="slidenum">
              <a:rPr lang="es-ES"/>
              <a:pPr>
                <a:defRPr/>
              </a:pPr>
              <a:t>‹Nº›</a:t>
            </a:fld>
            <a:endParaRPr lang="es-ES"/>
          </a:p>
        </p:txBody>
      </p:sp>
    </p:spTree>
    <p:extLst>
      <p:ext uri="{BB962C8B-B14F-4D97-AF65-F5344CB8AC3E}">
        <p14:creationId xmlns:p14="http://schemas.microsoft.com/office/powerpoint/2010/main" val="30067805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4" name="Rectangle 6"/>
          <p:cNvSpPr txBox="1">
            <a:spLocks noChangeArrowheads="1"/>
          </p:cNvSpPr>
          <p:nvPr userDrawn="1"/>
        </p:nvSpPr>
        <p:spPr bwMode="auto">
          <a:xfrm>
            <a:off x="5889625" y="64277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dirty="0" smtClean="0"/>
              <a:t>Dra. Maricela Quintana López</a:t>
            </a:r>
          </a:p>
        </p:txBody>
      </p:sp>
      <p:sp>
        <p:nvSpPr>
          <p:cNvPr id="2" name="1 Título"/>
          <p:cNvSpPr>
            <a:spLocks noGrp="1"/>
          </p:cNvSpPr>
          <p:nvPr>
            <p:ph type="title"/>
          </p:nvPr>
        </p:nvSpPr>
        <p:spPr>
          <a:xfrm>
            <a:off x="457200" y="533400"/>
            <a:ext cx="8229600"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828800"/>
            <a:ext cx="8229600" cy="4302125"/>
          </a:xfrm>
        </p:spPr>
        <p:txBody>
          <a:bodyPr/>
          <a:lstStyle/>
          <a:p>
            <a:pPr lvl="0"/>
            <a:endParaRPr lang="es-MX" noProof="0" smtClean="0"/>
          </a:p>
        </p:txBody>
      </p:sp>
      <p:sp>
        <p:nvSpPr>
          <p:cNvPr id="5" name="3 Marcador de fecha"/>
          <p:cNvSpPr>
            <a:spLocks noGrp="1"/>
          </p:cNvSpPr>
          <p:nvPr>
            <p:ph type="dt" sz="half" idx="10"/>
          </p:nvPr>
        </p:nvSpPr>
        <p:spPr/>
        <p:txBody>
          <a:bodyPr/>
          <a:lstStyle>
            <a:lvl1pPr>
              <a:defRPr smtClean="0"/>
            </a:lvl1pPr>
          </a:lstStyle>
          <a:p>
            <a:pPr>
              <a:defRPr/>
            </a:pPr>
            <a:endParaRPr lang="es-ES"/>
          </a:p>
        </p:txBody>
      </p:sp>
      <p:sp>
        <p:nvSpPr>
          <p:cNvPr id="6" name="4 Marcador de pie de página"/>
          <p:cNvSpPr>
            <a:spLocks noGrp="1"/>
          </p:cNvSpPr>
          <p:nvPr>
            <p:ph type="ftr" sz="quarter" idx="11"/>
          </p:nvPr>
        </p:nvSpPr>
        <p:spPr/>
        <p:txBody>
          <a:bodyPr/>
          <a:lstStyle>
            <a:lvl1pPr>
              <a:defRPr smtClean="0"/>
            </a:lvl1pPr>
          </a:lstStyle>
          <a:p>
            <a:pPr>
              <a:defRPr/>
            </a:pPr>
            <a:endParaRPr lang="es-ES"/>
          </a:p>
        </p:txBody>
      </p:sp>
      <p:sp>
        <p:nvSpPr>
          <p:cNvPr id="7" name="5 Marcador de número de diapositiva"/>
          <p:cNvSpPr>
            <a:spLocks noGrp="1"/>
          </p:cNvSpPr>
          <p:nvPr>
            <p:ph type="sldNum" sz="quarter" idx="12"/>
          </p:nvPr>
        </p:nvSpPr>
        <p:spPr/>
        <p:txBody>
          <a:bodyPr/>
          <a:lstStyle>
            <a:lvl1pPr>
              <a:defRPr smtClean="0"/>
            </a:lvl1pPr>
          </a:lstStyle>
          <a:p>
            <a:pPr>
              <a:defRPr/>
            </a:pPr>
            <a:fld id="{3D0D81A7-9EEE-47AB-B656-9C422EF642AF}" type="slidenum">
              <a:rPr lang="es-ES"/>
              <a:pPr>
                <a:defRPr/>
              </a:pPr>
              <a:t>‹Nº›</a:t>
            </a:fld>
            <a:endParaRPr lang="es-ES"/>
          </a:p>
        </p:txBody>
      </p:sp>
    </p:spTree>
    <p:extLst>
      <p:ext uri="{BB962C8B-B14F-4D97-AF65-F5344CB8AC3E}">
        <p14:creationId xmlns:p14="http://schemas.microsoft.com/office/powerpoint/2010/main" val="5338510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Rectangle 6"/>
          <p:cNvSpPr txBox="1">
            <a:spLocks noChangeArrowheads="1"/>
          </p:cNvSpPr>
          <p:nvPr userDrawn="1"/>
        </p:nvSpPr>
        <p:spPr bwMode="auto">
          <a:xfrm>
            <a:off x="5870575" y="64277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dirty="0" smtClean="0"/>
              <a:t>Dra. Maricela Quintana López</a:t>
            </a:r>
          </a:p>
        </p:txBody>
      </p:sp>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smtClean="0"/>
            </a:lvl1pPr>
          </a:lstStyle>
          <a:p>
            <a:pPr>
              <a:defRPr/>
            </a:pPr>
            <a:endParaRPr lang="es-ES"/>
          </a:p>
        </p:txBody>
      </p:sp>
      <p:sp>
        <p:nvSpPr>
          <p:cNvPr id="6" name="4 Marcador de pie de página"/>
          <p:cNvSpPr>
            <a:spLocks noGrp="1"/>
          </p:cNvSpPr>
          <p:nvPr>
            <p:ph type="ftr" sz="quarter" idx="11"/>
          </p:nvPr>
        </p:nvSpPr>
        <p:spPr/>
        <p:txBody>
          <a:bodyPr/>
          <a:lstStyle>
            <a:lvl1pPr>
              <a:defRPr smtClean="0"/>
            </a:lvl1pPr>
          </a:lstStyle>
          <a:p>
            <a:pPr>
              <a:defRPr/>
            </a:pPr>
            <a:endParaRPr lang="es-ES"/>
          </a:p>
        </p:txBody>
      </p:sp>
      <p:sp>
        <p:nvSpPr>
          <p:cNvPr id="7" name="5 Marcador de número de diapositiva"/>
          <p:cNvSpPr>
            <a:spLocks noGrp="1"/>
          </p:cNvSpPr>
          <p:nvPr>
            <p:ph type="sldNum" sz="quarter" idx="12"/>
          </p:nvPr>
        </p:nvSpPr>
        <p:spPr/>
        <p:txBody>
          <a:bodyPr/>
          <a:lstStyle>
            <a:lvl1pPr>
              <a:defRPr smtClean="0"/>
            </a:lvl1pPr>
          </a:lstStyle>
          <a:p>
            <a:pPr>
              <a:defRPr/>
            </a:pPr>
            <a:fld id="{FDD5ADC4-3E57-44B3-9A38-953755316CB3}" type="slidenum">
              <a:rPr lang="es-ES"/>
              <a:pPr>
                <a:defRPr/>
              </a:pPr>
              <a:t>‹Nº›</a:t>
            </a:fld>
            <a:endParaRPr lang="es-ES"/>
          </a:p>
        </p:txBody>
      </p:sp>
    </p:spTree>
    <p:extLst>
      <p:ext uri="{BB962C8B-B14F-4D97-AF65-F5344CB8AC3E}">
        <p14:creationId xmlns:p14="http://schemas.microsoft.com/office/powerpoint/2010/main" val="33384317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3305F72-4E72-4436-A7F1-BAD581BDC52F}" type="slidenum">
              <a:rPr lang="es-ES"/>
              <a:pPr>
                <a:defRPr/>
              </a:pPr>
              <a:t>‹Nº›</a:t>
            </a:fld>
            <a:endParaRPr lang="es-ES"/>
          </a:p>
        </p:txBody>
      </p:sp>
    </p:spTree>
    <p:extLst>
      <p:ext uri="{BB962C8B-B14F-4D97-AF65-F5344CB8AC3E}">
        <p14:creationId xmlns:p14="http://schemas.microsoft.com/office/powerpoint/2010/main" val="41839597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Rectangle 6"/>
          <p:cNvSpPr txBox="1">
            <a:spLocks noChangeArrowheads="1"/>
          </p:cNvSpPr>
          <p:nvPr userDrawn="1"/>
        </p:nvSpPr>
        <p:spPr bwMode="auto">
          <a:xfrm>
            <a:off x="5889625" y="64277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dirty="0" smtClean="0"/>
              <a:t>Dra. Maricela Quintana López</a:t>
            </a:r>
          </a:p>
        </p:txBody>
      </p:sp>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4 Marcador de fecha"/>
          <p:cNvSpPr>
            <a:spLocks noGrp="1"/>
          </p:cNvSpPr>
          <p:nvPr>
            <p:ph type="dt" sz="half" idx="10"/>
          </p:nvPr>
        </p:nvSpPr>
        <p:spPr/>
        <p:txBody>
          <a:bodyPr/>
          <a:lstStyle>
            <a:lvl1pPr>
              <a:defRPr smtClean="0"/>
            </a:lvl1pPr>
          </a:lstStyle>
          <a:p>
            <a:pPr>
              <a:defRPr/>
            </a:pPr>
            <a:endParaRPr lang="es-ES"/>
          </a:p>
        </p:txBody>
      </p:sp>
      <p:sp>
        <p:nvSpPr>
          <p:cNvPr id="7" name="5 Marcador de pie de página"/>
          <p:cNvSpPr>
            <a:spLocks noGrp="1"/>
          </p:cNvSpPr>
          <p:nvPr>
            <p:ph type="ftr" sz="quarter" idx="11"/>
          </p:nvPr>
        </p:nvSpPr>
        <p:spPr/>
        <p:txBody>
          <a:bodyPr/>
          <a:lstStyle>
            <a:lvl1pPr>
              <a:defRPr smtClean="0"/>
            </a:lvl1pPr>
          </a:lstStyle>
          <a:p>
            <a:pPr>
              <a:defRPr/>
            </a:pPr>
            <a:endParaRPr lang="es-ES"/>
          </a:p>
        </p:txBody>
      </p:sp>
      <p:sp>
        <p:nvSpPr>
          <p:cNvPr id="8" name="6 Marcador de número de diapositiva"/>
          <p:cNvSpPr>
            <a:spLocks noGrp="1"/>
          </p:cNvSpPr>
          <p:nvPr>
            <p:ph type="sldNum" sz="quarter" idx="12"/>
          </p:nvPr>
        </p:nvSpPr>
        <p:spPr/>
        <p:txBody>
          <a:bodyPr/>
          <a:lstStyle>
            <a:lvl1pPr>
              <a:defRPr smtClean="0"/>
            </a:lvl1pPr>
          </a:lstStyle>
          <a:p>
            <a:pPr>
              <a:defRPr/>
            </a:pPr>
            <a:fld id="{2EA10E88-ED59-4298-BAED-38D4894E9749}" type="slidenum">
              <a:rPr lang="es-ES"/>
              <a:pPr>
                <a:defRPr/>
              </a:pPr>
              <a:t>‹Nº›</a:t>
            </a:fld>
            <a:endParaRPr lang="es-ES"/>
          </a:p>
        </p:txBody>
      </p:sp>
    </p:spTree>
    <p:extLst>
      <p:ext uri="{BB962C8B-B14F-4D97-AF65-F5344CB8AC3E}">
        <p14:creationId xmlns:p14="http://schemas.microsoft.com/office/powerpoint/2010/main" val="2696047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Rectangle 6"/>
          <p:cNvSpPr txBox="1">
            <a:spLocks noChangeArrowheads="1"/>
          </p:cNvSpPr>
          <p:nvPr userDrawn="1"/>
        </p:nvSpPr>
        <p:spPr bwMode="auto">
          <a:xfrm>
            <a:off x="5889625" y="64277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dirty="0" smtClean="0"/>
              <a:t>Dra. Maricela Quintana López</a:t>
            </a:r>
          </a:p>
        </p:txBody>
      </p:sp>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8" name="6 Marcador de fecha"/>
          <p:cNvSpPr>
            <a:spLocks noGrp="1"/>
          </p:cNvSpPr>
          <p:nvPr>
            <p:ph type="dt" sz="half" idx="10"/>
          </p:nvPr>
        </p:nvSpPr>
        <p:spPr/>
        <p:txBody>
          <a:bodyPr/>
          <a:lstStyle>
            <a:lvl1pPr>
              <a:defRPr smtClean="0"/>
            </a:lvl1pPr>
          </a:lstStyle>
          <a:p>
            <a:pPr>
              <a:defRPr/>
            </a:pPr>
            <a:endParaRPr lang="es-ES"/>
          </a:p>
        </p:txBody>
      </p:sp>
      <p:sp>
        <p:nvSpPr>
          <p:cNvPr id="9" name="7 Marcador de pie de página"/>
          <p:cNvSpPr>
            <a:spLocks noGrp="1"/>
          </p:cNvSpPr>
          <p:nvPr>
            <p:ph type="ftr" sz="quarter" idx="11"/>
          </p:nvPr>
        </p:nvSpPr>
        <p:spPr/>
        <p:txBody>
          <a:bodyPr/>
          <a:lstStyle>
            <a:lvl1pPr>
              <a:defRPr smtClean="0"/>
            </a:lvl1pPr>
          </a:lstStyle>
          <a:p>
            <a:pPr>
              <a:defRPr/>
            </a:pPr>
            <a:endParaRPr lang="es-ES"/>
          </a:p>
        </p:txBody>
      </p:sp>
      <p:sp>
        <p:nvSpPr>
          <p:cNvPr id="10" name="8 Marcador de número de diapositiva"/>
          <p:cNvSpPr>
            <a:spLocks noGrp="1"/>
          </p:cNvSpPr>
          <p:nvPr>
            <p:ph type="sldNum" sz="quarter" idx="12"/>
          </p:nvPr>
        </p:nvSpPr>
        <p:spPr/>
        <p:txBody>
          <a:bodyPr/>
          <a:lstStyle>
            <a:lvl1pPr>
              <a:defRPr smtClean="0"/>
            </a:lvl1pPr>
          </a:lstStyle>
          <a:p>
            <a:pPr>
              <a:defRPr/>
            </a:pPr>
            <a:fld id="{FC9786A4-A9B0-48D0-9931-983FFFBEEA4A}" type="slidenum">
              <a:rPr lang="es-ES"/>
              <a:pPr>
                <a:defRPr/>
              </a:pPr>
              <a:t>‹Nº›</a:t>
            </a:fld>
            <a:endParaRPr lang="es-ES"/>
          </a:p>
        </p:txBody>
      </p:sp>
    </p:spTree>
    <p:extLst>
      <p:ext uri="{BB962C8B-B14F-4D97-AF65-F5344CB8AC3E}">
        <p14:creationId xmlns:p14="http://schemas.microsoft.com/office/powerpoint/2010/main" val="4471502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Rectangle 6"/>
          <p:cNvSpPr txBox="1">
            <a:spLocks noChangeArrowheads="1"/>
          </p:cNvSpPr>
          <p:nvPr userDrawn="1"/>
        </p:nvSpPr>
        <p:spPr bwMode="auto">
          <a:xfrm>
            <a:off x="5889625" y="64277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dirty="0" smtClean="0"/>
              <a:t>Dra. Maricela Quintana López</a:t>
            </a:r>
          </a:p>
        </p:txBody>
      </p:sp>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4" name="2 Marcador de fecha"/>
          <p:cNvSpPr>
            <a:spLocks noGrp="1"/>
          </p:cNvSpPr>
          <p:nvPr>
            <p:ph type="dt" sz="half" idx="10"/>
          </p:nvPr>
        </p:nvSpPr>
        <p:spPr/>
        <p:txBody>
          <a:bodyPr/>
          <a:lstStyle>
            <a:lvl1pPr>
              <a:defRPr smtClean="0"/>
            </a:lvl1pPr>
          </a:lstStyle>
          <a:p>
            <a:pPr>
              <a:defRPr/>
            </a:pPr>
            <a:endParaRPr lang="es-ES"/>
          </a:p>
        </p:txBody>
      </p:sp>
      <p:sp>
        <p:nvSpPr>
          <p:cNvPr id="5" name="3 Marcador de pie de página"/>
          <p:cNvSpPr>
            <a:spLocks noGrp="1"/>
          </p:cNvSpPr>
          <p:nvPr>
            <p:ph type="ftr" sz="quarter" idx="11"/>
          </p:nvPr>
        </p:nvSpPr>
        <p:spPr/>
        <p:txBody>
          <a:bodyPr/>
          <a:lstStyle>
            <a:lvl1pPr>
              <a:defRPr smtClean="0"/>
            </a:lvl1pPr>
          </a:lstStyle>
          <a:p>
            <a:pPr>
              <a:defRPr/>
            </a:pPr>
            <a:endParaRPr lang="es-ES"/>
          </a:p>
        </p:txBody>
      </p:sp>
      <p:sp>
        <p:nvSpPr>
          <p:cNvPr id="6" name="4 Marcador de número de diapositiva"/>
          <p:cNvSpPr>
            <a:spLocks noGrp="1"/>
          </p:cNvSpPr>
          <p:nvPr>
            <p:ph type="sldNum" sz="quarter" idx="12"/>
          </p:nvPr>
        </p:nvSpPr>
        <p:spPr/>
        <p:txBody>
          <a:bodyPr/>
          <a:lstStyle>
            <a:lvl1pPr>
              <a:defRPr smtClean="0"/>
            </a:lvl1pPr>
          </a:lstStyle>
          <a:p>
            <a:pPr>
              <a:defRPr/>
            </a:pPr>
            <a:fld id="{6B238E33-5BDC-471B-A954-07ED76D0F079}" type="slidenum">
              <a:rPr lang="es-ES"/>
              <a:pPr>
                <a:defRPr/>
              </a:pPr>
              <a:t>‹Nº›</a:t>
            </a:fld>
            <a:endParaRPr lang="es-ES"/>
          </a:p>
        </p:txBody>
      </p:sp>
    </p:spTree>
    <p:extLst>
      <p:ext uri="{BB962C8B-B14F-4D97-AF65-F5344CB8AC3E}">
        <p14:creationId xmlns:p14="http://schemas.microsoft.com/office/powerpoint/2010/main" val="3030075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txBox="1">
            <a:spLocks noChangeArrowheads="1"/>
          </p:cNvSpPr>
          <p:nvPr userDrawn="1"/>
        </p:nvSpPr>
        <p:spPr bwMode="auto">
          <a:xfrm>
            <a:off x="5889625" y="64277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dirty="0" smtClean="0"/>
              <a:t>Dra. Maricela Quintana López</a:t>
            </a:r>
          </a:p>
        </p:txBody>
      </p:sp>
      <p:sp>
        <p:nvSpPr>
          <p:cNvPr id="3" name="1 Marcador de fecha"/>
          <p:cNvSpPr>
            <a:spLocks noGrp="1"/>
          </p:cNvSpPr>
          <p:nvPr>
            <p:ph type="dt" sz="half" idx="10"/>
          </p:nvPr>
        </p:nvSpPr>
        <p:spPr/>
        <p:txBody>
          <a:bodyPr/>
          <a:lstStyle>
            <a:lvl1pPr>
              <a:defRPr smtClean="0"/>
            </a:lvl1pPr>
          </a:lstStyle>
          <a:p>
            <a:pPr>
              <a:defRPr/>
            </a:pPr>
            <a:endParaRPr lang="es-ES"/>
          </a:p>
        </p:txBody>
      </p:sp>
      <p:sp>
        <p:nvSpPr>
          <p:cNvPr id="4" name="2 Marcador de pie de página"/>
          <p:cNvSpPr>
            <a:spLocks noGrp="1"/>
          </p:cNvSpPr>
          <p:nvPr>
            <p:ph type="ftr" sz="quarter" idx="11"/>
          </p:nvPr>
        </p:nvSpPr>
        <p:spPr/>
        <p:txBody>
          <a:bodyPr/>
          <a:lstStyle>
            <a:lvl1pPr>
              <a:defRPr smtClean="0"/>
            </a:lvl1pPr>
          </a:lstStyle>
          <a:p>
            <a:pPr>
              <a:defRPr/>
            </a:pPr>
            <a:endParaRPr lang="es-ES"/>
          </a:p>
        </p:txBody>
      </p:sp>
      <p:sp>
        <p:nvSpPr>
          <p:cNvPr id="5" name="3 Marcador de número de diapositiva"/>
          <p:cNvSpPr>
            <a:spLocks noGrp="1"/>
          </p:cNvSpPr>
          <p:nvPr>
            <p:ph type="sldNum" sz="quarter" idx="12"/>
          </p:nvPr>
        </p:nvSpPr>
        <p:spPr/>
        <p:txBody>
          <a:bodyPr/>
          <a:lstStyle>
            <a:lvl1pPr>
              <a:defRPr smtClean="0"/>
            </a:lvl1pPr>
          </a:lstStyle>
          <a:p>
            <a:pPr>
              <a:defRPr/>
            </a:pPr>
            <a:fld id="{858D5FE5-391E-4329-B2CD-0748B8A70FD5}" type="slidenum">
              <a:rPr lang="es-ES"/>
              <a:pPr>
                <a:defRPr/>
              </a:pPr>
              <a:t>‹Nº›</a:t>
            </a:fld>
            <a:endParaRPr lang="es-ES"/>
          </a:p>
        </p:txBody>
      </p:sp>
    </p:spTree>
    <p:extLst>
      <p:ext uri="{BB962C8B-B14F-4D97-AF65-F5344CB8AC3E}">
        <p14:creationId xmlns:p14="http://schemas.microsoft.com/office/powerpoint/2010/main" val="40317791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Rectangle 6"/>
          <p:cNvSpPr txBox="1">
            <a:spLocks noChangeArrowheads="1"/>
          </p:cNvSpPr>
          <p:nvPr userDrawn="1"/>
        </p:nvSpPr>
        <p:spPr bwMode="auto">
          <a:xfrm>
            <a:off x="5889625" y="62372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smtClean="0"/>
              <a:t>Dra. Maricela Quintana López</a:t>
            </a:r>
            <a:endParaRPr lang="es-ES" dirty="0" smtClean="0"/>
          </a:p>
        </p:txBody>
      </p:sp>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4 Marcador de fecha"/>
          <p:cNvSpPr>
            <a:spLocks noGrp="1"/>
          </p:cNvSpPr>
          <p:nvPr>
            <p:ph type="dt" sz="half" idx="10"/>
          </p:nvPr>
        </p:nvSpPr>
        <p:spPr/>
        <p:txBody>
          <a:bodyPr/>
          <a:lstStyle>
            <a:lvl1pPr>
              <a:defRPr smtClean="0"/>
            </a:lvl1pPr>
          </a:lstStyle>
          <a:p>
            <a:pPr>
              <a:defRPr/>
            </a:pPr>
            <a:endParaRPr lang="es-ES"/>
          </a:p>
        </p:txBody>
      </p:sp>
      <p:sp>
        <p:nvSpPr>
          <p:cNvPr id="7" name="5 Marcador de pie de página"/>
          <p:cNvSpPr>
            <a:spLocks noGrp="1"/>
          </p:cNvSpPr>
          <p:nvPr>
            <p:ph type="ftr" sz="quarter" idx="11"/>
          </p:nvPr>
        </p:nvSpPr>
        <p:spPr/>
        <p:txBody>
          <a:bodyPr/>
          <a:lstStyle>
            <a:lvl1pPr>
              <a:defRPr smtClean="0"/>
            </a:lvl1pPr>
          </a:lstStyle>
          <a:p>
            <a:pPr>
              <a:defRPr/>
            </a:pPr>
            <a:endParaRPr lang="es-ES"/>
          </a:p>
        </p:txBody>
      </p:sp>
      <p:sp>
        <p:nvSpPr>
          <p:cNvPr id="8" name="6 Marcador de número de diapositiva"/>
          <p:cNvSpPr>
            <a:spLocks noGrp="1"/>
          </p:cNvSpPr>
          <p:nvPr>
            <p:ph type="sldNum" sz="quarter" idx="12"/>
          </p:nvPr>
        </p:nvSpPr>
        <p:spPr/>
        <p:txBody>
          <a:bodyPr/>
          <a:lstStyle>
            <a:lvl1pPr>
              <a:defRPr smtClean="0"/>
            </a:lvl1pPr>
          </a:lstStyle>
          <a:p>
            <a:pPr>
              <a:defRPr/>
            </a:pPr>
            <a:fld id="{EC541BDD-A3D9-4A2F-99C3-2025C2936C40}" type="slidenum">
              <a:rPr lang="es-ES"/>
              <a:pPr>
                <a:defRPr/>
              </a:pPr>
              <a:t>‹Nº›</a:t>
            </a:fld>
            <a:endParaRPr lang="es-ES"/>
          </a:p>
        </p:txBody>
      </p:sp>
    </p:spTree>
    <p:extLst>
      <p:ext uri="{BB962C8B-B14F-4D97-AF65-F5344CB8AC3E}">
        <p14:creationId xmlns:p14="http://schemas.microsoft.com/office/powerpoint/2010/main" val="1222358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Rectangle 6"/>
          <p:cNvSpPr txBox="1">
            <a:spLocks noChangeArrowheads="1"/>
          </p:cNvSpPr>
          <p:nvPr userDrawn="1"/>
        </p:nvSpPr>
        <p:spPr bwMode="auto">
          <a:xfrm>
            <a:off x="5889625" y="623728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s-ES_tradnl"/>
            </a:defPPr>
            <a:lvl1pPr algn="ctr"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r>
              <a:rPr lang="es-ES" smtClean="0"/>
              <a:t>Dra. Maricela Quintana López</a:t>
            </a:r>
            <a:endParaRPr lang="es-ES" dirty="0" smtClean="0"/>
          </a:p>
        </p:txBody>
      </p:sp>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4 Marcador de fecha"/>
          <p:cNvSpPr>
            <a:spLocks noGrp="1"/>
          </p:cNvSpPr>
          <p:nvPr>
            <p:ph type="dt" sz="half" idx="10"/>
          </p:nvPr>
        </p:nvSpPr>
        <p:spPr/>
        <p:txBody>
          <a:bodyPr/>
          <a:lstStyle>
            <a:lvl1pPr>
              <a:defRPr smtClean="0"/>
            </a:lvl1pPr>
          </a:lstStyle>
          <a:p>
            <a:pPr>
              <a:defRPr/>
            </a:pPr>
            <a:endParaRPr lang="es-ES"/>
          </a:p>
        </p:txBody>
      </p:sp>
      <p:sp>
        <p:nvSpPr>
          <p:cNvPr id="7" name="5 Marcador de pie de página"/>
          <p:cNvSpPr>
            <a:spLocks noGrp="1"/>
          </p:cNvSpPr>
          <p:nvPr>
            <p:ph type="ftr" sz="quarter" idx="11"/>
          </p:nvPr>
        </p:nvSpPr>
        <p:spPr/>
        <p:txBody>
          <a:bodyPr/>
          <a:lstStyle>
            <a:lvl1pPr>
              <a:defRPr smtClean="0"/>
            </a:lvl1pPr>
          </a:lstStyle>
          <a:p>
            <a:pPr>
              <a:defRPr/>
            </a:pPr>
            <a:endParaRPr lang="es-ES"/>
          </a:p>
        </p:txBody>
      </p:sp>
      <p:sp>
        <p:nvSpPr>
          <p:cNvPr id="8" name="6 Marcador de número de diapositiva"/>
          <p:cNvSpPr>
            <a:spLocks noGrp="1"/>
          </p:cNvSpPr>
          <p:nvPr>
            <p:ph type="sldNum" sz="quarter" idx="12"/>
          </p:nvPr>
        </p:nvSpPr>
        <p:spPr/>
        <p:txBody>
          <a:bodyPr/>
          <a:lstStyle>
            <a:lvl1pPr>
              <a:defRPr smtClean="0"/>
            </a:lvl1pPr>
          </a:lstStyle>
          <a:p>
            <a:pPr>
              <a:defRPr/>
            </a:pPr>
            <a:fld id="{2D9E0F9B-B94E-476A-A517-50BCB0295A11}" type="slidenum">
              <a:rPr lang="es-ES"/>
              <a:pPr>
                <a:defRPr/>
              </a:pPr>
              <a:t>‹Nº›</a:t>
            </a:fld>
            <a:endParaRPr lang="es-ES"/>
          </a:p>
        </p:txBody>
      </p:sp>
    </p:spTree>
    <p:extLst>
      <p:ext uri="{BB962C8B-B14F-4D97-AF65-F5344CB8AC3E}">
        <p14:creationId xmlns:p14="http://schemas.microsoft.com/office/powerpoint/2010/main" val="3731994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828800"/>
            <a:ext cx="8229600" cy="430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9940" name="Rectangle 4"/>
          <p:cNvSpPr>
            <a:spLocks noGrp="1" noChangeArrowheads="1"/>
          </p:cNvSpPr>
          <p:nvPr>
            <p:ph type="dt" sz="half" idx="2"/>
          </p:nvPr>
        </p:nvSpPr>
        <p:spPr bwMode="auto">
          <a:xfrm>
            <a:off x="457200" y="62484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smtClean="0">
                <a:latin typeface="Arial" charset="0"/>
              </a:defRPr>
            </a:lvl1pPr>
          </a:lstStyle>
          <a:p>
            <a:pPr>
              <a:defRPr/>
            </a:pPr>
            <a:endParaRPr lang="es-ES"/>
          </a:p>
        </p:txBody>
      </p:sp>
      <p:sp>
        <p:nvSpPr>
          <p:cNvPr id="3994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smtClean="0">
                <a:latin typeface="Arial" charset="0"/>
              </a:defRPr>
            </a:lvl1pPr>
          </a:lstStyle>
          <a:p>
            <a:pPr>
              <a:defRPr/>
            </a:pPr>
            <a:endParaRPr lang="es-ES"/>
          </a:p>
        </p:txBody>
      </p:sp>
      <p:sp>
        <p:nvSpPr>
          <p:cNvPr id="39942" name="Rectangle 6"/>
          <p:cNvSpPr>
            <a:spLocks noGrp="1" noChangeArrowheads="1"/>
          </p:cNvSpPr>
          <p:nvPr>
            <p:ph type="sldNum" sz="quarter" idx="4"/>
          </p:nvPr>
        </p:nvSpPr>
        <p:spPr bwMode="auto">
          <a:xfrm>
            <a:off x="6781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smtClean="0">
                <a:latin typeface="Arial" charset="0"/>
              </a:defRPr>
            </a:lvl1pPr>
          </a:lstStyle>
          <a:p>
            <a:pPr>
              <a:defRPr/>
            </a:pPr>
            <a:fld id="{3735BCDC-DC4B-4D98-8DAF-40846F4DD433}" type="slidenum">
              <a:rPr lang="es-ES"/>
              <a:pPr>
                <a:defRPr/>
              </a:pPr>
              <a:t>‹Nº›</a:t>
            </a:fld>
            <a:endParaRPr lang="es-ES"/>
          </a:p>
        </p:txBody>
      </p:sp>
      <p:grpSp>
        <p:nvGrpSpPr>
          <p:cNvPr id="1031" name="Group 7"/>
          <p:cNvGrpSpPr>
            <a:grpSpLocks/>
          </p:cNvGrpSpPr>
          <p:nvPr/>
        </p:nvGrpSpPr>
        <p:grpSpPr bwMode="auto">
          <a:xfrm>
            <a:off x="279400" y="152400"/>
            <a:ext cx="8686800" cy="1600200"/>
            <a:chOff x="176" y="96"/>
            <a:chExt cx="5472" cy="1008"/>
          </a:xfrm>
        </p:grpSpPr>
        <p:sp>
          <p:nvSpPr>
            <p:cNvPr id="1032" name="Line 8"/>
            <p:cNvSpPr>
              <a:spLocks noChangeShapeType="1"/>
            </p:cNvSpPr>
            <p:nvPr/>
          </p:nvSpPr>
          <p:spPr bwMode="auto">
            <a:xfrm flipH="1">
              <a:off x="288" y="1104"/>
              <a:ext cx="523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33"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sz="2400"/>
            </a:p>
          </p:txBody>
        </p:sp>
        <p:sp>
          <p:nvSpPr>
            <p:cNvPr id="1034" name="Rectangle 10"/>
            <p:cNvSpPr>
              <a:spLocks noChangeArrowheads="1"/>
            </p:cNvSpPr>
            <p:nvPr/>
          </p:nvSpPr>
          <p:spPr bwMode="auto">
            <a:xfrm>
              <a:off x="176" y="96"/>
              <a:ext cx="5326" cy="144"/>
            </a:xfrm>
            <a:prstGeom prst="rect">
              <a:avLst/>
            </a:prstGeom>
            <a:solidFill>
              <a:schemeClr val="accent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sz="2400"/>
            </a:p>
          </p:txBody>
        </p:sp>
        <p:sp>
          <p:nvSpPr>
            <p:cNvPr id="1035"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sz="2400"/>
            </a:p>
          </p:txBody>
        </p:sp>
        <p:sp>
          <p:nvSpPr>
            <p:cNvPr id="1036" name="Rectangle 12"/>
            <p:cNvSpPr>
              <a:spLocks noChangeArrowheads="1"/>
            </p:cNvSpPr>
            <p:nvPr/>
          </p:nvSpPr>
          <p:spPr bwMode="auto">
            <a:xfrm>
              <a:off x="5504" y="241"/>
              <a:ext cx="144" cy="86"/>
            </a:xfrm>
            <a:prstGeom prst="rect">
              <a:avLst/>
            </a:prstGeom>
            <a:solidFill>
              <a:schemeClr val="accent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sz="2400"/>
            </a:p>
          </p:txBody>
        </p:sp>
      </p:grpSp>
    </p:spTree>
  </p:cSld>
  <p:clrMap bg1="lt1" tx1="dk1" bg2="lt2" tx2="dk2" accent1="accent1" accent2="accent2" accent3="accent3" accent4="accent4" accent5="accent5" accent6="accent6" hlink="hlink" folHlink="folHlink"/>
  <p:sldLayoutIdLst>
    <p:sldLayoutId id="2147483678" r:id="rId1"/>
    <p:sldLayoutId id="2147483679" r:id="rId2"/>
    <p:sldLayoutId id="2147483677"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4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0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0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computerhistory.org/timeline/images/1952_hopper-grace_large.jpg" TargetMode="Externa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bigthink.com/ideas/23027"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211960" y="6187616"/>
            <a:ext cx="4680520" cy="670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Rectangle 5"/>
          <p:cNvSpPr txBox="1">
            <a:spLocks noChangeArrowheads="1"/>
          </p:cNvSpPr>
          <p:nvPr/>
        </p:nvSpPr>
        <p:spPr>
          <a:xfrm>
            <a:off x="539552" y="3789040"/>
            <a:ext cx="5761061" cy="734888"/>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defRPr/>
            </a:pPr>
            <a:r>
              <a:rPr lang="es-MX" sz="3600" b="1" dirty="0" smtClean="0">
                <a:solidFill>
                  <a:srgbClr val="000000"/>
                </a:solidFill>
              </a:rPr>
              <a:t>Historia de los </a:t>
            </a:r>
          </a:p>
          <a:p>
            <a:pPr marL="0" indent="0">
              <a:buNone/>
              <a:defRPr/>
            </a:pPr>
            <a:r>
              <a:rPr lang="es-MX" sz="3600" b="1" dirty="0">
                <a:solidFill>
                  <a:srgbClr val="000000"/>
                </a:solidFill>
              </a:rPr>
              <a:t>L</a:t>
            </a:r>
            <a:r>
              <a:rPr lang="es-MX" sz="3600" b="1" dirty="0" smtClean="0">
                <a:solidFill>
                  <a:srgbClr val="000000"/>
                </a:solidFill>
              </a:rPr>
              <a:t>enguajes de Programación</a:t>
            </a:r>
            <a:endParaRPr lang="es-ES" sz="3600" b="1" dirty="0" smtClean="0">
              <a:solidFill>
                <a:srgbClr val="000000"/>
              </a:solidFill>
            </a:endParaRPr>
          </a:p>
        </p:txBody>
      </p:sp>
      <p:sp>
        <p:nvSpPr>
          <p:cNvPr id="7" name="6 CuadroTexto"/>
          <p:cNvSpPr txBox="1"/>
          <p:nvPr/>
        </p:nvSpPr>
        <p:spPr>
          <a:xfrm>
            <a:off x="1753279" y="1276819"/>
            <a:ext cx="5902238" cy="523220"/>
          </a:xfrm>
          <a:prstGeom prst="rect">
            <a:avLst/>
          </a:prstGeom>
          <a:noFill/>
        </p:spPr>
        <p:txBody>
          <a:bodyPr wrap="square" rtlCol="0">
            <a:spAutoFit/>
          </a:bodyPr>
          <a:lstStyle/>
          <a:p>
            <a:r>
              <a:rPr lang="es-MX" sz="2800" b="1" dirty="0" smtClean="0">
                <a:solidFill>
                  <a:schemeClr val="bg2"/>
                </a:solidFill>
              </a:rPr>
              <a:t>Centro Universitario </a:t>
            </a:r>
            <a:r>
              <a:rPr lang="es-MX" sz="2800" b="1" baseline="0" dirty="0" smtClean="0">
                <a:solidFill>
                  <a:schemeClr val="bg2"/>
                </a:solidFill>
              </a:rPr>
              <a:t>Valle de México</a:t>
            </a:r>
          </a:p>
        </p:txBody>
      </p:sp>
      <p:pic>
        <p:nvPicPr>
          <p:cNvPr id="8" name="7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335" y="1104644"/>
            <a:ext cx="1105018" cy="934529"/>
          </a:xfrm>
          <a:prstGeom prst="rect">
            <a:avLst/>
          </a:prstGeom>
        </p:spPr>
      </p:pic>
      <p:sp>
        <p:nvSpPr>
          <p:cNvPr id="11" name="10 Rectángulo"/>
          <p:cNvSpPr/>
          <p:nvPr/>
        </p:nvSpPr>
        <p:spPr>
          <a:xfrm>
            <a:off x="1547664" y="1988840"/>
            <a:ext cx="6468807" cy="646331"/>
          </a:xfrm>
          <a:prstGeom prst="rect">
            <a:avLst/>
          </a:prstGeom>
          <a:noFill/>
        </p:spPr>
        <p:txBody>
          <a:bodyPr wrap="square" lIns="91440" tIns="45720" rIns="91440" bIns="45720">
            <a:spAutoFit/>
          </a:bodyPr>
          <a:lstStyle/>
          <a:p>
            <a:pPr algn="ctr"/>
            <a:r>
              <a:rPr lang="es-ES" sz="3600" b="1" cap="none" spc="0" dirty="0" smtClean="0">
                <a:ln w="1905"/>
                <a:solidFill>
                  <a:schemeClr val="tx2">
                    <a:lumMod val="75000"/>
                  </a:schemeClr>
                </a:solidFill>
                <a:effectLst>
                  <a:innerShdw blurRad="69850" dist="43180" dir="5400000">
                    <a:srgbClr val="000000">
                      <a:alpha val="65000"/>
                    </a:srgbClr>
                  </a:innerShdw>
                </a:effectLst>
              </a:rPr>
              <a:t>Ingeniería en Computación</a:t>
            </a:r>
            <a:endParaRPr lang="es-ES" sz="3600" b="1" cap="none" spc="0" dirty="0">
              <a:ln w="1905"/>
              <a:solidFill>
                <a:schemeClr val="tx2">
                  <a:lumMod val="75000"/>
                </a:schemeClr>
              </a:solidFill>
              <a:effectLst>
                <a:innerShdw blurRad="69850" dist="43180" dir="5400000">
                  <a:srgbClr val="000000">
                    <a:alpha val="65000"/>
                  </a:srgbClr>
                </a:innerShdw>
              </a:effectLst>
            </a:endParaRPr>
          </a:p>
        </p:txBody>
      </p:sp>
      <p:sp>
        <p:nvSpPr>
          <p:cNvPr id="12" name="Rectangle 3"/>
          <p:cNvSpPr txBox="1">
            <a:spLocks noChangeArrowheads="1"/>
          </p:cNvSpPr>
          <p:nvPr/>
        </p:nvSpPr>
        <p:spPr>
          <a:xfrm>
            <a:off x="467544" y="2780928"/>
            <a:ext cx="8302802" cy="864096"/>
          </a:xfrm>
          <a:prstGeom prst="rect">
            <a:avLst/>
          </a:prstGeom>
          <a:solidFill>
            <a:schemeClr val="accent2"/>
          </a:solidFill>
        </p:spPr>
        <p:txBody>
          <a:bodyPr vert="horz" lIns="91440" tIns="45720" rIns="91440" bIns="45720" rtlCol="0">
            <a:normAutofit fontScale="92500" lnSpcReduction="20000"/>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pPr algn="ctr"/>
            <a:r>
              <a:rPr lang="es-ES" sz="3000" b="1" dirty="0" smtClean="0">
                <a:solidFill>
                  <a:schemeClr val="bg1"/>
                </a:solidFill>
              </a:rPr>
              <a:t>Análisis de los </a:t>
            </a:r>
          </a:p>
          <a:p>
            <a:pPr algn="ctr"/>
            <a:r>
              <a:rPr lang="es-ES" sz="3000" b="1" dirty="0" smtClean="0">
                <a:solidFill>
                  <a:schemeClr val="bg1"/>
                </a:solidFill>
              </a:rPr>
              <a:t>Lenguajes de Programación</a:t>
            </a:r>
          </a:p>
        </p:txBody>
      </p:sp>
      <p:sp>
        <p:nvSpPr>
          <p:cNvPr id="14" name="13 CuadroTexto"/>
          <p:cNvSpPr txBox="1"/>
          <p:nvPr userDrawn="1"/>
        </p:nvSpPr>
        <p:spPr>
          <a:xfrm>
            <a:off x="611560" y="5229200"/>
            <a:ext cx="3315331" cy="707886"/>
          </a:xfrm>
          <a:prstGeom prst="rect">
            <a:avLst/>
          </a:prstGeom>
          <a:solidFill>
            <a:schemeClr val="bg1"/>
          </a:solidFill>
        </p:spPr>
        <p:txBody>
          <a:bodyPr wrap="none" rtlCol="0">
            <a:spAutoFit/>
          </a:bodyPr>
          <a:lstStyle/>
          <a:p>
            <a:r>
              <a:rPr lang="es-MX" sz="2000" dirty="0" smtClean="0"/>
              <a:t>Elaborador por: </a:t>
            </a:r>
          </a:p>
          <a:p>
            <a:r>
              <a:rPr lang="es-MX" sz="2000" dirty="0" smtClean="0"/>
              <a:t>Dra. Maricela</a:t>
            </a:r>
            <a:r>
              <a:rPr lang="es-MX" sz="2000" baseline="0" dirty="0" smtClean="0"/>
              <a:t> Quintana López</a:t>
            </a:r>
            <a:endParaRPr lang="es-MX" sz="2000" dirty="0"/>
          </a:p>
        </p:txBody>
      </p:sp>
      <p:sp>
        <p:nvSpPr>
          <p:cNvPr id="4" name="3 Rectángulo"/>
          <p:cNvSpPr/>
          <p:nvPr/>
        </p:nvSpPr>
        <p:spPr>
          <a:xfrm>
            <a:off x="4603676" y="5517232"/>
            <a:ext cx="4540324" cy="1340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10" name="AutoShape 4" descr="https://encrypted-tbn0.gstatic.com/images?q=tbn:ANd9GcR6d5DzPyx2dibnHUW4pTiv7zNNeGCoQrm5A9SI37UgZL5-ura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17" name="AutoShape 6" descr="https://encrypted-tbn0.gstatic.com/images?q=tbn:ANd9GcR6d5DzPyx2dibnHUW4pTiv7zNNeGCoQrm5A9SI37UgZL5-ura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18" name="AutoShape 8" descr="https://encrypted-tbn0.gstatic.com/images?q=tbn:ANd9GcR6d5DzPyx2dibnHUW4pTiv7zNNeGCoQrm5A9SI37UgZL5-ura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2" name="1 CuadroTexto"/>
          <p:cNvSpPr txBox="1"/>
          <p:nvPr/>
        </p:nvSpPr>
        <p:spPr>
          <a:xfrm>
            <a:off x="6944161" y="6338142"/>
            <a:ext cx="1490793" cy="369332"/>
          </a:xfrm>
          <a:prstGeom prst="rect">
            <a:avLst/>
          </a:prstGeom>
          <a:noFill/>
        </p:spPr>
        <p:txBody>
          <a:bodyPr wrap="none" rtlCol="0">
            <a:spAutoFit/>
          </a:bodyPr>
          <a:lstStyle/>
          <a:p>
            <a:r>
              <a:rPr lang="es-MX" b="1" smtClean="0"/>
              <a:t>Febrero 2017</a:t>
            </a:r>
            <a:endParaRPr lang="es-ES" b="1" dirty="0"/>
          </a:p>
        </p:txBody>
      </p:sp>
      <p:pic>
        <p:nvPicPr>
          <p:cNvPr id="19" name="18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6336" y="1126319"/>
            <a:ext cx="1166841" cy="934529"/>
          </a:xfrm>
          <a:prstGeom prst="rect">
            <a:avLst/>
          </a:prstGeom>
        </p:spPr>
      </p:pic>
      <p:pic>
        <p:nvPicPr>
          <p:cNvPr id="6" name="Picture 2" descr="Resultado de imagen para programand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94883" y="4046341"/>
            <a:ext cx="2057199" cy="1542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0305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p:txBody>
          <a:bodyPr/>
          <a:lstStyle/>
          <a:p>
            <a:pPr eaLnBrk="1" hangingPunct="1"/>
            <a:r>
              <a:rPr lang="es-ES_tradnl" dirty="0"/>
              <a:t>L</a:t>
            </a:r>
            <a:r>
              <a:rPr lang="es-ES_tradnl" dirty="0" smtClean="0"/>
              <a:t>os programadores examinaban la memoria para depurar sus programas.</a:t>
            </a:r>
          </a:p>
          <a:p>
            <a:pPr algn="ctr" eaLnBrk="1" hangingPunct="1">
              <a:buFont typeface="Wingdings" pitchFamily="2" charset="2"/>
              <a:buNone/>
            </a:pPr>
            <a:r>
              <a:rPr lang="es-ES_tradnl" dirty="0" smtClean="0"/>
              <a:t>0 0101 1010 1001 0100 0110 </a:t>
            </a:r>
          </a:p>
          <a:p>
            <a:pPr eaLnBrk="1" hangingPunct="1"/>
            <a:r>
              <a:rPr lang="es-ES_tradnl" dirty="0" smtClean="0"/>
              <a:t>Simplificación usando octal y hexadecimal.</a:t>
            </a:r>
          </a:p>
          <a:p>
            <a:pPr algn="ctr" eaLnBrk="1" hangingPunct="1">
              <a:buFont typeface="Wingdings" pitchFamily="2" charset="2"/>
              <a:buNone/>
            </a:pPr>
            <a:r>
              <a:rPr lang="es-ES_tradnl" i="1" dirty="0" smtClean="0"/>
              <a:t>Octal</a:t>
            </a:r>
            <a:r>
              <a:rPr lang="es-ES_tradnl" dirty="0" smtClean="0"/>
              <a:t>: 1324506   </a:t>
            </a:r>
            <a:r>
              <a:rPr lang="es-ES_tradnl" i="1" dirty="0" smtClean="0"/>
              <a:t>Hexadecimal</a:t>
            </a:r>
            <a:r>
              <a:rPr lang="es-ES_tradnl" dirty="0" smtClean="0"/>
              <a:t>: 5A946</a:t>
            </a:r>
          </a:p>
          <a:p>
            <a:pPr marL="0" indent="0" eaLnBrk="1" hangingPunct="1"/>
            <a:r>
              <a:rPr lang="es-MX" dirty="0" smtClean="0"/>
              <a:t> A </a:t>
            </a:r>
            <a:r>
              <a:rPr lang="es-MX" dirty="0"/>
              <a:t>pesar de </a:t>
            </a:r>
            <a:r>
              <a:rPr lang="es-MX" dirty="0" smtClean="0"/>
              <a:t>la simplificación, </a:t>
            </a:r>
            <a:r>
              <a:rPr lang="es-MX" dirty="0"/>
              <a:t>la </a:t>
            </a:r>
            <a:r>
              <a:rPr lang="es-MX" dirty="0" smtClean="0"/>
              <a:t>programación</a:t>
            </a:r>
          </a:p>
          <a:p>
            <a:pPr marL="0" indent="0" eaLnBrk="1" hangingPunct="1">
              <a:buNone/>
            </a:pPr>
            <a:r>
              <a:rPr lang="es-MX" dirty="0"/>
              <a:t> </a:t>
            </a:r>
            <a:r>
              <a:rPr lang="es-MX" dirty="0" smtClean="0"/>
              <a:t>   era </a:t>
            </a:r>
            <a:r>
              <a:rPr lang="es-MX" dirty="0"/>
              <a:t>compleja y se podían cometer errores</a:t>
            </a:r>
            <a:endParaRPr lang="es-ES_tradnl" dirty="0" smtClean="0"/>
          </a:p>
          <a:p>
            <a:pPr algn="ctr" eaLnBrk="1" hangingPunct="1">
              <a:buFont typeface="Wingdings" pitchFamily="2" charset="2"/>
              <a:buNone/>
            </a:pPr>
            <a:endParaRPr lang="es-ES_tradnl" dirty="0" smtClean="0"/>
          </a:p>
        </p:txBody>
      </p:sp>
      <p:sp>
        <p:nvSpPr>
          <p:cNvPr id="2" name="1 Título"/>
          <p:cNvSpPr>
            <a:spLocks noGrp="1"/>
          </p:cNvSpPr>
          <p:nvPr>
            <p:ph type="title"/>
          </p:nvPr>
        </p:nvSpPr>
        <p:spPr/>
        <p:txBody>
          <a:bodyPr/>
          <a:lstStyle/>
          <a:p>
            <a:r>
              <a:rPr lang="es-MX" dirty="0" smtClean="0"/>
              <a:t>Historia</a:t>
            </a:r>
            <a:endParaRPr lang="es-ES" dirty="0"/>
          </a:p>
        </p:txBody>
      </p:sp>
    </p:spTree>
    <p:extLst>
      <p:ext uri="{BB962C8B-B14F-4D97-AF65-F5344CB8AC3E}">
        <p14:creationId xmlns:p14="http://schemas.microsoft.com/office/powerpoint/2010/main" val="41568137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bwMode="auto">
          <a:xfrm>
            <a:off x="467544" y="1484784"/>
            <a:ext cx="8424936" cy="432048"/>
          </a:xfrm>
          <a:prstGeom prst="rect">
            <a:avLst/>
          </a:prstGeom>
          <a:solidFill>
            <a:schemeClr val="bg1"/>
          </a:solidFill>
          <a:ln w="127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Times New Roman" pitchFamily="18" charset="0"/>
            </a:endParaRPr>
          </a:p>
        </p:txBody>
      </p:sp>
      <p:sp>
        <p:nvSpPr>
          <p:cNvPr id="5" name="4 Título"/>
          <p:cNvSpPr>
            <a:spLocks noGrp="1"/>
          </p:cNvSpPr>
          <p:nvPr>
            <p:ph type="title"/>
          </p:nvPr>
        </p:nvSpPr>
        <p:spPr>
          <a:xfrm>
            <a:off x="457200" y="677416"/>
            <a:ext cx="8229600" cy="591344"/>
          </a:xfrm>
        </p:spPr>
        <p:txBody>
          <a:bodyPr/>
          <a:lstStyle/>
          <a:p>
            <a:r>
              <a:rPr lang="es-MX" sz="3600" dirty="0" smtClean="0"/>
              <a:t>Lenguaje Ensamblador</a:t>
            </a:r>
            <a:endParaRPr lang="es-ES" sz="3600" dirty="0"/>
          </a:p>
        </p:txBody>
      </p:sp>
      <p:sp>
        <p:nvSpPr>
          <p:cNvPr id="6" name="5 Marcador de contenido"/>
          <p:cNvSpPr>
            <a:spLocks noGrp="1"/>
          </p:cNvSpPr>
          <p:nvPr>
            <p:ph idx="1"/>
          </p:nvPr>
        </p:nvSpPr>
        <p:spPr>
          <a:xfrm>
            <a:off x="395536" y="1556792"/>
            <a:ext cx="8496944" cy="4302125"/>
          </a:xfrm>
        </p:spPr>
        <p:txBody>
          <a:bodyPr/>
          <a:lstStyle/>
          <a:p>
            <a:pPr algn="just"/>
            <a:r>
              <a:rPr lang="es-MX" sz="2800" dirty="0" smtClean="0"/>
              <a:t>En los 50’s se creó una notación que usaba mnemónicos.  </a:t>
            </a:r>
          </a:p>
          <a:p>
            <a:endParaRPr lang="es-MX" dirty="0" smtClean="0"/>
          </a:p>
          <a:p>
            <a:endParaRPr lang="es-MX" dirty="0" smtClean="0"/>
          </a:p>
          <a:p>
            <a:endParaRPr lang="es-MX" sz="1800" dirty="0"/>
          </a:p>
          <a:p>
            <a:r>
              <a:rPr lang="es-MX" sz="2800" dirty="0" smtClean="0"/>
              <a:t>A </a:t>
            </a:r>
            <a:r>
              <a:rPr lang="es-MX" sz="2800" dirty="0"/>
              <a:t>estos mnemónicos se les llamaba código de ensamblaje (ASSEMBLY) y se decía que se programaba en </a:t>
            </a:r>
            <a:r>
              <a:rPr lang="es-MX" sz="2800" dirty="0">
                <a:solidFill>
                  <a:schemeClr val="bg2"/>
                </a:solidFill>
              </a:rPr>
              <a:t>Lenguaje Ensamblador</a:t>
            </a:r>
            <a:r>
              <a:rPr lang="es-MX" sz="2800" dirty="0"/>
              <a:t>. </a:t>
            </a:r>
          </a:p>
          <a:p>
            <a:pPr marL="0" indent="0">
              <a:buNone/>
            </a:pPr>
            <a:endParaRPr lang="es-ES" dirty="0"/>
          </a:p>
        </p:txBody>
      </p:sp>
      <p:graphicFrame>
        <p:nvGraphicFramePr>
          <p:cNvPr id="2" name="1 Tabla"/>
          <p:cNvGraphicFramePr>
            <a:graphicFrameLocks noGrp="1"/>
          </p:cNvGraphicFramePr>
          <p:nvPr>
            <p:extLst>
              <p:ext uri="{D42A27DB-BD31-4B8C-83A1-F6EECF244321}">
                <p14:modId xmlns:p14="http://schemas.microsoft.com/office/powerpoint/2010/main" val="2927247401"/>
              </p:ext>
            </p:extLst>
          </p:nvPr>
        </p:nvGraphicFramePr>
        <p:xfrm>
          <a:off x="1331640" y="2708920"/>
          <a:ext cx="6096000" cy="1112520"/>
        </p:xfrm>
        <a:graphic>
          <a:graphicData uri="http://schemas.openxmlformats.org/drawingml/2006/table">
            <a:tbl>
              <a:tblPr firstRow="1" bandRow="1">
                <a:tableStyleId>{93296810-A885-4BE3-A3E7-6D5BEEA58F35}</a:tableStyleId>
              </a:tblPr>
              <a:tblGrid>
                <a:gridCol w="2032000"/>
                <a:gridCol w="2032000"/>
                <a:gridCol w="2032000"/>
              </a:tblGrid>
              <a:tr h="370840">
                <a:tc>
                  <a:txBody>
                    <a:bodyPr/>
                    <a:lstStyle/>
                    <a:p>
                      <a:r>
                        <a:rPr lang="es-MX" dirty="0" smtClean="0"/>
                        <a:t>Código Operación</a:t>
                      </a:r>
                      <a:endParaRPr lang="es-ES" dirty="0"/>
                    </a:p>
                  </a:txBody>
                  <a:tcPr/>
                </a:tc>
                <a:tc>
                  <a:txBody>
                    <a:bodyPr/>
                    <a:lstStyle/>
                    <a:p>
                      <a:r>
                        <a:rPr lang="es-MX" dirty="0" smtClean="0"/>
                        <a:t>Mnemónico</a:t>
                      </a:r>
                      <a:endParaRPr lang="es-ES" dirty="0"/>
                    </a:p>
                  </a:txBody>
                  <a:tcPr/>
                </a:tc>
                <a:tc>
                  <a:txBody>
                    <a:bodyPr/>
                    <a:lstStyle/>
                    <a:p>
                      <a:r>
                        <a:rPr lang="es-MX" dirty="0" smtClean="0"/>
                        <a:t>Instrucción</a:t>
                      </a:r>
                      <a:endParaRPr lang="es-ES" dirty="0"/>
                    </a:p>
                  </a:txBody>
                  <a:tcPr/>
                </a:tc>
              </a:tr>
              <a:tr h="370840">
                <a:tc>
                  <a:txBody>
                    <a:bodyPr/>
                    <a:lstStyle/>
                    <a:p>
                      <a:r>
                        <a:rPr lang="es-MX" dirty="0" smtClean="0"/>
                        <a:t>100010100101</a:t>
                      </a:r>
                      <a:endParaRPr lang="es-ES" dirty="0"/>
                    </a:p>
                  </a:txBody>
                  <a:tcPr/>
                </a:tc>
                <a:tc>
                  <a:txBody>
                    <a:bodyPr/>
                    <a:lstStyle/>
                    <a:p>
                      <a:r>
                        <a:rPr lang="es-MX" dirty="0" smtClean="0"/>
                        <a:t>MOV AX, 5</a:t>
                      </a:r>
                      <a:endParaRPr lang="es-ES" dirty="0"/>
                    </a:p>
                  </a:txBody>
                  <a:tcPr/>
                </a:tc>
                <a:tc>
                  <a:txBody>
                    <a:bodyPr/>
                    <a:lstStyle/>
                    <a:p>
                      <a:r>
                        <a:rPr lang="es-MX" dirty="0" smtClean="0"/>
                        <a:t>AX = 5</a:t>
                      </a:r>
                      <a:endParaRPr lang="es-ES" dirty="0"/>
                    </a:p>
                  </a:txBody>
                  <a:tcPr/>
                </a:tc>
              </a:tr>
              <a:tr h="370840">
                <a:tc>
                  <a:txBody>
                    <a:bodyPr/>
                    <a:lstStyle/>
                    <a:p>
                      <a:r>
                        <a:rPr lang="es-MX" dirty="0" smtClean="0"/>
                        <a:t>010100101001</a:t>
                      </a:r>
                      <a:endParaRPr lang="es-ES" dirty="0"/>
                    </a:p>
                  </a:txBody>
                  <a:tcPr/>
                </a:tc>
                <a:tc>
                  <a:txBody>
                    <a:bodyPr/>
                    <a:lstStyle/>
                    <a:p>
                      <a:r>
                        <a:rPr lang="es-MX" dirty="0" smtClean="0"/>
                        <a:t>MUL BX</a:t>
                      </a:r>
                      <a:endParaRPr lang="es-ES" dirty="0"/>
                    </a:p>
                  </a:txBody>
                  <a:tcPr/>
                </a:tc>
                <a:tc>
                  <a:txBody>
                    <a:bodyPr/>
                    <a:lstStyle/>
                    <a:p>
                      <a:r>
                        <a:rPr lang="es-MX" dirty="0" smtClean="0"/>
                        <a:t>AX = AX</a:t>
                      </a:r>
                      <a:r>
                        <a:rPr lang="es-MX" baseline="0" dirty="0" smtClean="0"/>
                        <a:t> * BX</a:t>
                      </a:r>
                      <a:endParaRPr lang="es-ES" dirty="0"/>
                    </a:p>
                  </a:txBody>
                  <a:tcPr/>
                </a:tc>
              </a:tr>
            </a:tbl>
          </a:graphicData>
        </a:graphic>
      </p:graphicFrame>
      <p:cxnSp>
        <p:nvCxnSpPr>
          <p:cNvPr id="7" name="6 Conector recto"/>
          <p:cNvCxnSpPr/>
          <p:nvPr/>
        </p:nvCxnSpPr>
        <p:spPr bwMode="auto">
          <a:xfrm>
            <a:off x="611560" y="1340768"/>
            <a:ext cx="7848872"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519313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bwMode="auto">
          <a:xfrm>
            <a:off x="323528" y="1484784"/>
            <a:ext cx="8568952" cy="576064"/>
          </a:xfrm>
          <a:prstGeom prst="roundRect">
            <a:avLst/>
          </a:prstGeom>
          <a:solidFill>
            <a:schemeClr val="bg1"/>
          </a:solidFill>
          <a:ln w="127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Times New Roman" pitchFamily="18" charset="0"/>
            </a:endParaRPr>
          </a:p>
        </p:txBody>
      </p:sp>
      <p:sp>
        <p:nvSpPr>
          <p:cNvPr id="5" name="4 Título"/>
          <p:cNvSpPr>
            <a:spLocks noGrp="1"/>
          </p:cNvSpPr>
          <p:nvPr>
            <p:ph type="title"/>
          </p:nvPr>
        </p:nvSpPr>
        <p:spPr>
          <a:xfrm>
            <a:off x="457200" y="533400"/>
            <a:ext cx="8229600" cy="591344"/>
          </a:xfrm>
        </p:spPr>
        <p:txBody>
          <a:bodyPr/>
          <a:lstStyle/>
          <a:p>
            <a:r>
              <a:rPr lang="es-MX" sz="3600" dirty="0" smtClean="0"/>
              <a:t>Lenguaje Ensamblador</a:t>
            </a:r>
            <a:endParaRPr lang="es-ES" sz="36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196752"/>
            <a:ext cx="4845571" cy="5236729"/>
          </a:xfrm>
          <a:prstGeom prst="rect">
            <a:avLst/>
          </a:prstGeom>
          <a:solidFill>
            <a:schemeClr val="bg1"/>
          </a:solidFill>
          <a:ln>
            <a:noFill/>
          </a:ln>
          <a:extLst/>
        </p:spPr>
      </p:pic>
    </p:spTree>
    <p:extLst>
      <p:ext uri="{BB962C8B-B14F-4D97-AF65-F5344CB8AC3E}">
        <p14:creationId xmlns:p14="http://schemas.microsoft.com/office/powerpoint/2010/main" val="35583595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MX" smtClean="0"/>
              <a:t>Traductores</a:t>
            </a:r>
            <a:endParaRPr lang="es-ES" smtClean="0"/>
          </a:p>
        </p:txBody>
      </p:sp>
      <p:pic>
        <p:nvPicPr>
          <p:cNvPr id="15363" name="Picture 5" descr="j019538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2888" y="3068638"/>
            <a:ext cx="1795462" cy="18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6" descr="j01964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8400" y="3141663"/>
            <a:ext cx="1695450"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Documents"/>
          <p:cNvSpPr>
            <a:spLocks noEditPoints="1" noChangeArrowheads="1"/>
          </p:cNvSpPr>
          <p:nvPr/>
        </p:nvSpPr>
        <p:spPr bwMode="auto">
          <a:xfrm>
            <a:off x="900113" y="3141663"/>
            <a:ext cx="1352550" cy="1809750"/>
          </a:xfrm>
          <a:custGeom>
            <a:avLst/>
            <a:gdLst>
              <a:gd name="T0" fmla="*/ 0 w 21600"/>
              <a:gd name="T1" fmla="*/ 234597 h 21600"/>
              <a:gd name="T2" fmla="*/ 217159 w 21600"/>
              <a:gd name="T3" fmla="*/ 0 h 21600"/>
              <a:gd name="T4" fmla="*/ 1355869 w 21600"/>
              <a:gd name="T5" fmla="*/ 1577499 h 21600"/>
              <a:gd name="T6" fmla="*/ 1249481 w 21600"/>
              <a:gd name="T7" fmla="*/ 1693624 h 21600"/>
              <a:gd name="T8" fmla="*/ 1143155 w 21600"/>
              <a:gd name="T9" fmla="*/ 1812096 h 21600"/>
              <a:gd name="T10" fmla="*/ 1249481 w 21600"/>
              <a:gd name="T11" fmla="*/ 119645 h 21600"/>
              <a:gd name="T12" fmla="*/ 1143155 w 21600"/>
              <a:gd name="T13" fmla="*/ 234597 h 21600"/>
              <a:gd name="T14" fmla="*/ 103007 w 21600"/>
              <a:gd name="T15" fmla="*/ 119645 h 21600"/>
              <a:gd name="T16" fmla="*/ 1352550 w 21600"/>
              <a:gd name="T17" fmla="*/ 0 h 21600"/>
              <a:gd name="T18" fmla="*/ 676275 w 21600"/>
              <a:gd name="T19" fmla="*/ 0 h 21600"/>
              <a:gd name="T20" fmla="*/ 0 w 21600"/>
              <a:gd name="T21" fmla="*/ 904875 h 21600"/>
              <a:gd name="T22" fmla="*/ 1352550 w 21600"/>
              <a:gd name="T23" fmla="*/ 904875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1645 w 21600"/>
              <a:gd name="T37" fmla="*/ 4171 h 21600"/>
              <a:gd name="T38" fmla="*/ 16522 w 21600"/>
              <a:gd name="T39" fmla="*/ 17314 h 216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endParaRPr lang="es-MX"/>
          </a:p>
        </p:txBody>
      </p:sp>
      <p:sp>
        <p:nvSpPr>
          <p:cNvPr id="15366" name="Text Box 8"/>
          <p:cNvSpPr txBox="1">
            <a:spLocks noChangeArrowheads="1"/>
          </p:cNvSpPr>
          <p:nvPr/>
        </p:nvSpPr>
        <p:spPr bwMode="auto">
          <a:xfrm>
            <a:off x="447675" y="2370138"/>
            <a:ext cx="2647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a:t>Lenguaje de Programación</a:t>
            </a:r>
            <a:endParaRPr lang="es-ES"/>
          </a:p>
        </p:txBody>
      </p:sp>
      <p:sp>
        <p:nvSpPr>
          <p:cNvPr id="15367" name="Line 9"/>
          <p:cNvSpPr>
            <a:spLocks noChangeShapeType="1"/>
          </p:cNvSpPr>
          <p:nvPr/>
        </p:nvSpPr>
        <p:spPr bwMode="auto">
          <a:xfrm>
            <a:off x="2339975" y="4221163"/>
            <a:ext cx="1655763"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5368" name="Text Box 10"/>
          <p:cNvSpPr txBox="1">
            <a:spLocks noChangeArrowheads="1"/>
          </p:cNvSpPr>
          <p:nvPr/>
        </p:nvSpPr>
        <p:spPr bwMode="auto">
          <a:xfrm>
            <a:off x="2339975" y="4797425"/>
            <a:ext cx="1479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a:t>PROGRAMA</a:t>
            </a:r>
          </a:p>
          <a:p>
            <a:pPr eaLnBrk="1" hangingPunct="1"/>
            <a:r>
              <a:rPr lang="es-MX"/>
              <a:t>FUENTE</a:t>
            </a:r>
            <a:endParaRPr lang="es-ES"/>
          </a:p>
        </p:txBody>
      </p:sp>
      <p:sp>
        <p:nvSpPr>
          <p:cNvPr id="15369" name="Line 11"/>
          <p:cNvSpPr>
            <a:spLocks noChangeShapeType="1"/>
          </p:cNvSpPr>
          <p:nvPr/>
        </p:nvSpPr>
        <p:spPr bwMode="auto">
          <a:xfrm>
            <a:off x="4787900" y="3141663"/>
            <a:ext cx="1944688"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5370" name="Text Box 13"/>
          <p:cNvSpPr txBox="1">
            <a:spLocks noChangeArrowheads="1"/>
          </p:cNvSpPr>
          <p:nvPr/>
        </p:nvSpPr>
        <p:spPr bwMode="auto">
          <a:xfrm>
            <a:off x="3635375" y="2133600"/>
            <a:ext cx="43307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a:t>TRADUCCIÓN PARA QUE LA </a:t>
            </a:r>
          </a:p>
          <a:p>
            <a:pPr eaLnBrk="1" hangingPunct="1"/>
            <a:r>
              <a:rPr lang="es-MX"/>
              <a:t>COMPUTADORA LO PUEDA EJECUTAR</a:t>
            </a:r>
            <a:endParaRPr lang="es-ES"/>
          </a:p>
        </p:txBody>
      </p:sp>
      <p:sp>
        <p:nvSpPr>
          <p:cNvPr id="15371" name="Text Box 14"/>
          <p:cNvSpPr txBox="1">
            <a:spLocks noChangeArrowheads="1"/>
          </p:cNvSpPr>
          <p:nvPr/>
        </p:nvSpPr>
        <p:spPr bwMode="auto">
          <a:xfrm>
            <a:off x="6732588" y="5033963"/>
            <a:ext cx="1606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a:t>PROGRAMA</a:t>
            </a:r>
          </a:p>
          <a:p>
            <a:pPr eaLnBrk="1" hangingPunct="1"/>
            <a:r>
              <a:rPr lang="es-MX"/>
              <a:t>EJECUTABLE</a:t>
            </a:r>
            <a:endParaRPr lang="es-ES"/>
          </a:p>
        </p:txBody>
      </p:sp>
    </p:spTree>
    <p:extLst>
      <p:ext uri="{BB962C8B-B14F-4D97-AF65-F5344CB8AC3E}">
        <p14:creationId xmlns:p14="http://schemas.microsoft.com/office/powerpoint/2010/main" val="263794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MX" smtClean="0"/>
              <a:t>Traductor</a:t>
            </a:r>
            <a:endParaRPr lang="es-ES" smtClean="0"/>
          </a:p>
        </p:txBody>
      </p:sp>
      <p:sp>
        <p:nvSpPr>
          <p:cNvPr id="16387" name="Rectangle 3"/>
          <p:cNvSpPr>
            <a:spLocks noGrp="1" noChangeArrowheads="1"/>
          </p:cNvSpPr>
          <p:nvPr>
            <p:ph type="body" idx="1"/>
          </p:nvPr>
        </p:nvSpPr>
        <p:spPr/>
        <p:txBody>
          <a:bodyPr/>
          <a:lstStyle/>
          <a:p>
            <a:pPr eaLnBrk="1" hangingPunct="1"/>
            <a:r>
              <a:rPr lang="es-MX" smtClean="0"/>
              <a:t>Un traductor es cualquier programa que toma como entrada un texto escrito en un lenguaje, llamado fuente, y da como salida un texto en un lenguaje destino.</a:t>
            </a:r>
            <a:endParaRPr lang="es-ES" smtClean="0"/>
          </a:p>
        </p:txBody>
      </p:sp>
      <p:sp>
        <p:nvSpPr>
          <p:cNvPr id="16388" name="Rectangle 4"/>
          <p:cNvSpPr>
            <a:spLocks noChangeArrowheads="1"/>
          </p:cNvSpPr>
          <p:nvPr/>
        </p:nvSpPr>
        <p:spPr bwMode="auto">
          <a:xfrm>
            <a:off x="3419475" y="4437063"/>
            <a:ext cx="2376488" cy="1152525"/>
          </a:xfrm>
          <a:prstGeom prst="rect">
            <a:avLst/>
          </a:prstGeom>
          <a:solidFill>
            <a:schemeClr val="accent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MX" sz="2400">
                <a:solidFill>
                  <a:schemeClr val="bg1"/>
                </a:solidFill>
              </a:rPr>
              <a:t>TRADUCTOR</a:t>
            </a:r>
            <a:endParaRPr lang="es-ES" sz="2400">
              <a:solidFill>
                <a:schemeClr val="bg1"/>
              </a:solidFill>
            </a:endParaRPr>
          </a:p>
        </p:txBody>
      </p:sp>
      <p:sp>
        <p:nvSpPr>
          <p:cNvPr id="16389" name="Text Box 5"/>
          <p:cNvSpPr txBox="1">
            <a:spLocks noChangeArrowheads="1"/>
          </p:cNvSpPr>
          <p:nvPr/>
        </p:nvSpPr>
        <p:spPr bwMode="auto">
          <a:xfrm>
            <a:off x="1455738" y="4581525"/>
            <a:ext cx="1035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a:t>Lenguaje</a:t>
            </a:r>
          </a:p>
          <a:p>
            <a:pPr eaLnBrk="1" hangingPunct="1"/>
            <a:r>
              <a:rPr lang="es-MX"/>
              <a:t>Fuente</a:t>
            </a:r>
            <a:endParaRPr lang="es-ES"/>
          </a:p>
        </p:txBody>
      </p:sp>
      <p:sp>
        <p:nvSpPr>
          <p:cNvPr id="16390" name="Text Box 6"/>
          <p:cNvSpPr txBox="1">
            <a:spLocks noChangeArrowheads="1"/>
          </p:cNvSpPr>
          <p:nvPr/>
        </p:nvSpPr>
        <p:spPr bwMode="auto">
          <a:xfrm>
            <a:off x="6705600" y="4652963"/>
            <a:ext cx="1035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a:t>Lenguaje</a:t>
            </a:r>
          </a:p>
          <a:p>
            <a:pPr eaLnBrk="1" hangingPunct="1"/>
            <a:r>
              <a:rPr lang="es-MX"/>
              <a:t>Destino</a:t>
            </a:r>
            <a:endParaRPr lang="es-ES"/>
          </a:p>
        </p:txBody>
      </p:sp>
      <p:sp>
        <p:nvSpPr>
          <p:cNvPr id="16391" name="Line 7"/>
          <p:cNvSpPr>
            <a:spLocks noChangeShapeType="1"/>
          </p:cNvSpPr>
          <p:nvPr/>
        </p:nvSpPr>
        <p:spPr bwMode="auto">
          <a:xfrm>
            <a:off x="2484438" y="4941888"/>
            <a:ext cx="8636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6392" name="Line 8"/>
          <p:cNvSpPr>
            <a:spLocks noChangeShapeType="1"/>
          </p:cNvSpPr>
          <p:nvPr/>
        </p:nvSpPr>
        <p:spPr bwMode="auto">
          <a:xfrm>
            <a:off x="5867400" y="4941888"/>
            <a:ext cx="8636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1143313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sz="3600" dirty="0" smtClean="0"/>
              <a:t>Ensambladores</a:t>
            </a:r>
            <a:endParaRPr lang="es-ES" sz="3600" dirty="0"/>
          </a:p>
        </p:txBody>
      </p:sp>
      <p:sp>
        <p:nvSpPr>
          <p:cNvPr id="6" name="5 Marcador de contenido"/>
          <p:cNvSpPr>
            <a:spLocks noGrp="1"/>
          </p:cNvSpPr>
          <p:nvPr>
            <p:ph idx="1"/>
          </p:nvPr>
        </p:nvSpPr>
        <p:spPr>
          <a:xfrm>
            <a:off x="457200" y="1828800"/>
            <a:ext cx="8219256" cy="4302125"/>
          </a:xfrm>
        </p:spPr>
        <p:txBody>
          <a:bodyPr/>
          <a:lstStyle/>
          <a:p>
            <a:r>
              <a:rPr lang="es-MX" dirty="0" smtClean="0"/>
              <a:t>La traducción del mnemónico a su patrón correspondiente se hacia manualmente.</a:t>
            </a:r>
          </a:p>
          <a:p>
            <a:r>
              <a:rPr lang="es-MX" dirty="0" smtClean="0"/>
              <a:t>Posteriormente se hicieron traductores automáticos llamados </a:t>
            </a:r>
            <a:r>
              <a:rPr lang="es-MX" dirty="0" smtClean="0">
                <a:solidFill>
                  <a:srgbClr val="FF0000"/>
                </a:solidFill>
              </a:rPr>
              <a:t>ensambladores</a:t>
            </a:r>
            <a:r>
              <a:rPr lang="es-MX" dirty="0" smtClean="0"/>
              <a:t> (ASSEMBLER).</a:t>
            </a:r>
            <a:endParaRPr lang="es-MX" dirty="0"/>
          </a:p>
        </p:txBody>
      </p:sp>
    </p:spTree>
    <p:extLst>
      <p:ext uri="{BB962C8B-B14F-4D97-AF65-F5344CB8AC3E}">
        <p14:creationId xmlns:p14="http://schemas.microsoft.com/office/powerpoint/2010/main" val="265671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Lenguajes de Alto nivel</a:t>
            </a:r>
            <a:endParaRPr lang="es-ES" dirty="0"/>
          </a:p>
        </p:txBody>
      </p:sp>
      <p:sp>
        <p:nvSpPr>
          <p:cNvPr id="3" name="2 Marcador de contenido"/>
          <p:cNvSpPr>
            <a:spLocks noGrp="1"/>
          </p:cNvSpPr>
          <p:nvPr>
            <p:ph idx="1"/>
          </p:nvPr>
        </p:nvSpPr>
        <p:spPr/>
        <p:txBody>
          <a:bodyPr/>
          <a:lstStyle/>
          <a:p>
            <a:r>
              <a:rPr lang="es-MX" dirty="0" smtClean="0"/>
              <a:t>Las computadoras son mas populares y proliferan lenguajes sencillos de aprender y cómodos de utilizar y se les conoce como </a:t>
            </a:r>
            <a:r>
              <a:rPr lang="es-MX" dirty="0" smtClean="0">
                <a:solidFill>
                  <a:schemeClr val="bg2"/>
                </a:solidFill>
              </a:rPr>
              <a:t>Lenguajes de Alto Nivel</a:t>
            </a:r>
            <a:r>
              <a:rPr lang="es-MX" dirty="0" smtClean="0"/>
              <a:t>.</a:t>
            </a:r>
          </a:p>
          <a:p>
            <a:r>
              <a:rPr lang="es-MX" dirty="0" smtClean="0"/>
              <a:t>La palabra </a:t>
            </a:r>
            <a:r>
              <a:rPr lang="es-MX" i="1" dirty="0" smtClean="0"/>
              <a:t>Alto </a:t>
            </a:r>
            <a:r>
              <a:rPr lang="es-MX" dirty="0" smtClean="0"/>
              <a:t>se refiere a la capacidad de expresar el algoritmo</a:t>
            </a:r>
            <a:r>
              <a:rPr lang="es-MX" dirty="0"/>
              <a:t> de una manera adecuada </a:t>
            </a:r>
            <a:r>
              <a:rPr lang="es-MX" dirty="0" smtClean="0"/>
              <a:t>al pensamiento humano.</a:t>
            </a:r>
          </a:p>
          <a:p>
            <a:r>
              <a:rPr lang="es-MX" dirty="0" smtClean="0"/>
              <a:t>Se </a:t>
            </a:r>
            <a:r>
              <a:rPr lang="es-MX" dirty="0"/>
              <a:t>pueden clasificar por si son interpretados o </a:t>
            </a:r>
            <a:r>
              <a:rPr lang="es-MX" dirty="0" smtClean="0"/>
              <a:t>compilados</a:t>
            </a:r>
            <a:endParaRPr lang="es-MX" dirty="0"/>
          </a:p>
          <a:p>
            <a:endParaRPr lang="es-ES" dirty="0"/>
          </a:p>
        </p:txBody>
      </p:sp>
    </p:spTree>
    <p:extLst>
      <p:ext uri="{BB962C8B-B14F-4D97-AF65-F5344CB8AC3E}">
        <p14:creationId xmlns:p14="http://schemas.microsoft.com/office/powerpoint/2010/main" val="25682433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s-MX" smtClean="0"/>
              <a:t>Intérpretes</a:t>
            </a:r>
            <a:endParaRPr lang="es-ES" smtClean="0"/>
          </a:p>
        </p:txBody>
      </p:sp>
      <p:sp>
        <p:nvSpPr>
          <p:cNvPr id="20483" name="Rectangle 3"/>
          <p:cNvSpPr>
            <a:spLocks noGrp="1" noChangeArrowheads="1"/>
          </p:cNvSpPr>
          <p:nvPr>
            <p:ph type="body" idx="1"/>
          </p:nvPr>
        </p:nvSpPr>
        <p:spPr/>
        <p:txBody>
          <a:bodyPr/>
          <a:lstStyle/>
          <a:p>
            <a:pPr eaLnBrk="1" hangingPunct="1"/>
            <a:r>
              <a:rPr lang="es-MX" smtClean="0"/>
              <a:t>Es un procesador de lenguaje. En lugar de producir una traducción, ejecuta las operaciones indicadas en el lenguaje fuente con las entradas especificadas por el usuario.</a:t>
            </a:r>
            <a:endParaRPr lang="es-ES" smtClean="0"/>
          </a:p>
        </p:txBody>
      </p:sp>
      <p:sp>
        <p:nvSpPr>
          <p:cNvPr id="20484" name="Rectangle 5"/>
          <p:cNvSpPr>
            <a:spLocks noChangeArrowheads="1"/>
          </p:cNvSpPr>
          <p:nvPr/>
        </p:nvSpPr>
        <p:spPr bwMode="auto">
          <a:xfrm>
            <a:off x="3079750" y="4149725"/>
            <a:ext cx="2376488" cy="1152525"/>
          </a:xfrm>
          <a:prstGeom prst="rect">
            <a:avLst/>
          </a:prstGeom>
          <a:solidFill>
            <a:schemeClr val="accent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MX" sz="2400">
                <a:solidFill>
                  <a:schemeClr val="bg1"/>
                </a:solidFill>
              </a:rPr>
              <a:t>Intérprete</a:t>
            </a:r>
            <a:endParaRPr lang="es-ES" sz="2400">
              <a:solidFill>
                <a:schemeClr val="bg1"/>
              </a:solidFill>
            </a:endParaRPr>
          </a:p>
        </p:txBody>
      </p:sp>
      <p:sp>
        <p:nvSpPr>
          <p:cNvPr id="20485" name="Text Box 6"/>
          <p:cNvSpPr txBox="1">
            <a:spLocks noChangeArrowheads="1"/>
          </p:cNvSpPr>
          <p:nvPr/>
        </p:nvSpPr>
        <p:spPr bwMode="auto">
          <a:xfrm>
            <a:off x="1116013" y="4724400"/>
            <a:ext cx="9731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sz="2000"/>
              <a:t>Entrada</a:t>
            </a:r>
            <a:endParaRPr lang="es-ES" sz="2000"/>
          </a:p>
        </p:txBody>
      </p:sp>
      <p:sp>
        <p:nvSpPr>
          <p:cNvPr id="20486" name="Text Box 7"/>
          <p:cNvSpPr txBox="1">
            <a:spLocks noChangeArrowheads="1"/>
          </p:cNvSpPr>
          <p:nvPr/>
        </p:nvSpPr>
        <p:spPr bwMode="auto">
          <a:xfrm>
            <a:off x="6365875" y="4365625"/>
            <a:ext cx="755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a:t>Salida</a:t>
            </a:r>
            <a:endParaRPr lang="es-ES"/>
          </a:p>
        </p:txBody>
      </p:sp>
      <p:sp>
        <p:nvSpPr>
          <p:cNvPr id="20487" name="Line 8"/>
          <p:cNvSpPr>
            <a:spLocks noChangeShapeType="1"/>
          </p:cNvSpPr>
          <p:nvPr/>
        </p:nvSpPr>
        <p:spPr bwMode="auto">
          <a:xfrm>
            <a:off x="2144713" y="4724400"/>
            <a:ext cx="8636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0488" name="Line 9"/>
          <p:cNvSpPr>
            <a:spLocks noChangeShapeType="1"/>
          </p:cNvSpPr>
          <p:nvPr/>
        </p:nvSpPr>
        <p:spPr bwMode="auto">
          <a:xfrm>
            <a:off x="5527675" y="4654550"/>
            <a:ext cx="8636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0489" name="Text Box 11"/>
          <p:cNvSpPr txBox="1">
            <a:spLocks noChangeArrowheads="1"/>
          </p:cNvSpPr>
          <p:nvPr/>
        </p:nvSpPr>
        <p:spPr bwMode="auto">
          <a:xfrm>
            <a:off x="1166813" y="4098925"/>
            <a:ext cx="11303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a:t>Programa </a:t>
            </a:r>
          </a:p>
          <a:p>
            <a:pPr eaLnBrk="1" hangingPunct="1"/>
            <a:r>
              <a:rPr lang="es-MX"/>
              <a:t>fuente</a:t>
            </a:r>
            <a:endParaRPr lang="es-ES"/>
          </a:p>
        </p:txBody>
      </p:sp>
      <p:sp>
        <p:nvSpPr>
          <p:cNvPr id="20490" name="Line 13"/>
          <p:cNvSpPr>
            <a:spLocks noChangeShapeType="1"/>
          </p:cNvSpPr>
          <p:nvPr/>
        </p:nvSpPr>
        <p:spPr bwMode="auto">
          <a:xfrm>
            <a:off x="2124075" y="4437063"/>
            <a:ext cx="8636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Tree>
    <p:extLst>
      <p:ext uri="{BB962C8B-B14F-4D97-AF65-F5344CB8AC3E}">
        <p14:creationId xmlns:p14="http://schemas.microsoft.com/office/powerpoint/2010/main" val="1170149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MX" smtClean="0"/>
              <a:t>Compiladores</a:t>
            </a:r>
            <a:endParaRPr lang="es-ES" smtClean="0"/>
          </a:p>
        </p:txBody>
      </p:sp>
      <p:sp>
        <p:nvSpPr>
          <p:cNvPr id="19459" name="Rectangle 3"/>
          <p:cNvSpPr>
            <a:spLocks noGrp="1" noChangeArrowheads="1"/>
          </p:cNvSpPr>
          <p:nvPr>
            <p:ph type="body" idx="1"/>
          </p:nvPr>
        </p:nvSpPr>
        <p:spPr/>
        <p:txBody>
          <a:bodyPr/>
          <a:lstStyle/>
          <a:p>
            <a:pPr eaLnBrk="1" hangingPunct="1"/>
            <a:r>
              <a:rPr lang="es-MX" smtClean="0"/>
              <a:t>Si el compilador genera un ejecutable en lenguaje máquina entonces el archivo puede ser ejecutado para procesar las entradas y producir las salidas</a:t>
            </a:r>
            <a:endParaRPr lang="es-ES" smtClean="0"/>
          </a:p>
        </p:txBody>
      </p:sp>
      <p:grpSp>
        <p:nvGrpSpPr>
          <p:cNvPr id="19460" name="Group 4"/>
          <p:cNvGrpSpPr>
            <a:grpSpLocks/>
          </p:cNvGrpSpPr>
          <p:nvPr/>
        </p:nvGrpSpPr>
        <p:grpSpPr bwMode="auto">
          <a:xfrm>
            <a:off x="1116013" y="4149725"/>
            <a:ext cx="6005512" cy="1152525"/>
            <a:chOff x="917" y="2795"/>
            <a:chExt cx="3783" cy="726"/>
          </a:xfrm>
        </p:grpSpPr>
        <p:sp>
          <p:nvSpPr>
            <p:cNvPr id="19461" name="Rectangle 5"/>
            <p:cNvSpPr>
              <a:spLocks noChangeArrowheads="1"/>
            </p:cNvSpPr>
            <p:nvPr/>
          </p:nvSpPr>
          <p:spPr bwMode="auto">
            <a:xfrm>
              <a:off x="2154" y="2795"/>
              <a:ext cx="1497" cy="726"/>
            </a:xfrm>
            <a:prstGeom prst="rect">
              <a:avLst/>
            </a:prstGeom>
            <a:solidFill>
              <a:schemeClr val="accent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MX" sz="2400">
                  <a:solidFill>
                    <a:schemeClr val="bg1"/>
                  </a:solidFill>
                </a:rPr>
                <a:t>Programa </a:t>
              </a:r>
            </a:p>
            <a:p>
              <a:pPr algn="ctr"/>
              <a:r>
                <a:rPr lang="es-MX" sz="2400">
                  <a:solidFill>
                    <a:schemeClr val="bg1"/>
                  </a:solidFill>
                </a:rPr>
                <a:t>Ejecutable</a:t>
              </a:r>
              <a:endParaRPr lang="es-ES" sz="2400">
                <a:solidFill>
                  <a:schemeClr val="bg1"/>
                </a:solidFill>
              </a:endParaRPr>
            </a:p>
          </p:txBody>
        </p:sp>
        <p:sp>
          <p:nvSpPr>
            <p:cNvPr id="19462" name="Text Box 6"/>
            <p:cNvSpPr txBox="1">
              <a:spLocks noChangeArrowheads="1"/>
            </p:cNvSpPr>
            <p:nvPr/>
          </p:nvSpPr>
          <p:spPr bwMode="auto">
            <a:xfrm>
              <a:off x="917" y="2871"/>
              <a:ext cx="61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sz="2000"/>
                <a:t>Entrada</a:t>
              </a:r>
              <a:endParaRPr lang="es-ES" sz="2000"/>
            </a:p>
          </p:txBody>
        </p:sp>
        <p:sp>
          <p:nvSpPr>
            <p:cNvPr id="19463" name="Text Box 7"/>
            <p:cNvSpPr txBox="1">
              <a:spLocks noChangeArrowheads="1"/>
            </p:cNvSpPr>
            <p:nvPr/>
          </p:nvSpPr>
          <p:spPr bwMode="auto">
            <a:xfrm>
              <a:off x="4224" y="2931"/>
              <a:ext cx="4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Times New Roman" pitchFamily="18" charset="0"/>
                </a:defRPr>
              </a:lvl1pPr>
              <a:lvl2pPr marL="742950" indent="-285750" eaLnBrk="0" hangingPunct="0">
                <a:defRPr>
                  <a:solidFill>
                    <a:schemeClr val="tx1"/>
                  </a:solidFill>
                  <a:latin typeface="Times New Roman" pitchFamily="18" charset="0"/>
                </a:defRPr>
              </a:lvl2pPr>
              <a:lvl3pPr marL="1143000" indent="-228600" eaLnBrk="0" hangingPunct="0">
                <a:defRPr>
                  <a:solidFill>
                    <a:schemeClr val="tx1"/>
                  </a:solidFill>
                  <a:latin typeface="Times New Roman" pitchFamily="18" charset="0"/>
                </a:defRPr>
              </a:lvl3pPr>
              <a:lvl4pPr marL="1600200" indent="-228600" eaLnBrk="0" hangingPunct="0">
                <a:defRPr>
                  <a:solidFill>
                    <a:schemeClr val="tx1"/>
                  </a:solidFill>
                  <a:latin typeface="Times New Roman" pitchFamily="18" charset="0"/>
                </a:defRPr>
              </a:lvl4pPr>
              <a:lvl5pPr marL="2057400" indent="-228600" eaLnBrk="0" hangingPunct="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eaLnBrk="1" hangingPunct="1"/>
              <a:r>
                <a:rPr lang="es-MX"/>
                <a:t>Salida</a:t>
              </a:r>
              <a:endParaRPr lang="es-ES"/>
            </a:p>
          </p:txBody>
        </p:sp>
        <p:sp>
          <p:nvSpPr>
            <p:cNvPr id="19464" name="Line 8"/>
            <p:cNvSpPr>
              <a:spLocks noChangeShapeType="1"/>
            </p:cNvSpPr>
            <p:nvPr/>
          </p:nvSpPr>
          <p:spPr bwMode="auto">
            <a:xfrm>
              <a:off x="1565" y="3113"/>
              <a:ext cx="544"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9465" name="Line 9"/>
            <p:cNvSpPr>
              <a:spLocks noChangeShapeType="1"/>
            </p:cNvSpPr>
            <p:nvPr/>
          </p:nvSpPr>
          <p:spPr bwMode="auto">
            <a:xfrm>
              <a:off x="3696" y="3113"/>
              <a:ext cx="544"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spTree>
    <p:extLst>
      <p:ext uri="{BB962C8B-B14F-4D97-AF65-F5344CB8AC3E}">
        <p14:creationId xmlns:p14="http://schemas.microsoft.com/office/powerpoint/2010/main" val="16726121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bwMode="auto">
          <a:xfrm>
            <a:off x="179512" y="1556792"/>
            <a:ext cx="8712968" cy="288032"/>
          </a:xfrm>
          <a:prstGeom prst="roundRect">
            <a:avLst/>
          </a:prstGeom>
          <a:solidFill>
            <a:schemeClr val="bg1"/>
          </a:solidFill>
          <a:ln w="127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Times New Roman" pitchFamily="18" charset="0"/>
            </a:endParaRPr>
          </a:p>
        </p:txBody>
      </p:sp>
      <p:sp>
        <p:nvSpPr>
          <p:cNvPr id="2" name="1 Título"/>
          <p:cNvSpPr>
            <a:spLocks noGrp="1"/>
          </p:cNvSpPr>
          <p:nvPr>
            <p:ph type="title"/>
          </p:nvPr>
        </p:nvSpPr>
        <p:spPr>
          <a:xfrm>
            <a:off x="457200" y="533400"/>
            <a:ext cx="8229600" cy="663352"/>
          </a:xfrm>
        </p:spPr>
        <p:txBody>
          <a:bodyPr/>
          <a:lstStyle/>
          <a:p>
            <a:r>
              <a:rPr lang="es-MX" dirty="0" smtClean="0"/>
              <a:t>Lenguajes de Alto Nivel</a:t>
            </a:r>
            <a:endParaRPr lang="es-MX" dirty="0"/>
          </a:p>
        </p:txBody>
      </p:sp>
      <p:sp>
        <p:nvSpPr>
          <p:cNvPr id="3" name="2 Marcador de contenido"/>
          <p:cNvSpPr>
            <a:spLocks noGrp="1"/>
          </p:cNvSpPr>
          <p:nvPr>
            <p:ph sz="quarter" idx="1"/>
          </p:nvPr>
        </p:nvSpPr>
        <p:spPr>
          <a:xfrm>
            <a:off x="395536" y="1431131"/>
            <a:ext cx="8229600" cy="4302125"/>
          </a:xfrm>
        </p:spPr>
        <p:txBody>
          <a:bodyPr/>
          <a:lstStyle/>
          <a:p>
            <a:r>
              <a:rPr lang="es-MX" dirty="0" smtClean="0"/>
              <a:t>Clasificación de acuerdo a su tipo y paradigma de programación empleado</a:t>
            </a:r>
          </a:p>
          <a:p>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387600717"/>
              </p:ext>
            </p:extLst>
          </p:nvPr>
        </p:nvGraphicFramePr>
        <p:xfrm>
          <a:off x="827584" y="2636912"/>
          <a:ext cx="6912768" cy="3225957"/>
        </p:xfrm>
        <a:graphic>
          <a:graphicData uri="http://schemas.openxmlformats.org/drawingml/2006/table">
            <a:tbl>
              <a:tblPr firstRow="1" bandRow="1">
                <a:tableStyleId>{93296810-A885-4BE3-A3E7-6D5BEEA58F35}</a:tableStyleId>
              </a:tblPr>
              <a:tblGrid>
                <a:gridCol w="2304256"/>
                <a:gridCol w="1800200"/>
                <a:gridCol w="2808312"/>
              </a:tblGrid>
              <a:tr h="460851">
                <a:tc>
                  <a:txBody>
                    <a:bodyPr/>
                    <a:lstStyle/>
                    <a:p>
                      <a:pPr algn="ctr"/>
                      <a:r>
                        <a:rPr lang="es-MX" dirty="0" smtClean="0"/>
                        <a:t>Lenguaje</a:t>
                      </a:r>
                      <a:endParaRPr lang="es-ES" dirty="0"/>
                    </a:p>
                  </a:txBody>
                  <a:tcPr/>
                </a:tc>
                <a:tc>
                  <a:txBody>
                    <a:bodyPr/>
                    <a:lstStyle/>
                    <a:p>
                      <a:pPr algn="ctr"/>
                      <a:r>
                        <a:rPr lang="es-MX" dirty="0" smtClean="0"/>
                        <a:t>Tipo</a:t>
                      </a:r>
                      <a:endParaRPr lang="es-ES" dirty="0"/>
                    </a:p>
                  </a:txBody>
                  <a:tcPr/>
                </a:tc>
                <a:tc>
                  <a:txBody>
                    <a:bodyPr/>
                    <a:lstStyle/>
                    <a:p>
                      <a:r>
                        <a:rPr lang="es-MX" dirty="0" smtClean="0"/>
                        <a:t>Paradigma</a:t>
                      </a:r>
                      <a:endParaRPr lang="es-ES" dirty="0"/>
                    </a:p>
                  </a:txBody>
                  <a:tcPr/>
                </a:tc>
              </a:tr>
              <a:tr h="460851">
                <a:tc>
                  <a:txBody>
                    <a:bodyPr/>
                    <a:lstStyle/>
                    <a:p>
                      <a:r>
                        <a:rPr lang="es-MX" dirty="0" smtClean="0"/>
                        <a:t>C, Pascal</a:t>
                      </a:r>
                      <a:endParaRPr lang="es-ES" dirty="0"/>
                    </a:p>
                  </a:txBody>
                  <a:tcPr/>
                </a:tc>
                <a:tc>
                  <a:txBody>
                    <a:bodyPr/>
                    <a:lstStyle/>
                    <a:p>
                      <a:r>
                        <a:rPr lang="es-MX" dirty="0" smtClean="0"/>
                        <a:t>Compilado</a:t>
                      </a:r>
                      <a:endParaRPr lang="es-ES" dirty="0"/>
                    </a:p>
                  </a:txBody>
                  <a:tcPr/>
                </a:tc>
                <a:tc>
                  <a:txBody>
                    <a:bodyPr/>
                    <a:lstStyle/>
                    <a:p>
                      <a:r>
                        <a:rPr lang="es-MX" dirty="0" smtClean="0"/>
                        <a:t>Imperativo</a:t>
                      </a:r>
                      <a:endParaRPr lang="es-ES" dirty="0"/>
                    </a:p>
                  </a:txBody>
                  <a:tcPr/>
                </a:tc>
              </a:tr>
              <a:tr h="460851">
                <a:tc>
                  <a:txBody>
                    <a:bodyPr/>
                    <a:lstStyle/>
                    <a:p>
                      <a:r>
                        <a:rPr lang="es-MX" dirty="0" smtClean="0"/>
                        <a:t>Basic</a:t>
                      </a:r>
                      <a:endParaRPr lang="es-ES" dirty="0"/>
                    </a:p>
                  </a:txBody>
                  <a:tcPr/>
                </a:tc>
                <a:tc>
                  <a:txBody>
                    <a:bodyPr/>
                    <a:lstStyle/>
                    <a:p>
                      <a:r>
                        <a:rPr lang="es-MX" dirty="0" smtClean="0"/>
                        <a:t>Interpretado</a:t>
                      </a:r>
                      <a:endParaRPr lang="es-ES" dirty="0"/>
                    </a:p>
                  </a:txBody>
                  <a:tcPr/>
                </a:tc>
                <a:tc>
                  <a:txBody>
                    <a:bodyPr/>
                    <a:lstStyle/>
                    <a:p>
                      <a:r>
                        <a:rPr lang="es-MX" dirty="0" smtClean="0"/>
                        <a:t>Imperativo</a:t>
                      </a:r>
                      <a:endParaRPr lang="es-ES" dirty="0"/>
                    </a:p>
                  </a:txBody>
                  <a:tcPr/>
                </a:tc>
              </a:tr>
              <a:tr h="460851">
                <a:tc>
                  <a:txBody>
                    <a:bodyPr/>
                    <a:lstStyle/>
                    <a:p>
                      <a:r>
                        <a:rPr lang="es-MX" dirty="0" smtClean="0"/>
                        <a:t>Java</a:t>
                      </a:r>
                      <a:endParaRPr lang="es-ES" dirty="0"/>
                    </a:p>
                  </a:txBody>
                  <a:tcPr/>
                </a:tc>
                <a:tc>
                  <a:txBody>
                    <a:bodyPr/>
                    <a:lstStyle/>
                    <a:p>
                      <a:r>
                        <a:rPr lang="es-MX" dirty="0" smtClean="0"/>
                        <a:t>Híbrido</a:t>
                      </a:r>
                      <a:endParaRPr lang="es-ES" dirty="0"/>
                    </a:p>
                  </a:txBody>
                  <a:tcPr/>
                </a:tc>
                <a:tc>
                  <a:txBody>
                    <a:bodyPr/>
                    <a:lstStyle/>
                    <a:p>
                      <a:r>
                        <a:rPr lang="es-MX" dirty="0" smtClean="0"/>
                        <a:t>Orientado a Objetos</a:t>
                      </a:r>
                      <a:endParaRPr lang="es-ES" dirty="0"/>
                    </a:p>
                  </a:txBody>
                  <a:tcPr/>
                </a:tc>
              </a:tr>
              <a:tr h="460851">
                <a:tc>
                  <a:txBody>
                    <a:bodyPr/>
                    <a:lstStyle/>
                    <a:p>
                      <a:r>
                        <a:rPr lang="es-MX" dirty="0" smtClean="0"/>
                        <a:t>C++</a:t>
                      </a:r>
                      <a:endParaRPr lang="es-ES" dirty="0"/>
                    </a:p>
                  </a:txBody>
                  <a:tcPr/>
                </a:tc>
                <a:tc>
                  <a:txBody>
                    <a:bodyPr/>
                    <a:lstStyle/>
                    <a:p>
                      <a:r>
                        <a:rPr lang="es-MX" dirty="0" smtClean="0"/>
                        <a:t>Compilado</a:t>
                      </a:r>
                      <a:endParaRPr lang="es-ES" dirty="0"/>
                    </a:p>
                  </a:txBody>
                  <a:tcPr/>
                </a:tc>
                <a:tc>
                  <a:txBody>
                    <a:bodyPr/>
                    <a:lstStyle/>
                    <a:p>
                      <a:r>
                        <a:rPr lang="es-MX" dirty="0" smtClean="0"/>
                        <a:t>Orientado a Objetos</a:t>
                      </a:r>
                      <a:endParaRPr lang="es-ES" dirty="0"/>
                    </a:p>
                  </a:txBody>
                  <a:tcPr/>
                </a:tc>
              </a:tr>
              <a:tr h="460851">
                <a:tc>
                  <a:txBody>
                    <a:bodyPr/>
                    <a:lstStyle/>
                    <a:p>
                      <a:r>
                        <a:rPr lang="es-MX" dirty="0" smtClean="0"/>
                        <a:t>LISP, ML, HASKELL</a:t>
                      </a:r>
                      <a:endParaRPr lang="es-ES" dirty="0"/>
                    </a:p>
                  </a:txBody>
                  <a:tcPr/>
                </a:tc>
                <a:tc>
                  <a:txBody>
                    <a:bodyPr/>
                    <a:lstStyle/>
                    <a:p>
                      <a:endParaRPr lang="es-ES"/>
                    </a:p>
                  </a:txBody>
                  <a:tcPr/>
                </a:tc>
                <a:tc>
                  <a:txBody>
                    <a:bodyPr/>
                    <a:lstStyle/>
                    <a:p>
                      <a:r>
                        <a:rPr lang="es-MX" dirty="0" smtClean="0"/>
                        <a:t>Funcional</a:t>
                      </a:r>
                      <a:endParaRPr lang="es-ES" dirty="0"/>
                    </a:p>
                  </a:txBody>
                  <a:tcPr/>
                </a:tc>
              </a:tr>
              <a:tr h="460851">
                <a:tc>
                  <a:txBody>
                    <a:bodyPr/>
                    <a:lstStyle/>
                    <a:p>
                      <a:r>
                        <a:rPr lang="es-MX" dirty="0" smtClean="0"/>
                        <a:t>PROLOG</a:t>
                      </a:r>
                      <a:endParaRPr lang="es-ES" dirty="0"/>
                    </a:p>
                  </a:txBody>
                  <a:tcPr/>
                </a:tc>
                <a:tc>
                  <a:txBody>
                    <a:bodyPr/>
                    <a:lstStyle/>
                    <a:p>
                      <a:endParaRPr lang="es-ES" dirty="0"/>
                    </a:p>
                  </a:txBody>
                  <a:tcPr/>
                </a:tc>
                <a:tc>
                  <a:txBody>
                    <a:bodyPr/>
                    <a:lstStyle/>
                    <a:p>
                      <a:r>
                        <a:rPr lang="es-MX" dirty="0" smtClean="0"/>
                        <a:t>Programación Lógica</a:t>
                      </a:r>
                      <a:endParaRPr lang="es-ES" dirty="0"/>
                    </a:p>
                  </a:txBody>
                  <a:tcPr/>
                </a:tc>
              </a:tr>
            </a:tbl>
          </a:graphicData>
        </a:graphic>
      </p:graphicFrame>
      <p:cxnSp>
        <p:nvCxnSpPr>
          <p:cNvPr id="9" name="8 Conector recto"/>
          <p:cNvCxnSpPr/>
          <p:nvPr/>
        </p:nvCxnSpPr>
        <p:spPr bwMode="auto">
          <a:xfrm>
            <a:off x="395536" y="1268760"/>
            <a:ext cx="8496944"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120469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 y="547688"/>
            <a:ext cx="7753350" cy="576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48562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MX" sz="4000" dirty="0" smtClean="0"/>
              <a:t>Compiladores…</a:t>
            </a:r>
            <a:endParaRPr lang="es-ES" sz="4000" dirty="0" smtClean="0"/>
          </a:p>
        </p:txBody>
      </p:sp>
      <p:sp>
        <p:nvSpPr>
          <p:cNvPr id="82947" name="Rectangle 3"/>
          <p:cNvSpPr>
            <a:spLocks noGrp="1" noChangeArrowheads="1"/>
          </p:cNvSpPr>
          <p:nvPr>
            <p:ph type="body" idx="1"/>
          </p:nvPr>
        </p:nvSpPr>
        <p:spPr>
          <a:xfrm>
            <a:off x="457199" y="1828801"/>
            <a:ext cx="8312319" cy="1672208"/>
          </a:xfrm>
        </p:spPr>
        <p:txBody>
          <a:bodyPr/>
          <a:lstStyle/>
          <a:p>
            <a:pPr eaLnBrk="1" hangingPunct="1">
              <a:lnSpc>
                <a:spcPct val="90000"/>
              </a:lnSpc>
            </a:pPr>
            <a:r>
              <a:rPr lang="es-MX" sz="2800" dirty="0" smtClean="0"/>
              <a:t>De acuerdo con el programa a ejecutar, se elegían las rutinas de la biblioteca y se integraban para conformar el proceso que realizaría la computadora.</a:t>
            </a:r>
            <a:endParaRPr lang="es-ES" sz="2800" dirty="0" smtClean="0"/>
          </a:p>
          <a:p>
            <a:pPr eaLnBrk="1" hangingPunct="1">
              <a:lnSpc>
                <a:spcPct val="90000"/>
              </a:lnSpc>
            </a:pPr>
            <a:r>
              <a:rPr lang="es-MX" sz="2800" dirty="0" smtClean="0"/>
              <a:t>Quien </a:t>
            </a:r>
            <a:r>
              <a:rPr lang="es-ES" sz="2800" dirty="0" smtClean="0"/>
              <a:t>hacía la integración se le llamaba compilador.</a:t>
            </a:r>
          </a:p>
        </p:txBody>
      </p:sp>
      <p:pic>
        <p:nvPicPr>
          <p:cNvPr id="2050" name="Picture 2" descr="https://1.bp.blogspot.com/-qjfwpG8R-B0/Vtq3kwlzVDI/AAAAAAAQBmI/eahvh8_VnFw/s320/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3839991"/>
            <a:ext cx="2109287" cy="210928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txBox="1">
            <a:spLocks noChangeArrowheads="1"/>
          </p:cNvSpPr>
          <p:nvPr/>
        </p:nvSpPr>
        <p:spPr bwMode="auto">
          <a:xfrm>
            <a:off x="467544" y="3717032"/>
            <a:ext cx="6192688" cy="430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4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0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0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9pPr>
          </a:lstStyle>
          <a:p>
            <a:pPr eaLnBrk="1" hangingPunct="1">
              <a:lnSpc>
                <a:spcPct val="90000"/>
              </a:lnSpc>
            </a:pPr>
            <a:r>
              <a:rPr lang="es-MX" sz="2800" kern="0" dirty="0" smtClean="0"/>
              <a:t>La almirante científica Grace Murray Hopper inventó el compilador, una herramienta que traducía los comandos del inglés al código informático, líder del equipo que inventó el lenguaje COBOL</a:t>
            </a:r>
            <a:r>
              <a:rPr lang="es-ES" sz="2800" kern="0" dirty="0" smtClean="0"/>
              <a:t>.</a:t>
            </a:r>
          </a:p>
        </p:txBody>
      </p:sp>
    </p:spTree>
    <p:extLst>
      <p:ext uri="{BB962C8B-B14F-4D97-AF65-F5344CB8AC3E}">
        <p14:creationId xmlns:p14="http://schemas.microsoft.com/office/powerpoint/2010/main" val="458113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MX" dirty="0" smtClean="0"/>
              <a:t>Historia</a:t>
            </a:r>
            <a:endParaRPr lang="es-ES" dirty="0" smtClean="0"/>
          </a:p>
        </p:txBody>
      </p:sp>
      <p:sp>
        <p:nvSpPr>
          <p:cNvPr id="24579" name="Rectangle 3"/>
          <p:cNvSpPr>
            <a:spLocks noGrp="1" noChangeArrowheads="1"/>
          </p:cNvSpPr>
          <p:nvPr>
            <p:ph type="body" sz="half" idx="1"/>
          </p:nvPr>
        </p:nvSpPr>
        <p:spPr>
          <a:xfrm>
            <a:off x="457200" y="1828800"/>
            <a:ext cx="5266928" cy="4302125"/>
          </a:xfrm>
        </p:spPr>
        <p:txBody>
          <a:bodyPr/>
          <a:lstStyle/>
          <a:p>
            <a:pPr eaLnBrk="1" hangingPunct="1"/>
            <a:r>
              <a:rPr lang="es-ES" sz="2800" dirty="0" smtClean="0"/>
              <a:t>En 1952 se terminó lo que se considera el primer compilador A-0, un programa que permite utilizar palabras en inglés en lugar de números.</a:t>
            </a:r>
          </a:p>
          <a:p>
            <a:pPr eaLnBrk="1" hangingPunct="1"/>
            <a:r>
              <a:rPr lang="es-ES" sz="2800" dirty="0" smtClean="0"/>
              <a:t>A éste le siguieron otros como: ARITH-MATIC, MATH-MATIC and FLOW-MATIC</a:t>
            </a:r>
          </a:p>
        </p:txBody>
      </p:sp>
      <p:pic>
        <p:nvPicPr>
          <p:cNvPr id="24580" name="Picture 4" descr="1952_hopper-grace">
            <a:hlinkClick r:id="rId2" tooltip="Grace Hopper with UNIVAC 1"/>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837238" y="2335213"/>
            <a:ext cx="2335212" cy="27749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Programación Imperativa</a:t>
            </a:r>
            <a:endParaRPr lang="es-MX" dirty="0"/>
          </a:p>
        </p:txBody>
      </p:sp>
      <p:sp>
        <p:nvSpPr>
          <p:cNvPr id="3" name="2 Marcador de contenido"/>
          <p:cNvSpPr>
            <a:spLocks noGrp="1"/>
          </p:cNvSpPr>
          <p:nvPr>
            <p:ph sz="quarter" idx="1"/>
          </p:nvPr>
        </p:nvSpPr>
        <p:spPr/>
        <p:txBody>
          <a:bodyPr/>
          <a:lstStyle/>
          <a:p>
            <a:r>
              <a:rPr lang="es-MX" dirty="0" smtClean="0"/>
              <a:t>Es el </a:t>
            </a:r>
            <a:r>
              <a:rPr lang="es-MX" dirty="0"/>
              <a:t>más </a:t>
            </a:r>
            <a:r>
              <a:rPr lang="es-MX" dirty="0" smtClean="0"/>
              <a:t>antiguo y </a:t>
            </a:r>
            <a:r>
              <a:rPr lang="es-MX" dirty="0"/>
              <a:t>mejor </a:t>
            </a:r>
            <a:r>
              <a:rPr lang="es-MX" dirty="0" smtClean="0"/>
              <a:t>desarrollado paradigma </a:t>
            </a:r>
            <a:r>
              <a:rPr lang="es-MX" dirty="0"/>
              <a:t>de </a:t>
            </a:r>
            <a:r>
              <a:rPr lang="es-MX" dirty="0" smtClean="0"/>
              <a:t>programación.</a:t>
            </a:r>
            <a:endParaRPr lang="es-MX" dirty="0"/>
          </a:p>
          <a:p>
            <a:r>
              <a:rPr lang="es-MX" dirty="0" smtClean="0"/>
              <a:t>Surgió </a:t>
            </a:r>
            <a:r>
              <a:rPr lang="es-MX" dirty="0"/>
              <a:t>con las primeras computadoras, </a:t>
            </a:r>
            <a:r>
              <a:rPr lang="es-MX" dirty="0" smtClean="0"/>
              <a:t>alrededor de </a:t>
            </a:r>
            <a:r>
              <a:rPr lang="es-MX" dirty="0"/>
              <a:t>la década de los 40’s</a:t>
            </a:r>
          </a:p>
          <a:p>
            <a:r>
              <a:rPr lang="es-MX" dirty="0" smtClean="0"/>
              <a:t>Las </a:t>
            </a:r>
            <a:r>
              <a:rPr lang="es-MX" dirty="0"/>
              <a:t>computadoras de esa época almacenaban </a:t>
            </a:r>
            <a:r>
              <a:rPr lang="es-MX" dirty="0" smtClean="0"/>
              <a:t>sus programas </a:t>
            </a:r>
            <a:r>
              <a:rPr lang="es-MX" dirty="0"/>
              <a:t>fuera de la memoria usando </a:t>
            </a:r>
            <a:r>
              <a:rPr lang="es-MX" dirty="0" smtClean="0"/>
              <a:t>un tablero </a:t>
            </a:r>
            <a:r>
              <a:rPr lang="es-MX" dirty="0"/>
              <a:t>cableado.</a:t>
            </a:r>
          </a:p>
        </p:txBody>
      </p:sp>
    </p:spTree>
    <p:extLst>
      <p:ext uri="{BB962C8B-B14F-4D97-AF65-F5344CB8AC3E}">
        <p14:creationId xmlns:p14="http://schemas.microsoft.com/office/powerpoint/2010/main" val="13493965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MX" dirty="0" smtClean="0"/>
              <a:t>FORTRAN</a:t>
            </a:r>
            <a:endParaRPr lang="es-ES" dirty="0" smtClean="0"/>
          </a:p>
        </p:txBody>
      </p:sp>
      <p:sp>
        <p:nvSpPr>
          <p:cNvPr id="25603" name="Rectangle 3"/>
          <p:cNvSpPr>
            <a:spLocks noGrp="1" noChangeArrowheads="1"/>
          </p:cNvSpPr>
          <p:nvPr>
            <p:ph type="body" sz="half" idx="1"/>
          </p:nvPr>
        </p:nvSpPr>
        <p:spPr>
          <a:xfrm>
            <a:off x="457200" y="1828800"/>
            <a:ext cx="8219256" cy="4302125"/>
          </a:xfrm>
        </p:spPr>
        <p:txBody>
          <a:bodyPr/>
          <a:lstStyle/>
          <a:p>
            <a:pPr eaLnBrk="1" hangingPunct="1"/>
            <a:r>
              <a:rPr lang="es-ES" sz="2800" dirty="0" smtClean="0"/>
              <a:t>En 1957 un nuevo lenguaje, FORTRAN (</a:t>
            </a:r>
            <a:r>
              <a:rPr lang="es-ES" sz="2800" dirty="0" err="1" smtClean="0"/>
              <a:t>FORmula</a:t>
            </a:r>
            <a:r>
              <a:rPr lang="es-ES" sz="2800" dirty="0" smtClean="0"/>
              <a:t> </a:t>
            </a:r>
            <a:r>
              <a:rPr lang="es-ES" sz="2800" dirty="0" err="1" smtClean="0"/>
              <a:t>TRANslator</a:t>
            </a:r>
            <a:r>
              <a:rPr lang="es-ES" sz="2800" dirty="0" smtClean="0"/>
              <a:t>), permitía a una computadora realizar tareas repetitivas de un conjunto simple de instrucciones usando ciclos.</a:t>
            </a:r>
          </a:p>
          <a:p>
            <a:pPr eaLnBrk="1" hangingPunct="1"/>
            <a:endParaRPr lang="es-ES" sz="2800" dirty="0" smtClean="0"/>
          </a:p>
        </p:txBody>
      </p:sp>
      <p:pic>
        <p:nvPicPr>
          <p:cNvPr id="25604" name="Picture 4" descr="1957_fortran"/>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724128" y="3359845"/>
            <a:ext cx="2483768" cy="2949475"/>
          </a:xfrm>
          <a:ln>
            <a:solidFill>
              <a:schemeClr val="tx1"/>
            </a:solidFill>
            <a:miter lim="800000"/>
            <a:headEnd/>
            <a:tailEnd/>
          </a:ln>
        </p:spPr>
      </p:pic>
      <p:pic>
        <p:nvPicPr>
          <p:cNvPr id="3074" name="Picture 2" descr="Resultado de imagen para computadora fortr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0336" y="3789040"/>
            <a:ext cx="3215680" cy="24117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MX" dirty="0" smtClean="0"/>
              <a:t>COBOL</a:t>
            </a:r>
            <a:endParaRPr lang="es-ES" dirty="0" smtClean="0"/>
          </a:p>
        </p:txBody>
      </p:sp>
      <p:sp>
        <p:nvSpPr>
          <p:cNvPr id="26627" name="Rectangle 3"/>
          <p:cNvSpPr>
            <a:spLocks noGrp="1" noChangeArrowheads="1"/>
          </p:cNvSpPr>
          <p:nvPr>
            <p:ph type="body" sz="half" idx="1"/>
          </p:nvPr>
        </p:nvSpPr>
        <p:spPr>
          <a:xfrm>
            <a:off x="457200" y="1828800"/>
            <a:ext cx="4691063" cy="4302125"/>
          </a:xfrm>
        </p:spPr>
        <p:txBody>
          <a:bodyPr/>
          <a:lstStyle/>
          <a:p>
            <a:pPr eaLnBrk="1" hangingPunct="1">
              <a:lnSpc>
                <a:spcPct val="90000"/>
              </a:lnSpc>
            </a:pPr>
            <a:r>
              <a:rPr lang="es-ES" sz="2400" smtClean="0"/>
              <a:t>En 1960 se desarrolló COBOL, Common Business Oriented Language. Diseñado para su uso en negocios. Los primeros esfuerzos en COBOL fueron por la legibilidad de programas computacionales independientes de la máquina, tanto como sea posible. </a:t>
            </a:r>
            <a:br>
              <a:rPr lang="es-ES" sz="2400" smtClean="0"/>
            </a:br>
            <a:endParaRPr lang="es-ES" sz="2400" smtClean="0"/>
          </a:p>
        </p:txBody>
      </p:sp>
      <p:pic>
        <p:nvPicPr>
          <p:cNvPr id="26628" name="Picture 4" descr="1960_cobol"/>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292725" y="2236788"/>
            <a:ext cx="3422650" cy="2584450"/>
          </a:xfr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s-MX" dirty="0" smtClean="0"/>
              <a:t>BASIC</a:t>
            </a:r>
            <a:endParaRPr lang="es-ES" dirty="0" smtClean="0"/>
          </a:p>
        </p:txBody>
      </p:sp>
      <p:sp>
        <p:nvSpPr>
          <p:cNvPr id="27651" name="Rectangle 3"/>
          <p:cNvSpPr>
            <a:spLocks noGrp="1" noChangeArrowheads="1"/>
          </p:cNvSpPr>
          <p:nvPr>
            <p:ph type="body" sz="half" idx="1"/>
          </p:nvPr>
        </p:nvSpPr>
        <p:spPr/>
        <p:txBody>
          <a:bodyPr/>
          <a:lstStyle/>
          <a:p>
            <a:pPr eaLnBrk="1" hangingPunct="1"/>
            <a:r>
              <a:rPr lang="es-ES" sz="2800" dirty="0" smtClean="0"/>
              <a:t>En 1963, Thomas </a:t>
            </a:r>
            <a:r>
              <a:rPr lang="es-ES" sz="2800" dirty="0" err="1" smtClean="0"/>
              <a:t>Kurtz</a:t>
            </a:r>
            <a:r>
              <a:rPr lang="es-ES" sz="2800" dirty="0" smtClean="0"/>
              <a:t> y John </a:t>
            </a:r>
            <a:r>
              <a:rPr lang="es-ES" sz="2800" dirty="0" err="1" smtClean="0"/>
              <a:t>Kemeny</a:t>
            </a:r>
            <a:r>
              <a:rPr lang="es-ES" sz="2800" dirty="0" smtClean="0"/>
              <a:t> crearon BASIC, un lenguaje de programación fácil de aprender.</a:t>
            </a:r>
          </a:p>
        </p:txBody>
      </p:sp>
      <p:pic>
        <p:nvPicPr>
          <p:cNvPr id="27652" name="Picture 4" descr="1964_basic"/>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397500" y="2138363"/>
            <a:ext cx="2541588" cy="3681412"/>
          </a:xfrm>
          <a:noFill/>
          <a:ln>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BCPL</a:t>
            </a:r>
            <a:endParaRPr lang="es-MX" dirty="0"/>
          </a:p>
        </p:txBody>
      </p:sp>
      <p:sp>
        <p:nvSpPr>
          <p:cNvPr id="6" name="5 Marcador de contenido"/>
          <p:cNvSpPr>
            <a:spLocks noGrp="1"/>
          </p:cNvSpPr>
          <p:nvPr>
            <p:ph idx="1"/>
          </p:nvPr>
        </p:nvSpPr>
        <p:spPr>
          <a:xfrm>
            <a:off x="457200" y="1828800"/>
            <a:ext cx="8579296" cy="4302125"/>
          </a:xfrm>
        </p:spPr>
        <p:txBody>
          <a:bodyPr/>
          <a:lstStyle/>
          <a:p>
            <a:r>
              <a:rPr lang="es-MX" i="1" dirty="0" smtClean="0"/>
              <a:t>Basic </a:t>
            </a:r>
            <a:r>
              <a:rPr lang="es-MX" i="1" dirty="0" err="1"/>
              <a:t>Combined</a:t>
            </a:r>
            <a:r>
              <a:rPr lang="es-MX" i="1" dirty="0"/>
              <a:t> </a:t>
            </a:r>
            <a:r>
              <a:rPr lang="es-MX" i="1" dirty="0" err="1"/>
              <a:t>Programming</a:t>
            </a:r>
            <a:r>
              <a:rPr lang="es-MX" i="1" dirty="0"/>
              <a:t> </a:t>
            </a:r>
            <a:r>
              <a:rPr lang="es-MX" i="1" dirty="0" err="1"/>
              <a:t>Language</a:t>
            </a:r>
            <a:r>
              <a:rPr lang="es-MX" dirty="0"/>
              <a:t> </a:t>
            </a:r>
            <a:endParaRPr lang="es-MX" dirty="0" smtClean="0"/>
          </a:p>
          <a:p>
            <a:r>
              <a:rPr lang="es-MX" dirty="0" smtClean="0"/>
              <a:t>Diseñado </a:t>
            </a:r>
            <a:r>
              <a:rPr lang="es-MX" dirty="0"/>
              <a:t>por Martin Richards de la Universidad de Cambridge en 1966 debido a las dificultades experimentadas con el lenguaje </a:t>
            </a:r>
            <a:r>
              <a:rPr lang="es-MX" dirty="0" smtClean="0"/>
              <a:t>CPL. </a:t>
            </a:r>
          </a:p>
          <a:p>
            <a:r>
              <a:rPr lang="es-MX" dirty="0" smtClean="0"/>
              <a:t>El </a:t>
            </a:r>
            <a:r>
              <a:rPr lang="es-MX" dirty="0"/>
              <a:t>lenguaje fue descrito por primera vez en un proyecto presentado en una conferencia informática en 1969.</a:t>
            </a:r>
          </a:p>
        </p:txBody>
      </p:sp>
    </p:spTree>
    <p:extLst>
      <p:ext uri="{BB962C8B-B14F-4D97-AF65-F5344CB8AC3E}">
        <p14:creationId xmlns:p14="http://schemas.microsoft.com/office/powerpoint/2010/main" val="3198430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33375"/>
            <a:ext cx="8229600" cy="1143000"/>
          </a:xfrm>
        </p:spPr>
        <p:txBody>
          <a:bodyPr/>
          <a:lstStyle/>
          <a:p>
            <a:r>
              <a:rPr lang="es-MX" dirty="0" smtClean="0"/>
              <a:t>Historia</a:t>
            </a:r>
            <a:endParaRPr lang="es-ES" dirty="0"/>
          </a:p>
        </p:txBody>
      </p:sp>
      <p:sp>
        <p:nvSpPr>
          <p:cNvPr id="12291" name="Rectangle 3"/>
          <p:cNvSpPr>
            <a:spLocks noGrp="1" noChangeArrowheads="1"/>
          </p:cNvSpPr>
          <p:nvPr>
            <p:ph type="body" idx="1"/>
          </p:nvPr>
        </p:nvSpPr>
        <p:spPr>
          <a:xfrm>
            <a:off x="457200" y="1772815"/>
            <a:ext cx="8229600" cy="4353347"/>
          </a:xfrm>
        </p:spPr>
        <p:txBody>
          <a:bodyPr/>
          <a:lstStyle/>
          <a:p>
            <a:r>
              <a:rPr lang="es-MX" dirty="0"/>
              <a:t>MULTICS (</a:t>
            </a:r>
            <a:r>
              <a:rPr lang="es-MX" dirty="0" err="1"/>
              <a:t>Multiplexed</a:t>
            </a:r>
            <a:r>
              <a:rPr lang="es-MX" dirty="0"/>
              <a:t> </a:t>
            </a:r>
            <a:r>
              <a:rPr lang="es-MX" dirty="0" err="1"/>
              <a:t>Information</a:t>
            </a:r>
            <a:r>
              <a:rPr lang="es-MX" dirty="0"/>
              <a:t> and </a:t>
            </a:r>
            <a:r>
              <a:rPr lang="es-MX" dirty="0" err="1"/>
              <a:t>Computer</a:t>
            </a:r>
            <a:r>
              <a:rPr lang="es-MX" dirty="0"/>
              <a:t> </a:t>
            </a:r>
            <a:r>
              <a:rPr lang="es-MX" dirty="0" err="1" smtClean="0"/>
              <a:t>Service</a:t>
            </a:r>
            <a:r>
              <a:rPr lang="es-MX" dirty="0" smtClean="0"/>
              <a:t>) vs UNICS</a:t>
            </a:r>
            <a:endParaRPr lang="es-ES" dirty="0"/>
          </a:p>
          <a:p>
            <a:r>
              <a:rPr lang="es-ES" dirty="0"/>
              <a:t>Los programadores Kenneth Thompson y Dennis </a:t>
            </a:r>
            <a:r>
              <a:rPr lang="es-ES" dirty="0" err="1"/>
              <a:t>Ritchie</a:t>
            </a:r>
            <a:r>
              <a:rPr lang="es-ES" dirty="0"/>
              <a:t> de AT&amp;T Bell Laboratorios desarrollaron el sistema operativo UNIX</a:t>
            </a:r>
          </a:p>
          <a:p>
            <a:endParaRPr lang="es-MX" dirty="0"/>
          </a:p>
        </p:txBody>
      </p:sp>
      <p:pic>
        <p:nvPicPr>
          <p:cNvPr id="12293" name="Picture 5" descr="1969_uni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5998" y="4543678"/>
            <a:ext cx="2696162" cy="1765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989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Lenguaje B</a:t>
            </a:r>
            <a:endParaRPr lang="es-MX" dirty="0"/>
          </a:p>
        </p:txBody>
      </p:sp>
      <p:sp>
        <p:nvSpPr>
          <p:cNvPr id="3" name="2 Marcador de contenido"/>
          <p:cNvSpPr>
            <a:spLocks noGrp="1"/>
          </p:cNvSpPr>
          <p:nvPr>
            <p:ph idx="1"/>
          </p:nvPr>
        </p:nvSpPr>
        <p:spPr/>
        <p:txBody>
          <a:bodyPr/>
          <a:lstStyle/>
          <a:p>
            <a:r>
              <a:rPr lang="es-MX" dirty="0" smtClean="0"/>
              <a:t>Fue </a:t>
            </a:r>
            <a:r>
              <a:rPr lang="es-MX" dirty="0"/>
              <a:t>creado en 1970, por </a:t>
            </a:r>
            <a:r>
              <a:rPr lang="es-MX" i="1" dirty="0"/>
              <a:t>Ken Thompson</a:t>
            </a:r>
            <a:r>
              <a:rPr lang="es-MX" dirty="0"/>
              <a:t>, con la finalidad de reestructurar al sistema </a:t>
            </a:r>
            <a:r>
              <a:rPr lang="es-MX" dirty="0" smtClean="0"/>
              <a:t>UNIX.</a:t>
            </a:r>
          </a:p>
          <a:p>
            <a:endParaRPr lang="es-MX" dirty="0"/>
          </a:p>
        </p:txBody>
      </p:sp>
      <p:pic>
        <p:nvPicPr>
          <p:cNvPr id="4" name="Picture 8" descr="Ken Thomp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5432" y="3856062"/>
            <a:ext cx="1905000" cy="2381250"/>
          </a:xfrm>
          <a:prstGeom prst="rect">
            <a:avLst/>
          </a:prstGeom>
          <a:noFill/>
          <a:extLst>
            <a:ext uri="{909E8E84-426E-40DD-AFC4-6F175D3DCCD1}">
              <a14:hiddenFill xmlns:a14="http://schemas.microsoft.com/office/drawing/2010/main">
                <a:solidFill>
                  <a:srgbClr val="FFFFFF"/>
                </a:solidFill>
              </a14:hiddenFill>
            </a:ext>
          </a:extLst>
        </p:spPr>
      </p:pic>
      <p:sp>
        <p:nvSpPr>
          <p:cNvPr id="5" name="2 Marcador de contenido"/>
          <p:cNvSpPr txBox="1">
            <a:spLocks/>
          </p:cNvSpPr>
          <p:nvPr/>
        </p:nvSpPr>
        <p:spPr bwMode="auto">
          <a:xfrm>
            <a:off x="467544" y="2996953"/>
            <a:ext cx="6768752"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4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0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0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9pPr>
          </a:lstStyle>
          <a:p>
            <a:r>
              <a:rPr lang="es-MX" kern="0" dirty="0" smtClean="0"/>
              <a:t>Simplificación del BCPL</a:t>
            </a:r>
          </a:p>
          <a:p>
            <a:r>
              <a:rPr lang="es-MX" kern="0" dirty="0" smtClean="0"/>
              <a:t>Las primeras implementaciones fueron para las minicomputadoras PDP-7 y PDP-11 ejecutando versiones antiguas de UNIX.</a:t>
            </a:r>
          </a:p>
          <a:p>
            <a:endParaRPr lang="es-MX" kern="0" dirty="0"/>
          </a:p>
        </p:txBody>
      </p:sp>
    </p:spTree>
    <p:extLst>
      <p:ext uri="{BB962C8B-B14F-4D97-AF65-F5344CB8AC3E}">
        <p14:creationId xmlns:p14="http://schemas.microsoft.com/office/powerpoint/2010/main" val="3784971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Lenguaje C</a:t>
            </a:r>
            <a:endParaRPr lang="es-MX" dirty="0"/>
          </a:p>
        </p:txBody>
      </p:sp>
      <p:sp>
        <p:nvSpPr>
          <p:cNvPr id="3" name="2 Marcador de contenido"/>
          <p:cNvSpPr>
            <a:spLocks noGrp="1"/>
          </p:cNvSpPr>
          <p:nvPr>
            <p:ph idx="1"/>
          </p:nvPr>
        </p:nvSpPr>
        <p:spPr>
          <a:xfrm>
            <a:off x="457200" y="1828800"/>
            <a:ext cx="6203032" cy="4302125"/>
          </a:xfrm>
        </p:spPr>
        <p:txBody>
          <a:bodyPr/>
          <a:lstStyle/>
          <a:p>
            <a:r>
              <a:rPr lang="es-MX" dirty="0"/>
              <a:t> </a:t>
            </a:r>
            <a:r>
              <a:rPr lang="es-MX" b="1" dirty="0" smtClean="0"/>
              <a:t>Dennis </a:t>
            </a:r>
            <a:r>
              <a:rPr lang="es-MX" b="1" dirty="0" err="1"/>
              <a:t>Ritchie</a:t>
            </a:r>
            <a:r>
              <a:rPr lang="es-MX" dirty="0"/>
              <a:t>, modifica el Lenguaje B, para así crear el Lenguaje </a:t>
            </a:r>
            <a:r>
              <a:rPr lang="es-MX" dirty="0" smtClean="0"/>
              <a:t>C (1972), </a:t>
            </a:r>
            <a:r>
              <a:rPr lang="es-MX" dirty="0"/>
              <a:t>para </a:t>
            </a:r>
            <a:r>
              <a:rPr lang="es-MX" dirty="0" smtClean="0"/>
              <a:t>rescribir </a:t>
            </a:r>
            <a:r>
              <a:rPr lang="es-MX" dirty="0"/>
              <a:t>el sistema </a:t>
            </a:r>
            <a:r>
              <a:rPr lang="es-MX" dirty="0" smtClean="0"/>
              <a:t>UNIX </a:t>
            </a:r>
            <a:r>
              <a:rPr lang="es-MX" dirty="0"/>
              <a:t>en éste lenguaje. </a:t>
            </a:r>
            <a:endParaRPr lang="es-MX" dirty="0" smtClean="0"/>
          </a:p>
          <a:p>
            <a:r>
              <a:rPr lang="es-MX" dirty="0" smtClean="0"/>
              <a:t>La </a:t>
            </a:r>
            <a:r>
              <a:rPr lang="es-MX" dirty="0"/>
              <a:t>diferencia entre el Lenguaje B y el Lenguaje C, es que este último permitía el diseño de nuevos tipos de </a:t>
            </a:r>
            <a:r>
              <a:rPr lang="es-MX" dirty="0" smtClean="0"/>
              <a:t>datos.</a:t>
            </a:r>
            <a:endParaRPr lang="es-MX" dirty="0"/>
          </a:p>
          <a:p>
            <a:endParaRPr lang="es-MX" dirty="0"/>
          </a:p>
        </p:txBody>
      </p:sp>
      <p:pic>
        <p:nvPicPr>
          <p:cNvPr id="4" name="Picture 6" descr="Dennis Ritchi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5432" y="2636912"/>
            <a:ext cx="1905000" cy="238125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7092280" y="5013176"/>
            <a:ext cx="646331" cy="369332"/>
          </a:xfrm>
          <a:prstGeom prst="rect">
            <a:avLst/>
          </a:prstGeom>
          <a:noFill/>
        </p:spPr>
        <p:txBody>
          <a:bodyPr wrap="none" rtlCol="0">
            <a:spAutoFit/>
          </a:bodyPr>
          <a:lstStyle/>
          <a:p>
            <a:r>
              <a:rPr lang="es-MX" dirty="0" smtClean="0"/>
              <a:t>1997</a:t>
            </a:r>
            <a:endParaRPr lang="es-MX" dirty="0"/>
          </a:p>
        </p:txBody>
      </p:sp>
      <p:sp>
        <p:nvSpPr>
          <p:cNvPr id="6" name="5 CuadroTexto"/>
          <p:cNvSpPr txBox="1"/>
          <p:nvPr/>
        </p:nvSpPr>
        <p:spPr>
          <a:xfrm>
            <a:off x="6943789" y="5517232"/>
            <a:ext cx="868571" cy="369332"/>
          </a:xfrm>
          <a:prstGeom prst="rect">
            <a:avLst/>
          </a:prstGeom>
          <a:noFill/>
        </p:spPr>
        <p:txBody>
          <a:bodyPr wrap="none" rtlCol="0">
            <a:spAutoFit/>
          </a:bodyPr>
          <a:lstStyle/>
          <a:p>
            <a:r>
              <a:rPr lang="es-MX" dirty="0" smtClean="0">
                <a:latin typeface="Sylfaen"/>
              </a:rPr>
              <a:t>†  </a:t>
            </a:r>
            <a:r>
              <a:rPr lang="es-MX" dirty="0" smtClean="0"/>
              <a:t>2011</a:t>
            </a:r>
            <a:endParaRPr lang="es-MX" dirty="0"/>
          </a:p>
        </p:txBody>
      </p:sp>
    </p:spTree>
    <p:extLst>
      <p:ext uri="{BB962C8B-B14F-4D97-AF65-F5344CB8AC3E}">
        <p14:creationId xmlns:p14="http://schemas.microsoft.com/office/powerpoint/2010/main" val="42738340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431" y="1412776"/>
            <a:ext cx="8388424" cy="3079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6759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MX" dirty="0" smtClean="0"/>
              <a:t>Lenguaje C</a:t>
            </a:r>
            <a:endParaRPr lang="es-ES" dirty="0"/>
          </a:p>
        </p:txBody>
      </p:sp>
      <p:sp>
        <p:nvSpPr>
          <p:cNvPr id="14339" name="Rectangle 3"/>
          <p:cNvSpPr>
            <a:spLocks noGrp="1" noChangeArrowheads="1"/>
          </p:cNvSpPr>
          <p:nvPr>
            <p:ph type="body" idx="1"/>
          </p:nvPr>
        </p:nvSpPr>
        <p:spPr/>
        <p:txBody>
          <a:bodyPr/>
          <a:lstStyle/>
          <a:p>
            <a:pPr>
              <a:lnSpc>
                <a:spcPct val="90000"/>
              </a:lnSpc>
            </a:pPr>
            <a:r>
              <a:rPr lang="es-MX" dirty="0"/>
              <a:t>1978 Brian </a:t>
            </a:r>
            <a:r>
              <a:rPr lang="es-MX" dirty="0" err="1"/>
              <a:t>Kernighan</a:t>
            </a:r>
            <a:r>
              <a:rPr lang="es-MX" dirty="0"/>
              <a:t> y Dennis </a:t>
            </a:r>
            <a:r>
              <a:rPr lang="es-MX" dirty="0" err="1"/>
              <a:t>Ritchie</a:t>
            </a:r>
            <a:r>
              <a:rPr lang="es-MX" dirty="0"/>
              <a:t> publicaron una descripción oficial de C</a:t>
            </a:r>
            <a:r>
              <a:rPr lang="es-MX" dirty="0" smtClean="0"/>
              <a:t>.</a:t>
            </a:r>
            <a:endParaRPr lang="es-MX" dirty="0"/>
          </a:p>
        </p:txBody>
      </p:sp>
      <p:pic>
        <p:nvPicPr>
          <p:cNvPr id="2050" name="Picture 2" descr="http://2.bp.blogspot.com/_kaSwjsG_xl0/SQyvB1tYCWI/AAAAAAAAAAU/X3YjjsA0Is0/s320/Box-Caja%5B1%5D.El.Lenguaje.de.Programacion.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852936"/>
            <a:ext cx="28956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7067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MX"/>
              <a:t>Lenguaje C</a:t>
            </a:r>
            <a:endParaRPr lang="es-ES"/>
          </a:p>
        </p:txBody>
      </p:sp>
      <p:sp>
        <p:nvSpPr>
          <p:cNvPr id="16387" name="Rectangle 3"/>
          <p:cNvSpPr>
            <a:spLocks noGrp="1" noChangeArrowheads="1"/>
          </p:cNvSpPr>
          <p:nvPr>
            <p:ph type="body" idx="1"/>
          </p:nvPr>
        </p:nvSpPr>
        <p:spPr>
          <a:xfrm>
            <a:off x="457200" y="2060848"/>
            <a:ext cx="8229600" cy="4070077"/>
          </a:xfrm>
        </p:spPr>
        <p:txBody>
          <a:bodyPr/>
          <a:lstStyle/>
          <a:p>
            <a:pPr>
              <a:lnSpc>
                <a:spcPct val="90000"/>
              </a:lnSpc>
            </a:pPr>
            <a:r>
              <a:rPr lang="es-MX" dirty="0"/>
              <a:t>C debe su alto grado de portabilidad a que tiene un núcleo compacto de lenguaje con pocos elementos dependientes del </a:t>
            </a:r>
            <a:r>
              <a:rPr lang="es-MX" dirty="0" smtClean="0"/>
              <a:t>hardware.</a:t>
            </a:r>
          </a:p>
          <a:p>
            <a:pPr>
              <a:lnSpc>
                <a:spcPct val="90000"/>
              </a:lnSpc>
            </a:pPr>
            <a:r>
              <a:rPr lang="es-MX" dirty="0" smtClean="0"/>
              <a:t>La </a:t>
            </a:r>
            <a:r>
              <a:rPr lang="es-MX" dirty="0"/>
              <a:t>librería estándar de C provee las funciones para esos propósitos.</a:t>
            </a:r>
            <a:endParaRPr lang="es-ES" dirty="0"/>
          </a:p>
        </p:txBody>
      </p:sp>
    </p:spTree>
    <p:extLst>
      <p:ext uri="{BB962C8B-B14F-4D97-AF65-F5344CB8AC3E}">
        <p14:creationId xmlns:p14="http://schemas.microsoft.com/office/powerpoint/2010/main" val="29712539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Programación Funcional</a:t>
            </a:r>
            <a:endParaRPr lang="es-MX" dirty="0"/>
          </a:p>
        </p:txBody>
      </p:sp>
      <p:sp>
        <p:nvSpPr>
          <p:cNvPr id="3" name="2 Marcador de contenido"/>
          <p:cNvSpPr>
            <a:spLocks noGrp="1"/>
          </p:cNvSpPr>
          <p:nvPr>
            <p:ph sz="quarter" idx="1"/>
          </p:nvPr>
        </p:nvSpPr>
        <p:spPr/>
        <p:txBody>
          <a:bodyPr>
            <a:normAutofit/>
          </a:bodyPr>
          <a:lstStyle/>
          <a:p>
            <a:r>
              <a:rPr lang="es-MX" sz="2800" dirty="0" smtClean="0"/>
              <a:t>Surgió como un paradigma a principios de 1960.</a:t>
            </a:r>
          </a:p>
          <a:p>
            <a:r>
              <a:rPr lang="es-MX" sz="2800" dirty="0" smtClean="0"/>
              <a:t>Su creación fue motivada por la necesidad de los investigadores de Inteligencia Artificial y sus ramas:</a:t>
            </a:r>
          </a:p>
          <a:p>
            <a:pPr lvl="1"/>
            <a:r>
              <a:rPr lang="es-MX" sz="2800" dirty="0" smtClean="0"/>
              <a:t>Computación Simbólica</a:t>
            </a:r>
            <a:endParaRPr lang="es-MX" sz="2800" dirty="0"/>
          </a:p>
          <a:p>
            <a:pPr lvl="1"/>
            <a:r>
              <a:rPr lang="es-MX" sz="2800" dirty="0" smtClean="0"/>
              <a:t>Prueba de Teoremas</a:t>
            </a:r>
          </a:p>
          <a:p>
            <a:pPr lvl="1"/>
            <a:r>
              <a:rPr lang="es-MX" sz="2800" dirty="0" smtClean="0"/>
              <a:t>Sistemas Basados en reglas</a:t>
            </a:r>
          </a:p>
          <a:p>
            <a:pPr lvl="1"/>
            <a:r>
              <a:rPr lang="es-MX" sz="2800" dirty="0" smtClean="0"/>
              <a:t>Procesamiento de lenguaje Natural</a:t>
            </a:r>
            <a:endParaRPr lang="es-MX" sz="2800" dirty="0"/>
          </a:p>
        </p:txBody>
      </p:sp>
    </p:spTree>
    <p:extLst>
      <p:ext uri="{BB962C8B-B14F-4D97-AF65-F5344CB8AC3E}">
        <p14:creationId xmlns:p14="http://schemas.microsoft.com/office/powerpoint/2010/main" val="1908004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LISP</a:t>
            </a:r>
            <a:endParaRPr lang="es-MX" dirty="0"/>
          </a:p>
        </p:txBody>
      </p:sp>
      <p:sp>
        <p:nvSpPr>
          <p:cNvPr id="3" name="2 Marcador de contenido"/>
          <p:cNvSpPr>
            <a:spLocks noGrp="1"/>
          </p:cNvSpPr>
          <p:nvPr>
            <p:ph sz="quarter" idx="1"/>
          </p:nvPr>
        </p:nvSpPr>
        <p:spPr>
          <a:xfrm>
            <a:off x="755576" y="4056456"/>
            <a:ext cx="7992888" cy="2396880"/>
          </a:xfrm>
        </p:spPr>
        <p:txBody>
          <a:bodyPr>
            <a:normAutofit fontScale="85000" lnSpcReduction="10000"/>
          </a:bodyPr>
          <a:lstStyle/>
          <a:p>
            <a:r>
              <a:rPr lang="es-MX" sz="3500" dirty="0" smtClean="0"/>
              <a:t>El lenguaje funcional por excelencia fue LISP (</a:t>
            </a:r>
            <a:r>
              <a:rPr lang="es-MX" sz="3500" dirty="0" err="1" smtClean="0"/>
              <a:t>LISt</a:t>
            </a:r>
            <a:r>
              <a:rPr lang="es-MX" sz="3500" dirty="0" smtClean="0"/>
              <a:t> </a:t>
            </a:r>
            <a:r>
              <a:rPr lang="es-MX" sz="3500" dirty="0" err="1" smtClean="0"/>
              <a:t>Processing</a:t>
            </a:r>
            <a:r>
              <a:rPr lang="es-MX" sz="3500" dirty="0" smtClean="0"/>
              <a:t> – Procesamiento de Listas)</a:t>
            </a:r>
          </a:p>
          <a:p>
            <a:r>
              <a:rPr lang="es-MX" sz="3500" dirty="0" smtClean="0"/>
              <a:t>Desarrollado por John McCarthy, quien también acuño el término Inteligencia Artificial</a:t>
            </a:r>
          </a:p>
          <a:p>
            <a:endParaRPr lang="es-MX" sz="2800" dirty="0" smtClean="0"/>
          </a:p>
        </p:txBody>
      </p:sp>
      <p:pic>
        <p:nvPicPr>
          <p:cNvPr id="4098" name="Picture 2" descr="http://media.tumblr.com/tumblr_ltliyrE11d1qd0na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991986"/>
            <a:ext cx="2667323" cy="1776437"/>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5076056" y="2328264"/>
            <a:ext cx="1846980" cy="646331"/>
          </a:xfrm>
          <a:prstGeom prst="rect">
            <a:avLst/>
          </a:prstGeom>
          <a:noFill/>
        </p:spPr>
        <p:txBody>
          <a:bodyPr wrap="none" rtlCol="0">
            <a:spAutoFit/>
          </a:bodyPr>
          <a:lstStyle/>
          <a:p>
            <a:r>
              <a:rPr lang="es-MX" dirty="0" smtClean="0"/>
              <a:t>John McCarthy</a:t>
            </a:r>
          </a:p>
          <a:p>
            <a:pPr algn="ctr"/>
            <a:r>
              <a:rPr lang="es-MX" dirty="0" smtClean="0"/>
              <a:t>(1927-2011)</a:t>
            </a:r>
            <a:endParaRPr lang="es-MX" dirty="0"/>
          </a:p>
        </p:txBody>
      </p:sp>
    </p:spTree>
    <p:extLst>
      <p:ext uri="{BB962C8B-B14F-4D97-AF65-F5344CB8AC3E}">
        <p14:creationId xmlns:p14="http://schemas.microsoft.com/office/powerpoint/2010/main" val="1565565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3600" dirty="0" smtClean="0"/>
              <a:t>Programación Lógica</a:t>
            </a:r>
            <a:endParaRPr lang="es-MX" sz="3600" dirty="0"/>
          </a:p>
        </p:txBody>
      </p:sp>
      <p:sp>
        <p:nvSpPr>
          <p:cNvPr id="3" name="2 Marcador de contenido"/>
          <p:cNvSpPr>
            <a:spLocks noGrp="1"/>
          </p:cNvSpPr>
          <p:nvPr>
            <p:ph sz="quarter" idx="1"/>
          </p:nvPr>
        </p:nvSpPr>
        <p:spPr/>
        <p:txBody>
          <a:bodyPr>
            <a:normAutofit/>
          </a:bodyPr>
          <a:lstStyle/>
          <a:p>
            <a:r>
              <a:rPr lang="es-MX" sz="2800" dirty="0" err="1" smtClean="0"/>
              <a:t>PROgramming</a:t>
            </a:r>
            <a:r>
              <a:rPr lang="es-MX" sz="2800" dirty="0" smtClean="0"/>
              <a:t> </a:t>
            </a:r>
            <a:r>
              <a:rPr lang="es-MX" sz="2800" dirty="0" err="1" smtClean="0"/>
              <a:t>LOGic</a:t>
            </a:r>
            <a:endParaRPr lang="es-MX" sz="2800" dirty="0" smtClean="0"/>
          </a:p>
          <a:p>
            <a:r>
              <a:rPr lang="es-MX" sz="2800" dirty="0" smtClean="0"/>
              <a:t>Surgió a principios de 1970.</a:t>
            </a:r>
          </a:p>
          <a:p>
            <a:r>
              <a:rPr lang="es-MX" sz="2800" dirty="0" smtClean="0"/>
              <a:t>Su creación fue motivada por las necesidades de los investigadores de Inteligencia Artificial.</a:t>
            </a:r>
            <a:endParaRPr lang="es-MX" sz="2800" dirty="0"/>
          </a:p>
        </p:txBody>
      </p:sp>
      <p:pic>
        <p:nvPicPr>
          <p:cNvPr id="5" name="Picture 2" descr="http://www.dineroenimagen.com/media/dinero/styles/gallerie/public/images/2013/11/inteligenciaa-esp1.jpg?itok=RTm7MEW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8994" y="3933056"/>
            <a:ext cx="2400266"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6685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PROLOG</a:t>
            </a:r>
            <a:endParaRPr lang="es-MX" dirty="0"/>
          </a:p>
        </p:txBody>
      </p:sp>
      <p:sp>
        <p:nvSpPr>
          <p:cNvPr id="3" name="2 Marcador de contenido"/>
          <p:cNvSpPr>
            <a:spLocks noGrp="1"/>
          </p:cNvSpPr>
          <p:nvPr>
            <p:ph sz="quarter" idx="1"/>
          </p:nvPr>
        </p:nvSpPr>
        <p:spPr>
          <a:xfrm>
            <a:off x="755576" y="3789040"/>
            <a:ext cx="7169224" cy="2686771"/>
          </a:xfrm>
        </p:spPr>
        <p:txBody>
          <a:bodyPr>
            <a:normAutofit/>
          </a:bodyPr>
          <a:lstStyle/>
          <a:p>
            <a:r>
              <a:rPr lang="es-MX" sz="2800" dirty="0" smtClean="0"/>
              <a:t>Alain </a:t>
            </a:r>
            <a:r>
              <a:rPr lang="es-MX" sz="2800" dirty="0" err="1" smtClean="0"/>
              <a:t>Colmerauer</a:t>
            </a:r>
            <a:r>
              <a:rPr lang="es-MX" sz="2800" dirty="0" smtClean="0"/>
              <a:t>    y    </a:t>
            </a:r>
            <a:r>
              <a:rPr lang="es-MX" sz="2800" dirty="0" err="1" smtClean="0"/>
              <a:t>Philippe</a:t>
            </a:r>
            <a:r>
              <a:rPr lang="es-MX" sz="2800" dirty="0" smtClean="0"/>
              <a:t> </a:t>
            </a:r>
            <a:r>
              <a:rPr lang="es-MX" sz="2800" dirty="0" err="1" smtClean="0"/>
              <a:t>Roussel</a:t>
            </a:r>
            <a:endParaRPr lang="es-MX" sz="2800" dirty="0" smtClean="0"/>
          </a:p>
          <a:p>
            <a:r>
              <a:rPr lang="es-MX" sz="2800" dirty="0" smtClean="0"/>
              <a:t>Lenguaje de Programación Lógica de propósito general.</a:t>
            </a:r>
          </a:p>
          <a:p>
            <a:r>
              <a:rPr lang="es-MX" dirty="0" smtClean="0"/>
              <a:t>Raíces en la lógica de primer orden, o lógica de predicados.</a:t>
            </a:r>
            <a:endParaRPr lang="es-MX" sz="2800" dirty="0" smtClean="0"/>
          </a:p>
          <a:p>
            <a:endParaRPr lang="es-MX" sz="2800" dirty="0" smtClean="0"/>
          </a:p>
        </p:txBody>
      </p:sp>
      <p:pic>
        <p:nvPicPr>
          <p:cNvPr id="5" name="Picture 2" descr="http://knuth.luther.edu/~leekent/PL/_images/alainboit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196752"/>
            <a:ext cx="1892540" cy="237440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static9.viadeo-static.com/servlet/photo?memberId=00211705292jstq4&amp;height=185&amp;width=140&amp;ts=1398866919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1164801"/>
            <a:ext cx="1800200" cy="2378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16832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Programación Orientada a Objetos</a:t>
            </a:r>
            <a:endParaRPr lang="es-MX" dirty="0"/>
          </a:p>
        </p:txBody>
      </p:sp>
      <p:sp>
        <p:nvSpPr>
          <p:cNvPr id="3" name="2 Marcador de contenido"/>
          <p:cNvSpPr>
            <a:spLocks noGrp="1"/>
          </p:cNvSpPr>
          <p:nvPr>
            <p:ph sz="quarter" idx="1"/>
          </p:nvPr>
        </p:nvSpPr>
        <p:spPr/>
        <p:txBody>
          <a:bodyPr/>
          <a:lstStyle/>
          <a:p>
            <a:r>
              <a:rPr lang="es-MX" dirty="0" smtClean="0"/>
              <a:t>Provee un modelo en el cual el programa es una colección de objetos que interactúan entre sí por medio de mensajes que transforman su estado.</a:t>
            </a:r>
          </a:p>
          <a:p>
            <a:r>
              <a:rPr lang="es-MX" dirty="0" smtClean="0"/>
              <a:t>La encapsulación, herencia y polimorfismo son características de la programación orientada a objetos.</a:t>
            </a:r>
          </a:p>
          <a:p>
            <a:r>
              <a:rPr lang="es-MX" dirty="0" smtClean="0"/>
              <a:t>Ejemplos: </a:t>
            </a:r>
            <a:r>
              <a:rPr lang="es-MX" dirty="0" err="1" smtClean="0"/>
              <a:t>c++</a:t>
            </a:r>
            <a:r>
              <a:rPr lang="es-MX" dirty="0" smtClean="0"/>
              <a:t>, java,  c#, Eiffel</a:t>
            </a:r>
            <a:endParaRPr lang="es-MX" dirty="0"/>
          </a:p>
        </p:txBody>
      </p:sp>
    </p:spTree>
    <p:extLst>
      <p:ext uri="{BB962C8B-B14F-4D97-AF65-F5344CB8AC3E}">
        <p14:creationId xmlns:p14="http://schemas.microsoft.com/office/powerpoint/2010/main" val="38561682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lenguaje C++</a:t>
            </a:r>
            <a:endParaRPr lang="es-MX" dirty="0"/>
          </a:p>
        </p:txBody>
      </p:sp>
      <p:sp>
        <p:nvSpPr>
          <p:cNvPr id="3" name="2 Marcador de contenido"/>
          <p:cNvSpPr>
            <a:spLocks noGrp="1"/>
          </p:cNvSpPr>
          <p:nvPr>
            <p:ph idx="1"/>
          </p:nvPr>
        </p:nvSpPr>
        <p:spPr>
          <a:xfrm>
            <a:off x="457200" y="1888232"/>
            <a:ext cx="7715200" cy="4637112"/>
          </a:xfrm>
        </p:spPr>
        <p:txBody>
          <a:bodyPr>
            <a:normAutofit fontScale="85000" lnSpcReduction="10000"/>
          </a:bodyPr>
          <a:lstStyle/>
          <a:p>
            <a:r>
              <a:rPr lang="pt-BR" dirty="0" smtClean="0"/>
              <a:t> A partir de C surge C++ a </a:t>
            </a:r>
            <a:r>
              <a:rPr lang="es-MX" dirty="0" smtClean="0"/>
              <a:t>principios de la década de los ochenta en los Laboratorios Bell.</a:t>
            </a:r>
          </a:p>
          <a:p>
            <a:r>
              <a:rPr lang="es-MX" dirty="0" smtClean="0"/>
              <a:t>C++ mejora algunas de las características de C pero, además, permite la Programación Orientada a Objetos (OOP).</a:t>
            </a:r>
          </a:p>
          <a:p>
            <a:r>
              <a:rPr lang="es-MX" dirty="0" smtClean="0"/>
              <a:t> C++ no es un lenguaje que sigue fielmente el</a:t>
            </a:r>
          </a:p>
          <a:p>
            <a:r>
              <a:rPr lang="es-MX" dirty="0" smtClean="0"/>
              <a:t>paradigma de OO (Híbrido)</a:t>
            </a:r>
          </a:p>
          <a:p>
            <a:pPr>
              <a:buNone/>
            </a:pPr>
            <a:endParaRPr lang="es-MX" dirty="0" smtClean="0">
              <a:hlinkClick r:id="rId2"/>
            </a:endParaRPr>
          </a:p>
          <a:p>
            <a:r>
              <a:rPr lang="en-US" b="1" cap="all" dirty="0" smtClean="0"/>
              <a:t>BJARNE STROUSTRUP</a:t>
            </a:r>
            <a:endParaRPr lang="en-US" dirty="0" smtClean="0"/>
          </a:p>
          <a:p>
            <a:pPr>
              <a:buNone/>
            </a:pPr>
            <a:r>
              <a:rPr lang="en-US" i="1" dirty="0" smtClean="0"/>
              <a:t>         Creator of C++</a:t>
            </a:r>
          </a:p>
          <a:p>
            <a:pPr>
              <a:buNone/>
            </a:pPr>
            <a:endParaRPr lang="es-MX" dirty="0" smtClean="0">
              <a:hlinkClick r:id="rId2"/>
            </a:endParaRPr>
          </a:p>
        </p:txBody>
      </p:sp>
      <p:pic>
        <p:nvPicPr>
          <p:cNvPr id="4" name="3 Imagen" descr="bjarne2.jpg"/>
          <p:cNvPicPr>
            <a:picLocks noChangeAspect="1"/>
          </p:cNvPicPr>
          <p:nvPr/>
        </p:nvPicPr>
        <p:blipFill>
          <a:blip r:embed="rId3" cstate="print"/>
          <a:stretch>
            <a:fillRect/>
          </a:stretch>
        </p:blipFill>
        <p:spPr>
          <a:xfrm>
            <a:off x="5725785" y="4494978"/>
            <a:ext cx="1510511" cy="1670326"/>
          </a:xfrm>
          <a:prstGeom prst="rect">
            <a:avLst/>
          </a:prstGeom>
        </p:spPr>
      </p:pic>
    </p:spTree>
    <p:extLst>
      <p:ext uri="{BB962C8B-B14F-4D97-AF65-F5344CB8AC3E}">
        <p14:creationId xmlns:p14="http://schemas.microsoft.com/office/powerpoint/2010/main" val="15086385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MX" dirty="0" smtClean="0"/>
              <a:t>Lenguaje C++</a:t>
            </a:r>
            <a:endParaRPr lang="es-ES" dirty="0"/>
          </a:p>
        </p:txBody>
      </p:sp>
      <p:sp>
        <p:nvSpPr>
          <p:cNvPr id="14339" name="Rectangle 3"/>
          <p:cNvSpPr>
            <a:spLocks noGrp="1" noChangeArrowheads="1"/>
          </p:cNvSpPr>
          <p:nvPr>
            <p:ph type="body" idx="1"/>
          </p:nvPr>
        </p:nvSpPr>
        <p:spPr/>
        <p:txBody>
          <a:bodyPr/>
          <a:lstStyle/>
          <a:p>
            <a:pPr>
              <a:lnSpc>
                <a:spcPct val="90000"/>
              </a:lnSpc>
            </a:pPr>
            <a:r>
              <a:rPr lang="es-MX" dirty="0" smtClean="0"/>
              <a:t>1983 </a:t>
            </a:r>
            <a:r>
              <a:rPr lang="es-MX" dirty="0"/>
              <a:t>se presenta C++ es presentado como C con clases</a:t>
            </a:r>
          </a:p>
          <a:p>
            <a:pPr>
              <a:lnSpc>
                <a:spcPct val="90000"/>
              </a:lnSpc>
            </a:pPr>
            <a:r>
              <a:rPr lang="es-MX" dirty="0"/>
              <a:t>1985 se presenta el primer libro de C++</a:t>
            </a:r>
          </a:p>
          <a:p>
            <a:pPr>
              <a:lnSpc>
                <a:spcPct val="90000"/>
              </a:lnSpc>
            </a:pPr>
            <a:r>
              <a:rPr lang="es-MX" dirty="0" smtClean="0"/>
              <a:t>1998 </a:t>
            </a:r>
            <a:r>
              <a:rPr lang="es-MX" dirty="0"/>
              <a:t>C++ es aceptado como estándar de </a:t>
            </a:r>
            <a:r>
              <a:rPr lang="es-MX" dirty="0" smtClean="0"/>
              <a:t>ISO</a:t>
            </a:r>
          </a:p>
        </p:txBody>
      </p:sp>
      <p:pic>
        <p:nvPicPr>
          <p:cNvPr id="7170" name="Picture 2" descr="http://ecx.images-amazon.com/images/I/51TGVYzL%2BUL._SL500_AA240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3933056"/>
            <a:ext cx="2286000"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7184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3.bp.blogspot.com/_UZImdYAiry8/TGyb_5JxmsI/AAAAAAAAUtY/wFaf0Ihn0LU/s1600/java-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96831" y="2341463"/>
            <a:ext cx="2167657" cy="2167657"/>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t>JAVA</a:t>
            </a:r>
            <a:endParaRPr lang="es-MX" dirty="0"/>
          </a:p>
        </p:txBody>
      </p:sp>
      <p:sp>
        <p:nvSpPr>
          <p:cNvPr id="3" name="2 Marcador de contenido"/>
          <p:cNvSpPr>
            <a:spLocks noGrp="1"/>
          </p:cNvSpPr>
          <p:nvPr>
            <p:ph idx="1"/>
          </p:nvPr>
        </p:nvSpPr>
        <p:spPr>
          <a:xfrm>
            <a:off x="457200" y="1828800"/>
            <a:ext cx="6563072" cy="4302125"/>
          </a:xfrm>
        </p:spPr>
        <p:txBody>
          <a:bodyPr/>
          <a:lstStyle/>
          <a:p>
            <a:r>
              <a:rPr lang="es-MX" dirty="0"/>
              <a:t>1995 Java es presentado</a:t>
            </a:r>
          </a:p>
          <a:p>
            <a:r>
              <a:rPr lang="es-MX" dirty="0" smtClean="0"/>
              <a:t>Desarrollado </a:t>
            </a:r>
            <a:r>
              <a:rPr lang="es-MX" dirty="0"/>
              <a:t>por James </a:t>
            </a:r>
            <a:r>
              <a:rPr lang="es-MX" dirty="0" err="1"/>
              <a:t>Gosling</a:t>
            </a:r>
            <a:r>
              <a:rPr lang="es-MX" dirty="0"/>
              <a:t> </a:t>
            </a:r>
            <a:r>
              <a:rPr lang="es-MX" dirty="0" smtClean="0"/>
              <a:t>de </a:t>
            </a:r>
            <a:r>
              <a:rPr lang="es-MX" dirty="0" err="1" smtClean="0"/>
              <a:t>Sun</a:t>
            </a:r>
            <a:r>
              <a:rPr lang="es-MX" dirty="0" smtClean="0"/>
              <a:t> Microsystems. </a:t>
            </a:r>
          </a:p>
          <a:p>
            <a:r>
              <a:rPr lang="es-MX" dirty="0" smtClean="0"/>
              <a:t>El </a:t>
            </a:r>
            <a:r>
              <a:rPr lang="es-MX" dirty="0"/>
              <a:t>lenguaje deriva mucho de su sintaxis de C y C++, pero tiene menos facilidades de bajo nivel que cualquiera de ellos. </a:t>
            </a:r>
          </a:p>
        </p:txBody>
      </p:sp>
    </p:spTree>
    <p:extLst>
      <p:ext uri="{BB962C8B-B14F-4D97-AF65-F5344CB8AC3E}">
        <p14:creationId xmlns:p14="http://schemas.microsoft.com/office/powerpoint/2010/main" val="3809105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	Unidad de Competencia I</a:t>
            </a:r>
            <a:endParaRPr lang="es-MX" dirty="0"/>
          </a:p>
        </p:txBody>
      </p:sp>
      <p:sp>
        <p:nvSpPr>
          <p:cNvPr id="3" name="2 Marcador de contenido"/>
          <p:cNvSpPr>
            <a:spLocks noGrp="1"/>
          </p:cNvSpPr>
          <p:nvPr>
            <p:ph idx="1"/>
          </p:nvPr>
        </p:nvSpPr>
        <p:spPr>
          <a:xfrm>
            <a:off x="899592" y="1916832"/>
            <a:ext cx="7344816" cy="4248472"/>
          </a:xfrm>
        </p:spPr>
        <p:txBody>
          <a:bodyPr>
            <a:normAutofit/>
          </a:bodyPr>
          <a:lstStyle/>
          <a:p>
            <a:pPr marL="0" indent="0">
              <a:buNone/>
            </a:pPr>
            <a:r>
              <a:rPr lang="es-MX" sz="2800" dirty="0" smtClean="0">
                <a:solidFill>
                  <a:srgbClr val="FF0000"/>
                </a:solidFill>
              </a:rPr>
              <a:t>Objetivo General:</a:t>
            </a:r>
          </a:p>
          <a:p>
            <a:r>
              <a:rPr lang="es-ES" dirty="0" smtClean="0"/>
              <a:t>Conocer la historia de los lenguajes de programación</a:t>
            </a:r>
            <a:r>
              <a:rPr lang="es-MX" dirty="0" smtClean="0"/>
              <a:t>.</a:t>
            </a:r>
          </a:p>
          <a:p>
            <a:pPr marL="0" indent="0">
              <a:buNone/>
            </a:pPr>
            <a:endParaRPr lang="es-MX" dirty="0" smtClean="0"/>
          </a:p>
          <a:p>
            <a:pPr marL="0" indent="0">
              <a:buNone/>
            </a:pPr>
            <a:r>
              <a:rPr lang="es-MX" sz="2800" dirty="0" smtClean="0">
                <a:solidFill>
                  <a:srgbClr val="FF0000"/>
                </a:solidFill>
              </a:rPr>
              <a:t>Conocimientos:</a:t>
            </a:r>
          </a:p>
          <a:p>
            <a:r>
              <a:rPr lang="es-ES" dirty="0" smtClean="0"/>
              <a:t>Origen, evolución y clasificación de los lenguajes de programación. </a:t>
            </a:r>
            <a:endParaRPr lang="es-MX" dirty="0" smtClean="0"/>
          </a:p>
        </p:txBody>
      </p:sp>
    </p:spTree>
    <p:extLst>
      <p:ext uri="{BB962C8B-B14F-4D97-AF65-F5344CB8AC3E}">
        <p14:creationId xmlns:p14="http://schemas.microsoft.com/office/powerpoint/2010/main" val="524167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JAVA</a:t>
            </a:r>
            <a:endParaRPr lang="es-MX" dirty="0"/>
          </a:p>
        </p:txBody>
      </p:sp>
      <p:sp>
        <p:nvSpPr>
          <p:cNvPr id="3" name="2 Marcador de contenido"/>
          <p:cNvSpPr>
            <a:spLocks noGrp="1"/>
          </p:cNvSpPr>
          <p:nvPr>
            <p:ph idx="1"/>
          </p:nvPr>
        </p:nvSpPr>
        <p:spPr>
          <a:xfrm>
            <a:off x="457200" y="1828800"/>
            <a:ext cx="6563072" cy="4302125"/>
          </a:xfrm>
        </p:spPr>
        <p:txBody>
          <a:bodyPr/>
          <a:lstStyle/>
          <a:p>
            <a:r>
              <a:rPr lang="es-MX" dirty="0" smtClean="0"/>
              <a:t>Las </a:t>
            </a:r>
            <a:r>
              <a:rPr lang="es-MX" dirty="0"/>
              <a:t>aplicaciones de Java son </a:t>
            </a:r>
            <a:r>
              <a:rPr lang="es-MX" dirty="0" smtClean="0"/>
              <a:t>compiladas a </a:t>
            </a:r>
            <a:r>
              <a:rPr lang="es-MX" dirty="0" err="1" smtClean="0"/>
              <a:t>bytecodes</a:t>
            </a:r>
            <a:r>
              <a:rPr lang="es-MX" dirty="0" smtClean="0"/>
              <a:t> que se pueden ejecutar </a:t>
            </a:r>
            <a:r>
              <a:rPr lang="es-MX" dirty="0"/>
              <a:t>en </a:t>
            </a:r>
            <a:r>
              <a:rPr lang="es-MX" dirty="0" smtClean="0"/>
              <a:t>cualquier máquina virtual</a:t>
            </a:r>
            <a:r>
              <a:rPr lang="es-MX" dirty="0"/>
              <a:t> </a:t>
            </a:r>
            <a:r>
              <a:rPr lang="es-MX" dirty="0" smtClean="0"/>
              <a:t> (</a:t>
            </a:r>
            <a:r>
              <a:rPr lang="es-MX" dirty="0"/>
              <a:t>JVM</a:t>
            </a:r>
            <a:r>
              <a:rPr lang="es-MX" dirty="0" smtClean="0"/>
              <a:t>). </a:t>
            </a:r>
          </a:p>
          <a:p>
            <a:r>
              <a:rPr lang="es-MX" dirty="0" smtClean="0"/>
              <a:t>Java </a:t>
            </a:r>
            <a:r>
              <a:rPr lang="es-MX" dirty="0"/>
              <a:t>es, a partir del 2012, uno de los lenguajes de programación más populares en </a:t>
            </a:r>
            <a:r>
              <a:rPr lang="es-MX" dirty="0" smtClean="0"/>
              <a:t>uso.</a:t>
            </a:r>
            <a:endParaRPr lang="es-MX" dirty="0"/>
          </a:p>
        </p:txBody>
      </p:sp>
      <p:pic>
        <p:nvPicPr>
          <p:cNvPr id="8194" name="Picture 2" descr="http://3.bp.blogspot.com/_UZImdYAiry8/TGyb_5JxmsI/AAAAAAAAUtY/wFaf0Ihn0LU/s1600/java-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57355" y="2276872"/>
            <a:ext cx="2167657" cy="2167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1460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Historia de los lenguajes</a:t>
            </a:r>
            <a:endParaRPr lang="es-ES" dirty="0"/>
          </a:p>
        </p:txBody>
      </p:sp>
      <p:sp>
        <p:nvSpPr>
          <p:cNvPr id="3" name="2 Marcador de contenido"/>
          <p:cNvSpPr>
            <a:spLocks noGrp="1"/>
          </p:cNvSpPr>
          <p:nvPr>
            <p:ph idx="1"/>
          </p:nvPr>
        </p:nvSpPr>
        <p:spPr/>
        <p:txBody>
          <a:bodyPr/>
          <a:lstStyle/>
          <a:p>
            <a:r>
              <a:rPr lang="es-MX" dirty="0" smtClean="0"/>
              <a:t>La vida continua, a lo largo de ella varios lenguajes van muriendo, dejan de usarse, y otros nuevos aparecen. </a:t>
            </a:r>
          </a:p>
          <a:p>
            <a:r>
              <a:rPr lang="es-MX" dirty="0" smtClean="0"/>
              <a:t>Los paradigmas cambian también, surgen otros más.</a:t>
            </a:r>
          </a:p>
          <a:p>
            <a:r>
              <a:rPr lang="es-MX" dirty="0" smtClean="0"/>
              <a:t>Paradigmas y lenguajes van de la mano creciendo y cambiando para atender las nuevas necesidades </a:t>
            </a:r>
            <a:r>
              <a:rPr lang="es-MX" smtClean="0"/>
              <a:t>del mundo.</a:t>
            </a:r>
            <a:endParaRPr lang="es-MX" dirty="0" smtClean="0"/>
          </a:p>
        </p:txBody>
      </p:sp>
    </p:spTree>
    <p:extLst>
      <p:ext uri="{BB962C8B-B14F-4D97-AF65-F5344CB8AC3E}">
        <p14:creationId xmlns:p14="http://schemas.microsoft.com/office/powerpoint/2010/main" val="3142976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tx1"/>
                </a:solidFill>
              </a:rPr>
              <a:t>Referencias</a:t>
            </a:r>
            <a:endParaRPr lang="es-MX" dirty="0">
              <a:solidFill>
                <a:schemeClr val="tx1"/>
              </a:solidFill>
            </a:endParaRPr>
          </a:p>
        </p:txBody>
      </p:sp>
      <p:sp>
        <p:nvSpPr>
          <p:cNvPr id="3" name="2 Marcador de contenido"/>
          <p:cNvSpPr>
            <a:spLocks noGrp="1"/>
          </p:cNvSpPr>
          <p:nvPr>
            <p:ph idx="1"/>
          </p:nvPr>
        </p:nvSpPr>
        <p:spPr>
          <a:xfrm>
            <a:off x="755576" y="1864568"/>
            <a:ext cx="7355160" cy="4876800"/>
          </a:xfrm>
        </p:spPr>
        <p:txBody>
          <a:bodyPr>
            <a:normAutofit/>
          </a:bodyPr>
          <a:lstStyle/>
          <a:p>
            <a:r>
              <a:rPr lang="es-MX" dirty="0" smtClean="0"/>
              <a:t>Allen Tucker, Robert </a:t>
            </a:r>
            <a:r>
              <a:rPr lang="en-US" dirty="0" smtClean="0"/>
              <a:t>Noonan; </a:t>
            </a:r>
            <a:r>
              <a:rPr lang="es-MX" dirty="0"/>
              <a:t>Lenguajes de Programación Principios y </a:t>
            </a:r>
            <a:r>
              <a:rPr lang="es-MX" dirty="0" smtClean="0"/>
              <a:t>Paradigmas. </a:t>
            </a:r>
            <a:r>
              <a:rPr lang="es-MX" dirty="0" err="1" smtClean="0"/>
              <a:t>Spanish</a:t>
            </a:r>
            <a:r>
              <a:rPr lang="es-MX" dirty="0" smtClean="0"/>
              <a:t> </a:t>
            </a:r>
            <a:r>
              <a:rPr lang="es-MX" dirty="0" err="1" smtClean="0"/>
              <a:t>Edition</a:t>
            </a:r>
            <a:r>
              <a:rPr lang="es-MX" dirty="0" smtClean="0"/>
              <a:t>. </a:t>
            </a:r>
            <a:r>
              <a:rPr lang="en-US" dirty="0" err="1" smtClean="0"/>
              <a:t>MacGrawHill</a:t>
            </a:r>
            <a:r>
              <a:rPr lang="en-US" dirty="0" smtClean="0"/>
              <a:t> 2011.</a:t>
            </a:r>
          </a:p>
          <a:p>
            <a:r>
              <a:rPr lang="es-MX" dirty="0" smtClean="0"/>
              <a:t>Vicente Trigo Aranda; Historia </a:t>
            </a:r>
            <a:r>
              <a:rPr lang="es-MX" dirty="0"/>
              <a:t>y evolución de los lenguajes de </a:t>
            </a:r>
            <a:r>
              <a:rPr lang="es-MX" dirty="0" smtClean="0"/>
              <a:t>programación. Manual formativo de ACTA. ISSN</a:t>
            </a:r>
            <a:r>
              <a:rPr lang="es-MX" dirty="0"/>
              <a:t> 1888-6051</a:t>
            </a:r>
            <a:r>
              <a:rPr lang="es-MX" dirty="0" smtClean="0"/>
              <a:t>, No. 34 </a:t>
            </a:r>
            <a:r>
              <a:rPr lang="es-MX" dirty="0" err="1" smtClean="0"/>
              <a:t>pags</a:t>
            </a:r>
            <a:r>
              <a:rPr lang="es-MX" dirty="0" smtClean="0"/>
              <a:t> 85-95, 2004.</a:t>
            </a:r>
          </a:p>
          <a:p>
            <a:endParaRPr lang="es-MX" dirty="0"/>
          </a:p>
          <a:p>
            <a:endParaRPr lang="es-ES" dirty="0" smtClean="0"/>
          </a:p>
        </p:txBody>
      </p:sp>
      <p:pic>
        <p:nvPicPr>
          <p:cNvPr id="4098" name="Picture 2" descr="Carátula del lib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314700"/>
            <a:ext cx="152400" cy="1238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457200" y="2528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1800" b="0" i="0" u="none" strike="noStrike" cap="none" normalizeH="0" baseline="0" smtClean="0">
                <a:ln>
                  <a:noFill/>
                </a:ln>
                <a:solidFill>
                  <a:schemeClr val="tx1"/>
                </a:solidFill>
                <a:effectLst/>
                <a:latin typeface="Arial" pitchFamily="34" charset="0"/>
                <a:cs typeface="Arial" pitchFamily="34" charset="0"/>
              </a:rPr>
              <a:t/>
            </a:r>
            <a:br>
              <a:rPr kumimoji="0" lang="es-MX" altLang="es-MX" sz="1800" b="0" i="0" u="none" strike="noStrike" cap="none" normalizeH="0" baseline="0" smtClean="0">
                <a:ln>
                  <a:noFill/>
                </a:ln>
                <a:solidFill>
                  <a:schemeClr val="tx1"/>
                </a:solidFill>
                <a:effectLst/>
                <a:latin typeface="Arial" pitchFamily="34" charset="0"/>
                <a:cs typeface="Arial" pitchFamily="34" charset="0"/>
              </a:rPr>
            </a:b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7819949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44624"/>
            <a:ext cx="7571184" cy="1371600"/>
          </a:xfrm>
        </p:spPr>
        <p:txBody>
          <a:bodyPr/>
          <a:lstStyle/>
          <a:p>
            <a:r>
              <a:rPr lang="es-MX" dirty="0" smtClean="0"/>
              <a:t>Guion Explicativo</a:t>
            </a:r>
            <a:endParaRPr lang="es-MX" dirty="0"/>
          </a:p>
        </p:txBody>
      </p:sp>
      <p:sp>
        <p:nvSpPr>
          <p:cNvPr id="3" name="2 Marcador de contenido"/>
          <p:cNvSpPr>
            <a:spLocks noGrp="1"/>
          </p:cNvSpPr>
          <p:nvPr>
            <p:ph idx="1"/>
          </p:nvPr>
        </p:nvSpPr>
        <p:spPr>
          <a:xfrm>
            <a:off x="683568" y="1816224"/>
            <a:ext cx="7632848" cy="4709120"/>
          </a:xfrm>
          <a:ln>
            <a:noFill/>
          </a:ln>
        </p:spPr>
        <p:txBody>
          <a:bodyPr>
            <a:normAutofit fontScale="92500" lnSpcReduction="20000"/>
          </a:bodyPr>
          <a:lstStyle/>
          <a:p>
            <a:r>
              <a:rPr lang="es-MX" dirty="0" smtClean="0"/>
              <a:t>Este material sirve para introducir al alumno a la historia de los lenguajes de programación.</a:t>
            </a:r>
          </a:p>
          <a:p>
            <a:r>
              <a:rPr lang="es-MX" dirty="0"/>
              <a:t>Las diapositivas deben verse en orden, y debe revisarse el tema completo en aproximadamente 10 horas</a:t>
            </a:r>
            <a:r>
              <a:rPr lang="es-MX" dirty="0" smtClean="0"/>
              <a:t>.</a:t>
            </a:r>
          </a:p>
          <a:p>
            <a:r>
              <a:rPr lang="es-MX" dirty="0" smtClean="0"/>
              <a:t>El profesor puede agregar o dejar como actividad, la investigación de más lenguajes de los diferentes paradigmas.</a:t>
            </a:r>
            <a:endParaRPr lang="es-MX" dirty="0"/>
          </a:p>
          <a:p>
            <a:r>
              <a:rPr lang="es-MX" dirty="0" smtClean="0"/>
              <a:t>Es conveniente presentar más programas en los diferentes lenguajes.</a:t>
            </a:r>
          </a:p>
          <a:p>
            <a:pPr marL="0" indent="0">
              <a:buNone/>
            </a:pPr>
            <a:endParaRPr lang="es-MX" dirty="0"/>
          </a:p>
          <a:p>
            <a:endParaRPr lang="es-MX" dirty="0" smtClean="0"/>
          </a:p>
        </p:txBody>
      </p:sp>
    </p:spTree>
    <p:extLst>
      <p:ext uri="{BB962C8B-B14F-4D97-AF65-F5344CB8AC3E}">
        <p14:creationId xmlns:p14="http://schemas.microsoft.com/office/powerpoint/2010/main" val="25971741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sz="3600" dirty="0" smtClean="0"/>
              <a:t>Lenguajes de programación</a:t>
            </a:r>
            <a:endParaRPr lang="es-ES" sz="3600" dirty="0"/>
          </a:p>
        </p:txBody>
      </p:sp>
      <p:sp>
        <p:nvSpPr>
          <p:cNvPr id="6" name="5 Marcador de contenido"/>
          <p:cNvSpPr>
            <a:spLocks noGrp="1"/>
          </p:cNvSpPr>
          <p:nvPr>
            <p:ph idx="1"/>
          </p:nvPr>
        </p:nvSpPr>
        <p:spPr>
          <a:xfrm>
            <a:off x="457200" y="1828800"/>
            <a:ext cx="8435280" cy="4302125"/>
          </a:xfrm>
        </p:spPr>
        <p:txBody>
          <a:bodyPr/>
          <a:lstStyle/>
          <a:p>
            <a:r>
              <a:rPr lang="es-MX" dirty="0" smtClean="0"/>
              <a:t>Las instrucciones que deben darse a una computadora para que esta realice algo se conoce como </a:t>
            </a:r>
            <a:r>
              <a:rPr lang="es-MX" dirty="0" smtClean="0">
                <a:solidFill>
                  <a:schemeClr val="bg2"/>
                </a:solidFill>
              </a:rPr>
              <a:t>PROGRAMA</a:t>
            </a:r>
            <a:r>
              <a:rPr lang="es-MX" dirty="0" smtClean="0"/>
              <a:t>.</a:t>
            </a:r>
          </a:p>
          <a:p>
            <a:r>
              <a:rPr lang="es-MX" dirty="0" smtClean="0"/>
              <a:t>Crear esas instrucciones es el acto de </a:t>
            </a:r>
            <a:r>
              <a:rPr lang="es-MX" dirty="0" smtClean="0">
                <a:solidFill>
                  <a:schemeClr val="bg2"/>
                </a:solidFill>
              </a:rPr>
              <a:t>PROGRAMAR</a:t>
            </a:r>
            <a:r>
              <a:rPr lang="es-MX" dirty="0" smtClean="0"/>
              <a:t>, y puede hacerse en diferentes lenguajes.</a:t>
            </a:r>
          </a:p>
          <a:p>
            <a:r>
              <a:rPr lang="es-MX" dirty="0" smtClean="0"/>
              <a:t>Esos diferentes lenguajes se conocen como </a:t>
            </a:r>
            <a:r>
              <a:rPr lang="es-MX" dirty="0" smtClean="0">
                <a:solidFill>
                  <a:schemeClr val="bg2"/>
                </a:solidFill>
              </a:rPr>
              <a:t>LENGUAJES DE PROGRAMACIÓN</a:t>
            </a:r>
          </a:p>
        </p:txBody>
      </p:sp>
    </p:spTree>
    <p:extLst>
      <p:ext uri="{BB962C8B-B14F-4D97-AF65-F5344CB8AC3E}">
        <p14:creationId xmlns:p14="http://schemas.microsoft.com/office/powerpoint/2010/main" val="773780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Lenguajes de Programación</a:t>
            </a:r>
            <a:endParaRPr lang="es-MX" dirty="0"/>
          </a:p>
        </p:txBody>
      </p:sp>
      <p:sp>
        <p:nvSpPr>
          <p:cNvPr id="3" name="2 Marcador de contenido"/>
          <p:cNvSpPr>
            <a:spLocks noGrp="1"/>
          </p:cNvSpPr>
          <p:nvPr>
            <p:ph sz="quarter" idx="1"/>
          </p:nvPr>
        </p:nvSpPr>
        <p:spPr>
          <a:xfrm>
            <a:off x="457200" y="1828801"/>
            <a:ext cx="5410944" cy="2248272"/>
          </a:xfrm>
        </p:spPr>
        <p:txBody>
          <a:bodyPr/>
          <a:lstStyle/>
          <a:p>
            <a:r>
              <a:rPr lang="es-MX" dirty="0" smtClean="0"/>
              <a:t>Facilitan la expresión y comunicación de ideas computacionales entre personas y máquinas</a:t>
            </a:r>
          </a:p>
          <a:p>
            <a:endParaRPr lang="es-MX" dirty="0"/>
          </a:p>
        </p:txBody>
      </p:sp>
      <p:pic>
        <p:nvPicPr>
          <p:cNvPr id="1026" name="Picture 2" descr="Resultado de imagen para Comunicación entre personas y computador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916832"/>
            <a:ext cx="3048000" cy="2028826"/>
          </a:xfrm>
          <a:prstGeom prst="rect">
            <a:avLst/>
          </a:prstGeom>
          <a:noFill/>
          <a:extLst>
            <a:ext uri="{909E8E84-426E-40DD-AFC4-6F175D3DCCD1}">
              <a14:hiddenFill xmlns:a14="http://schemas.microsoft.com/office/drawing/2010/main">
                <a:solidFill>
                  <a:srgbClr val="FFFFFF"/>
                </a:solidFill>
              </a14:hiddenFill>
            </a:ext>
          </a:extLst>
        </p:spPr>
      </p:pic>
      <p:sp>
        <p:nvSpPr>
          <p:cNvPr id="5" name="2 Marcador de contenido"/>
          <p:cNvSpPr txBox="1">
            <a:spLocks/>
          </p:cNvSpPr>
          <p:nvPr/>
        </p:nvSpPr>
        <p:spPr bwMode="auto">
          <a:xfrm>
            <a:off x="457200" y="3989040"/>
            <a:ext cx="3610744" cy="22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4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0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0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9pPr>
          </a:lstStyle>
          <a:p>
            <a:r>
              <a:rPr lang="es-MX" kern="0" dirty="0" smtClean="0"/>
              <a:t>Clasificaciones</a:t>
            </a:r>
          </a:p>
          <a:p>
            <a:pPr lvl="1"/>
            <a:r>
              <a:rPr lang="es-MX" kern="0" dirty="0" smtClean="0"/>
              <a:t>Bajo Nivel</a:t>
            </a:r>
          </a:p>
          <a:p>
            <a:pPr lvl="1"/>
            <a:r>
              <a:rPr lang="es-MX" kern="0" dirty="0" smtClean="0"/>
              <a:t>Alto Nivel</a:t>
            </a:r>
          </a:p>
          <a:p>
            <a:endParaRPr lang="es-MX" kern="0" dirty="0"/>
          </a:p>
        </p:txBody>
      </p:sp>
      <p:sp>
        <p:nvSpPr>
          <p:cNvPr id="6" name="2 Marcador de contenido"/>
          <p:cNvSpPr txBox="1">
            <a:spLocks/>
          </p:cNvSpPr>
          <p:nvPr/>
        </p:nvSpPr>
        <p:spPr bwMode="auto">
          <a:xfrm>
            <a:off x="3769568" y="4005064"/>
            <a:ext cx="3610744" cy="22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4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0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0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9pPr>
          </a:lstStyle>
          <a:p>
            <a:endParaRPr lang="es-MX" kern="0" dirty="0" smtClean="0"/>
          </a:p>
          <a:p>
            <a:pPr lvl="1"/>
            <a:r>
              <a:rPr lang="es-MX" kern="0" dirty="0" smtClean="0"/>
              <a:t>Interpretado</a:t>
            </a:r>
          </a:p>
          <a:p>
            <a:pPr lvl="1"/>
            <a:r>
              <a:rPr lang="es-MX" kern="0" dirty="0" smtClean="0"/>
              <a:t>Compilado</a:t>
            </a:r>
          </a:p>
          <a:p>
            <a:endParaRPr lang="es-MX" kern="0" dirty="0"/>
          </a:p>
        </p:txBody>
      </p:sp>
    </p:spTree>
    <p:extLst>
      <p:ext uri="{BB962C8B-B14F-4D97-AF65-F5344CB8AC3E}">
        <p14:creationId xmlns:p14="http://schemas.microsoft.com/office/powerpoint/2010/main" val="21792296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3600" dirty="0" smtClean="0"/>
              <a:t>Clasificación de los </a:t>
            </a:r>
            <a:br>
              <a:rPr lang="es-MX" sz="3600" dirty="0" smtClean="0"/>
            </a:br>
            <a:r>
              <a:rPr lang="es-MX" sz="3600" dirty="0" smtClean="0"/>
              <a:t>lenguajes de Programación</a:t>
            </a:r>
            <a:endParaRPr lang="es-ES" sz="3600" dirty="0"/>
          </a:p>
        </p:txBody>
      </p:sp>
      <p:sp>
        <p:nvSpPr>
          <p:cNvPr id="3" name="2 Marcador de contenido"/>
          <p:cNvSpPr>
            <a:spLocks noGrp="1"/>
          </p:cNvSpPr>
          <p:nvPr>
            <p:ph idx="1"/>
          </p:nvPr>
        </p:nvSpPr>
        <p:spPr/>
        <p:txBody>
          <a:bodyPr/>
          <a:lstStyle/>
          <a:p>
            <a:r>
              <a:rPr lang="es-MX" dirty="0" smtClean="0"/>
              <a:t>Los lenguajes de programación se pueden clasificar como:</a:t>
            </a:r>
          </a:p>
          <a:p>
            <a:endParaRPr lang="es-MX" dirty="0"/>
          </a:p>
          <a:p>
            <a:endParaRPr lang="es-MX" dirty="0" smtClean="0"/>
          </a:p>
          <a:p>
            <a:endParaRPr lang="es-MX" dirty="0"/>
          </a:p>
          <a:p>
            <a:endParaRPr lang="es-MX" dirty="0" smtClean="0"/>
          </a:p>
          <a:p>
            <a:endParaRPr lang="es-ES" dirty="0"/>
          </a:p>
        </p:txBody>
      </p:sp>
      <p:graphicFrame>
        <p:nvGraphicFramePr>
          <p:cNvPr id="4" name="3 Tabla"/>
          <p:cNvGraphicFramePr>
            <a:graphicFrameLocks noGrp="1"/>
          </p:cNvGraphicFramePr>
          <p:nvPr>
            <p:extLst>
              <p:ext uri="{D42A27DB-BD31-4B8C-83A1-F6EECF244321}">
                <p14:modId xmlns:p14="http://schemas.microsoft.com/office/powerpoint/2010/main" val="1510982264"/>
              </p:ext>
            </p:extLst>
          </p:nvPr>
        </p:nvGraphicFramePr>
        <p:xfrm>
          <a:off x="827584" y="3068960"/>
          <a:ext cx="7560840" cy="2232247"/>
        </p:xfrm>
        <a:graphic>
          <a:graphicData uri="http://schemas.openxmlformats.org/drawingml/2006/table">
            <a:tbl>
              <a:tblPr firstRow="1" bandRow="1">
                <a:tableStyleId>{93296810-A885-4BE3-A3E7-6D5BEEA58F35}</a:tableStyleId>
              </a:tblPr>
              <a:tblGrid>
                <a:gridCol w="2160240"/>
                <a:gridCol w="5400600"/>
              </a:tblGrid>
              <a:tr h="501397">
                <a:tc>
                  <a:txBody>
                    <a:bodyPr/>
                    <a:lstStyle/>
                    <a:p>
                      <a:r>
                        <a:rPr lang="es-MX" sz="2400" dirty="0" smtClean="0"/>
                        <a:t>Tipo</a:t>
                      </a:r>
                      <a:endParaRPr lang="es-ES" sz="2400" dirty="0"/>
                    </a:p>
                  </a:txBody>
                  <a:tcPr/>
                </a:tc>
                <a:tc>
                  <a:txBody>
                    <a:bodyPr/>
                    <a:lstStyle/>
                    <a:p>
                      <a:r>
                        <a:rPr lang="es-MX" sz="2400" dirty="0" smtClean="0"/>
                        <a:t>Ejemplos de Lenguajes</a:t>
                      </a:r>
                      <a:endParaRPr lang="es-ES" sz="2400" dirty="0"/>
                    </a:p>
                  </a:txBody>
                  <a:tcPr/>
                </a:tc>
              </a:tr>
              <a:tr h="865425">
                <a:tc>
                  <a:txBody>
                    <a:bodyPr/>
                    <a:lstStyle/>
                    <a:p>
                      <a:pPr algn="l"/>
                      <a:r>
                        <a:rPr lang="es-MX" sz="2400" dirty="0" smtClean="0"/>
                        <a:t>Bajo</a:t>
                      </a:r>
                      <a:r>
                        <a:rPr lang="es-MX" sz="2400" baseline="0" dirty="0" smtClean="0"/>
                        <a:t> Nivel</a:t>
                      </a:r>
                      <a:endParaRPr lang="es-ES" sz="2400" dirty="0"/>
                    </a:p>
                  </a:txBody>
                  <a:tcPr/>
                </a:tc>
                <a:tc>
                  <a:txBody>
                    <a:bodyPr/>
                    <a:lstStyle/>
                    <a:p>
                      <a:pPr algn="l"/>
                      <a:r>
                        <a:rPr lang="es-MX" sz="2400" dirty="0" smtClean="0"/>
                        <a:t>Código Máquina, Ensamblador</a:t>
                      </a:r>
                      <a:endParaRPr lang="es-ES" sz="2400" dirty="0"/>
                    </a:p>
                  </a:txBody>
                  <a:tcPr/>
                </a:tc>
              </a:tr>
              <a:tr h="865425">
                <a:tc>
                  <a:txBody>
                    <a:bodyPr/>
                    <a:lstStyle/>
                    <a:p>
                      <a:pPr algn="l"/>
                      <a:r>
                        <a:rPr lang="es-MX" sz="2400" dirty="0" smtClean="0"/>
                        <a:t>Alto Nivel</a:t>
                      </a:r>
                      <a:endParaRPr lang="es-ES" sz="2400" dirty="0"/>
                    </a:p>
                  </a:txBody>
                  <a:tcPr/>
                </a:tc>
                <a:tc>
                  <a:txBody>
                    <a:bodyPr/>
                    <a:lstStyle/>
                    <a:p>
                      <a:pPr algn="l"/>
                      <a:r>
                        <a:rPr lang="es-MX" sz="2400" dirty="0" smtClean="0"/>
                        <a:t>C, Pascal, C++, Java, LISP, </a:t>
                      </a:r>
                      <a:r>
                        <a:rPr lang="es-MX" sz="2400" dirty="0" err="1" smtClean="0"/>
                        <a:t>Haskell</a:t>
                      </a:r>
                      <a:r>
                        <a:rPr lang="es-MX" sz="2400" baseline="0" dirty="0" smtClean="0"/>
                        <a:t> PROLOG</a:t>
                      </a:r>
                      <a:endParaRPr lang="es-ES" sz="2400" dirty="0"/>
                    </a:p>
                  </a:txBody>
                  <a:tcPr/>
                </a:tc>
              </a:tr>
            </a:tbl>
          </a:graphicData>
        </a:graphic>
      </p:graphicFrame>
    </p:spTree>
    <p:extLst>
      <p:ext uri="{BB962C8B-B14F-4D97-AF65-F5344CB8AC3E}">
        <p14:creationId xmlns:p14="http://schemas.microsoft.com/office/powerpoint/2010/main" val="41156969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600" dirty="0" smtClean="0"/>
              <a:t>Lenguajes de Programación de Bajo Nivel</a:t>
            </a:r>
            <a:endParaRPr lang="es-ES" sz="3600" dirty="0"/>
          </a:p>
        </p:txBody>
      </p:sp>
      <p:sp>
        <p:nvSpPr>
          <p:cNvPr id="3" name="2 Marcador de contenido"/>
          <p:cNvSpPr>
            <a:spLocks noGrp="1"/>
          </p:cNvSpPr>
          <p:nvPr>
            <p:ph idx="1"/>
          </p:nvPr>
        </p:nvSpPr>
        <p:spPr/>
        <p:txBody>
          <a:bodyPr/>
          <a:lstStyle/>
          <a:p>
            <a:r>
              <a:rPr lang="es-MX" sz="2800" dirty="0" smtClean="0"/>
              <a:t>Las </a:t>
            </a:r>
            <a:r>
              <a:rPr lang="es-MX" sz="2800" dirty="0"/>
              <a:t>instrucciones ejercen un control directo sobre el hardware </a:t>
            </a:r>
            <a:r>
              <a:rPr lang="es-MX" sz="2800" dirty="0" smtClean="0"/>
              <a:t>de la computadora por lo que es dependiente de ésta. </a:t>
            </a:r>
            <a:endParaRPr lang="es-MX" sz="2800" dirty="0"/>
          </a:p>
          <a:p>
            <a:r>
              <a:rPr lang="es-MX" sz="2800" dirty="0" smtClean="0"/>
              <a:t>La </a:t>
            </a:r>
            <a:r>
              <a:rPr lang="es-MX" sz="2800" dirty="0"/>
              <a:t>palabra </a:t>
            </a:r>
            <a:r>
              <a:rPr lang="es-MX" sz="2800" i="1" dirty="0"/>
              <a:t>bajo</a:t>
            </a:r>
            <a:r>
              <a:rPr lang="es-MX" sz="2800" dirty="0"/>
              <a:t> </a:t>
            </a:r>
            <a:r>
              <a:rPr lang="es-MX" sz="2800" dirty="0" smtClean="0"/>
              <a:t>no </a:t>
            </a:r>
            <a:r>
              <a:rPr lang="es-MX" sz="2800" dirty="0"/>
              <a:t>implica que </a:t>
            </a:r>
            <a:r>
              <a:rPr lang="es-MX" sz="2800" dirty="0" smtClean="0"/>
              <a:t>sea </a:t>
            </a:r>
            <a:r>
              <a:rPr lang="es-MX" sz="2800" dirty="0"/>
              <a:t>menos </a:t>
            </a:r>
            <a:r>
              <a:rPr lang="es-MX" sz="2800" dirty="0" smtClean="0"/>
              <a:t>potente, sino que la abstracción entre el </a:t>
            </a:r>
            <a:r>
              <a:rPr lang="es-MX" sz="2800" dirty="0"/>
              <a:t>lenguaje y el </a:t>
            </a:r>
            <a:r>
              <a:rPr lang="es-MX" sz="2800" dirty="0" smtClean="0"/>
              <a:t>hardware</a:t>
            </a:r>
            <a:r>
              <a:rPr lang="es-MX" sz="2800" dirty="0"/>
              <a:t> </a:t>
            </a:r>
            <a:r>
              <a:rPr lang="es-MX" sz="2800" dirty="0" smtClean="0"/>
              <a:t>es reducida.</a:t>
            </a:r>
          </a:p>
          <a:p>
            <a:r>
              <a:rPr lang="es-MX" sz="2800" dirty="0" smtClean="0"/>
              <a:t>Uso: Tareas </a:t>
            </a:r>
            <a:r>
              <a:rPr lang="es-MX" sz="2800" dirty="0"/>
              <a:t>críticas </a:t>
            </a:r>
            <a:r>
              <a:rPr lang="es-MX" sz="2800" dirty="0" smtClean="0"/>
              <a:t>de sistemas operativos, Aplicaciones en Tiempo Real y controladores de dispositivos</a:t>
            </a:r>
            <a:endParaRPr lang="es-ES" sz="2800" dirty="0"/>
          </a:p>
        </p:txBody>
      </p:sp>
    </p:spTree>
    <p:extLst>
      <p:ext uri="{BB962C8B-B14F-4D97-AF65-F5344CB8AC3E}">
        <p14:creationId xmlns:p14="http://schemas.microsoft.com/office/powerpoint/2010/main" val="2110811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sz="3600" dirty="0" smtClean="0"/>
              <a:t>Lenguaje Máquina</a:t>
            </a:r>
            <a:endParaRPr lang="es-ES" sz="3600" dirty="0"/>
          </a:p>
        </p:txBody>
      </p:sp>
      <p:sp>
        <p:nvSpPr>
          <p:cNvPr id="6" name="5 Marcador de contenido"/>
          <p:cNvSpPr>
            <a:spLocks noGrp="1"/>
          </p:cNvSpPr>
          <p:nvPr>
            <p:ph idx="1"/>
          </p:nvPr>
        </p:nvSpPr>
        <p:spPr>
          <a:xfrm>
            <a:off x="457200" y="1828800"/>
            <a:ext cx="5626968" cy="4302125"/>
          </a:xfrm>
        </p:spPr>
        <p:txBody>
          <a:bodyPr/>
          <a:lstStyle/>
          <a:p>
            <a:r>
              <a:rPr lang="es-MX" dirty="0" smtClean="0"/>
              <a:t>Las primeras computadoras, como la ENIAC, solo podían ser programadas en el código binario, es decir, patrones de unos y ceros, a este lenguaje se le conoce como </a:t>
            </a:r>
            <a:r>
              <a:rPr lang="es-MX" dirty="0" smtClean="0">
                <a:solidFill>
                  <a:schemeClr val="bg2"/>
                </a:solidFill>
              </a:rPr>
              <a:t>Lenguaje Máquina</a:t>
            </a:r>
            <a:endParaRPr lang="es-ES" dirty="0"/>
          </a:p>
        </p:txBody>
      </p:sp>
      <p:pic>
        <p:nvPicPr>
          <p:cNvPr id="2050" name="Picture 2" descr="Resultado de imagen para lenguaje de bajo nivel ventajas y desventaj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2564904"/>
            <a:ext cx="2607613" cy="2636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58338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Cuadrante">
  <a:themeElements>
    <a:clrScheme name="Personalizado 46">
      <a:dk1>
        <a:srgbClr val="000000"/>
      </a:dk1>
      <a:lt1>
        <a:srgbClr val="FFFFFF"/>
      </a:lt1>
      <a:dk2>
        <a:srgbClr val="336600"/>
      </a:dk2>
      <a:lt2>
        <a:srgbClr val="4C72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fontScheme name="Cuadran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uadrante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Cuadrante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Cuadrante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Cuadrante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Cuadrante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Cuadrante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Cuadrante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Cuadrante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Cuadrante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Quadrant</Template>
  <TotalTime>1734</TotalTime>
  <Pages>16</Pages>
  <Words>1362</Words>
  <Application>Microsoft Office PowerPoint</Application>
  <PresentationFormat>Presentación en pantalla (4:3)</PresentationFormat>
  <Paragraphs>218</Paragraphs>
  <Slides>43</Slides>
  <Notes>1</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Cuadrante</vt:lpstr>
      <vt:lpstr>Presentación de PowerPoint</vt:lpstr>
      <vt:lpstr>Presentación de PowerPoint</vt:lpstr>
      <vt:lpstr>Presentación de PowerPoint</vt:lpstr>
      <vt:lpstr> Unidad de Competencia I</vt:lpstr>
      <vt:lpstr>Lenguajes de programación</vt:lpstr>
      <vt:lpstr>Lenguajes de Programación</vt:lpstr>
      <vt:lpstr>Clasificación de los  lenguajes de Programación</vt:lpstr>
      <vt:lpstr>Lenguajes de Programación de Bajo Nivel</vt:lpstr>
      <vt:lpstr>Lenguaje Máquina</vt:lpstr>
      <vt:lpstr>Historia</vt:lpstr>
      <vt:lpstr>Lenguaje Ensamblador</vt:lpstr>
      <vt:lpstr>Lenguaje Ensamblador</vt:lpstr>
      <vt:lpstr>Traductores</vt:lpstr>
      <vt:lpstr>Traductor</vt:lpstr>
      <vt:lpstr>Ensambladores</vt:lpstr>
      <vt:lpstr>Lenguajes de Alto nivel</vt:lpstr>
      <vt:lpstr>Intérpretes</vt:lpstr>
      <vt:lpstr>Compiladores</vt:lpstr>
      <vt:lpstr>Lenguajes de Alto Nivel</vt:lpstr>
      <vt:lpstr>Compiladores…</vt:lpstr>
      <vt:lpstr>Historia</vt:lpstr>
      <vt:lpstr>Programación Imperativa</vt:lpstr>
      <vt:lpstr>FORTRAN</vt:lpstr>
      <vt:lpstr>COBOL</vt:lpstr>
      <vt:lpstr>BASIC</vt:lpstr>
      <vt:lpstr>BCPL</vt:lpstr>
      <vt:lpstr>Historia</vt:lpstr>
      <vt:lpstr>Lenguaje B</vt:lpstr>
      <vt:lpstr>Lenguaje C</vt:lpstr>
      <vt:lpstr>Lenguaje C</vt:lpstr>
      <vt:lpstr>Lenguaje C</vt:lpstr>
      <vt:lpstr>Programación Funcional</vt:lpstr>
      <vt:lpstr>LISP</vt:lpstr>
      <vt:lpstr>Programación Lógica</vt:lpstr>
      <vt:lpstr>PROLOG</vt:lpstr>
      <vt:lpstr>Programación Orientada a Objetos</vt:lpstr>
      <vt:lpstr>El lenguaje C++</vt:lpstr>
      <vt:lpstr>Lenguaje C++</vt:lpstr>
      <vt:lpstr>JAVA</vt:lpstr>
      <vt:lpstr>JAVA</vt:lpstr>
      <vt:lpstr>Historia de los lenguajes</vt:lpstr>
      <vt:lpstr>Referencias</vt:lpstr>
      <vt:lpstr>Guion Explicativo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compiladores</dc:title>
  <dc:creator>Daniel G—mez Izquierdo</dc:creator>
  <cp:lastModifiedBy>mquintanal</cp:lastModifiedBy>
  <cp:revision>159</cp:revision>
  <cp:lastPrinted>2013-04-28T23:51:19Z</cp:lastPrinted>
  <dcterms:created xsi:type="dcterms:W3CDTF">1998-01-27T10:51:12Z</dcterms:created>
  <dcterms:modified xsi:type="dcterms:W3CDTF">2017-10-18T03:23:54Z</dcterms:modified>
</cp:coreProperties>
</file>