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0"/>
  </p:notesMasterIdLst>
  <p:handoutMasterIdLst>
    <p:handoutMasterId r:id="rId51"/>
  </p:handoutMasterIdLst>
  <p:sldIdLst>
    <p:sldId id="405" r:id="rId2"/>
    <p:sldId id="508" r:id="rId3"/>
    <p:sldId id="516" r:id="rId4"/>
    <p:sldId id="407" r:id="rId5"/>
    <p:sldId id="517" r:id="rId6"/>
    <p:sldId id="519" r:id="rId7"/>
    <p:sldId id="530" r:id="rId8"/>
    <p:sldId id="520" r:id="rId9"/>
    <p:sldId id="521" r:id="rId10"/>
    <p:sldId id="522" r:id="rId11"/>
    <p:sldId id="535" r:id="rId12"/>
    <p:sldId id="523" r:id="rId13"/>
    <p:sldId id="531" r:id="rId14"/>
    <p:sldId id="536" r:id="rId15"/>
    <p:sldId id="537" r:id="rId16"/>
    <p:sldId id="538" r:id="rId17"/>
    <p:sldId id="539" r:id="rId18"/>
    <p:sldId id="540" r:id="rId19"/>
    <p:sldId id="541" r:id="rId20"/>
    <p:sldId id="542" r:id="rId21"/>
    <p:sldId id="550" r:id="rId22"/>
    <p:sldId id="560" r:id="rId23"/>
    <p:sldId id="561" r:id="rId24"/>
    <p:sldId id="563" r:id="rId25"/>
    <p:sldId id="564" r:id="rId26"/>
    <p:sldId id="562" r:id="rId27"/>
    <p:sldId id="565" r:id="rId28"/>
    <p:sldId id="567" r:id="rId29"/>
    <p:sldId id="568" r:id="rId30"/>
    <p:sldId id="569" r:id="rId31"/>
    <p:sldId id="551" r:id="rId32"/>
    <p:sldId id="544" r:id="rId33"/>
    <p:sldId id="552" r:id="rId34"/>
    <p:sldId id="554" r:id="rId35"/>
    <p:sldId id="553" r:id="rId36"/>
    <p:sldId id="555" r:id="rId37"/>
    <p:sldId id="547" r:id="rId38"/>
    <p:sldId id="557" r:id="rId39"/>
    <p:sldId id="548" r:id="rId40"/>
    <p:sldId id="549" r:id="rId41"/>
    <p:sldId id="570" r:id="rId42"/>
    <p:sldId id="558" r:id="rId43"/>
    <p:sldId id="559" r:id="rId44"/>
    <p:sldId id="345" r:id="rId45"/>
    <p:sldId id="380" r:id="rId46"/>
    <p:sldId id="346" r:id="rId47"/>
    <p:sldId id="381" r:id="rId48"/>
    <p:sldId id="347" r:id="rId49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66"/>
    <a:srgbClr val="B08600"/>
    <a:srgbClr val="FF3300"/>
    <a:srgbClr val="FFFFCC"/>
    <a:srgbClr val="C5F0FF"/>
    <a:srgbClr val="FFCCFF"/>
    <a:srgbClr val="FFCCCC"/>
    <a:srgbClr val="FF99CC"/>
    <a:srgbClr val="5D6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9466" autoAdjust="0"/>
  </p:normalViewPr>
  <p:slideViewPr>
    <p:cSldViewPr>
      <p:cViewPr>
        <p:scale>
          <a:sx n="70" d="100"/>
          <a:sy n="70" d="100"/>
        </p:scale>
        <p:origin x="-12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40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s-E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D98E60A5-F71B-4EAD-9D05-0DF51C705B7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58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s-E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B9A62764-1A53-4130-9D1E-5A4D5A02F0E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4214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969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70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2970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970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0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1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2971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971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971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AEBB11E-F98F-4C58-BF68-2B2124ABCBD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297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97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AA8BA9-73E8-4065-96F0-1B393EE16DE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735D8C-C970-4EC4-83D6-B2BE76EB852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9C9099-B354-45DD-ADD4-E3343D4F988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75CFBC-8AEC-4E07-B014-6AE1C84128E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498856" y="6237312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tx2"/>
                </a:solidFill>
              </a:rPr>
              <a:t>Dra. Maricela Quintana</a:t>
            </a:r>
            <a:r>
              <a:rPr lang="es-MX" baseline="0" dirty="0" smtClean="0">
                <a:solidFill>
                  <a:schemeClr val="tx2"/>
                </a:solidFill>
              </a:rPr>
              <a:t> López</a:t>
            </a:r>
            <a:endParaRPr lang="es-MX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139D53-1088-4C07-AD8E-2F4848A758A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C52888-6A13-4ECC-93CE-1F411F82398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B9B142-40D6-4B2F-8484-E5AEBB7C84A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35F16F-DB6F-4F18-B24C-92469D3ED83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606368-526E-459B-8B6F-3E28A3EB9D5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85F446-9F4F-476C-BF38-386B3C34B30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B33C9B-25E4-42DA-9E23-19552D75FD3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D34A6B74-10DD-455F-968E-D712BFB7BB33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2868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2868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</p:grpSp>
      <p:sp>
        <p:nvSpPr>
          <p:cNvPr id="286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86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868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nu.org/software/gnu-c-manual/gnu-c-manual.html" TargetMode="External"/><Relationship Id="rId2" Type="http://schemas.openxmlformats.org/officeDocument/2006/relationships/hyperlink" Target="http://www.acm.uiuc.edu/webmonkeys/book/c_gui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366963" y="4772571"/>
            <a:ext cx="6777037" cy="528637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es-MX" sz="3600" b="1" dirty="0" smtClean="0">
                <a:solidFill>
                  <a:srgbClr val="B08600"/>
                </a:solidFill>
              </a:rPr>
              <a:t>Archivos</a:t>
            </a:r>
            <a:endParaRPr lang="es-ES" sz="3600" b="1" dirty="0" smtClean="0">
              <a:solidFill>
                <a:srgbClr val="B086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332656"/>
            <a:ext cx="914400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905194" y="620688"/>
            <a:ext cx="56191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4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9515"/>
            <a:ext cx="1224136" cy="1035269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0" y="1628800"/>
            <a:ext cx="9144000" cy="129614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816288" y="1652607"/>
            <a:ext cx="55114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Sistemas </a:t>
            </a:r>
          </a:p>
          <a:p>
            <a:pPr algn="ctr"/>
            <a:r>
              <a:rPr lang="es-ES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Comunicaciones</a:t>
            </a:r>
            <a:endParaRPr lang="es-ES" sz="36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55576" y="2924944"/>
            <a:ext cx="76962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 smtClean="0"/>
          </a:p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ALGORITMOS Y </a:t>
            </a:r>
          </a:p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ESTRUCTURAS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644008" y="5661248"/>
            <a:ext cx="4468299" cy="1050611"/>
            <a:chOff x="5586358" y="5462012"/>
            <a:chExt cx="4468299" cy="724199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Dra. Maricela</a:t>
              </a:r>
              <a:r>
                <a:rPr lang="es-MX" sz="2400" baseline="0" dirty="0" smtClean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462012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Elaborado por:</a:t>
              </a:r>
              <a:endParaRPr lang="es-MX" sz="2400" dirty="0"/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4365104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32656"/>
            <a:ext cx="1534490" cy="1228981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27" y="4581128"/>
            <a:ext cx="2999606" cy="191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uadroTexto 1"/>
          <p:cNvSpPr txBox="1"/>
          <p:nvPr/>
        </p:nvSpPr>
        <p:spPr>
          <a:xfrm>
            <a:off x="1619941" y="6381328"/>
            <a:ext cx="1710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Agosto </a:t>
            </a:r>
            <a:r>
              <a:rPr lang="es-MX" sz="2000" b="1" dirty="0" smtClean="0"/>
              <a:t>2017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264715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ES" dirty="0">
                <a:solidFill>
                  <a:srgbClr val="B08600"/>
                </a:solidFill>
              </a:rPr>
              <a:t>Archivos</a:t>
            </a:r>
            <a:endParaRPr lang="es-ES" altLang="es-ES" dirty="0">
              <a:solidFill>
                <a:srgbClr val="B086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ES"/>
              <a:t>La </a:t>
            </a:r>
            <a:r>
              <a:rPr lang="es-MX" altLang="es-ES" b="1"/>
              <a:t>información de los archivos</a:t>
            </a:r>
            <a:r>
              <a:rPr lang="es-MX" altLang="es-ES"/>
              <a:t> se mantiene en la </a:t>
            </a:r>
            <a:r>
              <a:rPr lang="es-MX" altLang="es-ES" b="1"/>
              <a:t>estructura de directorios</a:t>
            </a:r>
            <a:r>
              <a:rPr lang="es-MX" altLang="es-ES"/>
              <a:t>.</a:t>
            </a:r>
          </a:p>
          <a:p>
            <a:r>
              <a:rPr lang="es-MX" altLang="es-ES"/>
              <a:t>El directorio reside en memoria secundaria.</a:t>
            </a:r>
          </a:p>
          <a:p>
            <a:r>
              <a:rPr lang="es-MX" altLang="es-ES"/>
              <a:t>En un sistema con muchos archivos el tamaño del directorio puede ser del orden de los MB</a:t>
            </a:r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27213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54706"/>
            <a:ext cx="5676478" cy="557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300192" y="2082126"/>
            <a:ext cx="25827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Listado de un directorio</a:t>
            </a:r>
          </a:p>
          <a:p>
            <a:r>
              <a:rPr lang="es-MX" dirty="0" smtClean="0"/>
              <a:t>Puede contener: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Archivos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Otros directorios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663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ES" sz="3400" dirty="0">
                <a:solidFill>
                  <a:srgbClr val="B08600"/>
                </a:solidFill>
              </a:rPr>
              <a:t>Operaciones básicas sobre archivos</a:t>
            </a:r>
            <a:endParaRPr lang="es-ES" altLang="es-ES" sz="3400" dirty="0">
              <a:solidFill>
                <a:srgbClr val="B086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82296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 altLang="es-ES" sz="2800" b="1" dirty="0" smtClean="0"/>
              <a:t>Abrir un archivo</a:t>
            </a:r>
          </a:p>
          <a:p>
            <a:pPr>
              <a:lnSpc>
                <a:spcPct val="80000"/>
              </a:lnSpc>
            </a:pPr>
            <a:r>
              <a:rPr lang="es-MX" altLang="es-ES" sz="2800" b="1" dirty="0" smtClean="0"/>
              <a:t>Leer </a:t>
            </a:r>
            <a:r>
              <a:rPr lang="es-MX" altLang="es-ES" sz="2800" b="1" dirty="0"/>
              <a:t>un </a:t>
            </a:r>
            <a:r>
              <a:rPr lang="es-MX" altLang="es-ES" sz="2800" b="1" dirty="0" smtClean="0"/>
              <a:t>archivo</a:t>
            </a:r>
          </a:p>
          <a:p>
            <a:pPr>
              <a:lnSpc>
                <a:spcPct val="80000"/>
              </a:lnSpc>
            </a:pPr>
            <a:r>
              <a:rPr lang="es-MX" altLang="es-ES" sz="2800" b="1" dirty="0" smtClean="0"/>
              <a:t>Cerrar un archivo</a:t>
            </a:r>
          </a:p>
          <a:p>
            <a:pPr>
              <a:lnSpc>
                <a:spcPct val="80000"/>
              </a:lnSpc>
            </a:pPr>
            <a:r>
              <a:rPr lang="es-MX" altLang="es-ES" sz="2800" b="1" dirty="0"/>
              <a:t>Crear un </a:t>
            </a:r>
            <a:r>
              <a:rPr lang="es-MX" altLang="es-ES" sz="2800" b="1" dirty="0" smtClean="0"/>
              <a:t>archivo</a:t>
            </a:r>
            <a:endParaRPr lang="es-MX" altLang="es-ES" sz="2800" dirty="0"/>
          </a:p>
          <a:p>
            <a:r>
              <a:rPr lang="es-MX" altLang="es-ES" sz="2800" b="1" dirty="0"/>
              <a:t>Escribir en un </a:t>
            </a:r>
            <a:r>
              <a:rPr lang="es-MX" altLang="es-ES" sz="2800" b="1" dirty="0" smtClean="0"/>
              <a:t>archivo</a:t>
            </a:r>
            <a:r>
              <a:rPr lang="es-MX" altLang="es-ES" sz="2800" b="1" dirty="0"/>
              <a:t> </a:t>
            </a:r>
            <a:endParaRPr lang="es-MX" altLang="es-ES" sz="2800" b="1" dirty="0" smtClean="0"/>
          </a:p>
          <a:p>
            <a:r>
              <a:rPr lang="es-MX" altLang="es-ES" sz="2800" b="1" dirty="0" smtClean="0"/>
              <a:t>Modificar un archivo</a:t>
            </a:r>
          </a:p>
          <a:p>
            <a:endParaRPr lang="es-MX" alt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37691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584"/>
          </a:xfrm>
        </p:spPr>
        <p:txBody>
          <a:bodyPr/>
          <a:lstStyle/>
          <a:p>
            <a:r>
              <a:rPr lang="es-MX" altLang="es-ES" dirty="0">
                <a:solidFill>
                  <a:srgbClr val="B08600"/>
                </a:solidFill>
              </a:rPr>
              <a:t>Estructura de archivos</a:t>
            </a:r>
            <a:endParaRPr lang="es-ES" altLang="es-ES" dirty="0">
              <a:solidFill>
                <a:srgbClr val="B086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229600" cy="3886200"/>
          </a:xfrm>
        </p:spPr>
        <p:txBody>
          <a:bodyPr/>
          <a:lstStyle/>
          <a:p>
            <a:r>
              <a:rPr lang="es-MX" altLang="es-ES" dirty="0"/>
              <a:t>Archivos de </a:t>
            </a:r>
            <a:r>
              <a:rPr lang="es-MX" altLang="es-ES" dirty="0" smtClean="0"/>
              <a:t>texto </a:t>
            </a:r>
          </a:p>
          <a:p>
            <a:pPr lvl="1"/>
            <a:r>
              <a:rPr lang="es-MX" altLang="es-ES" dirty="0" smtClean="0"/>
              <a:t>La información se almacena como cadenas de caracteres</a:t>
            </a:r>
          </a:p>
          <a:p>
            <a:pPr lvl="1"/>
            <a:r>
              <a:rPr lang="es-MX" altLang="es-ES" dirty="0" smtClean="0"/>
              <a:t>Puede visualizarse con un editor de texto</a:t>
            </a:r>
            <a:endParaRPr lang="es-MX" altLang="es-ES" dirty="0"/>
          </a:p>
          <a:p>
            <a:r>
              <a:rPr lang="es-MX" altLang="es-ES" dirty="0"/>
              <a:t>Archivos </a:t>
            </a:r>
            <a:r>
              <a:rPr lang="es-MX" altLang="es-ES" dirty="0" smtClean="0"/>
              <a:t>binarios</a:t>
            </a:r>
          </a:p>
          <a:p>
            <a:pPr lvl="1"/>
            <a:r>
              <a:rPr lang="es-MX" altLang="es-ES" dirty="0" smtClean="0"/>
              <a:t>La información se almacena de la misma forma que se hace en la memoria.</a:t>
            </a:r>
          </a:p>
          <a:p>
            <a:pPr lvl="1"/>
            <a:r>
              <a:rPr lang="es-MX" altLang="es-ES" dirty="0" smtClean="0"/>
              <a:t>No puede </a:t>
            </a:r>
            <a:r>
              <a:rPr lang="es-MX" altLang="es-ES" dirty="0"/>
              <a:t>visualizarse con un editor de texto</a:t>
            </a:r>
          </a:p>
          <a:p>
            <a:pPr lvl="1"/>
            <a:endParaRPr lang="es-MX" altLang="es-ES" dirty="0"/>
          </a:p>
        </p:txBody>
      </p:sp>
    </p:spTree>
    <p:extLst>
      <p:ext uri="{BB962C8B-B14F-4D97-AF65-F5344CB8AC3E}">
        <p14:creationId xmlns:p14="http://schemas.microsoft.com/office/powerpoint/2010/main" val="395179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Archivos en lenguaje C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382616"/>
          </a:xfrm>
        </p:spPr>
        <p:txBody>
          <a:bodyPr/>
          <a:lstStyle/>
          <a:p>
            <a:r>
              <a:rPr lang="es-MX" dirty="0" smtClean="0"/>
              <a:t>La biblioteca </a:t>
            </a:r>
            <a:r>
              <a:rPr lang="es-MX" dirty="0" err="1" smtClean="0"/>
              <a:t>stdio.h</a:t>
            </a:r>
            <a:r>
              <a:rPr lang="es-MX" dirty="0" smtClean="0"/>
              <a:t> contiene la estructura y funciones para manipular archivos.</a:t>
            </a:r>
          </a:p>
          <a:p>
            <a:r>
              <a:rPr lang="es-MX" dirty="0" smtClean="0"/>
              <a:t>Abrir archivos</a:t>
            </a:r>
          </a:p>
          <a:p>
            <a:pPr lvl="1"/>
            <a:r>
              <a:rPr lang="es-MX" dirty="0" smtClean="0"/>
              <a:t>FILE * </a:t>
            </a:r>
            <a:r>
              <a:rPr lang="es-MX" dirty="0" err="1" smtClean="0"/>
              <a:t>apArchivo</a:t>
            </a:r>
            <a:r>
              <a:rPr lang="es-MX" dirty="0" smtClean="0"/>
              <a:t>;</a:t>
            </a:r>
          </a:p>
          <a:p>
            <a:pPr lvl="1"/>
            <a:r>
              <a:rPr lang="es-MX" dirty="0" err="1" smtClean="0"/>
              <a:t>apArchivo</a:t>
            </a:r>
            <a:r>
              <a:rPr lang="es-MX" dirty="0" smtClean="0"/>
              <a:t>=</a:t>
            </a:r>
            <a:r>
              <a:rPr lang="es-MX" dirty="0" err="1" smtClean="0"/>
              <a:t>fopen</a:t>
            </a:r>
            <a:r>
              <a:rPr lang="es-MX" dirty="0" smtClean="0"/>
              <a:t>(</a:t>
            </a:r>
            <a:r>
              <a:rPr lang="es-MX" dirty="0" err="1" smtClean="0"/>
              <a:t>rutaNombreArchivo,modo</a:t>
            </a:r>
            <a:r>
              <a:rPr lang="es-MX" dirty="0" smtClean="0"/>
              <a:t>);</a:t>
            </a:r>
          </a:p>
          <a:p>
            <a:r>
              <a:rPr lang="es-MX" dirty="0" smtClean="0"/>
              <a:t>Cerrar Archivos</a:t>
            </a:r>
          </a:p>
          <a:p>
            <a:pPr lvl="1"/>
            <a:r>
              <a:rPr lang="es-MX" dirty="0" err="1" smtClean="0"/>
              <a:t>Fclose</a:t>
            </a:r>
            <a:r>
              <a:rPr lang="es-MX" dirty="0" smtClean="0"/>
              <a:t>(</a:t>
            </a:r>
            <a:r>
              <a:rPr lang="es-MX" dirty="0" err="1" smtClean="0"/>
              <a:t>apArchivo</a:t>
            </a:r>
            <a:r>
              <a:rPr lang="es-MX" dirty="0" smtClean="0"/>
              <a:t>)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06966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Abrir archivos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6632"/>
          </a:xfrm>
        </p:spPr>
        <p:txBody>
          <a:bodyPr/>
          <a:lstStyle/>
          <a:p>
            <a:r>
              <a:rPr lang="es-MX" sz="2800" dirty="0" smtClean="0"/>
              <a:t>Para manipular un archivo, primero hay que abrirlo usando la función </a:t>
            </a:r>
            <a:r>
              <a:rPr lang="es-MX" sz="2800" dirty="0" err="1" smtClean="0"/>
              <a:t>fopen</a:t>
            </a:r>
            <a:r>
              <a:rPr lang="es-MX" sz="2800" dirty="0" smtClean="0"/>
              <a:t>, la cual requiere del nombre del archivo y el modo de apertura. </a:t>
            </a:r>
          </a:p>
          <a:p>
            <a:endParaRPr lang="es-MX" sz="2800" dirty="0"/>
          </a:p>
          <a:p>
            <a:endParaRPr lang="es-MX" sz="2800" dirty="0" smtClean="0"/>
          </a:p>
          <a:p>
            <a:endParaRPr lang="es-MX" sz="2800" dirty="0"/>
          </a:p>
          <a:p>
            <a:endParaRPr lang="es-MX" sz="2800" dirty="0" smtClean="0"/>
          </a:p>
          <a:p>
            <a:r>
              <a:rPr lang="es-MX" sz="2800" dirty="0" smtClean="0"/>
              <a:t>La función devuelve un apuntador a archivo FILE*, si devuelve NULL no encontró el archivo</a:t>
            </a:r>
          </a:p>
          <a:p>
            <a:endParaRPr lang="es-ES" sz="28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80928"/>
            <a:ext cx="725289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39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Archivos de Texto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85" y="1450281"/>
            <a:ext cx="8553611" cy="464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799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Pruebas de Apertura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833761"/>
            <a:ext cx="86677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3635102"/>
            <a:ext cx="86296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1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Lectura y Escritura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54624"/>
          </a:xfrm>
        </p:spPr>
        <p:txBody>
          <a:bodyPr/>
          <a:lstStyle/>
          <a:p>
            <a:r>
              <a:rPr lang="es-MX" dirty="0" smtClean="0"/>
              <a:t>Para leer un archivo se pueden usar las siguientes instrucciones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El final de un archivo está dado por EOF</a:t>
            </a:r>
            <a:endParaRPr lang="es-E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036" y="2617788"/>
            <a:ext cx="5454244" cy="246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35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MX" sz="3600" dirty="0" smtClean="0">
                <a:solidFill>
                  <a:srgbClr val="B08600"/>
                </a:solidFill>
              </a:rPr>
              <a:t>Lectura de un archivo</a:t>
            </a:r>
            <a:endParaRPr lang="es-ES" sz="3600" dirty="0">
              <a:solidFill>
                <a:srgbClr val="B08600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86253" cy="2248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256" y="3573016"/>
            <a:ext cx="2637435" cy="2539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65832"/>
            <a:ext cx="26765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43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90" y="612791"/>
            <a:ext cx="8692298" cy="605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03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156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Cierre de un archivo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382616"/>
          </a:xfrm>
        </p:spPr>
        <p:txBody>
          <a:bodyPr/>
          <a:lstStyle/>
          <a:p>
            <a:r>
              <a:rPr lang="es-MX" dirty="0" smtClean="0"/>
              <a:t>Para cerrar un archivo se utiliza la función </a:t>
            </a:r>
            <a:r>
              <a:rPr lang="es-MX" dirty="0" err="1" smtClean="0"/>
              <a:t>fclose</a:t>
            </a:r>
            <a:r>
              <a:rPr lang="es-MX" dirty="0" smtClean="0"/>
              <a:t>, siempre que se abre un archivo, se debe cerrar.</a:t>
            </a:r>
          </a:p>
          <a:p>
            <a:endParaRPr lang="es-MX" dirty="0"/>
          </a:p>
          <a:p>
            <a:endParaRPr lang="es-E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72" y="3227302"/>
            <a:ext cx="8211376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>
            <a:off x="683568" y="5445224"/>
            <a:ext cx="194421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233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Ejercicio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Usando como base el archivo anterior, agrega el código necesario para contar y desplegar en pantalla, el número de caracteres que hay en el archivo leído.</a:t>
            </a:r>
          </a:p>
          <a:p>
            <a:r>
              <a:rPr lang="es-MX" dirty="0"/>
              <a:t>U</a:t>
            </a:r>
            <a:r>
              <a:rPr lang="es-MX" dirty="0" smtClean="0"/>
              <a:t>tiliza </a:t>
            </a:r>
            <a:r>
              <a:rPr lang="es-MX" dirty="0" err="1"/>
              <a:t>strlen</a:t>
            </a:r>
            <a:r>
              <a:rPr lang="es-MX" dirty="0"/>
              <a:t> de la biblioteca </a:t>
            </a:r>
            <a:r>
              <a:rPr lang="es-MX" dirty="0" err="1"/>
              <a:t>string.h</a:t>
            </a:r>
            <a:r>
              <a:rPr lang="es-MX" dirty="0"/>
              <a:t> para contar los caracteres en una </a:t>
            </a:r>
            <a:r>
              <a:rPr lang="es-MX" dirty="0" smtClean="0"/>
              <a:t>línea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0779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476672"/>
            <a:ext cx="8964488" cy="5390728"/>
          </a:xfrm>
        </p:spPr>
        <p:txBody>
          <a:bodyPr/>
          <a:lstStyle/>
          <a:p>
            <a:r>
              <a:rPr lang="es-MX" sz="2800" dirty="0" smtClean="0">
                <a:solidFill>
                  <a:srgbClr val="B08600"/>
                </a:solidFill>
              </a:rPr>
              <a:t>Programa que cuenta los caracteres en un archivo</a:t>
            </a:r>
            <a:endParaRPr lang="es-ES" sz="2800" dirty="0">
              <a:solidFill>
                <a:srgbClr val="B086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6249999" cy="4794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13 Grupo"/>
          <p:cNvGrpSpPr/>
          <p:nvPr/>
        </p:nvGrpSpPr>
        <p:grpSpPr>
          <a:xfrm>
            <a:off x="611560" y="1558533"/>
            <a:ext cx="7902545" cy="646331"/>
            <a:chOff x="611560" y="1558533"/>
            <a:chExt cx="7902545" cy="646331"/>
          </a:xfrm>
        </p:grpSpPr>
        <p:sp>
          <p:nvSpPr>
            <p:cNvPr id="7" name="6 Elipse"/>
            <p:cNvSpPr/>
            <p:nvPr/>
          </p:nvSpPr>
          <p:spPr>
            <a:xfrm>
              <a:off x="611560" y="1628800"/>
              <a:ext cx="1656184" cy="504056"/>
            </a:xfrm>
            <a:prstGeom prst="ellipse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4572000" y="1558533"/>
              <a:ext cx="3942105" cy="646331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 declara la variable para contar el </a:t>
              </a:r>
            </a:p>
            <a:p>
              <a:r>
                <a:rPr lang="es-MX" dirty="0" smtClean="0"/>
                <a:t>número de caracteres</a:t>
              </a:r>
              <a:endParaRPr lang="es-ES" dirty="0"/>
            </a:p>
          </p:txBody>
        </p:sp>
        <p:cxnSp>
          <p:nvCxnSpPr>
            <p:cNvPr id="12" name="11 Conector recto de flecha"/>
            <p:cNvCxnSpPr>
              <a:stCxn id="10" idx="1"/>
            </p:cNvCxnSpPr>
            <p:nvPr/>
          </p:nvCxnSpPr>
          <p:spPr>
            <a:xfrm flipH="1" flipV="1">
              <a:off x="2267744" y="1880828"/>
              <a:ext cx="2304256" cy="871"/>
            </a:xfrm>
            <a:prstGeom prst="straightConnector1">
              <a:avLst/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16 Grupo"/>
          <p:cNvGrpSpPr/>
          <p:nvPr/>
        </p:nvGrpSpPr>
        <p:grpSpPr>
          <a:xfrm>
            <a:off x="1082655" y="4077072"/>
            <a:ext cx="7710184" cy="923330"/>
            <a:chOff x="611560" y="1412776"/>
            <a:chExt cx="7710184" cy="923330"/>
          </a:xfrm>
        </p:grpSpPr>
        <p:sp>
          <p:nvSpPr>
            <p:cNvPr id="18" name="17 Elipse"/>
            <p:cNvSpPr/>
            <p:nvPr/>
          </p:nvSpPr>
          <p:spPr>
            <a:xfrm>
              <a:off x="611560" y="1772816"/>
              <a:ext cx="2808312" cy="252899"/>
            </a:xfrm>
            <a:prstGeom prst="ellipse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4572000" y="1412776"/>
              <a:ext cx="3749744" cy="923330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 incrementa la variable con el </a:t>
              </a:r>
            </a:p>
            <a:p>
              <a:r>
                <a:rPr lang="es-MX" dirty="0" smtClean="0"/>
                <a:t>número de caracteres que tiene el </a:t>
              </a:r>
            </a:p>
            <a:p>
              <a:r>
                <a:rPr lang="es-MX" dirty="0" smtClean="0"/>
                <a:t>arreglo </a:t>
              </a:r>
              <a:r>
                <a:rPr lang="es-MX" dirty="0" err="1" smtClean="0"/>
                <a:t>linea</a:t>
              </a:r>
              <a:endParaRPr lang="es-ES" dirty="0"/>
            </a:p>
          </p:txBody>
        </p:sp>
        <p:cxnSp>
          <p:nvCxnSpPr>
            <p:cNvPr id="20" name="19 Conector recto de flecha"/>
            <p:cNvCxnSpPr>
              <a:stCxn id="19" idx="1"/>
            </p:cNvCxnSpPr>
            <p:nvPr/>
          </p:nvCxnSpPr>
          <p:spPr>
            <a:xfrm flipH="1">
              <a:off x="3419873" y="1874441"/>
              <a:ext cx="1152127" cy="0"/>
            </a:xfrm>
            <a:prstGeom prst="straightConnector1">
              <a:avLst/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357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rgbClr val="B08600"/>
                </a:solidFill>
              </a:rPr>
              <a:t>Ejecución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86" y="1196751"/>
            <a:ext cx="6971550" cy="169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666239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Llamada de flecha a la izquierda"/>
          <p:cNvSpPr/>
          <p:nvPr/>
        </p:nvSpPr>
        <p:spPr>
          <a:xfrm>
            <a:off x="6694866" y="3374994"/>
            <a:ext cx="2125605" cy="1764196"/>
          </a:xfrm>
          <a:prstGeom prst="leftArrowCallout">
            <a:avLst>
              <a:gd name="adj1" fmla="val 18811"/>
              <a:gd name="adj2" fmla="val 25000"/>
              <a:gd name="adj3" fmla="val 18038"/>
              <a:gd name="adj4" fmla="val 76534"/>
            </a:avLst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92 caracteres + 4 saltos de línea (\n) = </a:t>
            </a:r>
          </a:p>
          <a:p>
            <a:pPr algn="ctr"/>
            <a:r>
              <a:rPr lang="es-MX" dirty="0" smtClean="0">
                <a:solidFill>
                  <a:srgbClr val="000000"/>
                </a:solidFill>
              </a:rPr>
              <a:t>96 caracteres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0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Ejercicio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Usando como base el ejercicio anterior, contar por separado los caracteres, los espacios, y los saltos de línea. </a:t>
            </a:r>
          </a:p>
          <a:p>
            <a:r>
              <a:rPr lang="es-MX" dirty="0" smtClean="0"/>
              <a:t>Desplegar en pantalla, los datos.</a:t>
            </a:r>
          </a:p>
          <a:p>
            <a:r>
              <a:rPr lang="es-MX" dirty="0"/>
              <a:t>U</a:t>
            </a:r>
            <a:r>
              <a:rPr lang="es-MX" dirty="0" smtClean="0"/>
              <a:t>tiliza </a:t>
            </a:r>
            <a:r>
              <a:rPr lang="es-MX" dirty="0" err="1" smtClean="0"/>
              <a:t>isspace</a:t>
            </a:r>
            <a:r>
              <a:rPr lang="es-MX" dirty="0" smtClean="0"/>
              <a:t>() </a:t>
            </a:r>
            <a:r>
              <a:rPr lang="es-MX" dirty="0"/>
              <a:t>de la biblioteca </a:t>
            </a:r>
            <a:r>
              <a:rPr lang="es-MX" dirty="0" err="1" smtClean="0"/>
              <a:t>ctype.h</a:t>
            </a:r>
            <a:r>
              <a:rPr lang="es-MX" dirty="0" smtClean="0"/>
              <a:t> </a:t>
            </a:r>
            <a:r>
              <a:rPr lang="es-MX" dirty="0"/>
              <a:t>para </a:t>
            </a:r>
            <a:r>
              <a:rPr lang="es-MX" dirty="0" smtClean="0"/>
              <a:t>determinar los espacios.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549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59" y="1196752"/>
            <a:ext cx="7387571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2530624" cy="595536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Código</a:t>
            </a:r>
            <a:endParaRPr lang="es-ES" dirty="0">
              <a:solidFill>
                <a:srgbClr val="B08600"/>
              </a:solidFill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3419872" y="1628800"/>
            <a:ext cx="5256584" cy="1512168"/>
            <a:chOff x="3419872" y="1628800"/>
            <a:chExt cx="5256584" cy="1512168"/>
          </a:xfrm>
        </p:grpSpPr>
        <p:sp>
          <p:nvSpPr>
            <p:cNvPr id="4" name="3 Llamada de flecha hacia abajo"/>
            <p:cNvSpPr/>
            <p:nvPr/>
          </p:nvSpPr>
          <p:spPr>
            <a:xfrm>
              <a:off x="4243408" y="1628800"/>
              <a:ext cx="4433048" cy="1512168"/>
            </a:xfrm>
            <a:prstGeom prst="downArrowCallout">
              <a:avLst>
                <a:gd name="adj1" fmla="val 25000"/>
                <a:gd name="adj2" fmla="val 25824"/>
                <a:gd name="adj3" fmla="val 10167"/>
                <a:gd name="adj4" fmla="val 80634"/>
              </a:avLst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rgbClr val="000000"/>
                  </a:solidFill>
                </a:rPr>
                <a:t>Se incluye la biblioteca </a:t>
              </a:r>
              <a:r>
                <a:rPr lang="es-MX" dirty="0" err="1" smtClean="0">
                  <a:solidFill>
                    <a:srgbClr val="000000"/>
                  </a:solidFill>
                </a:rPr>
                <a:t>ctype.h</a:t>
              </a:r>
              <a:r>
                <a:rPr lang="es-MX" dirty="0" smtClean="0">
                  <a:solidFill>
                    <a:srgbClr val="000000"/>
                  </a:solidFill>
                </a:rPr>
                <a:t> para poder usar la función </a:t>
              </a:r>
              <a:r>
                <a:rPr lang="es-MX" dirty="0" err="1" smtClean="0">
                  <a:solidFill>
                    <a:srgbClr val="000000"/>
                  </a:solidFill>
                </a:rPr>
                <a:t>isspace</a:t>
              </a:r>
              <a:r>
                <a:rPr lang="es-MX" dirty="0" smtClean="0">
                  <a:solidFill>
                    <a:srgbClr val="000000"/>
                  </a:solidFill>
                </a:rPr>
                <a:t>.</a:t>
              </a:r>
            </a:p>
            <a:p>
              <a:pPr algn="ctr"/>
              <a:r>
                <a:rPr lang="es-MX" dirty="0" smtClean="0">
                  <a:solidFill>
                    <a:srgbClr val="000000"/>
                  </a:solidFill>
                </a:rPr>
                <a:t>Se declaran las variables que contarán los caracteres, líneas y espacios</a:t>
              </a:r>
              <a:endParaRPr lang="es-ES" dirty="0">
                <a:solidFill>
                  <a:srgbClr val="000000"/>
                </a:solidFill>
              </a:endParaRPr>
            </a:p>
          </p:txBody>
        </p:sp>
        <p:cxnSp>
          <p:nvCxnSpPr>
            <p:cNvPr id="7" name="6 Conector recto de flecha"/>
            <p:cNvCxnSpPr>
              <a:stCxn id="4" idx="1"/>
            </p:cNvCxnSpPr>
            <p:nvPr/>
          </p:nvCxnSpPr>
          <p:spPr>
            <a:xfrm flipH="1">
              <a:off x="3419872" y="2238461"/>
              <a:ext cx="823536" cy="0"/>
            </a:xfrm>
            <a:prstGeom prst="straightConnector1">
              <a:avLst/>
            </a:prstGeom>
            <a:ln w="38100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663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rgbClr val="B08600"/>
                </a:solidFill>
              </a:rPr>
              <a:t>Código</a:t>
            </a:r>
            <a:r>
              <a:rPr lang="es-MX" dirty="0" smtClean="0"/>
              <a:t> </a:t>
            </a:r>
            <a:r>
              <a:rPr lang="es-MX" dirty="0" smtClean="0">
                <a:solidFill>
                  <a:srgbClr val="B08600"/>
                </a:solidFill>
              </a:rPr>
              <a:t>continuación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5686375" cy="4842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Flecha izquierda"/>
          <p:cNvSpPr/>
          <p:nvPr/>
        </p:nvSpPr>
        <p:spPr>
          <a:xfrm>
            <a:off x="4572000" y="1268760"/>
            <a:ext cx="3168352" cy="864096"/>
          </a:xfrm>
          <a:prstGeom prst="leftArrow">
            <a:avLst>
              <a:gd name="adj1" fmla="val 67230"/>
              <a:gd name="adj2" fmla="val 50000"/>
            </a:avLst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Se revisa cuantos caracteres hay en la línea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5 Llamada de flecha a la izquierda"/>
          <p:cNvSpPr/>
          <p:nvPr/>
        </p:nvSpPr>
        <p:spPr>
          <a:xfrm>
            <a:off x="5148064" y="1916832"/>
            <a:ext cx="3816424" cy="2448272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8986"/>
            </a:avLst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>
                <a:solidFill>
                  <a:srgbClr val="000000"/>
                </a:solidFill>
              </a:rPr>
              <a:t>Se </a:t>
            </a:r>
            <a:r>
              <a:rPr lang="es-MX" dirty="0" smtClean="0">
                <a:solidFill>
                  <a:srgbClr val="000000"/>
                </a:solidFill>
              </a:rPr>
              <a:t>revisa, </a:t>
            </a:r>
            <a:r>
              <a:rPr lang="es-MX" dirty="0" err="1" smtClean="0">
                <a:solidFill>
                  <a:srgbClr val="000000"/>
                </a:solidFill>
              </a:rPr>
              <a:t>caracter</a:t>
            </a:r>
            <a:r>
              <a:rPr lang="es-MX" dirty="0" smtClean="0">
                <a:solidFill>
                  <a:srgbClr val="000000"/>
                </a:solidFill>
              </a:rPr>
              <a:t> </a:t>
            </a:r>
            <a:r>
              <a:rPr lang="es-MX" dirty="0">
                <a:solidFill>
                  <a:srgbClr val="000000"/>
                </a:solidFill>
              </a:rPr>
              <a:t>por </a:t>
            </a:r>
            <a:r>
              <a:rPr lang="es-MX" dirty="0" smtClean="0">
                <a:solidFill>
                  <a:srgbClr val="000000"/>
                </a:solidFill>
              </a:rPr>
              <a:t>carácter, </a:t>
            </a:r>
            <a:r>
              <a:rPr lang="es-MX" dirty="0">
                <a:solidFill>
                  <a:srgbClr val="000000"/>
                </a:solidFill>
              </a:rPr>
              <a:t>si </a:t>
            </a:r>
            <a:r>
              <a:rPr lang="es-MX" dirty="0" smtClean="0">
                <a:solidFill>
                  <a:srgbClr val="000000"/>
                </a:solidFill>
              </a:rPr>
              <a:t>es un espacio (</a:t>
            </a:r>
            <a:r>
              <a:rPr lang="es-MX" dirty="0" err="1" smtClean="0">
                <a:solidFill>
                  <a:srgbClr val="000000"/>
                </a:solidFill>
              </a:rPr>
              <a:t>isspace</a:t>
            </a:r>
            <a:r>
              <a:rPr lang="es-MX" dirty="0" smtClean="0">
                <a:solidFill>
                  <a:srgbClr val="000000"/>
                </a:solidFill>
              </a:rPr>
              <a:t>:  \t \n). De ser así se revisa si es un salto de línea o no. </a:t>
            </a:r>
          </a:p>
          <a:p>
            <a:pPr algn="just"/>
            <a:r>
              <a:rPr lang="es-MX" dirty="0" smtClean="0">
                <a:solidFill>
                  <a:srgbClr val="000000"/>
                </a:solidFill>
              </a:rPr>
              <a:t>Con estas condicionales se actualizan las variables de líneas, espacios y caracteres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6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95536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rgbClr val="B08600"/>
                </a:solidFill>
              </a:rPr>
              <a:t>Ejecución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80" y="3516692"/>
            <a:ext cx="5904656" cy="2488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Llamada de flecha a la izquierda"/>
          <p:cNvSpPr/>
          <p:nvPr/>
        </p:nvSpPr>
        <p:spPr>
          <a:xfrm>
            <a:off x="6694866" y="3879050"/>
            <a:ext cx="2125605" cy="1764196"/>
          </a:xfrm>
          <a:prstGeom prst="leftArrowCallout">
            <a:avLst>
              <a:gd name="adj1" fmla="val 18811"/>
              <a:gd name="adj2" fmla="val 25000"/>
              <a:gd name="adj3" fmla="val 18038"/>
              <a:gd name="adj4" fmla="val 76534"/>
            </a:avLst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92 -76 = 16</a:t>
            </a:r>
          </a:p>
          <a:p>
            <a:pPr algn="ctr"/>
            <a:r>
              <a:rPr lang="es-MX" dirty="0" smtClean="0">
                <a:solidFill>
                  <a:srgbClr val="000000"/>
                </a:solidFill>
              </a:rPr>
              <a:t>16 espacios,</a:t>
            </a:r>
          </a:p>
          <a:p>
            <a:pPr algn="ctr"/>
            <a:r>
              <a:rPr lang="es-MX" dirty="0" smtClean="0">
                <a:solidFill>
                  <a:srgbClr val="000000"/>
                </a:solidFill>
              </a:rPr>
              <a:t>76 caracteres</a:t>
            </a:r>
          </a:p>
          <a:p>
            <a:pPr algn="ctr"/>
            <a:r>
              <a:rPr lang="es-MX" dirty="0" smtClean="0">
                <a:solidFill>
                  <a:srgbClr val="000000"/>
                </a:solidFill>
              </a:rPr>
              <a:t>4 saltos de línea</a:t>
            </a:r>
            <a:endParaRPr lang="es-ES" dirty="0">
              <a:solidFill>
                <a:srgbClr val="0000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344816" cy="197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397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r>
              <a:rPr lang="es-MX" sz="3600" dirty="0" smtClean="0">
                <a:solidFill>
                  <a:srgbClr val="B08600"/>
                </a:solidFill>
              </a:rPr>
              <a:t>Creación  de un archivo para escritura</a:t>
            </a:r>
            <a:endParaRPr lang="es-ES" sz="3600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199" y="1412776"/>
            <a:ext cx="8511499" cy="4454624"/>
          </a:xfrm>
        </p:spPr>
        <p:txBody>
          <a:bodyPr/>
          <a:lstStyle/>
          <a:p>
            <a:r>
              <a:rPr lang="es-MX" dirty="0" smtClean="0"/>
              <a:t>Para ilustrar la creación de un archivo para escritura, haremos una copia del peralito. </a:t>
            </a:r>
          </a:p>
          <a:p>
            <a:endParaRPr lang="es-MX" sz="4000" dirty="0"/>
          </a:p>
          <a:p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02" y="2564904"/>
            <a:ext cx="7241714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11560" y="3933056"/>
            <a:ext cx="7992888" cy="792088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331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r>
              <a:rPr lang="es-MX" sz="3600" dirty="0" smtClean="0">
                <a:solidFill>
                  <a:srgbClr val="B08600"/>
                </a:solidFill>
              </a:rPr>
              <a:t>Escritura en un archivo</a:t>
            </a:r>
            <a:endParaRPr lang="es-ES" sz="3600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199" y="1268760"/>
            <a:ext cx="8511499" cy="4454624"/>
          </a:xfrm>
        </p:spPr>
        <p:txBody>
          <a:bodyPr/>
          <a:lstStyle/>
          <a:p>
            <a:r>
              <a:rPr lang="es-MX" sz="3600" dirty="0" smtClean="0"/>
              <a:t>Escribe lo leído: </a:t>
            </a:r>
            <a:r>
              <a:rPr lang="es-MX" sz="3600" dirty="0" err="1" smtClean="0"/>
              <a:t>fgets</a:t>
            </a:r>
            <a:r>
              <a:rPr lang="es-MX" sz="3600" dirty="0" smtClean="0"/>
              <a:t> lee, </a:t>
            </a:r>
            <a:r>
              <a:rPr lang="es-MX" sz="3600" dirty="0" err="1" smtClean="0"/>
              <a:t>fputs</a:t>
            </a:r>
            <a:r>
              <a:rPr lang="es-MX" sz="3600" dirty="0" smtClean="0"/>
              <a:t> escribe</a:t>
            </a:r>
          </a:p>
          <a:p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54" y="2060848"/>
            <a:ext cx="819800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99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77504"/>
            <a:ext cx="8766431" cy="36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2915816" y="2521304"/>
            <a:ext cx="1080120" cy="835688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653136"/>
            <a:ext cx="550048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Elipse"/>
          <p:cNvSpPr/>
          <p:nvPr/>
        </p:nvSpPr>
        <p:spPr>
          <a:xfrm>
            <a:off x="2555776" y="5473632"/>
            <a:ext cx="1872208" cy="105171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43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55576"/>
          </a:xfrm>
        </p:spPr>
        <p:txBody>
          <a:bodyPr/>
          <a:lstStyle/>
          <a:p>
            <a:pPr algn="l"/>
            <a:r>
              <a:rPr lang="es-MX" sz="3200" dirty="0" smtClean="0">
                <a:solidFill>
                  <a:srgbClr val="B08600"/>
                </a:solidFill>
              </a:rPr>
              <a:t>Ejecución: </a:t>
            </a:r>
            <a:br>
              <a:rPr lang="es-MX" sz="3200" dirty="0" smtClean="0">
                <a:solidFill>
                  <a:srgbClr val="B08600"/>
                </a:solidFill>
              </a:rPr>
            </a:br>
            <a:r>
              <a:rPr lang="es-MX" sz="3200" dirty="0" smtClean="0">
                <a:solidFill>
                  <a:srgbClr val="B08600"/>
                </a:solidFill>
              </a:rPr>
              <a:t>Se copia lo que hay en peralito en copia</a:t>
            </a:r>
            <a:endParaRPr lang="es-ES" sz="3200" dirty="0">
              <a:solidFill>
                <a:srgbClr val="B086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1905000"/>
            <a:ext cx="85058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36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1560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rgbClr val="B08600"/>
                </a:solidFill>
              </a:rPr>
              <a:t>Ejemplo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382616"/>
          </a:xfrm>
        </p:spPr>
        <p:txBody>
          <a:bodyPr/>
          <a:lstStyle/>
          <a:p>
            <a:r>
              <a:rPr lang="es-MX" dirty="0" smtClean="0"/>
              <a:t>Programa Alta Productos</a:t>
            </a:r>
          </a:p>
          <a:p>
            <a:r>
              <a:rPr lang="es-MX" dirty="0" smtClean="0"/>
              <a:t>La información de los productos se guarda en una estructura</a:t>
            </a:r>
          </a:p>
          <a:p>
            <a:r>
              <a:rPr lang="es-MX" dirty="0" smtClean="0"/>
              <a:t>Modificación, en lugar de imprimir en pantalla los productos dados de alta, que los escriba en un archivo.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528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rgbClr val="B08600"/>
                </a:solidFill>
              </a:rPr>
              <a:t>Ejemplo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6632"/>
          </a:xfrm>
        </p:spPr>
        <p:txBody>
          <a:bodyPr/>
          <a:lstStyle/>
          <a:p>
            <a:r>
              <a:rPr lang="es-MX" dirty="0" smtClean="0"/>
              <a:t>Programa Alta productos </a:t>
            </a:r>
            <a:endParaRPr lang="es-E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25" y="2636912"/>
            <a:ext cx="3502695" cy="209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579094"/>
            <a:ext cx="5055758" cy="3298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082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62" y="1628800"/>
            <a:ext cx="5954638" cy="487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5 Conector recto de flecha"/>
          <p:cNvCxnSpPr>
            <a:stCxn id="9" idx="1"/>
          </p:cNvCxnSpPr>
          <p:nvPr/>
        </p:nvCxnSpPr>
        <p:spPr>
          <a:xfrm flipH="1" flipV="1">
            <a:off x="2699792" y="2095981"/>
            <a:ext cx="3456384" cy="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6156176" y="1772816"/>
            <a:ext cx="272382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Se agrega la definición</a:t>
            </a:r>
          </a:p>
          <a:p>
            <a:r>
              <a:rPr lang="es-MX" dirty="0"/>
              <a:t>d</a:t>
            </a:r>
            <a:r>
              <a:rPr lang="es-MX" dirty="0" smtClean="0"/>
              <a:t>el apuntador de archivo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Modificación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Llamada de flecha a la izquierda"/>
          <p:cNvSpPr/>
          <p:nvPr/>
        </p:nvSpPr>
        <p:spPr>
          <a:xfrm>
            <a:off x="5868144" y="3140968"/>
            <a:ext cx="2592288" cy="2304256"/>
          </a:xfrm>
          <a:prstGeom prst="leftArrowCallou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La solicitud de información queda igual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7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474593" y="1412776"/>
            <a:ext cx="8345879" cy="5112568"/>
            <a:chOff x="395536" y="836712"/>
            <a:chExt cx="8345879" cy="511256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836712"/>
              <a:ext cx="8159336" cy="5112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1 Elipse"/>
            <p:cNvSpPr/>
            <p:nvPr/>
          </p:nvSpPr>
          <p:spPr>
            <a:xfrm>
              <a:off x="755576" y="1124744"/>
              <a:ext cx="1728192" cy="15841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4" name="3 Conector recto de flecha"/>
            <p:cNvCxnSpPr>
              <a:stCxn id="6" idx="1"/>
            </p:cNvCxnSpPr>
            <p:nvPr/>
          </p:nvCxnSpPr>
          <p:spPr>
            <a:xfrm flipH="1" flipV="1">
              <a:off x="2483768" y="1916832"/>
              <a:ext cx="3240360" cy="111525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CuadroTexto"/>
            <p:cNvSpPr txBox="1"/>
            <p:nvPr/>
          </p:nvSpPr>
          <p:spPr>
            <a:xfrm>
              <a:off x="5724128" y="2708920"/>
              <a:ext cx="2736647" cy="646331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 cambian los </a:t>
              </a:r>
              <a:r>
                <a:rPr lang="es-MX" dirty="0" err="1" smtClean="0"/>
                <a:t>printf</a:t>
              </a:r>
              <a:r>
                <a:rPr lang="es-MX" dirty="0" smtClean="0"/>
                <a:t> por</a:t>
              </a:r>
            </a:p>
            <a:p>
              <a:r>
                <a:rPr lang="es-MX" dirty="0" err="1" smtClean="0"/>
                <a:t>fprintf</a:t>
              </a:r>
              <a:endParaRPr lang="es-ES" dirty="0"/>
            </a:p>
          </p:txBody>
        </p:sp>
        <p:sp>
          <p:nvSpPr>
            <p:cNvPr id="8" name="7 Elipse"/>
            <p:cNvSpPr/>
            <p:nvPr/>
          </p:nvSpPr>
          <p:spPr>
            <a:xfrm>
              <a:off x="755576" y="4869160"/>
              <a:ext cx="4824536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10 Elipse"/>
            <p:cNvSpPr/>
            <p:nvPr/>
          </p:nvSpPr>
          <p:spPr>
            <a:xfrm>
              <a:off x="683568" y="5373216"/>
              <a:ext cx="2484276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5876528" y="5302949"/>
              <a:ext cx="2864887" cy="646331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 abre y cierra el archivo</a:t>
              </a:r>
            </a:p>
            <a:p>
              <a:r>
                <a:rPr lang="es-MX" dirty="0" err="1" smtClean="0"/>
                <a:t>fopen</a:t>
              </a:r>
              <a:r>
                <a:rPr lang="es-MX" dirty="0" smtClean="0"/>
                <a:t>, </a:t>
              </a:r>
              <a:r>
                <a:rPr lang="es-MX" dirty="0" err="1" smtClean="0"/>
                <a:t>fclose</a:t>
              </a:r>
              <a:endParaRPr lang="es-ES" dirty="0"/>
            </a:p>
          </p:txBody>
        </p:sp>
        <p:cxnSp>
          <p:nvCxnSpPr>
            <p:cNvPr id="10" name="9 Conector recto de flecha"/>
            <p:cNvCxnSpPr>
              <a:stCxn id="12" idx="1"/>
            </p:cNvCxnSpPr>
            <p:nvPr/>
          </p:nvCxnSpPr>
          <p:spPr>
            <a:xfrm flipH="1" flipV="1">
              <a:off x="5580112" y="5049180"/>
              <a:ext cx="296416" cy="57693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>
              <a:stCxn id="12" idx="1"/>
              <a:endCxn id="11" idx="6"/>
            </p:cNvCxnSpPr>
            <p:nvPr/>
          </p:nvCxnSpPr>
          <p:spPr>
            <a:xfrm flipH="1" flipV="1">
              <a:off x="3167844" y="5553236"/>
              <a:ext cx="2708684" cy="7287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2 Marcador de contenido"/>
          <p:cNvSpPr>
            <a:spLocks noGrp="1"/>
          </p:cNvSpPr>
          <p:nvPr>
            <p:ph idx="1"/>
          </p:nvPr>
        </p:nvSpPr>
        <p:spPr>
          <a:xfrm>
            <a:off x="179512" y="332656"/>
            <a:ext cx="8229600" cy="1008112"/>
          </a:xfrm>
        </p:spPr>
        <p:txBody>
          <a:bodyPr/>
          <a:lstStyle/>
          <a:p>
            <a:r>
              <a:rPr lang="es-MX" sz="2800" dirty="0" smtClean="0">
                <a:solidFill>
                  <a:srgbClr val="B08600"/>
                </a:solidFill>
              </a:rPr>
              <a:t>Se escribe con </a:t>
            </a:r>
            <a:r>
              <a:rPr lang="es-MX" sz="2800" dirty="0" err="1" smtClean="0">
                <a:solidFill>
                  <a:srgbClr val="B08600"/>
                </a:solidFill>
              </a:rPr>
              <a:t>fprintf</a:t>
            </a:r>
            <a:r>
              <a:rPr lang="es-MX" sz="2800" dirty="0" smtClean="0">
                <a:solidFill>
                  <a:srgbClr val="B08600"/>
                </a:solidFill>
              </a:rPr>
              <a:t>, que es similar al </a:t>
            </a:r>
            <a:r>
              <a:rPr lang="es-MX" sz="2800" dirty="0" err="1" smtClean="0">
                <a:solidFill>
                  <a:srgbClr val="B08600"/>
                </a:solidFill>
              </a:rPr>
              <a:t>printf</a:t>
            </a:r>
            <a:r>
              <a:rPr lang="es-MX" sz="2800" dirty="0" smtClean="0">
                <a:solidFill>
                  <a:srgbClr val="B08600"/>
                </a:solidFill>
              </a:rPr>
              <a:t>, solo se agrega al inicio el apuntador a archivo.</a:t>
            </a:r>
            <a:endParaRPr lang="es-ES" sz="2800" dirty="0">
              <a:solidFill>
                <a:srgbClr val="B08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65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95536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rgbClr val="B08600"/>
                </a:solidFill>
              </a:rPr>
              <a:t>Ejecución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340768"/>
            <a:ext cx="5620695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389967"/>
            <a:ext cx="4270444" cy="2579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Llamada ovalada"/>
          <p:cNvSpPr/>
          <p:nvPr/>
        </p:nvSpPr>
        <p:spPr>
          <a:xfrm>
            <a:off x="6182468" y="1700807"/>
            <a:ext cx="2592288" cy="1424601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Archivo abierto usando block de notas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4 Llamada ovalada"/>
          <p:cNvSpPr/>
          <p:nvPr/>
        </p:nvSpPr>
        <p:spPr>
          <a:xfrm>
            <a:off x="1196078" y="4976226"/>
            <a:ext cx="2007174" cy="1149898"/>
          </a:xfrm>
          <a:prstGeom prst="wedgeEllipseCallout">
            <a:avLst>
              <a:gd name="adj1" fmla="val -9601"/>
              <a:gd name="adj2" fmla="val -7457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Datos introducidos al programa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5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Desventajas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98640"/>
          </a:xfrm>
        </p:spPr>
        <p:txBody>
          <a:bodyPr/>
          <a:lstStyle/>
          <a:p>
            <a:r>
              <a:rPr lang="es-MX" sz="2800" dirty="0" smtClean="0"/>
              <a:t>Recuperar información de tipo entero o flotante almacenada como cadenas de caracteres no resulta simple.</a:t>
            </a:r>
          </a:p>
          <a:p>
            <a:r>
              <a:rPr lang="es-MX" sz="2800" dirty="0" smtClean="0"/>
              <a:t>Se requiere convertirlos los </a:t>
            </a:r>
            <a:r>
              <a:rPr lang="es-MX" sz="2800" dirty="0" err="1" smtClean="0"/>
              <a:t>strings</a:t>
            </a:r>
            <a:r>
              <a:rPr lang="es-MX" sz="2800" dirty="0" smtClean="0"/>
              <a:t>  a su correspondiente representación numérica</a:t>
            </a:r>
          </a:p>
          <a:p>
            <a:pPr lvl="1"/>
            <a:r>
              <a:rPr lang="es-MX" sz="2400" dirty="0" err="1" smtClean="0"/>
              <a:t>atoi</a:t>
            </a:r>
            <a:r>
              <a:rPr lang="es-MX" sz="2400" dirty="0" smtClean="0"/>
              <a:t>: convierte de </a:t>
            </a:r>
            <a:r>
              <a:rPr lang="es-MX" sz="2400" dirty="0" err="1" smtClean="0"/>
              <a:t>string</a:t>
            </a:r>
            <a:r>
              <a:rPr lang="es-MX" sz="2400" dirty="0" smtClean="0"/>
              <a:t> a entero</a:t>
            </a:r>
          </a:p>
          <a:p>
            <a:pPr lvl="1"/>
            <a:r>
              <a:rPr lang="es-MX" sz="2400" dirty="0" err="1" smtClean="0"/>
              <a:t>atof</a:t>
            </a:r>
            <a:r>
              <a:rPr lang="es-MX" sz="2400" dirty="0" smtClean="0"/>
              <a:t>: convierte de </a:t>
            </a:r>
            <a:r>
              <a:rPr lang="es-MX" sz="2400" dirty="0" err="1" smtClean="0"/>
              <a:t>string</a:t>
            </a:r>
            <a:r>
              <a:rPr lang="es-MX" sz="2400" dirty="0" smtClean="0"/>
              <a:t> a flotante</a:t>
            </a:r>
          </a:p>
          <a:p>
            <a:r>
              <a:rPr lang="es-MX" sz="2800" dirty="0" smtClean="0"/>
              <a:t>Se requiere saber el orden de los datos guardados.</a:t>
            </a:r>
          </a:p>
          <a:p>
            <a:r>
              <a:rPr lang="es-MX" sz="2800" dirty="0" smtClean="0"/>
              <a:t>Es mejor utilizar archivos binarios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426809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Archivos Binarios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98640"/>
          </a:xfrm>
        </p:spPr>
        <p:txBody>
          <a:bodyPr/>
          <a:lstStyle/>
          <a:p>
            <a:r>
              <a:rPr lang="es-MX" dirty="0" smtClean="0"/>
              <a:t>Apertura y cierre de archivos binarios</a:t>
            </a:r>
          </a:p>
          <a:p>
            <a:pPr lvl="1"/>
            <a:r>
              <a:rPr lang="es-MX" dirty="0" smtClean="0"/>
              <a:t>Se utiliza la función </a:t>
            </a:r>
            <a:r>
              <a:rPr lang="es-MX" b="1" dirty="0" err="1" smtClean="0"/>
              <a:t>fopen</a:t>
            </a:r>
            <a:r>
              <a:rPr lang="es-MX" dirty="0" smtClean="0"/>
              <a:t> para abrir un archivo.</a:t>
            </a:r>
          </a:p>
          <a:p>
            <a:pPr lvl="1"/>
            <a:r>
              <a:rPr lang="es-MX" dirty="0" smtClean="0"/>
              <a:t>A los modos de apertura se les agrega una b,</a:t>
            </a:r>
            <a:r>
              <a:rPr lang="es-ES" dirty="0" smtClean="0"/>
              <a:t> es decir, </a:t>
            </a:r>
            <a:r>
              <a:rPr lang="es-ES" b="1" dirty="0" err="1" smtClean="0"/>
              <a:t>rb</a:t>
            </a:r>
            <a:r>
              <a:rPr lang="es-ES" dirty="0" smtClean="0"/>
              <a:t>, </a:t>
            </a:r>
            <a:r>
              <a:rPr lang="es-ES" b="1" dirty="0" err="1" smtClean="0"/>
              <a:t>wb</a:t>
            </a:r>
            <a:r>
              <a:rPr lang="es-ES" dirty="0" smtClean="0"/>
              <a:t>, </a:t>
            </a:r>
            <a:r>
              <a:rPr lang="es-ES" b="1" dirty="0" smtClean="0"/>
              <a:t>ab</a:t>
            </a:r>
            <a:r>
              <a:rPr lang="es-ES" dirty="0" smtClean="0"/>
              <a:t>.</a:t>
            </a:r>
          </a:p>
          <a:p>
            <a:pPr lvl="1"/>
            <a:r>
              <a:rPr lang="es-MX" dirty="0" smtClean="0"/>
              <a:t>Para cerrar el archivo se utiliza la función </a:t>
            </a:r>
            <a:r>
              <a:rPr lang="es-MX" b="1" dirty="0" err="1" smtClean="0"/>
              <a:t>fclose</a:t>
            </a:r>
            <a:endParaRPr lang="es-ES" b="1" dirty="0" smtClean="0"/>
          </a:p>
          <a:p>
            <a:pPr lvl="1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90970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156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Abrir y Cerrar Archivo Binario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81318"/>
            <a:ext cx="724058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Llamada ovalada"/>
          <p:cNvSpPr/>
          <p:nvPr/>
        </p:nvSpPr>
        <p:spPr>
          <a:xfrm>
            <a:off x="5436096" y="2996952"/>
            <a:ext cx="3312368" cy="1584176"/>
          </a:xfrm>
          <a:prstGeom prst="wedgeEllipseCallou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/>
                </a:solidFill>
              </a:rPr>
              <a:t>Abre Archivo Binario, para insertar datos al final: </a:t>
            </a:r>
            <a:r>
              <a:rPr lang="es-MX" dirty="0" err="1" smtClean="0">
                <a:solidFill>
                  <a:schemeClr val="tx2"/>
                </a:solidFill>
              </a:rPr>
              <a:t>append</a:t>
            </a:r>
            <a:r>
              <a:rPr lang="es-MX" dirty="0" smtClean="0">
                <a:solidFill>
                  <a:schemeClr val="tx2"/>
                </a:solidFill>
              </a:rPr>
              <a:t> </a:t>
            </a:r>
            <a:r>
              <a:rPr lang="es-MX" dirty="0" err="1" smtClean="0">
                <a:solidFill>
                  <a:schemeClr val="tx2"/>
                </a:solidFill>
              </a:rPr>
              <a:t>binary</a:t>
            </a:r>
            <a:r>
              <a:rPr lang="es-MX" dirty="0" smtClean="0">
                <a:solidFill>
                  <a:schemeClr val="tx2"/>
                </a:solidFill>
              </a:rPr>
              <a:t> (ab)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6" name="5 Pentágono"/>
          <p:cNvSpPr/>
          <p:nvPr/>
        </p:nvSpPr>
        <p:spPr>
          <a:xfrm>
            <a:off x="395536" y="5589240"/>
            <a:ext cx="1512168" cy="576064"/>
          </a:xfrm>
          <a:prstGeom prst="homePlat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/>
                </a:solidFill>
              </a:rPr>
              <a:t>Cierra Archivo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7" name="6 Llamada de flecha hacia arriba"/>
          <p:cNvSpPr/>
          <p:nvPr/>
        </p:nvSpPr>
        <p:spPr>
          <a:xfrm>
            <a:off x="4716016" y="5341919"/>
            <a:ext cx="3024336" cy="792088"/>
          </a:xfrm>
          <a:prstGeom prst="upArrowCallou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/>
                </a:solidFill>
              </a:rPr>
              <a:t>En esta función se escribe en el archivo</a:t>
            </a:r>
            <a:endParaRPr lang="es-E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0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Archivos Binarios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98640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Lectura y escritura de archivos binarios</a:t>
            </a:r>
          </a:p>
          <a:p>
            <a:r>
              <a:rPr lang="es-MX" sz="2800" dirty="0" smtClean="0"/>
              <a:t>Se </a:t>
            </a:r>
            <a:r>
              <a:rPr lang="es-MX" sz="2800" dirty="0" smtClean="0"/>
              <a:t>usa </a:t>
            </a:r>
            <a:r>
              <a:rPr lang="es-MX" sz="2800" dirty="0" smtClean="0"/>
              <a:t>la función </a:t>
            </a:r>
            <a:r>
              <a:rPr lang="es-MX" sz="2800" b="1" dirty="0" err="1" smtClean="0"/>
              <a:t>fread</a:t>
            </a:r>
            <a:r>
              <a:rPr lang="es-MX" sz="2800" dirty="0" smtClean="0"/>
              <a:t> para leer información de un </a:t>
            </a:r>
            <a:r>
              <a:rPr lang="es-MX" sz="2800" dirty="0" smtClean="0"/>
              <a:t>archivo y </a:t>
            </a:r>
            <a:r>
              <a:rPr lang="es-MX" sz="2800" b="1" dirty="0" err="1" smtClean="0"/>
              <a:t>fwrite</a:t>
            </a:r>
            <a:r>
              <a:rPr lang="es-MX" sz="2800" dirty="0" smtClean="0"/>
              <a:t> para escribir</a:t>
            </a:r>
          </a:p>
          <a:p>
            <a:pPr lvl="1"/>
            <a:r>
              <a:rPr lang="es-MX" dirty="0" err="1" smtClean="0"/>
              <a:t>fread</a:t>
            </a:r>
            <a:r>
              <a:rPr lang="es-MX" dirty="0" smtClean="0"/>
              <a:t>(</a:t>
            </a:r>
            <a:r>
              <a:rPr lang="es-MX" dirty="0" err="1" smtClean="0"/>
              <a:t>apVar</a:t>
            </a:r>
            <a:r>
              <a:rPr lang="es-MX" dirty="0" smtClean="0"/>
              <a:t>, </a:t>
            </a:r>
            <a:r>
              <a:rPr lang="es-MX" dirty="0" err="1" smtClean="0"/>
              <a:t>tamElem</a:t>
            </a:r>
            <a:r>
              <a:rPr lang="es-MX" dirty="0" smtClean="0"/>
              <a:t>, cuantos, </a:t>
            </a:r>
            <a:r>
              <a:rPr lang="es-MX" dirty="0" err="1" smtClean="0"/>
              <a:t>apArch</a:t>
            </a:r>
            <a:r>
              <a:rPr lang="es-MX" dirty="0" smtClean="0"/>
              <a:t>)</a:t>
            </a:r>
            <a:endParaRPr lang="es-MX" dirty="0" smtClean="0"/>
          </a:p>
          <a:p>
            <a:pPr lvl="1"/>
            <a:r>
              <a:rPr lang="es-MX" dirty="0" err="1" smtClean="0"/>
              <a:t>fwrite</a:t>
            </a:r>
            <a:r>
              <a:rPr lang="es-MX" dirty="0" smtClean="0"/>
              <a:t>(</a:t>
            </a:r>
            <a:r>
              <a:rPr lang="es-MX" dirty="0" err="1" smtClean="0"/>
              <a:t>apVar</a:t>
            </a:r>
            <a:r>
              <a:rPr lang="es-MX" dirty="0"/>
              <a:t>, </a:t>
            </a:r>
            <a:r>
              <a:rPr lang="es-MX" dirty="0" err="1" smtClean="0"/>
              <a:t>tamElem</a:t>
            </a:r>
            <a:r>
              <a:rPr lang="es-MX" dirty="0" smtClean="0"/>
              <a:t>, </a:t>
            </a:r>
            <a:r>
              <a:rPr lang="es-MX" dirty="0"/>
              <a:t>cuantos, </a:t>
            </a:r>
            <a:r>
              <a:rPr lang="es-MX" dirty="0" err="1"/>
              <a:t>apArch</a:t>
            </a:r>
            <a:r>
              <a:rPr lang="es-MX" dirty="0" smtClean="0"/>
              <a:t>)</a:t>
            </a:r>
          </a:p>
          <a:p>
            <a:pPr lvl="2"/>
            <a:r>
              <a:rPr lang="es-MX" dirty="0" err="1" smtClean="0"/>
              <a:t>apVar</a:t>
            </a:r>
            <a:r>
              <a:rPr lang="es-MX" dirty="0" smtClean="0"/>
              <a:t>: apuntador a un bloque de memoria del tamaño de </a:t>
            </a:r>
            <a:r>
              <a:rPr lang="es-MX" dirty="0" err="1" smtClean="0"/>
              <a:t>tamElem</a:t>
            </a:r>
            <a:r>
              <a:rPr lang="es-MX" dirty="0" smtClean="0"/>
              <a:t> * Cuantos.</a:t>
            </a:r>
          </a:p>
          <a:p>
            <a:pPr lvl="2"/>
            <a:r>
              <a:rPr lang="es-MX" dirty="0" err="1" smtClean="0"/>
              <a:t>tamElem</a:t>
            </a:r>
            <a:r>
              <a:rPr lang="es-MX" dirty="0" smtClean="0"/>
              <a:t>: Tamaño de cada elemento</a:t>
            </a:r>
          </a:p>
          <a:p>
            <a:pPr lvl="2"/>
            <a:r>
              <a:rPr lang="es-MX" dirty="0" smtClean="0"/>
              <a:t>Cuantos: Número de elementos</a:t>
            </a:r>
          </a:p>
          <a:p>
            <a:pPr lvl="2"/>
            <a:r>
              <a:rPr lang="es-MX" dirty="0" err="1" smtClean="0"/>
              <a:t>apArch</a:t>
            </a:r>
            <a:r>
              <a:rPr lang="es-MX" dirty="0" smtClean="0"/>
              <a:t>: Apuntador a archivos</a:t>
            </a:r>
          </a:p>
          <a:p>
            <a:pPr lvl="2"/>
            <a:endParaRPr lang="es-MX" dirty="0"/>
          </a:p>
          <a:p>
            <a:pPr lvl="1"/>
            <a:endParaRPr lang="es-ES" b="1" dirty="0" smtClean="0"/>
          </a:p>
          <a:p>
            <a:pPr lvl="1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5694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Unidad de competencia IV: Archivos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628800"/>
            <a:ext cx="7859216" cy="4704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Objetivo:</a:t>
            </a:r>
            <a:endParaRPr lang="es-MX" sz="3300" dirty="0" smtClean="0">
              <a:solidFill>
                <a:srgbClr val="00B050"/>
              </a:solidFill>
            </a:endParaRPr>
          </a:p>
          <a:p>
            <a:r>
              <a:rPr lang="es-MX" dirty="0" smtClean="0"/>
              <a:t>Aplicar los conceptos básicos sobre el manejo de archivos de texto y binarios.</a:t>
            </a:r>
            <a:endParaRPr lang="es-MX" dirty="0"/>
          </a:p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 smtClean="0"/>
              <a:t>Concepto de Archivo, </a:t>
            </a:r>
          </a:p>
          <a:p>
            <a:r>
              <a:rPr lang="es-MX" dirty="0" smtClean="0"/>
              <a:t>Archivos de Texto</a:t>
            </a:r>
          </a:p>
          <a:p>
            <a:r>
              <a:rPr lang="es-MX" dirty="0" smtClean="0"/>
              <a:t>Archivos Binarios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1813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Escribir un bloque de datos</a:t>
            </a:r>
            <a:endParaRPr lang="es-ES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3886200"/>
          </a:xfrm>
        </p:spPr>
        <p:txBody>
          <a:bodyPr/>
          <a:lstStyle/>
          <a:p>
            <a:pPr marL="0" indent="0">
              <a:buNone/>
            </a:pPr>
            <a:r>
              <a:rPr lang="es-MX" sz="2000" dirty="0" err="1" smtClean="0"/>
              <a:t>fwrite</a:t>
            </a:r>
            <a:r>
              <a:rPr lang="es-MX" sz="2000" dirty="0" smtClean="0"/>
              <a:t>(apuntador, tamaño del elemento, numero de elementos, archivo)</a:t>
            </a:r>
            <a:endParaRPr lang="es-E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15" y="1844824"/>
            <a:ext cx="6796955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Llamada de flecha hacia arriba"/>
          <p:cNvSpPr/>
          <p:nvPr/>
        </p:nvSpPr>
        <p:spPr>
          <a:xfrm>
            <a:off x="2555776" y="5085184"/>
            <a:ext cx="1728192" cy="1224136"/>
          </a:xfrm>
          <a:prstGeom prst="upArrowCallou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/>
                </a:solidFill>
              </a:rPr>
              <a:t>Referencia al bloque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6" name="5 Llamada de flecha hacia arriba"/>
          <p:cNvSpPr/>
          <p:nvPr/>
        </p:nvSpPr>
        <p:spPr>
          <a:xfrm>
            <a:off x="4139952" y="5085184"/>
            <a:ext cx="1728192" cy="1224136"/>
          </a:xfrm>
          <a:prstGeom prst="upArrowCallout">
            <a:avLst/>
          </a:prstGeom>
          <a:solidFill>
            <a:schemeClr val="bg1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/>
                </a:solidFill>
              </a:rPr>
              <a:t>Tamaño del elemento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7" name="6 Llamada de flecha hacia arriba"/>
          <p:cNvSpPr/>
          <p:nvPr/>
        </p:nvSpPr>
        <p:spPr>
          <a:xfrm>
            <a:off x="5364088" y="5085184"/>
            <a:ext cx="1728192" cy="1224136"/>
          </a:xfrm>
          <a:prstGeom prst="upArrowCallout">
            <a:avLst/>
          </a:prstGeom>
          <a:solidFill>
            <a:schemeClr val="bg1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/>
                </a:solidFill>
              </a:rPr>
              <a:t>Número de elementos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8" name="7 Llamada de flecha hacia arriba"/>
          <p:cNvSpPr/>
          <p:nvPr/>
        </p:nvSpPr>
        <p:spPr>
          <a:xfrm>
            <a:off x="6012160" y="5085184"/>
            <a:ext cx="1728192" cy="1224136"/>
          </a:xfrm>
          <a:prstGeom prst="upArrowCallout">
            <a:avLst/>
          </a:prstGeom>
          <a:solidFill>
            <a:schemeClr val="bg1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2"/>
                </a:solidFill>
              </a:rPr>
              <a:t>Apuntador a Archivo</a:t>
            </a:r>
            <a:endParaRPr lang="es-E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49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51520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rgbClr val="B08600"/>
                </a:solidFill>
              </a:rPr>
              <a:t>Ejecución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27813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268760"/>
            <a:ext cx="18859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506" y="1052736"/>
            <a:ext cx="302895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Llamada de flecha hacia arriba"/>
          <p:cNvSpPr/>
          <p:nvPr/>
        </p:nvSpPr>
        <p:spPr>
          <a:xfrm>
            <a:off x="539552" y="4725144"/>
            <a:ext cx="4392488" cy="1779959"/>
          </a:xfrm>
          <a:prstGeom prst="upArrowCallou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Al imprimir no hay nada</a:t>
            </a:r>
            <a:r>
              <a:rPr lang="es-ES" dirty="0" smtClean="0">
                <a:solidFill>
                  <a:srgbClr val="000000"/>
                </a:solidFill>
              </a:rPr>
              <a:t>, posteriormente se dan de alta y escriben en el archivo los tres productos: </a:t>
            </a:r>
            <a:r>
              <a:rPr lang="es-ES" dirty="0" err="1" smtClean="0">
                <a:solidFill>
                  <a:srgbClr val="000000"/>
                </a:solidFill>
              </a:rPr>
              <a:t>jabon</a:t>
            </a:r>
            <a:r>
              <a:rPr lang="es-ES" dirty="0" smtClean="0">
                <a:solidFill>
                  <a:srgbClr val="000000"/>
                </a:solidFill>
              </a:rPr>
              <a:t>, pasta y </a:t>
            </a:r>
            <a:r>
              <a:rPr lang="es-ES" dirty="0" err="1" smtClean="0">
                <a:solidFill>
                  <a:srgbClr val="000000"/>
                </a:solidFill>
              </a:rPr>
              <a:t>shampoo</a:t>
            </a:r>
            <a:endParaRPr lang="es-MX" dirty="0" smtClean="0">
              <a:solidFill>
                <a:srgbClr val="000000"/>
              </a:solidFill>
            </a:endParaRPr>
          </a:p>
        </p:txBody>
      </p:sp>
      <p:sp>
        <p:nvSpPr>
          <p:cNvPr id="8" name="7 Llamada de flecha hacia arriba"/>
          <p:cNvSpPr/>
          <p:nvPr/>
        </p:nvSpPr>
        <p:spPr>
          <a:xfrm>
            <a:off x="4499992" y="4725144"/>
            <a:ext cx="4392488" cy="1779959"/>
          </a:xfrm>
          <a:prstGeom prst="upArrowCallou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Al imprimir nuevamente</a:t>
            </a:r>
            <a:r>
              <a:rPr lang="es-ES" dirty="0" smtClean="0">
                <a:solidFill>
                  <a:srgbClr val="000000"/>
                </a:solidFill>
              </a:rPr>
              <a:t>, se muestran los </a:t>
            </a:r>
            <a:r>
              <a:rPr lang="es-ES" dirty="0">
                <a:solidFill>
                  <a:srgbClr val="000000"/>
                </a:solidFill>
              </a:rPr>
              <a:t>t</a:t>
            </a:r>
            <a:r>
              <a:rPr lang="es-ES" dirty="0" smtClean="0">
                <a:solidFill>
                  <a:srgbClr val="000000"/>
                </a:solidFill>
              </a:rPr>
              <a:t>res productos, se termina el programa</a:t>
            </a:r>
            <a:endParaRPr lang="es-MX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33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Leer un bloque de datos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5859749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Llamada ovalada"/>
          <p:cNvSpPr/>
          <p:nvPr/>
        </p:nvSpPr>
        <p:spPr>
          <a:xfrm>
            <a:off x="6444208" y="1700808"/>
            <a:ext cx="1800200" cy="158417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Se abre el archivo para lectura binaria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4 Pentágono"/>
          <p:cNvSpPr/>
          <p:nvPr/>
        </p:nvSpPr>
        <p:spPr>
          <a:xfrm>
            <a:off x="971600" y="3933056"/>
            <a:ext cx="1440160" cy="648072"/>
          </a:xfrm>
          <a:prstGeom prst="homePlate">
            <a:avLst/>
          </a:prstGeom>
          <a:solidFill>
            <a:schemeClr val="bg1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Se cierra el archivo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6 Llamada de flecha hacia arriba"/>
          <p:cNvSpPr/>
          <p:nvPr/>
        </p:nvSpPr>
        <p:spPr>
          <a:xfrm>
            <a:off x="4932040" y="4149080"/>
            <a:ext cx="2304256" cy="1296144"/>
          </a:xfrm>
          <a:prstGeom prst="upArrowCallout">
            <a:avLst/>
          </a:prstGeom>
          <a:solidFill>
            <a:schemeClr val="bg1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0000"/>
                </a:solidFill>
              </a:rPr>
              <a:t>En esta función se lee el archivo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pPr algn="l"/>
            <a:r>
              <a:rPr lang="es-MX" dirty="0" smtClean="0">
                <a:solidFill>
                  <a:srgbClr val="B08600"/>
                </a:solidFill>
              </a:rPr>
              <a:t>Ejecución</a:t>
            </a:r>
            <a:endParaRPr lang="es-ES" dirty="0">
              <a:solidFill>
                <a:srgbClr val="B086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0861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10 Grupo"/>
          <p:cNvGrpSpPr/>
          <p:nvPr/>
        </p:nvGrpSpPr>
        <p:grpSpPr>
          <a:xfrm>
            <a:off x="611560" y="2358172"/>
            <a:ext cx="8272457" cy="638780"/>
            <a:chOff x="611560" y="2358172"/>
            <a:chExt cx="8272457" cy="638780"/>
          </a:xfrm>
        </p:grpSpPr>
        <p:sp>
          <p:nvSpPr>
            <p:cNvPr id="4" name="3 Rectángulo"/>
            <p:cNvSpPr/>
            <p:nvPr/>
          </p:nvSpPr>
          <p:spPr>
            <a:xfrm>
              <a:off x="611560" y="2358172"/>
              <a:ext cx="3086100" cy="638780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" name="5 Conector recto de flecha"/>
            <p:cNvCxnSpPr>
              <a:stCxn id="7" idx="1"/>
            </p:cNvCxnSpPr>
            <p:nvPr/>
          </p:nvCxnSpPr>
          <p:spPr>
            <a:xfrm flipH="1">
              <a:off x="3697660" y="2749570"/>
              <a:ext cx="1090364" cy="31358"/>
            </a:xfrm>
            <a:prstGeom prst="straightConnector1">
              <a:avLst/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CuadroTexto"/>
            <p:cNvSpPr txBox="1"/>
            <p:nvPr/>
          </p:nvSpPr>
          <p:spPr>
            <a:xfrm>
              <a:off x="4788024" y="2564904"/>
              <a:ext cx="4095993" cy="369332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Al imprimir no hay datos almacenados</a:t>
              </a:r>
              <a:endParaRPr lang="es-ES" dirty="0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611560" y="3789040"/>
            <a:ext cx="7913384" cy="1152128"/>
            <a:chOff x="611560" y="2564904"/>
            <a:chExt cx="7913384" cy="1152128"/>
          </a:xfrm>
        </p:grpSpPr>
        <p:sp>
          <p:nvSpPr>
            <p:cNvPr id="14" name="13 Rectángulo"/>
            <p:cNvSpPr/>
            <p:nvPr/>
          </p:nvSpPr>
          <p:spPr>
            <a:xfrm>
              <a:off x="611560" y="2564904"/>
              <a:ext cx="3086100" cy="1152128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" name="14 Conector recto de flecha"/>
            <p:cNvCxnSpPr>
              <a:stCxn id="16" idx="1"/>
            </p:cNvCxnSpPr>
            <p:nvPr/>
          </p:nvCxnSpPr>
          <p:spPr>
            <a:xfrm flipH="1">
              <a:off x="3697660" y="3100318"/>
              <a:ext cx="1090364" cy="31358"/>
            </a:xfrm>
            <a:prstGeom prst="straightConnector1">
              <a:avLst/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15 CuadroTexto"/>
            <p:cNvSpPr txBox="1"/>
            <p:nvPr/>
          </p:nvSpPr>
          <p:spPr>
            <a:xfrm>
              <a:off x="4788024" y="2915652"/>
              <a:ext cx="3736920" cy="369332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 recuperan los datos del archivo</a:t>
              </a:r>
              <a:endParaRPr lang="es-ES" dirty="0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660" y="1484784"/>
            <a:ext cx="30194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17 Grupo"/>
          <p:cNvGrpSpPr/>
          <p:nvPr/>
        </p:nvGrpSpPr>
        <p:grpSpPr>
          <a:xfrm>
            <a:off x="4499992" y="2358172"/>
            <a:ext cx="3788217" cy="2797279"/>
            <a:chOff x="4347592" y="-666164"/>
            <a:chExt cx="3788217" cy="2797279"/>
          </a:xfrm>
        </p:grpSpPr>
        <p:sp>
          <p:nvSpPr>
            <p:cNvPr id="19" name="18 Rectángulo"/>
            <p:cNvSpPr/>
            <p:nvPr/>
          </p:nvSpPr>
          <p:spPr>
            <a:xfrm>
              <a:off x="4593260" y="-666164"/>
              <a:ext cx="3354732" cy="1152128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0" name="19 Conector recto de flecha"/>
            <p:cNvCxnSpPr>
              <a:stCxn id="21" idx="0"/>
              <a:endCxn id="19" idx="2"/>
            </p:cNvCxnSpPr>
            <p:nvPr/>
          </p:nvCxnSpPr>
          <p:spPr>
            <a:xfrm flipV="1">
              <a:off x="6241701" y="485964"/>
              <a:ext cx="28925" cy="998820"/>
            </a:xfrm>
            <a:prstGeom prst="straightConnector1">
              <a:avLst/>
            </a:prstGeom>
            <a:ln w="28575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4347592" y="1484784"/>
              <a:ext cx="3788217" cy="646331"/>
            </a:xfrm>
            <a:prstGeom prst="rect">
              <a:avLst/>
            </a:prstGeom>
            <a:noFill/>
            <a:ln>
              <a:solidFill>
                <a:srgbClr val="FF006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Al imprimir nuevamente, </a:t>
              </a:r>
            </a:p>
            <a:p>
              <a:r>
                <a:rPr lang="es-MX" dirty="0" smtClean="0"/>
                <a:t>se muestran los datos recuperados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169632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00200"/>
            <a:ext cx="8496944" cy="4876800"/>
          </a:xfrm>
        </p:spPr>
        <p:txBody>
          <a:bodyPr>
            <a:normAutofit/>
          </a:bodyPr>
          <a:lstStyle/>
          <a:p>
            <a:r>
              <a:rPr lang="es-MX" dirty="0" smtClean="0"/>
              <a:t>Corona A, Ancona M; Diseño de algoritmos y su codificación en lenguaje C. McGraw Hill 2011. </a:t>
            </a:r>
          </a:p>
          <a:p>
            <a:endParaRPr lang="es-ES" dirty="0" smtClean="0"/>
          </a:p>
          <a:p>
            <a:r>
              <a:rPr lang="es-MX" dirty="0" err="1" smtClean="0"/>
              <a:t>Joyanes</a:t>
            </a:r>
            <a:r>
              <a:rPr lang="es-MX" dirty="0" smtClean="0"/>
              <a:t> L., Rodríguez B., </a:t>
            </a:r>
            <a:r>
              <a:rPr lang="es-MX" dirty="0" err="1" smtClean="0"/>
              <a:t>Fernandez</a:t>
            </a:r>
            <a:r>
              <a:rPr lang="es-MX" dirty="0" smtClean="0"/>
              <a:t> M. Fundamentos de Programación: Algoritmos y Estructuras de Datos y Objetos.</a:t>
            </a:r>
            <a:r>
              <a:rPr lang="es-MX" dirty="0"/>
              <a:t> </a:t>
            </a:r>
            <a:r>
              <a:rPr lang="es-MX" dirty="0" smtClean="0"/>
              <a:t>McGraw-Hill 2003.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Referencias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Deitel</a:t>
            </a:r>
            <a:r>
              <a:rPr lang="es-MX" dirty="0" smtClean="0"/>
              <a:t> H, </a:t>
            </a:r>
            <a:r>
              <a:rPr lang="es-MX" dirty="0" err="1" smtClean="0"/>
              <a:t>Deitel</a:t>
            </a:r>
            <a:r>
              <a:rPr lang="es-MX" dirty="0" smtClean="0"/>
              <a:t> P. C </a:t>
            </a:r>
            <a:r>
              <a:rPr lang="es-MX" dirty="0" err="1" smtClean="0"/>
              <a:t>How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program</a:t>
            </a:r>
            <a:r>
              <a:rPr lang="es-MX" dirty="0" smtClean="0"/>
              <a:t>, </a:t>
            </a:r>
            <a:r>
              <a:rPr lang="es-MX" dirty="0" err="1" smtClean="0"/>
              <a:t>introducing</a:t>
            </a:r>
            <a:r>
              <a:rPr lang="es-MX" dirty="0" smtClean="0"/>
              <a:t> C++ and Java. Prentice Hall 2004.</a:t>
            </a:r>
          </a:p>
          <a:p>
            <a:endParaRPr lang="es-MX" sz="1000" dirty="0" smtClean="0">
              <a:hlinkClick r:id="rId2"/>
            </a:endParaRPr>
          </a:p>
          <a:p>
            <a:r>
              <a:rPr lang="es-MX" dirty="0" smtClean="0">
                <a:hlinkClick r:id="rId2"/>
              </a:rPr>
              <a:t>http</a:t>
            </a:r>
            <a:r>
              <a:rPr lang="es-MX" dirty="0">
                <a:hlinkClick r:id="rId2"/>
              </a:rPr>
              <a:t>://www.acm.uiuc.edu/webmonkeys/book/c_guide</a:t>
            </a:r>
            <a:r>
              <a:rPr lang="es-MX" dirty="0" smtClean="0">
                <a:hlinkClick r:id="rId2"/>
              </a:rPr>
              <a:t>/</a:t>
            </a:r>
            <a:endParaRPr lang="es-MX" dirty="0" smtClean="0"/>
          </a:p>
          <a:p>
            <a:endParaRPr lang="es-MX" sz="1000" dirty="0" smtClean="0">
              <a:hlinkClick r:id="rId3"/>
            </a:endParaRPr>
          </a:p>
          <a:p>
            <a:r>
              <a:rPr lang="es-MX" dirty="0" smtClean="0">
                <a:hlinkClick r:id="rId3"/>
              </a:rPr>
              <a:t>http</a:t>
            </a:r>
            <a:r>
              <a:rPr lang="es-MX" dirty="0">
                <a:hlinkClick r:id="rId3"/>
              </a:rPr>
              <a:t>://www.gnu.org/software/gnu-c-manual/gnu-c-manual.html</a:t>
            </a:r>
            <a:endParaRPr lang="es-MX" dirty="0" smtClean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57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1600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84176"/>
            <a:ext cx="7920880" cy="470912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 smtClean="0"/>
              <a:t>Este Material sirve para</a:t>
            </a:r>
            <a:r>
              <a:rPr lang="es-MX" dirty="0" smtClean="0"/>
              <a:t>:</a:t>
            </a:r>
          </a:p>
          <a:p>
            <a:pPr lvl="1"/>
            <a:r>
              <a:rPr lang="es-MX" dirty="0" smtClean="0"/>
              <a:t>Se introducen los conceptos básicos de </a:t>
            </a:r>
            <a:r>
              <a:rPr lang="es-MX" dirty="0" smtClean="0"/>
              <a:t>los archivos, sus extensiones, atributos y operaciones y estructuras.</a:t>
            </a:r>
            <a:endParaRPr lang="es-MX" dirty="0" smtClean="0"/>
          </a:p>
          <a:p>
            <a:pPr lvl="1"/>
            <a:r>
              <a:rPr lang="es-MX" dirty="0" smtClean="0"/>
              <a:t>Se presenta </a:t>
            </a:r>
            <a:r>
              <a:rPr lang="es-MX" dirty="0" smtClean="0"/>
              <a:t>la codificación, en lenguaje C, de archivos de texto y archivos binarios: como se abren, escriben, leen y cierran.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7288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600200"/>
            <a:ext cx="8208912" cy="4493096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dirty="0" smtClean="0"/>
              <a:t>Las diapositivas deben verse en orden, y deben revisarse aproximadamente en </a:t>
            </a:r>
            <a:r>
              <a:rPr lang="es-MX" dirty="0" smtClean="0"/>
              <a:t>6 horas teóricas, </a:t>
            </a:r>
            <a:r>
              <a:rPr lang="es-MX" dirty="0"/>
              <a:t>además de realizar </a:t>
            </a:r>
            <a:r>
              <a:rPr lang="es-MX" dirty="0" smtClean="0"/>
              <a:t>10 </a:t>
            </a:r>
            <a:r>
              <a:rPr lang="es-MX" dirty="0"/>
              <a:t>horas de </a:t>
            </a:r>
            <a:r>
              <a:rPr lang="es-MX" dirty="0" smtClean="0"/>
              <a:t>práctica en laboratorio </a:t>
            </a:r>
            <a:r>
              <a:rPr lang="es-MX" dirty="0" smtClean="0"/>
              <a:t>de cómputo</a:t>
            </a:r>
            <a:r>
              <a:rPr lang="es-MX" dirty="0" smtClean="0">
                <a:solidFill>
                  <a:srgbClr val="000000"/>
                </a:solidFill>
              </a:rPr>
              <a:t>.</a:t>
            </a:r>
            <a:endParaRPr lang="es-MX" dirty="0" smtClean="0">
              <a:solidFill>
                <a:srgbClr val="000000"/>
              </a:solidFill>
            </a:endParaRPr>
          </a:p>
          <a:p>
            <a:r>
              <a:rPr lang="es-MX" dirty="0" smtClean="0"/>
              <a:t>A continuación se presenta una tabla para relacionar las dispositivas con los contenidos del curso.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532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88640"/>
            <a:ext cx="5256584" cy="778768"/>
          </a:xfrm>
        </p:spPr>
        <p:txBody>
          <a:bodyPr/>
          <a:lstStyle/>
          <a:p>
            <a:r>
              <a:rPr lang="es-MX" dirty="0" smtClean="0">
                <a:solidFill>
                  <a:srgbClr val="B08600"/>
                </a:solidFill>
              </a:rPr>
              <a:t>Guion Explicativo</a:t>
            </a:r>
            <a:endParaRPr lang="es-MX" dirty="0">
              <a:solidFill>
                <a:srgbClr val="B086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74" y="1556792"/>
            <a:ext cx="8711814" cy="385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9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883568"/>
          </a:xfrm>
          <a:ln>
            <a:noFill/>
          </a:ln>
        </p:spPr>
        <p:txBody>
          <a:bodyPr/>
          <a:lstStyle/>
          <a:p>
            <a:r>
              <a:rPr lang="es-MX" altLang="es-ES" dirty="0" smtClean="0">
                <a:solidFill>
                  <a:srgbClr val="B08600"/>
                </a:solidFill>
              </a:rPr>
              <a:t>Archivos</a:t>
            </a:r>
            <a:endParaRPr lang="es-ES" altLang="es-ES" dirty="0">
              <a:solidFill>
                <a:srgbClr val="B086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196752"/>
            <a:ext cx="8181975" cy="4267200"/>
          </a:xfrm>
        </p:spPr>
        <p:txBody>
          <a:bodyPr/>
          <a:lstStyle/>
          <a:p>
            <a:r>
              <a:rPr lang="es-MX" altLang="es-ES" dirty="0"/>
              <a:t>La computadora almacena información en dispositivos de almacenamiento.</a:t>
            </a:r>
          </a:p>
          <a:p>
            <a:r>
              <a:rPr lang="es-MX" altLang="es-ES" dirty="0" smtClean="0"/>
              <a:t>Un archivo es una colección </a:t>
            </a:r>
            <a:r>
              <a:rPr lang="es-MX" altLang="es-ES" dirty="0"/>
              <a:t>de información relacionada, con un nombre asignado, y que se graba en almacenamiento secundario</a:t>
            </a:r>
            <a:r>
              <a:rPr lang="es-MX" altLang="es-ES" dirty="0" smtClean="0"/>
              <a:t>.</a:t>
            </a:r>
            <a:endParaRPr lang="es-MX" altLang="es-ES" dirty="0"/>
          </a:p>
        </p:txBody>
      </p:sp>
      <p:pic>
        <p:nvPicPr>
          <p:cNvPr id="26626" name="Picture 2" descr="Resultado de imagen para almacenamien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241476"/>
            <a:ext cx="4878710" cy="199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27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es-MX" altLang="es-ES" dirty="0">
                <a:solidFill>
                  <a:srgbClr val="B08600"/>
                </a:solidFill>
              </a:rPr>
              <a:t>Archivos</a:t>
            </a:r>
            <a:endParaRPr lang="es-ES" altLang="es-ES" dirty="0">
              <a:solidFill>
                <a:srgbClr val="B086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445462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altLang="es-ES" sz="2800" dirty="0"/>
              <a:t>Un archivo tiene una cierta estructura definida de acuerdo con su tipo.</a:t>
            </a:r>
          </a:p>
          <a:p>
            <a:pPr lvl="1">
              <a:lnSpc>
                <a:spcPct val="90000"/>
              </a:lnSpc>
            </a:pPr>
            <a:r>
              <a:rPr lang="es-MX" altLang="es-ES" sz="2400" dirty="0"/>
              <a:t>Un archivo de texto es una secuencia de caracteres organizados en líneas.</a:t>
            </a:r>
          </a:p>
          <a:p>
            <a:pPr lvl="1">
              <a:lnSpc>
                <a:spcPct val="90000"/>
              </a:lnSpc>
            </a:pPr>
            <a:r>
              <a:rPr lang="es-MX" altLang="es-ES" sz="2400" dirty="0"/>
              <a:t>Un archivo fuente es una secuencia de subrutinas y funciones.</a:t>
            </a:r>
          </a:p>
          <a:p>
            <a:pPr lvl="1">
              <a:lnSpc>
                <a:spcPct val="90000"/>
              </a:lnSpc>
            </a:pPr>
            <a:r>
              <a:rPr lang="es-MX" altLang="es-ES" sz="2400" dirty="0"/>
              <a:t>Un archivo objeto es una secuencia de bytes organizados en bloques que pueden ser entendidos por el enlazador (</a:t>
            </a:r>
            <a:r>
              <a:rPr lang="es-MX" altLang="es-ES" sz="2400" dirty="0" err="1"/>
              <a:t>linker</a:t>
            </a:r>
            <a:r>
              <a:rPr lang="es-MX" altLang="es-ES" sz="2400" dirty="0"/>
              <a:t>).</a:t>
            </a:r>
          </a:p>
          <a:p>
            <a:pPr lvl="1">
              <a:lnSpc>
                <a:spcPct val="90000"/>
              </a:lnSpc>
            </a:pPr>
            <a:r>
              <a:rPr lang="es-MX" altLang="es-ES" sz="2400" dirty="0"/>
              <a:t>Un archivo ejecutable es una serie de secciones de código que el cargador puede llevar a la memoria y ejecutar</a:t>
            </a:r>
            <a:r>
              <a:rPr lang="es-MX" altLang="es-ES" sz="2200" dirty="0"/>
              <a:t>.</a:t>
            </a:r>
            <a:endParaRPr lang="es-ES" altLang="es-ES" sz="2200" dirty="0"/>
          </a:p>
        </p:txBody>
      </p:sp>
    </p:spTree>
    <p:extLst>
      <p:ext uri="{BB962C8B-B14F-4D97-AF65-F5344CB8AC3E}">
        <p14:creationId xmlns:p14="http://schemas.microsoft.com/office/powerpoint/2010/main" val="23988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es-MX" altLang="es-ES" dirty="0">
                <a:solidFill>
                  <a:srgbClr val="B08600"/>
                </a:solidFill>
              </a:rPr>
              <a:t>Tipos de archivos</a:t>
            </a:r>
            <a:endParaRPr lang="es-ES" altLang="es-ES" dirty="0">
              <a:solidFill>
                <a:srgbClr val="B08600"/>
              </a:solidFill>
            </a:endParaRPr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0" t="1616" r="15665" b="998"/>
          <a:stretch>
            <a:fillRect/>
          </a:stretch>
        </p:blipFill>
        <p:spPr>
          <a:xfrm>
            <a:off x="1475656" y="1340768"/>
            <a:ext cx="6430731" cy="4823048"/>
          </a:xfr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593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ES" dirty="0">
                <a:solidFill>
                  <a:srgbClr val="B08600"/>
                </a:solidFill>
              </a:rPr>
              <a:t>Atributos de un archivo</a:t>
            </a:r>
            <a:endParaRPr lang="es-ES" altLang="es-ES" dirty="0">
              <a:solidFill>
                <a:srgbClr val="B086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ES" b="1" dirty="0">
                <a:solidFill>
                  <a:srgbClr val="00B050"/>
                </a:solidFill>
              </a:rPr>
              <a:t>Nombre</a:t>
            </a:r>
            <a:r>
              <a:rPr lang="es-MX" altLang="es-ES" dirty="0"/>
              <a:t>: única información legible para los humanos</a:t>
            </a:r>
          </a:p>
          <a:p>
            <a:r>
              <a:rPr lang="es-MX" altLang="es-ES" b="1" dirty="0">
                <a:solidFill>
                  <a:srgbClr val="00B050"/>
                </a:solidFill>
              </a:rPr>
              <a:t>Tipo</a:t>
            </a:r>
            <a:r>
              <a:rPr lang="es-MX" altLang="es-ES" dirty="0"/>
              <a:t>: información para los sistemas que soportan diferentes tipos</a:t>
            </a:r>
          </a:p>
          <a:p>
            <a:r>
              <a:rPr lang="es-MX" altLang="es-ES" b="1" dirty="0">
                <a:solidFill>
                  <a:srgbClr val="00B050"/>
                </a:solidFill>
              </a:rPr>
              <a:t>Ubicación</a:t>
            </a:r>
            <a:r>
              <a:rPr lang="es-MX" altLang="es-ES" dirty="0"/>
              <a:t>: apuntador a un dispositivo y la ubicación del archivo en dicho dispositivo</a:t>
            </a:r>
          </a:p>
        </p:txBody>
      </p:sp>
    </p:spTree>
    <p:extLst>
      <p:ext uri="{BB962C8B-B14F-4D97-AF65-F5344CB8AC3E}">
        <p14:creationId xmlns:p14="http://schemas.microsoft.com/office/powerpoint/2010/main" val="52667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ES" dirty="0">
                <a:solidFill>
                  <a:srgbClr val="B08600"/>
                </a:solidFill>
              </a:rPr>
              <a:t>Atributos de un archivo</a:t>
            </a:r>
            <a:endParaRPr lang="es-ES" altLang="es-ES" dirty="0">
              <a:solidFill>
                <a:srgbClr val="B086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altLang="es-ES" b="1" dirty="0">
                <a:solidFill>
                  <a:srgbClr val="00B050"/>
                </a:solidFill>
              </a:rPr>
              <a:t>Tamaño</a:t>
            </a:r>
            <a:r>
              <a:rPr lang="es-MX" altLang="es-ES" dirty="0"/>
              <a:t>: se incluye el tamaño actual del archivo y, posiblemente, el tamaño máximo permitido.</a:t>
            </a:r>
          </a:p>
          <a:p>
            <a:pPr>
              <a:lnSpc>
                <a:spcPct val="90000"/>
              </a:lnSpc>
            </a:pPr>
            <a:r>
              <a:rPr lang="es-MX" altLang="es-ES" b="1" dirty="0">
                <a:solidFill>
                  <a:srgbClr val="00B050"/>
                </a:solidFill>
              </a:rPr>
              <a:t>Protección</a:t>
            </a:r>
            <a:r>
              <a:rPr lang="es-MX" altLang="es-ES" dirty="0"/>
              <a:t>: Control de acceso para saber quién puede leer, escribir, etc.</a:t>
            </a:r>
          </a:p>
          <a:p>
            <a:pPr>
              <a:lnSpc>
                <a:spcPct val="90000"/>
              </a:lnSpc>
            </a:pPr>
            <a:r>
              <a:rPr lang="es-MX" altLang="es-ES" b="1" dirty="0">
                <a:solidFill>
                  <a:srgbClr val="00B050"/>
                </a:solidFill>
              </a:rPr>
              <a:t>Hora</a:t>
            </a:r>
            <a:r>
              <a:rPr lang="es-MX" altLang="es-ES" dirty="0">
                <a:solidFill>
                  <a:srgbClr val="00B050"/>
                </a:solidFill>
              </a:rPr>
              <a:t>, </a:t>
            </a:r>
            <a:r>
              <a:rPr lang="es-MX" altLang="es-ES" b="1" dirty="0">
                <a:solidFill>
                  <a:srgbClr val="00B050"/>
                </a:solidFill>
              </a:rPr>
              <a:t>fecha</a:t>
            </a:r>
            <a:r>
              <a:rPr lang="es-MX" altLang="es-ES" dirty="0">
                <a:solidFill>
                  <a:srgbClr val="00B050"/>
                </a:solidFill>
              </a:rPr>
              <a:t>, </a:t>
            </a:r>
            <a:r>
              <a:rPr lang="es-MX" altLang="es-ES" b="1" dirty="0">
                <a:solidFill>
                  <a:srgbClr val="00B050"/>
                </a:solidFill>
              </a:rPr>
              <a:t>identificación de usuario</a:t>
            </a:r>
            <a:r>
              <a:rPr lang="es-MX" altLang="es-ES" dirty="0"/>
              <a:t>: información para:</a:t>
            </a:r>
          </a:p>
          <a:p>
            <a:pPr lvl="1">
              <a:lnSpc>
                <a:spcPct val="90000"/>
              </a:lnSpc>
            </a:pPr>
            <a:r>
              <a:rPr lang="es-MX" altLang="es-ES" dirty="0"/>
              <a:t>Creación, Última modificación, Último uso</a:t>
            </a:r>
          </a:p>
        </p:txBody>
      </p:sp>
    </p:spTree>
    <p:extLst>
      <p:ext uri="{BB962C8B-B14F-4D97-AF65-F5344CB8AC3E}">
        <p14:creationId xmlns:p14="http://schemas.microsoft.com/office/powerpoint/2010/main" val="382422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íxel">
  <a:themeElements>
    <a:clrScheme name="Personalizado 47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6288</TotalTime>
  <Words>1366</Words>
  <Application>Microsoft Office PowerPoint</Application>
  <PresentationFormat>Presentación en pantalla (4:3)</PresentationFormat>
  <Paragraphs>199</Paragraphs>
  <Slides>48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Píxel</vt:lpstr>
      <vt:lpstr>Presentación de PowerPoint</vt:lpstr>
      <vt:lpstr>Presentación de PowerPoint</vt:lpstr>
      <vt:lpstr>Presentación de PowerPoint</vt:lpstr>
      <vt:lpstr>Unidad de competencia IV: Archivos</vt:lpstr>
      <vt:lpstr>Archivos</vt:lpstr>
      <vt:lpstr>Archivos</vt:lpstr>
      <vt:lpstr>Tipos de archivos</vt:lpstr>
      <vt:lpstr>Atributos de un archivo</vt:lpstr>
      <vt:lpstr>Atributos de un archivo</vt:lpstr>
      <vt:lpstr>Archivos</vt:lpstr>
      <vt:lpstr>Presentación de PowerPoint</vt:lpstr>
      <vt:lpstr>Operaciones básicas sobre archivos</vt:lpstr>
      <vt:lpstr>Estructura de archivos</vt:lpstr>
      <vt:lpstr>Archivos en lenguaje C</vt:lpstr>
      <vt:lpstr>Abrir archivos</vt:lpstr>
      <vt:lpstr>Archivos de Texto</vt:lpstr>
      <vt:lpstr>Pruebas de Apertura</vt:lpstr>
      <vt:lpstr>Lectura y Escritura</vt:lpstr>
      <vt:lpstr>Lectura de un archivo</vt:lpstr>
      <vt:lpstr>Cierre de un archivo</vt:lpstr>
      <vt:lpstr>Ejercicio</vt:lpstr>
      <vt:lpstr>Presentación de PowerPoint</vt:lpstr>
      <vt:lpstr>Ejecución</vt:lpstr>
      <vt:lpstr>Ejercicio</vt:lpstr>
      <vt:lpstr>Código</vt:lpstr>
      <vt:lpstr>Código continuación</vt:lpstr>
      <vt:lpstr>Ejecución</vt:lpstr>
      <vt:lpstr>Creación  de un archivo para escritura</vt:lpstr>
      <vt:lpstr>Escritura en un archivo</vt:lpstr>
      <vt:lpstr>Ejecución:  Se copia lo que hay en peralito en copia</vt:lpstr>
      <vt:lpstr>Ejemplo</vt:lpstr>
      <vt:lpstr>Ejemplo</vt:lpstr>
      <vt:lpstr>Modificación</vt:lpstr>
      <vt:lpstr>Presentación de PowerPoint</vt:lpstr>
      <vt:lpstr>Ejecución</vt:lpstr>
      <vt:lpstr>Desventajas</vt:lpstr>
      <vt:lpstr>Archivos Binarios</vt:lpstr>
      <vt:lpstr>Abrir y Cerrar Archivo Binario</vt:lpstr>
      <vt:lpstr>Archivos Binarios</vt:lpstr>
      <vt:lpstr>Escribir un bloque de datos</vt:lpstr>
      <vt:lpstr>Ejecución</vt:lpstr>
      <vt:lpstr>Leer un bloque de datos</vt:lpstr>
      <vt:lpstr>Ejecución</vt:lpstr>
      <vt:lpstr>Referencias</vt:lpstr>
      <vt:lpstr>Referencias</vt:lpstr>
      <vt:lpstr>Guion Explicativo</vt:lpstr>
      <vt:lpstr>Guion Explicativo</vt:lpstr>
      <vt:lpstr>Guion Explicativo</vt:lpstr>
    </vt:vector>
  </TitlesOfParts>
  <Company>CEM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</dc:title>
  <dc:creator>mquintana</dc:creator>
  <cp:lastModifiedBy>mquintanal</cp:lastModifiedBy>
  <cp:revision>388</cp:revision>
  <dcterms:created xsi:type="dcterms:W3CDTF">2008-01-04T16:55:52Z</dcterms:created>
  <dcterms:modified xsi:type="dcterms:W3CDTF">2017-10-15T05:47:19Z</dcterms:modified>
</cp:coreProperties>
</file>