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embeddings/oleObject7.bin" ContentType="application/vnd.openxmlformats-officedocument.oleObject"/>
  <Override PartName="/ppt/embeddings/oleObject8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75"/>
  </p:notesMasterIdLst>
  <p:handoutMasterIdLst>
    <p:handoutMasterId r:id="rId76"/>
  </p:handoutMasterIdLst>
  <p:sldIdLst>
    <p:sldId id="283" r:id="rId2"/>
    <p:sldId id="405" r:id="rId3"/>
    <p:sldId id="406" r:id="rId4"/>
    <p:sldId id="285" r:id="rId5"/>
    <p:sldId id="257" r:id="rId6"/>
    <p:sldId id="407" r:id="rId7"/>
    <p:sldId id="324" r:id="rId8"/>
    <p:sldId id="258" r:id="rId9"/>
    <p:sldId id="332" r:id="rId10"/>
    <p:sldId id="333" r:id="rId11"/>
    <p:sldId id="259" r:id="rId12"/>
    <p:sldId id="334" r:id="rId13"/>
    <p:sldId id="336" r:id="rId14"/>
    <p:sldId id="337" r:id="rId15"/>
    <p:sldId id="338" r:id="rId16"/>
    <p:sldId id="339" r:id="rId17"/>
    <p:sldId id="340" r:id="rId18"/>
    <p:sldId id="341" r:id="rId19"/>
    <p:sldId id="342" r:id="rId20"/>
    <p:sldId id="344" r:id="rId21"/>
    <p:sldId id="345" r:id="rId22"/>
    <p:sldId id="346" r:id="rId23"/>
    <p:sldId id="362" r:id="rId24"/>
    <p:sldId id="347" r:id="rId25"/>
    <p:sldId id="408" r:id="rId26"/>
    <p:sldId id="367" r:id="rId27"/>
    <p:sldId id="409" r:id="rId28"/>
    <p:sldId id="360" r:id="rId29"/>
    <p:sldId id="411" r:id="rId30"/>
    <p:sldId id="383" r:id="rId31"/>
    <p:sldId id="384" r:id="rId32"/>
    <p:sldId id="369" r:id="rId33"/>
    <p:sldId id="381" r:id="rId34"/>
    <p:sldId id="382" r:id="rId35"/>
    <p:sldId id="375" r:id="rId36"/>
    <p:sldId id="376" r:id="rId37"/>
    <p:sldId id="351" r:id="rId38"/>
    <p:sldId id="352" r:id="rId39"/>
    <p:sldId id="353" r:id="rId40"/>
    <p:sldId id="354" r:id="rId41"/>
    <p:sldId id="355" r:id="rId42"/>
    <p:sldId id="364" r:id="rId43"/>
    <p:sldId id="368" r:id="rId44"/>
    <p:sldId id="357" r:id="rId45"/>
    <p:sldId id="361" r:id="rId46"/>
    <p:sldId id="363" r:id="rId47"/>
    <p:sldId id="370" r:id="rId48"/>
    <p:sldId id="377" r:id="rId49"/>
    <p:sldId id="378" r:id="rId50"/>
    <p:sldId id="379" r:id="rId51"/>
    <p:sldId id="385" r:id="rId52"/>
    <p:sldId id="387" r:id="rId53"/>
    <p:sldId id="388" r:id="rId54"/>
    <p:sldId id="389" r:id="rId55"/>
    <p:sldId id="412" r:id="rId56"/>
    <p:sldId id="413" r:id="rId57"/>
    <p:sldId id="420" r:id="rId58"/>
    <p:sldId id="414" r:id="rId59"/>
    <p:sldId id="415" r:id="rId60"/>
    <p:sldId id="422" r:id="rId61"/>
    <p:sldId id="417" r:id="rId62"/>
    <p:sldId id="421" r:id="rId63"/>
    <p:sldId id="423" r:id="rId64"/>
    <p:sldId id="418" r:id="rId65"/>
    <p:sldId id="419" r:id="rId66"/>
    <p:sldId id="430" r:id="rId67"/>
    <p:sldId id="431" r:id="rId68"/>
    <p:sldId id="432" r:id="rId69"/>
    <p:sldId id="433" r:id="rId70"/>
    <p:sldId id="434" r:id="rId71"/>
    <p:sldId id="427" r:id="rId72"/>
    <p:sldId id="428" r:id="rId73"/>
    <p:sldId id="429" r:id="rId74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723" autoAdjust="0"/>
    <p:restoredTop sz="94662" autoAdjust="0"/>
  </p:normalViewPr>
  <p:slideViewPr>
    <p:cSldViewPr>
      <p:cViewPr>
        <p:scale>
          <a:sx n="50" d="100"/>
          <a:sy n="50" d="100"/>
        </p:scale>
        <p:origin x="-2496" y="-5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E1B32C-EAE6-4D6C-93AA-0CD30864B10A}" type="datetimeFigureOut">
              <a:rPr lang="es-ES" smtClean="0"/>
              <a:t>17/10/2017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3BFF5-2FB6-40A0-9FBA-6B1B569A67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20631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1CDCC5-2004-47D5-ADA3-3C4E1C506C64}" type="datetimeFigureOut">
              <a:rPr lang="es-ES" smtClean="0"/>
              <a:t>17/10/2017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45AE9-BB48-46D6-A378-98CF201DFD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4440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F7D26-AEEC-4C00-A053-BA8B7FC6876F}" type="slidenum">
              <a:rPr lang="es-MX" smtClean="0"/>
              <a:t>49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526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F7D26-AEEC-4C00-A053-BA8B7FC6876F}" type="slidenum">
              <a:rPr lang="es-MX" smtClean="0"/>
              <a:t>50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526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F7D26-AEEC-4C00-A053-BA8B7FC6876F}" type="slidenum">
              <a:rPr lang="es-MX" smtClean="0"/>
              <a:t>54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5267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3891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4097B3-7BBF-4152-9273-2645994774B3}" type="slidenum">
              <a:rPr lang="en-US" smtClean="0"/>
              <a:pPr/>
              <a:t>66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3994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EF8464-0D31-4334-AB69-C7E157D3B5F1}" type="slidenum">
              <a:rPr lang="en-US" smtClean="0"/>
              <a:pPr/>
              <a:t>67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4096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5DFD5E-BC93-477F-AD64-B7BFD49EDCFF}" type="slidenum">
              <a:rPr lang="en-US" smtClean="0"/>
              <a:pPr/>
              <a:t>68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4198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12199D-E61F-4C47-8B4A-96C823CBE60F}" type="slidenum">
              <a:rPr lang="en-US" smtClean="0"/>
              <a:pPr/>
              <a:t>69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C4FDDF-E93E-49B0-8C44-E4BED736E456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6065A3-0A8C-4955-B30A-8AFAFCFA6D0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C4FDDF-E93E-49B0-8C44-E4BED736E456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6065A3-0A8C-4955-B30A-8AFAFCFA6D0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C4FDDF-E93E-49B0-8C44-E4BED736E456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6065A3-0A8C-4955-B30A-8AFAFCFA6D0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C4FDDF-E93E-49B0-8C44-E4BED736E456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6065A3-0A8C-4955-B30A-8AFAFCFA6D05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6 CuadroTexto"/>
          <p:cNvSpPr txBox="1"/>
          <p:nvPr userDrawn="1"/>
        </p:nvSpPr>
        <p:spPr>
          <a:xfrm>
            <a:off x="5940152" y="6309320"/>
            <a:ext cx="297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Dra. Maricela Quintana López</a:t>
            </a:r>
            <a:endParaRPr lang="es-MX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C4FDDF-E93E-49B0-8C44-E4BED736E456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6065A3-0A8C-4955-B30A-8AFAFCFA6D05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CuadroTexto"/>
          <p:cNvSpPr txBox="1"/>
          <p:nvPr userDrawn="1"/>
        </p:nvSpPr>
        <p:spPr>
          <a:xfrm>
            <a:off x="5940152" y="6309320"/>
            <a:ext cx="297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Dra. Maricela Quintana López</a:t>
            </a:r>
            <a:endParaRPr lang="es-MX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C4FDDF-E93E-49B0-8C44-E4BED736E456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6065A3-0A8C-4955-B30A-8AFAFCFA6D0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CuadroTexto"/>
          <p:cNvSpPr txBox="1"/>
          <p:nvPr userDrawn="1"/>
        </p:nvSpPr>
        <p:spPr>
          <a:xfrm>
            <a:off x="5940152" y="6309320"/>
            <a:ext cx="297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Dra. Maricela Quintana López</a:t>
            </a:r>
            <a:endParaRPr lang="es-MX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C4FDDF-E93E-49B0-8C44-E4BED736E456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6065A3-0A8C-4955-B30A-8AFAFCFA6D0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C4FDDF-E93E-49B0-8C44-E4BED736E456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6065A3-0A8C-4955-B30A-8AFAFCFA6D0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5 CuadroTexto"/>
          <p:cNvSpPr txBox="1"/>
          <p:nvPr userDrawn="1"/>
        </p:nvSpPr>
        <p:spPr>
          <a:xfrm>
            <a:off x="5940152" y="6309320"/>
            <a:ext cx="297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Dra. Maricela Quintana López</a:t>
            </a:r>
            <a:endParaRPr lang="es-MX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C4FDDF-E93E-49B0-8C44-E4BED736E456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6065A3-0A8C-4955-B30A-8AFAFCFA6D0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6 CuadroTexto"/>
          <p:cNvSpPr txBox="1"/>
          <p:nvPr userDrawn="1"/>
        </p:nvSpPr>
        <p:spPr>
          <a:xfrm>
            <a:off x="5940152" y="6309320"/>
            <a:ext cx="297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Dra. Maricela Quintana López</a:t>
            </a:r>
            <a:endParaRPr lang="es-MX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C4FDDF-E93E-49B0-8C44-E4BED736E456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6065A3-0A8C-4955-B30A-8AFAFCFA6D0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C4FDDF-E93E-49B0-8C44-E4BED736E456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6065A3-0A8C-4955-B30A-8AFAFCFA6D0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6C4FDDF-E93E-49B0-8C44-E4BED736E456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46065A3-0A8C-4955-B30A-8AFAFCFA6D05}" type="slidenum">
              <a:rPr lang="es-MX" smtClean="0"/>
              <a:t>‹Nº›</a:t>
            </a:fld>
            <a:endParaRPr lang="es-MX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0.w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2.w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3.w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5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31.wmf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4211960" y="6187616"/>
            <a:ext cx="4680520" cy="6703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3807029" y="4293096"/>
            <a:ext cx="5085451" cy="73488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s-MX" sz="3600" b="1" dirty="0" smtClean="0">
                <a:solidFill>
                  <a:srgbClr val="00B050"/>
                </a:solidFill>
              </a:rPr>
              <a:t>Fundamentos de lógica matemática</a:t>
            </a:r>
            <a:endParaRPr lang="es-ES" sz="3600" b="1" dirty="0" smtClean="0">
              <a:solidFill>
                <a:srgbClr val="00B05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331640" y="1412776"/>
            <a:ext cx="7344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chemeClr val="tx2">
                    <a:lumMod val="75000"/>
                  </a:schemeClr>
                </a:solidFill>
              </a:rPr>
              <a:t>Centro Universitario </a:t>
            </a:r>
            <a:r>
              <a:rPr lang="es-MX" sz="3600" baseline="0" dirty="0" smtClean="0">
                <a:solidFill>
                  <a:schemeClr val="tx2">
                    <a:lumMod val="75000"/>
                  </a:schemeClr>
                </a:solidFill>
              </a:rPr>
              <a:t>Valle de México</a:t>
            </a:r>
          </a:p>
          <a:p>
            <a:endParaRPr lang="es-MX" sz="2800" baseline="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60648"/>
            <a:ext cx="1224136" cy="1035269"/>
          </a:xfrm>
          <a:prstGeom prst="rect">
            <a:avLst/>
          </a:prstGeom>
        </p:spPr>
      </p:pic>
      <p:sp>
        <p:nvSpPr>
          <p:cNvPr id="11" name="10 Rectángulo"/>
          <p:cNvSpPr/>
          <p:nvPr/>
        </p:nvSpPr>
        <p:spPr>
          <a:xfrm>
            <a:off x="1800876" y="1988840"/>
            <a:ext cx="61641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Ingeniería en </a:t>
            </a:r>
          </a:p>
          <a:p>
            <a:pPr algn="ctr"/>
            <a:r>
              <a:rPr lang="es-ES" sz="3600" b="1" cap="none" spc="0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Sistemas </a:t>
            </a:r>
            <a:r>
              <a:rPr lang="es-ES" sz="36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 </a:t>
            </a:r>
            <a:r>
              <a:rPr lang="es-ES" sz="3600" b="1" cap="none" spc="0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Comunicaciones</a:t>
            </a:r>
            <a:endParaRPr lang="es-ES" sz="3600" b="1" cap="none" spc="0" dirty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052264" y="2924944"/>
            <a:ext cx="7696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" sz="2800" b="1" dirty="0" smtClean="0"/>
          </a:p>
          <a:p>
            <a:pPr algn="ctr"/>
            <a:r>
              <a:rPr lang="es-ES" sz="3600" dirty="0" smtClean="0">
                <a:solidFill>
                  <a:schemeClr val="tx1"/>
                </a:solidFill>
              </a:rPr>
              <a:t>LÓGICA MATEMÁTICA</a:t>
            </a:r>
          </a:p>
        </p:txBody>
      </p:sp>
      <p:grpSp>
        <p:nvGrpSpPr>
          <p:cNvPr id="13" name="12 Grupo"/>
          <p:cNvGrpSpPr/>
          <p:nvPr/>
        </p:nvGrpSpPr>
        <p:grpSpPr>
          <a:xfrm>
            <a:off x="4067944" y="5661248"/>
            <a:ext cx="3558987" cy="760147"/>
            <a:chOff x="6062859" y="5619803"/>
            <a:chExt cx="3558987" cy="523978"/>
          </a:xfrm>
          <a:solidFill>
            <a:schemeClr val="bg1"/>
          </a:solidFill>
        </p:grpSpPr>
        <p:sp>
          <p:nvSpPr>
            <p:cNvPr id="14" name="13 CuadroTexto"/>
            <p:cNvSpPr txBox="1"/>
            <p:nvPr userDrawn="1"/>
          </p:nvSpPr>
          <p:spPr>
            <a:xfrm>
              <a:off x="6062859" y="5867980"/>
              <a:ext cx="3558987" cy="27580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000" dirty="0" smtClean="0"/>
                <a:t>Dra. Maricela</a:t>
              </a:r>
              <a:r>
                <a:rPr lang="es-MX" sz="2000" baseline="0" dirty="0" smtClean="0"/>
                <a:t> Quintana López</a:t>
              </a:r>
              <a:endParaRPr lang="es-MX" sz="2000" dirty="0"/>
            </a:p>
          </p:txBody>
        </p:sp>
        <p:sp>
          <p:nvSpPr>
            <p:cNvPr id="15" name="14 CuadroTexto"/>
            <p:cNvSpPr txBox="1"/>
            <p:nvPr userDrawn="1"/>
          </p:nvSpPr>
          <p:spPr>
            <a:xfrm>
              <a:off x="6078952" y="5619803"/>
              <a:ext cx="1872629" cy="27580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000" dirty="0" smtClean="0"/>
                <a:t>Elaborado por:</a:t>
              </a:r>
              <a:endParaRPr lang="es-MX" sz="2000" dirty="0"/>
            </a:p>
          </p:txBody>
        </p:sp>
      </p:grpSp>
      <p:cxnSp>
        <p:nvCxnSpPr>
          <p:cNvPr id="16" name="15 Conector recto"/>
          <p:cNvCxnSpPr/>
          <p:nvPr/>
        </p:nvCxnSpPr>
        <p:spPr>
          <a:xfrm>
            <a:off x="0" y="4149080"/>
            <a:ext cx="9144000" cy="0"/>
          </a:xfrm>
          <a:prstGeom prst="line">
            <a:avLst/>
          </a:prstGeom>
          <a:ln w="76200" cmpd="dbl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3 Rectángulo"/>
          <p:cNvSpPr/>
          <p:nvPr/>
        </p:nvSpPr>
        <p:spPr>
          <a:xfrm>
            <a:off x="4603676" y="5517232"/>
            <a:ext cx="4540324" cy="1340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pic>
        <p:nvPicPr>
          <p:cNvPr id="4098" name="Picture 2" descr="https://encrypted-tbn2.gstatic.com/images?q=tbn:ANd9GcRqnGJWZ-EzlqlfDybKPbY0KJmU7r4EBhql9CJR3EiRKHg8_fZxn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360" y="4321844"/>
            <a:ext cx="1914525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8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88640"/>
            <a:ext cx="1534490" cy="1228981"/>
          </a:xfrm>
          <a:prstGeom prst="rect">
            <a:avLst/>
          </a:prstGeom>
        </p:spPr>
      </p:pic>
      <p:sp>
        <p:nvSpPr>
          <p:cNvPr id="18" name="CuadroTexto 1"/>
          <p:cNvSpPr txBox="1"/>
          <p:nvPr/>
        </p:nvSpPr>
        <p:spPr>
          <a:xfrm>
            <a:off x="7433275" y="6457890"/>
            <a:ext cx="1710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/>
              <a:t>Agosto </a:t>
            </a:r>
            <a:r>
              <a:rPr lang="es-MX" sz="2000" b="1" dirty="0" smtClean="0"/>
              <a:t>2017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342597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Problemática</a:t>
            </a:r>
            <a:endParaRPr lang="es-E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/>
              <a:t>Contradicciones y mas contradicciones</a:t>
            </a:r>
          </a:p>
          <a:p>
            <a:r>
              <a:rPr lang="es-MX" dirty="0" smtClean="0"/>
              <a:t>Se crearon nuevas teorías con reglas para los Conjuntos.</a:t>
            </a:r>
          </a:p>
          <a:p>
            <a:r>
              <a:rPr lang="es-MX" dirty="0"/>
              <a:t>E</a:t>
            </a:r>
            <a:r>
              <a:rPr lang="es-MX" dirty="0" smtClean="0"/>
              <a:t>s </a:t>
            </a:r>
            <a:r>
              <a:rPr lang="es-MX" dirty="0"/>
              <a:t>donde la lógica </a:t>
            </a:r>
            <a:r>
              <a:rPr lang="es-MX" dirty="0" smtClean="0"/>
              <a:t>cobra importancia</a:t>
            </a:r>
            <a:r>
              <a:rPr lang="es-MX" dirty="0"/>
              <a:t>.</a:t>
            </a:r>
            <a:endParaRPr lang="es-ES" dirty="0"/>
          </a:p>
          <a:p>
            <a:r>
              <a:rPr lang="es-MX" dirty="0" err="1" smtClean="0"/>
              <a:t>Sermelo-Fraenkel</a:t>
            </a:r>
            <a:endParaRPr lang="es-MX" dirty="0" smtClean="0"/>
          </a:p>
          <a:p>
            <a:r>
              <a:rPr lang="es-MX" dirty="0" smtClean="0"/>
              <a:t>Von </a:t>
            </a:r>
            <a:r>
              <a:rPr lang="es-MX" dirty="0" err="1" smtClean="0"/>
              <a:t>Newmann-Bernays-Gödel</a:t>
            </a:r>
            <a:endParaRPr lang="es-MX" dirty="0" smtClean="0"/>
          </a:p>
          <a:p>
            <a:r>
              <a:rPr lang="es-MX" dirty="0" smtClean="0"/>
              <a:t>Principios básicos (axiomas) y reglas precisas de demostración que permiten deducir teoremas.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2066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Lógica Moderna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Se divide en cuatro áreas</a:t>
            </a:r>
          </a:p>
          <a:p>
            <a:pPr lvl="1"/>
            <a:r>
              <a:rPr lang="es-MX" dirty="0" smtClean="0"/>
              <a:t>Teoría de la demostración</a:t>
            </a:r>
          </a:p>
          <a:p>
            <a:pPr lvl="1"/>
            <a:r>
              <a:rPr lang="es-MX" dirty="0" smtClean="0"/>
              <a:t>Teoría de modelos</a:t>
            </a:r>
          </a:p>
          <a:p>
            <a:pPr lvl="1"/>
            <a:r>
              <a:rPr lang="es-MX" dirty="0" smtClean="0"/>
              <a:t>Teoría de la recursión</a:t>
            </a:r>
          </a:p>
          <a:p>
            <a:pPr lvl="1"/>
            <a:r>
              <a:rPr lang="es-MX" dirty="0" smtClean="0"/>
              <a:t>Teoría de conjuntos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7651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Tipos de lógica</a:t>
            </a:r>
            <a:endParaRPr lang="es-E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Lógica proposicional</a:t>
            </a:r>
          </a:p>
          <a:p>
            <a:r>
              <a:rPr lang="es-MX" dirty="0" smtClean="0"/>
              <a:t>Lógica de primer orden (predicados)</a:t>
            </a:r>
          </a:p>
          <a:p>
            <a:r>
              <a:rPr lang="es-MX" dirty="0" smtClean="0"/>
              <a:t>Lógica de creencias</a:t>
            </a:r>
          </a:p>
          <a:p>
            <a:r>
              <a:rPr lang="es-MX" dirty="0" smtClean="0"/>
              <a:t>Lógica difusa</a:t>
            </a:r>
          </a:p>
          <a:p>
            <a:r>
              <a:rPr lang="es-MX" dirty="0" smtClean="0"/>
              <a:t>Lógica modal</a:t>
            </a:r>
          </a:p>
          <a:p>
            <a:r>
              <a:rPr lang="es-MX" dirty="0" smtClean="0"/>
              <a:t>Lógica temporal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447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Conjuntos</a:t>
            </a:r>
            <a:endParaRPr lang="es-E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48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CONJUNTOS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465" y="2259233"/>
            <a:ext cx="1402526" cy="1546711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017" y="1916832"/>
            <a:ext cx="2814936" cy="2109231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056" y="1916832"/>
            <a:ext cx="2438400" cy="1876425"/>
          </a:xfrm>
          <a:prstGeom prst="rect">
            <a:avLst/>
          </a:prstGeom>
        </p:spPr>
      </p:pic>
      <p:sp>
        <p:nvSpPr>
          <p:cNvPr id="7" name="6 Nube"/>
          <p:cNvSpPr/>
          <p:nvPr/>
        </p:nvSpPr>
        <p:spPr>
          <a:xfrm>
            <a:off x="2406824" y="4221088"/>
            <a:ext cx="5333528" cy="1440160"/>
          </a:xfrm>
          <a:prstGeom prst="cloud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rgbClr val="FF0000"/>
                </a:solidFill>
              </a:rPr>
              <a:t>TIENEN ALGO EN COMÚN</a:t>
            </a:r>
            <a:endParaRPr lang="es-MX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297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59632" y="332656"/>
            <a:ext cx="7653536" cy="99060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DEFINICIONES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CONJUNTO:</a:t>
            </a:r>
          </a:p>
          <a:p>
            <a:r>
              <a:rPr lang="es-MX" sz="3200" dirty="0" smtClean="0">
                <a:latin typeface="Arial" pitchFamily="34" charset="0"/>
                <a:cs typeface="Arial" pitchFamily="34" charset="0"/>
              </a:rPr>
              <a:t>Colección de Objetos</a:t>
            </a:r>
          </a:p>
          <a:p>
            <a:endParaRPr lang="es-MX" sz="32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ELEMENTOS DEL CONJUNTO:</a:t>
            </a:r>
          </a:p>
          <a:p>
            <a:r>
              <a:rPr lang="es-MX" sz="3200" dirty="0" smtClean="0">
                <a:latin typeface="Arial" pitchFamily="34" charset="0"/>
                <a:cs typeface="Arial" pitchFamily="34" charset="0"/>
              </a:rPr>
              <a:t>Cada uno de los objetos que lo conforman</a:t>
            </a:r>
          </a:p>
          <a:p>
            <a:endParaRPr lang="es-MX" sz="3200" dirty="0">
              <a:latin typeface="Arial" pitchFamily="34" charset="0"/>
              <a:cs typeface="Arial" pitchFamily="34" charset="0"/>
            </a:endParaRPr>
          </a:p>
          <a:p>
            <a:r>
              <a:rPr lang="es-MX" sz="3200" b="1" dirty="0" smtClean="0">
                <a:latin typeface="Arial" pitchFamily="34" charset="0"/>
                <a:cs typeface="Arial" pitchFamily="34" charset="0"/>
              </a:rPr>
              <a:t>NOTACIÓN</a:t>
            </a:r>
          </a:p>
          <a:p>
            <a:r>
              <a:rPr lang="es-MX" sz="3200" dirty="0" smtClean="0">
                <a:latin typeface="Arial" pitchFamily="34" charset="0"/>
                <a:cs typeface="Arial" pitchFamily="34" charset="0"/>
              </a:rPr>
              <a:t>Se utilizan letras mayúsculas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71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CONJUNTOS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72816"/>
            <a:ext cx="3240360" cy="3573481"/>
          </a:xfrm>
        </p:spPr>
      </p:pic>
      <p:sp>
        <p:nvSpPr>
          <p:cNvPr id="5" name="4 CuadroTexto"/>
          <p:cNvSpPr txBox="1"/>
          <p:nvPr/>
        </p:nvSpPr>
        <p:spPr>
          <a:xfrm>
            <a:off x="4757556" y="1966188"/>
            <a:ext cx="3486852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smtClean="0"/>
              <a:t>CONJUNTO:</a:t>
            </a:r>
          </a:p>
          <a:p>
            <a:r>
              <a:rPr lang="es-MX" sz="3200" dirty="0" smtClean="0"/>
              <a:t>Familia Simpson</a:t>
            </a:r>
          </a:p>
          <a:p>
            <a:endParaRPr lang="es-MX" sz="3200" dirty="0"/>
          </a:p>
          <a:p>
            <a:r>
              <a:rPr lang="es-MX" sz="3200" dirty="0" smtClean="0"/>
              <a:t>ELEMENTOS:</a:t>
            </a:r>
          </a:p>
          <a:p>
            <a:r>
              <a:rPr lang="es-MX" sz="3200" dirty="0" smtClean="0"/>
              <a:t>Homero, </a:t>
            </a:r>
            <a:r>
              <a:rPr lang="es-MX" sz="3200" dirty="0" err="1" smtClean="0"/>
              <a:t>Marge</a:t>
            </a:r>
            <a:r>
              <a:rPr lang="es-MX" sz="3200" dirty="0" smtClean="0"/>
              <a:t>, </a:t>
            </a:r>
          </a:p>
          <a:p>
            <a:r>
              <a:rPr lang="es-MX" sz="3200" dirty="0" smtClean="0"/>
              <a:t>Lisa, Bart, </a:t>
            </a:r>
            <a:r>
              <a:rPr lang="es-MX" sz="3200" dirty="0" err="1" smtClean="0"/>
              <a:t>Maggie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146226306"/>
      </p:ext>
    </p:extLst>
  </p:cSld>
  <p:clrMapOvr>
    <a:masterClrMapping/>
  </p:clrMapOvr>
  <p:transition spd="slow">
    <p:push dir="u"/>
    <p:sndAc>
      <p:stSnd>
        <p:snd r:embed="rId2" name="ay_caramba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UNIVERSO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 smtClean="0"/>
              <a:t>El conjunto Universo es aquel que sirve como marco de referencia para formar otros conjuntos</a:t>
            </a:r>
          </a:p>
          <a:p>
            <a:endParaRPr lang="es-MX" sz="3200" dirty="0" smtClean="0"/>
          </a:p>
          <a:p>
            <a:r>
              <a:rPr lang="es-MX" sz="3200" dirty="0" smtClean="0"/>
              <a:t>Se denota con U</a:t>
            </a:r>
          </a:p>
          <a:p>
            <a:pPr marL="274320" lvl="1" indent="0">
              <a:buNone/>
            </a:pPr>
            <a:r>
              <a:rPr lang="es-MX" sz="2800" dirty="0" smtClean="0"/>
              <a:t>U = {letras del alfabeto}</a:t>
            </a:r>
          </a:p>
          <a:p>
            <a:pPr marL="274320" lvl="1" indent="0">
              <a:buNone/>
            </a:pPr>
            <a:r>
              <a:rPr lang="es-MX" sz="2800" dirty="0" smtClean="0"/>
              <a:t>X = {vocales}</a:t>
            </a:r>
            <a:endParaRPr lang="es-MX" sz="2800" dirty="0"/>
          </a:p>
        </p:txBody>
      </p:sp>
      <p:pic>
        <p:nvPicPr>
          <p:cNvPr id="3074" name="Picture 2" descr="https://encrypted-tbn1.gstatic.com/images?q=tbn:ANd9GcRCRjysHaBR_MkyCAX7YfKjhcdFC4X58scWMoiwPusmMbGtoXY2Z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5219" y="359013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19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Enumeración y Comprensión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31640" y="1844824"/>
            <a:ext cx="7498080" cy="3648472"/>
          </a:xfrm>
        </p:spPr>
        <p:txBody>
          <a:bodyPr/>
          <a:lstStyle/>
          <a:p>
            <a:r>
              <a:rPr lang="es-MX" dirty="0" smtClean="0"/>
              <a:t>ENUMERACIÓN: Se listan los elementos del conjunto.</a:t>
            </a:r>
          </a:p>
          <a:p>
            <a:endParaRPr lang="es-MX" dirty="0"/>
          </a:p>
          <a:p>
            <a:r>
              <a:rPr lang="es-MX" dirty="0" smtClean="0"/>
              <a:t>COMPRENSIÓN: Se utiliza una frase que los describe.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8006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Ejemplos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 = { Mujeres &gt; 18 años }</a:t>
            </a:r>
          </a:p>
          <a:p>
            <a:r>
              <a:rPr lang="es-MX" dirty="0" smtClean="0"/>
              <a:t>B = { 2, 4, 6, 9 }</a:t>
            </a:r>
          </a:p>
          <a:p>
            <a:r>
              <a:rPr lang="es-MX" dirty="0" smtClean="0"/>
              <a:t>C = { Autos de la marca Ford }</a:t>
            </a:r>
          </a:p>
          <a:p>
            <a:r>
              <a:rPr lang="es-MX" dirty="0" smtClean="0"/>
              <a:t>D = { Círculo, Cuadrado, Triángulo }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8612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547" y="476672"/>
            <a:ext cx="8022957" cy="5328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89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Conjuntos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Cuando tenemos conjuntos podemos responder preguntas respecto a sus elementos, por ejemplo:</a:t>
            </a:r>
          </a:p>
          <a:p>
            <a:r>
              <a:rPr lang="es-MX" dirty="0" smtClean="0"/>
              <a:t>¿ a pertenece al conjunto de las vocales ?</a:t>
            </a:r>
          </a:p>
          <a:p>
            <a:r>
              <a:rPr lang="es-MX" dirty="0" smtClean="0"/>
              <a:t>¿ 1 pertenece al conjunto B ?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3953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Pertenencia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Los símbolos que se utilizan para hablar de la pertenencia de un conjunto son:</a:t>
            </a:r>
          </a:p>
          <a:p>
            <a:pPr marL="0" indent="0">
              <a:buNone/>
            </a:pPr>
            <a:r>
              <a:rPr lang="es-MX" dirty="0" smtClean="0"/>
              <a:t>	Si pertenece 	</a:t>
            </a:r>
            <a:r>
              <a:rPr lang="es-MX" sz="4400" dirty="0" smtClean="0">
                <a:sym typeface="Symbol"/>
              </a:rPr>
              <a:t>	</a:t>
            </a:r>
            <a:endParaRPr lang="es-MX" sz="4400" dirty="0" smtClean="0"/>
          </a:p>
          <a:p>
            <a:pPr marL="274320" lvl="1" indent="0">
              <a:buNone/>
            </a:pPr>
            <a:r>
              <a:rPr lang="es-MX" dirty="0" smtClean="0"/>
              <a:t>	No pertenece	</a:t>
            </a:r>
            <a:r>
              <a:rPr lang="es-MX" sz="4400" dirty="0">
                <a:sym typeface="Symbol"/>
              </a:rPr>
              <a:t>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273389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Ejemplos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A = { Las vocales }</a:t>
            </a:r>
          </a:p>
          <a:p>
            <a:pPr marL="0" indent="0">
              <a:buNone/>
            </a:pPr>
            <a:r>
              <a:rPr lang="es-MX" dirty="0" smtClean="0"/>
              <a:t>B = { 2, 4, 6, 9 }</a:t>
            </a:r>
          </a:p>
          <a:p>
            <a:pPr lvl="1">
              <a:buFont typeface="Wingdings" pitchFamily="2" charset="2"/>
              <a:buChar char="v"/>
            </a:pPr>
            <a:r>
              <a:rPr lang="es-MX" dirty="0" smtClean="0"/>
              <a:t> a </a:t>
            </a:r>
            <a:r>
              <a:rPr lang="es-MX" dirty="0" smtClean="0">
                <a:sym typeface="Symbol"/>
              </a:rPr>
              <a:t> </a:t>
            </a:r>
            <a:r>
              <a:rPr lang="es-MX" dirty="0" smtClean="0"/>
              <a:t>A</a:t>
            </a:r>
          </a:p>
          <a:p>
            <a:pPr lvl="1">
              <a:buFont typeface="Wingdings" pitchFamily="2" charset="2"/>
              <a:buChar char="v"/>
            </a:pPr>
            <a:r>
              <a:rPr lang="es-MX" dirty="0"/>
              <a:t> </a:t>
            </a:r>
            <a:r>
              <a:rPr lang="es-MX" dirty="0" smtClean="0"/>
              <a:t>1 </a:t>
            </a:r>
            <a:r>
              <a:rPr lang="es-MX" dirty="0" smtClean="0">
                <a:sym typeface="Symbol"/>
              </a:rPr>
              <a:t> </a:t>
            </a:r>
            <a:r>
              <a:rPr lang="es-MX" dirty="0" smtClean="0"/>
              <a:t>B</a:t>
            </a:r>
          </a:p>
          <a:p>
            <a:pPr lvl="1">
              <a:buFont typeface="Wingdings" pitchFamily="2" charset="2"/>
              <a:buChar char="v"/>
            </a:pPr>
            <a:r>
              <a:rPr lang="es-MX" dirty="0"/>
              <a:t> </a:t>
            </a:r>
            <a:r>
              <a:rPr lang="es-MX" dirty="0" smtClean="0"/>
              <a:t>x </a:t>
            </a:r>
            <a:r>
              <a:rPr lang="es-MX" dirty="0">
                <a:sym typeface="Symbol"/>
              </a:rPr>
              <a:t></a:t>
            </a:r>
            <a:r>
              <a:rPr lang="es-MX" dirty="0" smtClean="0"/>
              <a:t> A</a:t>
            </a:r>
          </a:p>
          <a:p>
            <a:pPr lvl="1">
              <a:buFont typeface="Wingdings" pitchFamily="2" charset="2"/>
              <a:buChar char="v"/>
            </a:pPr>
            <a:r>
              <a:rPr lang="es-MX" dirty="0"/>
              <a:t> </a:t>
            </a:r>
            <a:r>
              <a:rPr lang="es-MX" dirty="0" smtClean="0"/>
              <a:t>4 </a:t>
            </a:r>
            <a:r>
              <a:rPr lang="es-MX" dirty="0">
                <a:sym typeface="Symbol"/>
              </a:rPr>
              <a:t> </a:t>
            </a:r>
            <a:r>
              <a:rPr lang="es-MX" dirty="0" smtClean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64104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Conjunto Vacío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El conjunto vacío que se denota por </a:t>
            </a:r>
            <a:r>
              <a:rPr lang="es-MX" dirty="0" smtClean="0">
                <a:sym typeface="Symbol"/>
              </a:rPr>
              <a:t> o bien por { }, es el conjunto que no tiene elementos.  </a:t>
            </a:r>
          </a:p>
          <a:p>
            <a:r>
              <a:rPr lang="es-MX" dirty="0" smtClean="0">
                <a:sym typeface="Symbol"/>
              </a:rPr>
              <a:t>Podemos decir que:</a:t>
            </a:r>
          </a:p>
          <a:p>
            <a:pPr marL="0" indent="0">
              <a:buNone/>
            </a:pPr>
            <a:r>
              <a:rPr lang="es-MX" dirty="0" smtClean="0">
                <a:sym typeface="Symbol"/>
              </a:rPr>
              <a:t>   = { x | x  A   x  A }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4030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CONJUNTOS EN MATEMÁTICAS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122" name="Picture 2" descr="http://upload.wikimedia.org/math/0/c/4/0c40b249ffc22560c4a75f7069a69a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72816"/>
            <a:ext cx="7848493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53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Operaciones de Conjuntos</a:t>
            </a:r>
            <a:endParaRPr lang="es-E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00808"/>
            <a:ext cx="7848872" cy="3164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377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Unión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  <a:sym typeface="Symbol"/>
              </a:rPr>
              <a:t>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Sean A y B dos conjuntos cualesquiera, entonces la unión de ellos, A </a:t>
            </a:r>
            <a:r>
              <a:rPr lang="es-MX" dirty="0" smtClean="0">
                <a:sym typeface="Symbol"/>
              </a:rPr>
              <a:t> </a:t>
            </a:r>
            <a:r>
              <a:rPr lang="es-MX" dirty="0" smtClean="0"/>
              <a:t>B, se define como sigue:</a:t>
            </a:r>
          </a:p>
          <a:p>
            <a:r>
              <a:rPr lang="es-MX" dirty="0" smtClean="0"/>
              <a:t>A </a:t>
            </a:r>
            <a:r>
              <a:rPr lang="es-MX" dirty="0">
                <a:sym typeface="Symbol"/>
              </a:rPr>
              <a:t></a:t>
            </a:r>
            <a:r>
              <a:rPr lang="es-MX" dirty="0" smtClean="0"/>
              <a:t> B = { x | x </a:t>
            </a:r>
            <a:r>
              <a:rPr lang="es-MX" dirty="0" smtClean="0">
                <a:sym typeface="Symbol"/>
              </a:rPr>
              <a:t> A    </a:t>
            </a:r>
            <a:r>
              <a:rPr lang="es-MX" dirty="0" smtClean="0"/>
              <a:t>x </a:t>
            </a:r>
            <a:r>
              <a:rPr lang="es-MX" dirty="0">
                <a:sym typeface="Symbol"/>
              </a:rPr>
              <a:t> </a:t>
            </a:r>
            <a:r>
              <a:rPr lang="es-MX" dirty="0" smtClean="0">
                <a:sym typeface="Symbol"/>
              </a:rPr>
              <a:t>B </a:t>
            </a:r>
            <a:r>
              <a:rPr lang="es-MX" dirty="0" smtClean="0"/>
              <a:t>}</a:t>
            </a:r>
            <a:endParaRPr lang="es-MX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362450"/>
            <a:ext cx="2790825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537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Unión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sym typeface="Symbol"/>
              </a:rPr>
              <a:t>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 </a:t>
            </a:r>
            <a:r>
              <a:rPr lang="es-MX" dirty="0"/>
              <a:t>= </a:t>
            </a:r>
            <a:r>
              <a:rPr lang="es-MX" dirty="0" smtClean="0"/>
              <a:t>{ 2</a:t>
            </a:r>
            <a:r>
              <a:rPr lang="es-MX" dirty="0"/>
              <a:t>, </a:t>
            </a:r>
            <a:r>
              <a:rPr lang="es-MX" dirty="0" smtClean="0"/>
              <a:t>4</a:t>
            </a:r>
            <a:r>
              <a:rPr lang="es-MX" dirty="0"/>
              <a:t>, 5</a:t>
            </a:r>
            <a:r>
              <a:rPr lang="es-MX" dirty="0" smtClean="0"/>
              <a:t>, </a:t>
            </a:r>
            <a:r>
              <a:rPr lang="es-MX" dirty="0"/>
              <a:t>7, </a:t>
            </a:r>
            <a:r>
              <a:rPr lang="es-MX" dirty="0" smtClean="0"/>
              <a:t>8 }</a:t>
            </a:r>
          </a:p>
          <a:p>
            <a:r>
              <a:rPr lang="es-MX" dirty="0" smtClean="0"/>
              <a:t>B = </a:t>
            </a:r>
            <a:r>
              <a:rPr lang="es-MX" dirty="0"/>
              <a:t>{ 1</a:t>
            </a:r>
            <a:r>
              <a:rPr lang="es-MX" dirty="0" smtClean="0"/>
              <a:t>, </a:t>
            </a:r>
            <a:r>
              <a:rPr lang="es-MX" dirty="0"/>
              <a:t>3, 4, 5, 6</a:t>
            </a:r>
            <a:r>
              <a:rPr lang="es-MX" dirty="0" smtClean="0"/>
              <a:t>, </a:t>
            </a:r>
            <a:r>
              <a:rPr lang="es-MX" dirty="0"/>
              <a:t>9 </a:t>
            </a:r>
            <a:r>
              <a:rPr lang="es-MX" dirty="0" smtClean="0"/>
              <a:t>}</a:t>
            </a:r>
          </a:p>
          <a:p>
            <a:r>
              <a:rPr lang="es-MX" dirty="0" smtClean="0"/>
              <a:t>C = { 4, 8, 12, 16 }</a:t>
            </a:r>
          </a:p>
          <a:p>
            <a:r>
              <a:rPr lang="es-MX" dirty="0" smtClean="0"/>
              <a:t>D = { 3, 9, 27}</a:t>
            </a:r>
            <a:endParaRPr lang="es-MX" dirty="0"/>
          </a:p>
          <a:p>
            <a:r>
              <a:rPr lang="es-MX" dirty="0" smtClean="0"/>
              <a:t>A </a:t>
            </a:r>
            <a:r>
              <a:rPr lang="es-MX" dirty="0" smtClean="0">
                <a:sym typeface="Symbol"/>
              </a:rPr>
              <a:t></a:t>
            </a:r>
            <a:r>
              <a:rPr lang="es-MX" dirty="0" smtClean="0"/>
              <a:t> B = { 1, 2, 3, 4, 5, 6, 7, 8, 9 }</a:t>
            </a:r>
            <a:endParaRPr lang="es-MX" dirty="0"/>
          </a:p>
          <a:p>
            <a:r>
              <a:rPr lang="es-MX" dirty="0" smtClean="0"/>
              <a:t>B </a:t>
            </a:r>
            <a:r>
              <a:rPr lang="es-MX" dirty="0">
                <a:sym typeface="Symbol"/>
              </a:rPr>
              <a:t></a:t>
            </a:r>
            <a:r>
              <a:rPr lang="es-MX" dirty="0"/>
              <a:t> </a:t>
            </a:r>
            <a:r>
              <a:rPr lang="es-MX" dirty="0" smtClean="0"/>
              <a:t>C </a:t>
            </a:r>
            <a:r>
              <a:rPr lang="es-MX" dirty="0"/>
              <a:t>= { 1, </a:t>
            </a:r>
            <a:r>
              <a:rPr lang="es-MX" dirty="0" smtClean="0"/>
              <a:t>3</a:t>
            </a:r>
            <a:r>
              <a:rPr lang="es-MX" dirty="0"/>
              <a:t>, 4, 5, 6, </a:t>
            </a:r>
            <a:r>
              <a:rPr lang="es-MX" dirty="0" smtClean="0"/>
              <a:t>8, 9, 12, 16 </a:t>
            </a:r>
            <a:r>
              <a:rPr lang="es-MX" dirty="0"/>
              <a:t>}</a:t>
            </a:r>
          </a:p>
          <a:p>
            <a:r>
              <a:rPr lang="es-MX" dirty="0" smtClean="0"/>
              <a:t>C </a:t>
            </a:r>
            <a:r>
              <a:rPr lang="es-MX" dirty="0">
                <a:sym typeface="Symbol"/>
              </a:rPr>
              <a:t></a:t>
            </a:r>
            <a:r>
              <a:rPr lang="es-MX" dirty="0"/>
              <a:t> </a:t>
            </a:r>
            <a:r>
              <a:rPr lang="es-MX" dirty="0" smtClean="0"/>
              <a:t>D </a:t>
            </a:r>
            <a:r>
              <a:rPr lang="es-MX" dirty="0"/>
              <a:t>= </a:t>
            </a:r>
            <a:r>
              <a:rPr lang="es-MX" dirty="0" smtClean="0"/>
              <a:t>{ 3</a:t>
            </a:r>
            <a:r>
              <a:rPr lang="es-MX" dirty="0"/>
              <a:t>, </a:t>
            </a:r>
            <a:r>
              <a:rPr lang="es-MX" dirty="0" smtClean="0"/>
              <a:t>4, </a:t>
            </a:r>
            <a:r>
              <a:rPr lang="es-MX" dirty="0"/>
              <a:t>8, </a:t>
            </a:r>
            <a:r>
              <a:rPr lang="es-MX" dirty="0" smtClean="0"/>
              <a:t>9, 12, 16, 27 </a:t>
            </a:r>
            <a:r>
              <a:rPr lang="es-MX" dirty="0"/>
              <a:t>}</a:t>
            </a:r>
          </a:p>
          <a:p>
            <a:r>
              <a:rPr lang="es-MX" dirty="0"/>
              <a:t>B </a:t>
            </a:r>
            <a:r>
              <a:rPr lang="es-MX" dirty="0">
                <a:sym typeface="Symbol"/>
              </a:rPr>
              <a:t></a:t>
            </a:r>
            <a:r>
              <a:rPr lang="es-MX" dirty="0"/>
              <a:t> </a:t>
            </a:r>
            <a:r>
              <a:rPr lang="es-MX" dirty="0" smtClean="0"/>
              <a:t>D </a:t>
            </a:r>
            <a:r>
              <a:rPr lang="es-MX" dirty="0"/>
              <a:t>= { 1, 3, 4, 5, 6, </a:t>
            </a:r>
            <a:r>
              <a:rPr lang="es-MX" dirty="0" smtClean="0"/>
              <a:t>9</a:t>
            </a:r>
            <a:r>
              <a:rPr lang="es-MX" dirty="0"/>
              <a:t>, </a:t>
            </a:r>
            <a:r>
              <a:rPr lang="es-MX" dirty="0" smtClean="0"/>
              <a:t>27 }</a:t>
            </a:r>
            <a:endParaRPr lang="es-MX" dirty="0"/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83981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Intersección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  <a:sym typeface="Symbol"/>
              </a:rPr>
              <a:t>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Sean A y B dos conjuntos cualesquiera, entonces la intersección de ellos, A </a:t>
            </a:r>
            <a:r>
              <a:rPr lang="es-MX" dirty="0" smtClean="0">
                <a:sym typeface="Symbol"/>
              </a:rPr>
              <a:t></a:t>
            </a:r>
            <a:r>
              <a:rPr lang="es-MX" dirty="0" smtClean="0"/>
              <a:t> B, se define como sigue:</a:t>
            </a:r>
          </a:p>
          <a:p>
            <a:r>
              <a:rPr lang="es-MX" dirty="0" smtClean="0"/>
              <a:t>A </a:t>
            </a:r>
            <a:r>
              <a:rPr lang="es-MX" dirty="0">
                <a:sym typeface="Symbol"/>
              </a:rPr>
              <a:t></a:t>
            </a:r>
            <a:r>
              <a:rPr lang="es-MX" dirty="0"/>
              <a:t> </a:t>
            </a:r>
            <a:r>
              <a:rPr lang="es-MX" dirty="0" smtClean="0"/>
              <a:t>B = { x | x </a:t>
            </a:r>
            <a:r>
              <a:rPr lang="es-MX" dirty="0" smtClean="0">
                <a:sym typeface="Symbol"/>
              </a:rPr>
              <a:t> A    </a:t>
            </a:r>
            <a:r>
              <a:rPr lang="es-MX" dirty="0" smtClean="0"/>
              <a:t>x </a:t>
            </a:r>
            <a:r>
              <a:rPr lang="es-MX" dirty="0">
                <a:sym typeface="Symbol"/>
              </a:rPr>
              <a:t> </a:t>
            </a:r>
            <a:r>
              <a:rPr lang="es-MX" dirty="0" smtClean="0">
                <a:sym typeface="Symbol"/>
              </a:rPr>
              <a:t>B </a:t>
            </a:r>
            <a:r>
              <a:rPr lang="es-MX" dirty="0" smtClean="0"/>
              <a:t>}</a:t>
            </a:r>
            <a:endParaRPr lang="es-MX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005064"/>
            <a:ext cx="274320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339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Intersección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sym typeface="Symbol"/>
              </a:rPr>
              <a:t>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A </a:t>
            </a:r>
            <a:r>
              <a:rPr lang="es-MX" dirty="0"/>
              <a:t>= </a:t>
            </a:r>
            <a:r>
              <a:rPr lang="es-MX" dirty="0" smtClean="0"/>
              <a:t>{ 2</a:t>
            </a:r>
            <a:r>
              <a:rPr lang="es-MX" dirty="0"/>
              <a:t>, </a:t>
            </a:r>
            <a:r>
              <a:rPr lang="es-MX" dirty="0" smtClean="0"/>
              <a:t>4</a:t>
            </a:r>
            <a:r>
              <a:rPr lang="es-MX" dirty="0"/>
              <a:t>, 5</a:t>
            </a:r>
            <a:r>
              <a:rPr lang="es-MX" dirty="0" smtClean="0"/>
              <a:t>, </a:t>
            </a:r>
            <a:r>
              <a:rPr lang="es-MX" dirty="0"/>
              <a:t>7, </a:t>
            </a:r>
            <a:r>
              <a:rPr lang="es-MX" dirty="0" smtClean="0"/>
              <a:t>8 }</a:t>
            </a:r>
          </a:p>
          <a:p>
            <a:r>
              <a:rPr lang="es-MX" dirty="0" smtClean="0"/>
              <a:t>B = </a:t>
            </a:r>
            <a:r>
              <a:rPr lang="es-MX" dirty="0"/>
              <a:t>{ 1</a:t>
            </a:r>
            <a:r>
              <a:rPr lang="es-MX" dirty="0" smtClean="0"/>
              <a:t>, </a:t>
            </a:r>
            <a:r>
              <a:rPr lang="es-MX" dirty="0"/>
              <a:t>3, 4, 5, 6</a:t>
            </a:r>
            <a:r>
              <a:rPr lang="es-MX" dirty="0" smtClean="0"/>
              <a:t>, </a:t>
            </a:r>
            <a:r>
              <a:rPr lang="es-MX" dirty="0"/>
              <a:t>9 </a:t>
            </a:r>
            <a:r>
              <a:rPr lang="es-MX" dirty="0" smtClean="0"/>
              <a:t>}</a:t>
            </a:r>
          </a:p>
          <a:p>
            <a:r>
              <a:rPr lang="es-MX" dirty="0" smtClean="0"/>
              <a:t>C = { 4, 8, 12, 16 }</a:t>
            </a:r>
          </a:p>
          <a:p>
            <a:r>
              <a:rPr lang="es-MX" dirty="0" smtClean="0"/>
              <a:t>D = { 3, 9, 12, 27}</a:t>
            </a:r>
            <a:endParaRPr lang="es-MX" dirty="0"/>
          </a:p>
          <a:p>
            <a:r>
              <a:rPr lang="es-MX" dirty="0" smtClean="0"/>
              <a:t>A </a:t>
            </a:r>
            <a:r>
              <a:rPr lang="es-MX" dirty="0">
                <a:sym typeface="Symbol"/>
              </a:rPr>
              <a:t></a:t>
            </a:r>
            <a:r>
              <a:rPr lang="es-MX" dirty="0" smtClean="0"/>
              <a:t> B = { 4, 5 }</a:t>
            </a:r>
            <a:endParaRPr lang="es-MX" dirty="0"/>
          </a:p>
          <a:p>
            <a:r>
              <a:rPr lang="es-MX" dirty="0" smtClean="0"/>
              <a:t>B </a:t>
            </a:r>
            <a:r>
              <a:rPr lang="es-MX" dirty="0">
                <a:sym typeface="Symbol"/>
              </a:rPr>
              <a:t></a:t>
            </a:r>
            <a:r>
              <a:rPr lang="es-MX" dirty="0"/>
              <a:t> </a:t>
            </a:r>
            <a:r>
              <a:rPr lang="es-MX" dirty="0" smtClean="0"/>
              <a:t>D </a:t>
            </a:r>
            <a:r>
              <a:rPr lang="es-MX" dirty="0"/>
              <a:t>= { </a:t>
            </a:r>
            <a:r>
              <a:rPr lang="es-MX" dirty="0" smtClean="0"/>
              <a:t>3, 9 }</a:t>
            </a:r>
          </a:p>
          <a:p>
            <a:r>
              <a:rPr lang="es-MX" dirty="0" smtClean="0"/>
              <a:t>C </a:t>
            </a:r>
            <a:r>
              <a:rPr lang="es-MX" dirty="0">
                <a:sym typeface="Symbol"/>
              </a:rPr>
              <a:t></a:t>
            </a:r>
            <a:r>
              <a:rPr lang="es-MX" dirty="0"/>
              <a:t> </a:t>
            </a:r>
            <a:r>
              <a:rPr lang="es-MX" dirty="0" smtClean="0"/>
              <a:t>D </a:t>
            </a:r>
            <a:r>
              <a:rPr lang="es-MX" dirty="0"/>
              <a:t>= { </a:t>
            </a:r>
            <a:r>
              <a:rPr lang="es-MX" dirty="0" smtClean="0"/>
              <a:t>12 }</a:t>
            </a:r>
          </a:p>
          <a:p>
            <a:r>
              <a:rPr lang="es-MX" dirty="0" smtClean="0"/>
              <a:t>A </a:t>
            </a:r>
            <a:r>
              <a:rPr lang="es-MX" dirty="0">
                <a:sym typeface="Symbol"/>
              </a:rPr>
              <a:t></a:t>
            </a:r>
            <a:r>
              <a:rPr lang="es-MX" dirty="0"/>
              <a:t> </a:t>
            </a:r>
            <a:r>
              <a:rPr lang="es-MX" dirty="0" smtClean="0"/>
              <a:t>D </a:t>
            </a:r>
            <a:r>
              <a:rPr lang="es-MX" dirty="0"/>
              <a:t>= </a:t>
            </a:r>
            <a:r>
              <a:rPr lang="es-MX" dirty="0" smtClean="0"/>
              <a:t>{ }</a:t>
            </a:r>
            <a:endParaRPr lang="es-MX" dirty="0"/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1525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270065" y="260648"/>
            <a:ext cx="8766431" cy="3687600"/>
            <a:chOff x="270065" y="260648"/>
            <a:chExt cx="8766431" cy="368760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065" y="260648"/>
              <a:ext cx="8766431" cy="3687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1 Elipse"/>
            <p:cNvSpPr/>
            <p:nvPr/>
          </p:nvSpPr>
          <p:spPr>
            <a:xfrm>
              <a:off x="2123728" y="836712"/>
              <a:ext cx="1080120" cy="835688"/>
            </a:xfrm>
            <a:prstGeom prst="ellipse">
              <a:avLst/>
            </a:prstGeom>
            <a:noFill/>
            <a:ln w="571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rgbClr val="FF0000"/>
                </a:solidFill>
              </a:endParaRPr>
            </a:p>
          </p:txBody>
        </p:sp>
      </p:grpSp>
      <p:grpSp>
        <p:nvGrpSpPr>
          <p:cNvPr id="3" name="2 Grupo"/>
          <p:cNvGrpSpPr/>
          <p:nvPr/>
        </p:nvGrpSpPr>
        <p:grpSpPr>
          <a:xfrm>
            <a:off x="949568" y="4141561"/>
            <a:ext cx="6862792" cy="2376264"/>
            <a:chOff x="949568" y="4141561"/>
            <a:chExt cx="6862792" cy="2376264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9568" y="4141561"/>
              <a:ext cx="6862792" cy="2376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6 Elipse"/>
            <p:cNvSpPr/>
            <p:nvPr/>
          </p:nvSpPr>
          <p:spPr>
            <a:xfrm>
              <a:off x="4531423" y="4753552"/>
              <a:ext cx="1872208" cy="1051712"/>
            </a:xfrm>
            <a:prstGeom prst="ellipse">
              <a:avLst/>
            </a:prstGeom>
            <a:noFill/>
            <a:ln w="571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822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Diferencia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Sean A y B dos conjuntos cualesquiera, el conjunto diferencia de ellos,  A – B, se forma como sigue:</a:t>
            </a:r>
          </a:p>
          <a:p>
            <a:endParaRPr lang="es-MX" dirty="0"/>
          </a:p>
          <a:p>
            <a:r>
              <a:rPr lang="es-MX" dirty="0" smtClean="0"/>
              <a:t>A – B = { x | x </a:t>
            </a:r>
            <a:r>
              <a:rPr lang="es-MX" dirty="0" smtClean="0">
                <a:sym typeface="Symbol"/>
              </a:rPr>
              <a:t> </a:t>
            </a:r>
            <a:r>
              <a:rPr lang="es-MX" dirty="0" smtClean="0"/>
              <a:t>A  y  x </a:t>
            </a:r>
            <a:r>
              <a:rPr lang="es-MX" dirty="0">
                <a:sym typeface="Symbol"/>
              </a:rPr>
              <a:t></a:t>
            </a:r>
            <a:r>
              <a:rPr lang="es-MX" dirty="0" smtClean="0"/>
              <a:t> B}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6771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Diferencia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U = { 1, 2, 3, 4, 5, 6, 7, 8, 9 }</a:t>
            </a:r>
          </a:p>
          <a:p>
            <a:r>
              <a:rPr lang="es-MX" dirty="0" smtClean="0"/>
              <a:t>A </a:t>
            </a:r>
            <a:r>
              <a:rPr lang="es-MX" dirty="0"/>
              <a:t>= </a:t>
            </a:r>
            <a:r>
              <a:rPr lang="es-MX" dirty="0" smtClean="0"/>
              <a:t>{ 2</a:t>
            </a:r>
            <a:r>
              <a:rPr lang="es-MX" dirty="0"/>
              <a:t>, </a:t>
            </a:r>
            <a:r>
              <a:rPr lang="es-MX" dirty="0" smtClean="0"/>
              <a:t>4</a:t>
            </a:r>
            <a:r>
              <a:rPr lang="es-MX" dirty="0"/>
              <a:t>, 5</a:t>
            </a:r>
            <a:r>
              <a:rPr lang="es-MX" dirty="0" smtClean="0"/>
              <a:t>, </a:t>
            </a:r>
            <a:r>
              <a:rPr lang="es-MX" dirty="0"/>
              <a:t>7, </a:t>
            </a:r>
            <a:r>
              <a:rPr lang="es-MX" dirty="0" smtClean="0"/>
              <a:t>8 }</a:t>
            </a:r>
          </a:p>
          <a:p>
            <a:r>
              <a:rPr lang="es-MX" dirty="0" smtClean="0"/>
              <a:t>B = </a:t>
            </a:r>
            <a:r>
              <a:rPr lang="es-MX" dirty="0"/>
              <a:t>{ 1</a:t>
            </a:r>
            <a:r>
              <a:rPr lang="es-MX" dirty="0" smtClean="0"/>
              <a:t>, </a:t>
            </a:r>
            <a:r>
              <a:rPr lang="es-MX" dirty="0"/>
              <a:t>3, 4, 5, 6</a:t>
            </a:r>
            <a:r>
              <a:rPr lang="es-MX" dirty="0" smtClean="0"/>
              <a:t>, </a:t>
            </a:r>
            <a:r>
              <a:rPr lang="es-MX" dirty="0"/>
              <a:t>9 }</a:t>
            </a:r>
          </a:p>
          <a:p>
            <a:r>
              <a:rPr lang="es-MX" dirty="0" smtClean="0"/>
              <a:t>A - B = { 2, 7, 8 }</a:t>
            </a:r>
            <a:endParaRPr lang="es-MX" dirty="0"/>
          </a:p>
          <a:p>
            <a:r>
              <a:rPr lang="es-MX" dirty="0" smtClean="0"/>
              <a:t>B - A </a:t>
            </a:r>
            <a:r>
              <a:rPr lang="es-MX" dirty="0"/>
              <a:t>= { </a:t>
            </a:r>
            <a:r>
              <a:rPr lang="es-MX" dirty="0" smtClean="0"/>
              <a:t>1, 3, 6, 9 </a:t>
            </a:r>
            <a:r>
              <a:rPr lang="es-MX" dirty="0"/>
              <a:t>}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7049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Ejercicios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 smtClean="0"/>
              <a:t>A = { -1, 5, 4, -2, 3, 0 }</a:t>
            </a:r>
          </a:p>
          <a:p>
            <a:r>
              <a:rPr lang="es-MX" dirty="0" smtClean="0"/>
              <a:t>B = { pares del conjunto A }</a:t>
            </a:r>
          </a:p>
          <a:p>
            <a:r>
              <a:rPr lang="es-MX" dirty="0" smtClean="0"/>
              <a:t>C = { impares del conjunto A}</a:t>
            </a:r>
          </a:p>
          <a:p>
            <a:r>
              <a:rPr lang="es-MX" dirty="0" smtClean="0"/>
              <a:t>D = { números positivos del conjunto A }</a:t>
            </a:r>
          </a:p>
          <a:p>
            <a:pPr marL="742950" indent="-742950">
              <a:buFont typeface="+mj-lt"/>
              <a:buAutoNum type="arabicPeriod"/>
            </a:pPr>
            <a:r>
              <a:rPr lang="es-MX" dirty="0" smtClean="0"/>
              <a:t>B </a:t>
            </a:r>
            <a:r>
              <a:rPr lang="es-MX" dirty="0" smtClean="0">
                <a:sym typeface="Symbol"/>
              </a:rPr>
              <a:t> D</a:t>
            </a:r>
          </a:p>
          <a:p>
            <a:pPr marL="742950" indent="-742950">
              <a:buFont typeface="+mj-lt"/>
              <a:buAutoNum type="arabicPeriod"/>
            </a:pPr>
            <a:r>
              <a:rPr lang="es-MX" dirty="0" smtClean="0">
                <a:sym typeface="Symbol"/>
              </a:rPr>
              <a:t>B  D</a:t>
            </a:r>
          </a:p>
          <a:p>
            <a:pPr marL="742950" indent="-742950">
              <a:buFont typeface="+mj-lt"/>
              <a:buAutoNum type="arabicPeriod"/>
            </a:pPr>
            <a:r>
              <a:rPr lang="es-MX" dirty="0" smtClean="0">
                <a:sym typeface="Symbol"/>
              </a:rPr>
              <a:t>B  C</a:t>
            </a:r>
          </a:p>
          <a:p>
            <a:pPr marL="742950" indent="-742950">
              <a:buFont typeface="+mj-lt"/>
              <a:buAutoNum type="arabicPeriod"/>
            </a:pPr>
            <a:r>
              <a:rPr lang="es-MX" dirty="0" smtClean="0">
                <a:sym typeface="Symbol"/>
              </a:rPr>
              <a:t>( B  D )  C</a:t>
            </a:r>
          </a:p>
          <a:p>
            <a:pPr marL="742950" indent="-742950">
              <a:buFont typeface="+mj-lt"/>
              <a:buAutoNum type="arabicPeriod"/>
            </a:pPr>
            <a:r>
              <a:rPr lang="es-MX" dirty="0">
                <a:sym typeface="Symbol"/>
              </a:rPr>
              <a:t>( B  D </a:t>
            </a:r>
            <a:r>
              <a:rPr lang="es-MX" dirty="0" smtClean="0">
                <a:sym typeface="Symbol"/>
              </a:rPr>
              <a:t>)</a:t>
            </a:r>
            <a:r>
              <a:rPr lang="es-MX" dirty="0">
                <a:sym typeface="Symbol"/>
              </a:rPr>
              <a:t> </a:t>
            </a:r>
            <a:r>
              <a:rPr lang="es-MX" dirty="0" smtClean="0">
                <a:sym typeface="Symbol"/>
              </a:rPr>
              <a:t> ( C </a:t>
            </a:r>
            <a:r>
              <a:rPr lang="es-MX" dirty="0">
                <a:sym typeface="Symbol"/>
              </a:rPr>
              <a:t> D )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46766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Complemento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Si consideramos a U como el conjunto universo y A </a:t>
            </a:r>
            <a:r>
              <a:rPr lang="es-MX" dirty="0" smtClean="0">
                <a:sym typeface="Symbol"/>
              </a:rPr>
              <a:t></a:t>
            </a:r>
            <a:r>
              <a:rPr lang="es-MX" dirty="0" smtClean="0"/>
              <a:t> U, se define el complemento de A, que se denota como A’ o A</a:t>
            </a:r>
            <a:r>
              <a:rPr lang="es-MX" baseline="30000" dirty="0" smtClean="0"/>
              <a:t>c</a:t>
            </a:r>
            <a:r>
              <a:rPr lang="es-MX" dirty="0" smtClean="0"/>
              <a:t> como sigue:</a:t>
            </a:r>
          </a:p>
          <a:p>
            <a:endParaRPr lang="es-MX" dirty="0"/>
          </a:p>
          <a:p>
            <a:pPr marL="0" indent="0" algn="ctr">
              <a:buNone/>
            </a:pPr>
            <a:r>
              <a:rPr lang="es-MX" dirty="0" smtClean="0"/>
              <a:t>A’ = </a:t>
            </a:r>
            <a:r>
              <a:rPr lang="es-MX" dirty="0"/>
              <a:t>A</a:t>
            </a:r>
            <a:r>
              <a:rPr lang="es-MX" baseline="30000" dirty="0"/>
              <a:t>c</a:t>
            </a:r>
            <a:r>
              <a:rPr lang="es-MX" dirty="0"/>
              <a:t> </a:t>
            </a:r>
            <a:r>
              <a:rPr lang="es-MX" dirty="0" smtClean="0"/>
              <a:t>= { x </a:t>
            </a:r>
            <a:r>
              <a:rPr lang="es-MX" dirty="0" smtClean="0">
                <a:sym typeface="Symbol"/>
              </a:rPr>
              <a:t> U | x  A </a:t>
            </a:r>
            <a:r>
              <a:rPr lang="es-MX" dirty="0" smtClean="0"/>
              <a:t>}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8309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Complemento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U = { 1, 2, 3, 4, 5, 6, 7, 8, 9 }</a:t>
            </a:r>
          </a:p>
          <a:p>
            <a:r>
              <a:rPr lang="es-MX" dirty="0" smtClean="0"/>
              <a:t>A </a:t>
            </a:r>
            <a:r>
              <a:rPr lang="es-MX" dirty="0"/>
              <a:t>= </a:t>
            </a:r>
            <a:r>
              <a:rPr lang="es-MX" dirty="0" smtClean="0"/>
              <a:t>{ 2</a:t>
            </a:r>
            <a:r>
              <a:rPr lang="es-MX" dirty="0"/>
              <a:t>, </a:t>
            </a:r>
            <a:r>
              <a:rPr lang="es-MX" dirty="0" smtClean="0"/>
              <a:t>4</a:t>
            </a:r>
            <a:r>
              <a:rPr lang="es-MX" dirty="0"/>
              <a:t>, 5</a:t>
            </a:r>
            <a:r>
              <a:rPr lang="es-MX" dirty="0" smtClean="0"/>
              <a:t>, </a:t>
            </a:r>
            <a:r>
              <a:rPr lang="es-MX" dirty="0"/>
              <a:t>7, </a:t>
            </a:r>
            <a:r>
              <a:rPr lang="es-MX" dirty="0" smtClean="0"/>
              <a:t>8 }</a:t>
            </a:r>
          </a:p>
          <a:p>
            <a:r>
              <a:rPr lang="es-MX" dirty="0" smtClean="0"/>
              <a:t>B = </a:t>
            </a:r>
            <a:r>
              <a:rPr lang="es-MX" dirty="0"/>
              <a:t>{ 1</a:t>
            </a:r>
            <a:r>
              <a:rPr lang="es-MX" dirty="0" smtClean="0"/>
              <a:t>, </a:t>
            </a:r>
            <a:r>
              <a:rPr lang="es-MX" dirty="0"/>
              <a:t>3, 4, 5, 6</a:t>
            </a:r>
            <a:r>
              <a:rPr lang="es-MX" dirty="0" smtClean="0"/>
              <a:t>, </a:t>
            </a:r>
            <a:r>
              <a:rPr lang="es-MX" dirty="0"/>
              <a:t>9 }</a:t>
            </a:r>
          </a:p>
          <a:p>
            <a:r>
              <a:rPr lang="es-MX" dirty="0" smtClean="0"/>
              <a:t>A’ = { 1, 3, 6, 9 }</a:t>
            </a:r>
            <a:endParaRPr lang="es-MX" dirty="0"/>
          </a:p>
          <a:p>
            <a:r>
              <a:rPr lang="es-MX" dirty="0" smtClean="0"/>
              <a:t>B’ </a:t>
            </a:r>
            <a:r>
              <a:rPr lang="es-MX" dirty="0"/>
              <a:t>= { </a:t>
            </a:r>
            <a:r>
              <a:rPr lang="es-MX" dirty="0" smtClean="0"/>
              <a:t>2, 7, 8 </a:t>
            </a:r>
            <a:r>
              <a:rPr lang="es-MX" dirty="0"/>
              <a:t>}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15996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Subconjunto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  <a:sym typeface="Symbol"/>
              </a:rPr>
              <a:t>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 smtClean="0"/>
              <a:t>Sean A y B dos conjuntos cualesquiera, entonces A es subconjunto de B, A </a:t>
            </a:r>
            <a:r>
              <a:rPr lang="es-MX" sz="3200" dirty="0">
                <a:sym typeface="Symbol"/>
              </a:rPr>
              <a:t></a:t>
            </a:r>
            <a:r>
              <a:rPr lang="es-MX" sz="3200" dirty="0" smtClean="0">
                <a:sym typeface="Symbol"/>
              </a:rPr>
              <a:t> </a:t>
            </a:r>
            <a:r>
              <a:rPr lang="es-MX" sz="3200" dirty="0" smtClean="0"/>
              <a:t>B, si para toda x que pertenece a </a:t>
            </a:r>
            <a:r>
              <a:rPr lang="es-MX" sz="3200" dirty="0" err="1" smtClean="0"/>
              <a:t>A</a:t>
            </a:r>
            <a:r>
              <a:rPr lang="es-MX" sz="3200" dirty="0" smtClean="0"/>
              <a:t> se tiene que x también pertenece a B.</a:t>
            </a:r>
          </a:p>
          <a:p>
            <a:r>
              <a:rPr lang="es-MX" sz="3200" dirty="0" smtClean="0"/>
              <a:t>A </a:t>
            </a:r>
            <a:r>
              <a:rPr lang="es-MX" sz="3200" dirty="0">
                <a:sym typeface="Symbol"/>
              </a:rPr>
              <a:t></a:t>
            </a:r>
            <a:r>
              <a:rPr lang="es-MX" sz="3200" dirty="0" smtClean="0"/>
              <a:t> B = { </a:t>
            </a:r>
            <a:r>
              <a:rPr lang="es-MX" sz="3200" dirty="0" err="1" smtClean="0"/>
              <a:t>ssi</a:t>
            </a:r>
            <a:r>
              <a:rPr lang="es-MX" sz="3200" dirty="0" smtClean="0"/>
              <a:t> </a:t>
            </a:r>
            <a:r>
              <a:rPr lang="es-MX" sz="3200" dirty="0" smtClean="0">
                <a:sym typeface="Symbol"/>
              </a:rPr>
              <a:t></a:t>
            </a:r>
            <a:r>
              <a:rPr lang="es-MX" sz="3200" dirty="0" smtClean="0"/>
              <a:t> x </a:t>
            </a:r>
            <a:r>
              <a:rPr lang="es-MX" sz="3200" dirty="0" smtClean="0">
                <a:sym typeface="Symbol"/>
              </a:rPr>
              <a:t> A ,   </a:t>
            </a:r>
            <a:r>
              <a:rPr lang="es-MX" sz="3200" dirty="0" smtClean="0"/>
              <a:t>x </a:t>
            </a:r>
            <a:r>
              <a:rPr lang="es-MX" sz="3200" dirty="0">
                <a:sym typeface="Symbol"/>
              </a:rPr>
              <a:t> </a:t>
            </a:r>
            <a:r>
              <a:rPr lang="es-MX" sz="3200" dirty="0" smtClean="0">
                <a:sym typeface="Symbol"/>
              </a:rPr>
              <a:t>B </a:t>
            </a:r>
            <a:r>
              <a:rPr lang="es-MX" sz="3200" dirty="0" smtClean="0"/>
              <a:t>}</a:t>
            </a:r>
            <a:endParaRPr lang="es-MX" sz="32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221088"/>
            <a:ext cx="4476750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142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Subconjunto Propio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  <a:sym typeface="Symbol"/>
              </a:rPr>
              <a:t>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 smtClean="0"/>
              <a:t>Sean A y B dos conjuntos cualesquiera, entonces A es un subconjunto propio de B si y sólo si: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/>
              <a:t> A </a:t>
            </a:r>
            <a:r>
              <a:rPr lang="es-MX" sz="3200" dirty="0">
                <a:sym typeface="Symbol"/>
              </a:rPr>
              <a:t></a:t>
            </a:r>
            <a:r>
              <a:rPr lang="es-MX" sz="3200" dirty="0" smtClean="0">
                <a:sym typeface="Symbol"/>
              </a:rPr>
              <a:t> </a:t>
            </a:r>
            <a:r>
              <a:rPr lang="es-MX" sz="3200" dirty="0" smtClean="0"/>
              <a:t>B y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/>
              <a:t>A </a:t>
            </a:r>
            <a:r>
              <a:rPr lang="es-MX" sz="3200" dirty="0" smtClean="0">
                <a:sym typeface="Symbol"/>
              </a:rPr>
              <a:t> </a:t>
            </a:r>
            <a:r>
              <a:rPr lang="es-MX" sz="3200" dirty="0" smtClean="0"/>
              <a:t>B</a:t>
            </a:r>
            <a:endParaRPr lang="es-MX" sz="3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5076056" y="1124744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12976"/>
            <a:ext cx="1733550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017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Proposiciones y Conjuntos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Una expresión que puede ser verdadera o falsa pero no ambas se llama </a:t>
            </a:r>
            <a:r>
              <a:rPr lang="es-MX" dirty="0" smtClean="0">
                <a:solidFill>
                  <a:srgbClr val="FF0000"/>
                </a:solidFill>
              </a:rPr>
              <a:t>proposición</a:t>
            </a:r>
            <a:r>
              <a:rPr lang="es-MX" dirty="0" smtClean="0"/>
              <a:t>.</a:t>
            </a:r>
          </a:p>
          <a:p>
            <a:r>
              <a:rPr lang="es-MX" dirty="0" smtClean="0"/>
              <a:t>Ejemplos</a:t>
            </a:r>
            <a:endParaRPr lang="es-MX" dirty="0"/>
          </a:p>
          <a:p>
            <a:pPr lvl="1"/>
            <a:r>
              <a:rPr lang="es-MX" dirty="0" smtClean="0"/>
              <a:t> Juan lleva </a:t>
            </a:r>
            <a:r>
              <a:rPr lang="es-MX" dirty="0" err="1" smtClean="0"/>
              <a:t>paragüas</a:t>
            </a:r>
            <a:endParaRPr lang="es-MX" dirty="0" smtClean="0"/>
          </a:p>
          <a:p>
            <a:pPr lvl="1"/>
            <a:r>
              <a:rPr lang="es-MX" dirty="0"/>
              <a:t> </a:t>
            </a:r>
            <a:r>
              <a:rPr lang="es-MX" dirty="0" smtClean="0"/>
              <a:t>5 &gt; 8</a:t>
            </a:r>
          </a:p>
          <a:p>
            <a:pPr lvl="1"/>
            <a:r>
              <a:rPr lang="es-MX" dirty="0" smtClean="0"/>
              <a:t> 3 </a:t>
            </a:r>
            <a:r>
              <a:rPr lang="es-MX" dirty="0" smtClean="0">
                <a:sym typeface="Symbol"/>
              </a:rPr>
              <a:t> 10</a:t>
            </a:r>
            <a:r>
              <a:rPr lang="es-MX" dirty="0" smtClean="0"/>
              <a:t> </a:t>
            </a:r>
          </a:p>
          <a:p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64991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Proposición abierta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Una </a:t>
            </a:r>
            <a:r>
              <a:rPr lang="es-MX" dirty="0" smtClean="0">
                <a:solidFill>
                  <a:srgbClr val="FF0000"/>
                </a:solidFill>
              </a:rPr>
              <a:t>proposición abierta </a:t>
            </a:r>
            <a:r>
              <a:rPr lang="es-MX" dirty="0" smtClean="0"/>
              <a:t>es una expresión que contiene una variable y que al reemplazarse por un valor se convierte en una proposición.</a:t>
            </a:r>
          </a:p>
          <a:p>
            <a:r>
              <a:rPr lang="es-MX" dirty="0"/>
              <a:t> </a:t>
            </a:r>
            <a:r>
              <a:rPr lang="es-MX" dirty="0" smtClean="0"/>
              <a:t>x es un número par</a:t>
            </a:r>
          </a:p>
          <a:p>
            <a:r>
              <a:rPr lang="es-MX" dirty="0"/>
              <a:t> </a:t>
            </a:r>
            <a:r>
              <a:rPr lang="es-MX" dirty="0" smtClean="0"/>
              <a:t>x lleva </a:t>
            </a:r>
            <a:r>
              <a:rPr lang="es-MX" dirty="0" err="1" smtClean="0"/>
              <a:t>paragüas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7705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Dominio y Conjunto solución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 Al conjunto de valores que puede tomar la variable se le llama </a:t>
            </a:r>
            <a:r>
              <a:rPr lang="es-MX" dirty="0" smtClean="0">
                <a:solidFill>
                  <a:srgbClr val="FF0000"/>
                </a:solidFill>
              </a:rPr>
              <a:t>dominio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r>
              <a:rPr lang="es-MX" dirty="0" smtClean="0"/>
              <a:t>Aquellos valores del dominio que hacen verdadera la proposición se le llama </a:t>
            </a:r>
            <a:r>
              <a:rPr lang="es-MX" dirty="0" smtClean="0">
                <a:solidFill>
                  <a:srgbClr val="FF0000"/>
                </a:solidFill>
              </a:rPr>
              <a:t>conjunto solución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7370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66936" y="620688"/>
            <a:ext cx="7653536" cy="866360"/>
          </a:xfrm>
        </p:spPr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Unidad de Competencia I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22920" y="1844824"/>
            <a:ext cx="7653536" cy="4389120"/>
          </a:xfrm>
        </p:spPr>
        <p:txBody>
          <a:bodyPr>
            <a:normAutofit/>
          </a:bodyPr>
          <a:lstStyle/>
          <a:p>
            <a:r>
              <a:rPr lang="es-MX" dirty="0" smtClean="0"/>
              <a:t>Objetivo</a:t>
            </a:r>
          </a:p>
          <a:p>
            <a:pPr marL="393192" lvl="1" indent="0">
              <a:buNone/>
            </a:pPr>
            <a:r>
              <a:rPr lang="es-ES" dirty="0" smtClean="0"/>
              <a:t>Analizar el desarrollo e importancia de la lógica matemática y sus fundamentos.</a:t>
            </a:r>
            <a:endParaRPr lang="es-MX" dirty="0" smtClean="0"/>
          </a:p>
          <a:p>
            <a:pPr marL="393192" lvl="1" indent="0">
              <a:buNone/>
            </a:pPr>
            <a:endParaRPr lang="es-MX" sz="1050" dirty="0" smtClean="0"/>
          </a:p>
          <a:p>
            <a:r>
              <a:rPr lang="es-MX" dirty="0" smtClean="0"/>
              <a:t>Conocimientos</a:t>
            </a:r>
          </a:p>
          <a:p>
            <a:pPr marL="402336" lvl="1" indent="0">
              <a:buNone/>
            </a:pPr>
            <a:r>
              <a:rPr lang="es-ES" dirty="0" smtClean="0"/>
              <a:t>Panorama de la lógica matemática</a:t>
            </a:r>
          </a:p>
          <a:p>
            <a:pPr marL="402336" lvl="1" indent="0">
              <a:buNone/>
            </a:pPr>
            <a:r>
              <a:rPr lang="es-ES" dirty="0" smtClean="0"/>
              <a:t>Teoría de conjuntos</a:t>
            </a:r>
          </a:p>
          <a:p>
            <a:pPr marL="402336" lvl="1" indent="0">
              <a:buNone/>
            </a:pPr>
            <a:r>
              <a:rPr lang="es-MX" dirty="0" smtClean="0"/>
              <a:t>Funciones y Relaciones</a:t>
            </a:r>
          </a:p>
          <a:p>
            <a:pPr marL="402336" lvl="1" indent="0">
              <a:buNone/>
            </a:pPr>
            <a:r>
              <a:rPr lang="es-MX" dirty="0" smtClean="0"/>
              <a:t>Inducción Matemática</a:t>
            </a:r>
          </a:p>
        </p:txBody>
      </p:sp>
    </p:spTree>
    <p:extLst>
      <p:ext uri="{BB962C8B-B14F-4D97-AF65-F5344CB8AC3E}">
        <p14:creationId xmlns:p14="http://schemas.microsoft.com/office/powerpoint/2010/main" val="40205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Ejemplo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A = { dígitos } 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= { 0, 1, 2, 3, 4, 5, 6, 7, 8, 9 }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Proposición abierta</a:t>
            </a:r>
          </a:p>
          <a:p>
            <a:r>
              <a:rPr lang="es-MX" dirty="0"/>
              <a:t> </a:t>
            </a:r>
            <a:r>
              <a:rPr lang="es-MX" dirty="0" smtClean="0"/>
              <a:t>x &gt; 6  donde x </a:t>
            </a:r>
            <a:r>
              <a:rPr lang="es-MX" dirty="0" smtClean="0">
                <a:sym typeface="Symbol"/>
              </a:rPr>
              <a:t></a:t>
            </a:r>
            <a:r>
              <a:rPr lang="es-MX" dirty="0" smtClean="0"/>
              <a:t> A</a:t>
            </a:r>
          </a:p>
          <a:p>
            <a:r>
              <a:rPr lang="es-MX" dirty="0" smtClean="0"/>
              <a:t> Dominio:  A</a:t>
            </a:r>
          </a:p>
          <a:p>
            <a:r>
              <a:rPr lang="es-MX" dirty="0"/>
              <a:t> </a:t>
            </a:r>
            <a:r>
              <a:rPr lang="es-MX" dirty="0" smtClean="0"/>
              <a:t>Conjunto Solución: { 7, 8, 9 }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56974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Ejercicio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s-MX" dirty="0" smtClean="0"/>
                  <a:t>Proposición abierta</a:t>
                </a:r>
              </a:p>
              <a:p>
                <a:r>
                  <a:rPr lang="es-MX" dirty="0"/>
                  <a:t> </a:t>
                </a:r>
                <a:r>
                  <a:rPr lang="es-MX" dirty="0" smtClean="0"/>
                  <a:t>p(</a:t>
                </a:r>
                <a:r>
                  <a:rPr lang="es-MX" dirty="0" err="1" smtClean="0"/>
                  <a:t>a,b</a:t>
                </a:r>
                <a:r>
                  <a:rPr lang="es-MX" dirty="0" smtClean="0"/>
                  <a:t>)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es-MX" b="0" i="1" smtClean="0">
                            <a:latin typeface="Cambria Math"/>
                          </a:rPr>
                          <m:t>𝑏</m:t>
                        </m:r>
                      </m:den>
                    </m:f>
                  </m:oMath>
                </a14:m>
                <a:r>
                  <a:rPr lang="es-MX" dirty="0" smtClean="0"/>
                  <a:t> = 0.5</a:t>
                </a:r>
              </a:p>
              <a:p>
                <a:r>
                  <a:rPr lang="es-MX" dirty="0"/>
                  <a:t> </a:t>
                </a:r>
                <a:r>
                  <a:rPr lang="es-MX" dirty="0" smtClean="0"/>
                  <a:t>a, b </a:t>
                </a:r>
                <a:r>
                  <a:rPr lang="es-MX" dirty="0" smtClean="0">
                    <a:sym typeface="Symbol"/>
                  </a:rPr>
                  <a:t> Z</a:t>
                </a:r>
                <a:r>
                  <a:rPr lang="es-MX" baseline="30000" dirty="0" smtClean="0">
                    <a:sym typeface="Symbol"/>
                  </a:rPr>
                  <a:t>+</a:t>
                </a:r>
                <a:r>
                  <a:rPr lang="es-MX" dirty="0" smtClean="0">
                    <a:sym typeface="Symbol"/>
                  </a:rPr>
                  <a:t>   3 &lt; a &lt; 6  y  3 &lt; b &lt; 9</a:t>
                </a:r>
                <a:r>
                  <a:rPr lang="es-MX" dirty="0" smtClean="0"/>
                  <a:t>  </a:t>
                </a:r>
              </a:p>
              <a:p>
                <a:r>
                  <a:rPr lang="es-MX" dirty="0"/>
                  <a:t> </a:t>
                </a:r>
                <a:r>
                  <a:rPr lang="es-MX" dirty="0" smtClean="0"/>
                  <a:t>Dominio a: {4, 5}, b: {4,5,6,7,8}</a:t>
                </a:r>
              </a:p>
              <a:p>
                <a:r>
                  <a:rPr lang="es-MX" dirty="0" smtClean="0"/>
                  <a:t>Dominio de la proposición: </a:t>
                </a:r>
              </a:p>
              <a:p>
                <a:pPr marL="0" indent="0">
                  <a:buNone/>
                </a:pPr>
                <a:r>
                  <a:rPr lang="es-MX" dirty="0" smtClean="0"/>
                  <a:t>	4/4, 4/5, 4/6, 4/7, 4/8, </a:t>
                </a:r>
              </a:p>
              <a:p>
                <a:pPr marL="0" indent="0">
                  <a:buNone/>
                </a:pPr>
                <a:r>
                  <a:rPr lang="es-MX" dirty="0" smtClean="0"/>
                  <a:t>	5/4</a:t>
                </a:r>
                <a:r>
                  <a:rPr lang="es-MX" dirty="0"/>
                  <a:t>, </a:t>
                </a:r>
                <a:r>
                  <a:rPr lang="es-MX" dirty="0" smtClean="0"/>
                  <a:t>5/5</a:t>
                </a:r>
                <a:r>
                  <a:rPr lang="es-MX" dirty="0"/>
                  <a:t>, </a:t>
                </a:r>
                <a:r>
                  <a:rPr lang="es-MX" dirty="0" smtClean="0"/>
                  <a:t>5/6</a:t>
                </a:r>
                <a:r>
                  <a:rPr lang="es-MX" dirty="0"/>
                  <a:t>, </a:t>
                </a:r>
                <a:r>
                  <a:rPr lang="es-MX" dirty="0" smtClean="0"/>
                  <a:t>5/7</a:t>
                </a:r>
                <a:r>
                  <a:rPr lang="es-MX" dirty="0"/>
                  <a:t>, </a:t>
                </a:r>
                <a:r>
                  <a:rPr lang="es-MX" dirty="0" smtClean="0"/>
                  <a:t>5/8</a:t>
                </a:r>
              </a:p>
              <a:p>
                <a:r>
                  <a:rPr lang="es-MX" dirty="0"/>
                  <a:t> </a:t>
                </a:r>
                <a:r>
                  <a:rPr lang="es-MX" dirty="0" smtClean="0"/>
                  <a:t>Conjunto Solución:  4/8</a:t>
                </a:r>
                <a:endParaRPr lang="es-MX" dirty="0"/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926" t="-262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1301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Disyunción - Unión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 A la proposición que resulta de unir dos proposiciones mediante el conectivo disyunción </a:t>
            </a:r>
            <a:r>
              <a:rPr lang="es-MX" b="1" dirty="0" smtClean="0">
                <a:sym typeface="Symbol"/>
              </a:rPr>
              <a:t></a:t>
            </a:r>
            <a:r>
              <a:rPr lang="es-MX" dirty="0" smtClean="0">
                <a:sym typeface="Symbol"/>
              </a:rPr>
              <a:t> </a:t>
            </a:r>
            <a:r>
              <a:rPr lang="es-MX" dirty="0" smtClean="0"/>
              <a:t>se le llama </a:t>
            </a:r>
            <a:r>
              <a:rPr lang="es-MX" dirty="0" smtClean="0">
                <a:solidFill>
                  <a:srgbClr val="FF0000"/>
                </a:solidFill>
              </a:rPr>
              <a:t>proposición disyuntiva</a:t>
            </a:r>
            <a:r>
              <a:rPr lang="es-MX" dirty="0" smtClean="0"/>
              <a:t> (o).</a:t>
            </a:r>
          </a:p>
          <a:p>
            <a:r>
              <a:rPr lang="es-MX" dirty="0" smtClean="0"/>
              <a:t>p: está lloviendo</a:t>
            </a:r>
          </a:p>
          <a:p>
            <a:r>
              <a:rPr lang="es-MX" dirty="0" smtClean="0"/>
              <a:t>q: está soleado</a:t>
            </a:r>
          </a:p>
          <a:p>
            <a:r>
              <a:rPr lang="es-MX" dirty="0" smtClean="0"/>
              <a:t>p </a:t>
            </a:r>
            <a:r>
              <a:rPr lang="es-MX" dirty="0" smtClean="0">
                <a:sym typeface="Symbol"/>
              </a:rPr>
              <a:t></a:t>
            </a:r>
            <a:r>
              <a:rPr lang="es-MX" dirty="0" smtClean="0"/>
              <a:t> q: está lloviendo o está soleado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0132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dirty="0" smtClean="0"/>
              <a:t>A = { 1, 2, 3, 4, 5 }</a:t>
            </a:r>
          </a:p>
          <a:p>
            <a:pPr marL="0" indent="0">
              <a:buNone/>
            </a:pPr>
            <a:r>
              <a:rPr lang="es-MX" sz="3200" dirty="0" smtClean="0"/>
              <a:t>p: x &gt; 4  donde x </a:t>
            </a:r>
            <a:r>
              <a:rPr lang="es-MX" sz="3200" dirty="0" smtClean="0">
                <a:sym typeface="Symbol"/>
              </a:rPr>
              <a:t></a:t>
            </a:r>
            <a:r>
              <a:rPr lang="es-MX" sz="3200" dirty="0" smtClean="0"/>
              <a:t> A</a:t>
            </a:r>
          </a:p>
          <a:p>
            <a:pPr marL="0" indent="0">
              <a:buNone/>
            </a:pPr>
            <a:r>
              <a:rPr lang="es-MX" sz="3200" dirty="0" smtClean="0"/>
              <a:t>q: </a:t>
            </a:r>
            <a:r>
              <a:rPr lang="es-MX" sz="3200" dirty="0"/>
              <a:t>x </a:t>
            </a:r>
            <a:r>
              <a:rPr lang="es-MX" sz="3200" dirty="0" smtClean="0">
                <a:sym typeface="Symbol"/>
              </a:rPr>
              <a:t>&lt;</a:t>
            </a:r>
            <a:r>
              <a:rPr lang="es-MX" sz="3200" dirty="0" smtClean="0"/>
              <a:t> 3  </a:t>
            </a:r>
            <a:r>
              <a:rPr lang="es-MX" sz="3200" dirty="0"/>
              <a:t>donde x </a:t>
            </a:r>
            <a:r>
              <a:rPr lang="es-MX" sz="3200" dirty="0">
                <a:sym typeface="Symbol"/>
              </a:rPr>
              <a:t></a:t>
            </a:r>
            <a:r>
              <a:rPr lang="es-MX" sz="3200" dirty="0"/>
              <a:t> A</a:t>
            </a:r>
          </a:p>
          <a:p>
            <a:r>
              <a:rPr lang="es-MX" sz="3200" dirty="0" smtClean="0"/>
              <a:t> </a:t>
            </a:r>
            <a:r>
              <a:rPr lang="es-MX" sz="3200" dirty="0" err="1" smtClean="0"/>
              <a:t>Conj</a:t>
            </a:r>
            <a:r>
              <a:rPr lang="es-MX" sz="3200" dirty="0" smtClean="0"/>
              <a:t>. Solución P = { 5 }</a:t>
            </a:r>
          </a:p>
          <a:p>
            <a:r>
              <a:rPr lang="es-MX" sz="3200" dirty="0"/>
              <a:t> </a:t>
            </a:r>
            <a:r>
              <a:rPr lang="es-MX" sz="3200" dirty="0" err="1" smtClean="0"/>
              <a:t>Conj</a:t>
            </a:r>
            <a:r>
              <a:rPr lang="es-MX" sz="3200" dirty="0" smtClean="0"/>
              <a:t>. </a:t>
            </a:r>
            <a:r>
              <a:rPr lang="es-MX" sz="3200" dirty="0"/>
              <a:t>Solución </a:t>
            </a:r>
            <a:r>
              <a:rPr lang="es-MX" sz="3200" dirty="0" smtClean="0"/>
              <a:t>Q </a:t>
            </a:r>
            <a:r>
              <a:rPr lang="es-MX" sz="3200" dirty="0"/>
              <a:t>= { </a:t>
            </a:r>
            <a:r>
              <a:rPr lang="es-MX" sz="3200" dirty="0" smtClean="0"/>
              <a:t>1, 2 }</a:t>
            </a:r>
          </a:p>
          <a:p>
            <a:r>
              <a:rPr lang="es-MX" sz="3200" dirty="0" smtClean="0"/>
              <a:t> p </a:t>
            </a:r>
            <a:r>
              <a:rPr lang="es-MX" dirty="0">
                <a:sym typeface="Symbol"/>
              </a:rPr>
              <a:t></a:t>
            </a:r>
            <a:r>
              <a:rPr lang="es-MX" sz="3200" dirty="0" smtClean="0"/>
              <a:t> q:  x &gt; 4 o x </a:t>
            </a:r>
            <a:r>
              <a:rPr lang="es-MX" sz="3200" dirty="0" smtClean="0">
                <a:sym typeface="Symbol"/>
              </a:rPr>
              <a:t>&lt;</a:t>
            </a:r>
            <a:r>
              <a:rPr lang="es-MX" sz="3200" dirty="0" smtClean="0"/>
              <a:t> 3</a:t>
            </a:r>
            <a:endParaRPr lang="es-MX" sz="3200" dirty="0"/>
          </a:p>
          <a:p>
            <a:r>
              <a:rPr lang="es-MX" sz="3200" dirty="0" smtClean="0"/>
              <a:t>Conjunto Solución P </a:t>
            </a:r>
            <a:r>
              <a:rPr lang="es-MX" sz="3200" dirty="0" smtClean="0">
                <a:sym typeface="Symbol"/>
              </a:rPr>
              <a:t> Q = { 1, 2, 5 }</a:t>
            </a:r>
            <a:endParaRPr lang="es-MX" sz="32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¿y con proposiciones abiertas?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249" y="1484784"/>
            <a:ext cx="2543175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4381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Conjunción - Intersección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 A la proposición que resulta de unir dos proposiciones mediante el conectivo conjunción </a:t>
            </a:r>
            <a:r>
              <a:rPr lang="es-MX" b="1" dirty="0" smtClean="0">
                <a:sym typeface="Symbol"/>
              </a:rPr>
              <a:t></a:t>
            </a:r>
            <a:r>
              <a:rPr lang="es-MX" dirty="0" smtClean="0">
                <a:sym typeface="Symbol"/>
              </a:rPr>
              <a:t> </a:t>
            </a:r>
            <a:r>
              <a:rPr lang="es-MX" dirty="0" smtClean="0"/>
              <a:t>se le llama </a:t>
            </a:r>
            <a:r>
              <a:rPr lang="es-MX" dirty="0" smtClean="0">
                <a:solidFill>
                  <a:srgbClr val="FF0000"/>
                </a:solidFill>
              </a:rPr>
              <a:t>proposición conjuntiva</a:t>
            </a:r>
            <a:r>
              <a:rPr lang="es-MX" dirty="0" smtClean="0"/>
              <a:t> (Y).</a:t>
            </a:r>
          </a:p>
          <a:p>
            <a:r>
              <a:rPr lang="es-MX" dirty="0" smtClean="0"/>
              <a:t>p: está lloviendo</a:t>
            </a:r>
          </a:p>
          <a:p>
            <a:r>
              <a:rPr lang="es-MX" dirty="0" smtClean="0"/>
              <a:t>q: hay truenos</a:t>
            </a:r>
          </a:p>
          <a:p>
            <a:r>
              <a:rPr lang="es-MX" dirty="0" smtClean="0"/>
              <a:t>p </a:t>
            </a:r>
            <a:r>
              <a:rPr lang="es-MX" dirty="0" smtClean="0">
                <a:sym typeface="Symbol"/>
              </a:rPr>
              <a:t></a:t>
            </a:r>
            <a:r>
              <a:rPr lang="es-MX" dirty="0" smtClean="0"/>
              <a:t> q: está lloviendo Y hay truenos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4697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340768"/>
            <a:ext cx="2520280" cy="1806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¿y con proposiciones abiertas?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dirty="0" smtClean="0"/>
              <a:t>A = { 1, 2, 3, 4, 5 }</a:t>
            </a:r>
          </a:p>
          <a:p>
            <a:pPr marL="0" indent="0">
              <a:buNone/>
            </a:pPr>
            <a:r>
              <a:rPr lang="es-MX" sz="3200" dirty="0" smtClean="0"/>
              <a:t>p: x &gt; 2  donde x </a:t>
            </a:r>
            <a:r>
              <a:rPr lang="es-MX" sz="3200" dirty="0" smtClean="0">
                <a:sym typeface="Symbol"/>
              </a:rPr>
              <a:t></a:t>
            </a:r>
            <a:r>
              <a:rPr lang="es-MX" sz="3200" dirty="0" smtClean="0"/>
              <a:t> A</a:t>
            </a:r>
          </a:p>
          <a:p>
            <a:pPr marL="0" indent="0">
              <a:buNone/>
            </a:pPr>
            <a:r>
              <a:rPr lang="es-MX" sz="3200" dirty="0" smtClean="0"/>
              <a:t>q: </a:t>
            </a:r>
            <a:r>
              <a:rPr lang="es-MX" sz="3200" dirty="0"/>
              <a:t>x </a:t>
            </a:r>
            <a:r>
              <a:rPr lang="es-MX" sz="3200" dirty="0" smtClean="0">
                <a:sym typeface="Symbol"/>
              </a:rPr>
              <a:t></a:t>
            </a:r>
            <a:r>
              <a:rPr lang="es-MX" sz="3200" dirty="0" smtClean="0"/>
              <a:t> 4  </a:t>
            </a:r>
            <a:r>
              <a:rPr lang="es-MX" sz="3200" dirty="0"/>
              <a:t>donde x </a:t>
            </a:r>
            <a:r>
              <a:rPr lang="es-MX" sz="3200" dirty="0">
                <a:sym typeface="Symbol"/>
              </a:rPr>
              <a:t></a:t>
            </a:r>
            <a:r>
              <a:rPr lang="es-MX" sz="3200" dirty="0"/>
              <a:t> A</a:t>
            </a:r>
          </a:p>
          <a:p>
            <a:r>
              <a:rPr lang="es-MX" sz="3200" dirty="0" smtClean="0"/>
              <a:t> </a:t>
            </a:r>
            <a:r>
              <a:rPr lang="es-MX" sz="3200" dirty="0" err="1" smtClean="0"/>
              <a:t>Conj</a:t>
            </a:r>
            <a:r>
              <a:rPr lang="es-MX" sz="3200" dirty="0" smtClean="0"/>
              <a:t>. Solución P = { 3, 4, 5 }</a:t>
            </a:r>
          </a:p>
          <a:p>
            <a:r>
              <a:rPr lang="es-MX" sz="3200" dirty="0"/>
              <a:t> </a:t>
            </a:r>
            <a:r>
              <a:rPr lang="es-MX" sz="3200" dirty="0" err="1" smtClean="0"/>
              <a:t>Conj</a:t>
            </a:r>
            <a:r>
              <a:rPr lang="es-MX" sz="3200" dirty="0" smtClean="0"/>
              <a:t>. </a:t>
            </a:r>
            <a:r>
              <a:rPr lang="es-MX" sz="3200" dirty="0"/>
              <a:t>Solución </a:t>
            </a:r>
            <a:r>
              <a:rPr lang="es-MX" sz="3200" dirty="0" smtClean="0"/>
              <a:t>Q </a:t>
            </a:r>
            <a:r>
              <a:rPr lang="es-MX" sz="3200" dirty="0"/>
              <a:t>= { </a:t>
            </a:r>
            <a:r>
              <a:rPr lang="es-MX" sz="3200" dirty="0" smtClean="0"/>
              <a:t>1, 2, 3, 4 }</a:t>
            </a:r>
          </a:p>
          <a:p>
            <a:r>
              <a:rPr lang="es-MX" sz="3200" dirty="0" smtClean="0"/>
              <a:t> p </a:t>
            </a:r>
            <a:r>
              <a:rPr lang="es-MX" sz="3200" dirty="0" smtClean="0">
                <a:sym typeface="Symbol"/>
              </a:rPr>
              <a:t></a:t>
            </a:r>
            <a:r>
              <a:rPr lang="es-MX" sz="3200" dirty="0" smtClean="0"/>
              <a:t> q:  2 &lt; x </a:t>
            </a:r>
            <a:r>
              <a:rPr lang="es-MX" sz="3200" dirty="0">
                <a:sym typeface="Symbol"/>
              </a:rPr>
              <a:t></a:t>
            </a:r>
            <a:r>
              <a:rPr lang="es-MX" sz="3200" dirty="0"/>
              <a:t> </a:t>
            </a:r>
            <a:r>
              <a:rPr lang="es-MX" sz="3200" dirty="0" smtClean="0"/>
              <a:t>4</a:t>
            </a:r>
            <a:endParaRPr lang="es-MX" sz="3200" dirty="0"/>
          </a:p>
          <a:p>
            <a:r>
              <a:rPr lang="es-MX" sz="3200" dirty="0" smtClean="0"/>
              <a:t>Conjunto Solución P </a:t>
            </a:r>
            <a:r>
              <a:rPr lang="es-MX" sz="3200" dirty="0" smtClean="0">
                <a:sym typeface="Symbol"/>
              </a:rPr>
              <a:t> Q = { 3, 4 }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176394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Ejemplo: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dirty="0" smtClean="0"/>
              <a:t>A = { 1, 2, 3, 4, 5 }</a:t>
            </a:r>
          </a:p>
          <a:p>
            <a:pPr marL="0" indent="0">
              <a:buNone/>
            </a:pPr>
            <a:r>
              <a:rPr lang="es-MX" sz="3200" dirty="0" smtClean="0"/>
              <a:t>p: x &gt; 3  donde x </a:t>
            </a:r>
            <a:r>
              <a:rPr lang="es-MX" sz="3200" dirty="0" smtClean="0">
                <a:sym typeface="Symbol"/>
              </a:rPr>
              <a:t></a:t>
            </a:r>
            <a:r>
              <a:rPr lang="es-MX" sz="3200" dirty="0" smtClean="0"/>
              <a:t> A</a:t>
            </a:r>
          </a:p>
          <a:p>
            <a:pPr marL="0" indent="0">
              <a:buNone/>
            </a:pPr>
            <a:r>
              <a:rPr lang="es-MX" sz="3200" dirty="0" smtClean="0"/>
              <a:t>q: </a:t>
            </a:r>
            <a:r>
              <a:rPr lang="es-MX" sz="3200" dirty="0"/>
              <a:t>x </a:t>
            </a:r>
            <a:r>
              <a:rPr lang="es-MX" sz="3200" dirty="0" smtClean="0">
                <a:sym typeface="Symbol"/>
              </a:rPr>
              <a:t>&lt;</a:t>
            </a:r>
            <a:r>
              <a:rPr lang="es-MX" sz="3200" dirty="0" smtClean="0"/>
              <a:t> 3  </a:t>
            </a:r>
            <a:r>
              <a:rPr lang="es-MX" sz="3200" dirty="0"/>
              <a:t>donde x </a:t>
            </a:r>
            <a:r>
              <a:rPr lang="es-MX" sz="3200" dirty="0">
                <a:sym typeface="Symbol"/>
              </a:rPr>
              <a:t></a:t>
            </a:r>
            <a:r>
              <a:rPr lang="es-MX" sz="3200" dirty="0"/>
              <a:t> A</a:t>
            </a:r>
          </a:p>
          <a:p>
            <a:r>
              <a:rPr lang="es-MX" sz="3200" dirty="0" smtClean="0"/>
              <a:t> </a:t>
            </a:r>
            <a:r>
              <a:rPr lang="es-MX" sz="3200" dirty="0" err="1" smtClean="0"/>
              <a:t>Conj</a:t>
            </a:r>
            <a:r>
              <a:rPr lang="es-MX" sz="3200" dirty="0" smtClean="0"/>
              <a:t>. Solución P = { 4, 5 }</a:t>
            </a:r>
          </a:p>
          <a:p>
            <a:r>
              <a:rPr lang="es-MX" sz="3200" dirty="0"/>
              <a:t> </a:t>
            </a:r>
            <a:r>
              <a:rPr lang="es-MX" sz="3200" dirty="0" err="1" smtClean="0"/>
              <a:t>Conj</a:t>
            </a:r>
            <a:r>
              <a:rPr lang="es-MX" sz="3200" dirty="0" smtClean="0"/>
              <a:t>. </a:t>
            </a:r>
            <a:r>
              <a:rPr lang="es-MX" sz="3200" dirty="0"/>
              <a:t>Solución </a:t>
            </a:r>
            <a:r>
              <a:rPr lang="es-MX" sz="3200" dirty="0" smtClean="0"/>
              <a:t>Q </a:t>
            </a:r>
            <a:r>
              <a:rPr lang="es-MX" sz="3200" dirty="0"/>
              <a:t>= { </a:t>
            </a:r>
            <a:r>
              <a:rPr lang="es-MX" sz="3200" dirty="0" smtClean="0"/>
              <a:t>1, 2 }</a:t>
            </a:r>
          </a:p>
          <a:p>
            <a:r>
              <a:rPr lang="es-MX" sz="3200" dirty="0" smtClean="0"/>
              <a:t> p </a:t>
            </a:r>
            <a:r>
              <a:rPr lang="es-MX" sz="3200" dirty="0" smtClean="0">
                <a:sym typeface="Symbol"/>
              </a:rPr>
              <a:t></a:t>
            </a:r>
            <a:r>
              <a:rPr lang="es-MX" sz="3200" dirty="0" smtClean="0"/>
              <a:t> q:  3 &lt; x </a:t>
            </a:r>
            <a:r>
              <a:rPr lang="es-MX" sz="3200" dirty="0" smtClean="0">
                <a:sym typeface="Symbol"/>
              </a:rPr>
              <a:t>&lt;</a:t>
            </a:r>
            <a:r>
              <a:rPr lang="es-MX" sz="3200" dirty="0" smtClean="0"/>
              <a:t> 3</a:t>
            </a:r>
            <a:endParaRPr lang="es-MX" sz="3200" dirty="0"/>
          </a:p>
          <a:p>
            <a:r>
              <a:rPr lang="es-MX" sz="3200" dirty="0" smtClean="0"/>
              <a:t>Conjunto Solución P </a:t>
            </a:r>
            <a:r>
              <a:rPr lang="es-MX" sz="3200" dirty="0" smtClean="0">
                <a:sym typeface="Symbol"/>
              </a:rPr>
              <a:t> Q = { } = </a:t>
            </a:r>
            <a:endParaRPr lang="es-MX" sz="3200" dirty="0"/>
          </a:p>
        </p:txBody>
      </p:sp>
      <p:grpSp>
        <p:nvGrpSpPr>
          <p:cNvPr id="5" name="4 Grupo"/>
          <p:cNvGrpSpPr/>
          <p:nvPr/>
        </p:nvGrpSpPr>
        <p:grpSpPr>
          <a:xfrm>
            <a:off x="6084168" y="1124744"/>
            <a:ext cx="2304256" cy="1440160"/>
            <a:chOff x="6084168" y="1124744"/>
            <a:chExt cx="2304256" cy="1440160"/>
          </a:xfrm>
        </p:grpSpPr>
        <p:sp>
          <p:nvSpPr>
            <p:cNvPr id="3" name="2 Elipse"/>
            <p:cNvSpPr/>
            <p:nvPr/>
          </p:nvSpPr>
          <p:spPr>
            <a:xfrm>
              <a:off x="6084168" y="1124744"/>
              <a:ext cx="1440160" cy="1440160"/>
            </a:xfrm>
            <a:prstGeom prst="ellipse">
              <a:avLst/>
            </a:prstGeom>
            <a:noFill/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MX" dirty="0" smtClean="0">
                  <a:solidFill>
                    <a:srgbClr val="00B050"/>
                  </a:solidFill>
                </a:rPr>
                <a:t>P: </a:t>
              </a:r>
            </a:p>
            <a:p>
              <a:r>
                <a:rPr lang="es-MX" dirty="0" smtClean="0">
                  <a:solidFill>
                    <a:srgbClr val="00B050"/>
                  </a:solidFill>
                </a:rPr>
                <a:t>4</a:t>
              </a:r>
            </a:p>
            <a:p>
              <a:r>
                <a:rPr lang="es-MX" dirty="0" smtClean="0">
                  <a:solidFill>
                    <a:srgbClr val="00B050"/>
                  </a:solidFill>
                </a:rPr>
                <a:t>5</a:t>
              </a:r>
              <a:endParaRPr lang="es-ES" dirty="0">
                <a:solidFill>
                  <a:srgbClr val="00B050"/>
                </a:solidFill>
              </a:endParaRPr>
            </a:p>
          </p:txBody>
        </p:sp>
        <p:sp>
          <p:nvSpPr>
            <p:cNvPr id="6" name="5 Elipse"/>
            <p:cNvSpPr/>
            <p:nvPr/>
          </p:nvSpPr>
          <p:spPr>
            <a:xfrm>
              <a:off x="6948264" y="1124744"/>
              <a:ext cx="1440160" cy="144016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FF0000"/>
                  </a:solidFill>
                </a:rPr>
                <a:t>Q: </a:t>
              </a:r>
              <a:endParaRPr lang="es-MX" dirty="0">
                <a:solidFill>
                  <a:srgbClr val="FF0000"/>
                </a:solidFill>
              </a:endParaRPr>
            </a:p>
            <a:p>
              <a:pPr algn="r"/>
              <a:r>
                <a:rPr lang="es-MX" dirty="0" smtClean="0">
                  <a:solidFill>
                    <a:srgbClr val="FF0000"/>
                  </a:solidFill>
                </a:rPr>
                <a:t>1</a:t>
              </a:r>
              <a:endParaRPr lang="es-MX" dirty="0">
                <a:solidFill>
                  <a:srgbClr val="FF0000"/>
                </a:solidFill>
              </a:endParaRPr>
            </a:p>
            <a:p>
              <a:pPr algn="r"/>
              <a:r>
                <a:rPr lang="es-MX" dirty="0" smtClean="0">
                  <a:solidFill>
                    <a:srgbClr val="FF0000"/>
                  </a:solidFill>
                </a:rPr>
                <a:t>2</a:t>
              </a:r>
              <a:endParaRPr lang="es-E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507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Implicación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7624" y="1412776"/>
            <a:ext cx="7776864" cy="4876800"/>
          </a:xfrm>
        </p:spPr>
        <p:txBody>
          <a:bodyPr>
            <a:normAutofit/>
          </a:bodyPr>
          <a:lstStyle/>
          <a:p>
            <a:r>
              <a:rPr lang="es-MX" dirty="0" smtClean="0"/>
              <a:t> A la proposición que resulta de unir dos proposiciones mediante el conectivo condicional </a:t>
            </a:r>
            <a:r>
              <a:rPr lang="es-MX" b="1" dirty="0" smtClean="0">
                <a:sym typeface="Symbol"/>
              </a:rPr>
              <a:t></a:t>
            </a:r>
            <a:r>
              <a:rPr lang="es-MX" dirty="0" smtClean="0">
                <a:sym typeface="Symbol"/>
              </a:rPr>
              <a:t> </a:t>
            </a:r>
            <a:r>
              <a:rPr lang="es-MX" dirty="0" smtClean="0"/>
              <a:t>se le llama </a:t>
            </a:r>
            <a:r>
              <a:rPr lang="es-MX" dirty="0" smtClean="0">
                <a:solidFill>
                  <a:srgbClr val="FF0000"/>
                </a:solidFill>
              </a:rPr>
              <a:t>proposición condicional</a:t>
            </a:r>
            <a:r>
              <a:rPr lang="es-MX" dirty="0" smtClean="0"/>
              <a:t> ( si … entonces ... ) </a:t>
            </a:r>
          </a:p>
          <a:p>
            <a:r>
              <a:rPr lang="es-MX" dirty="0" smtClean="0"/>
              <a:t>p: estudias</a:t>
            </a:r>
          </a:p>
          <a:p>
            <a:r>
              <a:rPr lang="es-MX" dirty="0" smtClean="0"/>
              <a:t>q: pasas el examen</a:t>
            </a:r>
          </a:p>
          <a:p>
            <a:r>
              <a:rPr lang="es-MX" dirty="0" smtClean="0"/>
              <a:t>p </a:t>
            </a:r>
            <a:r>
              <a:rPr lang="es-MX" dirty="0" smtClean="0">
                <a:sym typeface="Symbol"/>
              </a:rPr>
              <a:t> </a:t>
            </a:r>
            <a:r>
              <a:rPr lang="es-MX" dirty="0" smtClean="0"/>
              <a:t>q: </a:t>
            </a:r>
            <a:r>
              <a:rPr lang="es-MX" b="1" dirty="0" smtClean="0"/>
              <a:t>si</a:t>
            </a:r>
            <a:r>
              <a:rPr lang="es-MX" dirty="0" smtClean="0"/>
              <a:t> estudias </a:t>
            </a:r>
            <a:r>
              <a:rPr lang="es-MX" b="1" dirty="0" smtClean="0"/>
              <a:t>entonces</a:t>
            </a:r>
            <a:r>
              <a:rPr lang="es-MX" dirty="0" smtClean="0"/>
              <a:t> pasas el      </a:t>
            </a:r>
          </a:p>
          <a:p>
            <a:pPr marL="0" indent="0">
              <a:buNone/>
            </a:pPr>
            <a:r>
              <a:rPr lang="es-MX" dirty="0" smtClean="0"/>
              <a:t>             examen.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0339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3200" dirty="0" smtClean="0"/>
              <a:t>A = { 1, 2, 3, 4, 5 }</a:t>
            </a:r>
          </a:p>
          <a:p>
            <a:pPr marL="0" indent="0">
              <a:buNone/>
            </a:pPr>
            <a:r>
              <a:rPr lang="es-MX" sz="3200" dirty="0" smtClean="0"/>
              <a:t>p: x &gt; 3  donde x </a:t>
            </a:r>
            <a:r>
              <a:rPr lang="es-MX" sz="3200" dirty="0" smtClean="0">
                <a:sym typeface="Symbol"/>
              </a:rPr>
              <a:t></a:t>
            </a:r>
            <a:r>
              <a:rPr lang="es-MX" sz="3200" dirty="0" smtClean="0"/>
              <a:t> A</a:t>
            </a:r>
          </a:p>
          <a:p>
            <a:pPr marL="0" indent="0">
              <a:buNone/>
            </a:pPr>
            <a:r>
              <a:rPr lang="es-MX" sz="3200" dirty="0" smtClean="0"/>
              <a:t>q: </a:t>
            </a:r>
            <a:r>
              <a:rPr lang="es-MX" sz="3200" dirty="0"/>
              <a:t>x </a:t>
            </a:r>
            <a:r>
              <a:rPr lang="es-MX" sz="3200" dirty="0">
                <a:sym typeface="Symbol"/>
              </a:rPr>
              <a:t>&gt;</a:t>
            </a:r>
            <a:r>
              <a:rPr lang="es-MX" sz="3200" dirty="0" smtClean="0"/>
              <a:t> 2  </a:t>
            </a:r>
            <a:r>
              <a:rPr lang="es-MX" sz="3200" dirty="0"/>
              <a:t>donde x </a:t>
            </a:r>
            <a:r>
              <a:rPr lang="es-MX" sz="3200" dirty="0">
                <a:sym typeface="Symbol"/>
              </a:rPr>
              <a:t></a:t>
            </a:r>
            <a:r>
              <a:rPr lang="es-MX" sz="3200" dirty="0"/>
              <a:t> A</a:t>
            </a:r>
          </a:p>
          <a:p>
            <a:r>
              <a:rPr lang="es-MX" sz="3200" dirty="0" smtClean="0"/>
              <a:t> </a:t>
            </a:r>
            <a:r>
              <a:rPr lang="es-MX" sz="3200" dirty="0" err="1" smtClean="0"/>
              <a:t>Conj</a:t>
            </a:r>
            <a:r>
              <a:rPr lang="es-MX" sz="3200" dirty="0" smtClean="0"/>
              <a:t>. Solución P = { 4, 5 }</a:t>
            </a:r>
          </a:p>
          <a:p>
            <a:r>
              <a:rPr lang="es-MX" sz="3200" dirty="0"/>
              <a:t> </a:t>
            </a:r>
            <a:r>
              <a:rPr lang="es-MX" sz="3200" dirty="0" err="1" smtClean="0"/>
              <a:t>Conj</a:t>
            </a:r>
            <a:r>
              <a:rPr lang="es-MX" sz="3200" dirty="0" smtClean="0"/>
              <a:t>. </a:t>
            </a:r>
            <a:r>
              <a:rPr lang="es-MX" sz="3200" dirty="0"/>
              <a:t>Solución </a:t>
            </a:r>
            <a:r>
              <a:rPr lang="es-MX" sz="3200" dirty="0" smtClean="0"/>
              <a:t>Q </a:t>
            </a:r>
            <a:r>
              <a:rPr lang="es-MX" sz="3200" dirty="0"/>
              <a:t>= { </a:t>
            </a:r>
            <a:r>
              <a:rPr lang="es-MX" sz="3200" dirty="0" smtClean="0"/>
              <a:t>3, 4, 5 }</a:t>
            </a:r>
          </a:p>
          <a:p>
            <a:r>
              <a:rPr lang="es-MX" dirty="0"/>
              <a:t>p </a:t>
            </a:r>
            <a:r>
              <a:rPr lang="es-MX" dirty="0">
                <a:sym typeface="Symbol"/>
              </a:rPr>
              <a:t> </a:t>
            </a:r>
            <a:r>
              <a:rPr lang="es-MX" dirty="0"/>
              <a:t>q:  si x </a:t>
            </a:r>
            <a:r>
              <a:rPr lang="es-MX" dirty="0">
                <a:sym typeface="Symbol"/>
              </a:rPr>
              <a:t>&gt;</a:t>
            </a:r>
            <a:r>
              <a:rPr lang="es-MX" dirty="0"/>
              <a:t> 3 entonces x </a:t>
            </a:r>
            <a:r>
              <a:rPr lang="es-MX" dirty="0">
                <a:sym typeface="Symbol"/>
              </a:rPr>
              <a:t>&gt;</a:t>
            </a:r>
            <a:r>
              <a:rPr lang="es-MX" dirty="0"/>
              <a:t> </a:t>
            </a:r>
            <a:r>
              <a:rPr lang="es-MX" dirty="0" smtClean="0"/>
              <a:t>2</a:t>
            </a:r>
            <a:endParaRPr lang="es-MX" sz="3200" dirty="0" smtClean="0"/>
          </a:p>
          <a:p>
            <a:r>
              <a:rPr lang="es-MX" sz="3200" dirty="0" smtClean="0">
                <a:solidFill>
                  <a:srgbClr val="FF0000"/>
                </a:solidFill>
                <a:sym typeface="Symbol"/>
              </a:rPr>
              <a:t>La proposición p  q es verdadera si y solo si P  Q.</a:t>
            </a:r>
          </a:p>
          <a:p>
            <a:r>
              <a:rPr lang="es-MX" sz="3200" dirty="0"/>
              <a:t>P </a:t>
            </a:r>
            <a:r>
              <a:rPr lang="es-MX" sz="3200" dirty="0">
                <a:sym typeface="Symbol"/>
              </a:rPr>
              <a:t> Q = </a:t>
            </a:r>
            <a:r>
              <a:rPr lang="es-MX" sz="3200" dirty="0" smtClean="0">
                <a:sym typeface="Symbol"/>
              </a:rPr>
              <a:t>Verdadera  { 4, 5 }  </a:t>
            </a:r>
            <a:r>
              <a:rPr lang="es-MX" sz="3200" dirty="0"/>
              <a:t>{ 3, 4, 5 }</a:t>
            </a:r>
          </a:p>
          <a:p>
            <a:endParaRPr lang="es-MX" sz="3200" dirty="0">
              <a:sym typeface="Symbol"/>
            </a:endParaRPr>
          </a:p>
          <a:p>
            <a:endParaRPr lang="es-MX" sz="32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¿y con proposiciones abiertas?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434852"/>
            <a:ext cx="2543175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7939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Ejercicios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U = { 0 &lt; x &lt; 21  y x </a:t>
            </a:r>
            <a:r>
              <a:rPr lang="es-MX" dirty="0" smtClean="0">
                <a:sym typeface="Symbol"/>
              </a:rPr>
              <a:t> Z </a:t>
            </a:r>
            <a:r>
              <a:rPr lang="es-MX" dirty="0" smtClean="0"/>
              <a:t>}</a:t>
            </a:r>
          </a:p>
          <a:p>
            <a:r>
              <a:rPr lang="es-MX" dirty="0" smtClean="0"/>
              <a:t>p(x): x es divisible por 6</a:t>
            </a:r>
          </a:p>
          <a:p>
            <a:r>
              <a:rPr lang="es-MX" dirty="0" smtClean="0"/>
              <a:t>q(x): x es divisible por 2</a:t>
            </a:r>
          </a:p>
          <a:p>
            <a:r>
              <a:rPr lang="es-MX" dirty="0" smtClean="0"/>
              <a:t>¿Conjunto solución de p(x)?</a:t>
            </a:r>
          </a:p>
          <a:p>
            <a:r>
              <a:rPr lang="es-MX" dirty="0" smtClean="0"/>
              <a:t>¿Conjunto </a:t>
            </a:r>
            <a:r>
              <a:rPr lang="es-MX" dirty="0"/>
              <a:t>solución </a:t>
            </a:r>
            <a:r>
              <a:rPr lang="es-MX"/>
              <a:t>de </a:t>
            </a:r>
            <a:r>
              <a:rPr lang="es-MX" smtClean="0"/>
              <a:t>q(x</a:t>
            </a:r>
            <a:r>
              <a:rPr lang="es-MX" dirty="0" smtClean="0"/>
              <a:t>)?</a:t>
            </a:r>
          </a:p>
          <a:p>
            <a:r>
              <a:rPr lang="es-MX" dirty="0" smtClean="0"/>
              <a:t>¿p(x) </a:t>
            </a:r>
            <a:r>
              <a:rPr lang="es-MX" dirty="0" smtClean="0">
                <a:sym typeface="Symbol"/>
              </a:rPr>
              <a:t> q(x)?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14354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Lógica Matemática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Estudia </a:t>
            </a:r>
            <a:r>
              <a:rPr lang="es-MX" dirty="0"/>
              <a:t>los sistemas formales en relación con </a:t>
            </a:r>
            <a:r>
              <a:rPr lang="es-MX" dirty="0" smtClean="0"/>
              <a:t>la forma en que </a:t>
            </a:r>
            <a:r>
              <a:rPr lang="es-MX" dirty="0"/>
              <a:t>codifican conceptos intuitivos de objetos matemáticos como conjuntos, números, demostraciones y computación. </a:t>
            </a:r>
            <a:endParaRPr lang="es-MX" dirty="0" smtClean="0"/>
          </a:p>
          <a:p>
            <a:r>
              <a:rPr lang="es-MX" dirty="0" smtClean="0"/>
              <a:t>La </a:t>
            </a:r>
            <a:r>
              <a:rPr lang="es-MX" dirty="0"/>
              <a:t>lógica estudia las reglas de deducción </a:t>
            </a:r>
            <a:r>
              <a:rPr lang="es-MX" dirty="0" smtClean="0"/>
              <a:t>formales.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3415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Ejercicios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U = { 0 &lt; x &lt; 21  y x </a:t>
            </a:r>
            <a:r>
              <a:rPr lang="es-MX" dirty="0" smtClean="0">
                <a:sym typeface="Symbol"/>
              </a:rPr>
              <a:t> Z </a:t>
            </a:r>
            <a:r>
              <a:rPr lang="es-MX" dirty="0" smtClean="0"/>
              <a:t>}</a:t>
            </a:r>
          </a:p>
          <a:p>
            <a:r>
              <a:rPr lang="es-MX" dirty="0" smtClean="0"/>
              <a:t>p(x): x es divisible por 6   </a:t>
            </a:r>
            <a:r>
              <a:rPr lang="es-MX" dirty="0" smtClean="0">
                <a:solidFill>
                  <a:srgbClr val="FF0000"/>
                </a:solidFill>
              </a:rPr>
              <a:t>{ 6, 12, 18 }</a:t>
            </a:r>
          </a:p>
          <a:p>
            <a:r>
              <a:rPr lang="es-MX" dirty="0" smtClean="0"/>
              <a:t>q(x): x es divisible por 2 </a:t>
            </a:r>
          </a:p>
          <a:p>
            <a:pPr marL="0" indent="0">
              <a:buNone/>
            </a:pPr>
            <a:r>
              <a:rPr lang="es-MX" dirty="0">
                <a:solidFill>
                  <a:srgbClr val="FF0000"/>
                </a:solidFill>
              </a:rPr>
              <a:t> </a:t>
            </a:r>
            <a:r>
              <a:rPr lang="es-MX" dirty="0" smtClean="0">
                <a:solidFill>
                  <a:srgbClr val="FF0000"/>
                </a:solidFill>
              </a:rPr>
              <a:t>    { 2, 4, 6</a:t>
            </a:r>
            <a:r>
              <a:rPr lang="es-MX" dirty="0">
                <a:solidFill>
                  <a:srgbClr val="FF0000"/>
                </a:solidFill>
              </a:rPr>
              <a:t>, </a:t>
            </a:r>
            <a:r>
              <a:rPr lang="es-MX" dirty="0" smtClean="0">
                <a:solidFill>
                  <a:srgbClr val="FF0000"/>
                </a:solidFill>
              </a:rPr>
              <a:t>8, 10, 12</a:t>
            </a:r>
            <a:r>
              <a:rPr lang="es-MX" dirty="0">
                <a:solidFill>
                  <a:srgbClr val="FF0000"/>
                </a:solidFill>
              </a:rPr>
              <a:t>, </a:t>
            </a:r>
            <a:r>
              <a:rPr lang="es-MX" dirty="0" smtClean="0">
                <a:solidFill>
                  <a:srgbClr val="FF0000"/>
                </a:solidFill>
              </a:rPr>
              <a:t>14, 16, 18, 20 </a:t>
            </a:r>
            <a:r>
              <a:rPr lang="es-MX" dirty="0">
                <a:solidFill>
                  <a:srgbClr val="FF0000"/>
                </a:solidFill>
              </a:rPr>
              <a:t>}</a:t>
            </a:r>
            <a:endParaRPr lang="es-MX" dirty="0" smtClean="0"/>
          </a:p>
          <a:p>
            <a:r>
              <a:rPr lang="es-MX" dirty="0" smtClean="0"/>
              <a:t>¿p(x) </a:t>
            </a:r>
            <a:r>
              <a:rPr lang="es-MX" dirty="0" smtClean="0">
                <a:sym typeface="Symbol"/>
              </a:rPr>
              <a:t> q(x)?</a:t>
            </a:r>
          </a:p>
          <a:p>
            <a:r>
              <a:rPr lang="es-MX" dirty="0" smtClean="0">
                <a:sym typeface="Symbol"/>
              </a:rPr>
              <a:t>¿ </a:t>
            </a:r>
            <a:r>
              <a:rPr lang="es-MX" dirty="0" smtClean="0">
                <a:solidFill>
                  <a:srgbClr val="FF0000"/>
                </a:solidFill>
              </a:rPr>
              <a:t>{ </a:t>
            </a:r>
            <a:r>
              <a:rPr lang="es-MX" dirty="0">
                <a:solidFill>
                  <a:srgbClr val="FF0000"/>
                </a:solidFill>
              </a:rPr>
              <a:t>6, 12, 18 </a:t>
            </a:r>
            <a:r>
              <a:rPr lang="es-MX" dirty="0" smtClean="0">
                <a:solidFill>
                  <a:srgbClr val="FF0000"/>
                </a:solidFill>
              </a:rPr>
              <a:t>} </a:t>
            </a:r>
            <a:r>
              <a:rPr lang="es-MX" dirty="0" smtClean="0">
                <a:solidFill>
                  <a:srgbClr val="FF0000"/>
                </a:solidFill>
                <a:sym typeface="Symbol"/>
              </a:rPr>
              <a:t> </a:t>
            </a:r>
            <a:r>
              <a:rPr lang="es-MX" dirty="0">
                <a:solidFill>
                  <a:srgbClr val="FF0000"/>
                </a:solidFill>
              </a:rPr>
              <a:t>{ 2, 4, </a:t>
            </a:r>
            <a:r>
              <a:rPr lang="es-MX" dirty="0"/>
              <a:t>6</a:t>
            </a:r>
            <a:r>
              <a:rPr lang="es-MX" dirty="0">
                <a:solidFill>
                  <a:srgbClr val="FF0000"/>
                </a:solidFill>
              </a:rPr>
              <a:t>, 8, 10, </a:t>
            </a:r>
            <a:r>
              <a:rPr lang="es-MX" dirty="0"/>
              <a:t>12</a:t>
            </a:r>
            <a:r>
              <a:rPr lang="es-MX" dirty="0">
                <a:solidFill>
                  <a:srgbClr val="FF0000"/>
                </a:solidFill>
              </a:rPr>
              <a:t>, 14, 16, </a:t>
            </a:r>
            <a:r>
              <a:rPr lang="es-MX" dirty="0"/>
              <a:t>18</a:t>
            </a:r>
            <a:r>
              <a:rPr lang="es-MX" dirty="0">
                <a:solidFill>
                  <a:srgbClr val="FF0000"/>
                </a:solidFill>
              </a:rPr>
              <a:t>, 20 </a:t>
            </a:r>
            <a:r>
              <a:rPr lang="es-MX" dirty="0" smtClean="0">
                <a:solidFill>
                  <a:srgbClr val="FF0000"/>
                </a:solidFill>
              </a:rPr>
              <a:t>} ?</a:t>
            </a:r>
            <a:endParaRPr lang="es-MX" dirty="0" smtClean="0">
              <a:sym typeface="Symbol"/>
            </a:endParaRPr>
          </a:p>
          <a:p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18740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>
                <a:solidFill>
                  <a:schemeClr val="accent2">
                    <a:lumMod val="75000"/>
                  </a:schemeClr>
                </a:solidFill>
              </a:rPr>
              <a:t>Bicondicional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2" y="1412776"/>
            <a:ext cx="7632848" cy="4876800"/>
          </a:xfrm>
        </p:spPr>
        <p:txBody>
          <a:bodyPr>
            <a:normAutofit/>
          </a:bodyPr>
          <a:lstStyle/>
          <a:p>
            <a:r>
              <a:rPr lang="es-MX" dirty="0" smtClean="0"/>
              <a:t> A la proposición que resulta de unir dos proposiciones mediante el conectivo </a:t>
            </a:r>
            <a:r>
              <a:rPr lang="es-MX" dirty="0" err="1" smtClean="0"/>
              <a:t>bicondicional</a:t>
            </a:r>
            <a:r>
              <a:rPr lang="es-MX" dirty="0" smtClean="0"/>
              <a:t> </a:t>
            </a:r>
            <a:r>
              <a:rPr lang="es-MX" b="1" dirty="0" smtClean="0">
                <a:sym typeface="Symbol"/>
              </a:rPr>
              <a:t></a:t>
            </a:r>
            <a:r>
              <a:rPr lang="es-MX" dirty="0" smtClean="0">
                <a:sym typeface="Symbol"/>
              </a:rPr>
              <a:t> </a:t>
            </a:r>
            <a:r>
              <a:rPr lang="es-MX" dirty="0" smtClean="0"/>
              <a:t>se le llama </a:t>
            </a:r>
            <a:r>
              <a:rPr lang="es-MX" dirty="0" smtClean="0">
                <a:solidFill>
                  <a:srgbClr val="FF0000"/>
                </a:solidFill>
              </a:rPr>
              <a:t>proposición </a:t>
            </a:r>
            <a:r>
              <a:rPr lang="es-MX" dirty="0" err="1" smtClean="0">
                <a:solidFill>
                  <a:srgbClr val="FF0000"/>
                </a:solidFill>
              </a:rPr>
              <a:t>bicondicional</a:t>
            </a:r>
            <a:r>
              <a:rPr lang="es-MX" dirty="0" smtClean="0"/>
              <a:t> ( si … entonces ... ) </a:t>
            </a:r>
          </a:p>
          <a:p>
            <a:r>
              <a:rPr lang="es-MX" dirty="0" smtClean="0"/>
              <a:t>p: estudias</a:t>
            </a:r>
          </a:p>
          <a:p>
            <a:r>
              <a:rPr lang="es-MX" dirty="0" smtClean="0"/>
              <a:t>q: pasas el examen</a:t>
            </a:r>
          </a:p>
          <a:p>
            <a:r>
              <a:rPr lang="es-MX" dirty="0" smtClean="0"/>
              <a:t>p </a:t>
            </a:r>
            <a:r>
              <a:rPr lang="es-MX" dirty="0" smtClean="0">
                <a:sym typeface="Symbol"/>
              </a:rPr>
              <a:t> </a:t>
            </a:r>
            <a:r>
              <a:rPr lang="es-MX" dirty="0" smtClean="0"/>
              <a:t>q: </a:t>
            </a:r>
            <a:r>
              <a:rPr lang="es-MX" b="1" dirty="0" smtClean="0"/>
              <a:t>si</a:t>
            </a:r>
            <a:r>
              <a:rPr lang="es-MX" dirty="0" smtClean="0"/>
              <a:t> estudias </a:t>
            </a:r>
            <a:r>
              <a:rPr lang="es-MX" b="1" dirty="0" smtClean="0"/>
              <a:t>entonces</a:t>
            </a:r>
            <a:r>
              <a:rPr lang="es-MX" dirty="0" smtClean="0"/>
              <a:t> pasas el      </a:t>
            </a:r>
          </a:p>
          <a:p>
            <a:pPr marL="0" indent="0">
              <a:buNone/>
            </a:pPr>
            <a:r>
              <a:rPr lang="es-MX" dirty="0" smtClean="0"/>
              <a:t>             examen y </a:t>
            </a:r>
            <a:r>
              <a:rPr lang="es-MX" b="1" dirty="0"/>
              <a:t>si</a:t>
            </a:r>
            <a:r>
              <a:rPr lang="es-MX" dirty="0"/>
              <a:t> </a:t>
            </a:r>
            <a:r>
              <a:rPr lang="es-MX" dirty="0" smtClean="0"/>
              <a:t>pasas el examen </a:t>
            </a:r>
          </a:p>
          <a:p>
            <a:pPr marL="0" indent="0">
              <a:buNone/>
            </a:pPr>
            <a:r>
              <a:rPr lang="es-MX" b="1" dirty="0"/>
              <a:t> </a:t>
            </a:r>
            <a:r>
              <a:rPr lang="es-MX" b="1" dirty="0" smtClean="0"/>
              <a:t>            entonces</a:t>
            </a:r>
            <a:r>
              <a:rPr lang="es-MX" dirty="0" smtClean="0"/>
              <a:t> estudias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8588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¿y con proposiciones abiertas?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A = { 1, 2, 3, 4, 5 }</a:t>
            </a:r>
          </a:p>
          <a:p>
            <a:pPr marL="0" indent="0">
              <a:buNone/>
            </a:pPr>
            <a:r>
              <a:rPr lang="es-MX" dirty="0" smtClean="0"/>
              <a:t>p: x </a:t>
            </a:r>
            <a:r>
              <a:rPr lang="es-MX" dirty="0" smtClean="0">
                <a:sym typeface="Symbol"/>
              </a:rPr>
              <a:t>&gt;</a:t>
            </a:r>
            <a:r>
              <a:rPr lang="es-MX" dirty="0" smtClean="0"/>
              <a:t> 3  donde x </a:t>
            </a:r>
            <a:r>
              <a:rPr lang="es-MX" dirty="0" smtClean="0">
                <a:sym typeface="Symbol"/>
              </a:rPr>
              <a:t></a:t>
            </a:r>
            <a:r>
              <a:rPr lang="es-MX" dirty="0" smtClean="0"/>
              <a:t> A</a:t>
            </a:r>
          </a:p>
          <a:p>
            <a:pPr marL="0" indent="0">
              <a:buNone/>
            </a:pPr>
            <a:r>
              <a:rPr lang="es-MX" dirty="0" smtClean="0"/>
              <a:t>q: </a:t>
            </a:r>
            <a:r>
              <a:rPr lang="es-MX" dirty="0"/>
              <a:t>x </a:t>
            </a:r>
            <a:r>
              <a:rPr lang="es-MX" dirty="0" smtClean="0">
                <a:sym typeface="Symbol"/>
              </a:rPr>
              <a:t>&gt;</a:t>
            </a:r>
            <a:r>
              <a:rPr lang="es-MX" dirty="0" smtClean="0"/>
              <a:t> 2  </a:t>
            </a:r>
            <a:r>
              <a:rPr lang="es-MX" dirty="0"/>
              <a:t>donde x </a:t>
            </a:r>
            <a:r>
              <a:rPr lang="es-MX" dirty="0">
                <a:sym typeface="Symbol"/>
              </a:rPr>
              <a:t></a:t>
            </a:r>
            <a:r>
              <a:rPr lang="es-MX" dirty="0"/>
              <a:t> A</a:t>
            </a:r>
          </a:p>
          <a:p>
            <a:r>
              <a:rPr lang="es-MX" dirty="0" smtClean="0"/>
              <a:t> Conjunto Solución P = { 4, 5 }</a:t>
            </a:r>
          </a:p>
          <a:p>
            <a:r>
              <a:rPr lang="es-MX" dirty="0"/>
              <a:t> Conjunto Solución </a:t>
            </a:r>
            <a:r>
              <a:rPr lang="es-MX" dirty="0" smtClean="0"/>
              <a:t>Q </a:t>
            </a:r>
            <a:r>
              <a:rPr lang="es-MX" dirty="0"/>
              <a:t>= { </a:t>
            </a:r>
            <a:r>
              <a:rPr lang="es-MX" dirty="0" smtClean="0"/>
              <a:t>3, 4, 5 }</a:t>
            </a:r>
          </a:p>
          <a:p>
            <a:r>
              <a:rPr lang="es-MX" dirty="0" smtClean="0"/>
              <a:t> p </a:t>
            </a:r>
            <a:r>
              <a:rPr lang="es-MX" dirty="0" smtClean="0">
                <a:sym typeface="Symbol"/>
              </a:rPr>
              <a:t> </a:t>
            </a:r>
            <a:r>
              <a:rPr lang="es-MX" dirty="0" smtClean="0"/>
              <a:t>q:  si x </a:t>
            </a:r>
            <a:r>
              <a:rPr lang="es-MX" dirty="0" smtClean="0">
                <a:sym typeface="Symbol"/>
              </a:rPr>
              <a:t>&gt;</a:t>
            </a:r>
            <a:r>
              <a:rPr lang="es-MX" dirty="0" smtClean="0"/>
              <a:t> 3 entonces x </a:t>
            </a:r>
            <a:r>
              <a:rPr lang="es-MX" dirty="0" smtClean="0">
                <a:sym typeface="Symbol"/>
              </a:rPr>
              <a:t>&gt;</a:t>
            </a:r>
            <a:r>
              <a:rPr lang="es-MX" dirty="0" smtClean="0"/>
              <a:t> 2 y </a:t>
            </a:r>
          </a:p>
          <a:p>
            <a:r>
              <a:rPr lang="es-MX" dirty="0"/>
              <a:t> </a:t>
            </a:r>
            <a:r>
              <a:rPr lang="es-MX" dirty="0" smtClean="0"/>
              <a:t>             si x &gt; 2 entonces x &gt; 3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68392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 smtClean="0">
                <a:solidFill>
                  <a:srgbClr val="FF0000"/>
                </a:solidFill>
                <a:sym typeface="Symbol"/>
              </a:rPr>
              <a:t>La proposición p  q es verdadera si y solo si P  </a:t>
            </a:r>
            <a:r>
              <a:rPr lang="es-MX" sz="3200" dirty="0">
                <a:solidFill>
                  <a:srgbClr val="FF0000"/>
                </a:solidFill>
                <a:sym typeface="Symbol"/>
              </a:rPr>
              <a:t>Q  y </a:t>
            </a:r>
            <a:r>
              <a:rPr lang="es-MX" sz="3200" dirty="0" smtClean="0">
                <a:solidFill>
                  <a:srgbClr val="FF0000"/>
                </a:solidFill>
                <a:sym typeface="Symbol"/>
              </a:rPr>
              <a:t>Q </a:t>
            </a:r>
            <a:r>
              <a:rPr lang="es-MX" sz="3200" dirty="0">
                <a:solidFill>
                  <a:srgbClr val="FF0000"/>
                </a:solidFill>
                <a:sym typeface="Symbol"/>
              </a:rPr>
              <a:t> </a:t>
            </a:r>
            <a:r>
              <a:rPr lang="es-MX" sz="3200" dirty="0" smtClean="0">
                <a:solidFill>
                  <a:srgbClr val="FF0000"/>
                </a:solidFill>
                <a:sym typeface="Symbol"/>
              </a:rPr>
              <a:t>P.</a:t>
            </a:r>
          </a:p>
          <a:p>
            <a:endParaRPr lang="es-MX" sz="3200" dirty="0" smtClean="0"/>
          </a:p>
          <a:p>
            <a:r>
              <a:rPr lang="es-MX" sz="3200" dirty="0" smtClean="0"/>
              <a:t>P </a:t>
            </a:r>
            <a:r>
              <a:rPr lang="es-MX" sz="3200" dirty="0">
                <a:sym typeface="Symbol"/>
              </a:rPr>
              <a:t></a:t>
            </a:r>
            <a:r>
              <a:rPr lang="es-MX" sz="3200" dirty="0" smtClean="0">
                <a:sym typeface="Symbol"/>
              </a:rPr>
              <a:t> </a:t>
            </a:r>
            <a:r>
              <a:rPr lang="es-MX" sz="3200" dirty="0">
                <a:sym typeface="Symbol"/>
              </a:rPr>
              <a:t>Q = </a:t>
            </a:r>
            <a:r>
              <a:rPr lang="es-MX" sz="3200" dirty="0" smtClean="0">
                <a:sym typeface="Symbol"/>
              </a:rPr>
              <a:t>Verdadera  { 4, 5 }  </a:t>
            </a:r>
            <a:r>
              <a:rPr lang="es-MX" sz="3200" dirty="0"/>
              <a:t>{ 3, 4, 5 </a:t>
            </a:r>
            <a:r>
              <a:rPr lang="es-MX" sz="3200" dirty="0" smtClean="0"/>
              <a:t>}</a:t>
            </a:r>
          </a:p>
          <a:p>
            <a:r>
              <a:rPr lang="es-MX" sz="3200" dirty="0" smtClean="0"/>
              <a:t>Q </a:t>
            </a:r>
            <a:r>
              <a:rPr lang="es-MX" sz="3200" dirty="0">
                <a:sym typeface="Symbol"/>
              </a:rPr>
              <a:t> </a:t>
            </a:r>
            <a:r>
              <a:rPr lang="es-MX" sz="3200" dirty="0" smtClean="0">
                <a:sym typeface="Symbol"/>
              </a:rPr>
              <a:t>P </a:t>
            </a:r>
            <a:r>
              <a:rPr lang="es-MX" sz="3200" dirty="0">
                <a:sym typeface="Symbol"/>
              </a:rPr>
              <a:t>= </a:t>
            </a:r>
            <a:r>
              <a:rPr lang="es-MX" sz="3200" dirty="0" smtClean="0">
                <a:sym typeface="Symbol"/>
              </a:rPr>
              <a:t>Falso  </a:t>
            </a:r>
            <a:r>
              <a:rPr lang="es-MX" sz="3200" dirty="0">
                <a:sym typeface="Symbol"/>
              </a:rPr>
              <a:t>{ </a:t>
            </a:r>
            <a:r>
              <a:rPr lang="es-MX" sz="3200" dirty="0" smtClean="0">
                <a:sym typeface="Symbol"/>
              </a:rPr>
              <a:t>3, 4</a:t>
            </a:r>
            <a:r>
              <a:rPr lang="es-MX" sz="3200" dirty="0">
                <a:sym typeface="Symbol"/>
              </a:rPr>
              <a:t>, 5 } </a:t>
            </a:r>
            <a:r>
              <a:rPr lang="es-MX" sz="3200" dirty="0" smtClean="0">
                <a:sym typeface="Symbol"/>
              </a:rPr>
              <a:t> </a:t>
            </a:r>
            <a:r>
              <a:rPr lang="es-MX" sz="3200" dirty="0"/>
              <a:t>{ </a:t>
            </a:r>
            <a:r>
              <a:rPr lang="es-MX" sz="3200" dirty="0" smtClean="0"/>
              <a:t>4</a:t>
            </a:r>
            <a:r>
              <a:rPr lang="es-MX" sz="3200" dirty="0"/>
              <a:t>, 5 </a:t>
            </a:r>
            <a:r>
              <a:rPr lang="es-MX" sz="3200" dirty="0" smtClean="0"/>
              <a:t>}</a:t>
            </a:r>
          </a:p>
          <a:p>
            <a:endParaRPr lang="es-MX" sz="3200" dirty="0"/>
          </a:p>
          <a:p>
            <a:r>
              <a:rPr lang="es-MX" sz="3200" dirty="0" smtClean="0"/>
              <a:t>Por lo que se concluye que P </a:t>
            </a:r>
            <a:r>
              <a:rPr lang="es-MX" sz="3200" dirty="0" smtClean="0">
                <a:sym typeface="Symbol"/>
              </a:rPr>
              <a:t> </a:t>
            </a:r>
            <a:r>
              <a:rPr lang="es-MX" sz="3200" dirty="0" smtClean="0"/>
              <a:t>Q es Falsa</a:t>
            </a:r>
            <a:endParaRPr lang="es-MX" sz="3200" dirty="0"/>
          </a:p>
          <a:p>
            <a:endParaRPr lang="es-MX" sz="3200" dirty="0"/>
          </a:p>
          <a:p>
            <a:endParaRPr lang="es-MX" sz="3200" dirty="0">
              <a:sym typeface="Symbol"/>
            </a:endParaRPr>
          </a:p>
          <a:p>
            <a:endParaRPr lang="es-MX" sz="32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¿y con proposiciones abiertas?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584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Ejercicio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U = { 0 &lt; x &lt; 21  y x </a:t>
            </a:r>
            <a:r>
              <a:rPr lang="es-MX" dirty="0" smtClean="0">
                <a:sym typeface="Symbol"/>
              </a:rPr>
              <a:t> Z </a:t>
            </a:r>
            <a:r>
              <a:rPr lang="es-MX" dirty="0" smtClean="0"/>
              <a:t>}</a:t>
            </a:r>
          </a:p>
          <a:p>
            <a:r>
              <a:rPr lang="es-MX" dirty="0" smtClean="0"/>
              <a:t>p(x): { x es divisible por 6 } </a:t>
            </a:r>
            <a:r>
              <a:rPr lang="es-MX" dirty="0" smtClean="0">
                <a:sym typeface="Symbol"/>
              </a:rPr>
              <a:t></a:t>
            </a:r>
            <a:r>
              <a:rPr lang="es-MX" dirty="0" smtClean="0"/>
              <a:t> { 9, 15 }</a:t>
            </a:r>
          </a:p>
          <a:p>
            <a:r>
              <a:rPr lang="es-MX" dirty="0" smtClean="0"/>
              <a:t>q(x): x es múltiplo de 3 y x &gt;=6 </a:t>
            </a:r>
          </a:p>
          <a:p>
            <a:r>
              <a:rPr lang="es-MX" dirty="0" smtClean="0"/>
              <a:t>¿Conjunto solución de p(x)?</a:t>
            </a:r>
          </a:p>
          <a:p>
            <a:r>
              <a:rPr lang="es-MX" dirty="0" smtClean="0"/>
              <a:t>¿Conjunto </a:t>
            </a:r>
            <a:r>
              <a:rPr lang="es-MX" dirty="0"/>
              <a:t>solución de </a:t>
            </a:r>
            <a:r>
              <a:rPr lang="es-MX" dirty="0" smtClean="0"/>
              <a:t>q(x)?</a:t>
            </a:r>
          </a:p>
          <a:p>
            <a:r>
              <a:rPr lang="es-MX" dirty="0" smtClean="0"/>
              <a:t>¿p(x) </a:t>
            </a:r>
            <a:r>
              <a:rPr lang="es-MX" dirty="0" smtClean="0">
                <a:sym typeface="Symbol"/>
              </a:rPr>
              <a:t> q(x)?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28068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Relaciones y Funciones</a:t>
            </a:r>
            <a:endParaRPr lang="es-E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25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>
                <a:solidFill>
                  <a:schemeClr val="accent2">
                    <a:lumMod val="75000"/>
                  </a:schemeClr>
                </a:solidFill>
              </a:rPr>
              <a:t>Producto Cartesiano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Dados dos conjuntos, el producto cartesiano de ellos se define como:</a:t>
            </a:r>
            <a:endParaRPr lang="es-ES_tradnl" dirty="0"/>
          </a:p>
          <a:p>
            <a:endParaRPr lang="es-ES_tradnl" sz="900" dirty="0"/>
          </a:p>
          <a:p>
            <a:endParaRPr lang="es-ES_tradnl" sz="2800" dirty="0" smtClean="0"/>
          </a:p>
          <a:p>
            <a:endParaRPr lang="es-ES_tradnl" sz="2800" dirty="0"/>
          </a:p>
          <a:p>
            <a:r>
              <a:rPr lang="es-ES_tradnl" sz="2800" dirty="0" smtClean="0"/>
              <a:t>Ejemplo</a:t>
            </a:r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5900612"/>
              </p:ext>
            </p:extLst>
          </p:nvPr>
        </p:nvGraphicFramePr>
        <p:xfrm>
          <a:off x="2411760" y="2708920"/>
          <a:ext cx="4672012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Ecuación" r:id="rId3" imgW="1879560" imgH="215640" progId="Equation.3">
                  <p:embed/>
                </p:oleObj>
              </mc:Choice>
              <mc:Fallback>
                <p:oleObj name="Ecuación" r:id="rId3" imgW="18795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2708920"/>
                        <a:ext cx="4672012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8630033"/>
              </p:ext>
            </p:extLst>
          </p:nvPr>
        </p:nvGraphicFramePr>
        <p:xfrm>
          <a:off x="1403648" y="4365104"/>
          <a:ext cx="7483475" cy="1071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Ecuación" r:id="rId5" imgW="3009600" imgH="431640" progId="Equation.3">
                  <p:embed/>
                </p:oleObj>
              </mc:Choice>
              <mc:Fallback>
                <p:oleObj name="Ecuación" r:id="rId5" imgW="30096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4365104"/>
                        <a:ext cx="7483475" cy="1071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22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>
                <a:solidFill>
                  <a:schemeClr val="accent2">
                    <a:lumMod val="75000"/>
                  </a:schemeClr>
                </a:solidFill>
              </a:rPr>
              <a:t>Producto Cartesiano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Sea N el conjunto de los números naturales.</a:t>
            </a:r>
          </a:p>
          <a:p>
            <a:r>
              <a:rPr lang="es-ES_tradnl" dirty="0" smtClean="0"/>
              <a:t>Sea M el conjunto de los naturales que </a:t>
            </a:r>
            <a:r>
              <a:rPr lang="es-ES_tradnl" smtClean="0"/>
              <a:t>son pares</a:t>
            </a:r>
            <a:endParaRPr lang="es-ES_tradnl" dirty="0"/>
          </a:p>
          <a:p>
            <a:endParaRPr lang="es-ES_tradnl" sz="900" dirty="0"/>
          </a:p>
          <a:p>
            <a:endParaRPr lang="es-ES_tradnl" sz="2800" dirty="0" smtClean="0"/>
          </a:p>
          <a:p>
            <a:endParaRPr lang="es-ES_tradnl" sz="2800" dirty="0"/>
          </a:p>
          <a:p>
            <a:endParaRPr lang="es-ES_tradnl" sz="2800" dirty="0" smtClean="0"/>
          </a:p>
        </p:txBody>
      </p:sp>
      <p:graphicFrame>
        <p:nvGraphicFramePr>
          <p:cNvPr id="307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1623604"/>
              </p:ext>
            </p:extLst>
          </p:nvPr>
        </p:nvGraphicFramePr>
        <p:xfrm>
          <a:off x="1547664" y="3789040"/>
          <a:ext cx="7197725" cy="1071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Ecuación" r:id="rId3" imgW="2895480" imgH="431640" progId="Equation.3">
                  <p:embed/>
                </p:oleObj>
              </mc:Choice>
              <mc:Fallback>
                <p:oleObj name="Ecuación" r:id="rId3" imgW="28954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3789040"/>
                        <a:ext cx="7197725" cy="1071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435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>
                <a:solidFill>
                  <a:schemeClr val="accent2">
                    <a:lumMod val="75000"/>
                  </a:schemeClr>
                </a:solidFill>
              </a:rPr>
              <a:t>Producto  Cartesiano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_tradnl" sz="2800" dirty="0" smtClean="0"/>
              <a:t>El producto cartesiano se </a:t>
            </a:r>
            <a:r>
              <a:rPr lang="es-ES_tradnl" sz="2800" dirty="0"/>
              <a:t>puede extender a </a:t>
            </a:r>
            <a:r>
              <a:rPr lang="es-ES_tradnl" sz="2800" i="1" dirty="0"/>
              <a:t>n</a:t>
            </a:r>
            <a:r>
              <a:rPr lang="es-ES_tradnl" sz="2800" dirty="0"/>
              <a:t> conjuntos</a:t>
            </a:r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sz="2800" i="1" dirty="0" smtClean="0"/>
          </a:p>
          <a:p>
            <a:r>
              <a:rPr lang="es-ES_tradnl" sz="2800" i="1" dirty="0" smtClean="0"/>
              <a:t>Ejemplo</a:t>
            </a:r>
            <a:r>
              <a:rPr lang="es-ES_tradnl" dirty="0"/>
              <a:t>:</a:t>
            </a:r>
          </a:p>
          <a:p>
            <a:endParaRPr lang="es-ES_tradnl" dirty="0"/>
          </a:p>
        </p:txBody>
      </p:sp>
      <p:graphicFrame>
        <p:nvGraphicFramePr>
          <p:cNvPr id="410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8228629"/>
              </p:ext>
            </p:extLst>
          </p:nvPr>
        </p:nvGraphicFramePr>
        <p:xfrm>
          <a:off x="1979712" y="2590800"/>
          <a:ext cx="6376987" cy="113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6" name="Ecuación" r:id="rId3" imgW="2565360" imgH="457200" progId="Equation.3">
                  <p:embed/>
                </p:oleObj>
              </mc:Choice>
              <mc:Fallback>
                <p:oleObj name="Ecuación" r:id="rId3" imgW="25653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2590800"/>
                        <a:ext cx="6376987" cy="1136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1000828"/>
              </p:ext>
            </p:extLst>
          </p:nvPr>
        </p:nvGraphicFramePr>
        <p:xfrm>
          <a:off x="1649040" y="4596606"/>
          <a:ext cx="6883400" cy="113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Ecuación" r:id="rId5" imgW="2768400" imgH="457200" progId="Equation.3">
                  <p:embed/>
                </p:oleObj>
              </mc:Choice>
              <mc:Fallback>
                <p:oleObj name="Ecuación" r:id="rId5" imgW="27684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9040" y="4596606"/>
                        <a:ext cx="6883400" cy="1136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8114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>
                <a:solidFill>
                  <a:schemeClr val="accent2">
                    <a:lumMod val="75000"/>
                  </a:schemeClr>
                </a:solidFill>
              </a:rPr>
              <a:t>Relaciones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s-ES_tradnl" dirty="0"/>
              <a:t> </a:t>
            </a:r>
          </a:p>
          <a:p>
            <a:r>
              <a:rPr lang="es-ES_tradnl" sz="2800" dirty="0" smtClean="0"/>
              <a:t>Una relación es un subconjunto del producto cartesiano</a:t>
            </a:r>
          </a:p>
          <a:p>
            <a:r>
              <a:rPr lang="es-ES_tradnl" sz="2800" dirty="0" smtClean="0"/>
              <a:t>Dependiendo del número de conjuntos que participan se conocen como binarias, terciarias, etc</a:t>
            </a:r>
            <a:r>
              <a:rPr lang="es-ES_tradnl" sz="2800" dirty="0"/>
              <a:t>.</a:t>
            </a:r>
            <a:endParaRPr lang="es-ES_tradnl" dirty="0">
              <a:sym typeface="Symbol" pitchFamily="18" charset="2"/>
            </a:endParaRPr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1081970"/>
              </p:ext>
            </p:extLst>
          </p:nvPr>
        </p:nvGraphicFramePr>
        <p:xfrm>
          <a:off x="3203848" y="1412776"/>
          <a:ext cx="331470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Ecuación" r:id="rId3" imgW="1333440" imgH="228600" progId="Equation.3">
                  <p:embed/>
                </p:oleObj>
              </mc:Choice>
              <mc:Fallback>
                <p:oleObj name="Ecuación" r:id="rId3" imgW="1333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1412776"/>
                        <a:ext cx="3314700" cy="56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Elipse"/>
          <p:cNvSpPr/>
          <p:nvPr/>
        </p:nvSpPr>
        <p:spPr>
          <a:xfrm>
            <a:off x="2843808" y="4221088"/>
            <a:ext cx="1584176" cy="172819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1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2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3</a:t>
            </a:r>
          </a:p>
          <a:p>
            <a:pPr algn="ctr"/>
            <a:r>
              <a:rPr lang="es-MX" dirty="0">
                <a:solidFill>
                  <a:schemeClr val="tx1"/>
                </a:solidFill>
              </a:rPr>
              <a:t>4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6" name="5 Elipse"/>
          <p:cNvSpPr/>
          <p:nvPr/>
        </p:nvSpPr>
        <p:spPr>
          <a:xfrm>
            <a:off x="5076056" y="4149080"/>
            <a:ext cx="1584176" cy="172819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1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2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3</a:t>
            </a:r>
          </a:p>
          <a:p>
            <a:pPr algn="ctr"/>
            <a:r>
              <a:rPr lang="es-MX" dirty="0">
                <a:solidFill>
                  <a:schemeClr val="tx1"/>
                </a:solidFill>
              </a:rPr>
              <a:t>4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4" name="3 Conector recto de flecha"/>
          <p:cNvCxnSpPr/>
          <p:nvPr/>
        </p:nvCxnSpPr>
        <p:spPr>
          <a:xfrm>
            <a:off x="3779912" y="4725144"/>
            <a:ext cx="1872208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 flipV="1">
            <a:off x="3779912" y="4581128"/>
            <a:ext cx="2024608" cy="3684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>
            <a:off x="3779912" y="4949552"/>
            <a:ext cx="1872208" cy="1356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3779912" y="5445224"/>
            <a:ext cx="187220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 flipV="1">
            <a:off x="3779912" y="5233392"/>
            <a:ext cx="1872208" cy="2118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 flipV="1">
            <a:off x="3779912" y="4581128"/>
            <a:ext cx="2024608" cy="6522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838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Lógica Matemática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En </a:t>
            </a:r>
            <a:r>
              <a:rPr lang="es-MX" dirty="0"/>
              <a:t>un nivel </a:t>
            </a:r>
            <a:r>
              <a:rPr lang="es-MX" dirty="0" smtClean="0"/>
              <a:t>elemental</a:t>
            </a:r>
          </a:p>
          <a:p>
            <a:pPr lvl="1"/>
            <a:r>
              <a:rPr lang="es-MX" dirty="0" smtClean="0"/>
              <a:t>proporciona </a:t>
            </a:r>
            <a:r>
              <a:rPr lang="es-MX" dirty="0"/>
              <a:t>reglas y técnicas para determinar si es o no válido un argumento dado dentro de un determinado sistema formal. </a:t>
            </a:r>
            <a:endParaRPr lang="es-MX" dirty="0" smtClean="0"/>
          </a:p>
          <a:p>
            <a:r>
              <a:rPr lang="es-MX" dirty="0" smtClean="0"/>
              <a:t>En </a:t>
            </a:r>
            <a:r>
              <a:rPr lang="es-MX" dirty="0"/>
              <a:t>un nivel </a:t>
            </a:r>
            <a:r>
              <a:rPr lang="es-MX" dirty="0" smtClean="0"/>
              <a:t>avanzado</a:t>
            </a:r>
          </a:p>
          <a:p>
            <a:pPr lvl="1"/>
            <a:r>
              <a:rPr lang="es-MX" dirty="0" smtClean="0"/>
              <a:t>Se </a:t>
            </a:r>
            <a:r>
              <a:rPr lang="es-MX" dirty="0"/>
              <a:t>ocupa de la posibilidad de axiomatizar las teorías </a:t>
            </a:r>
            <a:r>
              <a:rPr lang="es-MX" dirty="0" smtClean="0"/>
              <a:t>matemáticas</a:t>
            </a:r>
            <a:r>
              <a:rPr lang="es-MX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736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>
                <a:solidFill>
                  <a:schemeClr val="accent2">
                    <a:lumMod val="75000"/>
                  </a:schemeClr>
                </a:solidFill>
              </a:rPr>
              <a:t>Relaciones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s-ES_tradnl" dirty="0" smtClean="0"/>
              <a:t>                      A                         B</a:t>
            </a:r>
          </a:p>
          <a:p>
            <a:endParaRPr lang="es-ES_tradnl" sz="2800" dirty="0"/>
          </a:p>
          <a:p>
            <a:pPr marL="82296" indent="0">
              <a:buNone/>
            </a:pPr>
            <a:r>
              <a:rPr lang="es-ES_tradnl" sz="2800" dirty="0" smtClean="0"/>
              <a:t>R:  A</a:t>
            </a:r>
            <a:r>
              <a:rPr lang="es-ES_tradnl" sz="2800" dirty="0">
                <a:sym typeface="Symbol" pitchFamily="18" charset="2"/>
              </a:rPr>
              <a:t>  </a:t>
            </a:r>
            <a:r>
              <a:rPr lang="es-ES_tradnl" sz="2800" dirty="0" smtClean="0"/>
              <a:t>B</a:t>
            </a:r>
          </a:p>
          <a:p>
            <a:pPr marL="82296" indent="0">
              <a:buNone/>
            </a:pPr>
            <a:r>
              <a:rPr lang="es-ES_tradnl" sz="2800" dirty="0" smtClean="0"/>
              <a:t>A </a:t>
            </a:r>
            <a:r>
              <a:rPr lang="es-ES_tradnl" sz="2800" dirty="0" smtClean="0">
                <a:sym typeface="Symbol"/>
              </a:rPr>
              <a:t> </a:t>
            </a:r>
            <a:r>
              <a:rPr lang="es-ES_tradnl" sz="2800" dirty="0" smtClean="0"/>
              <a:t>B = </a:t>
            </a:r>
            <a:r>
              <a:rPr lang="es-ES_tradnl" sz="2800" dirty="0"/>
              <a:t>{ (</a:t>
            </a:r>
            <a:r>
              <a:rPr lang="es-ES_tradnl" sz="2800" dirty="0" smtClean="0"/>
              <a:t>1,1), </a:t>
            </a:r>
            <a:r>
              <a:rPr lang="es-ES_tradnl" sz="2800" dirty="0" smtClean="0">
                <a:solidFill>
                  <a:srgbClr val="FF0000"/>
                </a:solidFill>
              </a:rPr>
              <a:t>(1,2)</a:t>
            </a:r>
            <a:r>
              <a:rPr lang="es-ES_tradnl" sz="2800" dirty="0" smtClean="0"/>
              <a:t>, (1,3</a:t>
            </a:r>
            <a:r>
              <a:rPr lang="es-ES_tradnl" sz="2800" dirty="0"/>
              <a:t>), </a:t>
            </a:r>
            <a:r>
              <a:rPr lang="es-ES_tradnl" sz="2800" dirty="0" smtClean="0"/>
              <a:t>(1,4), </a:t>
            </a:r>
          </a:p>
          <a:p>
            <a:pPr marL="82296" indent="0">
              <a:buNone/>
            </a:pPr>
            <a:r>
              <a:rPr lang="es-ES_tradnl" sz="2800" dirty="0"/>
              <a:t> </a:t>
            </a:r>
            <a:r>
              <a:rPr lang="es-ES_tradnl" sz="2800" dirty="0" smtClean="0"/>
              <a:t>              </a:t>
            </a:r>
            <a:r>
              <a:rPr lang="es-ES_tradnl" sz="2800" dirty="0" smtClean="0">
                <a:solidFill>
                  <a:srgbClr val="FF0000"/>
                </a:solidFill>
              </a:rPr>
              <a:t>(2,1)</a:t>
            </a:r>
            <a:r>
              <a:rPr lang="es-ES_tradnl" sz="2800" dirty="0" smtClean="0"/>
              <a:t>, (2,2), </a:t>
            </a:r>
            <a:r>
              <a:rPr lang="es-ES_tradnl" sz="2800" dirty="0" smtClean="0">
                <a:solidFill>
                  <a:srgbClr val="FF0000"/>
                </a:solidFill>
              </a:rPr>
              <a:t>(2,3)</a:t>
            </a:r>
            <a:r>
              <a:rPr lang="es-ES_tradnl" sz="2800" dirty="0" smtClean="0"/>
              <a:t>, (2,4),</a:t>
            </a:r>
          </a:p>
          <a:p>
            <a:pPr marL="82296" indent="0">
              <a:buNone/>
            </a:pPr>
            <a:r>
              <a:rPr lang="es-ES_tradnl" sz="2800" dirty="0" smtClean="0"/>
              <a:t>	      </a:t>
            </a:r>
            <a:r>
              <a:rPr lang="es-ES_tradnl" sz="2800" dirty="0" smtClean="0">
                <a:solidFill>
                  <a:srgbClr val="FF0000"/>
                </a:solidFill>
              </a:rPr>
              <a:t>(3,1)</a:t>
            </a:r>
            <a:r>
              <a:rPr lang="es-ES_tradnl" sz="2800" dirty="0" smtClean="0"/>
              <a:t>, (3,2</a:t>
            </a:r>
            <a:r>
              <a:rPr lang="es-ES_tradnl" sz="2800" dirty="0"/>
              <a:t>), </a:t>
            </a:r>
            <a:r>
              <a:rPr lang="es-ES_tradnl" sz="2800" dirty="0" smtClean="0"/>
              <a:t>(3,3</a:t>
            </a:r>
            <a:r>
              <a:rPr lang="es-ES_tradnl" sz="2800" dirty="0"/>
              <a:t>), </a:t>
            </a:r>
            <a:r>
              <a:rPr lang="es-ES_tradnl" sz="2800" dirty="0" smtClean="0"/>
              <a:t>(3,4</a:t>
            </a:r>
            <a:r>
              <a:rPr lang="es-ES_tradnl" sz="2800" dirty="0"/>
              <a:t>) </a:t>
            </a:r>
          </a:p>
          <a:p>
            <a:pPr marL="82296" indent="0">
              <a:buNone/>
            </a:pPr>
            <a:r>
              <a:rPr lang="es-ES_tradnl" sz="2800" dirty="0" smtClean="0"/>
              <a:t>               (4,1), (4,2</a:t>
            </a:r>
            <a:r>
              <a:rPr lang="es-ES_tradnl" sz="2800" dirty="0"/>
              <a:t>), </a:t>
            </a:r>
            <a:r>
              <a:rPr lang="es-ES_tradnl" sz="2800" dirty="0" smtClean="0">
                <a:solidFill>
                  <a:srgbClr val="FF0000"/>
                </a:solidFill>
              </a:rPr>
              <a:t>(4,3</a:t>
            </a:r>
            <a:r>
              <a:rPr lang="es-ES_tradnl" sz="2800" dirty="0">
                <a:solidFill>
                  <a:srgbClr val="FF0000"/>
                </a:solidFill>
              </a:rPr>
              <a:t>)</a:t>
            </a:r>
            <a:r>
              <a:rPr lang="es-ES_tradnl" sz="2800" dirty="0"/>
              <a:t>, </a:t>
            </a:r>
            <a:r>
              <a:rPr lang="es-ES_tradnl" sz="2800" dirty="0" smtClean="0">
                <a:solidFill>
                  <a:srgbClr val="FF0000"/>
                </a:solidFill>
              </a:rPr>
              <a:t>(4,4</a:t>
            </a:r>
            <a:r>
              <a:rPr lang="es-ES_tradnl" sz="2800" dirty="0">
                <a:solidFill>
                  <a:srgbClr val="FF0000"/>
                </a:solidFill>
              </a:rPr>
              <a:t>)</a:t>
            </a:r>
            <a:r>
              <a:rPr lang="es-ES_tradnl" sz="2800" dirty="0"/>
              <a:t> </a:t>
            </a:r>
            <a:r>
              <a:rPr lang="es-ES_tradnl" sz="2800" dirty="0" smtClean="0"/>
              <a:t>}</a:t>
            </a:r>
            <a:endParaRPr lang="es-ES_tradnl" sz="2800" dirty="0"/>
          </a:p>
          <a:p>
            <a:r>
              <a:rPr lang="es-ES_tradnl" sz="2800" dirty="0" smtClean="0"/>
              <a:t>R </a:t>
            </a:r>
            <a:r>
              <a:rPr lang="es-ES_tradnl" sz="2800" dirty="0" smtClean="0">
                <a:sym typeface="Symbol"/>
              </a:rPr>
              <a:t> A  B</a:t>
            </a:r>
            <a:endParaRPr lang="es-ES_tradnl" sz="2800" dirty="0" smtClean="0"/>
          </a:p>
          <a:p>
            <a:r>
              <a:rPr lang="es-ES_tradnl" sz="2800" dirty="0" smtClean="0"/>
              <a:t>R = { (1,2), (2,1), (2,3), (3,1), (4,3), (4,4) }</a:t>
            </a:r>
          </a:p>
          <a:p>
            <a:endParaRPr lang="es-ES_tradnl" dirty="0">
              <a:sym typeface="Symbol" pitchFamily="18" charset="2"/>
            </a:endParaRPr>
          </a:p>
        </p:txBody>
      </p:sp>
      <p:grpSp>
        <p:nvGrpSpPr>
          <p:cNvPr id="3" name="2 Grupo"/>
          <p:cNvGrpSpPr/>
          <p:nvPr/>
        </p:nvGrpSpPr>
        <p:grpSpPr>
          <a:xfrm>
            <a:off x="3779912" y="1124744"/>
            <a:ext cx="3816424" cy="1800200"/>
            <a:chOff x="2843808" y="4149080"/>
            <a:chExt cx="3816424" cy="1800200"/>
          </a:xfrm>
        </p:grpSpPr>
        <p:sp>
          <p:nvSpPr>
            <p:cNvPr id="2" name="1 Elipse"/>
            <p:cNvSpPr/>
            <p:nvPr/>
          </p:nvSpPr>
          <p:spPr>
            <a:xfrm>
              <a:off x="2843808" y="4221088"/>
              <a:ext cx="1584176" cy="172819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1</a:t>
              </a:r>
            </a:p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2</a:t>
              </a:r>
            </a:p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3</a:t>
              </a:r>
            </a:p>
            <a:p>
              <a:pPr algn="ctr"/>
              <a:r>
                <a:rPr lang="es-MX" dirty="0">
                  <a:solidFill>
                    <a:schemeClr val="tx1"/>
                  </a:solidFill>
                </a:rPr>
                <a:t>4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6" name="5 Elipse"/>
            <p:cNvSpPr/>
            <p:nvPr/>
          </p:nvSpPr>
          <p:spPr>
            <a:xfrm>
              <a:off x="5076056" y="4149080"/>
              <a:ext cx="1584176" cy="172819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1</a:t>
              </a:r>
            </a:p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2</a:t>
              </a:r>
            </a:p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3</a:t>
              </a:r>
            </a:p>
            <a:p>
              <a:pPr algn="ctr"/>
              <a:r>
                <a:rPr lang="es-MX" dirty="0">
                  <a:solidFill>
                    <a:schemeClr val="tx1"/>
                  </a:solidFill>
                </a:rPr>
                <a:t>4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cxnSp>
          <p:nvCxnSpPr>
            <p:cNvPr id="4" name="3 Conector recto de flecha"/>
            <p:cNvCxnSpPr/>
            <p:nvPr/>
          </p:nvCxnSpPr>
          <p:spPr>
            <a:xfrm>
              <a:off x="3779912" y="4725144"/>
              <a:ext cx="1872208" cy="14401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8 Conector recto de flecha"/>
            <p:cNvCxnSpPr/>
            <p:nvPr/>
          </p:nvCxnSpPr>
          <p:spPr>
            <a:xfrm flipV="1">
              <a:off x="3779912" y="4581128"/>
              <a:ext cx="2024608" cy="36842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 de flecha"/>
            <p:cNvCxnSpPr/>
            <p:nvPr/>
          </p:nvCxnSpPr>
          <p:spPr>
            <a:xfrm>
              <a:off x="3779912" y="4949552"/>
              <a:ext cx="1872208" cy="13563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14 Conector recto de flecha"/>
            <p:cNvCxnSpPr/>
            <p:nvPr/>
          </p:nvCxnSpPr>
          <p:spPr>
            <a:xfrm>
              <a:off x="3779912" y="5445224"/>
              <a:ext cx="187220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17 Conector recto de flecha"/>
            <p:cNvCxnSpPr/>
            <p:nvPr/>
          </p:nvCxnSpPr>
          <p:spPr>
            <a:xfrm flipV="1">
              <a:off x="3779912" y="5233392"/>
              <a:ext cx="1872208" cy="21183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21 Conector recto de flecha"/>
            <p:cNvCxnSpPr/>
            <p:nvPr/>
          </p:nvCxnSpPr>
          <p:spPr>
            <a:xfrm flipV="1">
              <a:off x="3779912" y="4581128"/>
              <a:ext cx="2024608" cy="6522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8011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116632"/>
            <a:ext cx="7498080" cy="1143000"/>
          </a:xfrm>
        </p:spPr>
        <p:txBody>
          <a:bodyPr/>
          <a:lstStyle/>
          <a:p>
            <a:pPr algn="l"/>
            <a:r>
              <a:rPr lang="es-ES_tradnl" dirty="0">
                <a:solidFill>
                  <a:schemeClr val="accent2">
                    <a:lumMod val="75000"/>
                  </a:schemeClr>
                </a:solidFill>
              </a:rPr>
              <a:t>Funciones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_tradnl" i="1" dirty="0"/>
              <a:t>f</a:t>
            </a:r>
            <a:r>
              <a:rPr lang="es-ES_tradnl" dirty="0"/>
              <a:t> : </a:t>
            </a:r>
            <a:r>
              <a:rPr lang="es-ES_tradnl" dirty="0" smtClean="0"/>
              <a:t> A </a:t>
            </a:r>
            <a:r>
              <a:rPr lang="es-ES_tradnl" dirty="0">
                <a:sym typeface="Symbol" pitchFamily="18" charset="2"/>
              </a:rPr>
              <a:t></a:t>
            </a:r>
            <a:r>
              <a:rPr lang="es-ES_tradnl" dirty="0"/>
              <a:t> B </a:t>
            </a:r>
            <a:endParaRPr lang="es-ES_tradnl" dirty="0" smtClean="0"/>
          </a:p>
          <a:p>
            <a:endParaRPr lang="es-ES_tradnl" dirty="0" smtClean="0"/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/>
          </a:p>
          <a:p>
            <a:r>
              <a:rPr lang="es-ES_tradnl" dirty="0" smtClean="0">
                <a:solidFill>
                  <a:srgbClr val="00B050"/>
                </a:solidFill>
              </a:rPr>
              <a:t>Dominio</a:t>
            </a:r>
            <a:r>
              <a:rPr lang="es-ES_tradnl" dirty="0" smtClean="0"/>
              <a:t>: Elementos del conjunto A </a:t>
            </a:r>
            <a:r>
              <a:rPr lang="es-ES_tradnl" dirty="0" err="1" smtClean="0"/>
              <a:t>a</a:t>
            </a:r>
            <a:r>
              <a:rPr lang="es-ES_tradnl" dirty="0" smtClean="0"/>
              <a:t> relacionar con los del conjunto B.</a:t>
            </a:r>
            <a:endParaRPr lang="es-ES_tradnl" dirty="0"/>
          </a:p>
          <a:p>
            <a:r>
              <a:rPr lang="es-ES_tradnl" dirty="0" err="1" smtClean="0">
                <a:solidFill>
                  <a:srgbClr val="00B050"/>
                </a:solidFill>
              </a:rPr>
              <a:t>Codominio</a:t>
            </a:r>
            <a:r>
              <a:rPr lang="es-ES_tradnl" dirty="0" smtClean="0"/>
              <a:t>: conjunto B con el que se relaciona el dominio.</a:t>
            </a:r>
          </a:p>
          <a:p>
            <a:r>
              <a:rPr lang="es-ES_tradnl" dirty="0" smtClean="0">
                <a:solidFill>
                  <a:srgbClr val="00B050"/>
                </a:solidFill>
              </a:rPr>
              <a:t>Rango</a:t>
            </a:r>
            <a:r>
              <a:rPr lang="es-ES_tradnl" dirty="0" smtClean="0"/>
              <a:t>:  Conjunto formado por los elementos del </a:t>
            </a:r>
            <a:r>
              <a:rPr lang="es-ES_tradnl" dirty="0" err="1" smtClean="0"/>
              <a:t>codominio</a:t>
            </a:r>
            <a:r>
              <a:rPr lang="es-ES_tradnl" dirty="0" smtClean="0"/>
              <a:t> que se relacionan con los elementos de A.</a:t>
            </a:r>
            <a:endParaRPr lang="es-ES_tradnl" dirty="0"/>
          </a:p>
        </p:txBody>
      </p:sp>
      <p:pic>
        <p:nvPicPr>
          <p:cNvPr id="8196" name="Picture 4" descr="doco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447552"/>
            <a:ext cx="3820262" cy="17654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9707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>
                <a:solidFill>
                  <a:schemeClr val="accent2">
                    <a:lumMod val="75000"/>
                  </a:schemeClr>
                </a:solidFill>
              </a:rPr>
              <a:t>Funciones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Una función, es un subconjunto del producto cartesiano, en el que a cada elemento del dominio, le corresponde a lo más un elemento del </a:t>
            </a:r>
            <a:r>
              <a:rPr lang="es-ES_tradnl" dirty="0" err="1" smtClean="0"/>
              <a:t>codominio</a:t>
            </a:r>
            <a:r>
              <a:rPr lang="es-ES_tradnl" dirty="0" smtClean="0"/>
              <a:t>.</a:t>
            </a:r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dirty="0" smtClean="0"/>
          </a:p>
        </p:txBody>
      </p:sp>
      <p:grpSp>
        <p:nvGrpSpPr>
          <p:cNvPr id="5" name="4 Grupo"/>
          <p:cNvGrpSpPr/>
          <p:nvPr/>
        </p:nvGrpSpPr>
        <p:grpSpPr>
          <a:xfrm>
            <a:off x="2987824" y="3717032"/>
            <a:ext cx="3816424" cy="1800200"/>
            <a:chOff x="2843808" y="4149080"/>
            <a:chExt cx="3816424" cy="1800200"/>
          </a:xfrm>
        </p:grpSpPr>
        <p:sp>
          <p:nvSpPr>
            <p:cNvPr id="6" name="5 Elipse"/>
            <p:cNvSpPr/>
            <p:nvPr/>
          </p:nvSpPr>
          <p:spPr>
            <a:xfrm>
              <a:off x="2843808" y="4221088"/>
              <a:ext cx="1584176" cy="172819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1</a:t>
              </a:r>
            </a:p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2</a:t>
              </a:r>
            </a:p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3</a:t>
              </a:r>
            </a:p>
            <a:p>
              <a:pPr algn="ctr"/>
              <a:r>
                <a:rPr lang="es-MX" dirty="0">
                  <a:solidFill>
                    <a:schemeClr val="tx1"/>
                  </a:solidFill>
                </a:rPr>
                <a:t>4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7" name="6 Elipse"/>
            <p:cNvSpPr/>
            <p:nvPr/>
          </p:nvSpPr>
          <p:spPr>
            <a:xfrm>
              <a:off x="5076056" y="4149080"/>
              <a:ext cx="1584176" cy="172819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1</a:t>
              </a:r>
            </a:p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2</a:t>
              </a:r>
            </a:p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3</a:t>
              </a:r>
            </a:p>
            <a:p>
              <a:pPr algn="ctr"/>
              <a:r>
                <a:rPr lang="es-MX" dirty="0">
                  <a:solidFill>
                    <a:schemeClr val="tx1"/>
                  </a:solidFill>
                </a:rPr>
                <a:t>4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cxnSp>
          <p:nvCxnSpPr>
            <p:cNvPr id="8" name="7 Conector recto de flecha"/>
            <p:cNvCxnSpPr/>
            <p:nvPr/>
          </p:nvCxnSpPr>
          <p:spPr>
            <a:xfrm>
              <a:off x="3779912" y="4725144"/>
              <a:ext cx="1872208" cy="14401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recto de flecha"/>
            <p:cNvCxnSpPr/>
            <p:nvPr/>
          </p:nvCxnSpPr>
          <p:spPr>
            <a:xfrm>
              <a:off x="3779912" y="4949552"/>
              <a:ext cx="1872208" cy="28384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10 Conector recto de flecha"/>
            <p:cNvCxnSpPr/>
            <p:nvPr/>
          </p:nvCxnSpPr>
          <p:spPr>
            <a:xfrm>
              <a:off x="3779912" y="5445224"/>
              <a:ext cx="187220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 de flecha"/>
            <p:cNvCxnSpPr/>
            <p:nvPr/>
          </p:nvCxnSpPr>
          <p:spPr>
            <a:xfrm flipV="1">
              <a:off x="3779912" y="4581128"/>
              <a:ext cx="1872208" cy="6522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2086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>
                <a:solidFill>
                  <a:schemeClr val="accent2">
                    <a:lumMod val="75000"/>
                  </a:schemeClr>
                </a:solidFill>
              </a:rPr>
              <a:t>Funciones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Ejemplo</a:t>
            </a:r>
            <a:r>
              <a:rPr lang="es-ES_tradnl" dirty="0"/>
              <a:t>: Sea </a:t>
            </a:r>
            <a:r>
              <a:rPr lang="es-ES_tradnl" i="1" dirty="0"/>
              <a:t>f</a:t>
            </a:r>
            <a:r>
              <a:rPr lang="es-ES_tradnl" dirty="0"/>
              <a:t> : N </a:t>
            </a:r>
            <a:r>
              <a:rPr lang="es-ES_tradnl" dirty="0">
                <a:sym typeface="Symbol" pitchFamily="18" charset="2"/>
              </a:rPr>
              <a:t></a:t>
            </a:r>
            <a:r>
              <a:rPr lang="es-ES_tradnl" dirty="0"/>
              <a:t> N-{0} definida como </a:t>
            </a:r>
            <a:r>
              <a:rPr lang="es-ES_tradnl" i="1" dirty="0"/>
              <a:t>f</a:t>
            </a:r>
            <a:r>
              <a:rPr lang="es-ES_tradnl" dirty="0"/>
              <a:t>(n)=2n +1, dar los elementos</a:t>
            </a:r>
          </a:p>
        </p:txBody>
      </p:sp>
      <p:grpSp>
        <p:nvGrpSpPr>
          <p:cNvPr id="4" name="3 Grupo"/>
          <p:cNvGrpSpPr/>
          <p:nvPr/>
        </p:nvGrpSpPr>
        <p:grpSpPr>
          <a:xfrm>
            <a:off x="2411760" y="2924944"/>
            <a:ext cx="4428492" cy="2592288"/>
            <a:chOff x="2843808" y="4149080"/>
            <a:chExt cx="3816424" cy="1800200"/>
          </a:xfrm>
        </p:grpSpPr>
        <p:sp>
          <p:nvSpPr>
            <p:cNvPr id="5" name="4 Elipse"/>
            <p:cNvSpPr/>
            <p:nvPr/>
          </p:nvSpPr>
          <p:spPr>
            <a:xfrm>
              <a:off x="2843808" y="4221088"/>
              <a:ext cx="1584176" cy="172819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0</a:t>
              </a:r>
            </a:p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1</a:t>
              </a:r>
            </a:p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2</a:t>
              </a:r>
            </a:p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3</a:t>
              </a:r>
            </a:p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…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6" name="5 Elipse"/>
            <p:cNvSpPr/>
            <p:nvPr/>
          </p:nvSpPr>
          <p:spPr>
            <a:xfrm>
              <a:off x="5076056" y="4149080"/>
              <a:ext cx="1584176" cy="172819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1</a:t>
              </a:r>
            </a:p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2</a:t>
              </a:r>
            </a:p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3</a:t>
              </a:r>
            </a:p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4</a:t>
              </a:r>
            </a:p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5</a:t>
              </a:r>
            </a:p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6</a:t>
              </a:r>
            </a:p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7</a:t>
              </a:r>
            </a:p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cxnSp>
          <p:nvCxnSpPr>
            <p:cNvPr id="7" name="6 Conector recto de flecha"/>
            <p:cNvCxnSpPr/>
            <p:nvPr/>
          </p:nvCxnSpPr>
          <p:spPr>
            <a:xfrm flipV="1">
              <a:off x="3779912" y="4399108"/>
              <a:ext cx="1980513" cy="30003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8 Conector recto de flecha"/>
            <p:cNvCxnSpPr/>
            <p:nvPr/>
          </p:nvCxnSpPr>
          <p:spPr>
            <a:xfrm flipV="1">
              <a:off x="3779912" y="4799152"/>
              <a:ext cx="1872208" cy="14201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recto de flecha"/>
            <p:cNvCxnSpPr/>
            <p:nvPr/>
          </p:nvCxnSpPr>
          <p:spPr>
            <a:xfrm>
              <a:off x="3779912" y="5299208"/>
              <a:ext cx="1980513" cy="14601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10 Conector recto de flecha"/>
            <p:cNvCxnSpPr/>
            <p:nvPr/>
          </p:nvCxnSpPr>
          <p:spPr>
            <a:xfrm>
              <a:off x="3779912" y="5085184"/>
              <a:ext cx="187220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7249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>
                <a:solidFill>
                  <a:schemeClr val="accent2">
                    <a:lumMod val="75000"/>
                  </a:schemeClr>
                </a:solidFill>
              </a:rPr>
              <a:t>Tipos de Funciones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403648" y="1340768"/>
            <a:ext cx="7498080" cy="4800600"/>
          </a:xfrm>
        </p:spPr>
        <p:txBody>
          <a:bodyPr/>
          <a:lstStyle/>
          <a:p>
            <a:r>
              <a:rPr lang="es-ES_tradnl" dirty="0" smtClean="0"/>
              <a:t>Función Total</a:t>
            </a:r>
            <a:endParaRPr lang="es-ES_tradnl" dirty="0"/>
          </a:p>
          <a:p>
            <a:pPr lvl="1">
              <a:buFontTx/>
              <a:buNone/>
            </a:pPr>
            <a:r>
              <a:rPr lang="es-ES_tradnl" dirty="0" smtClean="0"/>
              <a:t>Para cada elemento del dominio existe uno correspondiente en el </a:t>
            </a:r>
            <a:r>
              <a:rPr lang="es-ES_tradnl" dirty="0" err="1" smtClean="0"/>
              <a:t>codominio</a:t>
            </a:r>
            <a:r>
              <a:rPr lang="es-ES_tradnl" dirty="0" smtClean="0"/>
              <a:t>.</a:t>
            </a:r>
            <a:endParaRPr lang="es-ES_tradnl" dirty="0"/>
          </a:p>
          <a:p>
            <a:r>
              <a:rPr lang="es-ES_tradnl" dirty="0" smtClean="0"/>
              <a:t>Función parcial</a:t>
            </a:r>
            <a:endParaRPr lang="es-ES_tradnl" dirty="0"/>
          </a:p>
          <a:p>
            <a:pPr marL="402336" lvl="1" indent="0">
              <a:buNone/>
            </a:pPr>
            <a:r>
              <a:rPr lang="es-ES_tradnl" dirty="0" smtClean="0"/>
              <a:t>Al menos un elemento del dominio no tiene un correspondiente en el </a:t>
            </a:r>
            <a:r>
              <a:rPr lang="es-ES_tradnl" dirty="0" err="1" smtClean="0"/>
              <a:t>codominio</a:t>
            </a:r>
            <a:endParaRPr lang="es-ES_tradnl" dirty="0" smtClean="0"/>
          </a:p>
        </p:txBody>
      </p:sp>
      <p:grpSp>
        <p:nvGrpSpPr>
          <p:cNvPr id="3" name="2 Grupo"/>
          <p:cNvGrpSpPr/>
          <p:nvPr/>
        </p:nvGrpSpPr>
        <p:grpSpPr>
          <a:xfrm>
            <a:off x="1907704" y="4509120"/>
            <a:ext cx="5878259" cy="1660937"/>
            <a:chOff x="1907704" y="4509120"/>
            <a:chExt cx="5878259" cy="1660937"/>
          </a:xfrm>
        </p:grpSpPr>
        <p:pic>
          <p:nvPicPr>
            <p:cNvPr id="6" name="Picture 6" descr="fcn-total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07704" y="4509120"/>
              <a:ext cx="2590800" cy="1252538"/>
            </a:xfrm>
            <a:prstGeom prst="rect">
              <a:avLst/>
            </a:prstGeom>
            <a:noFill/>
          </p:spPr>
        </p:pic>
        <p:pic>
          <p:nvPicPr>
            <p:cNvPr id="7" name="Picture 5" descr="fcn-parcial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271363" y="4524375"/>
              <a:ext cx="2514600" cy="1276350"/>
            </a:xfrm>
            <a:prstGeom prst="rect">
              <a:avLst/>
            </a:prstGeom>
            <a:noFill/>
          </p:spPr>
        </p:pic>
        <p:sp>
          <p:nvSpPr>
            <p:cNvPr id="2" name="1 CuadroTexto"/>
            <p:cNvSpPr txBox="1"/>
            <p:nvPr/>
          </p:nvSpPr>
          <p:spPr>
            <a:xfrm>
              <a:off x="2915816" y="5800725"/>
              <a:ext cx="39939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TOTAL                                   PARCIAL</a:t>
              </a:r>
              <a:endParaRPr lang="es-ES" dirty="0"/>
            </a:p>
          </p:txBody>
        </p:sp>
      </p:grpSp>
    </p:spTree>
    <p:extLst>
      <p:ext uri="{BB962C8B-B14F-4D97-AF65-F5344CB8AC3E}">
        <p14:creationId xmlns:p14="http://schemas.microsoft.com/office/powerpoint/2010/main" val="258301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>
                <a:solidFill>
                  <a:schemeClr val="accent2">
                    <a:lumMod val="75000"/>
                  </a:schemeClr>
                </a:solidFill>
              </a:rPr>
              <a:t>Tipos de Funciones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1187624" y="1412776"/>
            <a:ext cx="7772400" cy="4419600"/>
          </a:xfrm>
        </p:spPr>
        <p:txBody>
          <a:bodyPr>
            <a:normAutofit/>
          </a:bodyPr>
          <a:lstStyle/>
          <a:p>
            <a:r>
              <a:rPr lang="es-ES_tradnl" sz="2800" dirty="0" err="1"/>
              <a:t>Sobreyectiva</a:t>
            </a:r>
            <a:r>
              <a:rPr lang="es-ES_tradnl" sz="2800" dirty="0"/>
              <a:t>, </a:t>
            </a:r>
            <a:r>
              <a:rPr lang="es-ES_tradnl" sz="2800" dirty="0" err="1"/>
              <a:t>Inyectiva</a:t>
            </a:r>
            <a:r>
              <a:rPr lang="es-ES_tradnl" sz="2800" dirty="0"/>
              <a:t>, </a:t>
            </a:r>
            <a:r>
              <a:rPr lang="es-ES_tradnl" sz="2800" dirty="0" err="1"/>
              <a:t>Biyectiva</a:t>
            </a:r>
            <a:endParaRPr lang="es-ES_tradnl" sz="2800" dirty="0"/>
          </a:p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sz="2800" i="1" dirty="0" smtClean="0"/>
          </a:p>
          <a:p>
            <a:endParaRPr lang="es-ES_tradnl" i="1" dirty="0" smtClean="0"/>
          </a:p>
        </p:txBody>
      </p:sp>
      <p:pic>
        <p:nvPicPr>
          <p:cNvPr id="16388" name="Picture 4" descr="sob-iny-b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988840"/>
            <a:ext cx="4856598" cy="3960440"/>
          </a:xfrm>
          <a:prstGeom prst="rect">
            <a:avLst/>
          </a:prstGeom>
          <a:noFill/>
        </p:spPr>
      </p:pic>
      <p:sp>
        <p:nvSpPr>
          <p:cNvPr id="2" name="1 Flecha izquierda"/>
          <p:cNvSpPr/>
          <p:nvPr/>
        </p:nvSpPr>
        <p:spPr>
          <a:xfrm>
            <a:off x="6444208" y="2003884"/>
            <a:ext cx="2520280" cy="1065076"/>
          </a:xfrm>
          <a:prstGeom prst="leftArrow">
            <a:avLst>
              <a:gd name="adj1" fmla="val 65488"/>
              <a:gd name="adj2" fmla="val 50000"/>
            </a:avLst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El rango es igual al </a:t>
            </a:r>
            <a:r>
              <a:rPr lang="es-MX" dirty="0" err="1" smtClean="0">
                <a:solidFill>
                  <a:schemeClr val="tx1"/>
                </a:solidFill>
              </a:rPr>
              <a:t>codominio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6" name="5 Flecha izquierda"/>
          <p:cNvSpPr/>
          <p:nvPr/>
        </p:nvSpPr>
        <p:spPr>
          <a:xfrm>
            <a:off x="6444208" y="3212976"/>
            <a:ext cx="2520280" cy="1641140"/>
          </a:xfrm>
          <a:prstGeom prst="leftArrow">
            <a:avLst>
              <a:gd name="adj1" fmla="val 65488"/>
              <a:gd name="adj2" fmla="val 31454"/>
            </a:avLst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A cada elemento del </a:t>
            </a:r>
            <a:r>
              <a:rPr lang="es-MX" dirty="0" err="1" smtClean="0">
                <a:solidFill>
                  <a:schemeClr val="tx1"/>
                </a:solidFill>
              </a:rPr>
              <a:t>codominio</a:t>
            </a:r>
            <a:r>
              <a:rPr lang="es-MX" dirty="0" smtClean="0">
                <a:solidFill>
                  <a:schemeClr val="tx1"/>
                </a:solidFill>
              </a:rPr>
              <a:t> le corresponde a lo más uno del dominio</a:t>
            </a:r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83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dirty="0" smtClean="0">
                <a:solidFill>
                  <a:schemeClr val="accent2">
                    <a:lumMod val="75000"/>
                  </a:schemeClr>
                </a:solidFill>
              </a:rPr>
              <a:t>Inducción matemática</a:t>
            </a:r>
          </a:p>
        </p:txBody>
      </p:sp>
    </p:spTree>
    <p:extLst>
      <p:ext uri="{BB962C8B-B14F-4D97-AF65-F5344CB8AC3E}">
        <p14:creationId xmlns:p14="http://schemas.microsoft.com/office/powerpoint/2010/main" val="386573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dirty="0" smtClean="0">
                <a:solidFill>
                  <a:schemeClr val="accent2">
                    <a:lumMod val="75000"/>
                  </a:schemeClr>
                </a:solidFill>
              </a:rPr>
              <a:t>Inducción matemática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z="2700" smtClean="0"/>
              <a:t>Probar que un enunciados S(n) es verdadero para todos los enteros no negativos n, o de forma general para todos los enteros mayores a un límite determinado.</a:t>
            </a:r>
            <a:endParaRPr lang="es-ES_tradnl" smtClean="0"/>
          </a:p>
          <a:p>
            <a:pPr eaLnBrk="1" hangingPunct="1"/>
            <a:endParaRPr lang="es-ES_tradnl" smtClean="0"/>
          </a:p>
        </p:txBody>
      </p:sp>
      <p:pic>
        <p:nvPicPr>
          <p:cNvPr id="22532" name="Picture 4" descr="ef_domin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581400"/>
            <a:ext cx="3048000" cy="271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53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Inducción matemática</a:t>
            </a:r>
            <a:endParaRPr lang="es-ES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dirty="0" smtClean="0">
                <a:solidFill>
                  <a:srgbClr val="00B050"/>
                </a:solidFill>
              </a:rPr>
              <a:t>Caso Base</a:t>
            </a:r>
            <a:r>
              <a:rPr lang="es-MX" dirty="0" smtClean="0"/>
              <a:t>: Frecuentemente 0, pero puede ser cualquier k con el entendimiento que el enunciado se prueba para las n </a:t>
            </a:r>
            <a:r>
              <a:rPr lang="es-MX" dirty="0" smtClean="0">
                <a:sym typeface="Symbol" pitchFamily="18" charset="2"/>
              </a:rPr>
              <a:t> </a:t>
            </a:r>
            <a:r>
              <a:rPr lang="es-MX" dirty="0" smtClean="0"/>
              <a:t>k.</a:t>
            </a:r>
          </a:p>
          <a:p>
            <a:pPr eaLnBrk="1" hangingPunct="1">
              <a:lnSpc>
                <a:spcPct val="90000"/>
              </a:lnSpc>
            </a:pPr>
            <a:endParaRPr lang="es-MX" dirty="0" smtClean="0"/>
          </a:p>
          <a:p>
            <a:pPr eaLnBrk="1" hangingPunct="1">
              <a:lnSpc>
                <a:spcPct val="90000"/>
              </a:lnSpc>
            </a:pPr>
            <a:r>
              <a:rPr lang="es-MX" dirty="0" smtClean="0">
                <a:solidFill>
                  <a:srgbClr val="00B050"/>
                </a:solidFill>
              </a:rPr>
              <a:t>Paso inductivo</a:t>
            </a:r>
            <a:r>
              <a:rPr lang="es-MX" dirty="0" smtClean="0"/>
              <a:t>: se prueba para el resto de los valores con la suposición de que S(n) implica S(n+1).  S(n) es la hipótesis inductiva y se prueba que S(n+1) también lo es.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210158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2139950" y="2005013"/>
          <a:ext cx="5311775" cy="414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6" name="Ecuación" r:id="rId4" imgW="3288960" imgH="2565360" progId="Equation.3">
                  <p:embed/>
                </p:oleObj>
              </mc:Choice>
              <mc:Fallback>
                <p:oleObj name="Ecuación" r:id="rId4" imgW="3288960" imgH="2565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9950" y="2005013"/>
                        <a:ext cx="5311775" cy="414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7"/>
          <p:cNvGraphicFramePr>
            <a:graphicFrameLocks noGrp="1" noChangeAspect="1"/>
          </p:cNvGraphicFramePr>
          <p:nvPr>
            <p:ph type="title"/>
          </p:nvPr>
        </p:nvGraphicFramePr>
        <p:xfrm>
          <a:off x="3132138" y="385763"/>
          <a:ext cx="2303462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7" name="Ecuación" r:id="rId6" imgW="888840" imgH="431640" progId="Equation.3">
                  <p:embed/>
                </p:oleObj>
              </mc:Choice>
              <mc:Fallback>
                <p:oleObj name="Ecuación" r:id="rId6" imgW="8888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385763"/>
                        <a:ext cx="2303462" cy="1120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6471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Lógica</a:t>
            </a:r>
            <a:endParaRPr lang="es-E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La lógica se ocupa del estudio del razonamiento</a:t>
            </a:r>
            <a:r>
              <a:rPr lang="es-MX" dirty="0"/>
              <a:t>. Sucesión de premisas tales que cada una es consecuencia de las anteriores</a:t>
            </a:r>
            <a:r>
              <a:rPr lang="es-MX" dirty="0" smtClean="0"/>
              <a:t>.</a:t>
            </a:r>
          </a:p>
          <a:p>
            <a:r>
              <a:rPr lang="es-MX" dirty="0" smtClean="0"/>
              <a:t>El Matemático distingue una demostración correcta de una incorrecta.</a:t>
            </a:r>
          </a:p>
          <a:p>
            <a:r>
              <a:rPr lang="es-MX" dirty="0" smtClean="0"/>
              <a:t>El </a:t>
            </a:r>
            <a:r>
              <a:rPr lang="es-MX" dirty="0"/>
              <a:t>matemático demuestra y el lógico estudia lo que hace el matemático cuando demuestra. </a:t>
            </a:r>
          </a:p>
          <a:p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3753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Referencias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484784"/>
            <a:ext cx="7355160" cy="4876800"/>
          </a:xfrm>
        </p:spPr>
        <p:txBody>
          <a:bodyPr>
            <a:normAutofit/>
          </a:bodyPr>
          <a:lstStyle/>
          <a:p>
            <a:r>
              <a:rPr lang="es-MX" dirty="0" err="1" smtClean="0"/>
              <a:t>Suppes</a:t>
            </a:r>
            <a:r>
              <a:rPr lang="es-MX" dirty="0" smtClean="0"/>
              <a:t> Patrick, Hill Shirley;  Introducción a la Lógica Matemática.  Editorial Reverte 2000. </a:t>
            </a:r>
          </a:p>
          <a:p>
            <a:pPr marL="82296" indent="0">
              <a:buNone/>
            </a:pPr>
            <a:endParaRPr lang="es-ES" sz="1000" dirty="0" smtClean="0"/>
          </a:p>
          <a:p>
            <a:r>
              <a:rPr lang="es-MX" dirty="0" err="1" smtClean="0"/>
              <a:t>Mordechai</a:t>
            </a:r>
            <a:r>
              <a:rPr lang="es-MX" dirty="0" smtClean="0"/>
              <a:t> Ben Ari. </a:t>
            </a:r>
            <a:r>
              <a:rPr lang="es-MX" dirty="0" err="1" smtClean="0"/>
              <a:t>Mathematical</a:t>
            </a:r>
            <a:r>
              <a:rPr lang="es-MX" dirty="0" smtClean="0"/>
              <a:t> </a:t>
            </a:r>
            <a:r>
              <a:rPr lang="es-MX" dirty="0" err="1" smtClean="0"/>
              <a:t>Logic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Computer</a:t>
            </a:r>
            <a:r>
              <a:rPr lang="es-MX" dirty="0" smtClean="0"/>
              <a:t> </a:t>
            </a:r>
            <a:r>
              <a:rPr lang="es-MX" dirty="0" err="1" smtClean="0"/>
              <a:t>Science</a:t>
            </a:r>
            <a:r>
              <a:rPr lang="es-MX" dirty="0" smtClean="0"/>
              <a:t>.</a:t>
            </a:r>
            <a:r>
              <a:rPr lang="es-MX" dirty="0"/>
              <a:t> </a:t>
            </a:r>
            <a:r>
              <a:rPr lang="es-MX" dirty="0" err="1" smtClean="0"/>
              <a:t>Springer</a:t>
            </a:r>
            <a:r>
              <a:rPr lang="es-MX" dirty="0" smtClean="0"/>
              <a:t> 2001.</a:t>
            </a:r>
          </a:p>
          <a:p>
            <a:endParaRPr lang="es-MX" sz="1000" dirty="0"/>
          </a:p>
          <a:p>
            <a:r>
              <a:rPr lang="es-MX" dirty="0" smtClean="0"/>
              <a:t>Luz María Rangel.  Funciones y Relaciones. Editorial Trillas 2008.</a:t>
            </a:r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66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87624" y="44624"/>
            <a:ext cx="7499176" cy="1371600"/>
          </a:xfrm>
        </p:spPr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Guion Explicativo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628800"/>
            <a:ext cx="7920880" cy="4709120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sz="3000" dirty="0" smtClean="0"/>
              <a:t>Este Material sirve para</a:t>
            </a:r>
            <a:r>
              <a:rPr lang="es-MX" dirty="0" smtClean="0"/>
              <a:t>:</a:t>
            </a:r>
          </a:p>
          <a:p>
            <a:pPr lvl="1"/>
            <a:r>
              <a:rPr lang="es-MX" dirty="0" smtClean="0"/>
              <a:t>Dar un panorama de la lógica matemática y recordar los conceptos matemáticos de conjuntos, relaciones y funciones e inducción matemática.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4053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Guion Explicativo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7624" y="1600200"/>
            <a:ext cx="7704856" cy="4493096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dirty="0" smtClean="0"/>
              <a:t>Las diapositivas deben verse en orden, y deben revisarse aproximadamente en 8 horas teóricas.</a:t>
            </a:r>
            <a:endParaRPr lang="es-MX" dirty="0" smtClean="0">
              <a:solidFill>
                <a:srgbClr val="000000"/>
              </a:solidFill>
            </a:endParaRPr>
          </a:p>
          <a:p>
            <a:r>
              <a:rPr lang="es-MX" dirty="0" smtClean="0"/>
              <a:t>A continuación se presenta una tabla para relacionar las dispositivas con los contenidos del curso.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6046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87624" y="188640"/>
            <a:ext cx="5256584" cy="778768"/>
          </a:xfrm>
        </p:spPr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Guion Explicativo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97880"/>
            <a:ext cx="7728295" cy="465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210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Orígenes Aristotélicos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En el siglo IV a. C. Aristóteles puso a la lógica a la cabeza de su sistema filosófico y permanece inalterada hasta el siglo XVI</a:t>
            </a:r>
          </a:p>
          <a:p>
            <a:r>
              <a:rPr lang="es-MX" dirty="0" smtClean="0"/>
              <a:t>Física es sustituida por la de Galileo y Newton.</a:t>
            </a:r>
          </a:p>
          <a:p>
            <a:r>
              <a:rPr lang="es-MX" dirty="0" smtClean="0"/>
              <a:t>La lógica se mantiene por filósofos y matemáticos con inclinaciones filosóficas.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9660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Orígenes (Boole)</a:t>
            </a:r>
            <a:endParaRPr lang="es-E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 principios del siglo XIX, los trabajos de Boole la relacionan con la matemática “sin obtener nada relevante”.</a:t>
            </a:r>
          </a:p>
          <a:p>
            <a:r>
              <a:rPr lang="es-MX" dirty="0" smtClean="0"/>
              <a:t>Sistematizando las matemáticas hasta dejarla construida en términos de los números naturales y de las propiedades elementales de los conjuntos.</a:t>
            </a:r>
          </a:p>
          <a:p>
            <a:r>
              <a:rPr lang="es-MX" dirty="0" smtClean="0"/>
              <a:t>Trataron de dar reglas precisas.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7827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Personalizado 21">
      <a:dk1>
        <a:sysClr val="windowText" lastClr="000000"/>
      </a:dk1>
      <a:lt1>
        <a:sysClr val="window" lastClr="FFFFFF"/>
      </a:lt1>
      <a:dk2>
        <a:srgbClr val="788843"/>
      </a:dk2>
      <a:lt2>
        <a:srgbClr val="006C00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1317</TotalTime>
  <Words>2934</Words>
  <Application>Microsoft Office PowerPoint</Application>
  <PresentationFormat>Presentación en pantalla (4:3)</PresentationFormat>
  <Paragraphs>428</Paragraphs>
  <Slides>73</Slides>
  <Notes>7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73</vt:i4>
      </vt:variant>
    </vt:vector>
  </HeadingPairs>
  <TitlesOfParts>
    <vt:vector size="75" baseType="lpstr">
      <vt:lpstr>Solsticio</vt:lpstr>
      <vt:lpstr>Ecuación</vt:lpstr>
      <vt:lpstr>Presentación de PowerPoint</vt:lpstr>
      <vt:lpstr>Presentación de PowerPoint</vt:lpstr>
      <vt:lpstr>Presentación de PowerPoint</vt:lpstr>
      <vt:lpstr>Unidad de Competencia I</vt:lpstr>
      <vt:lpstr>Lógica Matemática</vt:lpstr>
      <vt:lpstr>Lógica Matemática</vt:lpstr>
      <vt:lpstr>Lógica</vt:lpstr>
      <vt:lpstr>Orígenes Aristotélicos</vt:lpstr>
      <vt:lpstr>Orígenes (Boole)</vt:lpstr>
      <vt:lpstr>Problemática</vt:lpstr>
      <vt:lpstr>Lógica Moderna</vt:lpstr>
      <vt:lpstr>Tipos de lógica</vt:lpstr>
      <vt:lpstr>Conjuntos</vt:lpstr>
      <vt:lpstr>CONJUNTOS</vt:lpstr>
      <vt:lpstr>DEFINICIONES</vt:lpstr>
      <vt:lpstr>CONJUNTOS</vt:lpstr>
      <vt:lpstr>UNIVERSO</vt:lpstr>
      <vt:lpstr>Enumeración y Comprensión</vt:lpstr>
      <vt:lpstr>Ejemplos</vt:lpstr>
      <vt:lpstr>Conjuntos</vt:lpstr>
      <vt:lpstr>Pertenencia</vt:lpstr>
      <vt:lpstr>Ejemplos</vt:lpstr>
      <vt:lpstr>Conjunto Vacío</vt:lpstr>
      <vt:lpstr>CONJUNTOS EN MATEMÁTICAS</vt:lpstr>
      <vt:lpstr>Operaciones de Conjuntos</vt:lpstr>
      <vt:lpstr>Unión </vt:lpstr>
      <vt:lpstr>Unión </vt:lpstr>
      <vt:lpstr>Intersección </vt:lpstr>
      <vt:lpstr>Intersección </vt:lpstr>
      <vt:lpstr>Diferencia</vt:lpstr>
      <vt:lpstr>Diferencia</vt:lpstr>
      <vt:lpstr>Ejercicios</vt:lpstr>
      <vt:lpstr>Complemento</vt:lpstr>
      <vt:lpstr>Complemento</vt:lpstr>
      <vt:lpstr>Subconjunto </vt:lpstr>
      <vt:lpstr>Subconjunto Propio </vt:lpstr>
      <vt:lpstr>Proposiciones y Conjuntos</vt:lpstr>
      <vt:lpstr>Proposición abierta</vt:lpstr>
      <vt:lpstr>Dominio y Conjunto solución</vt:lpstr>
      <vt:lpstr>Ejemplo</vt:lpstr>
      <vt:lpstr>Ejercicio</vt:lpstr>
      <vt:lpstr>Disyunción - Unión</vt:lpstr>
      <vt:lpstr>¿y con proposiciones abiertas?</vt:lpstr>
      <vt:lpstr>Conjunción - Intersección</vt:lpstr>
      <vt:lpstr>¿y con proposiciones abiertas?</vt:lpstr>
      <vt:lpstr>Ejemplo:</vt:lpstr>
      <vt:lpstr>Implicación</vt:lpstr>
      <vt:lpstr>¿y con proposiciones abiertas?</vt:lpstr>
      <vt:lpstr>Ejercicios</vt:lpstr>
      <vt:lpstr>Ejercicios</vt:lpstr>
      <vt:lpstr>Bicondicional</vt:lpstr>
      <vt:lpstr>¿y con proposiciones abiertas?</vt:lpstr>
      <vt:lpstr>¿y con proposiciones abiertas?</vt:lpstr>
      <vt:lpstr>Ejercicio</vt:lpstr>
      <vt:lpstr>Relaciones y Funciones</vt:lpstr>
      <vt:lpstr>Producto Cartesiano</vt:lpstr>
      <vt:lpstr>Producto Cartesiano</vt:lpstr>
      <vt:lpstr>Producto  Cartesiano</vt:lpstr>
      <vt:lpstr>Relaciones</vt:lpstr>
      <vt:lpstr>Relaciones</vt:lpstr>
      <vt:lpstr>Funciones</vt:lpstr>
      <vt:lpstr>Funciones</vt:lpstr>
      <vt:lpstr>Funciones</vt:lpstr>
      <vt:lpstr>Tipos de Funciones</vt:lpstr>
      <vt:lpstr>Tipos de Funciones</vt:lpstr>
      <vt:lpstr>Inducción matemática</vt:lpstr>
      <vt:lpstr>Inducción matemática</vt:lpstr>
      <vt:lpstr>Inducción matemática</vt:lpstr>
      <vt:lpstr>Presentación de PowerPoint</vt:lpstr>
      <vt:lpstr>Referencias</vt:lpstr>
      <vt:lpstr>Guion Explicativo</vt:lpstr>
      <vt:lpstr>Guion Explicativo</vt:lpstr>
      <vt:lpstr>Guion Explicativo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Lógica</dc:title>
  <dc:creator>maricela quintana</dc:creator>
  <cp:lastModifiedBy>mquintanal</cp:lastModifiedBy>
  <cp:revision>122</cp:revision>
  <cp:lastPrinted>2015-02-23T18:08:56Z</cp:lastPrinted>
  <dcterms:created xsi:type="dcterms:W3CDTF">2013-02-18T18:13:25Z</dcterms:created>
  <dcterms:modified xsi:type="dcterms:W3CDTF">2017-10-18T03:19:30Z</dcterms:modified>
</cp:coreProperties>
</file>