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sldIdLst>
    <p:sldId id="324" r:id="rId2"/>
    <p:sldId id="325" r:id="rId3"/>
    <p:sldId id="326" r:id="rId4"/>
    <p:sldId id="285" r:id="rId5"/>
    <p:sldId id="328" r:id="rId6"/>
    <p:sldId id="260" r:id="rId7"/>
    <p:sldId id="286" r:id="rId8"/>
    <p:sldId id="329" r:id="rId9"/>
    <p:sldId id="330" r:id="rId10"/>
    <p:sldId id="332" r:id="rId11"/>
    <p:sldId id="334" r:id="rId12"/>
    <p:sldId id="335" r:id="rId13"/>
    <p:sldId id="336" r:id="rId14"/>
    <p:sldId id="265" r:id="rId15"/>
    <p:sldId id="290" r:id="rId16"/>
    <p:sldId id="261" r:id="rId17"/>
    <p:sldId id="291" r:id="rId18"/>
    <p:sldId id="262" r:id="rId19"/>
    <p:sldId id="292" r:id="rId20"/>
    <p:sldId id="293" r:id="rId21"/>
    <p:sldId id="287" r:id="rId22"/>
    <p:sldId id="264" r:id="rId23"/>
    <p:sldId id="294" r:id="rId24"/>
    <p:sldId id="295" r:id="rId25"/>
    <p:sldId id="266" r:id="rId26"/>
    <p:sldId id="337" r:id="rId27"/>
    <p:sldId id="338" r:id="rId28"/>
    <p:sldId id="268" r:id="rId29"/>
    <p:sldId id="339" r:id="rId30"/>
    <p:sldId id="340" r:id="rId31"/>
    <p:sldId id="341" r:id="rId32"/>
    <p:sldId id="342" r:id="rId33"/>
    <p:sldId id="343" r:id="rId34"/>
    <p:sldId id="296" r:id="rId35"/>
    <p:sldId id="298" r:id="rId36"/>
    <p:sldId id="344" r:id="rId37"/>
    <p:sldId id="297" r:id="rId38"/>
    <p:sldId id="299" r:id="rId39"/>
    <p:sldId id="300" r:id="rId40"/>
    <p:sldId id="281" r:id="rId41"/>
    <p:sldId id="267" r:id="rId42"/>
    <p:sldId id="277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17" r:id="rId52"/>
    <p:sldId id="318" r:id="rId53"/>
    <p:sldId id="320" r:id="rId54"/>
    <p:sldId id="321" r:id="rId55"/>
    <p:sldId id="323" r:id="rId56"/>
    <p:sldId id="309" r:id="rId57"/>
    <p:sldId id="311" r:id="rId58"/>
    <p:sldId id="314" r:id="rId59"/>
    <p:sldId id="313" r:id="rId6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6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735" autoAdjust="0"/>
    <p:restoredTop sz="94662" autoAdjust="0"/>
  </p:normalViewPr>
  <p:slideViewPr>
    <p:cSldViewPr>
      <p:cViewPr>
        <p:scale>
          <a:sx n="60" d="100"/>
          <a:sy n="60" d="100"/>
        </p:scale>
        <p:origin x="-2208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53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>
                <a:solidFill>
                  <a:srgbClr val="00B050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</a:lstStyle>
          <a:p>
            <a:pPr lvl="0" eaLnBrk="1" latinLnBrk="0" hangingPunct="1"/>
            <a:r>
              <a:rPr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dirty="0" smtClean="0"/>
              <a:t>Segundo nivel</a:t>
            </a:r>
          </a:p>
          <a:p>
            <a:pPr lvl="2" eaLnBrk="1" latinLnBrk="0" hangingPunct="1"/>
            <a:r>
              <a:rPr lang="es-ES" dirty="0" smtClean="0"/>
              <a:t>Tercer nivel</a:t>
            </a:r>
          </a:p>
          <a:p>
            <a:pPr lvl="3" eaLnBrk="1" latinLnBrk="0" hangingPunct="1"/>
            <a:r>
              <a:rPr lang="es-ES" dirty="0" smtClean="0"/>
              <a:t>Cuarto nivel</a:t>
            </a:r>
          </a:p>
          <a:p>
            <a:pPr lvl="4" eaLnBrk="1" latinLnBrk="0" hangingPunct="1"/>
            <a:r>
              <a:rPr lang="es-ES" dirty="0" smtClean="0"/>
              <a:t>Quinto nivel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  <p:sp>
        <p:nvSpPr>
          <p:cNvPr id="11" name="10 CuadroTexto"/>
          <p:cNvSpPr txBox="1"/>
          <p:nvPr userDrawn="1"/>
        </p:nvSpPr>
        <p:spPr>
          <a:xfrm>
            <a:off x="5292080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MX" dirty="0"/>
          </a:p>
        </p:txBody>
      </p:sp>
      <p:cxnSp>
        <p:nvCxnSpPr>
          <p:cNvPr id="12" name="11 Conector recto"/>
          <p:cNvCxnSpPr/>
          <p:nvPr userDrawn="1"/>
        </p:nvCxnSpPr>
        <p:spPr>
          <a:xfrm>
            <a:off x="395536" y="1484784"/>
            <a:ext cx="8136904" cy="0"/>
          </a:xfrm>
          <a:prstGeom prst="line">
            <a:avLst/>
          </a:prstGeom>
          <a:ln w="762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23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MX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4 CuadroTexto"/>
          <p:cNvSpPr txBox="1"/>
          <p:nvPr userDrawn="1"/>
        </p:nvSpPr>
        <p:spPr>
          <a:xfrm>
            <a:off x="5272761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6C4FDDF-E93E-49B0-8C44-E4BED736E456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46065A3-0A8C-4955-B30A-8AFAFCFA6D05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995936" y="6322752"/>
            <a:ext cx="4680520" cy="5352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3563888" y="4221088"/>
            <a:ext cx="5085451" cy="73488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s-MX" sz="3600" b="1" dirty="0" smtClean="0">
                <a:solidFill>
                  <a:srgbClr val="00B050"/>
                </a:solidFill>
              </a:rPr>
              <a:t>Lógica proposicional</a:t>
            </a:r>
            <a:endParaRPr lang="es-ES" sz="3600" b="1" dirty="0" smtClean="0">
              <a:solidFill>
                <a:srgbClr val="00B05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979712" y="188640"/>
            <a:ext cx="50741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3600" baseline="0" dirty="0" smtClean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pPr algn="ctr"/>
            <a:endParaRPr lang="es-MX" sz="2800" baseline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33491"/>
            <a:ext cx="1224136" cy="1035269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1478031" y="1556792"/>
            <a:ext cx="680987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</a:t>
            </a:r>
          </a:p>
          <a:p>
            <a:pPr algn="ctr"/>
            <a:r>
              <a:rPr lang="es-ES" sz="3600" b="1" cap="none" spc="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Sistemas </a:t>
            </a:r>
            <a:r>
              <a:rPr lang="es-ES" sz="36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</a:t>
            </a:r>
            <a:r>
              <a:rPr lang="es-ES" sz="3600" b="1" cap="none" spc="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Comunicaciones</a:t>
            </a:r>
            <a:endParaRPr lang="es-ES" sz="3600" b="1" cap="none" spc="0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052264" y="2780928"/>
            <a:ext cx="7696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2800" b="1" dirty="0" smtClean="0"/>
          </a:p>
          <a:p>
            <a:pPr algn="ctr"/>
            <a:r>
              <a:rPr lang="es-ES" sz="3600" dirty="0" smtClean="0">
                <a:solidFill>
                  <a:schemeClr val="tx1"/>
                </a:solidFill>
              </a:rPr>
              <a:t>LÓGICA MATEMÁTICA</a:t>
            </a:r>
          </a:p>
        </p:txBody>
      </p:sp>
      <p:grpSp>
        <p:nvGrpSpPr>
          <p:cNvPr id="13" name="12 Grupo"/>
          <p:cNvGrpSpPr/>
          <p:nvPr/>
        </p:nvGrpSpPr>
        <p:grpSpPr>
          <a:xfrm>
            <a:off x="4067944" y="5661248"/>
            <a:ext cx="3558987" cy="760147"/>
            <a:chOff x="6062859" y="5619803"/>
            <a:chExt cx="3558987" cy="523978"/>
          </a:xfrm>
          <a:solidFill>
            <a:schemeClr val="bg1"/>
          </a:solidFill>
        </p:grpSpPr>
        <p:sp>
          <p:nvSpPr>
            <p:cNvPr id="14" name="13 CuadroTexto"/>
            <p:cNvSpPr txBox="1"/>
            <p:nvPr userDrawn="1"/>
          </p:nvSpPr>
          <p:spPr>
            <a:xfrm>
              <a:off x="6062859" y="5867980"/>
              <a:ext cx="3558987" cy="27580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000" dirty="0" smtClean="0"/>
                <a:t>Dra. Maricela</a:t>
              </a:r>
              <a:r>
                <a:rPr lang="es-MX" sz="2000" baseline="0" dirty="0" smtClean="0"/>
                <a:t> Quintana López</a:t>
              </a:r>
              <a:endParaRPr lang="es-MX" sz="2000" dirty="0"/>
            </a:p>
          </p:txBody>
        </p:sp>
        <p:sp>
          <p:nvSpPr>
            <p:cNvPr id="15" name="14 CuadroTexto"/>
            <p:cNvSpPr txBox="1"/>
            <p:nvPr userDrawn="1"/>
          </p:nvSpPr>
          <p:spPr>
            <a:xfrm>
              <a:off x="6078952" y="5619803"/>
              <a:ext cx="1872629" cy="27580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000" dirty="0" smtClean="0"/>
                <a:t>Elaborado por:</a:t>
              </a:r>
              <a:endParaRPr lang="es-MX" sz="2000" dirty="0"/>
            </a:p>
          </p:txBody>
        </p:sp>
      </p:grpSp>
      <p:cxnSp>
        <p:nvCxnSpPr>
          <p:cNvPr id="16" name="15 Conector recto"/>
          <p:cNvCxnSpPr/>
          <p:nvPr/>
        </p:nvCxnSpPr>
        <p:spPr>
          <a:xfrm>
            <a:off x="0" y="3861048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pic>
        <p:nvPicPr>
          <p:cNvPr id="17" name="8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624"/>
            <a:ext cx="1534490" cy="1228981"/>
          </a:xfrm>
          <a:prstGeom prst="rect">
            <a:avLst/>
          </a:prstGeom>
        </p:spPr>
      </p:pic>
      <p:sp>
        <p:nvSpPr>
          <p:cNvPr id="18" name="CuadroTexto 1"/>
          <p:cNvSpPr txBox="1"/>
          <p:nvPr/>
        </p:nvSpPr>
        <p:spPr>
          <a:xfrm>
            <a:off x="990440" y="6322753"/>
            <a:ext cx="1710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Agosto </a:t>
            </a:r>
            <a:r>
              <a:rPr lang="es-MX" sz="2000" b="1" dirty="0" smtClean="0"/>
              <a:t>2017</a:t>
            </a:r>
            <a:endParaRPr lang="es-MX" sz="2000" b="1" dirty="0"/>
          </a:p>
        </p:txBody>
      </p:sp>
      <p:pic>
        <p:nvPicPr>
          <p:cNvPr id="1026" name="Picture 2" descr="Resultado de imagen para logica proposicion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2" y="4221088"/>
            <a:ext cx="228600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57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3413" y="188640"/>
            <a:ext cx="7467600" cy="1143000"/>
          </a:xfrm>
        </p:spPr>
        <p:txBody>
          <a:bodyPr/>
          <a:lstStyle/>
          <a:p>
            <a:r>
              <a:rPr lang="es-MX" dirty="0" smtClean="0"/>
              <a:t>Ejercicio </a:t>
            </a:r>
            <a:r>
              <a:rPr lang="es-MX" sz="2400" dirty="0" smtClean="0"/>
              <a:t>(reescribir usando proposiciones con conectivos)</a:t>
            </a:r>
            <a:endParaRPr lang="es-ES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568952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 smtClean="0"/>
              <a:t>p: El </a:t>
            </a:r>
            <a:r>
              <a:rPr lang="es-MX" sz="2400" dirty="0" smtClean="0"/>
              <a:t>examen será el </a:t>
            </a:r>
            <a:r>
              <a:rPr lang="es-MX" sz="2400" dirty="0" smtClean="0"/>
              <a:t>viernes	s: llegaré </a:t>
            </a:r>
            <a:r>
              <a:rPr lang="es-MX" sz="2400" dirty="0"/>
              <a:t>tarde al examen. </a:t>
            </a: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q: </a:t>
            </a:r>
            <a:r>
              <a:rPr lang="es-MX" sz="2400" dirty="0" smtClean="0"/>
              <a:t>el examen será el lunes</a:t>
            </a:r>
            <a:r>
              <a:rPr lang="es-MX" sz="2400" dirty="0" smtClean="0"/>
              <a:t>. </a:t>
            </a:r>
            <a:r>
              <a:rPr lang="es-MX" sz="2400" dirty="0"/>
              <a:t>	</a:t>
            </a:r>
            <a:r>
              <a:rPr lang="es-MX" sz="2400" dirty="0" smtClean="0"/>
              <a:t>t</a:t>
            </a:r>
            <a:r>
              <a:rPr lang="es-MX" sz="2400" dirty="0"/>
              <a:t>: podré estudiar el sábado. </a:t>
            </a: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r: </a:t>
            </a:r>
            <a:r>
              <a:rPr lang="es-MX" sz="2400" dirty="0" smtClean="0"/>
              <a:t>pido </a:t>
            </a:r>
            <a:r>
              <a:rPr lang="es-MX" sz="2400" dirty="0" smtClean="0"/>
              <a:t>permiso para </a:t>
            </a:r>
            <a:r>
              <a:rPr lang="es-MX" sz="2400" dirty="0" smtClean="0"/>
              <a:t>faltar. </a:t>
            </a:r>
          </a:p>
          <a:p>
            <a:pPr marL="0" indent="0">
              <a:buNone/>
            </a:pPr>
            <a:endParaRPr lang="es-MX" sz="2400" dirty="0" smtClean="0"/>
          </a:p>
        </p:txBody>
      </p:sp>
      <p:sp>
        <p:nvSpPr>
          <p:cNvPr id="20" name="2 Marcador de contenido"/>
          <p:cNvSpPr txBox="1">
            <a:spLocks/>
          </p:cNvSpPr>
          <p:nvPr/>
        </p:nvSpPr>
        <p:spPr>
          <a:xfrm>
            <a:off x="107504" y="3048344"/>
            <a:ext cx="8784976" cy="32609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es-MX" sz="2800" dirty="0" smtClean="0"/>
              <a:t>El examen será el viernes o el examen será el lunes.</a:t>
            </a:r>
          </a:p>
          <a:p>
            <a:pPr marL="0" indent="0" algn="ctr">
              <a:buFont typeface="Wingdings"/>
              <a:buNone/>
            </a:pPr>
            <a:r>
              <a:rPr lang="es-MX" sz="2800" dirty="0" smtClean="0"/>
              <a:t> p </a:t>
            </a:r>
            <a:r>
              <a:rPr lang="es-MX" sz="2800" dirty="0" smtClean="0">
                <a:sym typeface="Symbol"/>
              </a:rPr>
              <a:t> q</a:t>
            </a:r>
            <a:endParaRPr lang="es-MX" sz="2800" dirty="0" smtClean="0"/>
          </a:p>
          <a:p>
            <a:pPr marL="0" indent="0">
              <a:buFont typeface="Wingdings"/>
              <a:buNone/>
            </a:pPr>
            <a:r>
              <a:rPr lang="es-MX" sz="2800" dirty="0" smtClean="0"/>
              <a:t>Si el examen es el viernes entonces pido permiso para faltar. </a:t>
            </a:r>
          </a:p>
          <a:p>
            <a:pPr marL="0" indent="0" algn="ctr">
              <a:buFont typeface="Wingdings"/>
              <a:buNone/>
            </a:pPr>
            <a:r>
              <a:rPr lang="es-MX" sz="2800" dirty="0" smtClean="0"/>
              <a:t>p </a:t>
            </a:r>
            <a:r>
              <a:rPr lang="es-MX" sz="2800" dirty="0" smtClean="0">
                <a:sym typeface="Symbol"/>
              </a:rPr>
              <a:t> r</a:t>
            </a:r>
            <a:endParaRPr 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278543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3413" y="188640"/>
            <a:ext cx="7467600" cy="1143000"/>
          </a:xfrm>
        </p:spPr>
        <p:txBody>
          <a:bodyPr/>
          <a:lstStyle/>
          <a:p>
            <a:r>
              <a:rPr lang="es-MX" dirty="0" smtClean="0"/>
              <a:t>Ejercicio </a:t>
            </a:r>
            <a:r>
              <a:rPr lang="es-MX" sz="2400" dirty="0" smtClean="0"/>
              <a:t>(reescribir usando proposiciones con conectivos)</a:t>
            </a:r>
            <a:endParaRPr lang="es-ES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568952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 smtClean="0"/>
              <a:t>p: El </a:t>
            </a:r>
            <a:r>
              <a:rPr lang="es-MX" sz="2400" dirty="0" smtClean="0"/>
              <a:t>examen será el </a:t>
            </a:r>
            <a:r>
              <a:rPr lang="es-MX" sz="2400" dirty="0" smtClean="0"/>
              <a:t>viernes	s: llegaré </a:t>
            </a:r>
            <a:r>
              <a:rPr lang="es-MX" sz="2400" dirty="0"/>
              <a:t>tarde al examen. </a:t>
            </a: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q: </a:t>
            </a:r>
            <a:r>
              <a:rPr lang="es-MX" sz="2400" dirty="0" smtClean="0"/>
              <a:t>el examen será el lunes</a:t>
            </a:r>
            <a:r>
              <a:rPr lang="es-MX" sz="2400" dirty="0" smtClean="0"/>
              <a:t>. </a:t>
            </a:r>
            <a:r>
              <a:rPr lang="es-MX" sz="2400" dirty="0"/>
              <a:t>	</a:t>
            </a:r>
            <a:r>
              <a:rPr lang="es-MX" sz="2400" dirty="0" smtClean="0"/>
              <a:t>t</a:t>
            </a:r>
            <a:r>
              <a:rPr lang="es-MX" sz="2400" dirty="0"/>
              <a:t>: podré estudiar el sábado. </a:t>
            </a: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r: </a:t>
            </a:r>
            <a:r>
              <a:rPr lang="es-MX" sz="2400" dirty="0" smtClean="0"/>
              <a:t>pido </a:t>
            </a:r>
            <a:r>
              <a:rPr lang="es-MX" sz="2400" dirty="0" smtClean="0"/>
              <a:t>permiso para </a:t>
            </a:r>
            <a:r>
              <a:rPr lang="es-MX" sz="2400" dirty="0" smtClean="0"/>
              <a:t>faltar. </a:t>
            </a:r>
          </a:p>
          <a:p>
            <a:pPr marL="0" indent="0">
              <a:buNone/>
            </a:pPr>
            <a:endParaRPr lang="es-MX" sz="2400" dirty="0" smtClean="0"/>
          </a:p>
        </p:txBody>
      </p:sp>
      <p:sp>
        <p:nvSpPr>
          <p:cNvPr id="20" name="2 Marcador de contenido"/>
          <p:cNvSpPr txBox="1">
            <a:spLocks/>
          </p:cNvSpPr>
          <p:nvPr/>
        </p:nvSpPr>
        <p:spPr>
          <a:xfrm>
            <a:off x="107504" y="3048344"/>
            <a:ext cx="8784976" cy="32609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800" dirty="0" smtClean="0"/>
              <a:t>Si </a:t>
            </a:r>
            <a:r>
              <a:rPr lang="es-MX" sz="2800" dirty="0"/>
              <a:t>no </a:t>
            </a:r>
            <a:r>
              <a:rPr lang="es-MX" sz="2800" dirty="0" smtClean="0"/>
              <a:t>pido </a:t>
            </a:r>
            <a:r>
              <a:rPr lang="es-MX" sz="2800" dirty="0"/>
              <a:t>permiso para faltar entonces llegaré tarde al examen. </a:t>
            </a:r>
            <a:r>
              <a:rPr lang="es-MX" sz="2800" dirty="0" smtClean="0"/>
              <a:t> </a:t>
            </a:r>
          </a:p>
          <a:p>
            <a:pPr marL="0" indent="0" algn="ctr">
              <a:buFont typeface="Wingdings"/>
              <a:buNone/>
            </a:pPr>
            <a:r>
              <a:rPr lang="es-MX" sz="2800" dirty="0" smtClean="0">
                <a:sym typeface="Symbol"/>
              </a:rPr>
              <a:t></a:t>
            </a:r>
            <a:r>
              <a:rPr lang="es-MX" sz="2800" dirty="0" smtClean="0"/>
              <a:t>r </a:t>
            </a:r>
            <a:r>
              <a:rPr lang="es-MX" sz="2800" dirty="0" smtClean="0">
                <a:sym typeface="Symbol"/>
              </a:rPr>
              <a:t> s</a:t>
            </a:r>
          </a:p>
          <a:p>
            <a:pPr marL="0" indent="0">
              <a:buNone/>
            </a:pPr>
            <a:r>
              <a:rPr lang="es-MX" sz="2800" dirty="0"/>
              <a:t>Si el examen es el lunes entonces podré estudiar el sábado. </a:t>
            </a:r>
          </a:p>
          <a:p>
            <a:pPr marL="0" indent="0" algn="ctr">
              <a:buNone/>
            </a:pPr>
            <a:r>
              <a:rPr lang="es-MX" sz="2800" dirty="0" smtClean="0">
                <a:sym typeface="Symbol"/>
              </a:rPr>
              <a:t>q</a:t>
            </a:r>
            <a:r>
              <a:rPr lang="es-MX" sz="2800" dirty="0" smtClean="0"/>
              <a:t> </a:t>
            </a:r>
            <a:r>
              <a:rPr lang="es-MX" sz="2800" dirty="0">
                <a:sym typeface="Symbol"/>
              </a:rPr>
              <a:t> </a:t>
            </a:r>
            <a:r>
              <a:rPr lang="es-MX" sz="2800" dirty="0" smtClean="0">
                <a:sym typeface="Symbol"/>
              </a:rPr>
              <a:t>t</a:t>
            </a:r>
            <a:endParaRPr lang="es-MX" sz="2800" dirty="0">
              <a:sym typeface="Symbol"/>
            </a:endParaRPr>
          </a:p>
          <a:p>
            <a:pPr marL="0" indent="0" algn="ctr">
              <a:buFont typeface="Wingdings"/>
              <a:buNone/>
            </a:pPr>
            <a:endParaRPr 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368620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3413" y="188640"/>
            <a:ext cx="7467600" cy="1143000"/>
          </a:xfrm>
        </p:spPr>
        <p:txBody>
          <a:bodyPr/>
          <a:lstStyle/>
          <a:p>
            <a:r>
              <a:rPr lang="es-MX" dirty="0" smtClean="0"/>
              <a:t>Ejercicio </a:t>
            </a:r>
            <a:r>
              <a:rPr lang="es-MX" sz="2400" dirty="0" smtClean="0"/>
              <a:t>(reescribir usando proposiciones con conectivos)</a:t>
            </a:r>
            <a:endParaRPr lang="es-ES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568952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 smtClean="0"/>
              <a:t>p: El </a:t>
            </a:r>
            <a:r>
              <a:rPr lang="es-MX" sz="2400" dirty="0" smtClean="0"/>
              <a:t>examen será el </a:t>
            </a:r>
            <a:r>
              <a:rPr lang="es-MX" sz="2400" dirty="0" smtClean="0"/>
              <a:t>viernes	s: llegaré </a:t>
            </a:r>
            <a:r>
              <a:rPr lang="es-MX" sz="2400" dirty="0"/>
              <a:t>tarde al examen. </a:t>
            </a: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q: </a:t>
            </a:r>
            <a:r>
              <a:rPr lang="es-MX" sz="2400" dirty="0" smtClean="0"/>
              <a:t>el examen será el lunes</a:t>
            </a:r>
            <a:r>
              <a:rPr lang="es-MX" sz="2400" dirty="0" smtClean="0"/>
              <a:t>. </a:t>
            </a:r>
            <a:r>
              <a:rPr lang="es-MX" sz="2400" dirty="0"/>
              <a:t>	</a:t>
            </a:r>
            <a:r>
              <a:rPr lang="es-MX" sz="2400" dirty="0" smtClean="0"/>
              <a:t>t</a:t>
            </a:r>
            <a:r>
              <a:rPr lang="es-MX" sz="2400" dirty="0"/>
              <a:t>: podré estudiar el sábado. </a:t>
            </a: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r: </a:t>
            </a:r>
            <a:r>
              <a:rPr lang="es-MX" sz="2400" dirty="0" smtClean="0"/>
              <a:t>pido </a:t>
            </a:r>
            <a:r>
              <a:rPr lang="es-MX" sz="2400" dirty="0" smtClean="0"/>
              <a:t>permiso para </a:t>
            </a:r>
            <a:r>
              <a:rPr lang="es-MX" sz="2400" dirty="0" smtClean="0"/>
              <a:t>faltar. </a:t>
            </a:r>
          </a:p>
          <a:p>
            <a:pPr marL="0" indent="0">
              <a:buNone/>
            </a:pPr>
            <a:endParaRPr lang="es-MX" sz="2400" dirty="0" smtClean="0"/>
          </a:p>
        </p:txBody>
      </p:sp>
      <p:sp>
        <p:nvSpPr>
          <p:cNvPr id="20" name="2 Marcador de contenido"/>
          <p:cNvSpPr txBox="1">
            <a:spLocks/>
          </p:cNvSpPr>
          <p:nvPr/>
        </p:nvSpPr>
        <p:spPr>
          <a:xfrm>
            <a:off x="107504" y="3048344"/>
            <a:ext cx="8784976" cy="32609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800" dirty="0" smtClean="0"/>
              <a:t>Llegaré </a:t>
            </a:r>
            <a:r>
              <a:rPr lang="es-MX" sz="2800" dirty="0"/>
              <a:t>tarde al examen. </a:t>
            </a:r>
            <a:r>
              <a:rPr lang="es-MX" sz="2800" dirty="0" smtClean="0"/>
              <a:t> </a:t>
            </a:r>
          </a:p>
          <a:p>
            <a:pPr marL="0" indent="0" algn="ctr">
              <a:buFont typeface="Wingdings"/>
              <a:buNone/>
            </a:pPr>
            <a:r>
              <a:rPr lang="es-MX" sz="2800" dirty="0" smtClean="0">
                <a:sym typeface="Symbol"/>
              </a:rPr>
              <a:t>s</a:t>
            </a:r>
          </a:p>
          <a:p>
            <a:pPr marL="0" indent="0">
              <a:buNone/>
            </a:pPr>
            <a:r>
              <a:rPr lang="es-MX" sz="2800" dirty="0" smtClean="0"/>
              <a:t>Pido permiso para faltar o podré </a:t>
            </a:r>
            <a:r>
              <a:rPr lang="es-MX" sz="2800" dirty="0"/>
              <a:t>estudiar el </a:t>
            </a:r>
            <a:r>
              <a:rPr lang="es-MX" sz="2800" dirty="0" smtClean="0"/>
              <a:t>sábado</a:t>
            </a:r>
            <a:endParaRPr lang="es-MX" sz="2800" dirty="0"/>
          </a:p>
          <a:p>
            <a:pPr marL="0" indent="0" algn="ctr">
              <a:buNone/>
            </a:pPr>
            <a:r>
              <a:rPr lang="es-MX" sz="2800" dirty="0" smtClean="0">
                <a:sym typeface="Symbol"/>
              </a:rPr>
              <a:t>r</a:t>
            </a:r>
            <a:r>
              <a:rPr lang="es-MX" sz="2800" dirty="0" smtClean="0"/>
              <a:t> </a:t>
            </a:r>
            <a:r>
              <a:rPr lang="es-MX" sz="2800" dirty="0" smtClean="0">
                <a:sym typeface="Symbol"/>
              </a:rPr>
              <a:t> t</a:t>
            </a:r>
            <a:endParaRPr lang="es-MX" sz="2800" dirty="0">
              <a:sym typeface="Symbol"/>
            </a:endParaRPr>
          </a:p>
          <a:p>
            <a:pPr marL="0" indent="0">
              <a:buNone/>
            </a:pPr>
            <a:r>
              <a:rPr lang="es-MX" sz="2800" dirty="0" smtClean="0"/>
              <a:t>no pido </a:t>
            </a:r>
            <a:r>
              <a:rPr lang="es-MX" sz="2800" dirty="0"/>
              <a:t>permiso para faltar.</a:t>
            </a:r>
            <a:endParaRPr lang="es-ES" sz="2800" dirty="0"/>
          </a:p>
          <a:p>
            <a:pPr marL="0" indent="0" algn="ctr">
              <a:buFont typeface="Wingdings"/>
              <a:buNone/>
            </a:pPr>
            <a:r>
              <a:rPr lang="es-MX" sz="2800" dirty="0" smtClean="0">
                <a:sym typeface="Symbol"/>
              </a:rPr>
              <a:t>r</a:t>
            </a:r>
            <a:endParaRPr 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74966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Valores de Verdad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69168" y="1600200"/>
            <a:ext cx="8291264" cy="4873752"/>
          </a:xfrm>
        </p:spPr>
        <p:txBody>
          <a:bodyPr/>
          <a:lstStyle/>
          <a:p>
            <a:r>
              <a:rPr lang="es-MX" dirty="0" smtClean="0"/>
              <a:t> Cada proposición tiene un valor de verdad</a:t>
            </a:r>
          </a:p>
          <a:p>
            <a:r>
              <a:rPr lang="es-MX" dirty="0" smtClean="0"/>
              <a:t> Una proposición con conectivos obtiene su valor de verdad dependiendo del valor de verdad de las proposiciones que la componen.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375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/>
          <a:lstStyle/>
          <a:p>
            <a:r>
              <a:rPr lang="es-MX" dirty="0" smtClean="0">
                <a:solidFill>
                  <a:schemeClr val="tx2"/>
                </a:solidFill>
              </a:rPr>
              <a:t>Negación ( NO, NOT  !  </a:t>
            </a:r>
            <a:r>
              <a:rPr lang="es-MX" dirty="0" smtClean="0">
                <a:solidFill>
                  <a:schemeClr val="tx2"/>
                </a:solidFill>
                <a:sym typeface="Symbol"/>
              </a:rPr>
              <a:t>  ‘  - )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352928" cy="4381947"/>
          </a:xfrm>
        </p:spPr>
        <p:txBody>
          <a:bodyPr>
            <a:normAutofit/>
          </a:bodyPr>
          <a:lstStyle/>
          <a:p>
            <a:r>
              <a:rPr lang="es-MX" sz="2800" dirty="0" smtClean="0"/>
              <a:t>Niega el valor de la proposición, es decir que se obtiene el valor contrario. </a:t>
            </a:r>
          </a:p>
          <a:p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983502"/>
              </p:ext>
            </p:extLst>
          </p:nvPr>
        </p:nvGraphicFramePr>
        <p:xfrm>
          <a:off x="1331640" y="2780928"/>
          <a:ext cx="61206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340"/>
                <a:gridCol w="30603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   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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Está lloviendo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No está lloviendo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Llevo paraguas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No llevo paraguas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Estudio para el examen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No estudio para el examen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Salgo a pasear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No salgo a pasear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369446"/>
              </p:ext>
            </p:extLst>
          </p:nvPr>
        </p:nvGraphicFramePr>
        <p:xfrm>
          <a:off x="3491880" y="4941168"/>
          <a:ext cx="174396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984"/>
                <a:gridCol w="871984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A’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704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2"/>
                </a:solidFill>
              </a:rPr>
              <a:t>Y, </a:t>
            </a:r>
            <a:r>
              <a:rPr lang="es-MX" dirty="0">
                <a:solidFill>
                  <a:schemeClr val="tx2"/>
                </a:solidFill>
              </a:rPr>
              <a:t>Conjunción, AND (  </a:t>
            </a:r>
            <a:r>
              <a:rPr lang="es-MX" dirty="0">
                <a:solidFill>
                  <a:schemeClr val="tx2"/>
                </a:solidFill>
                <a:sym typeface="Symbol"/>
              </a:rPr>
              <a:t></a:t>
            </a:r>
            <a:r>
              <a:rPr lang="es-MX" dirty="0">
                <a:solidFill>
                  <a:schemeClr val="tx2"/>
                </a:solidFill>
              </a:rPr>
              <a:t>  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50912" y="1567333"/>
            <a:ext cx="8229600" cy="4525963"/>
          </a:xfrm>
        </p:spPr>
        <p:txBody>
          <a:bodyPr/>
          <a:lstStyle/>
          <a:p>
            <a:r>
              <a:rPr lang="es-MX" dirty="0" smtClean="0"/>
              <a:t>Sólo es </a:t>
            </a:r>
            <a:r>
              <a:rPr lang="es-MX" b="1" dirty="0" smtClean="0"/>
              <a:t>verdadero</a:t>
            </a:r>
            <a:r>
              <a:rPr lang="es-MX" dirty="0" smtClean="0"/>
              <a:t> si las dos proposiciones que la forman son verdaderas .</a:t>
            </a:r>
          </a:p>
          <a:p>
            <a:pPr lvl="1"/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793669"/>
              </p:ext>
            </p:extLst>
          </p:nvPr>
        </p:nvGraphicFramePr>
        <p:xfrm>
          <a:off x="2915816" y="3256384"/>
          <a:ext cx="261595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984"/>
                <a:gridCol w="871984"/>
                <a:gridCol w="871984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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068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2"/>
                </a:solidFill>
              </a:rPr>
              <a:t>Ejemplos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639341"/>
            <a:ext cx="8229600" cy="4525963"/>
          </a:xfrm>
        </p:spPr>
        <p:txBody>
          <a:bodyPr>
            <a:normAutofit/>
          </a:bodyPr>
          <a:lstStyle/>
          <a:p>
            <a:pPr lvl="1"/>
            <a:r>
              <a:rPr lang="es-MX" dirty="0" smtClean="0"/>
              <a:t>p: Está lloviendo </a:t>
            </a:r>
          </a:p>
          <a:p>
            <a:pPr lvl="1"/>
            <a:r>
              <a:rPr lang="es-MX" dirty="0" smtClean="0"/>
              <a:t>q: Estudio para el examen</a:t>
            </a:r>
          </a:p>
          <a:p>
            <a:pPr lvl="1"/>
            <a:r>
              <a:rPr lang="es-MX" dirty="0" smtClean="0"/>
              <a:t>s: Llevo paraguas</a:t>
            </a:r>
          </a:p>
          <a:p>
            <a:pPr marL="457200" lvl="1" indent="0" algn="ctr">
              <a:buNone/>
            </a:pPr>
            <a:endParaRPr lang="es-MX" dirty="0"/>
          </a:p>
          <a:p>
            <a:pPr marL="457200" lvl="1" indent="0">
              <a:buNone/>
            </a:pPr>
            <a:r>
              <a:rPr lang="es-MX" dirty="0" smtClean="0"/>
              <a:t>p ^ s  : Está lloviendo y llevo paraguas</a:t>
            </a:r>
          </a:p>
          <a:p>
            <a:pPr marL="457200" lvl="1" indent="0">
              <a:buNone/>
            </a:pPr>
            <a:r>
              <a:rPr lang="es-MX" dirty="0" smtClean="0"/>
              <a:t>p </a:t>
            </a:r>
            <a:r>
              <a:rPr lang="es-MX" dirty="0"/>
              <a:t>^ </a:t>
            </a:r>
            <a:r>
              <a:rPr lang="es-MX" dirty="0" smtClean="0"/>
              <a:t>q : Está lloviendo y estudio para el examen</a:t>
            </a:r>
          </a:p>
        </p:txBody>
      </p:sp>
    </p:spTree>
    <p:extLst>
      <p:ext uri="{BB962C8B-B14F-4D97-AF65-F5344CB8AC3E}">
        <p14:creationId xmlns:p14="http://schemas.microsoft.com/office/powerpoint/2010/main" val="190011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2840" y="1639341"/>
            <a:ext cx="8229600" cy="4525963"/>
          </a:xfrm>
        </p:spPr>
        <p:txBody>
          <a:bodyPr>
            <a:normAutofit/>
          </a:bodyPr>
          <a:lstStyle/>
          <a:p>
            <a:pPr marL="402336" lvl="1" indent="0">
              <a:buNone/>
            </a:pPr>
            <a:r>
              <a:rPr lang="es-MX" b="1" dirty="0" smtClean="0"/>
              <a:t>Valores de Verdad</a:t>
            </a:r>
          </a:p>
          <a:p>
            <a:pPr lvl="1"/>
            <a:r>
              <a:rPr lang="es-MX" dirty="0" smtClean="0"/>
              <a:t>p: Está lloviendo 			Verdadero</a:t>
            </a:r>
          </a:p>
          <a:p>
            <a:pPr lvl="1"/>
            <a:r>
              <a:rPr lang="es-MX" dirty="0" smtClean="0"/>
              <a:t>q: Estudio para el examen	</a:t>
            </a:r>
            <a:r>
              <a:rPr lang="es-MX" dirty="0" smtClean="0"/>
              <a:t>Verdadero</a:t>
            </a:r>
            <a:endParaRPr lang="es-MX" dirty="0" smtClean="0"/>
          </a:p>
          <a:p>
            <a:pPr lvl="1"/>
            <a:r>
              <a:rPr lang="es-MX" dirty="0" smtClean="0"/>
              <a:t>s: Llevo paraguas			Falso</a:t>
            </a:r>
          </a:p>
          <a:p>
            <a:pPr marL="457200" lvl="1" indent="0" algn="ctr">
              <a:buNone/>
            </a:pPr>
            <a:endParaRPr lang="es-MX" dirty="0"/>
          </a:p>
          <a:p>
            <a:pPr marL="457200" lvl="1" indent="0">
              <a:buNone/>
            </a:pPr>
            <a:r>
              <a:rPr lang="es-MX" dirty="0" smtClean="0"/>
              <a:t>p ^ </a:t>
            </a:r>
            <a:r>
              <a:rPr lang="es-MX" dirty="0" smtClean="0"/>
              <a:t>s </a:t>
            </a:r>
            <a:r>
              <a:rPr lang="es-MX" dirty="0" smtClean="0"/>
              <a:t>: </a:t>
            </a:r>
            <a:r>
              <a:rPr lang="es-MX" dirty="0" smtClean="0"/>
              <a:t>Falso</a:t>
            </a:r>
            <a:endParaRPr lang="es-MX" dirty="0" smtClean="0"/>
          </a:p>
          <a:p>
            <a:pPr marL="457200" lvl="1" indent="0">
              <a:buNone/>
            </a:pPr>
            <a:r>
              <a:rPr lang="es-MX" dirty="0" smtClean="0"/>
              <a:t>p </a:t>
            </a:r>
            <a:r>
              <a:rPr lang="es-MX" dirty="0"/>
              <a:t>^ </a:t>
            </a:r>
            <a:r>
              <a:rPr lang="es-MX" dirty="0" smtClean="0"/>
              <a:t>q : </a:t>
            </a:r>
            <a:r>
              <a:rPr lang="es-MX" dirty="0" smtClean="0"/>
              <a:t>Verdadero</a:t>
            </a:r>
            <a:endParaRPr lang="es-MX" dirty="0" smtClean="0"/>
          </a:p>
          <a:p>
            <a:pPr marL="457200" lvl="1" indent="0">
              <a:buNone/>
            </a:pPr>
            <a:r>
              <a:rPr lang="es-MX" dirty="0"/>
              <a:t> </a:t>
            </a:r>
            <a:r>
              <a:rPr lang="es-MX" dirty="0" smtClean="0"/>
              <a:t>       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9837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O, </a:t>
            </a:r>
            <a:r>
              <a:rPr lang="es-MX" dirty="0" err="1"/>
              <a:t>Disjunción</a:t>
            </a:r>
            <a:r>
              <a:rPr lang="es-MX" dirty="0"/>
              <a:t>, </a:t>
            </a:r>
            <a:r>
              <a:rPr lang="es-MX" dirty="0" smtClean="0"/>
              <a:t>OR + |  </a:t>
            </a:r>
            <a:r>
              <a:rPr lang="es-MX" dirty="0">
                <a:sym typeface="Symbol"/>
              </a:rPr>
              <a:t></a:t>
            </a:r>
            <a:r>
              <a:rPr lang="es-MX" dirty="0"/>
              <a:t>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74848" y="163934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s-MX" sz="1000" dirty="0" smtClean="0"/>
              <a:t> </a:t>
            </a:r>
          </a:p>
          <a:p>
            <a:r>
              <a:rPr lang="es-MX" dirty="0" smtClean="0"/>
              <a:t>Sólo </a:t>
            </a:r>
            <a:r>
              <a:rPr lang="es-MX" dirty="0" smtClean="0"/>
              <a:t>es </a:t>
            </a:r>
            <a:r>
              <a:rPr lang="es-MX" b="1" dirty="0" smtClean="0"/>
              <a:t>falso</a:t>
            </a:r>
            <a:r>
              <a:rPr lang="es-MX" dirty="0" smtClean="0"/>
              <a:t> si las dos proposiciones que la forman son </a:t>
            </a:r>
            <a:r>
              <a:rPr lang="es-MX" dirty="0" smtClean="0"/>
              <a:t>falsas.</a:t>
            </a:r>
          </a:p>
          <a:p>
            <a:endParaRPr lang="es-MX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417215"/>
              </p:ext>
            </p:extLst>
          </p:nvPr>
        </p:nvGraphicFramePr>
        <p:xfrm>
          <a:off x="2987824" y="3284984"/>
          <a:ext cx="261595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984"/>
                <a:gridCol w="871984"/>
                <a:gridCol w="871984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 </a:t>
                      </a:r>
                      <a:r>
                        <a:rPr lang="es-MX" dirty="0" smtClean="0">
                          <a:solidFill>
                            <a:schemeClr val="lt1"/>
                          </a:solidFill>
                          <a:sym typeface="Symbol"/>
                        </a:rPr>
                        <a:t>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86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95536" y="1639341"/>
            <a:ext cx="8229600" cy="4525963"/>
          </a:xfrm>
        </p:spPr>
        <p:txBody>
          <a:bodyPr>
            <a:normAutofit/>
          </a:bodyPr>
          <a:lstStyle/>
          <a:p>
            <a:pPr lvl="1"/>
            <a:r>
              <a:rPr lang="es-MX" dirty="0"/>
              <a:t>q: Estudio para el examen </a:t>
            </a:r>
            <a:endParaRPr lang="es-MX" dirty="0" smtClean="0"/>
          </a:p>
          <a:p>
            <a:pPr lvl="1"/>
            <a:r>
              <a:rPr lang="es-MX" dirty="0" smtClean="0"/>
              <a:t>t: Salgo </a:t>
            </a:r>
            <a:r>
              <a:rPr lang="es-MX" dirty="0"/>
              <a:t>a </a:t>
            </a:r>
            <a:r>
              <a:rPr lang="es-MX" dirty="0" smtClean="0"/>
              <a:t>pasear</a:t>
            </a:r>
          </a:p>
          <a:p>
            <a:pPr lvl="1"/>
            <a:r>
              <a:rPr lang="es-MX" dirty="0" smtClean="0"/>
              <a:t>s: Te mojas</a:t>
            </a:r>
          </a:p>
          <a:p>
            <a:pPr lvl="1"/>
            <a:r>
              <a:rPr lang="es-MX" dirty="0" smtClean="0"/>
              <a:t>r: Llevo paraguas</a:t>
            </a:r>
          </a:p>
          <a:p>
            <a:pPr lvl="1"/>
            <a:endParaRPr lang="es-MX" dirty="0" smtClean="0"/>
          </a:p>
          <a:p>
            <a:pPr lvl="1"/>
            <a:r>
              <a:rPr lang="es-MX" dirty="0"/>
              <a:t>q </a:t>
            </a:r>
            <a:r>
              <a:rPr lang="es-MX" dirty="0">
                <a:sym typeface="Symbol"/>
              </a:rPr>
              <a:t></a:t>
            </a:r>
            <a:r>
              <a:rPr lang="es-MX" dirty="0"/>
              <a:t> </a:t>
            </a:r>
            <a:r>
              <a:rPr lang="es-MX" dirty="0" smtClean="0"/>
              <a:t>t :  Estudio para el examen o salgo a pasear</a:t>
            </a:r>
            <a:endParaRPr lang="es-MX" dirty="0"/>
          </a:p>
          <a:p>
            <a:pPr lvl="1"/>
            <a:r>
              <a:rPr lang="es-MX" dirty="0" smtClean="0"/>
              <a:t>s </a:t>
            </a:r>
            <a:r>
              <a:rPr lang="es-MX" dirty="0" smtClean="0">
                <a:sym typeface="Symbol"/>
              </a:rPr>
              <a:t></a:t>
            </a:r>
            <a:r>
              <a:rPr lang="es-MX" dirty="0" smtClean="0"/>
              <a:t> r:  Te mojas o llevo </a:t>
            </a:r>
            <a:r>
              <a:rPr lang="es-MX" dirty="0" err="1" smtClean="0"/>
              <a:t>paragüas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82702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022957" cy="5328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780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7498080" cy="1143000"/>
          </a:xfrm>
        </p:spPr>
        <p:txBody>
          <a:bodyPr/>
          <a:lstStyle/>
          <a:p>
            <a:r>
              <a:rPr lang="es-MX" dirty="0" smtClean="0"/>
              <a:t>Ejemplos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735059"/>
            <a:ext cx="8229600" cy="4502253"/>
          </a:xfrm>
        </p:spPr>
        <p:txBody>
          <a:bodyPr>
            <a:normAutofit lnSpcReduction="10000"/>
          </a:bodyPr>
          <a:lstStyle/>
          <a:p>
            <a:pPr marL="402336" lvl="1" indent="0">
              <a:buNone/>
            </a:pPr>
            <a:r>
              <a:rPr lang="es-MX" b="1" dirty="0" smtClean="0"/>
              <a:t>Valores de Verdad</a:t>
            </a:r>
          </a:p>
          <a:p>
            <a:pPr lvl="1"/>
            <a:r>
              <a:rPr lang="es-MX" dirty="0" smtClean="0"/>
              <a:t>q</a:t>
            </a:r>
            <a:r>
              <a:rPr lang="es-MX" dirty="0"/>
              <a:t>: Estudio para el examen </a:t>
            </a:r>
            <a:r>
              <a:rPr lang="es-MX" dirty="0" smtClean="0"/>
              <a:t>	</a:t>
            </a:r>
            <a:r>
              <a:rPr lang="es-MX" dirty="0" smtClean="0"/>
              <a:t>Falso</a:t>
            </a:r>
            <a:endParaRPr lang="es-MX" dirty="0" smtClean="0"/>
          </a:p>
          <a:p>
            <a:pPr lvl="1"/>
            <a:r>
              <a:rPr lang="es-MX" dirty="0" smtClean="0"/>
              <a:t>t: Salgo </a:t>
            </a:r>
            <a:r>
              <a:rPr lang="es-MX" dirty="0"/>
              <a:t>a </a:t>
            </a:r>
            <a:r>
              <a:rPr lang="es-MX" dirty="0" smtClean="0"/>
              <a:t>pasear			Verdadero</a:t>
            </a:r>
          </a:p>
          <a:p>
            <a:pPr lvl="1"/>
            <a:r>
              <a:rPr lang="es-MX" dirty="0" smtClean="0"/>
              <a:t>s: Te mojas				Falso</a:t>
            </a:r>
          </a:p>
          <a:p>
            <a:pPr lvl="1"/>
            <a:r>
              <a:rPr lang="es-MX" dirty="0" smtClean="0"/>
              <a:t>r: Llevo paraguas			Verdadero</a:t>
            </a:r>
          </a:p>
          <a:p>
            <a:pPr lvl="1"/>
            <a:endParaRPr lang="es-MX" dirty="0" smtClean="0"/>
          </a:p>
          <a:p>
            <a:pPr lvl="1"/>
            <a:r>
              <a:rPr lang="es-MX" dirty="0"/>
              <a:t>q </a:t>
            </a:r>
            <a:r>
              <a:rPr lang="es-MX" dirty="0">
                <a:sym typeface="Symbol"/>
              </a:rPr>
              <a:t></a:t>
            </a:r>
            <a:r>
              <a:rPr lang="es-MX" dirty="0"/>
              <a:t> </a:t>
            </a:r>
            <a:r>
              <a:rPr lang="es-MX" dirty="0" smtClean="0"/>
              <a:t>t : </a:t>
            </a:r>
            <a:r>
              <a:rPr lang="es-MX" dirty="0" smtClean="0"/>
              <a:t>Verdadero</a:t>
            </a:r>
            <a:endParaRPr lang="es-MX" dirty="0" smtClean="0"/>
          </a:p>
          <a:p>
            <a:pPr lvl="1"/>
            <a:r>
              <a:rPr lang="es-MX" dirty="0" smtClean="0"/>
              <a:t>s </a:t>
            </a:r>
            <a:r>
              <a:rPr lang="es-MX" dirty="0" smtClean="0">
                <a:sym typeface="Symbol"/>
              </a:rPr>
              <a:t></a:t>
            </a:r>
            <a:r>
              <a:rPr lang="es-MX" dirty="0" smtClean="0"/>
              <a:t> r:  </a:t>
            </a:r>
            <a:r>
              <a:rPr lang="es-MX" dirty="0" smtClean="0"/>
              <a:t>Verdadero</a:t>
            </a:r>
            <a:endParaRPr lang="es-MX" dirty="0" smtClean="0"/>
          </a:p>
          <a:p>
            <a:pPr lvl="1"/>
            <a:r>
              <a:rPr lang="es-MX" dirty="0" smtClean="0"/>
              <a:t>s </a:t>
            </a:r>
            <a:r>
              <a:rPr lang="es-MX" dirty="0">
                <a:sym typeface="Symbol"/>
              </a:rPr>
              <a:t></a:t>
            </a:r>
            <a:r>
              <a:rPr lang="es-MX" dirty="0"/>
              <a:t> </a:t>
            </a:r>
            <a:r>
              <a:rPr lang="es-MX" dirty="0" smtClean="0"/>
              <a:t>q:  </a:t>
            </a:r>
            <a:r>
              <a:rPr lang="es-MX" dirty="0" smtClean="0"/>
              <a:t>Falso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99863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ortugasradioactivas.com/404/comics/2008-02-22-comic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183" y="1516099"/>
            <a:ext cx="4678105" cy="486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O, </a:t>
            </a:r>
            <a:r>
              <a:rPr lang="es-MX" dirty="0" err="1"/>
              <a:t>Disjunción</a:t>
            </a:r>
            <a:r>
              <a:rPr lang="es-MX" dirty="0"/>
              <a:t>, </a:t>
            </a:r>
            <a:r>
              <a:rPr lang="es-MX" dirty="0" smtClean="0"/>
              <a:t>OR + |  </a:t>
            </a:r>
            <a:r>
              <a:rPr lang="es-MX" dirty="0">
                <a:sym typeface="Symbol"/>
              </a:rPr>
              <a:t></a:t>
            </a:r>
            <a:r>
              <a:rPr lang="es-MX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0055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200" dirty="0" smtClean="0"/>
              <a:t>Condicional</a:t>
            </a:r>
            <a:r>
              <a:rPr lang="es-MX" sz="3200" dirty="0"/>
              <a:t>, </a:t>
            </a:r>
            <a:r>
              <a:rPr lang="es-MX" sz="3200" dirty="0" smtClean="0"/>
              <a:t>Implicación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435608" y="1916832"/>
            <a:ext cx="7498080" cy="4331568"/>
          </a:xfrm>
        </p:spPr>
        <p:txBody>
          <a:bodyPr>
            <a:normAutofit/>
          </a:bodyPr>
          <a:lstStyle/>
          <a:p>
            <a:r>
              <a:rPr lang="es-MX" dirty="0" smtClean="0"/>
              <a:t>Sólo es </a:t>
            </a:r>
            <a:r>
              <a:rPr lang="es-MX" b="1" dirty="0" smtClean="0"/>
              <a:t>falso</a:t>
            </a:r>
            <a:r>
              <a:rPr lang="es-MX" dirty="0" smtClean="0"/>
              <a:t> si la premisa es verdadera y la conclusión falsa.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587485"/>
              </p:ext>
            </p:extLst>
          </p:nvPr>
        </p:nvGraphicFramePr>
        <p:xfrm>
          <a:off x="2699792" y="3400400"/>
          <a:ext cx="2880321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07"/>
                <a:gridCol w="960107"/>
                <a:gridCol w="960107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 </a:t>
                      </a:r>
                      <a:r>
                        <a:rPr lang="es-MX" dirty="0" smtClean="0">
                          <a:sym typeface="Symbol"/>
                        </a:rPr>
                        <a:t>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64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s-MX" dirty="0" smtClean="0"/>
              <a:t>q:  Estudio </a:t>
            </a:r>
            <a:r>
              <a:rPr lang="es-MX" dirty="0"/>
              <a:t>para el examen </a:t>
            </a:r>
            <a:endParaRPr lang="es-MX" dirty="0" smtClean="0"/>
          </a:p>
          <a:p>
            <a:pPr lvl="1"/>
            <a:r>
              <a:rPr lang="es-MX" dirty="0" smtClean="0"/>
              <a:t>t:  Salgo </a:t>
            </a:r>
            <a:r>
              <a:rPr lang="es-MX" dirty="0"/>
              <a:t>a </a:t>
            </a:r>
            <a:r>
              <a:rPr lang="es-MX" dirty="0" smtClean="0"/>
              <a:t>pasear</a:t>
            </a:r>
          </a:p>
          <a:p>
            <a:pPr lvl="1"/>
            <a:r>
              <a:rPr lang="es-MX" dirty="0" smtClean="0"/>
              <a:t>s:  Esta lloviendo </a:t>
            </a:r>
            <a:endParaRPr lang="es-MX" dirty="0"/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Si estudio para el examen entonces no salgo a pasear:</a:t>
            </a:r>
          </a:p>
          <a:p>
            <a:pPr marL="402336" lvl="1" indent="0" algn="ctr">
              <a:buNone/>
            </a:pPr>
            <a:r>
              <a:rPr lang="es-MX" dirty="0" smtClean="0"/>
              <a:t>q </a:t>
            </a:r>
            <a:r>
              <a:rPr lang="es-MX" dirty="0" smtClean="0">
                <a:sym typeface="Symbol"/>
              </a:rPr>
              <a:t></a:t>
            </a:r>
            <a:r>
              <a:rPr lang="es-MX" dirty="0" smtClean="0"/>
              <a:t> </a:t>
            </a:r>
            <a:r>
              <a:rPr lang="es-MX" dirty="0" smtClean="0">
                <a:sym typeface="Symbol"/>
              </a:rPr>
              <a:t></a:t>
            </a:r>
            <a:r>
              <a:rPr lang="es-MX" dirty="0" smtClean="0"/>
              <a:t>t</a:t>
            </a:r>
          </a:p>
          <a:p>
            <a:pPr lvl="1"/>
            <a:r>
              <a:rPr lang="es-MX" dirty="0" smtClean="0"/>
              <a:t>Si está lloviendo entonces Estudio para el examen:</a:t>
            </a:r>
            <a:endParaRPr lang="es-MX" dirty="0"/>
          </a:p>
          <a:p>
            <a:pPr marL="402336" lvl="1" indent="0" algn="ctr">
              <a:buNone/>
            </a:pPr>
            <a:r>
              <a:rPr lang="es-MX" dirty="0" smtClean="0"/>
              <a:t>s </a:t>
            </a:r>
            <a:r>
              <a:rPr lang="es-MX" dirty="0">
                <a:sym typeface="Symbol"/>
              </a:rPr>
              <a:t></a:t>
            </a:r>
            <a:r>
              <a:rPr lang="es-MX" dirty="0"/>
              <a:t> </a:t>
            </a:r>
            <a:r>
              <a:rPr lang="es-MX" dirty="0" smtClean="0">
                <a:sym typeface="Symbol"/>
              </a:rPr>
              <a:t>q</a:t>
            </a:r>
            <a:endParaRPr lang="es-MX" dirty="0"/>
          </a:p>
          <a:p>
            <a:pPr lvl="1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29204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Valores de Verdad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9512" y="1652736"/>
            <a:ext cx="8290168" cy="4800600"/>
          </a:xfrm>
        </p:spPr>
        <p:txBody>
          <a:bodyPr>
            <a:normAutofit/>
          </a:bodyPr>
          <a:lstStyle/>
          <a:p>
            <a:pPr lvl="1"/>
            <a:r>
              <a:rPr lang="es-MX" dirty="0" smtClean="0"/>
              <a:t>q:  Estudio </a:t>
            </a:r>
            <a:r>
              <a:rPr lang="es-MX" dirty="0"/>
              <a:t>para el </a:t>
            </a:r>
            <a:r>
              <a:rPr lang="es-MX" dirty="0" smtClean="0"/>
              <a:t>examen	</a:t>
            </a:r>
            <a:r>
              <a:rPr lang="es-MX" dirty="0" smtClean="0"/>
              <a:t>Falso </a:t>
            </a:r>
            <a:endParaRPr lang="es-MX" dirty="0" smtClean="0"/>
          </a:p>
          <a:p>
            <a:pPr lvl="1"/>
            <a:r>
              <a:rPr lang="es-MX" dirty="0" smtClean="0"/>
              <a:t>t:  Salgo </a:t>
            </a:r>
            <a:r>
              <a:rPr lang="es-MX" dirty="0"/>
              <a:t>a </a:t>
            </a:r>
            <a:r>
              <a:rPr lang="es-MX" dirty="0" smtClean="0"/>
              <a:t>pasear			Verdadero</a:t>
            </a:r>
          </a:p>
          <a:p>
            <a:pPr lvl="1"/>
            <a:r>
              <a:rPr lang="es-MX" dirty="0" smtClean="0"/>
              <a:t>s:  Esta lloviendo 			</a:t>
            </a:r>
            <a:r>
              <a:rPr lang="es-MX" dirty="0" smtClean="0"/>
              <a:t>Falso</a:t>
            </a:r>
          </a:p>
          <a:p>
            <a:pPr lvl="1"/>
            <a:endParaRPr lang="es-MX" dirty="0"/>
          </a:p>
          <a:p>
            <a:pPr lvl="1"/>
            <a:r>
              <a:rPr lang="es-MX" dirty="0">
                <a:sym typeface="Symbol"/>
              </a:rPr>
              <a:t></a:t>
            </a:r>
            <a:r>
              <a:rPr lang="es-MX" dirty="0" smtClean="0"/>
              <a:t>t					Falso</a:t>
            </a:r>
          </a:p>
          <a:p>
            <a:pPr lvl="1"/>
            <a:r>
              <a:rPr lang="es-MX" dirty="0" smtClean="0"/>
              <a:t>q </a:t>
            </a:r>
            <a:r>
              <a:rPr lang="es-MX" dirty="0" smtClean="0">
                <a:sym typeface="Symbol"/>
              </a:rPr>
              <a:t></a:t>
            </a:r>
            <a:r>
              <a:rPr lang="es-MX" dirty="0" smtClean="0"/>
              <a:t> </a:t>
            </a:r>
            <a:r>
              <a:rPr lang="es-MX" dirty="0" smtClean="0">
                <a:sym typeface="Symbol"/>
              </a:rPr>
              <a:t></a:t>
            </a:r>
            <a:r>
              <a:rPr lang="es-MX" dirty="0" smtClean="0"/>
              <a:t>t	</a:t>
            </a:r>
            <a:r>
              <a:rPr lang="es-MX" dirty="0" smtClean="0"/>
              <a:t>				Falso</a:t>
            </a:r>
            <a:endParaRPr lang="es-MX" dirty="0" smtClean="0"/>
          </a:p>
          <a:p>
            <a:pPr lvl="1"/>
            <a:r>
              <a:rPr lang="es-MX" dirty="0" smtClean="0"/>
              <a:t>s </a:t>
            </a:r>
            <a:r>
              <a:rPr lang="es-MX" dirty="0" smtClean="0">
                <a:sym typeface="Symbol"/>
              </a:rPr>
              <a:t></a:t>
            </a:r>
            <a:r>
              <a:rPr lang="es-MX" dirty="0" smtClean="0"/>
              <a:t> </a:t>
            </a:r>
            <a:r>
              <a:rPr lang="es-MX" dirty="0" smtClean="0">
                <a:sym typeface="Symbol"/>
              </a:rPr>
              <a:t>q	</a:t>
            </a:r>
            <a:r>
              <a:rPr lang="es-MX" dirty="0" smtClean="0">
                <a:sym typeface="Symbol"/>
              </a:rPr>
              <a:t>				Verdadero</a:t>
            </a:r>
            <a:endParaRPr lang="es-MX" dirty="0" smtClean="0"/>
          </a:p>
          <a:p>
            <a:pPr lvl="1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40964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O Exclusivo (uno u otro pero no ambos), XOR </a:t>
            </a:r>
            <a:r>
              <a:rPr lang="es-MX" dirty="0" smtClean="0">
                <a:sym typeface="Symbol"/>
              </a:rPr>
              <a:t>,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8219256" cy="4701136"/>
          </a:xfrm>
        </p:spPr>
        <p:txBody>
          <a:bodyPr>
            <a:normAutofit/>
          </a:bodyPr>
          <a:lstStyle/>
          <a:p>
            <a:r>
              <a:rPr lang="es-MX" dirty="0" smtClean="0"/>
              <a:t>E</a:t>
            </a:r>
            <a:r>
              <a:rPr lang="es-MX" dirty="0" smtClean="0"/>
              <a:t>s </a:t>
            </a:r>
            <a:r>
              <a:rPr lang="es-MX" b="1" dirty="0" smtClean="0"/>
              <a:t>falso</a:t>
            </a:r>
            <a:r>
              <a:rPr lang="es-MX" dirty="0" smtClean="0"/>
              <a:t> cuando ambas proposiciones son verdaderas </a:t>
            </a:r>
            <a:r>
              <a:rPr lang="es-MX" dirty="0" err="1" smtClean="0"/>
              <a:t>ó</a:t>
            </a:r>
            <a:r>
              <a:rPr lang="es-MX" dirty="0" smtClean="0"/>
              <a:t> ambas son falsas</a:t>
            </a:r>
            <a:r>
              <a:rPr lang="es-MX" dirty="0" smtClean="0"/>
              <a:t>.</a:t>
            </a:r>
            <a:endParaRPr lang="es-MX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292363"/>
              </p:ext>
            </p:extLst>
          </p:nvPr>
        </p:nvGraphicFramePr>
        <p:xfrm>
          <a:off x="2987824" y="3501008"/>
          <a:ext cx="261595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984"/>
                <a:gridCol w="871984"/>
                <a:gridCol w="871984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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41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s-MX" dirty="0" smtClean="0"/>
              <a:t>q:  Estudio </a:t>
            </a:r>
            <a:r>
              <a:rPr lang="es-MX" dirty="0"/>
              <a:t>para el examen </a:t>
            </a:r>
            <a:endParaRPr lang="es-MX" dirty="0" smtClean="0"/>
          </a:p>
          <a:p>
            <a:pPr lvl="1"/>
            <a:r>
              <a:rPr lang="es-MX" dirty="0" smtClean="0"/>
              <a:t>t:  Salgo </a:t>
            </a:r>
            <a:r>
              <a:rPr lang="es-MX" dirty="0"/>
              <a:t>a </a:t>
            </a:r>
            <a:r>
              <a:rPr lang="es-MX" dirty="0" smtClean="0"/>
              <a:t>pasear</a:t>
            </a:r>
          </a:p>
          <a:p>
            <a:pPr lvl="1"/>
            <a:r>
              <a:rPr lang="es-MX" dirty="0" smtClean="0"/>
              <a:t>s:  </a:t>
            </a:r>
            <a:r>
              <a:rPr lang="es-MX" dirty="0" smtClean="0"/>
              <a:t>Compro comida</a:t>
            </a:r>
            <a:r>
              <a:rPr lang="es-MX" dirty="0" smtClean="0"/>
              <a:t> </a:t>
            </a:r>
            <a:endParaRPr lang="es-MX" dirty="0"/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o </a:t>
            </a:r>
            <a:r>
              <a:rPr lang="es-MX" dirty="0" smtClean="0"/>
              <a:t>estudio para el examen </a:t>
            </a:r>
            <a:r>
              <a:rPr lang="es-MX" dirty="0" smtClean="0"/>
              <a:t>o </a:t>
            </a:r>
            <a:r>
              <a:rPr lang="es-MX" dirty="0" smtClean="0"/>
              <a:t>salgo a </a:t>
            </a:r>
            <a:r>
              <a:rPr lang="es-MX" dirty="0" smtClean="0"/>
              <a:t>pasear, pero no las dos cosas</a:t>
            </a:r>
            <a:endParaRPr lang="es-MX" dirty="0" smtClean="0"/>
          </a:p>
          <a:p>
            <a:pPr marL="402336" lvl="1" indent="0" algn="ctr">
              <a:buNone/>
            </a:pPr>
            <a:r>
              <a:rPr lang="es-MX" dirty="0" smtClean="0"/>
              <a:t>q </a:t>
            </a:r>
            <a:r>
              <a:rPr lang="es-MX" dirty="0" smtClean="0">
                <a:sym typeface="Symbol"/>
              </a:rPr>
              <a:t></a:t>
            </a:r>
            <a:r>
              <a:rPr lang="es-MX" dirty="0" smtClean="0"/>
              <a:t> t</a:t>
            </a:r>
            <a:endParaRPr lang="es-MX" dirty="0" smtClean="0"/>
          </a:p>
          <a:p>
            <a:pPr lvl="1"/>
            <a:r>
              <a:rPr lang="es-MX" dirty="0" smtClean="0"/>
              <a:t>O no compro comida o no salgo a pasear pero no las dos cosas:</a:t>
            </a:r>
            <a:endParaRPr lang="es-MX" dirty="0"/>
          </a:p>
          <a:p>
            <a:pPr marL="402336" lvl="1" indent="0" algn="ctr">
              <a:buNone/>
            </a:pPr>
            <a:r>
              <a:rPr lang="es-MX" dirty="0" smtClean="0">
                <a:sym typeface="Symbol"/>
              </a:rPr>
              <a:t></a:t>
            </a:r>
            <a:r>
              <a:rPr lang="es-MX" dirty="0" smtClean="0"/>
              <a:t>s </a:t>
            </a:r>
            <a:r>
              <a:rPr lang="es-MX" dirty="0">
                <a:sym typeface="Symbol"/>
              </a:rPr>
              <a:t></a:t>
            </a:r>
            <a:r>
              <a:rPr lang="es-MX" dirty="0" smtClean="0"/>
              <a:t> </a:t>
            </a:r>
            <a:r>
              <a:rPr lang="es-MX" dirty="0" smtClean="0">
                <a:sym typeface="Symbol"/>
              </a:rPr>
              <a:t>t</a:t>
            </a:r>
            <a:endParaRPr lang="es-MX" dirty="0"/>
          </a:p>
          <a:p>
            <a:pPr lvl="1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20797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Valores de Verdad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9512" y="1652736"/>
            <a:ext cx="8290168" cy="4800600"/>
          </a:xfrm>
        </p:spPr>
        <p:txBody>
          <a:bodyPr>
            <a:normAutofit/>
          </a:bodyPr>
          <a:lstStyle/>
          <a:p>
            <a:pPr lvl="1"/>
            <a:r>
              <a:rPr lang="es-MX" dirty="0" smtClean="0"/>
              <a:t>q:  Estudio </a:t>
            </a:r>
            <a:r>
              <a:rPr lang="es-MX" dirty="0"/>
              <a:t>para el </a:t>
            </a:r>
            <a:r>
              <a:rPr lang="es-MX" dirty="0" smtClean="0"/>
              <a:t>examen	</a:t>
            </a:r>
            <a:r>
              <a:rPr lang="es-MX" dirty="0" smtClean="0"/>
              <a:t>Verdadero </a:t>
            </a:r>
            <a:endParaRPr lang="es-MX" dirty="0" smtClean="0"/>
          </a:p>
          <a:p>
            <a:pPr lvl="1"/>
            <a:r>
              <a:rPr lang="es-MX" dirty="0" smtClean="0"/>
              <a:t>t:  Salgo </a:t>
            </a:r>
            <a:r>
              <a:rPr lang="es-MX" dirty="0"/>
              <a:t>a </a:t>
            </a:r>
            <a:r>
              <a:rPr lang="es-MX" dirty="0" smtClean="0"/>
              <a:t>pasear			Verdadero</a:t>
            </a:r>
          </a:p>
          <a:p>
            <a:pPr lvl="1"/>
            <a:r>
              <a:rPr lang="es-MX" dirty="0" smtClean="0"/>
              <a:t>s:  </a:t>
            </a:r>
            <a:r>
              <a:rPr lang="es-MX" dirty="0" smtClean="0"/>
              <a:t>Compro comida </a:t>
            </a:r>
            <a:r>
              <a:rPr lang="es-MX" dirty="0" smtClean="0"/>
              <a:t>		</a:t>
            </a:r>
            <a:r>
              <a:rPr lang="es-MX" dirty="0" smtClean="0"/>
              <a:t>Falso</a:t>
            </a:r>
          </a:p>
          <a:p>
            <a:pPr lvl="1"/>
            <a:endParaRPr lang="es-MX" dirty="0"/>
          </a:p>
          <a:p>
            <a:pPr lvl="1"/>
            <a:r>
              <a:rPr lang="es-MX" dirty="0" smtClean="0">
                <a:sym typeface="Symbol"/>
              </a:rPr>
              <a:t>q</a:t>
            </a:r>
            <a:r>
              <a:rPr lang="es-MX" dirty="0" smtClean="0"/>
              <a:t> </a:t>
            </a:r>
            <a:r>
              <a:rPr lang="es-MX" dirty="0">
                <a:sym typeface="Symbol"/>
              </a:rPr>
              <a:t></a:t>
            </a:r>
            <a:r>
              <a:rPr lang="es-MX" dirty="0"/>
              <a:t> </a:t>
            </a:r>
            <a:r>
              <a:rPr lang="es-MX" dirty="0" smtClean="0">
                <a:sym typeface="Symbol"/>
              </a:rPr>
              <a:t>t					</a:t>
            </a:r>
            <a:r>
              <a:rPr lang="es-MX" dirty="0" smtClean="0"/>
              <a:t>Falso</a:t>
            </a:r>
            <a:endParaRPr lang="es-MX" dirty="0"/>
          </a:p>
          <a:p>
            <a:pPr lvl="1"/>
            <a:r>
              <a:rPr lang="es-MX" dirty="0">
                <a:sym typeface="Symbol"/>
              </a:rPr>
              <a:t></a:t>
            </a:r>
            <a:r>
              <a:rPr lang="es-MX" dirty="0" smtClean="0"/>
              <a:t>s</a:t>
            </a:r>
            <a:r>
              <a:rPr lang="es-MX" dirty="0" smtClean="0"/>
              <a:t>				</a:t>
            </a:r>
            <a:r>
              <a:rPr lang="es-MX" dirty="0" smtClean="0"/>
              <a:t>	Verdadero</a:t>
            </a:r>
            <a:endParaRPr lang="es-MX" dirty="0" smtClean="0"/>
          </a:p>
          <a:p>
            <a:pPr lvl="1"/>
            <a:r>
              <a:rPr lang="es-MX" dirty="0" smtClean="0">
                <a:sym typeface="Symbol"/>
              </a:rPr>
              <a:t></a:t>
            </a:r>
            <a:r>
              <a:rPr lang="es-MX" dirty="0" smtClean="0"/>
              <a:t>t	</a:t>
            </a:r>
            <a:r>
              <a:rPr lang="es-MX" dirty="0" smtClean="0"/>
              <a:t>				Falso</a:t>
            </a:r>
            <a:endParaRPr lang="es-MX" dirty="0" smtClean="0"/>
          </a:p>
          <a:p>
            <a:pPr lvl="1"/>
            <a:r>
              <a:rPr lang="es-MX" dirty="0">
                <a:sym typeface="Symbol"/>
              </a:rPr>
              <a:t></a:t>
            </a:r>
            <a:r>
              <a:rPr lang="es-MX" dirty="0"/>
              <a:t>s </a:t>
            </a:r>
            <a:r>
              <a:rPr lang="es-MX" dirty="0">
                <a:sym typeface="Symbol"/>
              </a:rPr>
              <a:t></a:t>
            </a:r>
            <a:r>
              <a:rPr lang="es-MX" dirty="0"/>
              <a:t> </a:t>
            </a:r>
            <a:r>
              <a:rPr lang="es-MX" dirty="0">
                <a:sym typeface="Symbol"/>
              </a:rPr>
              <a:t></a:t>
            </a:r>
            <a:r>
              <a:rPr lang="es-MX" dirty="0" smtClean="0">
                <a:sym typeface="Symbol"/>
              </a:rPr>
              <a:t>t				</a:t>
            </a:r>
            <a:r>
              <a:rPr lang="es-MX" dirty="0" smtClean="0">
                <a:sym typeface="Symbol"/>
              </a:rPr>
              <a:t>Verdadero</a:t>
            </a:r>
            <a:endParaRPr lang="es-MX" dirty="0" smtClean="0"/>
          </a:p>
          <a:p>
            <a:pPr lvl="1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7124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err="1" smtClean="0"/>
              <a:t>Bicondicional</a:t>
            </a:r>
            <a:r>
              <a:rPr lang="es-MX" dirty="0" smtClean="0"/>
              <a:t> </a:t>
            </a:r>
            <a:r>
              <a:rPr lang="es-MX" dirty="0" smtClean="0">
                <a:sym typeface="Symbol"/>
              </a:rPr>
              <a:t></a:t>
            </a:r>
            <a:r>
              <a:rPr lang="es-MX" dirty="0" smtClean="0"/>
              <a:t>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2840" y="1639341"/>
            <a:ext cx="8229600" cy="4525963"/>
          </a:xfrm>
        </p:spPr>
        <p:txBody>
          <a:bodyPr>
            <a:normAutofit/>
          </a:bodyPr>
          <a:lstStyle/>
          <a:p>
            <a:r>
              <a:rPr lang="es-MX" dirty="0" smtClean="0"/>
              <a:t>Es la negación del OR exclusivo: Sólo es </a:t>
            </a:r>
            <a:r>
              <a:rPr lang="es-MX" b="1" dirty="0" smtClean="0"/>
              <a:t>verdadero</a:t>
            </a:r>
            <a:r>
              <a:rPr lang="es-MX" dirty="0" smtClean="0"/>
              <a:t> cuando ambas proposiciones son verdaderas o cuando ambas son falsas</a:t>
            </a:r>
            <a:r>
              <a:rPr lang="es-MX" dirty="0" smtClean="0"/>
              <a:t>.</a:t>
            </a:r>
            <a:endParaRPr lang="es-MX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006700"/>
              </p:ext>
            </p:extLst>
          </p:nvPr>
        </p:nvGraphicFramePr>
        <p:xfrm>
          <a:off x="3059832" y="3789040"/>
          <a:ext cx="3096345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2115"/>
                <a:gridCol w="1032115"/>
                <a:gridCol w="1032115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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 B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7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12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err="1" smtClean="0"/>
              <a:t>Bicondicional</a:t>
            </a:r>
            <a:r>
              <a:rPr lang="es-MX" dirty="0" smtClean="0"/>
              <a:t> </a:t>
            </a:r>
            <a:r>
              <a:rPr lang="es-MX" dirty="0" smtClean="0">
                <a:sym typeface="Symbol"/>
              </a:rPr>
              <a:t></a:t>
            </a:r>
            <a:r>
              <a:rPr lang="es-MX" dirty="0" smtClean="0"/>
              <a:t>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2840" y="1639341"/>
            <a:ext cx="8229600" cy="4525963"/>
          </a:xfrm>
        </p:spPr>
        <p:txBody>
          <a:bodyPr>
            <a:normAutofit/>
          </a:bodyPr>
          <a:lstStyle/>
          <a:p>
            <a:pPr lvl="1"/>
            <a:r>
              <a:rPr lang="es-MX" dirty="0" smtClean="0"/>
              <a:t>No </a:t>
            </a:r>
            <a:r>
              <a:rPr lang="es-MX" dirty="0" smtClean="0"/>
              <a:t>es cierto que o estudio para el examen o salgo a pasear pero no ambas:</a:t>
            </a:r>
          </a:p>
          <a:p>
            <a:pPr marL="457200" lvl="1" indent="0" algn="ctr">
              <a:buNone/>
            </a:pPr>
            <a:r>
              <a:rPr lang="es-MX" dirty="0" smtClean="0"/>
              <a:t>q </a:t>
            </a:r>
            <a:r>
              <a:rPr lang="es-MX" dirty="0" smtClean="0">
                <a:sym typeface="Symbol"/>
              </a:rPr>
              <a:t></a:t>
            </a:r>
            <a:r>
              <a:rPr lang="es-MX" dirty="0" smtClean="0"/>
              <a:t> t  es equivalente a </a:t>
            </a:r>
            <a:r>
              <a:rPr lang="es-MX" dirty="0" smtClean="0">
                <a:sym typeface="Symbol"/>
              </a:rPr>
              <a:t>(</a:t>
            </a:r>
            <a:r>
              <a:rPr lang="es-MX" dirty="0" err="1" smtClean="0">
                <a:sym typeface="Symbol"/>
              </a:rPr>
              <a:t>qt</a:t>
            </a:r>
            <a:r>
              <a:rPr lang="es-MX" dirty="0" smtClean="0">
                <a:sym typeface="Symbol"/>
              </a:rPr>
              <a:t>)</a:t>
            </a:r>
          </a:p>
          <a:p>
            <a:pPr lvl="1"/>
            <a:r>
              <a:rPr lang="es-MX" dirty="0" smtClean="0"/>
              <a:t>q</a:t>
            </a:r>
            <a:r>
              <a:rPr lang="es-MX" dirty="0"/>
              <a:t>:  Estudio para el examen	Verdadero </a:t>
            </a:r>
          </a:p>
          <a:p>
            <a:pPr lvl="1"/>
            <a:r>
              <a:rPr lang="es-MX" dirty="0"/>
              <a:t>t:  Salgo a pasear			</a:t>
            </a:r>
            <a:r>
              <a:rPr lang="es-MX" dirty="0" smtClean="0"/>
              <a:t>Verdadero</a:t>
            </a:r>
          </a:p>
          <a:p>
            <a:pPr lvl="1"/>
            <a:r>
              <a:rPr lang="es-MX" b="1" dirty="0"/>
              <a:t>q </a:t>
            </a:r>
            <a:r>
              <a:rPr lang="es-MX" b="1" dirty="0">
                <a:sym typeface="Symbol"/>
              </a:rPr>
              <a:t></a:t>
            </a:r>
            <a:r>
              <a:rPr lang="es-MX" b="1" dirty="0"/>
              <a:t> </a:t>
            </a:r>
            <a:r>
              <a:rPr lang="es-MX" b="1" dirty="0" smtClean="0"/>
              <a:t>t					Verdadero</a:t>
            </a:r>
          </a:p>
          <a:p>
            <a:pPr lvl="1"/>
            <a:r>
              <a:rPr lang="es-MX" dirty="0" smtClean="0">
                <a:sym typeface="Symbol"/>
              </a:rPr>
              <a:t>q</a:t>
            </a:r>
            <a:r>
              <a:rPr lang="es-MX" dirty="0" smtClean="0"/>
              <a:t> </a:t>
            </a:r>
            <a:r>
              <a:rPr lang="es-MX" dirty="0">
                <a:sym typeface="Symbol"/>
              </a:rPr>
              <a:t></a:t>
            </a:r>
            <a:r>
              <a:rPr lang="es-MX" dirty="0"/>
              <a:t> </a:t>
            </a:r>
            <a:r>
              <a:rPr lang="es-MX" dirty="0">
                <a:sym typeface="Symbol"/>
              </a:rPr>
              <a:t>t					</a:t>
            </a:r>
            <a:r>
              <a:rPr lang="es-MX" dirty="0" smtClean="0"/>
              <a:t>Falso</a:t>
            </a:r>
          </a:p>
          <a:p>
            <a:pPr lvl="1"/>
            <a:r>
              <a:rPr lang="es-MX" dirty="0" smtClean="0">
                <a:sym typeface="Symbol"/>
              </a:rPr>
              <a:t>(q</a:t>
            </a:r>
            <a:r>
              <a:rPr lang="es-MX" dirty="0" smtClean="0"/>
              <a:t> </a:t>
            </a:r>
            <a:r>
              <a:rPr lang="es-MX" dirty="0">
                <a:sym typeface="Symbol"/>
              </a:rPr>
              <a:t></a:t>
            </a:r>
            <a:r>
              <a:rPr lang="es-MX" dirty="0"/>
              <a:t> </a:t>
            </a:r>
            <a:r>
              <a:rPr lang="es-MX" dirty="0" smtClean="0">
                <a:sym typeface="Symbol"/>
              </a:rPr>
              <a:t>t)</a:t>
            </a:r>
            <a:r>
              <a:rPr lang="es-MX" dirty="0">
                <a:sym typeface="Symbol"/>
              </a:rPr>
              <a:t>				</a:t>
            </a:r>
            <a:r>
              <a:rPr lang="es-MX" b="1" dirty="0" smtClean="0"/>
              <a:t>Verdadero</a:t>
            </a:r>
            <a:endParaRPr lang="es-MX" b="1" dirty="0"/>
          </a:p>
          <a:p>
            <a:pPr lvl="1"/>
            <a:endParaRPr lang="es-MX" dirty="0"/>
          </a:p>
          <a:p>
            <a:pPr lvl="1"/>
            <a:endParaRPr lang="es-MX" b="1" dirty="0" smtClean="0"/>
          </a:p>
          <a:p>
            <a:pPr lvl="1"/>
            <a:endParaRPr lang="es-MX" b="1" dirty="0"/>
          </a:p>
          <a:p>
            <a:pPr marL="457200" lvl="1" indent="0" algn="ctr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5745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179512" y="101440"/>
            <a:ext cx="8766431" cy="3687600"/>
            <a:chOff x="270065" y="260648"/>
            <a:chExt cx="8766431" cy="36876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065" y="260648"/>
              <a:ext cx="8766431" cy="368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1 Elipse"/>
            <p:cNvSpPr/>
            <p:nvPr/>
          </p:nvSpPr>
          <p:spPr>
            <a:xfrm>
              <a:off x="2123728" y="836712"/>
              <a:ext cx="1080120" cy="835688"/>
            </a:xfrm>
            <a:prstGeom prst="ellipse">
              <a:avLst/>
            </a:prstGeom>
            <a:noFill/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2 Grupo"/>
          <p:cNvGrpSpPr/>
          <p:nvPr/>
        </p:nvGrpSpPr>
        <p:grpSpPr>
          <a:xfrm>
            <a:off x="661536" y="3933056"/>
            <a:ext cx="6862792" cy="2376264"/>
            <a:chOff x="949568" y="4141561"/>
            <a:chExt cx="6862792" cy="237626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568" y="4141561"/>
              <a:ext cx="6862792" cy="237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6 Elipse"/>
            <p:cNvSpPr/>
            <p:nvPr/>
          </p:nvSpPr>
          <p:spPr>
            <a:xfrm>
              <a:off x="4531423" y="4753552"/>
              <a:ext cx="1872208" cy="1051712"/>
            </a:xfrm>
            <a:prstGeom prst="ellipse">
              <a:avLst/>
            </a:prstGeom>
            <a:noFill/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132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Tablas de Verdad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r>
              <a:rPr lang="es-MX" dirty="0" smtClean="0"/>
              <a:t> Para determinar el valor de verdad de una proposición se puede construir una tabla con todas las configuraciones posibles.</a:t>
            </a:r>
          </a:p>
          <a:p>
            <a:r>
              <a:rPr lang="es-MX" dirty="0" smtClean="0"/>
              <a:t> Si se tienen </a:t>
            </a:r>
            <a:r>
              <a:rPr lang="es-MX" b="1" dirty="0" smtClean="0"/>
              <a:t>n</a:t>
            </a:r>
            <a:r>
              <a:rPr lang="es-MX" dirty="0" smtClean="0"/>
              <a:t> proposiciones, la tabla tendrá </a:t>
            </a:r>
            <a:r>
              <a:rPr lang="es-MX" b="1" dirty="0" smtClean="0"/>
              <a:t>2</a:t>
            </a:r>
            <a:r>
              <a:rPr lang="es-MX" b="1" baseline="30000" dirty="0" smtClean="0"/>
              <a:t>n</a:t>
            </a:r>
            <a:r>
              <a:rPr lang="es-MX" dirty="0" smtClean="0"/>
              <a:t> renglones.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565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/>
          <a:lstStyle/>
          <a:p>
            <a:r>
              <a:rPr lang="es-MX" dirty="0" smtClean="0"/>
              <a:t>Tabla de verdad (A</a:t>
            </a:r>
            <a:r>
              <a:rPr lang="es-MX" dirty="0" smtClean="0">
                <a:sym typeface="Symbol"/>
              </a:rPr>
              <a:t></a:t>
            </a:r>
            <a:r>
              <a:rPr lang="es-MX" dirty="0" smtClean="0"/>
              <a:t>B)</a:t>
            </a:r>
            <a:r>
              <a:rPr lang="es-MX" dirty="0" smtClean="0">
                <a:sym typeface="Symbol"/>
              </a:rPr>
              <a:t>(</a:t>
            </a:r>
            <a:r>
              <a:rPr lang="es-MX" dirty="0" smtClean="0"/>
              <a:t>C</a:t>
            </a:r>
            <a:r>
              <a:rPr lang="es-MX" dirty="0" smtClean="0">
                <a:sym typeface="Symbol"/>
              </a:rPr>
              <a:t>A</a:t>
            </a:r>
            <a:r>
              <a:rPr lang="es-MX" dirty="0" smtClean="0"/>
              <a:t>)</a:t>
            </a:r>
            <a:endParaRPr lang="es-E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7488832" cy="34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94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Satisfacibilidad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/>
          <a:lstStyle/>
          <a:p>
            <a:r>
              <a:rPr lang="es-MX" dirty="0" smtClean="0"/>
              <a:t> Se </a:t>
            </a:r>
            <a:r>
              <a:rPr lang="es-MX" dirty="0" smtClean="0"/>
              <a:t>dice que una proposición es </a:t>
            </a:r>
            <a:r>
              <a:rPr lang="es-MX" dirty="0" smtClean="0"/>
              <a:t> </a:t>
            </a:r>
            <a:r>
              <a:rPr lang="es-MX" b="1" dirty="0" err="1" smtClean="0"/>
              <a:t>satisfacible</a:t>
            </a:r>
            <a:r>
              <a:rPr lang="es-MX" dirty="0" smtClean="0"/>
              <a:t> </a:t>
            </a:r>
            <a:r>
              <a:rPr lang="es-MX" dirty="0" smtClean="0"/>
              <a:t>si </a:t>
            </a:r>
            <a:r>
              <a:rPr lang="es-MX" dirty="0" smtClean="0"/>
              <a:t>existe al menos una combinación de valores que da como resultado verdadero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163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/>
          <a:lstStyle/>
          <a:p>
            <a:r>
              <a:rPr lang="es-MX" dirty="0" smtClean="0"/>
              <a:t>¿Es </a:t>
            </a:r>
            <a:r>
              <a:rPr lang="es-MX" dirty="0" smtClean="0">
                <a:sym typeface="Symbol"/>
              </a:rPr>
              <a:t></a:t>
            </a:r>
            <a:r>
              <a:rPr lang="es-MX" dirty="0" smtClean="0"/>
              <a:t>p </a:t>
            </a:r>
            <a:r>
              <a:rPr lang="es-MX" dirty="0" smtClean="0">
                <a:sym typeface="Symbol"/>
              </a:rPr>
              <a:t> </a:t>
            </a:r>
            <a:r>
              <a:rPr lang="es-MX" dirty="0" smtClean="0"/>
              <a:t>q </a:t>
            </a:r>
            <a:r>
              <a:rPr lang="es-MX" dirty="0" err="1" smtClean="0"/>
              <a:t>satisfacible</a:t>
            </a:r>
            <a:r>
              <a:rPr lang="es-MX" dirty="0" smtClean="0"/>
              <a:t>?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Si es </a:t>
            </a:r>
            <a:r>
              <a:rPr lang="es-MX" dirty="0" err="1" smtClean="0"/>
              <a:t>satisfacible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645052"/>
              </p:ext>
            </p:extLst>
          </p:nvPr>
        </p:nvGraphicFramePr>
        <p:xfrm>
          <a:off x="2627784" y="2204864"/>
          <a:ext cx="3888432" cy="2404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350"/>
                <a:gridCol w="861350"/>
                <a:gridCol w="861350"/>
                <a:gridCol w="1304382"/>
              </a:tblGrid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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q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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s-MX" baseline="0" dirty="0" smtClean="0">
                          <a:solidFill>
                            <a:schemeClr val="bg1"/>
                          </a:solidFill>
                          <a:sym typeface="Symbol"/>
                        </a:rPr>
                        <a:t> </a:t>
                      </a:r>
                      <a:r>
                        <a:rPr lang="es-MX" baseline="0" dirty="0" smtClean="0">
                          <a:solidFill>
                            <a:schemeClr val="bg1"/>
                          </a:solidFill>
                          <a:sym typeface="Symbol"/>
                        </a:rPr>
                        <a:t>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q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177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Tautología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Se dice que una proposición es una </a:t>
            </a:r>
            <a:r>
              <a:rPr lang="es-MX" b="1" dirty="0" smtClean="0"/>
              <a:t>tautología</a:t>
            </a:r>
            <a:r>
              <a:rPr lang="es-MX" dirty="0" smtClean="0"/>
              <a:t> si para todos los posibles valores de verdad la proposición es verdadera.</a:t>
            </a:r>
            <a:endParaRPr lang="es-MX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535695"/>
              </p:ext>
            </p:extLst>
          </p:nvPr>
        </p:nvGraphicFramePr>
        <p:xfrm>
          <a:off x="2627784" y="3717032"/>
          <a:ext cx="3168351" cy="1719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117"/>
                <a:gridCol w="1056117"/>
                <a:gridCol w="1056117"/>
              </a:tblGrid>
              <a:tr h="504059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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 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60773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773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18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/>
          <a:lstStyle/>
          <a:p>
            <a:r>
              <a:rPr lang="es-MX" dirty="0" smtClean="0"/>
              <a:t>¿Es </a:t>
            </a:r>
            <a:r>
              <a:rPr lang="es-MX" dirty="0" smtClean="0">
                <a:sym typeface="Symbol"/>
              </a:rPr>
              <a:t></a:t>
            </a:r>
            <a:r>
              <a:rPr lang="es-MX" dirty="0" smtClean="0"/>
              <a:t>p </a:t>
            </a:r>
            <a:r>
              <a:rPr lang="es-MX" dirty="0" smtClean="0">
                <a:sym typeface="Symbol"/>
              </a:rPr>
              <a:t> </a:t>
            </a:r>
            <a:r>
              <a:rPr lang="es-MX" dirty="0" smtClean="0"/>
              <a:t>q una tautología?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No es </a:t>
            </a:r>
            <a:r>
              <a:rPr lang="es-MX" dirty="0" smtClean="0"/>
              <a:t>una tautología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342039"/>
              </p:ext>
            </p:extLst>
          </p:nvPr>
        </p:nvGraphicFramePr>
        <p:xfrm>
          <a:off x="2627784" y="2204864"/>
          <a:ext cx="3888432" cy="2404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350"/>
                <a:gridCol w="861350"/>
                <a:gridCol w="861350"/>
                <a:gridCol w="1304382"/>
              </a:tblGrid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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q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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s-MX" baseline="0" dirty="0" smtClean="0">
                          <a:solidFill>
                            <a:schemeClr val="bg1"/>
                          </a:solidFill>
                          <a:sym typeface="Symbol"/>
                        </a:rPr>
                        <a:t> </a:t>
                      </a:r>
                      <a:r>
                        <a:rPr lang="es-MX" baseline="0" dirty="0" smtClean="0">
                          <a:solidFill>
                            <a:schemeClr val="bg1"/>
                          </a:solidFill>
                          <a:sym typeface="Symbol"/>
                        </a:rPr>
                        <a:t>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q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65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 Es </a:t>
            </a:r>
            <a:r>
              <a:rPr lang="es-MX" dirty="0"/>
              <a:t>(A</a:t>
            </a:r>
            <a:r>
              <a:rPr lang="es-MX" dirty="0">
                <a:sym typeface="Symbol"/>
              </a:rPr>
              <a:t></a:t>
            </a:r>
            <a:r>
              <a:rPr lang="es-MX" dirty="0"/>
              <a:t>B)</a:t>
            </a:r>
            <a:r>
              <a:rPr lang="es-MX" dirty="0">
                <a:sym typeface="Symbol"/>
              </a:rPr>
              <a:t>(</a:t>
            </a:r>
            <a:r>
              <a:rPr lang="es-MX" dirty="0"/>
              <a:t>C</a:t>
            </a:r>
            <a:r>
              <a:rPr lang="es-MX" dirty="0">
                <a:sym typeface="Symbol"/>
              </a:rPr>
              <a:t>A</a:t>
            </a:r>
            <a:r>
              <a:rPr lang="es-MX" dirty="0" smtClean="0"/>
              <a:t>) tautología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 Si es una tautología</a:t>
            </a:r>
            <a:endParaRPr lang="es-MX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543168"/>
            <a:ext cx="6408712" cy="297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936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Contradicción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Se dice que una proposición es una </a:t>
            </a:r>
            <a:r>
              <a:rPr lang="es-MX" b="1" dirty="0" smtClean="0"/>
              <a:t>contradicción</a:t>
            </a:r>
            <a:r>
              <a:rPr lang="es-MX" dirty="0" smtClean="0"/>
              <a:t> </a:t>
            </a:r>
            <a:r>
              <a:rPr lang="es-MX" dirty="0"/>
              <a:t>si para todos los posibles valores de verdad la proposición es </a:t>
            </a:r>
            <a:r>
              <a:rPr lang="es-MX" dirty="0" smtClean="0"/>
              <a:t>falsa.</a:t>
            </a:r>
            <a:endParaRPr lang="es-MX" dirty="0"/>
          </a:p>
          <a:p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134965"/>
              </p:ext>
            </p:extLst>
          </p:nvPr>
        </p:nvGraphicFramePr>
        <p:xfrm>
          <a:off x="2987824" y="3789038"/>
          <a:ext cx="3312369" cy="1581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23"/>
                <a:gridCol w="1104123"/>
                <a:gridCol w="1104123"/>
              </a:tblGrid>
              <a:tr h="3600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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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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60773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773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913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¿Es p </a:t>
            </a:r>
            <a:r>
              <a:rPr lang="es-MX" dirty="0" smtClean="0">
                <a:sym typeface="Symbol"/>
              </a:rPr>
              <a:t> </a:t>
            </a:r>
            <a:r>
              <a:rPr lang="es-MX" dirty="0" smtClean="0"/>
              <a:t>q’ una </a:t>
            </a:r>
            <a:r>
              <a:rPr lang="es-MX" dirty="0" smtClean="0"/>
              <a:t>contradicción?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p </a:t>
            </a:r>
            <a:r>
              <a:rPr lang="es-MX" dirty="0" smtClean="0">
                <a:sym typeface="Symbol"/>
              </a:rPr>
              <a:t> </a:t>
            </a:r>
            <a:r>
              <a:rPr lang="es-MX" dirty="0" smtClean="0"/>
              <a:t>q’ no es una contradicción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139498"/>
              </p:ext>
            </p:extLst>
          </p:nvPr>
        </p:nvGraphicFramePr>
        <p:xfrm>
          <a:off x="2627784" y="2204864"/>
          <a:ext cx="3888432" cy="2404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350"/>
                <a:gridCol w="861350"/>
                <a:gridCol w="861350"/>
                <a:gridCol w="1304382"/>
              </a:tblGrid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q’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  <a:sym typeface="Symbol"/>
                        </a:rPr>
                        <a:t></a:t>
                      </a:r>
                      <a:r>
                        <a:rPr lang="es-MX" baseline="0" dirty="0" smtClean="0">
                          <a:solidFill>
                            <a:schemeClr val="bg1"/>
                          </a:solidFill>
                          <a:sym typeface="Symbol"/>
                        </a:rPr>
                        <a:t> </a:t>
                      </a:r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q’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97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93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Inferencia Lógica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 Dadas </a:t>
            </a:r>
            <a:r>
              <a:rPr lang="es-MX" dirty="0" smtClean="0"/>
              <a:t>ciertas proposiciones a las que llamamos </a:t>
            </a:r>
            <a:r>
              <a:rPr lang="es-MX" dirty="0" smtClean="0">
                <a:solidFill>
                  <a:srgbClr val="F66400"/>
                </a:solidFill>
              </a:rPr>
              <a:t>premisas</a:t>
            </a:r>
            <a:r>
              <a:rPr lang="es-MX" dirty="0" smtClean="0"/>
              <a:t>, es posible aplicar </a:t>
            </a:r>
            <a:r>
              <a:rPr lang="es-MX" dirty="0" smtClean="0">
                <a:solidFill>
                  <a:srgbClr val="F66400"/>
                </a:solidFill>
              </a:rPr>
              <a:t>reglas de inferencia</a:t>
            </a:r>
            <a:r>
              <a:rPr lang="es-MX" dirty="0" smtClean="0"/>
              <a:t> que nos permiten obtener nuevas proposiciones a las que llamamos </a:t>
            </a:r>
            <a:r>
              <a:rPr lang="es-MX" dirty="0" smtClean="0">
                <a:solidFill>
                  <a:srgbClr val="F66400"/>
                </a:solidFill>
              </a:rPr>
              <a:t>conclusiones</a:t>
            </a:r>
            <a:r>
              <a:rPr lang="es-MX" dirty="0"/>
              <a:t>.</a:t>
            </a:r>
            <a:endParaRPr lang="es-MX" dirty="0"/>
          </a:p>
          <a:p>
            <a:endParaRPr lang="es-MX" dirty="0">
              <a:solidFill>
                <a:srgbClr val="FF0000"/>
              </a:solidFill>
            </a:endParaRPr>
          </a:p>
          <a:p>
            <a:r>
              <a:rPr lang="es-MX" dirty="0" smtClean="0"/>
              <a:t> A </a:t>
            </a:r>
            <a:r>
              <a:rPr lang="es-MX" dirty="0" smtClean="0"/>
              <a:t>premisas verdaderas se obtienen conclusiones verdaderas.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198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332656"/>
            <a:ext cx="7653536" cy="866360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00B050"/>
                </a:solidFill>
              </a:rPr>
              <a:t>Unidad de Competencia II</a:t>
            </a:r>
            <a:endParaRPr lang="es-MX" sz="4000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55576" y="1628800"/>
            <a:ext cx="7653536" cy="4389120"/>
          </a:xfrm>
        </p:spPr>
        <p:txBody>
          <a:bodyPr>
            <a:noAutofit/>
          </a:bodyPr>
          <a:lstStyle/>
          <a:p>
            <a:r>
              <a:rPr lang="es-MX" b="1" dirty="0" smtClean="0">
                <a:solidFill>
                  <a:srgbClr val="F66400"/>
                </a:solidFill>
              </a:rPr>
              <a:t>Objetivo</a:t>
            </a:r>
          </a:p>
          <a:p>
            <a:pPr marL="393192" lvl="1" indent="0">
              <a:buNone/>
            </a:pPr>
            <a:r>
              <a:rPr lang="es-ES" sz="2400" dirty="0" smtClean="0"/>
              <a:t>Estudiar y aplicar los conceptos de proposición y de conectivas lógicas, y determinar si una expresión es </a:t>
            </a:r>
            <a:r>
              <a:rPr lang="es-ES" sz="2400" dirty="0" err="1" smtClean="0"/>
              <a:t>satisfacible</a:t>
            </a:r>
            <a:r>
              <a:rPr lang="es-ES" sz="2400" dirty="0" smtClean="0"/>
              <a:t>, </a:t>
            </a:r>
            <a:r>
              <a:rPr lang="es-ES" sz="2400" dirty="0" smtClean="0"/>
              <a:t>si </a:t>
            </a:r>
            <a:r>
              <a:rPr lang="es-ES" sz="2400" dirty="0" smtClean="0"/>
              <a:t>es una tautología o una contradicción</a:t>
            </a:r>
            <a:r>
              <a:rPr lang="es-ES" sz="2400" dirty="0" smtClean="0"/>
              <a:t>. Aplicar las reglas de inferencia para obtener conclusiones.</a:t>
            </a:r>
            <a:endParaRPr lang="es-MX" sz="2400" dirty="0" smtClean="0"/>
          </a:p>
          <a:p>
            <a:pPr marL="393192" lvl="1" indent="0">
              <a:buNone/>
            </a:pPr>
            <a:endParaRPr lang="es-MX" sz="1600" dirty="0" smtClean="0"/>
          </a:p>
          <a:p>
            <a:r>
              <a:rPr lang="es-MX" b="1" dirty="0" smtClean="0">
                <a:solidFill>
                  <a:srgbClr val="F66400"/>
                </a:solidFill>
              </a:rPr>
              <a:t>Conocimientos</a:t>
            </a:r>
          </a:p>
          <a:p>
            <a:pPr marL="402336" lvl="1" indent="0">
              <a:buNone/>
            </a:pPr>
            <a:r>
              <a:rPr lang="es-ES" sz="2400" dirty="0" smtClean="0"/>
              <a:t>Proposiciones</a:t>
            </a:r>
          </a:p>
          <a:p>
            <a:pPr marL="402336" lvl="1" indent="0">
              <a:buNone/>
            </a:pPr>
            <a:r>
              <a:rPr lang="es-ES" sz="2400" dirty="0" smtClean="0"/>
              <a:t>Conectivas</a:t>
            </a:r>
          </a:p>
          <a:p>
            <a:pPr marL="402336" lvl="1" indent="0">
              <a:buNone/>
            </a:pPr>
            <a:r>
              <a:rPr lang="es-ES" sz="2400" dirty="0" smtClean="0"/>
              <a:t>Tablas de </a:t>
            </a:r>
            <a:r>
              <a:rPr lang="es-ES" sz="2400" dirty="0" smtClean="0"/>
              <a:t>verdad</a:t>
            </a:r>
          </a:p>
          <a:p>
            <a:pPr marL="402336" lvl="1" indent="0">
              <a:buNone/>
            </a:pPr>
            <a:r>
              <a:rPr lang="es-MX" sz="2400" dirty="0" smtClean="0"/>
              <a:t>Deducción</a:t>
            </a:r>
            <a:endParaRPr lang="es-MX" sz="2400" dirty="0" smtClean="0"/>
          </a:p>
        </p:txBody>
      </p:sp>
    </p:spTree>
    <p:extLst>
      <p:ext uri="{BB962C8B-B14F-4D97-AF65-F5344CB8AC3E}">
        <p14:creationId xmlns:p14="http://schemas.microsoft.com/office/powerpoint/2010/main" val="40205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Deducción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 Al </a:t>
            </a:r>
            <a:r>
              <a:rPr lang="es-MX" dirty="0" smtClean="0"/>
              <a:t>proceso lógico de pasar de las premisas a la conclusión se le llama </a:t>
            </a:r>
            <a:r>
              <a:rPr lang="es-MX" i="1" dirty="0">
                <a:solidFill>
                  <a:srgbClr val="F66400"/>
                </a:solidFill>
              </a:rPr>
              <a:t>deducción</a:t>
            </a:r>
            <a:r>
              <a:rPr lang="es-MX" i="1" dirty="0"/>
              <a:t>.</a:t>
            </a:r>
          </a:p>
          <a:p>
            <a:r>
              <a:rPr lang="es-MX" dirty="0" smtClean="0"/>
              <a:t> La </a:t>
            </a:r>
            <a:r>
              <a:rPr lang="es-MX" dirty="0"/>
              <a:t>conclusión </a:t>
            </a:r>
            <a:r>
              <a:rPr lang="es-MX" dirty="0" smtClean="0"/>
              <a:t>que se obtiene aplicando una o más reglas de inferencia se </a:t>
            </a:r>
            <a:r>
              <a:rPr lang="es-MX" dirty="0"/>
              <a:t>dice que es una </a:t>
            </a:r>
            <a:r>
              <a:rPr lang="es-MX" i="1" dirty="0">
                <a:solidFill>
                  <a:srgbClr val="F66400"/>
                </a:solidFill>
              </a:rPr>
              <a:t>consecuencia lógica </a:t>
            </a:r>
            <a:r>
              <a:rPr lang="es-MX" dirty="0"/>
              <a:t>de </a:t>
            </a:r>
            <a:r>
              <a:rPr lang="es-MX" dirty="0" smtClean="0"/>
              <a:t>las premisas.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1819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Reglas de Inferencia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 Modus </a:t>
            </a:r>
            <a:r>
              <a:rPr lang="es-MX" dirty="0" err="1" smtClean="0"/>
              <a:t>Ponendo</a:t>
            </a:r>
            <a:r>
              <a:rPr lang="es-MX" dirty="0" smtClean="0"/>
              <a:t> </a:t>
            </a:r>
            <a:r>
              <a:rPr lang="es-MX" dirty="0" err="1" smtClean="0"/>
              <a:t>Ponens</a:t>
            </a:r>
            <a:endParaRPr lang="es-MX" dirty="0" smtClean="0"/>
          </a:p>
          <a:p>
            <a:r>
              <a:rPr lang="es-MX" dirty="0" smtClean="0"/>
              <a:t> Modus </a:t>
            </a:r>
            <a:r>
              <a:rPr lang="es-MX" dirty="0" err="1" smtClean="0"/>
              <a:t>Tollendo</a:t>
            </a:r>
            <a:r>
              <a:rPr lang="es-MX" dirty="0" smtClean="0"/>
              <a:t> </a:t>
            </a:r>
            <a:r>
              <a:rPr lang="es-MX" dirty="0" err="1" smtClean="0"/>
              <a:t>Tollens</a:t>
            </a:r>
            <a:endParaRPr lang="es-MX" dirty="0" smtClean="0"/>
          </a:p>
          <a:p>
            <a:r>
              <a:rPr lang="es-MX" dirty="0" smtClean="0"/>
              <a:t> Modus </a:t>
            </a:r>
            <a:r>
              <a:rPr lang="es-MX" dirty="0" err="1" smtClean="0"/>
              <a:t>Tollendo</a:t>
            </a:r>
            <a:r>
              <a:rPr lang="es-MX" dirty="0" smtClean="0"/>
              <a:t> </a:t>
            </a:r>
            <a:r>
              <a:rPr lang="es-MX" dirty="0" err="1" smtClean="0"/>
              <a:t>Ponens</a:t>
            </a:r>
            <a:endParaRPr lang="es-MX" dirty="0" smtClean="0"/>
          </a:p>
          <a:p>
            <a:r>
              <a:rPr lang="es-MX" dirty="0" smtClean="0"/>
              <a:t> Silogismo </a:t>
            </a:r>
            <a:r>
              <a:rPr lang="es-MX" dirty="0" smtClean="0"/>
              <a:t>Hipotético</a:t>
            </a:r>
          </a:p>
          <a:p>
            <a:r>
              <a:rPr lang="es-MX" dirty="0" smtClean="0"/>
              <a:t> Silogismo </a:t>
            </a:r>
            <a:r>
              <a:rPr lang="es-MX" dirty="0" smtClean="0"/>
              <a:t>Disyuntivo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6429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Modus </a:t>
            </a:r>
            <a:r>
              <a:rPr lang="es-MX" dirty="0" err="1" smtClean="0"/>
              <a:t>Ponendo</a:t>
            </a:r>
            <a:r>
              <a:rPr lang="es-MX" dirty="0" smtClean="0"/>
              <a:t> </a:t>
            </a:r>
            <a:r>
              <a:rPr lang="es-MX" dirty="0" err="1" smtClean="0"/>
              <a:t>Ponens</a:t>
            </a:r>
            <a:r>
              <a:rPr lang="es-MX" dirty="0" smtClean="0"/>
              <a:t>  (PP)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	P  </a:t>
            </a:r>
            <a:r>
              <a:rPr lang="es-MX" dirty="0" smtClean="0">
                <a:sym typeface="Symbol"/>
              </a:rPr>
              <a:t>  </a:t>
            </a:r>
            <a:r>
              <a:rPr lang="es-MX" dirty="0" smtClean="0">
                <a:sym typeface="Symbol"/>
              </a:rPr>
              <a:t>Q	</a:t>
            </a:r>
            <a:endParaRPr lang="es-MX" dirty="0" smtClean="0">
              <a:sym typeface="Symbol"/>
            </a:endParaRPr>
          </a:p>
          <a:p>
            <a:pPr marL="0" indent="0">
              <a:buNone/>
            </a:pPr>
            <a:r>
              <a:rPr lang="es-MX" dirty="0" smtClean="0">
                <a:sym typeface="Symbol"/>
              </a:rPr>
              <a:t>	P</a:t>
            </a:r>
            <a:endParaRPr lang="es-MX" dirty="0" smtClean="0">
              <a:sym typeface="Symbol"/>
            </a:endParaRPr>
          </a:p>
          <a:p>
            <a:pPr marL="0" indent="0">
              <a:buNone/>
            </a:pPr>
            <a:r>
              <a:rPr lang="es-MX" dirty="0" smtClean="0">
                <a:sym typeface="Symbol"/>
              </a:rPr>
              <a:t>	Q</a:t>
            </a:r>
            <a:endParaRPr lang="es-MX" dirty="0" smtClean="0">
              <a:sym typeface="Symbol"/>
            </a:endParaRPr>
          </a:p>
          <a:p>
            <a:endParaRPr lang="es-MX" dirty="0" smtClean="0">
              <a:sym typeface="Symbol"/>
            </a:endParaRPr>
          </a:p>
          <a:p>
            <a:r>
              <a:rPr lang="es-MX" dirty="0"/>
              <a:t>Esta regla de inferencia es el método </a:t>
            </a:r>
            <a:r>
              <a:rPr lang="es-MX" i="1" dirty="0"/>
              <a:t>(modus), </a:t>
            </a:r>
            <a:r>
              <a:rPr lang="es-MX" dirty="0"/>
              <a:t>que afirma </a:t>
            </a:r>
            <a:r>
              <a:rPr lang="es-MX" i="1" dirty="0"/>
              <a:t>(</a:t>
            </a:r>
            <a:r>
              <a:rPr lang="es-MX" i="1" dirty="0" err="1"/>
              <a:t>ponens</a:t>
            </a:r>
            <a:r>
              <a:rPr lang="es-MX" i="1" dirty="0"/>
              <a:t>) </a:t>
            </a:r>
            <a:r>
              <a:rPr lang="es-MX" dirty="0"/>
              <a:t>el </a:t>
            </a:r>
            <a:r>
              <a:rPr lang="es-MX" dirty="0" smtClean="0"/>
              <a:t>consecuente, afirmando </a:t>
            </a:r>
            <a:r>
              <a:rPr lang="es-MX" i="1" dirty="0"/>
              <a:t>(</a:t>
            </a:r>
            <a:r>
              <a:rPr lang="es-MX" i="1" dirty="0" err="1"/>
              <a:t>ponendo</a:t>
            </a:r>
            <a:r>
              <a:rPr lang="es-MX" i="1" dirty="0"/>
              <a:t>) </a:t>
            </a:r>
            <a:r>
              <a:rPr lang="es-MX" dirty="0"/>
              <a:t>el antecedente.</a:t>
            </a:r>
          </a:p>
          <a:p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827584" y="2780928"/>
            <a:ext cx="25922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0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de PP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p: Estudias para el examen</a:t>
            </a:r>
          </a:p>
          <a:p>
            <a:r>
              <a:rPr lang="es-MX" dirty="0" smtClean="0"/>
              <a:t>q: Apruebas la materia</a:t>
            </a:r>
          </a:p>
          <a:p>
            <a:endParaRPr lang="es-MX" dirty="0"/>
          </a:p>
          <a:p>
            <a:r>
              <a:rPr lang="es-MX" dirty="0" smtClean="0"/>
              <a:t>Deducción</a:t>
            </a:r>
          </a:p>
          <a:p>
            <a:r>
              <a:rPr lang="es-MX" dirty="0" smtClean="0"/>
              <a:t>(1) p </a:t>
            </a:r>
            <a:r>
              <a:rPr lang="es-MX" dirty="0" smtClean="0">
                <a:sym typeface="Symbol"/>
              </a:rPr>
              <a:t> </a:t>
            </a:r>
            <a:r>
              <a:rPr lang="es-MX" dirty="0" smtClean="0"/>
              <a:t>q   (premisa)</a:t>
            </a:r>
          </a:p>
          <a:p>
            <a:r>
              <a:rPr lang="es-MX" dirty="0" smtClean="0"/>
              <a:t>(2) p	     (premisa)</a:t>
            </a:r>
          </a:p>
          <a:p>
            <a:r>
              <a:rPr lang="es-MX" dirty="0" smtClean="0"/>
              <a:t>(3) q	     (conclusión PP)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51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de PP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(1) p </a:t>
            </a:r>
            <a:r>
              <a:rPr lang="es-MX" dirty="0" smtClean="0">
                <a:sym typeface="Symbol"/>
              </a:rPr>
              <a:t> </a:t>
            </a:r>
            <a:r>
              <a:rPr lang="es-MX" dirty="0" smtClean="0"/>
              <a:t>q   (premisa)</a:t>
            </a:r>
          </a:p>
          <a:p>
            <a:r>
              <a:rPr lang="es-MX" dirty="0" smtClean="0"/>
              <a:t>(2) p	     (premisa)</a:t>
            </a:r>
          </a:p>
          <a:p>
            <a:r>
              <a:rPr lang="es-MX" dirty="0" smtClean="0"/>
              <a:t>(3) q	     (conclusión PP)</a:t>
            </a:r>
          </a:p>
          <a:p>
            <a:endParaRPr lang="es-MX" dirty="0"/>
          </a:p>
          <a:p>
            <a:r>
              <a:rPr lang="es-MX" dirty="0" smtClean="0"/>
              <a:t>(1) Si estudias para el examen entonces apruebas la materia.</a:t>
            </a:r>
          </a:p>
          <a:p>
            <a:r>
              <a:rPr lang="es-MX" dirty="0" smtClean="0"/>
              <a:t>(2) Estudias para el examen</a:t>
            </a:r>
          </a:p>
          <a:p>
            <a:r>
              <a:rPr lang="es-MX" dirty="0" smtClean="0"/>
              <a:t>(3) por conclusión apruebas la materia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7406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Modus </a:t>
            </a:r>
            <a:r>
              <a:rPr lang="es-MX" dirty="0" err="1" smtClean="0"/>
              <a:t>Tollendo</a:t>
            </a:r>
            <a:r>
              <a:rPr lang="es-MX" dirty="0" smtClean="0"/>
              <a:t> </a:t>
            </a:r>
            <a:r>
              <a:rPr lang="es-MX" dirty="0" err="1" smtClean="0"/>
              <a:t>Tollens</a:t>
            </a:r>
            <a:r>
              <a:rPr lang="es-MX" dirty="0" smtClean="0"/>
              <a:t>  (TT)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	P  </a:t>
            </a:r>
            <a:r>
              <a:rPr lang="es-MX" dirty="0" smtClean="0">
                <a:sym typeface="Symbol"/>
              </a:rPr>
              <a:t>  Q</a:t>
            </a:r>
          </a:p>
          <a:p>
            <a:pPr marL="0" indent="0">
              <a:buNone/>
            </a:pPr>
            <a:r>
              <a:rPr lang="es-MX" dirty="0" smtClean="0">
                <a:sym typeface="Symbol"/>
              </a:rPr>
              <a:t>	¬</a:t>
            </a:r>
            <a:r>
              <a:rPr lang="es-MX" dirty="0" smtClean="0">
                <a:sym typeface="Symbol"/>
              </a:rPr>
              <a:t>Q</a:t>
            </a:r>
          </a:p>
          <a:p>
            <a:pPr marL="0" indent="0">
              <a:buNone/>
            </a:pPr>
            <a:r>
              <a:rPr lang="es-MX" dirty="0" smtClean="0">
                <a:sym typeface="Symbol"/>
              </a:rPr>
              <a:t>	¬</a:t>
            </a:r>
            <a:r>
              <a:rPr lang="es-MX" dirty="0" smtClean="0">
                <a:sym typeface="Symbol"/>
              </a:rPr>
              <a:t>P</a:t>
            </a:r>
          </a:p>
          <a:p>
            <a:endParaRPr lang="es-MX" dirty="0" smtClean="0">
              <a:sym typeface="Symbol"/>
            </a:endParaRPr>
          </a:p>
          <a:p>
            <a:r>
              <a:rPr lang="es-MX" dirty="0"/>
              <a:t>Esta regla de inferencia es el método </a:t>
            </a:r>
            <a:r>
              <a:rPr lang="es-MX" i="1" dirty="0"/>
              <a:t>(modus), </a:t>
            </a:r>
            <a:r>
              <a:rPr lang="es-MX" dirty="0"/>
              <a:t>que </a:t>
            </a:r>
            <a:r>
              <a:rPr lang="es-MX" dirty="0" smtClean="0"/>
              <a:t>negando </a:t>
            </a:r>
            <a:r>
              <a:rPr lang="es-MX" dirty="0"/>
              <a:t>(</a:t>
            </a:r>
            <a:r>
              <a:rPr lang="es-MX" dirty="0" err="1"/>
              <a:t>tollendo</a:t>
            </a:r>
            <a:r>
              <a:rPr lang="es-MX" dirty="0"/>
              <a:t>) el consecuente, se puede negar (</a:t>
            </a:r>
            <a:r>
              <a:rPr lang="es-MX" dirty="0" err="1" smtClean="0"/>
              <a:t>tollens</a:t>
            </a:r>
            <a:r>
              <a:rPr lang="es-MX" dirty="0" smtClean="0"/>
              <a:t>) el </a:t>
            </a:r>
            <a:r>
              <a:rPr lang="es-MX" dirty="0"/>
              <a:t>antecedente de la condicional.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827584" y="2780928"/>
            <a:ext cx="25922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13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de TT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p: Estudias para el examen</a:t>
            </a:r>
          </a:p>
          <a:p>
            <a:r>
              <a:rPr lang="es-MX" dirty="0" smtClean="0"/>
              <a:t>q: Apruebas la materia</a:t>
            </a:r>
          </a:p>
          <a:p>
            <a:endParaRPr lang="es-MX" dirty="0"/>
          </a:p>
          <a:p>
            <a:r>
              <a:rPr lang="es-MX" dirty="0" smtClean="0"/>
              <a:t>Deducción</a:t>
            </a:r>
          </a:p>
          <a:p>
            <a:r>
              <a:rPr lang="es-MX" dirty="0" smtClean="0"/>
              <a:t>(1) p </a:t>
            </a:r>
            <a:r>
              <a:rPr lang="es-MX" dirty="0" smtClean="0">
                <a:sym typeface="Symbol"/>
              </a:rPr>
              <a:t> </a:t>
            </a:r>
            <a:r>
              <a:rPr lang="es-MX" dirty="0" smtClean="0"/>
              <a:t>q   (premisa)</a:t>
            </a:r>
          </a:p>
          <a:p>
            <a:r>
              <a:rPr lang="es-MX" dirty="0" smtClean="0"/>
              <a:t>(2) ¬q	     (premisa)</a:t>
            </a:r>
          </a:p>
          <a:p>
            <a:r>
              <a:rPr lang="es-MX" dirty="0" smtClean="0"/>
              <a:t>(3) ¬p	     (conclusión TT)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133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de TT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(1) p </a:t>
            </a:r>
            <a:r>
              <a:rPr lang="es-MX" dirty="0" smtClean="0">
                <a:sym typeface="Symbol"/>
              </a:rPr>
              <a:t> </a:t>
            </a:r>
            <a:r>
              <a:rPr lang="es-MX" dirty="0" smtClean="0"/>
              <a:t>q   (premisa)</a:t>
            </a:r>
          </a:p>
          <a:p>
            <a:r>
              <a:rPr lang="es-MX" dirty="0" smtClean="0"/>
              <a:t>(2) ¬q	     (premisa)</a:t>
            </a:r>
          </a:p>
          <a:p>
            <a:r>
              <a:rPr lang="es-MX" dirty="0" smtClean="0"/>
              <a:t>(3) ¬p	     (conclusión TT)</a:t>
            </a:r>
          </a:p>
          <a:p>
            <a:endParaRPr lang="es-MX" dirty="0"/>
          </a:p>
          <a:p>
            <a:r>
              <a:rPr lang="es-MX" dirty="0" smtClean="0"/>
              <a:t>(1) Si estudias para el examen entonces apruebas la materia.</a:t>
            </a:r>
          </a:p>
          <a:p>
            <a:r>
              <a:rPr lang="es-MX" dirty="0" smtClean="0"/>
              <a:t>(2) No aprobaste la materia</a:t>
            </a:r>
          </a:p>
          <a:p>
            <a:r>
              <a:rPr lang="es-MX" dirty="0" smtClean="0"/>
              <a:t>(3) por conclusión no estudias </a:t>
            </a:r>
            <a:r>
              <a:rPr lang="es-MX" dirty="0"/>
              <a:t>para el </a:t>
            </a:r>
            <a:r>
              <a:rPr lang="es-MX" dirty="0" smtClean="0"/>
              <a:t>  </a:t>
            </a:r>
          </a:p>
          <a:p>
            <a:pPr marL="82296" indent="0">
              <a:buNone/>
            </a:pPr>
            <a:r>
              <a:rPr lang="es-MX" dirty="0" smtClean="0"/>
              <a:t>        examen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868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Modus </a:t>
            </a:r>
            <a:r>
              <a:rPr lang="es-MX" dirty="0" err="1" smtClean="0"/>
              <a:t>Tollendo</a:t>
            </a:r>
            <a:r>
              <a:rPr lang="es-MX" dirty="0" smtClean="0"/>
              <a:t> </a:t>
            </a:r>
            <a:r>
              <a:rPr lang="es-MX" dirty="0" err="1" smtClean="0"/>
              <a:t>Ponens</a:t>
            </a:r>
            <a:r>
              <a:rPr lang="es-MX" dirty="0" smtClean="0"/>
              <a:t>  (TP)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	P  </a:t>
            </a:r>
            <a:r>
              <a:rPr lang="es-MX" dirty="0" smtClean="0">
                <a:sym typeface="Symbol"/>
              </a:rPr>
              <a:t>  Q 			</a:t>
            </a:r>
            <a:r>
              <a:rPr lang="es-MX" dirty="0" smtClean="0"/>
              <a:t>P  </a:t>
            </a:r>
            <a:r>
              <a:rPr lang="es-MX" dirty="0">
                <a:sym typeface="Symbol"/>
              </a:rPr>
              <a:t>  </a:t>
            </a:r>
            <a:r>
              <a:rPr lang="es-MX" dirty="0" smtClean="0">
                <a:sym typeface="Symbol"/>
              </a:rPr>
              <a:t>Q</a:t>
            </a:r>
          </a:p>
          <a:p>
            <a:pPr marL="0" indent="0">
              <a:buNone/>
            </a:pPr>
            <a:r>
              <a:rPr lang="es-MX" dirty="0" smtClean="0">
                <a:sym typeface="Symbol"/>
              </a:rPr>
              <a:t>	¬</a:t>
            </a:r>
            <a:r>
              <a:rPr lang="es-MX" dirty="0" smtClean="0">
                <a:sym typeface="Symbol"/>
              </a:rPr>
              <a:t>P				</a:t>
            </a:r>
            <a:r>
              <a:rPr lang="es-MX" dirty="0">
                <a:sym typeface="Symbol"/>
              </a:rPr>
              <a:t> </a:t>
            </a:r>
            <a:r>
              <a:rPr lang="es-MX" dirty="0" smtClean="0">
                <a:sym typeface="Symbol"/>
              </a:rPr>
              <a:t>¬</a:t>
            </a:r>
            <a:r>
              <a:rPr lang="es-MX" dirty="0" smtClean="0">
                <a:sym typeface="Symbol"/>
              </a:rPr>
              <a:t>Q</a:t>
            </a:r>
          </a:p>
          <a:p>
            <a:pPr marL="0" indent="0">
              <a:buNone/>
            </a:pPr>
            <a:r>
              <a:rPr lang="es-MX" dirty="0" smtClean="0">
                <a:sym typeface="Symbol"/>
              </a:rPr>
              <a:t>	Q                              P</a:t>
            </a:r>
            <a:endParaRPr lang="es-MX" dirty="0" smtClean="0">
              <a:sym typeface="Symbol"/>
            </a:endParaRPr>
          </a:p>
          <a:p>
            <a:endParaRPr lang="es-MX" dirty="0" smtClean="0">
              <a:sym typeface="Symbol"/>
            </a:endParaRPr>
          </a:p>
          <a:p>
            <a:r>
              <a:rPr lang="es-MX" dirty="0"/>
              <a:t>Esta regla de inferencia es el método </a:t>
            </a:r>
            <a:r>
              <a:rPr lang="es-MX" i="1" dirty="0"/>
              <a:t>(modus), </a:t>
            </a:r>
            <a:r>
              <a:rPr lang="es-MX" dirty="0"/>
              <a:t>que </a:t>
            </a:r>
            <a:r>
              <a:rPr lang="es-MX" dirty="0" smtClean="0"/>
              <a:t>negando </a:t>
            </a:r>
            <a:r>
              <a:rPr lang="es-MX" dirty="0"/>
              <a:t>(</a:t>
            </a:r>
            <a:r>
              <a:rPr lang="es-MX" dirty="0" err="1"/>
              <a:t>tollendo</a:t>
            </a:r>
            <a:r>
              <a:rPr lang="es-MX" dirty="0"/>
              <a:t>) </a:t>
            </a:r>
            <a:r>
              <a:rPr lang="es-MX" dirty="0" smtClean="0"/>
              <a:t>un miembro de una </a:t>
            </a:r>
            <a:r>
              <a:rPr lang="es-MX" dirty="0" err="1" smtClean="0"/>
              <a:t>disjunción</a:t>
            </a:r>
            <a:r>
              <a:rPr lang="es-MX" dirty="0" smtClean="0"/>
              <a:t>, </a:t>
            </a:r>
            <a:r>
              <a:rPr lang="es-MX" dirty="0"/>
              <a:t>se </a:t>
            </a:r>
            <a:r>
              <a:rPr lang="es-MX" dirty="0" smtClean="0"/>
              <a:t>afirma (</a:t>
            </a:r>
            <a:r>
              <a:rPr lang="es-MX" dirty="0" err="1" smtClean="0"/>
              <a:t>ponens</a:t>
            </a:r>
            <a:r>
              <a:rPr lang="es-MX" dirty="0" smtClean="0"/>
              <a:t>) el otro miembro.</a:t>
            </a:r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539552" y="2708920"/>
            <a:ext cx="25922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"/>
          <p:cNvCxnSpPr/>
          <p:nvPr/>
        </p:nvCxnSpPr>
        <p:spPr>
          <a:xfrm>
            <a:off x="4572000" y="2708920"/>
            <a:ext cx="25922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118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de TP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p: Estudias para el examen</a:t>
            </a:r>
          </a:p>
          <a:p>
            <a:r>
              <a:rPr lang="es-MX" dirty="0" smtClean="0"/>
              <a:t>q:  Vas a pasear</a:t>
            </a:r>
          </a:p>
          <a:p>
            <a:endParaRPr lang="es-MX" dirty="0"/>
          </a:p>
          <a:p>
            <a:r>
              <a:rPr lang="es-MX" dirty="0" smtClean="0"/>
              <a:t>Deducción</a:t>
            </a:r>
          </a:p>
          <a:p>
            <a:r>
              <a:rPr lang="es-MX" dirty="0" smtClean="0"/>
              <a:t>(1) p </a:t>
            </a:r>
            <a:r>
              <a:rPr lang="es-MX" dirty="0" smtClean="0">
                <a:sym typeface="Symbol"/>
              </a:rPr>
              <a:t> </a:t>
            </a:r>
            <a:r>
              <a:rPr lang="es-MX" dirty="0" smtClean="0"/>
              <a:t>q     (premisa)</a:t>
            </a:r>
          </a:p>
          <a:p>
            <a:r>
              <a:rPr lang="es-MX" dirty="0" smtClean="0"/>
              <a:t>(2) ¬q	     (premisa)</a:t>
            </a:r>
          </a:p>
          <a:p>
            <a:r>
              <a:rPr lang="es-MX" dirty="0" smtClean="0"/>
              <a:t>(3) p	     (conclusión TP)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9764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Lógica Proposicional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Una </a:t>
            </a:r>
            <a:r>
              <a:rPr lang="es-MX" b="1" dirty="0" smtClean="0">
                <a:solidFill>
                  <a:srgbClr val="F66400"/>
                </a:solidFill>
              </a:rPr>
              <a:t>proposición</a:t>
            </a:r>
            <a:r>
              <a:rPr lang="es-MX" dirty="0" smtClean="0"/>
              <a:t> es un enunciado que puede tener un valor de verdad</a:t>
            </a:r>
          </a:p>
          <a:p>
            <a:r>
              <a:rPr lang="es-MX" dirty="0" smtClean="0"/>
              <a:t>Los valores de verdad son: </a:t>
            </a:r>
            <a:r>
              <a:rPr lang="es-MX" b="1" dirty="0" smtClean="0">
                <a:solidFill>
                  <a:srgbClr val="F66400"/>
                </a:solidFill>
              </a:rPr>
              <a:t>verdadero</a:t>
            </a:r>
            <a:r>
              <a:rPr lang="es-MX" dirty="0" smtClean="0"/>
              <a:t> y </a:t>
            </a:r>
            <a:r>
              <a:rPr lang="es-MX" b="1" dirty="0" smtClean="0">
                <a:solidFill>
                  <a:srgbClr val="F66400"/>
                </a:solidFill>
              </a:rPr>
              <a:t>falso</a:t>
            </a:r>
            <a:r>
              <a:rPr lang="es-MX" dirty="0" smtClean="0"/>
              <a:t>.</a:t>
            </a:r>
          </a:p>
          <a:p>
            <a:r>
              <a:rPr lang="es-MX" dirty="0" smtClean="0"/>
              <a:t>Las proposiciones se </a:t>
            </a:r>
            <a:r>
              <a:rPr lang="es-MX" dirty="0"/>
              <a:t>nombran con letras minúsculas.</a:t>
            </a:r>
          </a:p>
          <a:p>
            <a:r>
              <a:rPr lang="es-MX" dirty="0" smtClean="0"/>
              <a:t>La </a:t>
            </a:r>
            <a:r>
              <a:rPr lang="es-MX" b="1" dirty="0" smtClean="0">
                <a:solidFill>
                  <a:srgbClr val="F66400"/>
                </a:solidFill>
              </a:rPr>
              <a:t>lógica proposicional </a:t>
            </a:r>
            <a:r>
              <a:rPr lang="es-MX" dirty="0" smtClean="0"/>
              <a:t>establece las reglas para realizar deducciones a partir de las proposiciones</a:t>
            </a:r>
          </a:p>
        </p:txBody>
      </p:sp>
    </p:spTree>
    <p:extLst>
      <p:ext uri="{BB962C8B-B14F-4D97-AF65-F5344CB8AC3E}">
        <p14:creationId xmlns:p14="http://schemas.microsoft.com/office/powerpoint/2010/main" val="415941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de TP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9227368" cy="4873752"/>
          </a:xfrm>
        </p:spPr>
        <p:txBody>
          <a:bodyPr>
            <a:normAutofit/>
          </a:bodyPr>
          <a:lstStyle/>
          <a:p>
            <a:r>
              <a:rPr lang="es-MX" dirty="0" smtClean="0"/>
              <a:t>(1) p </a:t>
            </a:r>
            <a:r>
              <a:rPr lang="es-MX" dirty="0" smtClean="0">
                <a:sym typeface="Symbol"/>
              </a:rPr>
              <a:t> </a:t>
            </a:r>
            <a:r>
              <a:rPr lang="es-MX" dirty="0" smtClean="0"/>
              <a:t>q     (premisa)</a:t>
            </a:r>
          </a:p>
          <a:p>
            <a:r>
              <a:rPr lang="es-MX" dirty="0" smtClean="0"/>
              <a:t>(2) ¬q	     (premisa)</a:t>
            </a:r>
          </a:p>
          <a:p>
            <a:r>
              <a:rPr lang="es-MX" dirty="0" smtClean="0"/>
              <a:t>(3) p	     (conclusión TP)</a:t>
            </a:r>
          </a:p>
          <a:p>
            <a:endParaRPr lang="es-MX" dirty="0"/>
          </a:p>
          <a:p>
            <a:r>
              <a:rPr lang="es-MX" dirty="0" smtClean="0"/>
              <a:t>(1) Estudias para el examen o vas a pasear.</a:t>
            </a:r>
          </a:p>
          <a:p>
            <a:r>
              <a:rPr lang="es-MX" dirty="0" smtClean="0"/>
              <a:t>(2) No vas a pasear</a:t>
            </a:r>
          </a:p>
          <a:p>
            <a:r>
              <a:rPr lang="es-MX" dirty="0" smtClean="0"/>
              <a:t>(3) por conclusión estudias </a:t>
            </a:r>
            <a:r>
              <a:rPr lang="es-MX" dirty="0"/>
              <a:t>para el </a:t>
            </a:r>
            <a:r>
              <a:rPr lang="es-MX" dirty="0" smtClean="0"/>
              <a:t>  </a:t>
            </a:r>
          </a:p>
          <a:p>
            <a:pPr marL="82296" indent="0">
              <a:buNone/>
            </a:pPr>
            <a:r>
              <a:rPr lang="es-MX" dirty="0" smtClean="0"/>
              <a:t>        examen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965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Silogismo Hipotético  (HS)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7787208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	P  </a:t>
            </a:r>
            <a:r>
              <a:rPr lang="es-MX" dirty="0" smtClean="0">
                <a:sym typeface="Symbol"/>
              </a:rPr>
              <a:t>  Q 				</a:t>
            </a:r>
          </a:p>
          <a:p>
            <a:pPr marL="0" indent="0">
              <a:buNone/>
            </a:pPr>
            <a:r>
              <a:rPr lang="es-MX" dirty="0" smtClean="0"/>
              <a:t>	Q  </a:t>
            </a:r>
            <a:r>
              <a:rPr lang="es-MX" dirty="0">
                <a:sym typeface="Symbol"/>
              </a:rPr>
              <a:t>  </a:t>
            </a:r>
            <a:r>
              <a:rPr lang="es-MX" dirty="0" smtClean="0">
                <a:sym typeface="Symbol"/>
              </a:rPr>
              <a:t>R 	</a:t>
            </a:r>
          </a:p>
          <a:p>
            <a:pPr marL="0" indent="0">
              <a:buNone/>
            </a:pPr>
            <a:r>
              <a:rPr lang="es-MX" dirty="0" smtClean="0"/>
              <a:t>	P  </a:t>
            </a:r>
            <a:r>
              <a:rPr lang="es-MX" dirty="0">
                <a:sym typeface="Symbol"/>
              </a:rPr>
              <a:t>  </a:t>
            </a:r>
            <a:r>
              <a:rPr lang="es-MX" dirty="0" smtClean="0">
                <a:sym typeface="Symbol"/>
              </a:rPr>
              <a:t>R</a:t>
            </a:r>
          </a:p>
          <a:p>
            <a:endParaRPr lang="es-MX" dirty="0" smtClean="0"/>
          </a:p>
          <a:p>
            <a:r>
              <a:rPr lang="es-MX" dirty="0" smtClean="0"/>
              <a:t> Equivale </a:t>
            </a:r>
            <a:r>
              <a:rPr lang="es-MX" dirty="0"/>
              <a:t>a aplicar dos veces el modus </a:t>
            </a:r>
            <a:r>
              <a:rPr lang="es-MX" dirty="0" err="1"/>
              <a:t>ponendo</a:t>
            </a:r>
            <a:r>
              <a:rPr lang="es-MX" dirty="0"/>
              <a:t> </a:t>
            </a:r>
            <a:r>
              <a:rPr lang="es-MX" dirty="0" err="1" smtClean="0"/>
              <a:t>ponens</a:t>
            </a:r>
            <a:r>
              <a:rPr lang="es-MX" dirty="0" smtClean="0"/>
              <a:t>, ya que si se tiene P, se llegaría a tener R (</a:t>
            </a:r>
            <a:r>
              <a:rPr lang="es-MX" dirty="0"/>
              <a:t>P  </a:t>
            </a:r>
            <a:r>
              <a:rPr lang="es-MX" dirty="0">
                <a:sym typeface="Symbol"/>
              </a:rPr>
              <a:t>  </a:t>
            </a:r>
            <a:r>
              <a:rPr lang="es-MX" dirty="0" smtClean="0">
                <a:sym typeface="Symbol"/>
              </a:rPr>
              <a:t>R ).</a:t>
            </a:r>
            <a:endParaRPr lang="es-MX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899592" y="2780928"/>
            <a:ext cx="25922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34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de HS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P:  Vas al mercado</a:t>
            </a:r>
          </a:p>
          <a:p>
            <a:r>
              <a:rPr lang="es-MX" dirty="0" smtClean="0"/>
              <a:t>Q:  Compras dulces</a:t>
            </a:r>
          </a:p>
          <a:p>
            <a:r>
              <a:rPr lang="es-MX" dirty="0" smtClean="0"/>
              <a:t>R:  Gastas dinero </a:t>
            </a:r>
          </a:p>
          <a:p>
            <a:endParaRPr lang="es-MX" dirty="0"/>
          </a:p>
          <a:p>
            <a:r>
              <a:rPr lang="es-MX" dirty="0" smtClean="0"/>
              <a:t>Deducción</a:t>
            </a:r>
          </a:p>
          <a:p>
            <a:r>
              <a:rPr lang="es-MX" dirty="0" smtClean="0"/>
              <a:t>(1) P </a:t>
            </a:r>
            <a:r>
              <a:rPr lang="es-MX" dirty="0" smtClean="0">
                <a:sym typeface="Symbol"/>
              </a:rPr>
              <a:t> </a:t>
            </a:r>
            <a:r>
              <a:rPr lang="es-MX" dirty="0" smtClean="0"/>
              <a:t>Q     (premisa)</a:t>
            </a:r>
          </a:p>
          <a:p>
            <a:r>
              <a:rPr lang="es-MX" dirty="0" smtClean="0"/>
              <a:t>(2) Q </a:t>
            </a:r>
            <a:r>
              <a:rPr lang="es-MX" dirty="0">
                <a:sym typeface="Symbol"/>
              </a:rPr>
              <a:t> </a:t>
            </a:r>
            <a:r>
              <a:rPr lang="es-MX" dirty="0" smtClean="0"/>
              <a:t>R     (premisa)</a:t>
            </a:r>
          </a:p>
          <a:p>
            <a:r>
              <a:rPr lang="es-MX" dirty="0" smtClean="0"/>
              <a:t>(3) </a:t>
            </a:r>
            <a:r>
              <a:rPr lang="es-MX" dirty="0"/>
              <a:t>P </a:t>
            </a:r>
            <a:r>
              <a:rPr lang="es-MX" dirty="0">
                <a:sym typeface="Symbol"/>
              </a:rPr>
              <a:t> </a:t>
            </a:r>
            <a:r>
              <a:rPr lang="es-MX" dirty="0" smtClean="0"/>
              <a:t>R 	(conclusión HS)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764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de HS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Deducción</a:t>
            </a:r>
          </a:p>
          <a:p>
            <a:r>
              <a:rPr lang="es-MX" dirty="0" smtClean="0"/>
              <a:t>(1) P </a:t>
            </a:r>
            <a:r>
              <a:rPr lang="es-MX" dirty="0" smtClean="0">
                <a:sym typeface="Symbol"/>
              </a:rPr>
              <a:t> </a:t>
            </a:r>
            <a:r>
              <a:rPr lang="es-MX" dirty="0" smtClean="0"/>
              <a:t>Q     (premisa)</a:t>
            </a:r>
          </a:p>
          <a:p>
            <a:r>
              <a:rPr lang="es-MX" dirty="0" smtClean="0"/>
              <a:t>(2) Q </a:t>
            </a:r>
            <a:r>
              <a:rPr lang="es-MX" dirty="0">
                <a:sym typeface="Symbol"/>
              </a:rPr>
              <a:t> </a:t>
            </a:r>
            <a:r>
              <a:rPr lang="es-MX" dirty="0" smtClean="0"/>
              <a:t>R     (premisa)</a:t>
            </a:r>
          </a:p>
          <a:p>
            <a:r>
              <a:rPr lang="es-MX" dirty="0" smtClean="0"/>
              <a:t>(3) </a:t>
            </a:r>
            <a:r>
              <a:rPr lang="es-MX" dirty="0"/>
              <a:t>P </a:t>
            </a:r>
            <a:r>
              <a:rPr lang="es-MX" dirty="0" smtClean="0">
                <a:sym typeface="Symbol"/>
              </a:rPr>
              <a:t> </a:t>
            </a:r>
            <a:r>
              <a:rPr lang="es-MX" dirty="0" smtClean="0"/>
              <a:t>R 	(conclusión HS)</a:t>
            </a:r>
          </a:p>
          <a:p>
            <a:endParaRPr lang="es-MX" dirty="0"/>
          </a:p>
          <a:p>
            <a:r>
              <a:rPr lang="es-MX" dirty="0" smtClean="0"/>
              <a:t>Si vas al mercado entonces compras dulces, si compras dulces entonces gastas dinero, por lo tanto si vas al mercado gastas dinero.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003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Silogismo Disyuntivo  (DS)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	P   </a:t>
            </a:r>
            <a:r>
              <a:rPr lang="es-MX" dirty="0" smtClean="0">
                <a:sym typeface="Symbol"/>
              </a:rPr>
              <a:t>  Q</a:t>
            </a: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	P  </a:t>
            </a:r>
            <a:r>
              <a:rPr lang="es-MX" dirty="0" smtClean="0">
                <a:sym typeface="Symbol"/>
              </a:rPr>
              <a:t>  R 				</a:t>
            </a:r>
          </a:p>
          <a:p>
            <a:pPr marL="0" indent="0">
              <a:buNone/>
            </a:pPr>
            <a:r>
              <a:rPr lang="es-MX" dirty="0" smtClean="0"/>
              <a:t>	Q </a:t>
            </a:r>
            <a:r>
              <a:rPr lang="es-MX" dirty="0" smtClean="0">
                <a:sym typeface="Symbol"/>
              </a:rPr>
              <a:t>  S 	</a:t>
            </a:r>
          </a:p>
          <a:p>
            <a:pPr marL="0" indent="0">
              <a:buNone/>
            </a:pPr>
            <a:r>
              <a:rPr lang="es-MX" dirty="0" smtClean="0"/>
              <a:t>	R  </a:t>
            </a:r>
            <a:r>
              <a:rPr lang="es-MX" dirty="0" smtClean="0">
                <a:sym typeface="Symbol"/>
              </a:rPr>
              <a:t>  S</a:t>
            </a:r>
          </a:p>
          <a:p>
            <a:endParaRPr lang="es-MX" dirty="0" smtClean="0"/>
          </a:p>
        </p:txBody>
      </p:sp>
      <p:cxnSp>
        <p:nvCxnSpPr>
          <p:cNvPr id="6" name="5 Conector recto"/>
          <p:cNvCxnSpPr/>
          <p:nvPr/>
        </p:nvCxnSpPr>
        <p:spPr>
          <a:xfrm>
            <a:off x="899592" y="3356992"/>
            <a:ext cx="25922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2 Marcador de contenido"/>
          <p:cNvSpPr txBox="1">
            <a:spLocks/>
          </p:cNvSpPr>
          <p:nvPr/>
        </p:nvSpPr>
        <p:spPr>
          <a:xfrm>
            <a:off x="4427984" y="3501008"/>
            <a:ext cx="4208128" cy="24003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MX" dirty="0" smtClean="0"/>
              <a:t>P:  Vas al mercado</a:t>
            </a:r>
          </a:p>
          <a:p>
            <a:r>
              <a:rPr lang="es-MX" dirty="0" smtClean="0"/>
              <a:t>Q:  Vas al Cine</a:t>
            </a:r>
          </a:p>
          <a:p>
            <a:r>
              <a:rPr lang="es-MX" dirty="0" smtClean="0"/>
              <a:t>R: Compras dulces</a:t>
            </a:r>
          </a:p>
          <a:p>
            <a:r>
              <a:rPr lang="es-MX" dirty="0" smtClean="0"/>
              <a:t>S:  Llegas tarde </a:t>
            </a: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0981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25760"/>
            <a:ext cx="7498080" cy="1143000"/>
          </a:xfrm>
        </p:spPr>
        <p:txBody>
          <a:bodyPr/>
          <a:lstStyle/>
          <a:p>
            <a:r>
              <a:rPr lang="es-MX" dirty="0" smtClean="0"/>
              <a:t>Ejemplos de HS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580728"/>
            <a:ext cx="7708392" cy="4800600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Deducción</a:t>
            </a:r>
          </a:p>
          <a:p>
            <a:r>
              <a:rPr lang="es-MX" dirty="0" smtClean="0"/>
              <a:t>(1) P  </a:t>
            </a:r>
            <a:r>
              <a:rPr lang="es-MX" dirty="0" smtClean="0">
                <a:sym typeface="Symbol"/>
              </a:rPr>
              <a:t>  Q    (premisa)</a:t>
            </a:r>
            <a:endParaRPr lang="es-MX" dirty="0" smtClean="0"/>
          </a:p>
          <a:p>
            <a:r>
              <a:rPr lang="es-MX" dirty="0" smtClean="0"/>
              <a:t>(2) P </a:t>
            </a:r>
            <a:r>
              <a:rPr lang="es-MX" dirty="0" smtClean="0">
                <a:sym typeface="Symbol"/>
              </a:rPr>
              <a:t> </a:t>
            </a:r>
            <a:r>
              <a:rPr lang="es-MX" dirty="0" smtClean="0"/>
              <a:t>R      (premisa)</a:t>
            </a:r>
          </a:p>
          <a:p>
            <a:r>
              <a:rPr lang="es-MX" dirty="0" smtClean="0"/>
              <a:t>(3) Q </a:t>
            </a:r>
            <a:r>
              <a:rPr lang="es-MX" dirty="0">
                <a:sym typeface="Symbol"/>
              </a:rPr>
              <a:t> </a:t>
            </a:r>
            <a:r>
              <a:rPr lang="es-MX" dirty="0" smtClean="0"/>
              <a:t>S     (premisa)</a:t>
            </a:r>
          </a:p>
          <a:p>
            <a:r>
              <a:rPr lang="es-MX" dirty="0" smtClean="0"/>
              <a:t>(4) R </a:t>
            </a:r>
            <a:r>
              <a:rPr lang="es-MX" dirty="0" smtClean="0">
                <a:sym typeface="Symbol"/>
              </a:rPr>
              <a:t> </a:t>
            </a:r>
            <a:r>
              <a:rPr lang="es-MX" dirty="0" smtClean="0"/>
              <a:t>S </a:t>
            </a:r>
            <a:r>
              <a:rPr lang="es-MX" dirty="0"/>
              <a:t> </a:t>
            </a:r>
            <a:r>
              <a:rPr lang="es-MX" dirty="0" smtClean="0"/>
              <a:t>     (conclusión HS)</a:t>
            </a:r>
          </a:p>
          <a:p>
            <a:endParaRPr lang="es-MX" dirty="0"/>
          </a:p>
          <a:p>
            <a:r>
              <a:rPr lang="es-MX" dirty="0" smtClean="0"/>
              <a:t>Vas al mercado o vas al cine; </a:t>
            </a:r>
            <a:r>
              <a:rPr lang="es-MX" dirty="0"/>
              <a:t>s</a:t>
            </a:r>
            <a:r>
              <a:rPr lang="es-MX" dirty="0" smtClean="0"/>
              <a:t>i vas al mercado entonces compras dulces, si vas al cine llegas tarde, por lo tanto compras dulces o llegas tarde.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198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115616" y="1484784"/>
            <a:ext cx="7355160" cy="4876800"/>
          </a:xfrm>
        </p:spPr>
        <p:txBody>
          <a:bodyPr>
            <a:normAutofit/>
          </a:bodyPr>
          <a:lstStyle/>
          <a:p>
            <a:r>
              <a:rPr lang="es-MX" dirty="0" err="1" smtClean="0"/>
              <a:t>Suppes</a:t>
            </a:r>
            <a:r>
              <a:rPr lang="es-MX" dirty="0" smtClean="0"/>
              <a:t> Patrick, Hill Shirley;  Introducción a la Lógica Matemática.  Editorial Reverte 2000. </a:t>
            </a:r>
          </a:p>
          <a:p>
            <a:pPr marL="82296" indent="0">
              <a:buNone/>
            </a:pPr>
            <a:endParaRPr lang="es-ES" dirty="0" smtClean="0"/>
          </a:p>
          <a:p>
            <a:r>
              <a:rPr lang="es-MX" dirty="0" err="1" smtClean="0"/>
              <a:t>Mordechai</a:t>
            </a:r>
            <a:r>
              <a:rPr lang="es-MX" dirty="0" smtClean="0"/>
              <a:t> Ben Ari. </a:t>
            </a:r>
            <a:r>
              <a:rPr lang="es-MX" dirty="0" err="1" smtClean="0"/>
              <a:t>Mathematical</a:t>
            </a:r>
            <a:r>
              <a:rPr lang="es-MX" dirty="0" smtClean="0"/>
              <a:t> </a:t>
            </a:r>
            <a:r>
              <a:rPr lang="es-MX" dirty="0" err="1" smtClean="0"/>
              <a:t>Logic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Computer</a:t>
            </a:r>
            <a:r>
              <a:rPr lang="es-MX" dirty="0" smtClean="0"/>
              <a:t> </a:t>
            </a:r>
            <a:r>
              <a:rPr lang="es-MX" dirty="0" err="1" smtClean="0"/>
              <a:t>Science</a:t>
            </a:r>
            <a:r>
              <a:rPr lang="es-MX" dirty="0" smtClean="0"/>
              <a:t>.</a:t>
            </a:r>
            <a:r>
              <a:rPr lang="es-MX" dirty="0"/>
              <a:t> </a:t>
            </a:r>
            <a:r>
              <a:rPr lang="es-MX" dirty="0" err="1" smtClean="0"/>
              <a:t>Springer</a:t>
            </a:r>
            <a:r>
              <a:rPr lang="es-MX" dirty="0" smtClean="0"/>
              <a:t> 2001.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34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8418"/>
            <a:ext cx="7571184" cy="1371600"/>
          </a:xfrm>
        </p:spPr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7632848" cy="47091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000" dirty="0" smtClean="0"/>
              <a:t>Este Material sirve para</a:t>
            </a:r>
            <a:r>
              <a:rPr lang="es-MX" dirty="0"/>
              <a:t> </a:t>
            </a:r>
            <a:r>
              <a:rPr lang="es-MX" dirty="0" smtClean="0"/>
              <a:t>presentar el tema de lógica proposicional.  Abarca desde:</a:t>
            </a:r>
          </a:p>
          <a:p>
            <a:pPr lvl="2"/>
            <a:r>
              <a:rPr lang="es-MX" dirty="0" smtClean="0"/>
              <a:t>Orígenes</a:t>
            </a:r>
          </a:p>
          <a:p>
            <a:pPr lvl="2"/>
            <a:r>
              <a:rPr lang="es-MX" dirty="0" smtClean="0"/>
              <a:t>Representación</a:t>
            </a:r>
          </a:p>
          <a:p>
            <a:pPr lvl="2"/>
            <a:r>
              <a:rPr lang="es-MX" dirty="0" smtClean="0"/>
              <a:t>Conectivos, </a:t>
            </a:r>
            <a:endParaRPr lang="es-MX" dirty="0" smtClean="0"/>
          </a:p>
          <a:p>
            <a:pPr lvl="2"/>
            <a:r>
              <a:rPr lang="es-MX" dirty="0" smtClean="0"/>
              <a:t>Tablas de verdad </a:t>
            </a:r>
            <a:r>
              <a:rPr lang="es-MX" dirty="0" smtClean="0"/>
              <a:t>y </a:t>
            </a:r>
            <a:endParaRPr lang="es-MX" dirty="0" smtClean="0"/>
          </a:p>
          <a:p>
            <a:pPr lvl="2"/>
            <a:r>
              <a:rPr lang="es-MX" dirty="0" smtClean="0"/>
              <a:t>Reglas de inferencia para deducir </a:t>
            </a:r>
            <a:r>
              <a:rPr lang="es-MX" dirty="0" smtClean="0"/>
              <a:t>conclusiones</a:t>
            </a:r>
            <a:endParaRPr lang="es-MX" dirty="0" smtClean="0"/>
          </a:p>
          <a:p>
            <a:pPr lvl="2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15273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5219"/>
            <a:ext cx="7571184" cy="1371600"/>
          </a:xfrm>
        </p:spPr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7992888" cy="47091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 smtClean="0"/>
              <a:t> Las </a:t>
            </a:r>
            <a:r>
              <a:rPr lang="es-MX" dirty="0"/>
              <a:t>diapositivas deben verse en orden, y </a:t>
            </a:r>
            <a:r>
              <a:rPr lang="es-MX" dirty="0" smtClean="0"/>
              <a:t>debe </a:t>
            </a:r>
            <a:r>
              <a:rPr lang="es-MX" dirty="0"/>
              <a:t>revisarse </a:t>
            </a:r>
            <a:r>
              <a:rPr lang="es-MX" dirty="0" smtClean="0"/>
              <a:t>el tema completo en aproximadamente </a:t>
            </a:r>
            <a:r>
              <a:rPr lang="es-MX" dirty="0" smtClean="0"/>
              <a:t>18 </a:t>
            </a:r>
            <a:r>
              <a:rPr lang="es-MX" dirty="0" smtClean="0"/>
              <a:t>horas.</a:t>
            </a:r>
          </a:p>
          <a:p>
            <a:r>
              <a:rPr lang="es-MX" dirty="0" smtClean="0">
                <a:solidFill>
                  <a:srgbClr val="000000"/>
                </a:solidFill>
              </a:rPr>
              <a:t> Se </a:t>
            </a:r>
            <a:r>
              <a:rPr lang="es-MX" dirty="0" smtClean="0">
                <a:solidFill>
                  <a:srgbClr val="000000"/>
                </a:solidFill>
              </a:rPr>
              <a:t>recomienda que el profesor lleve varios ejercicios para trabajar durante la clase.</a:t>
            </a:r>
            <a:endParaRPr lang="es-MX" dirty="0">
              <a:solidFill>
                <a:srgbClr val="000000"/>
              </a:solidFill>
            </a:endParaRPr>
          </a:p>
          <a:p>
            <a:r>
              <a:rPr lang="es-MX" dirty="0" smtClean="0"/>
              <a:t> A </a:t>
            </a:r>
            <a:r>
              <a:rPr lang="es-MX" dirty="0"/>
              <a:t>continuación se presenta una tabla para relacionar las dispositivas con los contenidos del curso.</a:t>
            </a:r>
          </a:p>
          <a:p>
            <a:pPr lvl="2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12803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es-MX" dirty="0" smtClean="0"/>
              <a:t>Guion Explicativo</a:t>
            </a:r>
            <a:endParaRPr lang="es-E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6984776" cy="5138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53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Lógica Proposicional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Ejemplos</a:t>
            </a:r>
          </a:p>
          <a:p>
            <a:pPr lvl="1"/>
            <a:r>
              <a:rPr lang="es-MX" dirty="0" smtClean="0"/>
              <a:t>p: está lloviendo</a:t>
            </a:r>
          </a:p>
          <a:p>
            <a:pPr lvl="1"/>
            <a:r>
              <a:rPr lang="es-MX" dirty="0" smtClean="0"/>
              <a:t>q: estudio para el examen</a:t>
            </a:r>
          </a:p>
          <a:p>
            <a:pPr lvl="1"/>
            <a:r>
              <a:rPr lang="es-MX" dirty="0" smtClean="0"/>
              <a:t>r: llevo paraguas </a:t>
            </a:r>
          </a:p>
          <a:p>
            <a:pPr lvl="1"/>
            <a:r>
              <a:rPr lang="es-MX" dirty="0" smtClean="0"/>
              <a:t>s: te mojas</a:t>
            </a:r>
          </a:p>
          <a:p>
            <a:pPr lvl="1"/>
            <a:r>
              <a:rPr lang="es-MX" dirty="0" smtClean="0"/>
              <a:t>t: salgo a pasear</a:t>
            </a:r>
          </a:p>
        </p:txBody>
      </p:sp>
    </p:spTree>
    <p:extLst>
      <p:ext uri="{BB962C8B-B14F-4D97-AF65-F5344CB8AC3E}">
        <p14:creationId xmlns:p14="http://schemas.microsoft.com/office/powerpoint/2010/main" val="45758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Conectivos lógicos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507288" cy="4873752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Se especifica un conocimiento más complejo a través del uso de varias proposiciones y de conectivos (enlaces).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541" y="3140968"/>
            <a:ext cx="4974523" cy="3193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838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EJEMPLOS	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264" cy="4873752"/>
          </a:xfrm>
        </p:spPr>
        <p:txBody>
          <a:bodyPr>
            <a:normAutofit/>
          </a:bodyPr>
          <a:lstStyle/>
          <a:p>
            <a:r>
              <a:rPr lang="es-MX" dirty="0" smtClean="0"/>
              <a:t> </a:t>
            </a:r>
            <a:r>
              <a:rPr lang="es-MX" dirty="0" smtClean="0">
                <a:solidFill>
                  <a:srgbClr val="F66400"/>
                </a:solidFill>
              </a:rPr>
              <a:t>Proposiciones</a:t>
            </a:r>
          </a:p>
          <a:p>
            <a:pPr lvl="1"/>
            <a:r>
              <a:rPr lang="es-MX" dirty="0" smtClean="0"/>
              <a:t>p: está </a:t>
            </a:r>
            <a:r>
              <a:rPr lang="es-MX" dirty="0"/>
              <a:t>soleado</a:t>
            </a:r>
          </a:p>
          <a:p>
            <a:pPr lvl="1"/>
            <a:r>
              <a:rPr lang="es-MX" dirty="0" smtClean="0"/>
              <a:t>q: llueve</a:t>
            </a:r>
            <a:endParaRPr lang="es-MX" dirty="0"/>
          </a:p>
          <a:p>
            <a:r>
              <a:rPr lang="es-MX" dirty="0" smtClean="0">
                <a:solidFill>
                  <a:srgbClr val="F66400"/>
                </a:solidFill>
              </a:rPr>
              <a:t>Proposiciones con conectivos</a:t>
            </a:r>
            <a:endParaRPr lang="es-MX" dirty="0">
              <a:solidFill>
                <a:srgbClr val="F66400"/>
              </a:solidFill>
            </a:endParaRPr>
          </a:p>
          <a:p>
            <a:pPr marL="365760" lvl="1" indent="0">
              <a:buNone/>
            </a:pPr>
            <a:r>
              <a:rPr lang="es-MX" dirty="0"/>
              <a:t>No está soleado		</a:t>
            </a:r>
            <a:r>
              <a:rPr lang="es-MX" dirty="0" smtClean="0"/>
              <a:t>		</a:t>
            </a:r>
            <a:r>
              <a:rPr lang="es-MX" dirty="0" smtClean="0">
                <a:sym typeface="Symbol"/>
              </a:rPr>
              <a:t></a:t>
            </a:r>
            <a:r>
              <a:rPr lang="es-MX" dirty="0">
                <a:sym typeface="Symbol"/>
              </a:rPr>
              <a:t>p</a:t>
            </a:r>
            <a:endParaRPr lang="es-MX" dirty="0"/>
          </a:p>
          <a:p>
            <a:pPr marL="365760" lvl="1" indent="0">
              <a:buNone/>
            </a:pPr>
            <a:r>
              <a:rPr lang="es-MX" dirty="0"/>
              <a:t>Voy al cine y llueve	</a:t>
            </a:r>
            <a:r>
              <a:rPr lang="es-MX" dirty="0" smtClean="0"/>
              <a:t>			r </a:t>
            </a:r>
            <a:r>
              <a:rPr lang="es-MX" dirty="0">
                <a:sym typeface="Symbol"/>
              </a:rPr>
              <a:t> </a:t>
            </a:r>
            <a:r>
              <a:rPr lang="es-MX" dirty="0" smtClean="0">
                <a:sym typeface="Symbol"/>
              </a:rPr>
              <a:t>q</a:t>
            </a:r>
            <a:endParaRPr lang="es-MX" dirty="0"/>
          </a:p>
          <a:p>
            <a:pPr marL="365760" lvl="1" indent="0">
              <a:buNone/>
            </a:pPr>
            <a:r>
              <a:rPr lang="es-MX" dirty="0"/>
              <a:t>Si está soleado entonces no </a:t>
            </a:r>
            <a:r>
              <a:rPr lang="es-MX" dirty="0" smtClean="0"/>
              <a:t>llueve   	p </a:t>
            </a:r>
            <a:r>
              <a:rPr lang="es-MX" dirty="0" smtClean="0">
                <a:sym typeface="Symbol"/>
              </a:rPr>
              <a:t> q</a:t>
            </a:r>
            <a:endParaRPr lang="es-MX" dirty="0"/>
          </a:p>
          <a:p>
            <a:pPr marL="365760" lvl="1" indent="0">
              <a:buNone/>
            </a:pPr>
            <a:r>
              <a:rPr lang="es-MX" dirty="0"/>
              <a:t>Voy al cine si y solo si </a:t>
            </a:r>
            <a:r>
              <a:rPr lang="es-MX" dirty="0" smtClean="0"/>
              <a:t>estudias 	 r </a:t>
            </a:r>
            <a:r>
              <a:rPr lang="es-MX" dirty="0" smtClean="0">
                <a:sym typeface="Symbol"/>
              </a:rPr>
              <a:t></a:t>
            </a:r>
            <a:r>
              <a:rPr lang="es-MX" dirty="0" smtClean="0"/>
              <a:t> s</a:t>
            </a:r>
            <a:endParaRPr lang="es-MX" dirty="0"/>
          </a:p>
          <a:p>
            <a:pPr marL="365760" lvl="1" indent="0">
              <a:buNone/>
            </a:pPr>
            <a:r>
              <a:rPr lang="es-MX" dirty="0"/>
              <a:t>Llueve o está </a:t>
            </a:r>
            <a:r>
              <a:rPr lang="es-MX" dirty="0" smtClean="0"/>
              <a:t>soleado			q </a:t>
            </a:r>
            <a:r>
              <a:rPr lang="es-MX" dirty="0" smtClean="0">
                <a:sym typeface="Symbol"/>
              </a:rPr>
              <a:t></a:t>
            </a:r>
            <a:r>
              <a:rPr lang="es-MX" dirty="0" smtClean="0"/>
              <a:t> p</a:t>
            </a:r>
            <a:endParaRPr lang="es-MX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3985592" y="2155648"/>
            <a:ext cx="4258816" cy="10573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s-MX" dirty="0" smtClean="0"/>
              <a:t>r: voy al cine</a:t>
            </a:r>
          </a:p>
          <a:p>
            <a:pPr lvl="1"/>
            <a:r>
              <a:rPr lang="es-MX" dirty="0" smtClean="0"/>
              <a:t>s: estudias</a:t>
            </a:r>
            <a:endParaRPr lang="es-MX" dirty="0"/>
          </a:p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4338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 </a:t>
            </a:r>
            <a:r>
              <a:rPr lang="es-MX" sz="2400" dirty="0" smtClean="0"/>
              <a:t>(separar en proposiciones)</a:t>
            </a:r>
            <a:endParaRPr lang="es-ES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7504" y="1600200"/>
            <a:ext cx="8784976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/>
              <a:t>El examen será el </a:t>
            </a:r>
            <a:r>
              <a:rPr lang="es-MX" sz="2800" dirty="0" smtClean="0"/>
              <a:t>viernes </a:t>
            </a:r>
            <a:r>
              <a:rPr lang="es-MX" sz="2800" dirty="0" smtClean="0"/>
              <a:t>o </a:t>
            </a:r>
            <a:r>
              <a:rPr lang="es-MX" sz="2800" dirty="0" smtClean="0"/>
              <a:t>el examen será el lunes</a:t>
            </a:r>
            <a:r>
              <a:rPr lang="es-MX" sz="2800" dirty="0" smtClean="0"/>
              <a:t>. Si el examen es el </a:t>
            </a:r>
            <a:r>
              <a:rPr lang="es-MX" sz="2800" dirty="0" smtClean="0"/>
              <a:t>viernes </a:t>
            </a:r>
            <a:r>
              <a:rPr lang="es-MX" sz="2800" dirty="0" smtClean="0"/>
              <a:t>entonces </a:t>
            </a:r>
            <a:r>
              <a:rPr lang="es-MX" sz="2800" dirty="0" smtClean="0"/>
              <a:t>pido </a:t>
            </a:r>
            <a:r>
              <a:rPr lang="es-MX" sz="2800" dirty="0" smtClean="0"/>
              <a:t>permiso para </a:t>
            </a:r>
            <a:r>
              <a:rPr lang="es-MX" sz="2800" dirty="0" smtClean="0"/>
              <a:t>faltar. </a:t>
            </a:r>
            <a:r>
              <a:rPr lang="es-MX" sz="2800" dirty="0" smtClean="0"/>
              <a:t>Si no </a:t>
            </a:r>
            <a:r>
              <a:rPr lang="es-MX" sz="2800" dirty="0" smtClean="0"/>
              <a:t>pido </a:t>
            </a:r>
            <a:r>
              <a:rPr lang="es-MX" sz="2800" dirty="0" smtClean="0"/>
              <a:t>permiso para </a:t>
            </a:r>
            <a:r>
              <a:rPr lang="es-MX" sz="2800" dirty="0" smtClean="0"/>
              <a:t>faltar </a:t>
            </a:r>
            <a:r>
              <a:rPr lang="es-MX" sz="2800" dirty="0" smtClean="0"/>
              <a:t>entonces llegaré </a:t>
            </a:r>
            <a:r>
              <a:rPr lang="es-MX" sz="2800" dirty="0" smtClean="0"/>
              <a:t>tarde al examen. Si el examen es el lunes entonces podré estudiar el sábado. </a:t>
            </a:r>
          </a:p>
          <a:p>
            <a:pPr marL="0" indent="0">
              <a:buNone/>
            </a:pPr>
            <a:r>
              <a:rPr lang="es-MX" sz="2800" dirty="0" smtClean="0"/>
              <a:t>Llegaré tardé </a:t>
            </a:r>
            <a:r>
              <a:rPr lang="es-MX" sz="2800" dirty="0"/>
              <a:t>al examen. Por lo tanto, </a:t>
            </a:r>
            <a:r>
              <a:rPr lang="es-MX" sz="2800" dirty="0" smtClean="0"/>
              <a:t>pido </a:t>
            </a:r>
            <a:r>
              <a:rPr lang="es-MX" sz="2800" dirty="0"/>
              <a:t>permiso para </a:t>
            </a:r>
            <a:r>
              <a:rPr lang="es-MX" sz="2800" dirty="0" smtClean="0"/>
              <a:t>faltar </a:t>
            </a:r>
            <a:r>
              <a:rPr lang="es-MX" sz="2800" dirty="0"/>
              <a:t>o podré estudiar el fin de </a:t>
            </a:r>
            <a:r>
              <a:rPr lang="es-MX" sz="2800" dirty="0" smtClean="0"/>
              <a:t>semana, no pido permiso para faltar.</a:t>
            </a:r>
            <a:endParaRPr lang="es-ES" sz="2800" dirty="0"/>
          </a:p>
        </p:txBody>
      </p:sp>
      <p:grpSp>
        <p:nvGrpSpPr>
          <p:cNvPr id="7" name="6 Grupo"/>
          <p:cNvGrpSpPr/>
          <p:nvPr/>
        </p:nvGrpSpPr>
        <p:grpSpPr>
          <a:xfrm>
            <a:off x="251520" y="1628800"/>
            <a:ext cx="4176464" cy="432048"/>
            <a:chOff x="395536" y="1628800"/>
            <a:chExt cx="4176464" cy="432048"/>
          </a:xfrm>
        </p:grpSpPr>
        <p:cxnSp>
          <p:nvCxnSpPr>
            <p:cNvPr id="5" name="4 Conector recto"/>
            <p:cNvCxnSpPr/>
            <p:nvPr/>
          </p:nvCxnSpPr>
          <p:spPr>
            <a:xfrm>
              <a:off x="395536" y="2060848"/>
              <a:ext cx="4176464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5 CuadroTexto"/>
            <p:cNvSpPr txBox="1"/>
            <p:nvPr/>
          </p:nvSpPr>
          <p:spPr>
            <a:xfrm>
              <a:off x="2411760" y="1628800"/>
              <a:ext cx="35939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chemeClr val="tx2"/>
                  </a:solidFill>
                </a:rPr>
                <a:t>P</a:t>
              </a:r>
              <a:endParaRPr lang="es-E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4860032" y="1628800"/>
            <a:ext cx="3888432" cy="432048"/>
            <a:chOff x="195201" y="1628800"/>
            <a:chExt cx="2791977" cy="432048"/>
          </a:xfrm>
        </p:grpSpPr>
        <p:cxnSp>
          <p:nvCxnSpPr>
            <p:cNvPr id="9" name="8 Conector recto"/>
            <p:cNvCxnSpPr/>
            <p:nvPr/>
          </p:nvCxnSpPr>
          <p:spPr>
            <a:xfrm>
              <a:off x="195201" y="2060848"/>
              <a:ext cx="2791977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9 CuadroTexto"/>
            <p:cNvSpPr txBox="1"/>
            <p:nvPr/>
          </p:nvSpPr>
          <p:spPr>
            <a:xfrm>
              <a:off x="1619026" y="1628800"/>
              <a:ext cx="37702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b="1" dirty="0" smtClean="0">
                  <a:solidFill>
                    <a:schemeClr val="tx2"/>
                  </a:solidFill>
                </a:rPr>
                <a:t>Q</a:t>
              </a:r>
              <a:endParaRPr lang="es-E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6156176" y="2132856"/>
            <a:ext cx="2592288" cy="369332"/>
            <a:chOff x="106858" y="1628800"/>
            <a:chExt cx="2592288" cy="369332"/>
          </a:xfrm>
        </p:grpSpPr>
        <p:cxnSp>
          <p:nvCxnSpPr>
            <p:cNvPr id="14" name="13 Conector recto"/>
            <p:cNvCxnSpPr/>
            <p:nvPr/>
          </p:nvCxnSpPr>
          <p:spPr>
            <a:xfrm>
              <a:off x="106858" y="1998132"/>
              <a:ext cx="259228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14 CuadroTexto"/>
            <p:cNvSpPr txBox="1"/>
            <p:nvPr/>
          </p:nvSpPr>
          <p:spPr>
            <a:xfrm>
              <a:off x="1619026" y="1628800"/>
              <a:ext cx="37702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b="1" dirty="0" smtClean="0">
                  <a:solidFill>
                    <a:schemeClr val="tx2"/>
                  </a:solidFill>
                </a:rPr>
                <a:t>R</a:t>
              </a:r>
              <a:endParaRPr lang="es-ES" b="1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26" name="25 Conector recto"/>
          <p:cNvCxnSpPr/>
          <p:nvPr/>
        </p:nvCxnSpPr>
        <p:spPr>
          <a:xfrm>
            <a:off x="107504" y="2924944"/>
            <a:ext cx="194421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27 Grupo"/>
          <p:cNvGrpSpPr/>
          <p:nvPr/>
        </p:nvGrpSpPr>
        <p:grpSpPr>
          <a:xfrm>
            <a:off x="107504" y="2996952"/>
            <a:ext cx="3888432" cy="432048"/>
            <a:chOff x="395536" y="1628800"/>
            <a:chExt cx="4176464" cy="432048"/>
          </a:xfrm>
        </p:grpSpPr>
        <p:cxnSp>
          <p:nvCxnSpPr>
            <p:cNvPr id="29" name="28 Conector recto"/>
            <p:cNvCxnSpPr/>
            <p:nvPr/>
          </p:nvCxnSpPr>
          <p:spPr>
            <a:xfrm>
              <a:off x="395536" y="2060848"/>
              <a:ext cx="4176464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29 CuadroTexto"/>
            <p:cNvSpPr txBox="1"/>
            <p:nvPr/>
          </p:nvSpPr>
          <p:spPr>
            <a:xfrm>
              <a:off x="2428694" y="1628800"/>
              <a:ext cx="36363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b="1" dirty="0" smtClean="0">
                  <a:solidFill>
                    <a:schemeClr val="tx2"/>
                  </a:solidFill>
                </a:rPr>
                <a:t>S</a:t>
              </a:r>
              <a:endParaRPr lang="es-E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1" name="30 Grupo"/>
          <p:cNvGrpSpPr/>
          <p:nvPr/>
        </p:nvGrpSpPr>
        <p:grpSpPr>
          <a:xfrm>
            <a:off x="1835696" y="3429000"/>
            <a:ext cx="3960441" cy="432048"/>
            <a:chOff x="395536" y="1628800"/>
            <a:chExt cx="4176464" cy="432048"/>
          </a:xfrm>
        </p:grpSpPr>
        <p:cxnSp>
          <p:nvCxnSpPr>
            <p:cNvPr id="32" name="31 Conector recto"/>
            <p:cNvCxnSpPr/>
            <p:nvPr/>
          </p:nvCxnSpPr>
          <p:spPr>
            <a:xfrm>
              <a:off x="395536" y="2060848"/>
              <a:ext cx="4176464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32 CuadroTexto"/>
            <p:cNvSpPr txBox="1"/>
            <p:nvPr/>
          </p:nvSpPr>
          <p:spPr>
            <a:xfrm>
              <a:off x="2411760" y="1628800"/>
              <a:ext cx="29274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b="1" dirty="0" smtClean="0">
                  <a:solidFill>
                    <a:schemeClr val="tx2"/>
                  </a:solidFill>
                </a:rPr>
                <a:t>T</a:t>
              </a:r>
              <a:endParaRPr lang="es-ES" b="1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401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Personalizado 43">
      <a:dk1>
        <a:sysClr val="windowText" lastClr="000000"/>
      </a:dk1>
      <a:lt1>
        <a:sysClr val="window" lastClr="FFFFFF"/>
      </a:lt1>
      <a:dk2>
        <a:srgbClr val="00B050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FFFFFF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748</TotalTime>
  <Words>1770</Words>
  <Application>Microsoft Office PowerPoint</Application>
  <PresentationFormat>Presentación en pantalla (4:3)</PresentationFormat>
  <Paragraphs>522</Paragraphs>
  <Slides>59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60" baseType="lpstr">
      <vt:lpstr>Mirador</vt:lpstr>
      <vt:lpstr>Presentación de PowerPoint</vt:lpstr>
      <vt:lpstr>Presentación de PowerPoint</vt:lpstr>
      <vt:lpstr>Presentación de PowerPoint</vt:lpstr>
      <vt:lpstr>Unidad de Competencia II</vt:lpstr>
      <vt:lpstr>Lógica Proposicional</vt:lpstr>
      <vt:lpstr>Lógica Proposicional</vt:lpstr>
      <vt:lpstr>Conectivos lógicos</vt:lpstr>
      <vt:lpstr>EJEMPLOS </vt:lpstr>
      <vt:lpstr>Ejercicio (separar en proposiciones)</vt:lpstr>
      <vt:lpstr>Ejercicio (reescribir usando proposiciones con conectivos)</vt:lpstr>
      <vt:lpstr>Ejercicio (reescribir usando proposiciones con conectivos)</vt:lpstr>
      <vt:lpstr>Ejercicio (reescribir usando proposiciones con conectivos)</vt:lpstr>
      <vt:lpstr>Valores de Verdad</vt:lpstr>
      <vt:lpstr>Negación ( NO, NOT  !    ‘  - )</vt:lpstr>
      <vt:lpstr>Y, Conjunción, AND (    )</vt:lpstr>
      <vt:lpstr>Ejemplos</vt:lpstr>
      <vt:lpstr>Ejemplo</vt:lpstr>
      <vt:lpstr>O, Disjunción, OR + |   </vt:lpstr>
      <vt:lpstr>Ejemplos</vt:lpstr>
      <vt:lpstr>Ejemplos</vt:lpstr>
      <vt:lpstr>O, Disjunción, OR + |   </vt:lpstr>
      <vt:lpstr>Condicional, Implicación</vt:lpstr>
      <vt:lpstr>Ejemplo</vt:lpstr>
      <vt:lpstr>Valores de Verdad</vt:lpstr>
      <vt:lpstr>O Exclusivo (uno u otro pero no ambos), XOR ,</vt:lpstr>
      <vt:lpstr>Ejemplo</vt:lpstr>
      <vt:lpstr>Valores de Verdad</vt:lpstr>
      <vt:lpstr>Bicondicional   </vt:lpstr>
      <vt:lpstr>Bicondicional   </vt:lpstr>
      <vt:lpstr>Tablas de Verdad</vt:lpstr>
      <vt:lpstr>Tabla de verdad (AB)(CA)</vt:lpstr>
      <vt:lpstr>Satisfacibilidad</vt:lpstr>
      <vt:lpstr>Ejemplo</vt:lpstr>
      <vt:lpstr>Tautología</vt:lpstr>
      <vt:lpstr>Ejemplo</vt:lpstr>
      <vt:lpstr>Ejemplo</vt:lpstr>
      <vt:lpstr>Contradicción</vt:lpstr>
      <vt:lpstr>Ejemplo</vt:lpstr>
      <vt:lpstr>Inferencia Lógica</vt:lpstr>
      <vt:lpstr>Deducción</vt:lpstr>
      <vt:lpstr>Reglas de Inferencia</vt:lpstr>
      <vt:lpstr>Modus Ponendo Ponens  (PP)</vt:lpstr>
      <vt:lpstr>Ejemplos de PP</vt:lpstr>
      <vt:lpstr>Ejemplos de PP</vt:lpstr>
      <vt:lpstr>Modus Tollendo Tollens  (TT)</vt:lpstr>
      <vt:lpstr>Ejemplos de TT</vt:lpstr>
      <vt:lpstr>Ejemplos de TT</vt:lpstr>
      <vt:lpstr>Modus Tollendo Ponens  (TP)</vt:lpstr>
      <vt:lpstr>Ejemplos de TP</vt:lpstr>
      <vt:lpstr>Ejemplos de TP</vt:lpstr>
      <vt:lpstr>Silogismo Hipotético  (HS)</vt:lpstr>
      <vt:lpstr>Ejemplos de HS</vt:lpstr>
      <vt:lpstr>Ejemplos de HS</vt:lpstr>
      <vt:lpstr>Silogismo Disyuntivo  (DS)</vt:lpstr>
      <vt:lpstr>Ejemplos de HS</vt:lpstr>
      <vt:lpstr>Referencias</vt:lpstr>
      <vt:lpstr>Guion Explicativo</vt:lpstr>
      <vt:lpstr>Guion Explicativo</vt:lpstr>
      <vt:lpstr>Guion Explicativo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Lógica</dc:title>
  <dc:creator>maricela quintana</dc:creator>
  <cp:lastModifiedBy>mquintanal</cp:lastModifiedBy>
  <cp:revision>99</cp:revision>
  <dcterms:created xsi:type="dcterms:W3CDTF">2013-02-18T18:13:25Z</dcterms:created>
  <dcterms:modified xsi:type="dcterms:W3CDTF">2017-10-18T03:17:28Z</dcterms:modified>
</cp:coreProperties>
</file>