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47" r:id="rId1"/>
  </p:sldMasterIdLst>
  <p:notesMasterIdLst>
    <p:notesMasterId r:id="rId53"/>
  </p:notesMasterIdLst>
  <p:handoutMasterIdLst>
    <p:handoutMasterId r:id="rId54"/>
  </p:handoutMasterIdLst>
  <p:sldIdLst>
    <p:sldId id="315" r:id="rId2"/>
    <p:sldId id="316" r:id="rId3"/>
    <p:sldId id="317" r:id="rId4"/>
    <p:sldId id="320" r:id="rId5"/>
    <p:sldId id="321" r:id="rId6"/>
    <p:sldId id="322" r:id="rId7"/>
    <p:sldId id="323" r:id="rId8"/>
    <p:sldId id="268" r:id="rId9"/>
    <p:sldId id="333" r:id="rId10"/>
    <p:sldId id="285" r:id="rId11"/>
    <p:sldId id="334" r:id="rId12"/>
    <p:sldId id="294" r:id="rId13"/>
    <p:sldId id="324" r:id="rId14"/>
    <p:sldId id="297" r:id="rId15"/>
    <p:sldId id="313" r:id="rId16"/>
    <p:sldId id="314" r:id="rId17"/>
    <p:sldId id="325" r:id="rId18"/>
    <p:sldId id="303" r:id="rId19"/>
    <p:sldId id="326" r:id="rId20"/>
    <p:sldId id="328" r:id="rId21"/>
    <p:sldId id="329" r:id="rId22"/>
    <p:sldId id="330" r:id="rId23"/>
    <p:sldId id="302" r:id="rId24"/>
    <p:sldId id="331" r:id="rId25"/>
    <p:sldId id="332" r:id="rId26"/>
    <p:sldId id="335" r:id="rId27"/>
    <p:sldId id="336" r:id="rId28"/>
    <p:sldId id="341" r:id="rId29"/>
    <p:sldId id="342" r:id="rId30"/>
    <p:sldId id="343" r:id="rId31"/>
    <p:sldId id="344" r:id="rId32"/>
    <p:sldId id="337" r:id="rId33"/>
    <p:sldId id="340" r:id="rId34"/>
    <p:sldId id="338" r:id="rId35"/>
    <p:sldId id="345" r:id="rId36"/>
    <p:sldId id="305" r:id="rId37"/>
    <p:sldId id="346" r:id="rId38"/>
    <p:sldId id="347" r:id="rId39"/>
    <p:sldId id="349" r:id="rId40"/>
    <p:sldId id="350" r:id="rId41"/>
    <p:sldId id="306" r:id="rId42"/>
    <p:sldId id="351" r:id="rId43"/>
    <p:sldId id="352" r:id="rId44"/>
    <p:sldId id="353" r:id="rId45"/>
    <p:sldId id="354" r:id="rId46"/>
    <p:sldId id="355" r:id="rId47"/>
    <p:sldId id="356" r:id="rId48"/>
    <p:sldId id="308" r:id="rId49"/>
    <p:sldId id="357" r:id="rId50"/>
    <p:sldId id="358" r:id="rId51"/>
    <p:sldId id="359" r:id="rId52"/>
  </p:sldIdLst>
  <p:sldSz cx="9144000" cy="6858000" type="screen4x3"/>
  <p:notesSz cx="6858000" cy="9180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FF00FF"/>
    <a:srgbClr val="66003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87"/>
    <p:restoredTop sz="90925" autoAdjust="0"/>
  </p:normalViewPr>
  <p:slideViewPr>
    <p:cSldViewPr>
      <p:cViewPr>
        <p:scale>
          <a:sx n="60" d="100"/>
          <a:sy n="60" d="100"/>
        </p:scale>
        <p:origin x="-1326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38.xml"/><Relationship Id="rId3" Type="http://schemas.openxmlformats.org/officeDocument/2006/relationships/slide" Target="slides/slide25.xml"/><Relationship Id="rId7" Type="http://schemas.openxmlformats.org/officeDocument/2006/relationships/slide" Target="slides/slide37.xml"/><Relationship Id="rId2" Type="http://schemas.openxmlformats.org/officeDocument/2006/relationships/slide" Target="slides/slide24.xml"/><Relationship Id="rId1" Type="http://schemas.openxmlformats.org/officeDocument/2006/relationships/slide" Target="slides/slide23.xml"/><Relationship Id="rId6" Type="http://schemas.openxmlformats.org/officeDocument/2006/relationships/slide" Target="slides/slide34.xml"/><Relationship Id="rId5" Type="http://schemas.openxmlformats.org/officeDocument/2006/relationships/slide" Target="slides/slide33.xml"/><Relationship Id="rId4" Type="http://schemas.openxmlformats.org/officeDocument/2006/relationships/slide" Target="slides/slide32.xml"/><Relationship Id="rId9" Type="http://schemas.openxmlformats.org/officeDocument/2006/relationships/slide" Target="slides/slide3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638" tIns="45819" rIns="91638" bIns="45819" numCol="1" anchor="t" anchorCtr="0" compatLnSpc="1">
            <a:prstTxWarp prst="textNoShape">
              <a:avLst/>
            </a:prstTxWarp>
          </a:bodyPr>
          <a:lstStyle>
            <a:lvl1pPr defTabSz="917575"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638" tIns="45819" rIns="91638" bIns="45819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638" tIns="45819" rIns="91638" bIns="45819" numCol="1" anchor="b" anchorCtr="0" compatLnSpc="1">
            <a:prstTxWarp prst="textNoShape">
              <a:avLst/>
            </a:prstTxWarp>
          </a:bodyPr>
          <a:lstStyle>
            <a:lvl1pPr defTabSz="917575"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2172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638" tIns="45819" rIns="91638" bIns="45819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 smtClean="0"/>
            </a:lvl1pPr>
          </a:lstStyle>
          <a:p>
            <a:pPr>
              <a:defRPr/>
            </a:pPr>
            <a:fld id="{6C998730-84D7-49D9-A066-2259BD23038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98899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F3611-C65C-446E-8FA2-805DE8AC382E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35063" y="688975"/>
            <a:ext cx="4587875" cy="3441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60863"/>
            <a:ext cx="5486400" cy="413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720138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720138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B8EE2-90D0-44D3-B8CC-81903ECA18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7226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FB861-7980-4AF7-B43E-43AD7D4C7DA5}" type="slidenum">
              <a:rPr lang="es-ES_tradnl" smtClean="0"/>
              <a:pPr/>
              <a:t>1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8EE2-90D0-44D3-B8CC-81903ECA1801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5222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8E1DAEE-8946-4F8B-BB1D-FFF1C255FB85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F41438B-032F-4772-8CF9-04DDA3627BFF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944B0F7-37AD-4175-ABC8-60C63930E20E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" name="1 CuadroTexto"/>
          <p:cNvSpPr txBox="1"/>
          <p:nvPr userDrawn="1"/>
        </p:nvSpPr>
        <p:spPr>
          <a:xfrm>
            <a:off x="5168002" y="6381328"/>
            <a:ext cx="3940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FD6A18-D489-44B1-BAED-09265E7DEC8B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57F2310-F51B-4FE3-BFD8-958A51664AD5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53B4FE5-6B2D-4F04-AEC8-33897F6F34EA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31979CB-BE4A-4346-AFB4-B0780A28E20B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 userDrawn="1"/>
        </p:nvSpPr>
        <p:spPr>
          <a:xfrm>
            <a:off x="5220072" y="6381328"/>
            <a:ext cx="3940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BA00758-F606-40EB-9307-61C91B633A92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047D681-1997-4104-B120-5B6537EB2E0B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49F813B-3F0C-4DA7-9C86-35AA46CBA583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47488"/>
            <a:ext cx="5544616" cy="267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20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92316" y="3746921"/>
            <a:ext cx="3083540" cy="1338263"/>
          </a:xfrm>
        </p:spPr>
        <p:txBody>
          <a:bodyPr>
            <a:noAutofit/>
          </a:bodyPr>
          <a:lstStyle/>
          <a:p>
            <a:pPr marL="0" indent="0" algn="ctr" eaLnBrk="1" hangingPunct="1">
              <a:buNone/>
              <a:defRPr/>
            </a:pPr>
            <a:r>
              <a:rPr lang="es-MX" sz="3600" b="1" dirty="0" smtClean="0">
                <a:solidFill>
                  <a:srgbClr val="B08600"/>
                </a:solidFill>
              </a:rPr>
              <a:t>Reglas de Asociación</a:t>
            </a:r>
            <a:endParaRPr lang="es-ES" sz="3600" b="1" dirty="0" smtClean="0">
              <a:solidFill>
                <a:srgbClr val="B0860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332656"/>
            <a:ext cx="9144000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1905194" y="620688"/>
            <a:ext cx="561913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tx2">
                    <a:lumMod val="75000"/>
                  </a:schemeClr>
                </a:solidFill>
              </a:rPr>
              <a:t>Centro Universitario </a:t>
            </a:r>
            <a:r>
              <a:rPr lang="es-MX" sz="2400" baseline="0" dirty="0" smtClean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</a:p>
          <a:p>
            <a:endParaRPr lang="es-MX" sz="2800" baseline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9515"/>
            <a:ext cx="1224136" cy="1035269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0" y="1628800"/>
            <a:ext cx="9144000" cy="790347"/>
          </a:xfrm>
          <a:prstGeom prst="rect">
            <a:avLst/>
          </a:prstGeom>
          <a:solidFill>
            <a:srgbClr val="FFE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467544" y="1772816"/>
            <a:ext cx="81483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Maestría en Ciencias de la Computación</a:t>
            </a:r>
            <a:endParaRPr lang="es-ES" sz="36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755576" y="2564904"/>
            <a:ext cx="7696200" cy="6120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600" dirty="0" smtClean="0">
                <a:solidFill>
                  <a:schemeClr val="tx1"/>
                </a:solidFill>
              </a:rPr>
              <a:t>Minería de Datos</a:t>
            </a:r>
          </a:p>
        </p:txBody>
      </p:sp>
      <p:grpSp>
        <p:nvGrpSpPr>
          <p:cNvPr id="17" name="16 Grupo"/>
          <p:cNvGrpSpPr/>
          <p:nvPr/>
        </p:nvGrpSpPr>
        <p:grpSpPr>
          <a:xfrm>
            <a:off x="4765702" y="5949174"/>
            <a:ext cx="4198786" cy="864202"/>
            <a:chOff x="5586358" y="5590506"/>
            <a:chExt cx="4468299" cy="595705"/>
          </a:xfrm>
          <a:solidFill>
            <a:schemeClr val="bg1"/>
          </a:solidFill>
        </p:grpSpPr>
        <p:sp>
          <p:nvSpPr>
            <p:cNvPr id="18" name="17 CuadroTexto"/>
            <p:cNvSpPr txBox="1"/>
            <p:nvPr userDrawn="1"/>
          </p:nvSpPr>
          <p:spPr>
            <a:xfrm>
              <a:off x="5630048" y="5867980"/>
              <a:ext cx="4424609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 smtClean="0"/>
                <a:t>Dra. Maricela</a:t>
              </a:r>
              <a:r>
                <a:rPr lang="es-MX" sz="2400" baseline="0" dirty="0" smtClean="0"/>
                <a:t> Quintana López</a:t>
              </a:r>
              <a:endParaRPr lang="es-MX" sz="2400" dirty="0"/>
            </a:p>
          </p:txBody>
        </p:sp>
        <p:sp>
          <p:nvSpPr>
            <p:cNvPr id="19" name="18 CuadroTexto"/>
            <p:cNvSpPr txBox="1"/>
            <p:nvPr userDrawn="1"/>
          </p:nvSpPr>
          <p:spPr>
            <a:xfrm>
              <a:off x="5586358" y="5590506"/>
              <a:ext cx="2268570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 smtClean="0"/>
                <a:t>Elaborado por:</a:t>
              </a:r>
              <a:endParaRPr lang="es-MX" sz="2400" dirty="0"/>
            </a:p>
          </p:txBody>
        </p:sp>
      </p:grpSp>
      <p:cxnSp>
        <p:nvCxnSpPr>
          <p:cNvPr id="20" name="19 Conector recto"/>
          <p:cNvCxnSpPr/>
          <p:nvPr/>
        </p:nvCxnSpPr>
        <p:spPr>
          <a:xfrm>
            <a:off x="0" y="3140968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32656"/>
            <a:ext cx="1534490" cy="1228981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-36512" y="6279811"/>
            <a:ext cx="1784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Agosto 2017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34269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12776"/>
            <a:ext cx="7772400" cy="4495800"/>
          </a:xfrm>
        </p:spPr>
        <p:txBody>
          <a:bodyPr>
            <a:normAutofit/>
          </a:bodyPr>
          <a:lstStyle/>
          <a:p>
            <a:r>
              <a:rPr lang="es-ES_tradnl" sz="2800" dirty="0" smtClean="0"/>
              <a:t>La </a:t>
            </a:r>
            <a:r>
              <a:rPr lang="es-ES_tradnl" sz="2800" b="1" dirty="0" smtClean="0">
                <a:solidFill>
                  <a:schemeClr val="accent6">
                    <a:lumMod val="75000"/>
                  </a:schemeClr>
                </a:solidFill>
              </a:rPr>
              <a:t>cobertura</a:t>
            </a:r>
            <a:r>
              <a:rPr lang="es-ES_tradnl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_tradnl" sz="2800" dirty="0" smtClean="0"/>
              <a:t>de una regla de asociación es el número de instancias para las cuales ella predice correctamente (</a:t>
            </a:r>
            <a:r>
              <a:rPr lang="es-ES_tradnl" sz="2800" i="1" dirty="0" smtClean="0"/>
              <a:t>soporte</a:t>
            </a:r>
            <a:r>
              <a:rPr lang="es-ES_tradnl" sz="2800" dirty="0" smtClean="0"/>
              <a:t>).</a:t>
            </a:r>
          </a:p>
          <a:p>
            <a:endParaRPr lang="es-ES_tradnl" sz="2800" dirty="0" smtClean="0"/>
          </a:p>
          <a:p>
            <a:r>
              <a:rPr lang="es-ES_tradnl" sz="2800" dirty="0" smtClean="0"/>
              <a:t>La </a:t>
            </a:r>
            <a:r>
              <a:rPr lang="es-ES_tradnl" sz="2800" b="1" dirty="0" smtClean="0">
                <a:solidFill>
                  <a:schemeClr val="accent6">
                    <a:lumMod val="75000"/>
                  </a:schemeClr>
                </a:solidFill>
              </a:rPr>
              <a:t>precisión</a:t>
            </a:r>
            <a:r>
              <a:rPr lang="es-ES_tradnl" sz="2800" dirty="0" smtClean="0"/>
              <a:t> (</a:t>
            </a:r>
            <a:r>
              <a:rPr lang="es-ES_tradnl" sz="2800" i="1" dirty="0" smtClean="0"/>
              <a:t>confianza</a:t>
            </a:r>
            <a:r>
              <a:rPr lang="es-ES_tradnl" sz="2800" dirty="0" smtClean="0"/>
              <a:t>) es el número de instancias que predice correctamente, expresado como una proporción de todas las instancias a las que se aplica.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smtClean="0"/>
              <a:t>Reglas de asociación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07504" y="1196752"/>
            <a:ext cx="5256584" cy="4810539"/>
          </a:xfrm>
        </p:spPr>
        <p:txBody>
          <a:bodyPr>
            <a:normAutofit/>
          </a:bodyPr>
          <a:lstStyle/>
          <a:p>
            <a:r>
              <a:rPr lang="es-MX" dirty="0" smtClean="0"/>
              <a:t>Si ambiente=soleado entonces humedad=alta</a:t>
            </a:r>
          </a:p>
          <a:p>
            <a:pPr marL="109728" indent="0">
              <a:buNone/>
            </a:pPr>
            <a:r>
              <a:rPr lang="es-MX" dirty="0" smtClean="0"/>
              <a:t>  cobertura= 3</a:t>
            </a:r>
          </a:p>
          <a:p>
            <a:pPr marL="109728" indent="0">
              <a:buNone/>
            </a:pPr>
            <a:r>
              <a:rPr lang="es-MX" dirty="0"/>
              <a:t> </a:t>
            </a:r>
            <a:r>
              <a:rPr lang="es-MX" dirty="0" smtClean="0"/>
              <a:t> precisión 3/5</a:t>
            </a:r>
          </a:p>
          <a:p>
            <a:endParaRPr lang="es-MX" dirty="0" smtClean="0"/>
          </a:p>
          <a:p>
            <a:r>
              <a:rPr lang="es-MX" dirty="0" smtClean="0"/>
              <a:t>Si humedad=normal </a:t>
            </a:r>
          </a:p>
          <a:p>
            <a:pPr marL="109728" indent="0">
              <a:buNone/>
            </a:pPr>
            <a:r>
              <a:rPr lang="es-MX" dirty="0"/>
              <a:t> </a:t>
            </a:r>
            <a:r>
              <a:rPr lang="es-MX" dirty="0" smtClean="0"/>
              <a:t>  entonces </a:t>
            </a:r>
          </a:p>
          <a:p>
            <a:pPr marL="109728" indent="0">
              <a:buNone/>
            </a:pPr>
            <a:r>
              <a:rPr lang="es-MX" dirty="0"/>
              <a:t> </a:t>
            </a:r>
            <a:r>
              <a:rPr lang="es-MX" dirty="0" smtClean="0"/>
              <a:t>  temperatura=fría</a:t>
            </a:r>
          </a:p>
          <a:p>
            <a:pPr marL="109728" indent="0">
              <a:buNone/>
            </a:pPr>
            <a:r>
              <a:rPr lang="es-MX" dirty="0" smtClean="0"/>
              <a:t>   cobertura</a:t>
            </a:r>
            <a:r>
              <a:rPr lang="es-MX" dirty="0"/>
              <a:t>= </a:t>
            </a:r>
            <a:r>
              <a:rPr lang="es-MX" dirty="0" smtClean="0"/>
              <a:t>4</a:t>
            </a:r>
            <a:endParaRPr lang="es-MX" dirty="0"/>
          </a:p>
          <a:p>
            <a:pPr marL="109728" indent="0">
              <a:buNone/>
            </a:pPr>
            <a:r>
              <a:rPr lang="es-MX" dirty="0"/>
              <a:t>  </a:t>
            </a:r>
            <a:r>
              <a:rPr lang="es-MX" dirty="0" smtClean="0"/>
              <a:t> precisión </a:t>
            </a:r>
            <a:r>
              <a:rPr lang="es-MX" dirty="0"/>
              <a:t>4</a:t>
            </a:r>
            <a:r>
              <a:rPr lang="es-MX" dirty="0" smtClean="0"/>
              <a:t>/7</a:t>
            </a:r>
            <a:endParaRPr lang="es-MX" dirty="0"/>
          </a:p>
          <a:p>
            <a:pPr marL="109728" indent="0">
              <a:buNone/>
            </a:pP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s-MX" dirty="0" smtClean="0"/>
              <a:t>Ejemplos de reglas</a:t>
            </a:r>
            <a:endParaRPr lang="es-ES" dirty="0"/>
          </a:p>
        </p:txBody>
      </p:sp>
      <p:grpSp>
        <p:nvGrpSpPr>
          <p:cNvPr id="7" name="6 Grupo"/>
          <p:cNvGrpSpPr/>
          <p:nvPr/>
        </p:nvGrpSpPr>
        <p:grpSpPr>
          <a:xfrm>
            <a:off x="4211960" y="2242466"/>
            <a:ext cx="4680520" cy="3922838"/>
            <a:chOff x="4860032" y="1124744"/>
            <a:chExt cx="4032448" cy="2842718"/>
          </a:xfrm>
        </p:grpSpPr>
        <p:pic>
          <p:nvPicPr>
            <p:cNvPr id="4" name="Picture 2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1124744"/>
              <a:ext cx="4032448" cy="28427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4 Rectángulo"/>
            <p:cNvSpPr/>
            <p:nvPr/>
          </p:nvSpPr>
          <p:spPr>
            <a:xfrm>
              <a:off x="4860032" y="2996952"/>
              <a:ext cx="864096" cy="9705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5 Rectángulo"/>
            <p:cNvSpPr/>
            <p:nvPr/>
          </p:nvSpPr>
          <p:spPr>
            <a:xfrm>
              <a:off x="4860032" y="2996952"/>
              <a:ext cx="2592288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8" name="7 Rectángulo"/>
          <p:cNvSpPr/>
          <p:nvPr/>
        </p:nvSpPr>
        <p:spPr>
          <a:xfrm>
            <a:off x="5214929" y="2780928"/>
            <a:ext cx="2005937" cy="216024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6300192" y="3284984"/>
            <a:ext cx="920674" cy="504056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6305335" y="4365104"/>
            <a:ext cx="920674" cy="432048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6300192" y="5661248"/>
            <a:ext cx="920674" cy="504056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5220072" y="3573016"/>
            <a:ext cx="2005937" cy="216024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5220072" y="4365104"/>
            <a:ext cx="2005937" cy="216024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5220072" y="5661248"/>
            <a:ext cx="2005937" cy="216024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630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616024" y="1381472"/>
            <a:ext cx="7772400" cy="4495800"/>
          </a:xfrm>
        </p:spPr>
        <p:txBody>
          <a:bodyPr/>
          <a:lstStyle/>
          <a:p>
            <a:r>
              <a:rPr lang="es-MX" sz="3200" dirty="0" smtClean="0"/>
              <a:t>El proceso de inducción de reglas de asociación consiste de dos pasos: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s-MX" sz="2800" dirty="0" smtClean="0"/>
              <a:t> Generación de conjuntos, de acuerdo a la cobertura especificada.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s-MX" sz="2800" dirty="0" smtClean="0"/>
              <a:t> Generación de reglas, conservando solo las que cumplen la precisión especificada.</a:t>
            </a:r>
            <a:endParaRPr lang="es-MX" sz="2800" dirty="0"/>
          </a:p>
          <a:p>
            <a:pPr marL="109728" indent="0">
              <a:buNone/>
            </a:pPr>
            <a:endParaRPr lang="es-ES_tradnl" sz="2800" dirty="0" smtClean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 smtClean="0"/>
              <a:t>Algoritmo </a:t>
            </a:r>
            <a:r>
              <a:rPr lang="es-ES_tradnl" b="1" dirty="0" err="1" smtClean="0"/>
              <a:t>Apriori</a:t>
            </a:r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616024" y="1381472"/>
            <a:ext cx="7772400" cy="4495800"/>
          </a:xfrm>
        </p:spPr>
        <p:txBody>
          <a:bodyPr>
            <a:normAutofit lnSpcReduction="10000"/>
          </a:bodyPr>
          <a:lstStyle/>
          <a:p>
            <a:r>
              <a:rPr lang="es-ES_tradnl" sz="2800" dirty="0" smtClean="0"/>
              <a:t>Cada conjunto lleva una numeración que representa el número de pares de atributo - valor considerados.</a:t>
            </a:r>
          </a:p>
          <a:p>
            <a:r>
              <a:rPr lang="es-ES_tradnl" sz="2800" dirty="0" smtClean="0"/>
              <a:t>Los elementos del conjunto deben cumplir con la cobertura mínima especificada.</a:t>
            </a:r>
          </a:p>
          <a:p>
            <a:r>
              <a:rPr lang="es-ES_tradnl" sz="2800" dirty="0" smtClean="0"/>
              <a:t>Los </a:t>
            </a:r>
            <a:r>
              <a:rPr lang="es-ES_tradnl" sz="2800" dirty="0"/>
              <a:t>candidatos </a:t>
            </a:r>
            <a:r>
              <a:rPr lang="es-ES_tradnl" sz="2800" dirty="0" smtClean="0"/>
              <a:t>del n-conjunto </a:t>
            </a:r>
            <a:r>
              <a:rPr lang="es-ES_tradnl" sz="2800" dirty="0"/>
              <a:t>se obtienen del  (n-1</a:t>
            </a:r>
            <a:r>
              <a:rPr lang="es-ES_tradnl" sz="2800" dirty="0" smtClean="0"/>
              <a:t>)-conjunto.</a:t>
            </a:r>
          </a:p>
          <a:p>
            <a:r>
              <a:rPr lang="es-MX" sz="2800" dirty="0" smtClean="0"/>
              <a:t>Los </a:t>
            </a:r>
            <a:r>
              <a:rPr lang="es-MX" sz="2800" dirty="0"/>
              <a:t>conjuntos </a:t>
            </a:r>
            <a:r>
              <a:rPr lang="es-MX" sz="2800" dirty="0" smtClean="0"/>
              <a:t>se generan hasta </a:t>
            </a:r>
            <a:r>
              <a:rPr lang="es-MX" sz="2800" dirty="0"/>
              <a:t>que ya no se puedan generar más.</a:t>
            </a:r>
          </a:p>
          <a:p>
            <a:pPr marL="109728" indent="0">
              <a:buNone/>
            </a:pPr>
            <a:endParaRPr lang="es-ES_tradnl" sz="2800" dirty="0" smtClean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 smtClean="0"/>
              <a:t>Generación de conjuntos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224390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78098"/>
          </a:xfrm>
        </p:spPr>
        <p:txBody>
          <a:bodyPr/>
          <a:lstStyle/>
          <a:p>
            <a:r>
              <a:rPr lang="es-MX" dirty="0" smtClean="0"/>
              <a:t>Datos originales</a:t>
            </a:r>
            <a:endParaRPr lang="es-ES" dirty="0"/>
          </a:p>
        </p:txBody>
      </p:sp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973" y="1142380"/>
            <a:ext cx="6614387" cy="466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402432"/>
            <a:ext cx="8208912" cy="4114800"/>
          </a:xfrm>
        </p:spPr>
        <p:txBody>
          <a:bodyPr>
            <a:normAutofit/>
          </a:bodyPr>
          <a:lstStyle/>
          <a:p>
            <a:pPr marL="624078" indent="-514350">
              <a:buSzPct val="100000"/>
              <a:buFont typeface="+mj-lt"/>
              <a:buAutoNum type="arabicPeriod"/>
            </a:pPr>
            <a:r>
              <a:rPr lang="es-MX" dirty="0" smtClean="0"/>
              <a:t>Los elementos del primer conjunto consideran </a:t>
            </a:r>
            <a:r>
              <a:rPr lang="es-MX" dirty="0"/>
              <a:t>únicamente </a:t>
            </a:r>
            <a:r>
              <a:rPr lang="es-MX" dirty="0" smtClean="0"/>
              <a:t>un par atributo-valor. </a:t>
            </a:r>
          </a:p>
          <a:p>
            <a:pPr marL="624078" indent="-514350">
              <a:buSzPct val="100000"/>
              <a:buFont typeface="+mj-lt"/>
              <a:buAutoNum type="arabicPeriod"/>
            </a:pPr>
            <a:r>
              <a:rPr lang="es-MX" dirty="0" smtClean="0"/>
              <a:t>Se obtienen las frecuencia </a:t>
            </a:r>
            <a:r>
              <a:rPr lang="es-MX" dirty="0"/>
              <a:t>de los diferentes pares atributo-valor</a:t>
            </a:r>
          </a:p>
          <a:p>
            <a:pPr marL="624078" indent="-514350">
              <a:buSzPct val="100000"/>
              <a:buFont typeface="+mj-lt"/>
              <a:buAutoNum type="arabicPeriod"/>
            </a:pPr>
            <a:r>
              <a:rPr lang="es-MX" dirty="0" smtClean="0"/>
              <a:t>Solo se conservan </a:t>
            </a:r>
            <a:r>
              <a:rPr lang="es-MX" dirty="0"/>
              <a:t>los </a:t>
            </a:r>
            <a:r>
              <a:rPr lang="es-MX" dirty="0" smtClean="0"/>
              <a:t>elementos que </a:t>
            </a:r>
            <a:r>
              <a:rPr lang="es-MX" dirty="0"/>
              <a:t>cumplen con la cobertura</a:t>
            </a:r>
            <a:endParaRPr lang="es-MX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16632"/>
            <a:ext cx="8701410" cy="1143000"/>
          </a:xfrm>
        </p:spPr>
        <p:txBody>
          <a:bodyPr>
            <a:normAutofit/>
          </a:bodyPr>
          <a:lstStyle/>
          <a:p>
            <a:r>
              <a:rPr lang="es-MX" sz="3200" dirty="0" smtClean="0"/>
              <a:t>Generación de conjuntos con cobertura 2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55085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2257400" y="5589601"/>
            <a:ext cx="6707088" cy="719719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/>
              <a:t>Se conservan los 12 elementos ya que cumplen la cobertura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1-Conjunto</a:t>
            </a:r>
            <a:endParaRPr lang="es-E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40768"/>
            <a:ext cx="5256584" cy="3946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893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 este conjunto se incluirán dos pares atributo-valor.</a:t>
            </a:r>
          </a:p>
          <a:p>
            <a:endParaRPr lang="es-MX" sz="1200" dirty="0" smtClean="0"/>
          </a:p>
          <a:p>
            <a:r>
              <a:rPr lang="es-MX" dirty="0" smtClean="0"/>
              <a:t>Los atributos deben ser diferentes, ya que no se podría solicitar que, por ejemplo, un día fuera soleado y lluvioso al mismo tiempo.</a:t>
            </a:r>
          </a:p>
          <a:p>
            <a:endParaRPr lang="es-MX" sz="1200" dirty="0" smtClean="0"/>
          </a:p>
          <a:p>
            <a:pPr lvl="1"/>
            <a:r>
              <a:rPr lang="es-MX" dirty="0" smtClean="0"/>
              <a:t>Ambiente=soleado, Ambiente = lluvioso  </a:t>
            </a:r>
            <a:r>
              <a:rPr lang="es-MX" b="1" dirty="0" smtClean="0">
                <a:solidFill>
                  <a:srgbClr val="FF0000"/>
                </a:solidFill>
              </a:rPr>
              <a:t>NO</a:t>
            </a:r>
          </a:p>
          <a:p>
            <a:pPr lvl="1"/>
            <a:endParaRPr lang="es-MX" sz="1200" b="1" dirty="0" smtClean="0">
              <a:solidFill>
                <a:srgbClr val="FF0000"/>
              </a:solidFill>
            </a:endParaRPr>
          </a:p>
          <a:p>
            <a:pPr lvl="1"/>
            <a:r>
              <a:rPr lang="es-MX" dirty="0" smtClean="0"/>
              <a:t>Ambiente=soleado, Temperatura = fría	  </a:t>
            </a:r>
            <a:r>
              <a:rPr lang="es-MX" b="1" dirty="0" smtClean="0">
                <a:solidFill>
                  <a:srgbClr val="00B050"/>
                </a:solidFill>
              </a:rPr>
              <a:t>SI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2- Conjunto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262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556792"/>
            <a:ext cx="7772400" cy="424847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Los candidatos de los 2-itemset se obtienen del  1-itemset.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Se buscan pares de valores de atributos diferentes.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Valores </a:t>
            </a:r>
            <a:r>
              <a:rPr lang="es-ES_tradnl" sz="2400" dirty="0" err="1" smtClean="0"/>
              <a:t>Atr</a:t>
            </a:r>
            <a:r>
              <a:rPr lang="es-ES_tradnl" sz="2400" dirty="0" smtClean="0"/>
              <a:t> 1: A, B, C	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Valores </a:t>
            </a:r>
            <a:r>
              <a:rPr lang="es-ES_tradnl" sz="2400" dirty="0" err="1" smtClean="0"/>
              <a:t>Atri</a:t>
            </a:r>
            <a:r>
              <a:rPr lang="es-ES_tradnl" sz="2400" dirty="0" smtClean="0"/>
              <a:t> 2: D, E</a:t>
            </a:r>
            <a:r>
              <a:rPr lang="es-ES_tradnl" dirty="0" smtClean="0"/>
              <a:t> </a:t>
            </a:r>
            <a:endParaRPr lang="es-ES_tradnl" sz="2400" dirty="0" smtClean="0"/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Posibles: (A,D), (A, E), (B, D), (B, E), (C,D), (C,E)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Se elimina: (A, B), (A, C), (B,C), (D, E) ya que son valores del mismo atributo.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/>
              <a:t>2-Conjunto</a:t>
            </a:r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79512" y="130622"/>
            <a:ext cx="8229600" cy="850106"/>
          </a:xfrm>
        </p:spPr>
        <p:txBody>
          <a:bodyPr/>
          <a:lstStyle/>
          <a:p>
            <a:r>
              <a:rPr lang="es-MX" dirty="0" smtClean="0"/>
              <a:t>Candidatos al 2-Conjunto</a:t>
            </a:r>
            <a:endParaRPr lang="es-E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87" y="1052736"/>
            <a:ext cx="4026081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05063"/>
            <a:ext cx="4032448" cy="2008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200" y="1052736"/>
            <a:ext cx="4250872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731" y="3361556"/>
            <a:ext cx="4219341" cy="2001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712487" y="5733256"/>
            <a:ext cx="1989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6">
                    <a:lumMod val="50000"/>
                  </a:schemeClr>
                </a:solidFill>
              </a:rPr>
              <a:t>27 candidatos</a:t>
            </a:r>
            <a:endParaRPr lang="es-ES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14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64704"/>
            <a:ext cx="6624736" cy="4719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691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79512" y="130622"/>
            <a:ext cx="8964488" cy="850106"/>
          </a:xfrm>
        </p:spPr>
        <p:txBody>
          <a:bodyPr>
            <a:normAutofit/>
          </a:bodyPr>
          <a:lstStyle/>
          <a:p>
            <a:r>
              <a:rPr lang="es-MX" dirty="0" smtClean="0"/>
              <a:t>Candidatos al 2-Conjunto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737122" y="3975447"/>
            <a:ext cx="1989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6">
                    <a:lumMod val="50000"/>
                  </a:schemeClr>
                </a:solidFill>
              </a:rPr>
              <a:t>18 candidatos</a:t>
            </a:r>
            <a:endParaRPr lang="es-E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5"/>
            <a:ext cx="3947241" cy="1872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1008"/>
            <a:ext cx="394723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409" y="1412776"/>
            <a:ext cx="4099055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278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79512" y="130622"/>
            <a:ext cx="8964488" cy="850106"/>
          </a:xfrm>
        </p:spPr>
        <p:txBody>
          <a:bodyPr>
            <a:normAutofit/>
          </a:bodyPr>
          <a:lstStyle/>
          <a:p>
            <a:r>
              <a:rPr lang="es-MX" dirty="0" smtClean="0"/>
              <a:t>Candidatos al 2-Conjunto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948153" y="3947266"/>
            <a:ext cx="1989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6">
                    <a:lumMod val="50000"/>
                  </a:schemeClr>
                </a:solidFill>
              </a:rPr>
              <a:t>12 candidatos</a:t>
            </a:r>
            <a:endParaRPr lang="es-E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27760"/>
            <a:ext cx="4085233" cy="1388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76" y="3487038"/>
            <a:ext cx="4066010" cy="1382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1449296"/>
            <a:ext cx="4021877" cy="1367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2339752" y="5498068"/>
            <a:ext cx="6614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accent6">
                    <a:lumMod val="50000"/>
                  </a:schemeClr>
                </a:solidFill>
              </a:rPr>
              <a:t>Total de candidatos: 57 (12 + 18 + 27)</a:t>
            </a:r>
            <a:endParaRPr lang="es-ES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00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833214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De los 57 candidatos, únicamente 47 cumplen con la cobertura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2- Conjunto</a:t>
            </a:r>
            <a:endParaRPr lang="es-E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3201"/>
            <a:ext cx="2795232" cy="4354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3" y="1916832"/>
            <a:ext cx="3024336" cy="396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003676"/>
            <a:ext cx="2841585" cy="3729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977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8229600" cy="4827992"/>
          </a:xfr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Los </a:t>
            </a:r>
            <a:r>
              <a:rPr lang="es-ES_tradnl" sz="2800" dirty="0"/>
              <a:t>c</a:t>
            </a:r>
            <a:r>
              <a:rPr lang="es-ES_tradnl" sz="2800" dirty="0" smtClean="0"/>
              <a:t>andidatos del n-Conjunto se obtienen del (n-1)-Conjunto, coincidiendo </a:t>
            </a:r>
            <a:r>
              <a:rPr lang="es-ES_tradnl" sz="2800" dirty="0"/>
              <a:t>en los (n-2) </a:t>
            </a:r>
            <a:r>
              <a:rPr lang="es-ES_tradnl" sz="2800" dirty="0" smtClean="0"/>
              <a:t>elementos.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Los candidatos de los 3-itemset se obtienen del  2-itemset y deben coincidir en 1 elemento.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Los candidatos generados pueden eliminarse si sus componentes no se encuentran en el conjunto anterior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Candidatos al 3-Conjunto</a:t>
            </a:r>
            <a:endParaRPr lang="es-E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8229600" cy="4827992"/>
          </a:xfr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Elemento en el 2-Conjunto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(A, B), (A, C), (B,C), (B, D)</a:t>
            </a:r>
          </a:p>
          <a:p>
            <a:pPr lvl="1">
              <a:lnSpc>
                <a:spcPct val="90000"/>
              </a:lnSpc>
            </a:pPr>
            <a:endParaRPr lang="es-ES_tradnl" sz="2400" dirty="0" smtClean="0"/>
          </a:p>
          <a:p>
            <a:pPr>
              <a:lnSpc>
                <a:spcPct val="90000"/>
              </a:lnSpc>
            </a:pPr>
            <a:r>
              <a:rPr lang="es-ES_tradnl" sz="2800" dirty="0"/>
              <a:t>Potencial: </a:t>
            </a:r>
            <a:endParaRPr lang="es-ES_tradnl" sz="2800" dirty="0" smtClean="0"/>
          </a:p>
          <a:p>
            <a:pPr marL="393192" lvl="1" indent="0">
              <a:lnSpc>
                <a:spcPct val="90000"/>
              </a:lnSpc>
              <a:buNone/>
            </a:pPr>
            <a:r>
              <a:rPr lang="es-ES_tradnl" sz="2400" dirty="0" smtClean="0"/>
              <a:t>(</a:t>
            </a:r>
            <a:r>
              <a:rPr lang="es-ES_tradnl" sz="2400" b="1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s-ES_tradnl" sz="2400" dirty="0"/>
              <a:t>, </a:t>
            </a:r>
            <a:r>
              <a:rPr lang="es-ES_tradnl" sz="2400" b="1" dirty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es-ES_tradnl" sz="2400" dirty="0"/>
              <a:t>), (</a:t>
            </a:r>
            <a:r>
              <a:rPr lang="es-ES_tradnl" sz="2400" b="1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s-ES_tradnl" sz="2400" dirty="0"/>
              <a:t>, </a:t>
            </a:r>
            <a:r>
              <a:rPr lang="es-ES_tradnl" sz="2400" b="1" dirty="0">
                <a:solidFill>
                  <a:srgbClr val="7030A0"/>
                </a:solidFill>
              </a:rPr>
              <a:t>C</a:t>
            </a:r>
            <a:r>
              <a:rPr lang="es-ES_tradnl" sz="2400" dirty="0" smtClean="0"/>
              <a:t>) coinciden en el primer elemento</a:t>
            </a:r>
          </a:p>
          <a:p>
            <a:pPr marL="393192" lvl="1" indent="0">
              <a:lnSpc>
                <a:spcPct val="90000"/>
              </a:lnSpc>
              <a:buNone/>
            </a:pPr>
            <a:endParaRPr lang="es-ES_tradnl" sz="2400" dirty="0" smtClean="0"/>
          </a:p>
          <a:p>
            <a:pPr marL="393192" lvl="1" indent="0">
              <a:lnSpc>
                <a:spcPct val="90000"/>
              </a:lnSpc>
              <a:buNone/>
            </a:pPr>
            <a:r>
              <a:rPr lang="es-ES_tradnl" sz="2400" dirty="0" smtClean="0"/>
              <a:t>(</a:t>
            </a:r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00B050"/>
                </a:solidFill>
              </a:rPr>
              <a:t>B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7030A0"/>
                </a:solidFill>
              </a:rPr>
              <a:t>C</a:t>
            </a:r>
            <a:r>
              <a:rPr lang="es-ES_tradnl" sz="2400" dirty="0" smtClean="0"/>
              <a:t>)</a:t>
            </a:r>
          </a:p>
          <a:p>
            <a:pPr marL="393192" lvl="1" indent="0">
              <a:lnSpc>
                <a:spcPct val="90000"/>
              </a:lnSpc>
              <a:buNone/>
            </a:pPr>
            <a:endParaRPr lang="es-ES_tradnl" sz="2400" dirty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Componentes: </a:t>
            </a:r>
            <a:endParaRPr lang="es-ES_tradnl" sz="2800" dirty="0"/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(A,B), (A, C), (B,C)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El candidato se queda y se revisa frecuencia</a:t>
            </a:r>
          </a:p>
          <a:p>
            <a:pPr lvl="1">
              <a:lnSpc>
                <a:spcPct val="90000"/>
              </a:lnSpc>
            </a:pPr>
            <a:endParaRPr lang="es-ES_tradnl" sz="2400" dirty="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Candidatos al 3-Conjunto</a:t>
            </a:r>
            <a:endParaRPr lang="es-ES" b="1" dirty="0" smtClean="0"/>
          </a:p>
        </p:txBody>
      </p:sp>
      <p:cxnSp>
        <p:nvCxnSpPr>
          <p:cNvPr id="3" name="2 Conector recto"/>
          <p:cNvCxnSpPr/>
          <p:nvPr/>
        </p:nvCxnSpPr>
        <p:spPr>
          <a:xfrm>
            <a:off x="1187624" y="3429000"/>
            <a:ext cx="0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4 Conector recto"/>
          <p:cNvCxnSpPr/>
          <p:nvPr/>
        </p:nvCxnSpPr>
        <p:spPr>
          <a:xfrm flipV="1">
            <a:off x="1187624" y="3429000"/>
            <a:ext cx="792088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1583668" y="3429000"/>
            <a:ext cx="0" cy="36004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flipH="1">
            <a:off x="1979712" y="3429000"/>
            <a:ext cx="504056" cy="360040"/>
          </a:xfrm>
          <a:prstGeom prst="line">
            <a:avLst/>
          </a:prstGeom>
          <a:ln w="28575">
            <a:solidFill>
              <a:srgbClr val="66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55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8229600" cy="4827992"/>
          </a:xfr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Elemento en el 2-Conjunto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(A, B), (A, C), (B,C), (B, D)</a:t>
            </a:r>
          </a:p>
          <a:p>
            <a:pPr lvl="1">
              <a:lnSpc>
                <a:spcPct val="90000"/>
              </a:lnSpc>
            </a:pPr>
            <a:endParaRPr lang="es-ES_tradnl" sz="2400" dirty="0" smtClean="0"/>
          </a:p>
          <a:p>
            <a:pPr>
              <a:lnSpc>
                <a:spcPct val="90000"/>
              </a:lnSpc>
            </a:pPr>
            <a:r>
              <a:rPr lang="es-ES_tradnl" sz="2800" dirty="0"/>
              <a:t>Potencial: </a:t>
            </a:r>
            <a:endParaRPr lang="es-ES_tradnl" sz="2800" dirty="0" smtClean="0"/>
          </a:p>
          <a:p>
            <a:pPr marL="393192" lvl="1" indent="0">
              <a:lnSpc>
                <a:spcPct val="90000"/>
              </a:lnSpc>
              <a:buNone/>
            </a:pPr>
            <a:r>
              <a:rPr lang="es-ES_tradnl" sz="2400" dirty="0" smtClean="0"/>
              <a:t>(</a:t>
            </a:r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s-ES_tradnl" sz="2400" dirty="0" smtClean="0"/>
              <a:t>, </a:t>
            </a:r>
            <a:r>
              <a:rPr lang="es-ES_tradnl" sz="2400" b="1" dirty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s-ES_tradnl" sz="2400" dirty="0" smtClean="0"/>
              <a:t>), (</a:t>
            </a:r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7030A0"/>
                </a:solidFill>
              </a:rPr>
              <a:t>D</a:t>
            </a:r>
            <a:r>
              <a:rPr lang="es-ES_tradnl" sz="2400" dirty="0" smtClean="0"/>
              <a:t>) coinciden en el primer elemento</a:t>
            </a:r>
          </a:p>
          <a:p>
            <a:pPr marL="393192" lvl="1" indent="0">
              <a:lnSpc>
                <a:spcPct val="90000"/>
              </a:lnSpc>
              <a:buNone/>
            </a:pPr>
            <a:endParaRPr lang="es-ES_tradnl" sz="2400" dirty="0" smtClean="0"/>
          </a:p>
          <a:p>
            <a:pPr marL="393192" lvl="1" indent="0">
              <a:lnSpc>
                <a:spcPct val="90000"/>
              </a:lnSpc>
              <a:buNone/>
            </a:pPr>
            <a:r>
              <a:rPr lang="es-ES_tradnl" sz="2400" dirty="0" smtClean="0"/>
              <a:t>(</a:t>
            </a:r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00B050"/>
                </a:solidFill>
              </a:rPr>
              <a:t>C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7030A0"/>
                </a:solidFill>
              </a:rPr>
              <a:t>D</a:t>
            </a:r>
            <a:r>
              <a:rPr lang="es-ES_tradnl" sz="2400" dirty="0" smtClean="0"/>
              <a:t>)</a:t>
            </a:r>
          </a:p>
          <a:p>
            <a:pPr marL="393192" lvl="1" indent="0">
              <a:lnSpc>
                <a:spcPct val="90000"/>
              </a:lnSpc>
              <a:buNone/>
            </a:pPr>
            <a:endParaRPr lang="es-ES_tradnl" sz="2400" dirty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Componentes: </a:t>
            </a:r>
            <a:endParaRPr lang="es-ES_tradnl" sz="2800" dirty="0"/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(B,C), (B,D), (C,D)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El candidato se elimina porque (C,D) </a:t>
            </a:r>
            <a:r>
              <a:rPr lang="es-ES_tradnl" sz="2400" smtClean="0"/>
              <a:t>no está en el 2-Conjunto</a:t>
            </a:r>
            <a:endParaRPr lang="es-ES_tradnl" sz="2400" dirty="0" smtClean="0"/>
          </a:p>
          <a:p>
            <a:pPr lvl="1">
              <a:lnSpc>
                <a:spcPct val="90000"/>
              </a:lnSpc>
            </a:pPr>
            <a:endParaRPr lang="es-ES_tradnl" sz="2400" dirty="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Candidatos al 3-Conjunto</a:t>
            </a:r>
            <a:endParaRPr lang="es-ES" b="1" dirty="0" smtClean="0"/>
          </a:p>
        </p:txBody>
      </p:sp>
      <p:cxnSp>
        <p:nvCxnSpPr>
          <p:cNvPr id="3" name="2 Conector recto"/>
          <p:cNvCxnSpPr/>
          <p:nvPr/>
        </p:nvCxnSpPr>
        <p:spPr>
          <a:xfrm>
            <a:off x="1187624" y="3429000"/>
            <a:ext cx="0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4 Conector recto"/>
          <p:cNvCxnSpPr/>
          <p:nvPr/>
        </p:nvCxnSpPr>
        <p:spPr>
          <a:xfrm flipV="1">
            <a:off x="1187624" y="3429000"/>
            <a:ext cx="792088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1583668" y="3429000"/>
            <a:ext cx="0" cy="36004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flipH="1">
            <a:off x="1979712" y="3429000"/>
            <a:ext cx="504056" cy="360040"/>
          </a:xfrm>
          <a:prstGeom prst="line">
            <a:avLst/>
          </a:prstGeom>
          <a:ln w="28575">
            <a:solidFill>
              <a:srgbClr val="66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87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s-MX" dirty="0" smtClean="0"/>
              <a:t>3-Conjunto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28985" y="5805264"/>
            <a:ext cx="5194920" cy="850099"/>
          </a:xfrm>
        </p:spPr>
        <p:txBody>
          <a:bodyPr/>
          <a:lstStyle/>
          <a:p>
            <a:r>
              <a:rPr lang="es-MX" dirty="0" smtClean="0"/>
              <a:t>10 cumplen la cobertura</a:t>
            </a:r>
            <a:endParaRPr lang="es-E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02829"/>
            <a:ext cx="8712968" cy="3741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665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MX" dirty="0" smtClean="0"/>
              <a:t>3-conjunto</a:t>
            </a:r>
            <a:endParaRPr lang="es-ES" dirty="0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24744"/>
            <a:ext cx="3024336" cy="55862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2160240" cy="2681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55094"/>
            <a:ext cx="3157481" cy="22739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940152" y="4221087"/>
            <a:ext cx="3009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8 cumplen la cobertura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6904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403648" y="5157192"/>
            <a:ext cx="7283152" cy="850099"/>
          </a:xfrm>
        </p:spPr>
        <p:txBody>
          <a:bodyPr/>
          <a:lstStyle/>
          <a:p>
            <a:r>
              <a:rPr lang="es-MX" dirty="0" smtClean="0"/>
              <a:t>Cumplen la cobertura 8 instancias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3-Conjunto</a:t>
            </a:r>
            <a:br>
              <a:rPr lang="es-MX" dirty="0" smtClean="0"/>
            </a:br>
            <a:endParaRPr lang="es-ES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599245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513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555776" y="5963277"/>
            <a:ext cx="6586902" cy="850099"/>
          </a:xfrm>
        </p:spPr>
        <p:txBody>
          <a:bodyPr/>
          <a:lstStyle/>
          <a:p>
            <a:r>
              <a:rPr lang="es-MX" dirty="0" smtClean="0"/>
              <a:t>Cumplen la cobertura 6 instancias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3-Conjunto</a:t>
            </a:r>
            <a:br>
              <a:rPr lang="es-MX" dirty="0" smtClean="0"/>
            </a:br>
            <a:endParaRPr lang="es-E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919630"/>
            <a:ext cx="8496945" cy="4935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07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844824"/>
            <a:ext cx="7787208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300" b="1" dirty="0" smtClean="0">
                <a:solidFill>
                  <a:srgbClr val="00B050"/>
                </a:solidFill>
              </a:rPr>
              <a:t>Objetivo:</a:t>
            </a:r>
            <a:endParaRPr lang="es-MX" sz="3300" dirty="0" smtClean="0">
              <a:solidFill>
                <a:srgbClr val="00B050"/>
              </a:solidFill>
            </a:endParaRPr>
          </a:p>
          <a:p>
            <a:r>
              <a:rPr lang="es-MX" dirty="0" smtClean="0"/>
              <a:t>Presentar los algoritmos de análisis de datos no supervisado, específicamente de reglas de asociación.</a:t>
            </a:r>
            <a:endParaRPr lang="es-MX" dirty="0"/>
          </a:p>
          <a:p>
            <a:pPr marL="0" indent="0">
              <a:buNone/>
            </a:pPr>
            <a:r>
              <a:rPr lang="es-MX" sz="3300" b="1" dirty="0" smtClean="0">
                <a:solidFill>
                  <a:srgbClr val="00B050"/>
                </a:solidFill>
              </a:rPr>
              <a:t>Conocimientos:</a:t>
            </a:r>
          </a:p>
          <a:p>
            <a:r>
              <a:rPr lang="es-MX" dirty="0" smtClean="0"/>
              <a:t>Algoritmo a priori para reglas de asociación.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4624"/>
            <a:ext cx="8640960" cy="1714202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B08600"/>
                </a:solidFill>
              </a:rPr>
              <a:t>Unidad de competencia III: </a:t>
            </a:r>
            <a:br>
              <a:rPr lang="es-MX" dirty="0" smtClean="0">
                <a:solidFill>
                  <a:srgbClr val="B08600"/>
                </a:solidFill>
              </a:rPr>
            </a:br>
            <a:r>
              <a:rPr lang="es-MX" dirty="0" smtClean="0">
                <a:solidFill>
                  <a:srgbClr val="B08600"/>
                </a:solidFill>
              </a:rPr>
              <a:t>Proceso de Análisis No Supervisado</a:t>
            </a:r>
            <a:endParaRPr lang="es-MX" dirty="0">
              <a:solidFill>
                <a:srgbClr val="B08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15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8394" y="4797152"/>
            <a:ext cx="9085606" cy="850099"/>
          </a:xfrm>
        </p:spPr>
        <p:txBody>
          <a:bodyPr/>
          <a:lstStyle/>
          <a:p>
            <a:r>
              <a:rPr lang="es-MX" dirty="0" smtClean="0"/>
              <a:t>Cumplen la cobertura 7 instancias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3-Conjunto</a:t>
            </a:r>
            <a:br>
              <a:rPr lang="es-MX" dirty="0" smtClean="0"/>
            </a:br>
            <a:endParaRPr lang="es-E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4" y="1196752"/>
            <a:ext cx="905011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86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29208" y="5949281"/>
            <a:ext cx="8219256" cy="792088"/>
          </a:xfrm>
        </p:spPr>
        <p:txBody>
          <a:bodyPr>
            <a:normAutofit fontScale="70000" lnSpcReduction="20000"/>
          </a:bodyPr>
          <a:lstStyle/>
          <a:p>
            <a:r>
              <a:rPr lang="es-MX" dirty="0" smtClean="0"/>
              <a:t>De las 47 instancias del 2-Conjunto, se generaron 89 candidatos al 3-Conjunto, de los cuales cumplen la cobertura 39 elementos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51520" y="260648"/>
            <a:ext cx="504056" cy="583264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3-Conjunto</a:t>
            </a:r>
            <a:endParaRPr lang="es-E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6997981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70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8229600" cy="4827992"/>
          </a:xfr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Los </a:t>
            </a:r>
            <a:r>
              <a:rPr lang="es-ES_tradnl" sz="2800" dirty="0"/>
              <a:t>c</a:t>
            </a:r>
            <a:r>
              <a:rPr lang="es-ES_tradnl" sz="2800" dirty="0" smtClean="0"/>
              <a:t>andidatos del n-Conjunto se obtienen del (n-1)-Conjunto, coincidiendo </a:t>
            </a:r>
            <a:r>
              <a:rPr lang="es-ES_tradnl" sz="2800" dirty="0"/>
              <a:t>en los (n-2) </a:t>
            </a:r>
            <a:r>
              <a:rPr lang="es-ES_tradnl" sz="2800" dirty="0" smtClean="0"/>
              <a:t>elementos.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Los candidatos de los 4-itemset se obtienen del 3-itemset y deben coincidir en 2 elementos.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Los candidatos generados pueden eliminarse si sus componentes no se encuentran en el conjunto anterior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Candidatos al 4-Conjunto</a:t>
            </a:r>
            <a:endParaRPr lang="es-ES" b="1" dirty="0" smtClean="0"/>
          </a:p>
        </p:txBody>
      </p:sp>
    </p:spTree>
    <p:extLst>
      <p:ext uri="{BB962C8B-B14F-4D97-AF65-F5344CB8AC3E}">
        <p14:creationId xmlns:p14="http://schemas.microsoft.com/office/powerpoint/2010/main" val="427791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5"/>
          <p:cNvSpPr>
            <a:spLocks noGrp="1" noChangeArrowheads="1"/>
          </p:cNvSpPr>
          <p:nvPr>
            <p:ph idx="1"/>
          </p:nvPr>
        </p:nvSpPr>
        <p:spPr>
          <a:xfrm>
            <a:off x="107504" y="1268760"/>
            <a:ext cx="9361040" cy="4827992"/>
          </a:xfr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Elementos en el 3-Conjunto</a:t>
            </a:r>
          </a:p>
          <a:p>
            <a:pPr>
              <a:buFont typeface="Monotype Sorts" pitchFamily="2" charset="2"/>
              <a:buNone/>
            </a:pPr>
            <a:r>
              <a:rPr lang="es-MX" dirty="0" smtClean="0"/>
              <a:t>   (</a:t>
            </a:r>
            <a:r>
              <a:rPr lang="es-MX" dirty="0"/>
              <a:t>A,B,C), (</a:t>
            </a:r>
            <a:r>
              <a:rPr lang="es-MX" dirty="0" smtClean="0"/>
              <a:t>A,B,D</a:t>
            </a:r>
            <a:r>
              <a:rPr lang="es-MX" dirty="0"/>
              <a:t>), (A,C,D), (A,C,E), (B,C,D</a:t>
            </a:r>
            <a:r>
              <a:rPr lang="es-MX" dirty="0" smtClean="0"/>
              <a:t>), (C,D,E)</a:t>
            </a:r>
            <a:endParaRPr lang="es-MX" dirty="0"/>
          </a:p>
          <a:p>
            <a:pPr lvl="1">
              <a:lnSpc>
                <a:spcPct val="90000"/>
              </a:lnSpc>
            </a:pPr>
            <a:endParaRPr lang="es-ES_tradnl" sz="2400" dirty="0" smtClean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Potencial 4-conjunto: </a:t>
            </a:r>
          </a:p>
          <a:p>
            <a:pPr marL="393192" lvl="1" indent="0">
              <a:lnSpc>
                <a:spcPct val="90000"/>
              </a:lnSpc>
              <a:buNone/>
            </a:pPr>
            <a:r>
              <a:rPr lang="es-ES_tradnl" sz="2400" dirty="0" smtClean="0"/>
              <a:t>(</a:t>
            </a:r>
            <a:r>
              <a:rPr lang="es-ES_tradnl" sz="2400" b="1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s-ES_tradnl" sz="2400" dirty="0"/>
              <a:t>, </a:t>
            </a:r>
            <a:r>
              <a:rPr lang="es-ES_tradnl" sz="2400" b="1" dirty="0" smtClean="0">
                <a:solidFill>
                  <a:schemeClr val="accent1">
                    <a:lumMod val="75000"/>
                  </a:schemeClr>
                </a:solidFill>
              </a:rPr>
              <a:t>B,</a:t>
            </a:r>
            <a:r>
              <a:rPr lang="es-ES_tradnl" sz="2400" b="1" dirty="0">
                <a:solidFill>
                  <a:srgbClr val="7030A0"/>
                </a:solidFill>
              </a:rPr>
              <a:t> C</a:t>
            </a:r>
            <a:r>
              <a:rPr lang="es-ES_tradnl" sz="2400" dirty="0" smtClean="0"/>
              <a:t>), </a:t>
            </a:r>
            <a:r>
              <a:rPr lang="es-ES_tradnl" sz="2400" dirty="0"/>
              <a:t>(</a:t>
            </a:r>
            <a:r>
              <a:rPr lang="es-ES_tradnl" sz="2400" b="1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s-ES_tradnl" sz="2400" dirty="0"/>
              <a:t>, </a:t>
            </a:r>
            <a:r>
              <a:rPr lang="es-ES_tradnl" sz="2400" b="1" dirty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0000FF"/>
                </a:solidFill>
              </a:rPr>
              <a:t>D</a:t>
            </a:r>
            <a:r>
              <a:rPr lang="es-ES_tradnl" sz="2400" dirty="0" smtClean="0"/>
              <a:t>) coinciden en los 2 primeros elementos</a:t>
            </a:r>
          </a:p>
          <a:p>
            <a:pPr marL="393192" lvl="1" indent="0">
              <a:lnSpc>
                <a:spcPct val="90000"/>
              </a:lnSpc>
              <a:buNone/>
            </a:pPr>
            <a:endParaRPr lang="es-ES_tradnl" sz="2400" dirty="0" smtClean="0"/>
          </a:p>
          <a:p>
            <a:pPr marL="393192" lvl="1" indent="0">
              <a:lnSpc>
                <a:spcPct val="90000"/>
              </a:lnSpc>
              <a:buNone/>
            </a:pPr>
            <a:r>
              <a:rPr lang="es-ES_tradnl" sz="2400" dirty="0" smtClean="0"/>
              <a:t>(</a:t>
            </a:r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00B050"/>
                </a:solidFill>
              </a:rPr>
              <a:t>B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7030A0"/>
                </a:solidFill>
              </a:rPr>
              <a:t>C</a:t>
            </a:r>
            <a:r>
              <a:rPr lang="es-ES_tradnl" sz="2400" dirty="0" smtClean="0"/>
              <a:t>, </a:t>
            </a:r>
            <a:r>
              <a:rPr lang="es-ES_tradnl" sz="2400" b="1" dirty="0">
                <a:solidFill>
                  <a:srgbClr val="0000FF"/>
                </a:solidFill>
              </a:rPr>
              <a:t>D</a:t>
            </a:r>
            <a:r>
              <a:rPr lang="es-ES_tradnl" sz="2400" dirty="0" smtClean="0"/>
              <a:t>)</a:t>
            </a:r>
          </a:p>
          <a:p>
            <a:pPr marL="393192" lvl="1" indent="0">
              <a:lnSpc>
                <a:spcPct val="90000"/>
              </a:lnSpc>
              <a:buNone/>
            </a:pPr>
            <a:endParaRPr lang="es-ES_tradnl" sz="2400" dirty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Componentes: </a:t>
            </a:r>
            <a:endParaRPr lang="es-ES_tradnl" sz="2800" dirty="0"/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(A,B,C), (A,B,D), (A,C,D), (B,C,D)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El candidato se queda y se revisa frecuencia</a:t>
            </a:r>
          </a:p>
          <a:p>
            <a:pPr lvl="1">
              <a:lnSpc>
                <a:spcPct val="90000"/>
              </a:lnSpc>
            </a:pPr>
            <a:endParaRPr lang="es-ES_tradnl" sz="2400" dirty="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Candidatos al 4-Conjunto</a:t>
            </a:r>
            <a:endParaRPr lang="es-ES" b="1" dirty="0" smtClean="0"/>
          </a:p>
        </p:txBody>
      </p:sp>
      <p:cxnSp>
        <p:nvCxnSpPr>
          <p:cNvPr id="5" name="4 Conector recto"/>
          <p:cNvCxnSpPr/>
          <p:nvPr/>
        </p:nvCxnSpPr>
        <p:spPr>
          <a:xfrm flipV="1">
            <a:off x="827584" y="3284984"/>
            <a:ext cx="0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1187624" y="3284984"/>
            <a:ext cx="0" cy="36004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flipH="1">
            <a:off x="827584" y="3284984"/>
            <a:ext cx="1296144" cy="360040"/>
          </a:xfrm>
          <a:prstGeom prst="line">
            <a:avLst/>
          </a:prstGeom>
          <a:ln w="28575">
            <a:solidFill>
              <a:srgbClr val="66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flipH="1">
            <a:off x="1187624" y="3284984"/>
            <a:ext cx="1440160" cy="36004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1619672" y="3284984"/>
            <a:ext cx="0" cy="360040"/>
          </a:xfrm>
          <a:prstGeom prst="line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H="1">
            <a:off x="2069687" y="3284984"/>
            <a:ext cx="846129" cy="378042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09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5"/>
          <p:cNvSpPr>
            <a:spLocks noGrp="1" noChangeArrowheads="1"/>
          </p:cNvSpPr>
          <p:nvPr>
            <p:ph idx="1"/>
          </p:nvPr>
        </p:nvSpPr>
        <p:spPr>
          <a:xfrm>
            <a:off x="107504" y="1268760"/>
            <a:ext cx="9361040" cy="4827992"/>
          </a:xfr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Elementos en el 3-Conjunto</a:t>
            </a:r>
          </a:p>
          <a:p>
            <a:pPr>
              <a:buFont typeface="Monotype Sorts" pitchFamily="2" charset="2"/>
              <a:buNone/>
            </a:pPr>
            <a:r>
              <a:rPr lang="es-MX" dirty="0" smtClean="0"/>
              <a:t>   (</a:t>
            </a:r>
            <a:r>
              <a:rPr lang="es-MX" dirty="0"/>
              <a:t>A,B,C), (</a:t>
            </a:r>
            <a:r>
              <a:rPr lang="es-MX" dirty="0" smtClean="0"/>
              <a:t>A,B,D</a:t>
            </a:r>
            <a:r>
              <a:rPr lang="es-MX" dirty="0"/>
              <a:t>), (A,C,D), (A,C,E), (B,C,D</a:t>
            </a:r>
            <a:r>
              <a:rPr lang="es-MX" dirty="0" smtClean="0"/>
              <a:t>), (C,D,E)</a:t>
            </a:r>
            <a:endParaRPr lang="es-MX" dirty="0"/>
          </a:p>
          <a:p>
            <a:pPr lvl="1">
              <a:lnSpc>
                <a:spcPct val="90000"/>
              </a:lnSpc>
            </a:pPr>
            <a:endParaRPr lang="es-ES_tradnl" sz="2400" dirty="0" smtClean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Potencial 4-conjunto: </a:t>
            </a:r>
          </a:p>
          <a:p>
            <a:pPr marL="393192" lvl="1" indent="0">
              <a:lnSpc>
                <a:spcPct val="90000"/>
              </a:lnSpc>
              <a:buNone/>
            </a:pPr>
            <a:r>
              <a:rPr lang="es-ES_tradnl" sz="2400" dirty="0" smtClean="0"/>
              <a:t>(</a:t>
            </a:r>
            <a:r>
              <a:rPr lang="es-ES_tradnl" sz="2400" b="1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s-ES_tradnl" sz="2400" dirty="0"/>
              <a:t>, </a:t>
            </a:r>
            <a:r>
              <a:rPr lang="es-ES_tradnl" sz="2400" b="1" dirty="0" smtClean="0">
                <a:solidFill>
                  <a:schemeClr val="accent1">
                    <a:lumMod val="75000"/>
                  </a:schemeClr>
                </a:solidFill>
              </a:rPr>
              <a:t>C,</a:t>
            </a:r>
            <a:r>
              <a:rPr lang="es-ES_tradnl" sz="2400" b="1" dirty="0" smtClean="0">
                <a:solidFill>
                  <a:srgbClr val="7030A0"/>
                </a:solidFill>
              </a:rPr>
              <a:t> D</a:t>
            </a:r>
            <a:r>
              <a:rPr lang="es-ES_tradnl" sz="2400" dirty="0" smtClean="0"/>
              <a:t>), </a:t>
            </a:r>
            <a:r>
              <a:rPr lang="es-ES_tradnl" sz="2400" dirty="0"/>
              <a:t>(</a:t>
            </a:r>
            <a:r>
              <a:rPr lang="es-ES_tradnl" sz="2400" b="1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s-ES_tradnl" sz="2400" dirty="0"/>
              <a:t>, </a:t>
            </a:r>
            <a:r>
              <a:rPr lang="es-ES_tradnl" sz="2400" b="1" dirty="0" smtClean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0000FF"/>
                </a:solidFill>
              </a:rPr>
              <a:t>E</a:t>
            </a:r>
            <a:r>
              <a:rPr lang="es-ES_tradnl" sz="2400" dirty="0" smtClean="0"/>
              <a:t>) coinciden en los 2 primeros elementos</a:t>
            </a:r>
          </a:p>
          <a:p>
            <a:pPr marL="393192" lvl="1" indent="0">
              <a:lnSpc>
                <a:spcPct val="90000"/>
              </a:lnSpc>
              <a:buNone/>
            </a:pPr>
            <a:endParaRPr lang="es-ES_tradnl" sz="2400" dirty="0" smtClean="0"/>
          </a:p>
          <a:p>
            <a:pPr marL="393192" lvl="1" indent="0">
              <a:lnSpc>
                <a:spcPct val="90000"/>
              </a:lnSpc>
              <a:buNone/>
            </a:pPr>
            <a:r>
              <a:rPr lang="es-ES_tradnl" sz="2400" dirty="0" smtClean="0"/>
              <a:t>(</a:t>
            </a:r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00B050"/>
                </a:solidFill>
              </a:rPr>
              <a:t>C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7030A0"/>
                </a:solidFill>
              </a:rPr>
              <a:t>D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0000FF"/>
                </a:solidFill>
              </a:rPr>
              <a:t>E</a:t>
            </a:r>
            <a:r>
              <a:rPr lang="es-ES_tradnl" sz="2400" dirty="0" smtClean="0"/>
              <a:t>)</a:t>
            </a:r>
          </a:p>
          <a:p>
            <a:pPr marL="393192" lvl="1" indent="0">
              <a:lnSpc>
                <a:spcPct val="90000"/>
              </a:lnSpc>
              <a:buNone/>
            </a:pPr>
            <a:endParaRPr lang="es-ES_tradnl" sz="2400" dirty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Componentes: </a:t>
            </a:r>
            <a:endParaRPr lang="es-ES_tradnl" sz="2800" dirty="0"/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(A, C, D), (A, C, E), (A, D, E), (C, D, E)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El candidato se elimina ya que (A,D,E) no existe en el 3-Conjunto</a:t>
            </a:r>
          </a:p>
          <a:p>
            <a:pPr lvl="1">
              <a:lnSpc>
                <a:spcPct val="90000"/>
              </a:lnSpc>
            </a:pPr>
            <a:endParaRPr lang="es-ES_tradnl" sz="2400" dirty="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Candidatos al 4-Conjunto</a:t>
            </a:r>
            <a:endParaRPr lang="es-ES" b="1" dirty="0" smtClean="0"/>
          </a:p>
        </p:txBody>
      </p:sp>
      <p:cxnSp>
        <p:nvCxnSpPr>
          <p:cNvPr id="5" name="4 Conector recto"/>
          <p:cNvCxnSpPr/>
          <p:nvPr/>
        </p:nvCxnSpPr>
        <p:spPr>
          <a:xfrm flipV="1">
            <a:off x="827584" y="3284984"/>
            <a:ext cx="0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1187624" y="3284984"/>
            <a:ext cx="0" cy="36004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flipH="1">
            <a:off x="827584" y="3284984"/>
            <a:ext cx="1296144" cy="360040"/>
          </a:xfrm>
          <a:prstGeom prst="line">
            <a:avLst/>
          </a:prstGeom>
          <a:ln w="28575">
            <a:solidFill>
              <a:srgbClr val="66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flipH="1">
            <a:off x="1187624" y="3284984"/>
            <a:ext cx="1440160" cy="36004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1619672" y="3284984"/>
            <a:ext cx="0" cy="360040"/>
          </a:xfrm>
          <a:prstGeom prst="line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H="1">
            <a:off x="2069687" y="3284984"/>
            <a:ext cx="846129" cy="378042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43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79512" y="908720"/>
            <a:ext cx="8964488" cy="4525963"/>
          </a:xfrm>
        </p:spPr>
        <p:txBody>
          <a:bodyPr/>
          <a:lstStyle/>
          <a:p>
            <a:r>
              <a:rPr lang="es-MX" dirty="0" smtClean="0"/>
              <a:t>De las 39 instancias, se generan 14 candidatos 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778098"/>
          </a:xfrm>
        </p:spPr>
        <p:txBody>
          <a:bodyPr/>
          <a:lstStyle/>
          <a:p>
            <a:r>
              <a:rPr lang="es-MX" dirty="0" smtClean="0"/>
              <a:t>Candidatos al 4-Conjunto</a:t>
            </a:r>
            <a:endParaRPr lang="es-E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64770"/>
            <a:ext cx="5472608" cy="50165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394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4-Conjunto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Solo 6 instancias logran la cobertura</a:t>
            </a:r>
            <a:endParaRPr lang="es-ES" dirty="0"/>
          </a:p>
        </p:txBody>
      </p:sp>
      <p:pic>
        <p:nvPicPr>
          <p:cNvPr id="7210" name="Picture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60848"/>
            <a:ext cx="6519724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8229600" cy="4827992"/>
          </a:xfr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Los </a:t>
            </a:r>
            <a:r>
              <a:rPr lang="es-ES_tradnl" sz="2800" dirty="0"/>
              <a:t>c</a:t>
            </a:r>
            <a:r>
              <a:rPr lang="es-ES_tradnl" sz="2800" dirty="0" smtClean="0"/>
              <a:t>andidatos del n-Conjunto se obtienen del (n-1)-Conjunto, coincidiendo </a:t>
            </a:r>
            <a:r>
              <a:rPr lang="es-ES_tradnl" sz="2800" dirty="0"/>
              <a:t>en los (n-2) </a:t>
            </a:r>
            <a:r>
              <a:rPr lang="es-ES_tradnl" sz="2800" dirty="0" smtClean="0"/>
              <a:t>elementos.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Los candidatos de los 5-itemset se obtienen del 4-itemset y deben coincidir en 3 elementos.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Los candidatos generados pueden eliminarse si sus componentes no se encuentran en el conjunto anterior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Candidatos al 5-Conjunto</a:t>
            </a:r>
            <a:endParaRPr lang="es-ES" b="1" dirty="0" smtClean="0"/>
          </a:p>
        </p:txBody>
      </p:sp>
    </p:spTree>
    <p:extLst>
      <p:ext uri="{BB962C8B-B14F-4D97-AF65-F5344CB8AC3E}">
        <p14:creationId xmlns:p14="http://schemas.microsoft.com/office/powerpoint/2010/main" val="401245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5"/>
          <p:cNvSpPr>
            <a:spLocks noGrp="1" noChangeArrowheads="1"/>
          </p:cNvSpPr>
          <p:nvPr>
            <p:ph idx="1"/>
          </p:nvPr>
        </p:nvSpPr>
        <p:spPr>
          <a:xfrm>
            <a:off x="323528" y="1268760"/>
            <a:ext cx="8640960" cy="4827992"/>
          </a:xfr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Elementos en el 3-Conjunto</a:t>
            </a:r>
          </a:p>
          <a:p>
            <a:pPr>
              <a:buFont typeface="Monotype Sorts" pitchFamily="2" charset="2"/>
              <a:buNone/>
            </a:pPr>
            <a:r>
              <a:rPr lang="es-MX" dirty="0" smtClean="0"/>
              <a:t>   (A,B,C,D), </a:t>
            </a:r>
            <a:r>
              <a:rPr lang="es-MX" dirty="0"/>
              <a:t>(</a:t>
            </a:r>
            <a:r>
              <a:rPr lang="es-MX" dirty="0" smtClean="0"/>
              <a:t>A,B,D,E), </a:t>
            </a:r>
            <a:r>
              <a:rPr lang="es-MX" dirty="0"/>
              <a:t>(</a:t>
            </a:r>
            <a:r>
              <a:rPr lang="es-MX" dirty="0" smtClean="0"/>
              <a:t>A,B,C,E), </a:t>
            </a:r>
            <a:r>
              <a:rPr lang="es-MX" dirty="0"/>
              <a:t>(</a:t>
            </a:r>
            <a:r>
              <a:rPr lang="es-MX" dirty="0" smtClean="0"/>
              <a:t>A,C,D,E</a:t>
            </a:r>
            <a:r>
              <a:rPr lang="es-MX" dirty="0"/>
              <a:t>), </a:t>
            </a:r>
            <a:r>
              <a:rPr lang="es-MX" dirty="0" smtClean="0"/>
              <a:t>    (B,C,D,E), (B,C,D,F)</a:t>
            </a:r>
            <a:endParaRPr lang="es-MX" dirty="0"/>
          </a:p>
          <a:p>
            <a:pPr lvl="1">
              <a:lnSpc>
                <a:spcPct val="90000"/>
              </a:lnSpc>
            </a:pPr>
            <a:endParaRPr lang="es-ES_tradnl" sz="2400" dirty="0" smtClean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Potencial 4-conjunto: </a:t>
            </a:r>
          </a:p>
          <a:p>
            <a:pPr marL="393192" lvl="1" indent="0">
              <a:lnSpc>
                <a:spcPct val="90000"/>
              </a:lnSpc>
              <a:buNone/>
            </a:pPr>
            <a:r>
              <a:rPr lang="es-ES_tradnl" sz="2400" dirty="0" smtClean="0"/>
              <a:t>(</a:t>
            </a:r>
            <a:r>
              <a:rPr lang="es-ES_tradnl" sz="2400" b="1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s-ES_tradnl" sz="2400" dirty="0"/>
              <a:t>, </a:t>
            </a:r>
            <a:r>
              <a:rPr lang="es-ES_tradnl" sz="2400" b="1" dirty="0" smtClean="0">
                <a:solidFill>
                  <a:schemeClr val="accent1">
                    <a:lumMod val="75000"/>
                  </a:schemeClr>
                </a:solidFill>
              </a:rPr>
              <a:t>B,</a:t>
            </a:r>
            <a:r>
              <a:rPr lang="es-ES_tradnl" sz="2400" b="1" dirty="0">
                <a:solidFill>
                  <a:srgbClr val="7030A0"/>
                </a:solidFill>
              </a:rPr>
              <a:t> </a:t>
            </a:r>
            <a:r>
              <a:rPr lang="es-ES_tradnl" sz="2400" b="1" dirty="0" smtClean="0">
                <a:solidFill>
                  <a:srgbClr val="7030A0"/>
                </a:solidFill>
              </a:rPr>
              <a:t>C, </a:t>
            </a:r>
            <a:r>
              <a:rPr lang="es-ES_tradnl" sz="2400" b="1" dirty="0" smtClean="0">
                <a:solidFill>
                  <a:srgbClr val="FF0000"/>
                </a:solidFill>
              </a:rPr>
              <a:t>D</a:t>
            </a:r>
            <a:r>
              <a:rPr lang="es-ES_tradnl" sz="2400" dirty="0" smtClean="0"/>
              <a:t>), </a:t>
            </a:r>
            <a:r>
              <a:rPr lang="es-ES_tradnl" sz="2400" dirty="0"/>
              <a:t>(</a:t>
            </a:r>
            <a:r>
              <a:rPr lang="es-ES_tradnl" sz="2400" b="1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s-ES_tradnl" sz="2400" dirty="0"/>
              <a:t>, </a:t>
            </a:r>
            <a:r>
              <a:rPr lang="es-ES_tradnl" sz="2400" b="1" dirty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7030A0"/>
                </a:solidFill>
              </a:rPr>
              <a:t>C</a:t>
            </a:r>
            <a:r>
              <a:rPr lang="es-ES_tradnl" sz="2400" b="1" dirty="0" smtClean="0">
                <a:solidFill>
                  <a:srgbClr val="0000FF"/>
                </a:solidFill>
              </a:rPr>
              <a:t>, E</a:t>
            </a:r>
            <a:r>
              <a:rPr lang="es-ES_tradnl" sz="2400" dirty="0" smtClean="0"/>
              <a:t>)</a:t>
            </a:r>
          </a:p>
          <a:p>
            <a:pPr marL="393192" lvl="1" indent="0">
              <a:lnSpc>
                <a:spcPct val="90000"/>
              </a:lnSpc>
              <a:buNone/>
            </a:pPr>
            <a:endParaRPr lang="es-ES_tradnl" sz="2400" dirty="0" smtClean="0"/>
          </a:p>
          <a:p>
            <a:pPr marL="393192" lvl="1" indent="0">
              <a:lnSpc>
                <a:spcPct val="90000"/>
              </a:lnSpc>
              <a:buNone/>
            </a:pPr>
            <a:r>
              <a:rPr lang="es-ES_tradnl" sz="2400" dirty="0" smtClean="0"/>
              <a:t>(</a:t>
            </a:r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00B050"/>
                </a:solidFill>
              </a:rPr>
              <a:t>B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7030A0"/>
                </a:solidFill>
              </a:rPr>
              <a:t>C</a:t>
            </a:r>
            <a:r>
              <a:rPr lang="es-ES_tradnl" sz="2400" dirty="0" smtClean="0"/>
              <a:t>,</a:t>
            </a:r>
            <a:r>
              <a:rPr lang="es-ES_tradnl" sz="2400" b="1" dirty="0" smtClean="0">
                <a:solidFill>
                  <a:srgbClr val="FF0000"/>
                </a:solidFill>
              </a:rPr>
              <a:t> D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0000FF"/>
                </a:solidFill>
              </a:rPr>
              <a:t>E</a:t>
            </a:r>
            <a:r>
              <a:rPr lang="es-ES_tradnl" sz="2400" dirty="0"/>
              <a:t>) coinciden los 3 primeros elementos</a:t>
            </a:r>
            <a:endParaRPr lang="es-ES_tradnl" sz="2400" dirty="0" smtClean="0"/>
          </a:p>
          <a:p>
            <a:pPr marL="393192" lvl="1" indent="0">
              <a:lnSpc>
                <a:spcPct val="90000"/>
              </a:lnSpc>
              <a:buNone/>
            </a:pPr>
            <a:endParaRPr lang="es-ES_tradnl" sz="2400" dirty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Componentes: </a:t>
            </a:r>
            <a:endParaRPr lang="es-ES_tradnl" sz="2800" dirty="0"/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(A,B,C,D), (A,B,C,E), (A,B,D,E), (A,C,D,E), (B,C,D,E)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El candidato se queda y se revisa frecuencia</a:t>
            </a:r>
          </a:p>
          <a:p>
            <a:pPr lvl="1">
              <a:lnSpc>
                <a:spcPct val="90000"/>
              </a:lnSpc>
            </a:pPr>
            <a:endParaRPr lang="es-ES_tradnl" sz="2400" dirty="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Candidatos al 5-Conjunto</a:t>
            </a:r>
            <a:endParaRPr lang="es-ES" b="1" dirty="0" smtClean="0"/>
          </a:p>
        </p:txBody>
      </p:sp>
      <p:cxnSp>
        <p:nvCxnSpPr>
          <p:cNvPr id="13" name="12 Conector recto"/>
          <p:cNvCxnSpPr/>
          <p:nvPr/>
        </p:nvCxnSpPr>
        <p:spPr>
          <a:xfrm>
            <a:off x="2195736" y="3726088"/>
            <a:ext cx="0" cy="360040"/>
          </a:xfrm>
          <a:prstGeom prst="line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H="1">
            <a:off x="2771801" y="3726088"/>
            <a:ext cx="1080119" cy="378042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10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5"/>
          <p:cNvSpPr>
            <a:spLocks noGrp="1" noChangeArrowheads="1"/>
          </p:cNvSpPr>
          <p:nvPr>
            <p:ph idx="1"/>
          </p:nvPr>
        </p:nvSpPr>
        <p:spPr>
          <a:xfrm>
            <a:off x="323528" y="908720"/>
            <a:ext cx="8640960" cy="5184576"/>
          </a:xfr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Elementos en el 3-Conjunto</a:t>
            </a:r>
          </a:p>
          <a:p>
            <a:pPr>
              <a:buFont typeface="Monotype Sorts" pitchFamily="2" charset="2"/>
              <a:buNone/>
            </a:pPr>
            <a:r>
              <a:rPr lang="es-MX" dirty="0" smtClean="0"/>
              <a:t>   (A,B,C,D), </a:t>
            </a:r>
            <a:r>
              <a:rPr lang="es-MX" dirty="0"/>
              <a:t>(</a:t>
            </a:r>
            <a:r>
              <a:rPr lang="es-MX" dirty="0" smtClean="0"/>
              <a:t>A,B,D,E), </a:t>
            </a:r>
            <a:r>
              <a:rPr lang="es-MX" dirty="0"/>
              <a:t>(</a:t>
            </a:r>
            <a:r>
              <a:rPr lang="es-MX" dirty="0" smtClean="0"/>
              <a:t>A,B,C,E), </a:t>
            </a:r>
            <a:r>
              <a:rPr lang="es-MX" dirty="0"/>
              <a:t>(</a:t>
            </a:r>
            <a:r>
              <a:rPr lang="es-MX" dirty="0" smtClean="0"/>
              <a:t>A,C,D,E</a:t>
            </a:r>
            <a:r>
              <a:rPr lang="es-MX" dirty="0"/>
              <a:t>), </a:t>
            </a:r>
            <a:r>
              <a:rPr lang="es-MX" dirty="0" smtClean="0"/>
              <a:t>    (B,C,D,E), (B,C,D,F)</a:t>
            </a:r>
            <a:endParaRPr lang="es-MX" dirty="0"/>
          </a:p>
          <a:p>
            <a:pPr lvl="1">
              <a:lnSpc>
                <a:spcPct val="90000"/>
              </a:lnSpc>
            </a:pPr>
            <a:endParaRPr lang="es-ES_tradnl" sz="2400" dirty="0" smtClean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Potencial 4-conjunto: </a:t>
            </a:r>
          </a:p>
          <a:p>
            <a:pPr marL="393192" lvl="1" indent="0">
              <a:lnSpc>
                <a:spcPct val="90000"/>
              </a:lnSpc>
              <a:buNone/>
            </a:pPr>
            <a:r>
              <a:rPr lang="es-ES_tradnl" sz="2400" dirty="0" smtClean="0"/>
              <a:t>(</a:t>
            </a:r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chemeClr val="accent1">
                    <a:lumMod val="75000"/>
                  </a:schemeClr>
                </a:solidFill>
              </a:rPr>
              <a:t>C,</a:t>
            </a:r>
            <a:r>
              <a:rPr lang="es-ES_tradnl" sz="2400" b="1" dirty="0" smtClean="0">
                <a:solidFill>
                  <a:srgbClr val="7030A0"/>
                </a:solidFill>
              </a:rPr>
              <a:t> D, </a:t>
            </a:r>
            <a:r>
              <a:rPr lang="es-ES_tradnl" sz="2400" b="1" dirty="0" smtClean="0">
                <a:solidFill>
                  <a:srgbClr val="FF0000"/>
                </a:solidFill>
              </a:rPr>
              <a:t>E</a:t>
            </a:r>
            <a:r>
              <a:rPr lang="es-ES_tradnl" sz="2400" dirty="0" smtClean="0"/>
              <a:t>), (</a:t>
            </a:r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7030A0"/>
                </a:solidFill>
              </a:rPr>
              <a:t>D</a:t>
            </a:r>
            <a:r>
              <a:rPr lang="es-ES_tradnl" sz="2400" b="1" dirty="0" smtClean="0">
                <a:solidFill>
                  <a:srgbClr val="0000FF"/>
                </a:solidFill>
              </a:rPr>
              <a:t>, F</a:t>
            </a:r>
            <a:r>
              <a:rPr lang="es-ES_tradnl" sz="2400" dirty="0" smtClean="0"/>
              <a:t>)</a:t>
            </a:r>
          </a:p>
          <a:p>
            <a:pPr marL="393192" lvl="1" indent="0">
              <a:lnSpc>
                <a:spcPct val="90000"/>
              </a:lnSpc>
              <a:buNone/>
            </a:pPr>
            <a:endParaRPr lang="es-ES_tradnl" sz="2400" dirty="0" smtClean="0"/>
          </a:p>
          <a:p>
            <a:pPr marL="393192" lvl="1" indent="0">
              <a:lnSpc>
                <a:spcPct val="90000"/>
              </a:lnSpc>
              <a:buNone/>
            </a:pPr>
            <a:r>
              <a:rPr lang="es-ES_tradnl" sz="2400" dirty="0" smtClean="0"/>
              <a:t>(</a:t>
            </a:r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00B050"/>
                </a:solidFill>
              </a:rPr>
              <a:t>C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7030A0"/>
                </a:solidFill>
              </a:rPr>
              <a:t>D</a:t>
            </a:r>
            <a:r>
              <a:rPr lang="es-ES_tradnl" sz="2400" dirty="0" smtClean="0"/>
              <a:t>,</a:t>
            </a:r>
            <a:r>
              <a:rPr lang="es-ES_tradnl" sz="2400" b="1" dirty="0" smtClean="0">
                <a:solidFill>
                  <a:srgbClr val="FF0000"/>
                </a:solidFill>
              </a:rPr>
              <a:t> E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0000FF"/>
                </a:solidFill>
              </a:rPr>
              <a:t>F</a:t>
            </a:r>
            <a:r>
              <a:rPr lang="es-ES_tradnl" sz="2400" dirty="0" smtClean="0"/>
              <a:t>) </a:t>
            </a:r>
            <a:r>
              <a:rPr lang="es-ES_tradnl" sz="2400" dirty="0"/>
              <a:t>coinciden los 3 primeros elementos</a:t>
            </a:r>
            <a:endParaRPr lang="es-ES_tradnl" sz="2400" dirty="0" smtClean="0"/>
          </a:p>
          <a:p>
            <a:pPr marL="393192" lvl="1" indent="0">
              <a:lnSpc>
                <a:spcPct val="90000"/>
              </a:lnSpc>
              <a:buNone/>
            </a:pPr>
            <a:endParaRPr lang="es-ES_tradnl" sz="2400" dirty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Componentes: </a:t>
            </a:r>
            <a:endParaRPr lang="es-ES_tradnl" sz="2800" dirty="0"/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(B,C,D,E), (B,C,D,F), (B,C,E,F), (B,D,E,F), (C,D,E,F)</a:t>
            </a:r>
          </a:p>
          <a:p>
            <a:pPr lvl="1">
              <a:lnSpc>
                <a:spcPct val="90000"/>
              </a:lnSpc>
            </a:pPr>
            <a:r>
              <a:rPr lang="es-ES_tradnl" sz="2400" dirty="0" smtClean="0"/>
              <a:t>El </a:t>
            </a:r>
            <a:r>
              <a:rPr lang="es-ES_tradnl" sz="2400" dirty="0"/>
              <a:t>candidato se elimina ya que </a:t>
            </a:r>
            <a:r>
              <a:rPr lang="es-ES_tradnl" sz="2400" dirty="0" smtClean="0"/>
              <a:t>faltan 3 componentes en el 3-Conjunto</a:t>
            </a:r>
            <a:endParaRPr lang="es-ES_tradnl" sz="2400" dirty="0"/>
          </a:p>
          <a:p>
            <a:pPr lvl="1">
              <a:lnSpc>
                <a:spcPct val="90000"/>
              </a:lnSpc>
            </a:pPr>
            <a:endParaRPr lang="es-ES_tradnl" sz="2400" dirty="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Candidatos al 5-Conjunto</a:t>
            </a:r>
            <a:endParaRPr lang="es-ES" b="1" dirty="0" smtClean="0"/>
          </a:p>
        </p:txBody>
      </p:sp>
      <p:cxnSp>
        <p:nvCxnSpPr>
          <p:cNvPr id="13" name="12 Conector recto"/>
          <p:cNvCxnSpPr/>
          <p:nvPr/>
        </p:nvCxnSpPr>
        <p:spPr>
          <a:xfrm>
            <a:off x="2215831" y="3366048"/>
            <a:ext cx="0" cy="360040"/>
          </a:xfrm>
          <a:prstGeom prst="line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H="1">
            <a:off x="2771801" y="3348046"/>
            <a:ext cx="1080119" cy="378042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525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412776"/>
            <a:ext cx="8001000" cy="4648200"/>
          </a:xfrm>
        </p:spPr>
        <p:txBody>
          <a:bodyPr/>
          <a:lstStyle/>
          <a:p>
            <a:r>
              <a:rPr lang="es-ES_tradnl" dirty="0"/>
              <a:t>Dependiendo de la meta que se persigue en la minería de datos, se requiere la aplicación de una técnica diferente.</a:t>
            </a:r>
          </a:p>
          <a:p>
            <a:r>
              <a:rPr lang="es-ES_tradnl" dirty="0"/>
              <a:t>Metas:</a:t>
            </a:r>
          </a:p>
          <a:p>
            <a:pPr lvl="1"/>
            <a:r>
              <a:rPr lang="es-ES_tradnl" b="1" i="1" dirty="0"/>
              <a:t>Prescriptiva</a:t>
            </a:r>
            <a:r>
              <a:rPr lang="es-ES_tradnl" dirty="0"/>
              <a:t>: automatizar el proceso de toma de decisiones (clasificación, predicción).</a:t>
            </a:r>
          </a:p>
          <a:p>
            <a:pPr lvl="1"/>
            <a:r>
              <a:rPr lang="es-ES_tradnl" b="1" i="1" dirty="0"/>
              <a:t>Descriptiva</a:t>
            </a:r>
            <a:r>
              <a:rPr lang="es-ES_tradnl" dirty="0"/>
              <a:t>: Incrementar el entendimiento de lo que sucede en los datos y del mundo que reflejan. </a:t>
            </a:r>
            <a:r>
              <a:rPr lang="es-ES_tradnl" dirty="0" smtClean="0"/>
              <a:t>(asociación, agrupamiento).</a:t>
            </a:r>
            <a:endParaRPr lang="es-ES_tradnl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/>
              <a:t>Minería de Datos</a:t>
            </a:r>
          </a:p>
        </p:txBody>
      </p:sp>
    </p:spTree>
    <p:extLst>
      <p:ext uri="{BB962C8B-B14F-4D97-AF65-F5344CB8AC3E}">
        <p14:creationId xmlns:p14="http://schemas.microsoft.com/office/powerpoint/2010/main" val="39678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Ningún par de elementos del 4-conjunto coinciden en sus primeros 3 elementos, por lo que ya no se pueden generar más conjuntos.</a:t>
            </a:r>
          </a:p>
          <a:p>
            <a:endParaRPr lang="es-MX" dirty="0"/>
          </a:p>
          <a:p>
            <a:r>
              <a:rPr lang="es-MX" dirty="0" smtClean="0"/>
              <a:t>Hasta aquí termina la fase de generación de conjuntos, y se procede a la generación de reglas.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Candidatos al 5-Conjunto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648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cantidad de elementos por conjuntos son:</a:t>
            </a:r>
          </a:p>
          <a:p>
            <a:pPr algn="ctr">
              <a:buFont typeface="Monotype Sorts" pitchFamily="2" charset="2"/>
              <a:buNone/>
            </a:pPr>
            <a:r>
              <a:rPr lang="es-MX" dirty="0" smtClean="0"/>
              <a:t>1-Conjunto	12</a:t>
            </a:r>
          </a:p>
          <a:p>
            <a:pPr algn="ctr">
              <a:buFont typeface="Monotype Sorts" pitchFamily="2" charset="2"/>
              <a:buNone/>
            </a:pPr>
            <a:r>
              <a:rPr lang="es-MX" dirty="0"/>
              <a:t>2-Conjunto</a:t>
            </a:r>
            <a:r>
              <a:rPr lang="es-MX" dirty="0" smtClean="0"/>
              <a:t>	47</a:t>
            </a:r>
          </a:p>
          <a:p>
            <a:pPr algn="ctr">
              <a:buFont typeface="Monotype Sorts" pitchFamily="2" charset="2"/>
              <a:buNone/>
            </a:pPr>
            <a:r>
              <a:rPr lang="es-MX" dirty="0"/>
              <a:t>3-Conjunto</a:t>
            </a:r>
            <a:r>
              <a:rPr lang="es-MX" dirty="0" smtClean="0"/>
              <a:t>	39</a:t>
            </a:r>
          </a:p>
          <a:p>
            <a:pPr algn="ctr">
              <a:buFont typeface="Monotype Sorts" pitchFamily="2" charset="2"/>
              <a:buNone/>
            </a:pPr>
            <a:r>
              <a:rPr lang="es-MX" dirty="0"/>
              <a:t>4-Conjunto</a:t>
            </a:r>
            <a:r>
              <a:rPr lang="es-MX" dirty="0" smtClean="0"/>
              <a:t>	  6  </a:t>
            </a:r>
          </a:p>
          <a:p>
            <a:pPr>
              <a:buFont typeface="Monotype Sorts" pitchFamily="2" charset="2"/>
              <a:buNone/>
            </a:pPr>
            <a:endParaRPr lang="es-ES" dirty="0" smtClean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Conjuntos Generados</a:t>
            </a:r>
            <a:endParaRPr lang="es-E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Para cada elemento de los conjuntos se genera un serie de reglas.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Se coloca cada atributo como conclusión, luego cada par, cada tercia, hasta tener a todos los atributos en la conclusión 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Generación de Reglas</a:t>
            </a:r>
            <a:endParaRPr lang="es-ES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20888"/>
            <a:ext cx="3419822" cy="241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348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Reglas de los 1-Conjunto y </a:t>
            </a:r>
            <a:br>
              <a:rPr lang="es-MX" dirty="0" smtClean="0"/>
            </a:br>
            <a:r>
              <a:rPr lang="es-MX" dirty="0"/>
              <a:t> </a:t>
            </a:r>
            <a:r>
              <a:rPr lang="es-MX" dirty="0" smtClean="0"/>
              <a:t>                    2-Conjuntos</a:t>
            </a:r>
            <a:endParaRPr lang="es-E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691680" y="1745704"/>
            <a:ext cx="5976664" cy="4419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609600" indent="-609600" fontAlgn="auto">
              <a:lnSpc>
                <a:spcPct val="90000"/>
              </a:lnSpc>
            </a:pPr>
            <a:r>
              <a:rPr lang="es-MX" b="1" dirty="0" smtClean="0">
                <a:solidFill>
                  <a:srgbClr val="00B050"/>
                </a:solidFill>
              </a:rPr>
              <a:t>1-Conjunto  (1 regla)</a:t>
            </a:r>
          </a:p>
          <a:p>
            <a:pPr marL="0" indent="0" fontAlgn="auto">
              <a:lnSpc>
                <a:spcPct val="90000"/>
              </a:lnSpc>
              <a:buNone/>
            </a:pPr>
            <a:r>
              <a:rPr lang="es-MX" dirty="0"/>
              <a:t> </a:t>
            </a:r>
            <a:r>
              <a:rPr lang="es-MX" dirty="0" smtClean="0"/>
              <a:t>    (A)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/>
              <a:t>Si - </a:t>
            </a:r>
            <a:r>
              <a:rPr lang="es-MX" dirty="0" smtClean="0">
                <a:sym typeface="Symbol" pitchFamily="18" charset="2"/>
              </a:rPr>
              <a:t> A</a:t>
            </a:r>
          </a:p>
          <a:p>
            <a:pPr marL="0" indent="0" fontAlgn="auto">
              <a:lnSpc>
                <a:spcPct val="90000"/>
              </a:lnSpc>
              <a:buNone/>
            </a:pPr>
            <a:endParaRPr lang="es-MX" dirty="0" smtClean="0"/>
          </a:p>
          <a:p>
            <a:pPr marL="457200" indent="-457200" fontAlgn="auto">
              <a:lnSpc>
                <a:spcPct val="90000"/>
              </a:lnSpc>
            </a:pPr>
            <a:r>
              <a:rPr lang="es-MX" b="1" dirty="0" smtClean="0">
                <a:solidFill>
                  <a:srgbClr val="00B050"/>
                </a:solidFill>
              </a:rPr>
              <a:t>2-Conjunto  (3 reglas)</a:t>
            </a:r>
            <a:endParaRPr lang="es-MX" b="1" dirty="0">
              <a:solidFill>
                <a:srgbClr val="00B050"/>
              </a:solidFill>
            </a:endParaRPr>
          </a:p>
          <a:p>
            <a:pPr marL="0" indent="0" fontAlgn="auto">
              <a:lnSpc>
                <a:spcPct val="90000"/>
              </a:lnSpc>
              <a:buNone/>
            </a:pPr>
            <a:r>
              <a:rPr lang="es-MX" dirty="0">
                <a:sym typeface="Symbol" pitchFamily="18" charset="2"/>
              </a:rPr>
              <a:t> </a:t>
            </a:r>
            <a:r>
              <a:rPr lang="es-MX" dirty="0" smtClean="0">
                <a:sym typeface="Symbol" pitchFamily="18" charset="2"/>
              </a:rPr>
              <a:t>    (A, B)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/>
              <a:t>Si A </a:t>
            </a:r>
            <a:r>
              <a:rPr lang="es-MX" dirty="0" smtClean="0">
                <a:sym typeface="Symbol" pitchFamily="18" charset="2"/>
              </a:rPr>
              <a:t> B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>
                <a:sym typeface="Symbol" pitchFamily="18" charset="2"/>
              </a:rPr>
              <a:t>Si B  A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>
                <a:sym typeface="Symbol" pitchFamily="18" charset="2"/>
              </a:rPr>
              <a:t>Si -  A, B</a:t>
            </a:r>
            <a:endParaRPr lang="es-ES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4261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Reglas de los 3-Conjunto</a:t>
            </a:r>
            <a:endParaRPr lang="es-E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7544" y="1745704"/>
            <a:ext cx="7772400" cy="4419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609600" indent="-609600" fontAlgn="auto">
              <a:lnSpc>
                <a:spcPct val="90000"/>
              </a:lnSpc>
            </a:pPr>
            <a:r>
              <a:rPr lang="es-MX" dirty="0" smtClean="0"/>
              <a:t>(A, B, C)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/>
              <a:t>Si A, B </a:t>
            </a:r>
            <a:r>
              <a:rPr lang="es-MX" dirty="0" smtClean="0">
                <a:sym typeface="Symbol" pitchFamily="18" charset="2"/>
              </a:rPr>
              <a:t> C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>
                <a:sym typeface="Symbol" pitchFamily="18" charset="2"/>
              </a:rPr>
              <a:t>Si B, C</a:t>
            </a:r>
            <a:r>
              <a:rPr lang="es-MX" dirty="0" smtClean="0"/>
              <a:t> </a:t>
            </a:r>
            <a:r>
              <a:rPr lang="es-MX" dirty="0" smtClean="0">
                <a:sym typeface="Symbol" pitchFamily="18" charset="2"/>
              </a:rPr>
              <a:t> A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/>
              <a:t>Si A, C </a:t>
            </a:r>
            <a:r>
              <a:rPr lang="es-MX" dirty="0" smtClean="0">
                <a:sym typeface="Symbol" pitchFamily="18" charset="2"/>
              </a:rPr>
              <a:t> B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>
                <a:sym typeface="Symbol" pitchFamily="18" charset="2"/>
              </a:rPr>
              <a:t>Si A  B, C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>
                <a:sym typeface="Symbol" pitchFamily="18" charset="2"/>
              </a:rPr>
              <a:t>Si B  A, C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>
                <a:sym typeface="Symbol" pitchFamily="18" charset="2"/>
              </a:rPr>
              <a:t>Si C  A, B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>
                <a:sym typeface="Symbol" pitchFamily="18" charset="2"/>
              </a:rPr>
              <a:t>Si -  A, B, C</a:t>
            </a:r>
            <a:endParaRPr lang="es-ES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5533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Reglas de los 4-Conjunto</a:t>
            </a:r>
            <a:endParaRPr lang="es-E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7544" y="1745704"/>
            <a:ext cx="3744416" cy="4419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609600" indent="-609600" fontAlgn="auto">
              <a:lnSpc>
                <a:spcPct val="90000"/>
              </a:lnSpc>
            </a:pPr>
            <a:r>
              <a:rPr lang="es-MX" dirty="0" smtClean="0"/>
              <a:t>(A, B, C, D)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/>
              <a:t>Si A, B, C </a:t>
            </a:r>
            <a:r>
              <a:rPr lang="es-MX" dirty="0" smtClean="0">
                <a:sym typeface="Symbol" pitchFamily="18" charset="2"/>
              </a:rPr>
              <a:t> D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>
                <a:sym typeface="Symbol" pitchFamily="18" charset="2"/>
              </a:rPr>
              <a:t>Si B, C, D</a:t>
            </a:r>
            <a:r>
              <a:rPr lang="es-MX" dirty="0" smtClean="0"/>
              <a:t> </a:t>
            </a:r>
            <a:r>
              <a:rPr lang="es-MX" dirty="0" smtClean="0">
                <a:sym typeface="Symbol" pitchFamily="18" charset="2"/>
              </a:rPr>
              <a:t> A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/>
              <a:t>Si A, C, D </a:t>
            </a:r>
            <a:r>
              <a:rPr lang="es-MX" dirty="0" smtClean="0">
                <a:sym typeface="Symbol" pitchFamily="18" charset="2"/>
              </a:rPr>
              <a:t> B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>
                <a:sym typeface="Symbol" pitchFamily="18" charset="2"/>
              </a:rPr>
              <a:t>Si A, B, D  C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>
                <a:sym typeface="Symbol" pitchFamily="18" charset="2"/>
              </a:rPr>
              <a:t>Si A, B  C, D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>
                <a:sym typeface="Symbol" pitchFamily="18" charset="2"/>
              </a:rPr>
              <a:t>Si A, D  B, C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>
                <a:sym typeface="Symbol" pitchFamily="18" charset="2"/>
              </a:rPr>
              <a:t>Si A, C  B, D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/>
            </a:pPr>
            <a:r>
              <a:rPr lang="es-MX" dirty="0" smtClean="0">
                <a:sym typeface="Symbol" pitchFamily="18" charset="2"/>
              </a:rPr>
              <a:t>Si B, C </a:t>
            </a:r>
            <a:r>
              <a:rPr lang="es-MX" dirty="0">
                <a:sym typeface="Symbol" pitchFamily="18" charset="2"/>
              </a:rPr>
              <a:t> </a:t>
            </a:r>
            <a:r>
              <a:rPr lang="es-MX" dirty="0" smtClean="0">
                <a:sym typeface="Symbol" pitchFamily="18" charset="2"/>
              </a:rPr>
              <a:t>A, </a:t>
            </a:r>
            <a:r>
              <a:rPr lang="es-MX" dirty="0">
                <a:sym typeface="Symbol" pitchFamily="18" charset="2"/>
              </a:rPr>
              <a:t>D</a:t>
            </a:r>
            <a:endParaRPr lang="es-ES" dirty="0" smtClean="0">
              <a:sym typeface="Symbol" pitchFamily="18" charset="2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499992" y="1745704"/>
            <a:ext cx="3744416" cy="4419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609600" indent="-609600" fontAlgn="auto">
              <a:lnSpc>
                <a:spcPct val="90000"/>
              </a:lnSpc>
            </a:pPr>
            <a:r>
              <a:rPr lang="es-MX" dirty="0" smtClean="0"/>
              <a:t>(A, B, C)</a:t>
            </a:r>
          </a:p>
          <a:p>
            <a:pPr marL="609600" indent="-609600" fontAlgn="auto">
              <a:lnSpc>
                <a:spcPct val="90000"/>
              </a:lnSpc>
              <a:buFont typeface="+mj-lt"/>
              <a:buAutoNum type="arabicPeriod" startAt="9"/>
            </a:pPr>
            <a:r>
              <a:rPr lang="es-MX" dirty="0">
                <a:sym typeface="Symbol" pitchFamily="18" charset="2"/>
              </a:rPr>
              <a:t>Si B, </a:t>
            </a:r>
            <a:r>
              <a:rPr lang="es-MX" dirty="0" smtClean="0">
                <a:sym typeface="Symbol" pitchFamily="18" charset="2"/>
              </a:rPr>
              <a:t>D </a:t>
            </a:r>
            <a:r>
              <a:rPr lang="es-MX" dirty="0">
                <a:sym typeface="Symbol" pitchFamily="18" charset="2"/>
              </a:rPr>
              <a:t> A, </a:t>
            </a:r>
            <a:r>
              <a:rPr lang="es-MX" dirty="0" smtClean="0">
                <a:sym typeface="Symbol" pitchFamily="18" charset="2"/>
              </a:rPr>
              <a:t>C</a:t>
            </a:r>
            <a:endParaRPr lang="es-ES" dirty="0">
              <a:sym typeface="Symbol" pitchFamily="18" charset="2"/>
            </a:endParaRP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 startAt="9"/>
            </a:pPr>
            <a:r>
              <a:rPr lang="es-MX" dirty="0" smtClean="0">
                <a:sym typeface="Symbol" pitchFamily="18" charset="2"/>
              </a:rPr>
              <a:t>Si C, D</a:t>
            </a:r>
            <a:r>
              <a:rPr lang="es-MX" dirty="0" smtClean="0"/>
              <a:t> </a:t>
            </a:r>
            <a:r>
              <a:rPr lang="es-MX" dirty="0" smtClean="0">
                <a:sym typeface="Symbol" pitchFamily="18" charset="2"/>
              </a:rPr>
              <a:t> A, B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 startAt="9"/>
            </a:pPr>
            <a:r>
              <a:rPr lang="es-MX" dirty="0" smtClean="0">
                <a:sym typeface="Symbol" pitchFamily="18" charset="2"/>
              </a:rPr>
              <a:t>Si A  B, C, D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 startAt="9"/>
            </a:pPr>
            <a:r>
              <a:rPr lang="es-MX" dirty="0" smtClean="0">
                <a:sym typeface="Symbol" pitchFamily="18" charset="2"/>
              </a:rPr>
              <a:t>Si B  A, C, D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 startAt="9"/>
            </a:pPr>
            <a:r>
              <a:rPr lang="es-MX" dirty="0" smtClean="0">
                <a:sym typeface="Symbol" pitchFamily="18" charset="2"/>
              </a:rPr>
              <a:t>Si C  A, B, D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 startAt="9"/>
            </a:pPr>
            <a:r>
              <a:rPr lang="es-MX" dirty="0" smtClean="0">
                <a:sym typeface="Symbol" pitchFamily="18" charset="2"/>
              </a:rPr>
              <a:t>Si D</a:t>
            </a:r>
            <a:r>
              <a:rPr lang="es-MX" dirty="0">
                <a:sym typeface="Symbol" pitchFamily="18" charset="2"/>
              </a:rPr>
              <a:t>  A, </a:t>
            </a:r>
            <a:r>
              <a:rPr lang="es-MX" dirty="0" smtClean="0">
                <a:sym typeface="Symbol" pitchFamily="18" charset="2"/>
              </a:rPr>
              <a:t>B, C</a:t>
            </a:r>
          </a:p>
          <a:p>
            <a:pPr marL="609600" indent="-609600" fontAlgn="auto">
              <a:lnSpc>
                <a:spcPct val="90000"/>
              </a:lnSpc>
              <a:buFont typeface="Monotype Sorts" pitchFamily="2" charset="2"/>
              <a:buAutoNum type="arabicPeriod" startAt="9"/>
            </a:pPr>
            <a:r>
              <a:rPr lang="es-MX" dirty="0" smtClean="0">
                <a:sym typeface="Symbol" pitchFamily="18" charset="2"/>
              </a:rPr>
              <a:t>Si -  A, B, C,D</a:t>
            </a:r>
            <a:endParaRPr lang="es-ES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3602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268760"/>
            <a:ext cx="8136904" cy="4752528"/>
          </a:xfrm>
        </p:spPr>
        <p:txBody>
          <a:bodyPr>
            <a:normAutofit/>
          </a:bodyPr>
          <a:lstStyle/>
          <a:p>
            <a:endParaRPr lang="es-ES_tradnl" sz="2800" dirty="0" smtClean="0"/>
          </a:p>
          <a:p>
            <a:endParaRPr lang="es-ES_tradnl" sz="2800" dirty="0"/>
          </a:p>
          <a:p>
            <a:r>
              <a:rPr lang="es-ES_tradnl" sz="2800" dirty="0" smtClean="0"/>
              <a:t>Esto nos lleva a las 7 reglas potenciales:</a:t>
            </a:r>
          </a:p>
          <a:p>
            <a:pPr lvl="1">
              <a:buFontTx/>
              <a:buNone/>
            </a:pPr>
            <a:r>
              <a:rPr lang="es-ES_tradnl" sz="2200" dirty="0" smtClean="0"/>
              <a:t>Si Humedad=normal Y Viento = falso </a:t>
            </a:r>
            <a:r>
              <a:rPr lang="es-ES_tradnl" sz="2200" dirty="0" smtClean="0">
                <a:sym typeface="Symbol" pitchFamily="18" charset="2"/>
              </a:rPr>
              <a:t> Jugar = si</a:t>
            </a:r>
          </a:p>
          <a:p>
            <a:pPr lvl="1">
              <a:buNone/>
            </a:pPr>
            <a:r>
              <a:rPr lang="es-ES_tradnl" sz="2200" dirty="0"/>
              <a:t>Si </a:t>
            </a:r>
            <a:r>
              <a:rPr lang="es-ES_tradnl" sz="2200" dirty="0" smtClean="0"/>
              <a:t>Viento </a:t>
            </a:r>
            <a:r>
              <a:rPr lang="es-ES_tradnl" sz="2200" dirty="0"/>
              <a:t>= falso </a:t>
            </a:r>
            <a:r>
              <a:rPr lang="es-ES_tradnl" sz="2200" dirty="0" smtClean="0"/>
              <a:t>Y Jugar = si </a:t>
            </a:r>
            <a:r>
              <a:rPr lang="es-ES_tradnl" sz="2200" dirty="0" smtClean="0">
                <a:sym typeface="Symbol" pitchFamily="18" charset="2"/>
              </a:rPr>
              <a:t> Humedad </a:t>
            </a:r>
            <a:r>
              <a:rPr lang="es-ES_tradnl" sz="2200" dirty="0">
                <a:sym typeface="Symbol" pitchFamily="18" charset="2"/>
              </a:rPr>
              <a:t>= </a:t>
            </a:r>
            <a:r>
              <a:rPr lang="es-ES_tradnl" sz="2200" dirty="0" smtClean="0">
                <a:sym typeface="Symbol" pitchFamily="18" charset="2"/>
              </a:rPr>
              <a:t>normal</a:t>
            </a:r>
          </a:p>
          <a:p>
            <a:pPr lvl="1">
              <a:buNone/>
            </a:pPr>
            <a:r>
              <a:rPr lang="es-ES_tradnl" sz="2200" dirty="0"/>
              <a:t>Si Humedad=normal Y </a:t>
            </a:r>
            <a:r>
              <a:rPr lang="es-ES_tradnl" sz="2200" dirty="0" smtClean="0"/>
              <a:t>Jugar </a:t>
            </a:r>
            <a:r>
              <a:rPr lang="es-ES_tradnl" sz="2200" dirty="0"/>
              <a:t>= </a:t>
            </a:r>
            <a:r>
              <a:rPr lang="es-ES_tradnl" sz="2200" dirty="0" smtClean="0"/>
              <a:t>si </a:t>
            </a:r>
            <a:r>
              <a:rPr lang="es-ES_tradnl" sz="2200" dirty="0">
                <a:sym typeface="Symbol" pitchFamily="18" charset="2"/>
              </a:rPr>
              <a:t> </a:t>
            </a:r>
            <a:r>
              <a:rPr lang="es-ES_tradnl" sz="2200" dirty="0" smtClean="0">
                <a:sym typeface="Symbol" pitchFamily="18" charset="2"/>
              </a:rPr>
              <a:t>Viento </a:t>
            </a:r>
            <a:r>
              <a:rPr lang="es-ES_tradnl" sz="2200" dirty="0">
                <a:sym typeface="Symbol" pitchFamily="18" charset="2"/>
              </a:rPr>
              <a:t>= </a:t>
            </a:r>
            <a:r>
              <a:rPr lang="es-ES_tradnl" sz="2200" dirty="0" smtClean="0">
                <a:sym typeface="Symbol" pitchFamily="18" charset="2"/>
              </a:rPr>
              <a:t>falso</a:t>
            </a:r>
            <a:endParaRPr lang="es-ES_tradnl" sz="2200" dirty="0">
              <a:sym typeface="Symbol" pitchFamily="18" charset="2"/>
            </a:endParaRPr>
          </a:p>
          <a:p>
            <a:pPr lvl="1">
              <a:buNone/>
            </a:pPr>
            <a:r>
              <a:rPr lang="es-ES_tradnl" sz="2200" dirty="0"/>
              <a:t>Si Humedad=normal Y Viento = falso </a:t>
            </a:r>
            <a:r>
              <a:rPr lang="es-ES_tradnl" sz="2200" dirty="0">
                <a:sym typeface="Symbol" pitchFamily="18" charset="2"/>
              </a:rPr>
              <a:t> Jugar = </a:t>
            </a:r>
            <a:r>
              <a:rPr lang="es-ES_tradnl" sz="2200" dirty="0" smtClean="0">
                <a:sym typeface="Symbol" pitchFamily="18" charset="2"/>
              </a:rPr>
              <a:t>si</a:t>
            </a:r>
          </a:p>
          <a:p>
            <a:pPr lvl="1">
              <a:buNone/>
            </a:pPr>
            <a:r>
              <a:rPr lang="es-ES_tradnl" sz="2200" dirty="0"/>
              <a:t>Si Humedad=normal </a:t>
            </a:r>
            <a:r>
              <a:rPr lang="es-ES_tradnl" sz="2200" dirty="0">
                <a:sym typeface="Symbol" pitchFamily="18" charset="2"/>
              </a:rPr>
              <a:t></a:t>
            </a:r>
            <a:r>
              <a:rPr lang="es-ES_tradnl" sz="2200" dirty="0" smtClean="0"/>
              <a:t> </a:t>
            </a:r>
            <a:r>
              <a:rPr lang="es-ES_tradnl" sz="2200" dirty="0"/>
              <a:t>Viento = falso </a:t>
            </a:r>
            <a:r>
              <a:rPr lang="es-ES_tradnl" sz="2200" dirty="0" smtClean="0">
                <a:sym typeface="Symbol" pitchFamily="18" charset="2"/>
              </a:rPr>
              <a:t>Y </a:t>
            </a:r>
            <a:r>
              <a:rPr lang="es-ES_tradnl" sz="2200" dirty="0">
                <a:sym typeface="Symbol" pitchFamily="18" charset="2"/>
              </a:rPr>
              <a:t>Jugar = </a:t>
            </a:r>
            <a:r>
              <a:rPr lang="es-ES_tradnl" sz="2200" dirty="0" smtClean="0">
                <a:sym typeface="Symbol" pitchFamily="18" charset="2"/>
              </a:rPr>
              <a:t>si</a:t>
            </a:r>
          </a:p>
          <a:p>
            <a:pPr lvl="1">
              <a:buNone/>
            </a:pPr>
            <a:r>
              <a:rPr lang="es-ES_tradnl" sz="2200" dirty="0"/>
              <a:t>Si Viento = falso </a:t>
            </a:r>
            <a:r>
              <a:rPr lang="es-ES_tradnl" sz="2200" dirty="0">
                <a:sym typeface="Symbol" pitchFamily="18" charset="2"/>
              </a:rPr>
              <a:t></a:t>
            </a:r>
            <a:r>
              <a:rPr lang="es-ES_tradnl" sz="2200" dirty="0" smtClean="0"/>
              <a:t> </a:t>
            </a:r>
            <a:r>
              <a:rPr lang="es-ES_tradnl" sz="2200" dirty="0" smtClean="0">
                <a:sym typeface="Symbol" pitchFamily="18" charset="2"/>
              </a:rPr>
              <a:t>Humedad </a:t>
            </a:r>
            <a:r>
              <a:rPr lang="es-ES_tradnl" sz="2200" dirty="0">
                <a:sym typeface="Symbol" pitchFamily="18" charset="2"/>
              </a:rPr>
              <a:t>= </a:t>
            </a:r>
            <a:r>
              <a:rPr lang="es-ES_tradnl" sz="2200" dirty="0" smtClean="0">
                <a:sym typeface="Symbol" pitchFamily="18" charset="2"/>
              </a:rPr>
              <a:t>normal Y </a:t>
            </a:r>
            <a:r>
              <a:rPr lang="es-ES_tradnl" sz="2200" dirty="0"/>
              <a:t>Jugar = </a:t>
            </a:r>
            <a:r>
              <a:rPr lang="es-ES_tradnl" sz="2200" dirty="0" smtClean="0"/>
              <a:t>si</a:t>
            </a:r>
          </a:p>
          <a:p>
            <a:pPr lvl="1">
              <a:buNone/>
            </a:pPr>
            <a:r>
              <a:rPr lang="es-ES_tradnl" sz="2200" dirty="0" smtClean="0">
                <a:sym typeface="Symbol" pitchFamily="18" charset="2"/>
              </a:rPr>
              <a:t>Si Jugar = si</a:t>
            </a:r>
            <a:r>
              <a:rPr lang="es-ES_tradnl" sz="2200" dirty="0" smtClean="0"/>
              <a:t> </a:t>
            </a:r>
            <a:r>
              <a:rPr lang="es-ES_tradnl" sz="2200" dirty="0">
                <a:sym typeface="Symbol" pitchFamily="18" charset="2"/>
              </a:rPr>
              <a:t></a:t>
            </a:r>
            <a:r>
              <a:rPr lang="es-ES_tradnl" sz="2200" dirty="0"/>
              <a:t> </a:t>
            </a:r>
            <a:r>
              <a:rPr lang="es-ES_tradnl" sz="2200" dirty="0">
                <a:sym typeface="Symbol" pitchFamily="18" charset="2"/>
              </a:rPr>
              <a:t>Humedad = normal Y </a:t>
            </a:r>
            <a:r>
              <a:rPr lang="es-ES_tradnl" sz="2200" dirty="0" smtClean="0">
                <a:sym typeface="Symbol" pitchFamily="18" charset="2"/>
              </a:rPr>
              <a:t>Viento = falso</a:t>
            </a:r>
          </a:p>
          <a:p>
            <a:pPr lvl="1">
              <a:buNone/>
            </a:pPr>
            <a:r>
              <a:rPr lang="es-ES_tradnl" sz="2200" dirty="0" smtClean="0">
                <a:sym typeface="Symbol" pitchFamily="18" charset="2"/>
              </a:rPr>
              <a:t>Si - </a:t>
            </a:r>
            <a:r>
              <a:rPr lang="es-ES_tradnl" sz="2200" dirty="0"/>
              <a:t> </a:t>
            </a:r>
            <a:r>
              <a:rPr lang="es-ES_tradnl" sz="2200" dirty="0">
                <a:sym typeface="Symbol" pitchFamily="18" charset="2"/>
              </a:rPr>
              <a:t></a:t>
            </a:r>
            <a:r>
              <a:rPr lang="es-ES_tradnl" sz="2200" dirty="0"/>
              <a:t> </a:t>
            </a:r>
            <a:r>
              <a:rPr lang="es-ES_tradnl" sz="2200" dirty="0">
                <a:sym typeface="Symbol" pitchFamily="18" charset="2"/>
              </a:rPr>
              <a:t>Humedad = normal </a:t>
            </a:r>
            <a:r>
              <a:rPr lang="es-ES_tradnl" sz="2200" dirty="0" smtClean="0">
                <a:sym typeface="Symbol" pitchFamily="18" charset="2"/>
              </a:rPr>
              <a:t>Y Viento=falso Y Jugar=si </a:t>
            </a:r>
            <a:endParaRPr lang="es-ES_tradnl" sz="2200" dirty="0">
              <a:sym typeface="Symbol" pitchFamily="18" charset="2"/>
            </a:endParaRPr>
          </a:p>
          <a:p>
            <a:pPr lvl="1">
              <a:buNone/>
            </a:pPr>
            <a:endParaRPr lang="es-ES_tradnl" sz="2200" b="1" dirty="0">
              <a:solidFill>
                <a:srgbClr val="CC0000"/>
              </a:solidFill>
              <a:sym typeface="Symbol" pitchFamily="18" charset="2"/>
            </a:endParaRPr>
          </a:p>
          <a:p>
            <a:pPr lvl="1">
              <a:buNone/>
            </a:pPr>
            <a:endParaRPr lang="es-ES_tradnl" sz="2200" dirty="0">
              <a:solidFill>
                <a:srgbClr val="CC0000"/>
              </a:solidFill>
              <a:sym typeface="Symbol" pitchFamily="18" charset="2"/>
            </a:endParaRPr>
          </a:p>
          <a:p>
            <a:pPr lvl="1">
              <a:buNone/>
            </a:pPr>
            <a:endParaRPr lang="es-ES_tradnl" sz="2200" dirty="0">
              <a:solidFill>
                <a:srgbClr val="CC0000"/>
              </a:solidFill>
              <a:sym typeface="Symbol" pitchFamily="18" charset="2"/>
            </a:endParaRPr>
          </a:p>
          <a:p>
            <a:pPr lvl="1">
              <a:buFontTx/>
              <a:buNone/>
            </a:pPr>
            <a:endParaRPr lang="es-ES_tradnl" sz="2200" dirty="0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16632"/>
            <a:ext cx="8229600" cy="778098"/>
          </a:xfrm>
        </p:spPr>
        <p:txBody>
          <a:bodyPr/>
          <a:lstStyle/>
          <a:p>
            <a:r>
              <a:rPr lang="es-ES_tradnl" b="1" dirty="0" smtClean="0"/>
              <a:t>Ejemplo</a:t>
            </a:r>
            <a:endParaRPr lang="es-ES_tradnl" dirty="0" smtClean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5400600" cy="114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866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Para cada regla obtener la </a:t>
            </a:r>
            <a:r>
              <a:rPr lang="es-MX" dirty="0" smtClean="0"/>
              <a:t>precisión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Precisión</a:t>
            </a:r>
            <a:endParaRPr lang="es-E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23728"/>
            <a:ext cx="8754175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930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Reglas de Asociación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8579296" cy="4525963"/>
          </a:xfrm>
        </p:spPr>
        <p:txBody>
          <a:bodyPr/>
          <a:lstStyle/>
          <a:p>
            <a:r>
              <a:rPr lang="es-MX" dirty="0" smtClean="0"/>
              <a:t>Las reglas generadas por conjuntos son:</a:t>
            </a:r>
          </a:p>
          <a:p>
            <a:pPr lvl="1"/>
            <a:r>
              <a:rPr lang="es-MX" dirty="0" smtClean="0"/>
              <a:t>1-Conjunto</a:t>
            </a:r>
            <a:r>
              <a:rPr lang="es-MX" dirty="0"/>
              <a:t>	</a:t>
            </a:r>
            <a:r>
              <a:rPr lang="es-MX" dirty="0" smtClean="0"/>
              <a:t>12		 12 reglas</a:t>
            </a:r>
          </a:p>
          <a:p>
            <a:pPr lvl="1"/>
            <a:r>
              <a:rPr lang="es-MX" dirty="0" smtClean="0"/>
              <a:t>2-Conjunto</a:t>
            </a:r>
            <a:r>
              <a:rPr lang="es-MX" dirty="0"/>
              <a:t>	</a:t>
            </a:r>
            <a:r>
              <a:rPr lang="es-MX" dirty="0" smtClean="0"/>
              <a:t>47		141 reglas</a:t>
            </a:r>
          </a:p>
          <a:p>
            <a:pPr lvl="1"/>
            <a:r>
              <a:rPr lang="es-MX" dirty="0" smtClean="0"/>
              <a:t>3-Conjunto</a:t>
            </a:r>
            <a:r>
              <a:rPr lang="es-MX" dirty="0"/>
              <a:t>	</a:t>
            </a:r>
            <a:r>
              <a:rPr lang="es-MX" dirty="0" smtClean="0"/>
              <a:t>39</a:t>
            </a:r>
            <a:r>
              <a:rPr lang="es-MX" dirty="0"/>
              <a:t>	</a:t>
            </a:r>
            <a:r>
              <a:rPr lang="es-MX" dirty="0" smtClean="0"/>
              <a:t>	273 reglas</a:t>
            </a:r>
          </a:p>
          <a:p>
            <a:pPr lvl="1"/>
            <a:r>
              <a:rPr lang="es-MX" dirty="0" smtClean="0"/>
              <a:t>4-Conjunto</a:t>
            </a:r>
            <a:r>
              <a:rPr lang="es-MX" dirty="0"/>
              <a:t>	  </a:t>
            </a:r>
            <a:r>
              <a:rPr lang="es-MX" dirty="0" smtClean="0"/>
              <a:t>6</a:t>
            </a:r>
            <a:r>
              <a:rPr lang="es-MX" dirty="0"/>
              <a:t>	</a:t>
            </a:r>
            <a:r>
              <a:rPr lang="es-MX" dirty="0" smtClean="0"/>
              <a:t>	90 reglas</a:t>
            </a:r>
          </a:p>
          <a:p>
            <a:r>
              <a:rPr lang="es-MX" dirty="0" smtClean="0"/>
              <a:t>Total 516 reglas de asociación.</a:t>
            </a:r>
          </a:p>
          <a:p>
            <a:r>
              <a:rPr lang="es-MX" dirty="0" smtClean="0"/>
              <a:t>58 reglas con 100% de precisión (3 reglas con cobertura 4, 5 reglas con cobertura 2 y 50 reglas con cobertura 2).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Referencias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344816" cy="4876800"/>
          </a:xfrm>
        </p:spPr>
        <p:txBody>
          <a:bodyPr>
            <a:normAutofit/>
          </a:bodyPr>
          <a:lstStyle/>
          <a:p>
            <a:r>
              <a:rPr lang="es-MX" dirty="0" err="1" smtClean="0"/>
              <a:t>Witten</a:t>
            </a:r>
            <a:r>
              <a:rPr lang="es-MX" dirty="0" smtClean="0"/>
              <a:t> I, &amp; Frank E. Data </a:t>
            </a:r>
            <a:r>
              <a:rPr lang="es-MX" dirty="0" err="1" smtClean="0"/>
              <a:t>Mining</a:t>
            </a:r>
            <a:r>
              <a:rPr lang="es-MX" dirty="0" smtClean="0"/>
              <a:t>: </a:t>
            </a:r>
            <a:r>
              <a:rPr lang="es-MX" dirty="0" err="1" smtClean="0"/>
              <a:t>Practical</a:t>
            </a:r>
            <a:r>
              <a:rPr lang="es-MX" dirty="0" smtClean="0"/>
              <a:t> Machine </a:t>
            </a:r>
            <a:r>
              <a:rPr lang="es-MX" dirty="0" err="1" smtClean="0"/>
              <a:t>Learning</a:t>
            </a:r>
            <a:r>
              <a:rPr lang="es-MX" dirty="0" smtClean="0"/>
              <a:t> Tools and </a:t>
            </a:r>
            <a:r>
              <a:rPr lang="es-MX" dirty="0" err="1" smtClean="0"/>
              <a:t>Technical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Java </a:t>
            </a:r>
            <a:r>
              <a:rPr lang="es-MX" dirty="0" err="1" smtClean="0"/>
              <a:t>implementations</a:t>
            </a:r>
            <a:r>
              <a:rPr lang="es-MX" dirty="0" smtClean="0"/>
              <a:t>. Morgan </a:t>
            </a:r>
            <a:r>
              <a:rPr lang="es-MX" dirty="0" err="1" smtClean="0"/>
              <a:t>Kaufmann</a:t>
            </a:r>
            <a:r>
              <a:rPr lang="es-MX" dirty="0" smtClean="0"/>
              <a:t> 2005. </a:t>
            </a:r>
          </a:p>
          <a:p>
            <a:endParaRPr lang="es-ES" dirty="0" smtClean="0"/>
          </a:p>
          <a:p>
            <a:r>
              <a:rPr lang="es-MX" dirty="0" err="1" smtClean="0"/>
              <a:t>Orallo</a:t>
            </a:r>
            <a:r>
              <a:rPr lang="es-MX" dirty="0" smtClean="0"/>
              <a:t> Hernández J; Ramírez Quintana M; Ferri Ramírez C. Introducción a la Minería de Datos.</a:t>
            </a:r>
            <a:r>
              <a:rPr lang="es-MX" dirty="0"/>
              <a:t> </a:t>
            </a:r>
            <a:r>
              <a:rPr lang="es-MX" dirty="0" smtClean="0"/>
              <a:t>Pearson 2008.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35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s-MX" sz="2800" dirty="0" smtClean="0"/>
              <a:t>La </a:t>
            </a:r>
            <a:r>
              <a:rPr lang="es-MX" sz="2800" dirty="0"/>
              <a:t>meta </a:t>
            </a:r>
            <a:r>
              <a:rPr lang="es-MX" sz="2800" dirty="0" smtClean="0"/>
              <a:t>es </a:t>
            </a:r>
            <a:r>
              <a:rPr lang="es-MX" sz="2800" dirty="0"/>
              <a:t>predecir, estimar, </a:t>
            </a:r>
            <a:r>
              <a:rPr lang="es-MX" sz="2800" dirty="0" smtClean="0"/>
              <a:t>clasificar o </a:t>
            </a:r>
            <a:r>
              <a:rPr lang="es-MX" sz="2800" dirty="0"/>
              <a:t>caracterizar el comportamiento de </a:t>
            </a:r>
            <a:r>
              <a:rPr lang="es-MX" sz="2800" dirty="0" smtClean="0"/>
              <a:t>algún atributo, </a:t>
            </a:r>
            <a:r>
              <a:rPr lang="es-MX" sz="2800" dirty="0"/>
              <a:t>en términos de un conjunto de variables de entrada</a:t>
            </a:r>
            <a:r>
              <a:rPr lang="es-MX" sz="2800" dirty="0" smtClean="0"/>
              <a:t>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s-MX" sz="2800" dirty="0" smtClean="0"/>
              <a:t>Los datos de entrada se separan en dos conjuntos: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s-MX" sz="2800" dirty="0" smtClean="0"/>
              <a:t> Entrenamiento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s-MX" sz="2800" dirty="0" smtClean="0"/>
              <a:t> Prueba</a:t>
            </a:r>
            <a:endParaRPr lang="es-MX" sz="2800" dirty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Aprendizaje Supervisado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3316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Referencias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7492" y="1628800"/>
            <a:ext cx="7344816" cy="4876800"/>
          </a:xfrm>
        </p:spPr>
        <p:txBody>
          <a:bodyPr>
            <a:normAutofit/>
          </a:bodyPr>
          <a:lstStyle/>
          <a:p>
            <a:r>
              <a:rPr lang="es-MX" dirty="0" err="1" smtClean="0"/>
              <a:t>Pawet</a:t>
            </a:r>
            <a:r>
              <a:rPr lang="es-MX" dirty="0" smtClean="0"/>
              <a:t> </a:t>
            </a:r>
            <a:r>
              <a:rPr lang="es-MX" dirty="0" err="1" smtClean="0"/>
              <a:t>Cichosz</a:t>
            </a:r>
            <a:r>
              <a:rPr lang="es-MX" dirty="0" smtClean="0"/>
              <a:t>; Data </a:t>
            </a:r>
            <a:r>
              <a:rPr lang="es-MX" dirty="0" err="1" smtClean="0"/>
              <a:t>Mining</a:t>
            </a:r>
            <a:r>
              <a:rPr lang="es-MX" dirty="0" smtClean="0"/>
              <a:t> </a:t>
            </a:r>
            <a:r>
              <a:rPr lang="es-MX" dirty="0" err="1" smtClean="0"/>
              <a:t>Algorithms</a:t>
            </a:r>
            <a:r>
              <a:rPr lang="es-MX" dirty="0" smtClean="0"/>
              <a:t> </a:t>
            </a:r>
            <a:r>
              <a:rPr lang="es-MX" dirty="0" err="1" smtClean="0"/>
              <a:t>explained</a:t>
            </a:r>
            <a:r>
              <a:rPr lang="es-MX" dirty="0" smtClean="0"/>
              <a:t> </a:t>
            </a:r>
            <a:r>
              <a:rPr lang="es-MX" dirty="0" err="1" smtClean="0"/>
              <a:t>using</a:t>
            </a:r>
            <a:r>
              <a:rPr lang="es-MX" dirty="0" smtClean="0"/>
              <a:t> R. </a:t>
            </a:r>
            <a:r>
              <a:rPr lang="es-MX" dirty="0" err="1" smtClean="0"/>
              <a:t>Wiley</a:t>
            </a:r>
            <a:r>
              <a:rPr lang="es-MX" dirty="0" smtClean="0"/>
              <a:t> 2015. </a:t>
            </a:r>
          </a:p>
          <a:p>
            <a:endParaRPr lang="es-ES" dirty="0" smtClean="0"/>
          </a:p>
          <a:p>
            <a:r>
              <a:rPr lang="es-MX" dirty="0" smtClean="0"/>
              <a:t>Richard J. </a:t>
            </a:r>
            <a:r>
              <a:rPr lang="es-MX" dirty="0" err="1" smtClean="0"/>
              <a:t>Roiger</a:t>
            </a:r>
            <a:r>
              <a:rPr lang="es-MX" dirty="0" smtClean="0"/>
              <a:t> and Michael W. </a:t>
            </a:r>
            <a:r>
              <a:rPr lang="es-MX" dirty="0" err="1" smtClean="0"/>
              <a:t>Geatz</a:t>
            </a:r>
            <a:r>
              <a:rPr lang="es-MX" dirty="0" smtClean="0"/>
              <a:t>. Data </a:t>
            </a:r>
            <a:r>
              <a:rPr lang="es-MX" dirty="0" err="1" smtClean="0"/>
              <a:t>Mining</a:t>
            </a:r>
            <a:r>
              <a:rPr lang="es-MX" dirty="0" smtClean="0"/>
              <a:t>: A tutorial – </a:t>
            </a:r>
            <a:r>
              <a:rPr lang="es-MX" dirty="0" err="1" smtClean="0"/>
              <a:t>based</a:t>
            </a:r>
            <a:r>
              <a:rPr lang="es-MX" dirty="0" smtClean="0"/>
              <a:t> primer.</a:t>
            </a:r>
            <a:r>
              <a:rPr lang="es-MX" dirty="0"/>
              <a:t> </a:t>
            </a:r>
            <a:r>
              <a:rPr lang="es-MX" dirty="0" smtClean="0"/>
              <a:t>Addison Wesley 2003.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44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71600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Guion Explicativo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268760"/>
            <a:ext cx="8064896" cy="5112568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3000" dirty="0" smtClean="0"/>
              <a:t>Este Material sirve para</a:t>
            </a:r>
            <a:r>
              <a:rPr lang="es-MX" dirty="0" smtClean="0"/>
              <a:t>:</a:t>
            </a:r>
          </a:p>
          <a:p>
            <a:pPr lvl="1"/>
            <a:r>
              <a:rPr lang="es-MX" sz="2800" dirty="0" smtClean="0"/>
              <a:t>Explicar en qué consiste el aprendizaje </a:t>
            </a:r>
            <a:r>
              <a:rPr lang="es-MX" sz="2800" dirty="0" smtClean="0"/>
              <a:t>no supervisado</a:t>
            </a:r>
            <a:r>
              <a:rPr lang="es-MX" sz="2800" dirty="0" smtClean="0"/>
              <a:t>, particularmente la tarea de </a:t>
            </a:r>
            <a:r>
              <a:rPr lang="es-MX" sz="2800" dirty="0" smtClean="0"/>
              <a:t>reglas de asociación.</a:t>
            </a:r>
          </a:p>
          <a:p>
            <a:pPr lvl="1"/>
            <a:r>
              <a:rPr lang="es-MX" sz="2800" dirty="0" smtClean="0"/>
              <a:t>Se </a:t>
            </a:r>
            <a:r>
              <a:rPr lang="es-MX" sz="2800" dirty="0" smtClean="0"/>
              <a:t>presentan </a:t>
            </a:r>
            <a:r>
              <a:rPr lang="es-MX" sz="2800" dirty="0" smtClean="0"/>
              <a:t>el algoritmo A priori, desde la generación de conjuntos hasta la generación de las reglas y el cálculo de su </a:t>
            </a:r>
            <a:r>
              <a:rPr lang="es-MX" sz="2800" dirty="0"/>
              <a:t>precisión. </a:t>
            </a:r>
            <a:endParaRPr lang="es-MX" sz="2800" dirty="0" smtClean="0"/>
          </a:p>
          <a:p>
            <a:pPr lvl="1"/>
            <a:r>
              <a:rPr lang="es-MX" sz="2800" dirty="0" smtClean="0"/>
              <a:t>Las </a:t>
            </a:r>
            <a:r>
              <a:rPr lang="es-MX" sz="2800" dirty="0"/>
              <a:t>diapositivas deben verse en orden, y deben revisarse aproximadamente en 6 horas</a:t>
            </a:r>
            <a:r>
              <a:rPr lang="es-MX" sz="2800" dirty="0">
                <a:solidFill>
                  <a:srgbClr val="000000"/>
                </a:solidFill>
              </a:rPr>
              <a:t>.</a:t>
            </a:r>
          </a:p>
          <a:p>
            <a:pPr lvl="1"/>
            <a:endParaRPr lang="es-MX" sz="2800" dirty="0" smtClean="0"/>
          </a:p>
        </p:txBody>
      </p:sp>
    </p:spTree>
    <p:extLst>
      <p:ext uri="{BB962C8B-B14F-4D97-AF65-F5344CB8AC3E}">
        <p14:creationId xmlns:p14="http://schemas.microsoft.com/office/powerpoint/2010/main" val="137942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s-MX" sz="2800" dirty="0" smtClean="0"/>
              <a:t> Entrenamiento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s-MX" sz="2400" dirty="0" smtClean="0"/>
              <a:t> Este conjunto contiene ejemplos del concepto a aprender.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s-MX" sz="2400" dirty="0" smtClean="0"/>
              <a:t> Se utiliza para generar el clasificador o predictor</a:t>
            </a:r>
            <a:endParaRPr lang="es-MX" sz="24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s-MX" sz="2800" dirty="0" smtClean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s-MX" sz="2800" dirty="0" smtClean="0"/>
              <a:t> Prueba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s-MX" sz="2400" dirty="0"/>
              <a:t> </a:t>
            </a:r>
            <a:r>
              <a:rPr lang="es-MX" sz="2400" dirty="0" smtClean="0"/>
              <a:t>Este conjunto contiene ejemplos que no se han utilizado para generar el clasificador, pero que tienen como variable la salida correcta.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s-MX" sz="2400" dirty="0"/>
              <a:t> </a:t>
            </a:r>
            <a:r>
              <a:rPr lang="es-MX" sz="2400" dirty="0" smtClean="0"/>
              <a:t>Se utiliza para estimar el error del clasificador o predictor.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Aprendizaje Supervisado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2104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9"/>
            <a:ext cx="5482952" cy="2163696"/>
          </a:xfrm>
        </p:spPr>
        <p:txBody>
          <a:bodyPr>
            <a:normAutofit/>
          </a:bodyPr>
          <a:lstStyle/>
          <a:p>
            <a:pPr marL="365760" lvl="1" indent="-256032">
              <a:lnSpc>
                <a:spcPct val="90000"/>
              </a:lnSpc>
              <a:spcBef>
                <a:spcPts val="400"/>
              </a:spcBef>
              <a:buSzPct val="68000"/>
              <a:buFont typeface="Wingdings" panose="05000000000000000000" pitchFamily="2" charset="2"/>
              <a:buChar char="v"/>
            </a:pPr>
            <a:r>
              <a:rPr lang="es-MX" sz="2800" dirty="0" smtClean="0"/>
              <a:t>La meta es aumentar el entendimiento de lo que sucede en los datos y del mundo que reflejan.</a:t>
            </a:r>
          </a:p>
          <a:p>
            <a:pPr marL="365760" lvl="1" indent="-256032">
              <a:lnSpc>
                <a:spcPct val="90000"/>
              </a:lnSpc>
              <a:spcBef>
                <a:spcPts val="400"/>
              </a:spcBef>
              <a:buSzPct val="68000"/>
              <a:buFont typeface="Wingdings" panose="05000000000000000000" pitchFamily="2" charset="2"/>
              <a:buChar char="v"/>
            </a:pPr>
            <a:endParaRPr lang="es-ES_tradnl" dirty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Aprendizaje NO Supervisado</a:t>
            </a:r>
            <a:endParaRPr lang="es-ES" dirty="0"/>
          </a:p>
        </p:txBody>
      </p:sp>
      <p:pic>
        <p:nvPicPr>
          <p:cNvPr id="10242" name="Picture 2" descr="Resultado de imagen para mundo y da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440" y="1412776"/>
            <a:ext cx="2860000" cy="1845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7544" y="3573016"/>
            <a:ext cx="8229600" cy="216024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s-MX" sz="2800" dirty="0" smtClean="0"/>
              <a:t>Se utiliza todo el conjunto de datos para obtener las relaciones, asociaciones o grupos que existen entre los datos, y que ayudan a explicar el mundo contenido en ellos.</a:t>
            </a:r>
            <a:endParaRPr lang="es-MX" sz="2400" dirty="0" smtClean="0"/>
          </a:p>
        </p:txBody>
      </p:sp>
    </p:spTree>
    <p:extLst>
      <p:ext uri="{BB962C8B-B14F-4D97-AF65-F5344CB8AC3E}">
        <p14:creationId xmlns:p14="http://schemas.microsoft.com/office/powerpoint/2010/main" val="340042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484784"/>
            <a:ext cx="7772400" cy="4968552"/>
          </a:xfrm>
        </p:spPr>
        <p:txBody>
          <a:bodyPr>
            <a:normAutofit/>
          </a:bodyPr>
          <a:lstStyle/>
          <a:p>
            <a:r>
              <a:rPr lang="es-ES_tradnl" dirty="0" smtClean="0"/>
              <a:t>Expresan </a:t>
            </a:r>
            <a:r>
              <a:rPr lang="es-ES_tradnl" dirty="0"/>
              <a:t>diferentes regularidades que yacen en el conjunto de </a:t>
            </a:r>
            <a:r>
              <a:rPr lang="es-ES_tradnl" dirty="0" smtClean="0"/>
              <a:t>datos.</a:t>
            </a:r>
          </a:p>
          <a:p>
            <a:endParaRPr lang="es-ES_tradnl" sz="1200" dirty="0"/>
          </a:p>
          <a:p>
            <a:r>
              <a:rPr lang="es-ES_tradnl" dirty="0" smtClean="0"/>
              <a:t>Las reglas tienen un antecedente y un consecuente.</a:t>
            </a:r>
          </a:p>
          <a:p>
            <a:pPr marL="109728" indent="0" algn="ctr">
              <a:buNone/>
            </a:pPr>
            <a:r>
              <a:rPr lang="es-ES_tradnl" b="1" dirty="0" smtClean="0">
                <a:solidFill>
                  <a:schemeClr val="accent6">
                    <a:lumMod val="75000"/>
                  </a:schemeClr>
                </a:solidFill>
              </a:rPr>
              <a:t>antecedente</a:t>
            </a:r>
            <a:r>
              <a:rPr lang="es-ES_tradnl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_tradnl" dirty="0" smtClean="0">
                <a:solidFill>
                  <a:schemeClr val="accent6">
                    <a:lumMod val="75000"/>
                  </a:schemeClr>
                </a:solidFill>
                <a:sym typeface="Symbol"/>
              </a:rPr>
              <a:t> </a:t>
            </a:r>
            <a:r>
              <a:rPr lang="es-ES_tradnl" b="1" dirty="0" smtClean="0">
                <a:solidFill>
                  <a:schemeClr val="accent6">
                    <a:lumMod val="75000"/>
                  </a:schemeClr>
                </a:solidFill>
              </a:rPr>
              <a:t>consecuente</a:t>
            </a:r>
          </a:p>
          <a:p>
            <a:pPr marL="109728" indent="0" algn="ctr">
              <a:buNone/>
            </a:pPr>
            <a:endParaRPr lang="es-ES_tradnl" sz="1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s-ES_tradnl" dirty="0" smtClean="0"/>
              <a:t>La principal diferencia es que en el consecuente puede estar cualquier atributo, o combinaciones de atributos.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smtClean="0"/>
              <a:t>Reglas de asociación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Si el ambiente es soleado entonces </a:t>
            </a:r>
          </a:p>
          <a:p>
            <a:pPr marL="109728" indent="0">
              <a:buNone/>
            </a:pPr>
            <a:r>
              <a:rPr lang="es-MX" dirty="0" smtClean="0"/>
              <a:t>	la humedad es alta</a:t>
            </a:r>
          </a:p>
          <a:p>
            <a:endParaRPr lang="es-MX" dirty="0" smtClean="0"/>
          </a:p>
          <a:p>
            <a:r>
              <a:rPr lang="es-MX" dirty="0" smtClean="0"/>
              <a:t>Si el ambiente es nublado entonces </a:t>
            </a:r>
          </a:p>
          <a:p>
            <a:pPr marL="109728" indent="0">
              <a:buNone/>
            </a:pPr>
            <a:r>
              <a:rPr lang="es-MX" dirty="0"/>
              <a:t>	jugar </a:t>
            </a:r>
            <a:r>
              <a:rPr lang="es-MX" dirty="0" smtClean="0"/>
              <a:t>es si</a:t>
            </a:r>
          </a:p>
          <a:p>
            <a:endParaRPr lang="es-MX" dirty="0" smtClean="0"/>
          </a:p>
          <a:p>
            <a:r>
              <a:rPr lang="es-MX" dirty="0" smtClean="0"/>
              <a:t>Si la humedad es normal entonces la temperatura es </a:t>
            </a:r>
            <a:r>
              <a:rPr lang="es-MX" dirty="0" err="1" smtClean="0"/>
              <a:t>fria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 de reglas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5536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Personalizado 40">
      <a:dk1>
        <a:sysClr val="windowText" lastClr="000000"/>
      </a:dk1>
      <a:lt1>
        <a:sysClr val="window" lastClr="FFFFFF"/>
      </a:lt1>
      <a:dk2>
        <a:srgbClr val="D77B00"/>
      </a:dk2>
      <a:lt2>
        <a:srgbClr val="CAF278"/>
      </a:lt2>
      <a:accent1>
        <a:srgbClr val="00B050"/>
      </a:accent1>
      <a:accent2>
        <a:srgbClr val="71685A"/>
      </a:accent2>
      <a:accent3>
        <a:srgbClr val="FF6700"/>
      </a:accent3>
      <a:accent4>
        <a:srgbClr val="FFFFFF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2984</TotalTime>
  <Words>2006</Words>
  <Application>Microsoft Office PowerPoint</Application>
  <PresentationFormat>Presentación en pantalla (4:3)</PresentationFormat>
  <Paragraphs>297</Paragraphs>
  <Slides>51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52" baseType="lpstr">
      <vt:lpstr>Concurrencia</vt:lpstr>
      <vt:lpstr>Presentación de PowerPoint</vt:lpstr>
      <vt:lpstr>Presentación de PowerPoint</vt:lpstr>
      <vt:lpstr>Unidad de competencia III:  Proceso de Análisis No Supervisado</vt:lpstr>
      <vt:lpstr>Minería de Datos</vt:lpstr>
      <vt:lpstr>Aprendizaje Supervisado</vt:lpstr>
      <vt:lpstr>Aprendizaje Supervisado</vt:lpstr>
      <vt:lpstr>Aprendizaje NO Supervisado</vt:lpstr>
      <vt:lpstr>Reglas de asociación</vt:lpstr>
      <vt:lpstr>Ejemplos de reglas</vt:lpstr>
      <vt:lpstr>Reglas de asociación</vt:lpstr>
      <vt:lpstr>Ejemplos de reglas</vt:lpstr>
      <vt:lpstr>Algoritmo Apriori</vt:lpstr>
      <vt:lpstr>Generación de conjuntos</vt:lpstr>
      <vt:lpstr>Datos originales</vt:lpstr>
      <vt:lpstr>Generación de conjuntos con cobertura 2</vt:lpstr>
      <vt:lpstr>1-Conjunto</vt:lpstr>
      <vt:lpstr>2- Conjunto</vt:lpstr>
      <vt:lpstr>2-Conjunto</vt:lpstr>
      <vt:lpstr>Candidatos al 2-Conjunto</vt:lpstr>
      <vt:lpstr>Candidatos al 2-Conjunto</vt:lpstr>
      <vt:lpstr>Candidatos al 2-Conjunto</vt:lpstr>
      <vt:lpstr>2- Conjunto</vt:lpstr>
      <vt:lpstr>Candidatos al 3-Conjunto</vt:lpstr>
      <vt:lpstr>Candidatos al 3-Conjunto</vt:lpstr>
      <vt:lpstr>Candidatos al 3-Conjunto</vt:lpstr>
      <vt:lpstr>3-Conjunto</vt:lpstr>
      <vt:lpstr>3-conjunto</vt:lpstr>
      <vt:lpstr>3-Conjunto </vt:lpstr>
      <vt:lpstr>3-Conjunto </vt:lpstr>
      <vt:lpstr>3-Conjunto </vt:lpstr>
      <vt:lpstr>3-Conjunto</vt:lpstr>
      <vt:lpstr>Candidatos al 4-Conjunto</vt:lpstr>
      <vt:lpstr>Candidatos al 4-Conjunto</vt:lpstr>
      <vt:lpstr>Candidatos al 4-Conjunto</vt:lpstr>
      <vt:lpstr>Candidatos al 4-Conjunto</vt:lpstr>
      <vt:lpstr>4-Conjunto</vt:lpstr>
      <vt:lpstr>Candidatos al 5-Conjunto</vt:lpstr>
      <vt:lpstr>Candidatos al 5-Conjunto</vt:lpstr>
      <vt:lpstr>Candidatos al 5-Conjunto</vt:lpstr>
      <vt:lpstr>Candidatos al 5-Conjunto</vt:lpstr>
      <vt:lpstr>Conjuntos Generados</vt:lpstr>
      <vt:lpstr>Generación de Reglas</vt:lpstr>
      <vt:lpstr>Reglas de los 1-Conjunto y                       2-Conjuntos</vt:lpstr>
      <vt:lpstr>Reglas de los 3-Conjunto</vt:lpstr>
      <vt:lpstr>Reglas de los 4-Conjunto</vt:lpstr>
      <vt:lpstr>Ejemplo</vt:lpstr>
      <vt:lpstr>Precisión</vt:lpstr>
      <vt:lpstr>Reglas de Asociación</vt:lpstr>
      <vt:lpstr>Referencias</vt:lpstr>
      <vt:lpstr>Referencias</vt:lpstr>
      <vt:lpstr>Guion Explicativo</vt:lpstr>
    </vt:vector>
  </TitlesOfParts>
  <Company>ITESM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Minería de Datos</dc:title>
  <dc:creator>Programa Portatiles</dc:creator>
  <cp:lastModifiedBy>mquintanal</cp:lastModifiedBy>
  <cp:revision>203</cp:revision>
  <cp:lastPrinted>2000-11-24T11:06:58Z</cp:lastPrinted>
  <dcterms:created xsi:type="dcterms:W3CDTF">2000-08-15T16:58:06Z</dcterms:created>
  <dcterms:modified xsi:type="dcterms:W3CDTF">2017-10-21T01:11:44Z</dcterms:modified>
</cp:coreProperties>
</file>