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46"/>
  </p:notesMasterIdLst>
  <p:sldIdLst>
    <p:sldId id="297" r:id="rId2"/>
    <p:sldId id="298" r:id="rId3"/>
    <p:sldId id="299" r:id="rId4"/>
    <p:sldId id="301" r:id="rId5"/>
    <p:sldId id="302" r:id="rId6"/>
    <p:sldId id="303" r:id="rId7"/>
    <p:sldId id="304" r:id="rId8"/>
    <p:sldId id="305" r:id="rId9"/>
    <p:sldId id="306" r:id="rId10"/>
    <p:sldId id="307" r:id="rId11"/>
    <p:sldId id="308" r:id="rId12"/>
    <p:sldId id="264" r:id="rId13"/>
    <p:sldId id="262" r:id="rId14"/>
    <p:sldId id="263" r:id="rId15"/>
    <p:sldId id="265" r:id="rId16"/>
    <p:sldId id="266" r:id="rId17"/>
    <p:sldId id="267" r:id="rId18"/>
    <p:sldId id="268" r:id="rId19"/>
    <p:sldId id="25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61" r:id="rId34"/>
    <p:sldId id="282" r:id="rId35"/>
    <p:sldId id="283" r:id="rId36"/>
    <p:sldId id="284" r:id="rId37"/>
    <p:sldId id="295" r:id="rId38"/>
    <p:sldId id="291" r:id="rId39"/>
    <p:sldId id="292" r:id="rId40"/>
    <p:sldId id="293" r:id="rId41"/>
    <p:sldId id="296" r:id="rId42"/>
    <p:sldId id="309" r:id="rId43"/>
    <p:sldId id="310" r:id="rId44"/>
    <p:sldId id="311" r:id="rId45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D5551"/>
    <a:srgbClr val="BD6643"/>
    <a:srgbClr val="D48C2C"/>
    <a:srgbClr val="FF151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709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1610913-ABF9-4CF1-A76A-5B68962FF97A}" type="doc">
      <dgm:prSet loTypeId="urn:microsoft.com/office/officeart/2005/8/layout/cycle2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6551837B-045D-4D4A-B09C-E6D5885F8287}">
      <dgm:prSet phldrT="[Texto]" custT="1"/>
      <dgm:spPr/>
      <dgm:t>
        <a:bodyPr/>
        <a:lstStyle/>
        <a:p>
          <a:r>
            <a:rPr lang="es-MX" sz="1600" dirty="0" smtClean="0">
              <a:latin typeface="Arial" panose="020B0604020202020204" pitchFamily="34" charset="0"/>
              <a:cs typeface="Arial" panose="020B0604020202020204" pitchFamily="34" charset="0"/>
            </a:rPr>
            <a:t>Búsqueda de la instrucción</a:t>
          </a:r>
          <a:endParaRPr lang="es-MX" sz="16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AA52F78-7660-4385-BD91-20B474AF369A}" type="parTrans" cxnId="{4688E279-A5E0-443F-90FF-D197AEC3CFAF}">
      <dgm:prSet/>
      <dgm:spPr/>
      <dgm:t>
        <a:bodyPr/>
        <a:lstStyle/>
        <a:p>
          <a:endParaRPr lang="es-MX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6AD36C1-BAEF-4EB8-995F-B2798169EAE9}" type="sibTrans" cxnId="{4688E279-A5E0-443F-90FF-D197AEC3CFAF}">
      <dgm:prSet custT="1"/>
      <dgm:spPr/>
      <dgm:t>
        <a:bodyPr/>
        <a:lstStyle/>
        <a:p>
          <a:endParaRPr lang="es-MX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140EE3C-84FE-4067-9029-70FBE846CC7B}">
      <dgm:prSet phldrT="[Texto]" custT="1"/>
      <dgm:spPr/>
      <dgm:t>
        <a:bodyPr/>
        <a:lstStyle/>
        <a:p>
          <a:r>
            <a:rPr lang="es-MX" sz="1600" dirty="0" smtClean="0">
              <a:latin typeface="Arial" panose="020B0604020202020204" pitchFamily="34" charset="0"/>
              <a:cs typeface="Arial" panose="020B0604020202020204" pitchFamily="34" charset="0"/>
            </a:rPr>
            <a:t>Decodificación de la instrucción</a:t>
          </a:r>
          <a:endParaRPr lang="es-MX" sz="16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1D63390-D530-4B1C-90CA-47FB480E219E}" type="parTrans" cxnId="{B7D1A268-8366-4626-959D-A176159F7A0B}">
      <dgm:prSet/>
      <dgm:spPr/>
      <dgm:t>
        <a:bodyPr/>
        <a:lstStyle/>
        <a:p>
          <a:endParaRPr lang="es-MX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9D59AB3-1D0E-4C73-9A5E-2E3659CFA2A1}" type="sibTrans" cxnId="{B7D1A268-8366-4626-959D-A176159F7A0B}">
      <dgm:prSet custT="1"/>
      <dgm:spPr/>
      <dgm:t>
        <a:bodyPr/>
        <a:lstStyle/>
        <a:p>
          <a:endParaRPr lang="es-MX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D42EE11-CE8D-45F1-B37E-D3DB13C108EF}">
      <dgm:prSet phldrT="[Texto]" custT="1"/>
      <dgm:spPr/>
      <dgm:t>
        <a:bodyPr/>
        <a:lstStyle/>
        <a:p>
          <a:r>
            <a:rPr lang="es-MX" sz="1600" dirty="0" smtClean="0">
              <a:latin typeface="Arial" panose="020B0604020202020204" pitchFamily="34" charset="0"/>
              <a:cs typeface="Arial" panose="020B0604020202020204" pitchFamily="34" charset="0"/>
            </a:rPr>
            <a:t>Búsqueda del operando</a:t>
          </a:r>
          <a:endParaRPr lang="es-MX" sz="16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8DB332E-4073-4974-B9DD-457D92A56A5D}" type="parTrans" cxnId="{9104C9D5-5310-4F7D-98D5-A08F26C10407}">
      <dgm:prSet/>
      <dgm:spPr/>
      <dgm:t>
        <a:bodyPr/>
        <a:lstStyle/>
        <a:p>
          <a:endParaRPr lang="es-MX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5F8479B-EE35-44AE-91A6-0EC522B70E1B}" type="sibTrans" cxnId="{9104C9D5-5310-4F7D-98D5-A08F26C10407}">
      <dgm:prSet custT="1"/>
      <dgm:spPr/>
      <dgm:t>
        <a:bodyPr/>
        <a:lstStyle/>
        <a:p>
          <a:endParaRPr lang="es-MX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6FB09CD-E40E-46BE-835D-B4BAF4ACE2E0}">
      <dgm:prSet phldrT="[Texto]" custT="1"/>
      <dgm:spPr/>
      <dgm:t>
        <a:bodyPr/>
        <a:lstStyle/>
        <a:p>
          <a:r>
            <a:rPr lang="es-MX" sz="1600" dirty="0" smtClean="0">
              <a:latin typeface="Arial" panose="020B0604020202020204" pitchFamily="34" charset="0"/>
              <a:cs typeface="Arial" panose="020B0604020202020204" pitchFamily="34" charset="0"/>
            </a:rPr>
            <a:t>Ejecución(operación en la </a:t>
          </a:r>
          <a:r>
            <a:rPr lang="es-MX" sz="1600" dirty="0" err="1" smtClean="0">
              <a:latin typeface="Arial" panose="020B0604020202020204" pitchFamily="34" charset="0"/>
              <a:cs typeface="Arial" panose="020B0604020202020204" pitchFamily="34" charset="0"/>
            </a:rPr>
            <a:t>alu</a:t>
          </a:r>
          <a:r>
            <a:rPr lang="es-MX" sz="1600" dirty="0" smtClean="0">
              <a:latin typeface="Arial" panose="020B0604020202020204" pitchFamily="34" charset="0"/>
              <a:cs typeface="Arial" panose="020B0604020202020204" pitchFamily="34" charset="0"/>
            </a:rPr>
            <a:t> y escritura)</a:t>
          </a:r>
          <a:endParaRPr lang="es-MX" sz="16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43E0CB4-B907-4FB9-A5AB-1AADEC45C10B}" type="parTrans" cxnId="{A19B9C39-D0BC-4BF8-8E39-9A389A309A99}">
      <dgm:prSet/>
      <dgm:spPr/>
      <dgm:t>
        <a:bodyPr/>
        <a:lstStyle/>
        <a:p>
          <a:endParaRPr lang="es-MX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846B843-9C62-4414-B954-45CF4B70E37C}" type="sibTrans" cxnId="{A19B9C39-D0BC-4BF8-8E39-9A389A309A99}">
      <dgm:prSet custT="1"/>
      <dgm:spPr/>
      <dgm:t>
        <a:bodyPr/>
        <a:lstStyle/>
        <a:p>
          <a:endParaRPr lang="es-MX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DDF01B9-CAC9-473A-8278-ECC088B4B02D}" type="pres">
      <dgm:prSet presAssocID="{D1610913-ABF9-4CF1-A76A-5B68962FF97A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92796B81-1535-439A-8317-7333251EAD7A}" type="pres">
      <dgm:prSet presAssocID="{6551837B-045D-4D4A-B09C-E6D5885F8287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87217FF-3B84-49BC-BA01-5B0D094E8EE0}" type="pres">
      <dgm:prSet presAssocID="{76AD36C1-BAEF-4EB8-995F-B2798169EAE9}" presName="sibTrans" presStyleLbl="sibTrans2D1" presStyleIdx="0" presStyleCnt="4"/>
      <dgm:spPr/>
      <dgm:t>
        <a:bodyPr/>
        <a:lstStyle/>
        <a:p>
          <a:endParaRPr lang="es-MX"/>
        </a:p>
      </dgm:t>
    </dgm:pt>
    <dgm:pt modelId="{A3F9B80E-C486-4F29-8988-62DE1873EF1C}" type="pres">
      <dgm:prSet presAssocID="{76AD36C1-BAEF-4EB8-995F-B2798169EAE9}" presName="connectorText" presStyleLbl="sibTrans2D1" presStyleIdx="0" presStyleCnt="4"/>
      <dgm:spPr/>
      <dgm:t>
        <a:bodyPr/>
        <a:lstStyle/>
        <a:p>
          <a:endParaRPr lang="es-MX"/>
        </a:p>
      </dgm:t>
    </dgm:pt>
    <dgm:pt modelId="{11DCB93C-C463-425A-B5C9-AB9D36AE2661}" type="pres">
      <dgm:prSet presAssocID="{E140EE3C-84FE-4067-9029-70FBE846CC7B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99A5769-C5BF-45DA-92B1-58F3FF3E9CF9}" type="pres">
      <dgm:prSet presAssocID="{E9D59AB3-1D0E-4C73-9A5E-2E3659CFA2A1}" presName="sibTrans" presStyleLbl="sibTrans2D1" presStyleIdx="1" presStyleCnt="4"/>
      <dgm:spPr/>
      <dgm:t>
        <a:bodyPr/>
        <a:lstStyle/>
        <a:p>
          <a:endParaRPr lang="es-MX"/>
        </a:p>
      </dgm:t>
    </dgm:pt>
    <dgm:pt modelId="{0D5455BB-26BF-413A-ACC1-692870E7B609}" type="pres">
      <dgm:prSet presAssocID="{E9D59AB3-1D0E-4C73-9A5E-2E3659CFA2A1}" presName="connectorText" presStyleLbl="sibTrans2D1" presStyleIdx="1" presStyleCnt="4"/>
      <dgm:spPr/>
      <dgm:t>
        <a:bodyPr/>
        <a:lstStyle/>
        <a:p>
          <a:endParaRPr lang="es-MX"/>
        </a:p>
      </dgm:t>
    </dgm:pt>
    <dgm:pt modelId="{4950ECD3-3FE8-4B23-9F8D-506FAF12CD8B}" type="pres">
      <dgm:prSet presAssocID="{1D42EE11-CE8D-45F1-B37E-D3DB13C108EF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B693B62-D0A9-43B2-8D87-B94AD88F232C}" type="pres">
      <dgm:prSet presAssocID="{E5F8479B-EE35-44AE-91A6-0EC522B70E1B}" presName="sibTrans" presStyleLbl="sibTrans2D1" presStyleIdx="2" presStyleCnt="4"/>
      <dgm:spPr/>
      <dgm:t>
        <a:bodyPr/>
        <a:lstStyle/>
        <a:p>
          <a:endParaRPr lang="es-MX"/>
        </a:p>
      </dgm:t>
    </dgm:pt>
    <dgm:pt modelId="{84A82AE1-6A70-483C-B16A-F627F25BB269}" type="pres">
      <dgm:prSet presAssocID="{E5F8479B-EE35-44AE-91A6-0EC522B70E1B}" presName="connectorText" presStyleLbl="sibTrans2D1" presStyleIdx="2" presStyleCnt="4"/>
      <dgm:spPr/>
      <dgm:t>
        <a:bodyPr/>
        <a:lstStyle/>
        <a:p>
          <a:endParaRPr lang="es-MX"/>
        </a:p>
      </dgm:t>
    </dgm:pt>
    <dgm:pt modelId="{6E1FF86A-4019-42A0-970B-4F11A68288E8}" type="pres">
      <dgm:prSet presAssocID="{96FB09CD-E40E-46BE-835D-B4BAF4ACE2E0}" presName="node" presStyleLbl="node1" presStyleIdx="3" presStyleCnt="4" custRadScaleRad="127658" custRadScaleInc="-120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8868EBF-ECCF-476A-A02E-14624F99FA5A}" type="pres">
      <dgm:prSet presAssocID="{A846B843-9C62-4414-B954-45CF4B70E37C}" presName="sibTrans" presStyleLbl="sibTrans2D1" presStyleIdx="3" presStyleCnt="4"/>
      <dgm:spPr/>
      <dgm:t>
        <a:bodyPr/>
        <a:lstStyle/>
        <a:p>
          <a:endParaRPr lang="es-MX"/>
        </a:p>
      </dgm:t>
    </dgm:pt>
    <dgm:pt modelId="{B51F999D-34AA-40A1-BA31-CBCAB0390357}" type="pres">
      <dgm:prSet presAssocID="{A846B843-9C62-4414-B954-45CF4B70E37C}" presName="connectorText" presStyleLbl="sibTrans2D1" presStyleIdx="3" presStyleCnt="4"/>
      <dgm:spPr/>
      <dgm:t>
        <a:bodyPr/>
        <a:lstStyle/>
        <a:p>
          <a:endParaRPr lang="es-MX"/>
        </a:p>
      </dgm:t>
    </dgm:pt>
  </dgm:ptLst>
  <dgm:cxnLst>
    <dgm:cxn modelId="{9104C9D5-5310-4F7D-98D5-A08F26C10407}" srcId="{D1610913-ABF9-4CF1-A76A-5B68962FF97A}" destId="{1D42EE11-CE8D-45F1-B37E-D3DB13C108EF}" srcOrd="2" destOrd="0" parTransId="{28DB332E-4073-4974-B9DD-457D92A56A5D}" sibTransId="{E5F8479B-EE35-44AE-91A6-0EC522B70E1B}"/>
    <dgm:cxn modelId="{52D16DD7-CC84-403C-8D00-21B8416A9085}" type="presOf" srcId="{1D42EE11-CE8D-45F1-B37E-D3DB13C108EF}" destId="{4950ECD3-3FE8-4B23-9F8D-506FAF12CD8B}" srcOrd="0" destOrd="0" presId="urn:microsoft.com/office/officeart/2005/8/layout/cycle2"/>
    <dgm:cxn modelId="{7A7D7822-B932-4F27-8816-C41097EFD26C}" type="presOf" srcId="{E5F8479B-EE35-44AE-91A6-0EC522B70E1B}" destId="{9B693B62-D0A9-43B2-8D87-B94AD88F232C}" srcOrd="0" destOrd="0" presId="urn:microsoft.com/office/officeart/2005/8/layout/cycle2"/>
    <dgm:cxn modelId="{B7D1A268-8366-4626-959D-A176159F7A0B}" srcId="{D1610913-ABF9-4CF1-A76A-5B68962FF97A}" destId="{E140EE3C-84FE-4067-9029-70FBE846CC7B}" srcOrd="1" destOrd="0" parTransId="{71D63390-D530-4B1C-90CA-47FB480E219E}" sibTransId="{E9D59AB3-1D0E-4C73-9A5E-2E3659CFA2A1}"/>
    <dgm:cxn modelId="{86BD4855-6B0E-415F-82B0-D82075444E7E}" type="presOf" srcId="{96FB09CD-E40E-46BE-835D-B4BAF4ACE2E0}" destId="{6E1FF86A-4019-42A0-970B-4F11A68288E8}" srcOrd="0" destOrd="0" presId="urn:microsoft.com/office/officeart/2005/8/layout/cycle2"/>
    <dgm:cxn modelId="{BBAAEB89-4547-4FA7-8A7D-E823E47103BD}" type="presOf" srcId="{76AD36C1-BAEF-4EB8-995F-B2798169EAE9}" destId="{A3F9B80E-C486-4F29-8988-62DE1873EF1C}" srcOrd="1" destOrd="0" presId="urn:microsoft.com/office/officeart/2005/8/layout/cycle2"/>
    <dgm:cxn modelId="{AB52AF9C-9FDD-4294-AC6B-35061A10615B}" type="presOf" srcId="{6551837B-045D-4D4A-B09C-E6D5885F8287}" destId="{92796B81-1535-439A-8317-7333251EAD7A}" srcOrd="0" destOrd="0" presId="urn:microsoft.com/office/officeart/2005/8/layout/cycle2"/>
    <dgm:cxn modelId="{8456822A-2289-458C-94CB-5DBCA48BC9D5}" type="presOf" srcId="{A846B843-9C62-4414-B954-45CF4B70E37C}" destId="{B51F999D-34AA-40A1-BA31-CBCAB0390357}" srcOrd="1" destOrd="0" presId="urn:microsoft.com/office/officeart/2005/8/layout/cycle2"/>
    <dgm:cxn modelId="{D0D0F3D8-544D-42A1-B5A0-8B57E9F9F4AD}" type="presOf" srcId="{E140EE3C-84FE-4067-9029-70FBE846CC7B}" destId="{11DCB93C-C463-425A-B5C9-AB9D36AE2661}" srcOrd="0" destOrd="0" presId="urn:microsoft.com/office/officeart/2005/8/layout/cycle2"/>
    <dgm:cxn modelId="{F786297B-481C-4A49-90D8-07A587BA946D}" type="presOf" srcId="{E9D59AB3-1D0E-4C73-9A5E-2E3659CFA2A1}" destId="{0D5455BB-26BF-413A-ACC1-692870E7B609}" srcOrd="1" destOrd="0" presId="urn:microsoft.com/office/officeart/2005/8/layout/cycle2"/>
    <dgm:cxn modelId="{A19B9C39-D0BC-4BF8-8E39-9A389A309A99}" srcId="{D1610913-ABF9-4CF1-A76A-5B68962FF97A}" destId="{96FB09CD-E40E-46BE-835D-B4BAF4ACE2E0}" srcOrd="3" destOrd="0" parTransId="{543E0CB4-B907-4FB9-A5AB-1AADEC45C10B}" sibTransId="{A846B843-9C62-4414-B954-45CF4B70E37C}"/>
    <dgm:cxn modelId="{A6D108BD-6AA7-46F6-8BDD-7AFCF9474498}" type="presOf" srcId="{E9D59AB3-1D0E-4C73-9A5E-2E3659CFA2A1}" destId="{E99A5769-C5BF-45DA-92B1-58F3FF3E9CF9}" srcOrd="0" destOrd="0" presId="urn:microsoft.com/office/officeart/2005/8/layout/cycle2"/>
    <dgm:cxn modelId="{A75A5791-801C-4B73-A850-76ED6330169A}" type="presOf" srcId="{76AD36C1-BAEF-4EB8-995F-B2798169EAE9}" destId="{687217FF-3B84-49BC-BA01-5B0D094E8EE0}" srcOrd="0" destOrd="0" presId="urn:microsoft.com/office/officeart/2005/8/layout/cycle2"/>
    <dgm:cxn modelId="{43D0042B-5A11-41B6-8244-2A5DD4D8CEE8}" type="presOf" srcId="{E5F8479B-EE35-44AE-91A6-0EC522B70E1B}" destId="{84A82AE1-6A70-483C-B16A-F627F25BB269}" srcOrd="1" destOrd="0" presId="urn:microsoft.com/office/officeart/2005/8/layout/cycle2"/>
    <dgm:cxn modelId="{8D2401A2-0270-4504-B0CC-D7983369164B}" type="presOf" srcId="{A846B843-9C62-4414-B954-45CF4B70E37C}" destId="{18868EBF-ECCF-476A-A02E-14624F99FA5A}" srcOrd="0" destOrd="0" presId="urn:microsoft.com/office/officeart/2005/8/layout/cycle2"/>
    <dgm:cxn modelId="{B98E12D5-85D1-45A2-BA2F-7999163A06C1}" type="presOf" srcId="{D1610913-ABF9-4CF1-A76A-5B68962FF97A}" destId="{0DDF01B9-CAC9-473A-8278-ECC088B4B02D}" srcOrd="0" destOrd="0" presId="urn:microsoft.com/office/officeart/2005/8/layout/cycle2"/>
    <dgm:cxn modelId="{4688E279-A5E0-443F-90FF-D197AEC3CFAF}" srcId="{D1610913-ABF9-4CF1-A76A-5B68962FF97A}" destId="{6551837B-045D-4D4A-B09C-E6D5885F8287}" srcOrd="0" destOrd="0" parTransId="{EAA52F78-7660-4385-BD91-20B474AF369A}" sibTransId="{76AD36C1-BAEF-4EB8-995F-B2798169EAE9}"/>
    <dgm:cxn modelId="{4647659B-E45D-4186-919C-12CAE6EB7870}" type="presParOf" srcId="{0DDF01B9-CAC9-473A-8278-ECC088B4B02D}" destId="{92796B81-1535-439A-8317-7333251EAD7A}" srcOrd="0" destOrd="0" presId="urn:microsoft.com/office/officeart/2005/8/layout/cycle2"/>
    <dgm:cxn modelId="{DF6E622A-395B-4D8C-B326-4C991C2FDCB2}" type="presParOf" srcId="{0DDF01B9-CAC9-473A-8278-ECC088B4B02D}" destId="{687217FF-3B84-49BC-BA01-5B0D094E8EE0}" srcOrd="1" destOrd="0" presId="urn:microsoft.com/office/officeart/2005/8/layout/cycle2"/>
    <dgm:cxn modelId="{9D8917B1-0330-4850-BFB8-3AF694FAD903}" type="presParOf" srcId="{687217FF-3B84-49BC-BA01-5B0D094E8EE0}" destId="{A3F9B80E-C486-4F29-8988-62DE1873EF1C}" srcOrd="0" destOrd="0" presId="urn:microsoft.com/office/officeart/2005/8/layout/cycle2"/>
    <dgm:cxn modelId="{320494AA-7712-4765-B581-8680AC6884AF}" type="presParOf" srcId="{0DDF01B9-CAC9-473A-8278-ECC088B4B02D}" destId="{11DCB93C-C463-425A-B5C9-AB9D36AE2661}" srcOrd="2" destOrd="0" presId="urn:microsoft.com/office/officeart/2005/8/layout/cycle2"/>
    <dgm:cxn modelId="{FC6E74B2-3E58-4E25-A89E-DA2782DDBEF6}" type="presParOf" srcId="{0DDF01B9-CAC9-473A-8278-ECC088B4B02D}" destId="{E99A5769-C5BF-45DA-92B1-58F3FF3E9CF9}" srcOrd="3" destOrd="0" presId="urn:microsoft.com/office/officeart/2005/8/layout/cycle2"/>
    <dgm:cxn modelId="{697A281A-CBA8-4811-8DEF-BE90BD45B628}" type="presParOf" srcId="{E99A5769-C5BF-45DA-92B1-58F3FF3E9CF9}" destId="{0D5455BB-26BF-413A-ACC1-692870E7B609}" srcOrd="0" destOrd="0" presId="urn:microsoft.com/office/officeart/2005/8/layout/cycle2"/>
    <dgm:cxn modelId="{B84FCDE8-9539-47DE-9494-12C6368A6C6A}" type="presParOf" srcId="{0DDF01B9-CAC9-473A-8278-ECC088B4B02D}" destId="{4950ECD3-3FE8-4B23-9F8D-506FAF12CD8B}" srcOrd="4" destOrd="0" presId="urn:microsoft.com/office/officeart/2005/8/layout/cycle2"/>
    <dgm:cxn modelId="{A722B3C8-FB0D-4717-9223-53D5A8DC74A2}" type="presParOf" srcId="{0DDF01B9-CAC9-473A-8278-ECC088B4B02D}" destId="{9B693B62-D0A9-43B2-8D87-B94AD88F232C}" srcOrd="5" destOrd="0" presId="urn:microsoft.com/office/officeart/2005/8/layout/cycle2"/>
    <dgm:cxn modelId="{6D35B42E-DD9B-4414-8242-C3F17DFE9BA5}" type="presParOf" srcId="{9B693B62-D0A9-43B2-8D87-B94AD88F232C}" destId="{84A82AE1-6A70-483C-B16A-F627F25BB269}" srcOrd="0" destOrd="0" presId="urn:microsoft.com/office/officeart/2005/8/layout/cycle2"/>
    <dgm:cxn modelId="{E234883A-64FA-4D50-828A-6D7C42B93684}" type="presParOf" srcId="{0DDF01B9-CAC9-473A-8278-ECC088B4B02D}" destId="{6E1FF86A-4019-42A0-970B-4F11A68288E8}" srcOrd="6" destOrd="0" presId="urn:microsoft.com/office/officeart/2005/8/layout/cycle2"/>
    <dgm:cxn modelId="{23963CA5-2C5C-4F7F-8C83-D6BB7F35FED8}" type="presParOf" srcId="{0DDF01B9-CAC9-473A-8278-ECC088B4B02D}" destId="{18868EBF-ECCF-476A-A02E-14624F99FA5A}" srcOrd="7" destOrd="0" presId="urn:microsoft.com/office/officeart/2005/8/layout/cycle2"/>
    <dgm:cxn modelId="{D8BB0D19-6F45-4379-B888-34A0C7DD4767}" type="presParOf" srcId="{18868EBF-ECCF-476A-A02E-14624F99FA5A}" destId="{B51F999D-34AA-40A1-BA31-CBCAB0390357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796B81-1535-439A-8317-7333251EAD7A}">
      <dsp:nvSpPr>
        <dsp:cNvPr id="0" name=""/>
        <dsp:cNvSpPr/>
      </dsp:nvSpPr>
      <dsp:spPr>
        <a:xfrm>
          <a:off x="2745480" y="1524"/>
          <a:ext cx="1493814" cy="1493814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latin typeface="Arial" panose="020B0604020202020204" pitchFamily="34" charset="0"/>
              <a:cs typeface="Arial" panose="020B0604020202020204" pitchFamily="34" charset="0"/>
            </a:rPr>
            <a:t>Búsqueda de la instrucción</a:t>
          </a:r>
          <a:endParaRPr lang="es-MX" sz="16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964244" y="220288"/>
        <a:ext cx="1056286" cy="1056286"/>
      </dsp:txXfrm>
    </dsp:sp>
    <dsp:sp modelId="{687217FF-3B84-49BC-BA01-5B0D094E8EE0}">
      <dsp:nvSpPr>
        <dsp:cNvPr id="0" name=""/>
        <dsp:cNvSpPr/>
      </dsp:nvSpPr>
      <dsp:spPr>
        <a:xfrm rot="2700000">
          <a:off x="4078997" y="1281729"/>
          <a:ext cx="397540" cy="504162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6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096463" y="1340396"/>
        <a:ext cx="278278" cy="302498"/>
      </dsp:txXfrm>
    </dsp:sp>
    <dsp:sp modelId="{11DCB93C-C463-425A-B5C9-AB9D36AE2661}">
      <dsp:nvSpPr>
        <dsp:cNvPr id="0" name=""/>
        <dsp:cNvSpPr/>
      </dsp:nvSpPr>
      <dsp:spPr>
        <a:xfrm>
          <a:off x="4332150" y="1588194"/>
          <a:ext cx="1493814" cy="1493814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latin typeface="Arial" panose="020B0604020202020204" pitchFamily="34" charset="0"/>
              <a:cs typeface="Arial" panose="020B0604020202020204" pitchFamily="34" charset="0"/>
            </a:rPr>
            <a:t>Decodificación de la instrucción</a:t>
          </a:r>
          <a:endParaRPr lang="es-MX" sz="16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550914" y="1806958"/>
        <a:ext cx="1056286" cy="1056286"/>
      </dsp:txXfrm>
    </dsp:sp>
    <dsp:sp modelId="{E99A5769-C5BF-45DA-92B1-58F3FF3E9CF9}">
      <dsp:nvSpPr>
        <dsp:cNvPr id="0" name=""/>
        <dsp:cNvSpPr/>
      </dsp:nvSpPr>
      <dsp:spPr>
        <a:xfrm rot="8100000">
          <a:off x="4094908" y="2868399"/>
          <a:ext cx="397540" cy="504162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6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10800000">
        <a:off x="4196704" y="2927066"/>
        <a:ext cx="278278" cy="302498"/>
      </dsp:txXfrm>
    </dsp:sp>
    <dsp:sp modelId="{4950ECD3-3FE8-4B23-9F8D-506FAF12CD8B}">
      <dsp:nvSpPr>
        <dsp:cNvPr id="0" name=""/>
        <dsp:cNvSpPr/>
      </dsp:nvSpPr>
      <dsp:spPr>
        <a:xfrm>
          <a:off x="2745480" y="3174864"/>
          <a:ext cx="1493814" cy="1493814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latin typeface="Arial" panose="020B0604020202020204" pitchFamily="34" charset="0"/>
              <a:cs typeface="Arial" panose="020B0604020202020204" pitchFamily="34" charset="0"/>
            </a:rPr>
            <a:t>Búsqueda del operando</a:t>
          </a:r>
          <a:endParaRPr lang="es-MX" sz="16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964244" y="3393628"/>
        <a:ext cx="1056286" cy="1056286"/>
      </dsp:txXfrm>
    </dsp:sp>
    <dsp:sp modelId="{9B693B62-D0A9-43B2-8D87-B94AD88F232C}">
      <dsp:nvSpPr>
        <dsp:cNvPr id="0" name=""/>
        <dsp:cNvSpPr/>
      </dsp:nvSpPr>
      <dsp:spPr>
        <a:xfrm rot="13064291">
          <a:off x="2209487" y="2895699"/>
          <a:ext cx="565703" cy="504162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6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10800000">
        <a:off x="2344917" y="3042817"/>
        <a:ext cx="414454" cy="302498"/>
      </dsp:txXfrm>
    </dsp:sp>
    <dsp:sp modelId="{6E1FF86A-4019-42A0-970B-4F11A68288E8}">
      <dsp:nvSpPr>
        <dsp:cNvPr id="0" name=""/>
        <dsp:cNvSpPr/>
      </dsp:nvSpPr>
      <dsp:spPr>
        <a:xfrm>
          <a:off x="720059" y="1607284"/>
          <a:ext cx="1493814" cy="1493814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latin typeface="Arial" panose="020B0604020202020204" pitchFamily="34" charset="0"/>
              <a:cs typeface="Arial" panose="020B0604020202020204" pitchFamily="34" charset="0"/>
            </a:rPr>
            <a:t>Ejecución(operación en la </a:t>
          </a:r>
          <a:r>
            <a:rPr lang="es-MX" sz="1600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alu</a:t>
          </a:r>
          <a:r>
            <a:rPr lang="es-MX" sz="1600" kern="1200" dirty="0" smtClean="0">
              <a:latin typeface="Arial" panose="020B0604020202020204" pitchFamily="34" charset="0"/>
              <a:cs typeface="Arial" panose="020B0604020202020204" pitchFamily="34" charset="0"/>
            </a:rPr>
            <a:t> y escritura)</a:t>
          </a:r>
          <a:endParaRPr lang="es-MX" sz="16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938823" y="1826048"/>
        <a:ext cx="1056286" cy="1056286"/>
      </dsp:txXfrm>
    </dsp:sp>
    <dsp:sp modelId="{18868EBF-ECCF-476A-A02E-14624F99FA5A}">
      <dsp:nvSpPr>
        <dsp:cNvPr id="0" name=""/>
        <dsp:cNvSpPr/>
      </dsp:nvSpPr>
      <dsp:spPr>
        <a:xfrm rot="19295551">
          <a:off x="2177763" y="1309396"/>
          <a:ext cx="578181" cy="50416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6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194127" y="1457210"/>
        <a:ext cx="426932" cy="30249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064C52-B6D5-4D32-989B-3510FB01C0A9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D8EDE1-2924-4FBC-878C-645EF3B6D3E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765665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B5FB15-8E14-4640-A4C9-58939AE52EBA}" type="slidenum">
              <a:rPr lang="es-ES" smtClean="0"/>
              <a:pPr>
                <a:defRPr/>
              </a:pPr>
              <a:t>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6597118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4588" y="687388"/>
            <a:ext cx="4568825" cy="342741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3379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21944A2-E6C1-4CA6-BE85-80B9856918BE}" type="slidenum">
              <a:rPr lang="es-ES"/>
              <a:pPr/>
              <a:t>3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F10A6-F491-4E68-850E-85D0070FA770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14F70-F326-49A9-A495-3288931818EE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F10A6-F491-4E68-850E-85D0070FA770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14F70-F326-49A9-A495-3288931818EE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F10A6-F491-4E68-850E-85D0070FA770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14F70-F326-49A9-A495-3288931818EE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F10A6-F491-4E68-850E-85D0070FA770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14F70-F326-49A9-A495-3288931818EE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6 CuadroTexto"/>
          <p:cNvSpPr txBox="1"/>
          <p:nvPr userDrawn="1"/>
        </p:nvSpPr>
        <p:spPr>
          <a:xfrm>
            <a:off x="5436096" y="6372036"/>
            <a:ext cx="30652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solidFill>
                  <a:schemeClr val="tx1"/>
                </a:solidFill>
              </a:rPr>
              <a:t>Dra. Maricela Quintana López</a:t>
            </a:r>
            <a:endParaRPr lang="es-MX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F10A6-F491-4E68-850E-85D0070FA770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14F70-F326-49A9-A495-3288931818EE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F10A6-F491-4E68-850E-85D0070FA770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14F70-F326-49A9-A495-3288931818EE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F10A6-F491-4E68-850E-85D0070FA770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14F70-F326-49A9-A495-3288931818EE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F10A6-F491-4E68-850E-85D0070FA770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14F70-F326-49A9-A495-3288931818EE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F10A6-F491-4E68-850E-85D0070FA770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14F70-F326-49A9-A495-3288931818EE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F10A6-F491-4E68-850E-85D0070FA770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14F70-F326-49A9-A495-3288931818EE}" type="slidenum">
              <a:rPr lang="es-MX" smtClean="0"/>
              <a:t>‹Nº›</a:t>
            </a:fld>
            <a:endParaRPr lang="es-MX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F10A6-F491-4E68-850E-85D0070FA770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9114F70-F326-49A9-A495-3288931818EE}" type="slidenum">
              <a:rPr lang="es-MX" smtClean="0"/>
              <a:t>‹Nº›</a:t>
            </a:fld>
            <a:endParaRPr lang="es-MX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29114F70-F326-49A9-A495-3288931818EE}" type="slidenum">
              <a:rPr lang="es-MX" smtClean="0"/>
              <a:t>‹Nº›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EB8F10A6-F491-4E68-850E-85D0070FA770}" type="datetimeFigureOut">
              <a:rPr lang="es-MX" smtClean="0"/>
              <a:t>20/10/2017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4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3.wmf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ctrTitle"/>
          </p:nvPr>
        </p:nvSpPr>
        <p:spPr>
          <a:xfrm>
            <a:off x="1005408" y="1196752"/>
            <a:ext cx="7239000" cy="648073"/>
          </a:xfrm>
        </p:spPr>
        <p:txBody>
          <a:bodyPr>
            <a:normAutofit fontScale="90000"/>
          </a:bodyPr>
          <a:lstStyle/>
          <a:p>
            <a:pPr algn="ctr"/>
            <a:r>
              <a:rPr lang="es-MX" sz="3600" dirty="0" smtClean="0"/>
              <a:t>Maestría en Ciencias de la Computación</a:t>
            </a:r>
            <a:endParaRPr lang="es-MX" sz="3600" dirty="0"/>
          </a:p>
        </p:txBody>
      </p:sp>
      <p:pic>
        <p:nvPicPr>
          <p:cNvPr id="8" name="7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160338"/>
            <a:ext cx="1224136" cy="1035269"/>
          </a:xfrm>
          <a:prstGeom prst="rect">
            <a:avLst/>
          </a:prstGeom>
        </p:spPr>
      </p:pic>
      <p:sp>
        <p:nvSpPr>
          <p:cNvPr id="10" name="3 Título"/>
          <p:cNvSpPr txBox="1">
            <a:spLocks/>
          </p:cNvSpPr>
          <p:nvPr/>
        </p:nvSpPr>
        <p:spPr bwMode="auto">
          <a:xfrm>
            <a:off x="971600" y="1988840"/>
            <a:ext cx="7200800" cy="722313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/>
            <a:r>
              <a:rPr lang="es-MX" dirty="0" smtClean="0">
                <a:solidFill>
                  <a:schemeClr val="bg1"/>
                </a:solidFill>
              </a:rPr>
              <a:t>Arquitectura de Computadoras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13" name="12 Rectángulo"/>
          <p:cNvSpPr/>
          <p:nvPr/>
        </p:nvSpPr>
        <p:spPr>
          <a:xfrm>
            <a:off x="1475656" y="2852936"/>
            <a:ext cx="5976664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ES" sz="4400" b="1" dirty="0" smtClean="0">
                <a:ln w="11430"/>
                <a:solidFill>
                  <a:srgbClr val="BD664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Paralelismo</a:t>
            </a:r>
            <a:endParaRPr lang="es-ES" sz="4400" b="1" dirty="0">
              <a:ln w="11430"/>
              <a:solidFill>
                <a:srgbClr val="BD6643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899592" y="5839684"/>
            <a:ext cx="72355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dirty="0" smtClean="0"/>
              <a:t>Elaborado por:  Dra. Maricela Quintana López</a:t>
            </a:r>
            <a:endParaRPr lang="es-MX" sz="2400" dirty="0"/>
          </a:p>
        </p:txBody>
      </p:sp>
      <p:sp>
        <p:nvSpPr>
          <p:cNvPr id="2" name="AutoShape 2" descr="data:image/jpeg;base64,/9j/4AAQSkZJRgABAQAAAQABAAD/2wCEAAkGBxQTEhUUExQVFRUUGR0YFxgYFxwYHBofGR0eHBwXFxwYHSggHB8lHBwdIzEhJSkrLi4uFyAzODMsNyktLiwBCgoKDg0OGxAQGzckICQ3LywsLCwsMiwsLCwsNC4sLCwsLCw0LywsLCw0LywsLCwsLCwsLCwsLCwsLCwsLCwsLP/AABEIALcBEwMBIgACEQEDEQH/xAAcAAABBQEBAQAAAAAAAAAAAAAAAgMEBQcGAQj/xABPEAABAgMEBQUMBgkCBAcAAAABAhEAAyEEEjFBBRMiMlEGM0JhcQcjJDRDUmJygZGSsRQWU6HR4RVzgqKywcLS8JOzF1R04iUmNUSDo/H/xAAZAQEAAwEBAAAAAAAAAAAAAAAAAQIDBAX/xAAxEQACAQIEBQEIAgIDAAAAAAAAAQIR8AMhMVEEEhMyQYEUImFxkaGx0cHxIzNCUuH/2gAMAwEAAhEDEQA/ANxggggAggggAggggAggggAggggAggggAggggAjO+6vpSbIMkypi5buDdJHvAjRIzDuzjmaYO8WjqY4/Z9DjbLygt0wKKZ01QQAVNMZge08PdHQKts8KI1tqpMQlivJQBKXfre9m4EVMizpEsqCZYKrNeJEwpcghyzPwvDOgGcTpyBeXRFJsnyyiGIDPSqXokZFzgIxnNt5XoIYMUs87Y+i22g3e/Wupmgm/kh2VjjldxJc5QyrSNouFWutT6pK2v5knN8C2PRxMJlo2kUS9+eOfIL1phvtgrzX4xGUkao0Q30ZPlSzOXYNh5wzoBWK8z3upbpwppdCeu3Wi8RrrWwmpRv5FIJG9li+dBCEaQtGz3+1V1r7XmFgpn9l3Fz1Q3NRtqonn5eM4+aGelQ+6MlVwENS0VRQO84c8XetAW326XB+qI5pb3Qnpw2uo4dJ2m6TrrUDq0K381HB3wPHKGNK6YtMtC1Jn2kFMwJF5ZaoBY7VMcezjDdzYNEcxLwmqZr1WDbvnDOghc6QlSlJKUEGckF5pIqkMFUqOHW3CJU2nfwIeFFrJXmUp5WWz/mZvxn2dKOg/SdpYkzrVRKFc49VFinHPjgKxAl6Nlsl5UsuJo5yuyaJdt8ccKGHZiRcNENqpflTdZ6sG3OIi88StKZGcMFKtSb+kLRebX2ojWXN84XXPSoxzz9sNjSVpIHf7XurO8eiWCmvfu41hCpe2aJ58O84+aGvUr6PCnCGEJYJoN2dhOLuDUAtv8VdsZ8z3vM16cNiTN0lamLTrW92WW1j1Uape9V+OAhY0laLza+1c4Ub5qLr8aN97dcQJiNhVEEauVhOUzPU+pxHbxhxQ28Bz9XmnzaXuPo8HAhzS3vIdKG15j40paWB19r3Fq3j0SwU17PzcYZtOlbWEqafagQlBDrJqqhSWVXtwx4QwhDpSw8nNwnF3erHz+JwxhC0OlVEtcleVUzP/AAdXbxieZ1vcLDhTS6D/ACY5QWxVtkyps+aRrEhSStXnChrUV9sbyI+e9ApP6Vl40mpxJUzlOfA5e6PoURu3VJmeEqSkkEEEEQbhBBBABBBBABBBBABBBBABBBBABBBBABBBBABHOcu0STZV627ebYfF3q3UzvHRxmHdmW2p6wQeuuBiYqrMcd+4znQRqsU1swxkl6Kpeaj+bxLnIRKmrF9dUPrpWElTvdGHpNvDJI4mI8sK1OE7xUYKQRU5HMEZ9EdsS596+uk7npQxQMhR3yxvdIsmOZ39jVX9xmWQ6Ky8bR5FTM9c+bdnPG6IYmK72ap8XR5JRNFUerXh0ciT1RMlBbo5/enmmr4mrPj6GBLnKI8y9qiwneLowKMzg/A+digPxh5vceL2HFnbVVPPowlKd7oduvzhkHNDDEsjZDy2af5JV1n7eb6+wZmHrbaNWVrWZwSmcgksnAJTw4celQRXS9NS3T3ydQza3B0ySlbMx9XBy+USotrJXQhzSdG7qPLLoNU81KNZSne9R6sF8MieoQ+7LxR4wGaUrNFbtcfO4C8eEV36WRcYKnPqkIZhikuUuQ5cdLEV7If/AExLvE35xOtSvBNQEtVt1veW64lwlteRHUhveY8hQup5rcnYylMz4Y0l9eOHGEzVi6raTzco1kl3ehIdr/AZmIsvTSNkaya7TA7INVl0qbCo6OAJ6oQvSyLu9OrLlpA2cUlylyKvkrEOYnklXS6kdSG90J6l98xRSflKVmirVqfO4VMRkzBdHNc3OxlKZgcMdzgfxjxemZQJJXN50LqkVF1gWAoze1q4wmy2wLolU50y5pLpTgoghYB3gcbo4iK8sks0WU4t5MJ6tlVUE3JJrJU73sSH3+Cc6Qsl1+TpPPklebW7WvXwL8I9mhV1Q77uSRig57r5uenkSeEOgKK/K8+ckB2R+6w+IDrivg0V/Uggi4OabVTcZamZ6Vfc4K4dsE40VVGEnGUp3fFn3/R7OuHk3rqT33mppwQcVCt3+jJwIJ4Vtc7uyQzoOeD9vT49kT5vcjxex0/czkWc2qcV6szAXQGYP0iAekA3vU0aqI+fuT6j+lUB1VmpdwBgUtQU9sfQUdHhGGH3SXxCCCCBsEEEclyl03aJVpEmRq2Mu/tg8SDh7INpKrKylQ62CMcm91G1JJSUSnSSDThTjD1j7plpWoJuywVUGyS5ySwOZo/XFuV0qZLHVaUNdgjNPrpa8gg//GrOg6Wa3T7Hwj366WurBB4d6VV6J6VHW6fY+EZ88dzXme34NKgjNfrpa6sEHh3tVXonpUdTp6mgPLS15JQeHe1B33cTS8XHVdrDnjuOZ7fg0qCM2+ulryCC4p3tQd93Ol5j2Xax4eW1ryTLLhx3tVX3cT0mPZdrlDnjuOZ7fj9mlQRkdt7plqlqu6uUQwIN1QcHMAmGR3VbT9nK9x/GNFFtVRk8dLJpmxQRjp7qtp+zle4/jB/xVtP2cr3H8YnkZHtEdmbFGX91+ymbNs8sLSglKiCosHFW7Yrf+K1o+zl+4/jFTpblsu0TETJiE3kApAFAQrEKBd4ckloVnjRkqUYwi7qcJPimOtIwVtMAKN0h0qDIxMtCk310kjv0nyxIZgBRqpySnokk4CKg6cTdu6umrEvEPdTVNWxSag9ZhauUQJKtWASsTHpvJDXhTMBj1Rj0pl1xENn9CxkkXkUlPftA8YIL1o7b7YLyS/GES1JMo0lF7Mhu+mu1Uszt5yOlQcYj2LSyVNsoSxWwNaTHUsM1UuHI6hDlktd6WdoHweVjJU73jdfK95uTu+EUcZReZpHEjNOn8X4F8oW1c9gnfThNvFroajVTwGVeEc6gS9XPvtrBc1Lu5UVi8KUOy+9T2x0PKBbyp9U86nyak1ujdJ6XHq7YpbCpWqtQSHvJQFG+E3RfFSDVVch2xthf6zHES6t/ERaQjXzhIYSgpkbxBFza3wVGt6EykrvqYhwReJqHyO7xzpDmmpvhVoM4XCZlUlYWzIAG0GByNOMMhSDiNkbtQ7ZvtRvHQ5cRe8yQNHK1ImiXNbZN4avV3QySVErvuC4ok5RFmBWw5GIbtYMTs1o3HCJM9UnUJvfQ9bdDXivXveDXQNl2wybGIroDMMaKcjBg7bWLv90RF1qXxIpKNNhNqCs8aYU896MOs+2HLFLXMVSYUqSgs6iCw6KS/DLCGJ5TQJzycVa85oTk0TtBhlTHw1andJI/aaopnDEdItk4Kq0i4WkXVUltckt3wsz4s25g6eHbD90X6hHP5zT5lHpXqOVBkYamLouvRk+RLuDQkefhTA0HFnH2xUc+pmlHzS7ffefNzgBHA7+h6CvTcYSnZTRL6uawE4u71Ytv8Tm5OAjyckbVJe7J8oWZ8RTcx2e05wJIuCqOZmYylXWej+hwPAVxhc071Q/efJF3f+PqwwET5vcjx/WwvQNjP6RlzHDa9KSL94gukjEYEe5wI3qMS0EfCpNU+NBmQpOYe6TjXF834RtojaDbiqlEkpyoEEEEWLhGQ92VRFolEEg6sYdq416OG7p+gkTZOvJZSGT7HLEdYJ9zxaOphxFeSuxjEpGeUWNl0JaZqb8qStSBS9RKX4AqIBbgIhSxh2P741mUoTU3ZYZMtkoqWSkYBh7MMalxF5z5THBw+dupmX6CtR8iv4kf3R6OTlq+yX1bSP7o1FGj1DpD4Pzh36Gvzx8H5xn1XsdHs8dzKk8mbZ0ZS/jR/dCjyat32C/iR/fGrIsqx0x8H5w4ZUzz/wBz84nqvYezx3MlPJ+1DGVMf1k/3Q0dAWrKVMy6Sf7o1lVlWen+4Pxho2Ff2g/0x+MOq9h7NHcyZXJ+1fYr96fxjwcnLV9iv3p/GNZNhmfaD/T/ADgFimjyn/1j8YdV7D2eO5laeStsPkF/Ej+6Er5L2sYyV/Ej+6NZEmZ9p+4PxhqZZZh8p+4Pxh1WPZ47mTq5PWn7JXxJ/uhs6DtH2S/u/GNWXY5nnj4P+6I82wL88f6f/dEdV7D2eO5lM+wzEB1IWkcSKQ2gxoukEXARNSC7hKk0BJFAQc88wWaM+tiQJqwnAKLe/CNIT5jLGweRVH9Hc4OxX8Jh7QCVBFBNY2dDstLMTxfdbFWKQ7Q1JmCXL1jJK1KKE3jdA2SS54kAwnQIQyuYpZ0F7xGCnJbENmjpUEY47rJIvwqfLKXj9VOl5QhWqnuJo74neKSN1OLGnUrOgMUdilqMm1kKupShBWAgKvC+NlzuVzHZnFzp5Kbk8AS31id1bndGTVHVlWKOxFF5ly0zQtgErWpCQXooqCcqxOCv8ZXFaWKWlptKpNotQVbESVa5N5cyQDfNxwQlIISEggNnFRZLIkydYTaHF4gS5CpiTdSCL0wUS71fdFYmm0LsylJlGyoExV8IlqTaAliwF5QcY54xHs05IkFBE4k32KbQuWnaS20hIZWBJfEUi6TpVfAhyjWkviLGkFapMnWkSillJCBSt5na8RearxCKUXXeoLMxw4gvxyh9EoOjvZNMHLrpvClB1Q2ZYunZz3nLYPcZseuNaUOTmr5H1ACzT0oF5Cpkl5jhNxlOHSraLmlPbD2hpV2bNCSVXZaqpZ8qhKmcZNxhM6Ur6NPKe9oTNk3kFN4kk7O2apY7VMWhejCdbNvFC1XFVvNePFK8AYxno72OrC0i78lutKmVSbuyQ15Jzwd8PT4vwh4A38Jpeec0DodtKDDMdsRV3GVSTuSemwZ6lm3cXRw7YeATfwlc+X74/Ro9K5Mciwyjkpfodlb9RtIVcHPc1NL7JO8Ks9TxTlQCFTUq2g03CSN5PHB3w9PF34Q0gJuAASuam4TaveqHaihV1dKsKnXGVSU12Sd9gz4s276PU+cTTO9yK5XsWehAfpUp9Z40N662XCqeriK5xtEYroNvpcpgnxoOy3OW8Ok/3BhkY2oRrDtKLvfoEEEEXLhGVd2HSExK0Swo3CgFuslQJ7WpGqxkXdkD2iV+rHzXFoanPxHacHIGHqxsHJ2z3Zf7R+4tGQSDWNr0YNj9pX8RicXVEcL5JN2FBEevCoyOsQUx5drCso9MAIux5dhcRrfpCTIDzpsuUOK1hP8AEYAdux5djnLX3QtHS8bSk+qlavvCSPviIO6fo37ZX+kv+2JB1hRHhTFNYuWtgmtdtUoE0AWTLfq74BF64IcVBwOLxAGFIhtUuJN2PCIA5TljK8GmHhXsqIy62c4r1jGt8skeCzPV/nGSW/nV+sfnGmFqYcR2olaMmuTLIBQsEkHiAaiHuT5JlrN9T6mUG1RJe8Wy3vNOALvhEbRg74OxX8Jhzk4k3TszG+jy8JgusTXPcbeOIDtjFMdKqKcL/wA73Og5QreXOq7zUs8sprdDsSKHi9GFMY5iUgEgEsCQCQDQcSBjx9kdRp9JEufSYO+JxUFDdTRQfDgc6PHMSAm8m9ulQfB2JalceqL8P2GfEd5YaZtwWEITMRMSit4WbUKcbICiS63FYgoTTFsafF/IN7Ym6X0YZC0DU2iWlb8+ZZvMehqycAzvxhUpBCE95WSZC1hQVvXZgJnM+CEbJGbxpFpRKTjJyzIerLpZaQ9RtnY6icR2Q2UG6TeDXma9jTFuHXCxPDp2QQKHaLLPHthJnUIar7zl2Zrp6ouYKo9OQgSV3yFThNl6ouo06bHdonNXsidYld+nuTuKckBSf27g+/qaIkyaTZZ91ACFTJN432uMp0sk1VeV7oXyeBvL3uaUxSajsBxD5RhNZN34OvCfar8l5NmFlVU7ScZRd73uv/dUCHUL2xteXVhKV5hdup8XzfCG1gsoNM3ZI3waPgC73cdrHGHQs38JnPE7wHQo9aUwGY7Y5Mr+R2X9yOlewNqmoXjKUzPR/R83NscYZ0zM71OBOKZe9LIr1nJeHVhEgXropO5qZ0kk1VWj4nNOAo0NaRkrUiYkCZtJlpDqSRUkNju+li78Isqc17lGny3sV3IUeH2f10/xJj6LEYFyP0ZMl22QpaWGtCcX6SWHY2Eb6I6ZNPNGOAmm6hBBBFToCMk7sPjMr9WPmuNbjJ+64PCZX6sfNcXhqc/E9hn8pJcti0bbYaocZlX8Rips3J2zypaAmWlUwJSpc1QclRAOy9EiuUW9gQ0tI/zExScqs0wcNwWZJOceiPIP8eKmwqKzS2lDKITLkzJ81bkIQGSOuZMUyUDtJJyBirtWmFWqyWldmWJCBsybStVxCikgKWCxZD7IU1a5Q/ybtZlWKWq1WqTNN5QVPE0FCnWq6AssCQGT2pIgQRJmh7fafGLV9GQfJWPe/anzA7+qkCHLHyCsCDeMgTVHFU5Rmk9Zvlvui0l6esqlAC0yCTgBOQX6sYpO6NymnWCTKXJTLUpaikhYURRL0uqFXiSTobPo6TLDS5UpAHmS0p+Qh9UpJxSG6wIY0db5c5F+XMlrAa8UKCgCwJBY0xdoZsum7NMXq5dokrmeamYkq9gBeIIIukeSdjnvrLNKJPSSkIV8SGVHHaT5O2rRYNosE1a5CdqZImbQAxJADAgcQyg2JrDvdMt82Xa7AmXNmISpW0ELUkK75LG0EmtCRXiY7oWQicuYVqKVAJ1Z3Q2Yq1a5fnJJB5Mael22QJsvZL3VoJcoVmk8QxBBzBywi0MZr3PkCz6UttmRzbKIGQ1cwBAHYJhHsjSogFJyuS9lm+rGO6QV3xR9Ixs3KoPZZvq/ziisHJuROkoXNlhWAJDpU3aItGXKzPEhzxOE0VZ1EiY2yyquPNIiPyfCLqj4PzEvHHed2/o6VIvLDKCETJYLiVMmy3OerUpLntZ/bFTydWq6ram8zKDasEveLB2qrzVYAu+EMfxexz8G3XET8f8Apf6dCdXOYSudTuqruj3+rlWKawjvNo2CokIukJB1ZK2vKJa5Sl4cWzi95QLJlTnJPfUs8tgWSnAtQ8Tm1MY5+xTSy5Qu9/uJJUTssp3BBbg5L4xODnAjGdMS/iItVhmy1DWy1oJJAKwatvAPwp74fk2xVxI2dmTMkilbsw3lHrJugA5Q7ZbEDOuz56FJ1a1Xpc8KulIzJcJJIFGq/XFfZwdUhakkAum82yFMVXX44FuAjVUeplLmjmiRLUxl98AYMDRkU3VUx64bK9hrwa9u0d238MHyj0hJIJv4OvB3OY6n48YbKUtgq89MGZss3eLmCRNnpKrPPOsJGtkuEhLTHLDGou4sMWj3RskJmTUlmEtTX9k5Z9Et9xiPOEvUTGQoq1svVqKSSkdN1CiX68coe0Io3ppJPNqdxfH7QqWjGdaO9jrwqe6r8lssJ2uZ3ZRoaM+LZBuhw7YcupCxzXPHpPinDrOfo0GUKmqO1VfkfJ1d86Nf68MBlDl7bDKVzysJR80u1MOPGpEcni9js83uRJdwoAaVzUzptnxy9bpVhUy5tcyzSelTHFuHoe3OHETNgOS2pXjKLM9HYbrYDIY4wtay6tpeMnyVXzya+zVwwET5vcrf2JWgUj6XJbV+M9FTnFOPHj1UEbOIxvQivCpFX8Jo8spzD3SRxx4l42URrDtKx736BBBBFjQIynus+NSv1f8ANcatGT91xTWqV+r/AJqi0NTn4nsOukh0DsHyELso2E/5mYTZj3sdg+ULs+4n2/Mxm9TpWg4I5Luj2xZlybJKJSu3TRJJGKZdNYR7wD1Ex1oMcDy7niXpLRc1W4FrSTkLxQlz8QPsgSXHLizIl6Kny5YuoRKSlI4BKkgCOHnD/wAtyv1yv9+ZGmcp9GG02WdISQlUxDJJwcMQ7ZOA8cZN5LWr9CIsgljXpmlRTfThrlqe8S26Qcc4kgptLclLKnQyLWmWRPVLkqKr6yCVqQFbJVdreOAhnllPUrQ2jlKJJBIc13UqSHfqAjs9K6Cnr0KiypQ89MuSkovJAdBQVC8TdoEnPKK3S3IyfP0TZrOyUz5BJKFKDKe8Cm8HDsoEHCjUxgCs7oVlRYbDKs1lBlotSyubtKVeuIQLpKlEsSU0wN3rMUOnZNhMlIsdntsuehSSJi0q2mxJ2zdU9QUgMRHZ6Q5NW232Ey7WJUq0SZjyWIuqRcAIWUFTEm9UZpBaES5+n1NKuSZbEPPUUG8xG8y1O+bIBL5QBScsbWuadDzJgaYtAK3DbV+U9MqvSNO0/paXZZK500slOAzUckJ4k/ngI53lvyZnWpdkmyygrkKGsSSUggqSolDvgUmhOBxpWNp/kbNt1uVMnzSmyIu6tAO0dkXwkYIdTuqqj7iAIHcpskyYu026aKzlFKeslRVMI6gq6keqeEaGYTZ7OmWhKJaQlCAEpSKAAYAQsxAKzlKPBZvqx5yeR4MiPeUvis31Yc5PjwZPZEE+DOJaWNp/6if/ALiop+Tks3VbKm1EvCcQGJLtXc87MDDGLhJdVp/6i0f7iopOTgQyi8nmZRqhi96hx3hknpUicXSN7HHw3fi/P9nS6fQRLnUWO+pd13uilrwJwwY9nCKDR6EuVLmKRcKSCmSuc5fApTh8qNFppuwgqmLSpG+E3EAl6A3kh6nFxkxitQuZKUrULWkFtoJKSoCrmmAMaYXZREYr/wAlWsi3SpS1SrQpKFiZLtCEy5dnSg96LXlIJzd61S0c5JnkyEyixCV616uVasoxdmq+GeMSrNOmS1mYxUopUCVgltZicqkl+3jESXZyAAkKDbLXScAxEXUaalJzqsiVNCnXrDtXBwL1FKe2EKEx5bmrC5UUwb+WMN6tbUBA9VsGrQYfhD8tKWrLUS1WSa/4P8oxu3QwUank+1LEmbJUHMxaVLUTUasghmoXeH+T8s3pjAlpamuljlhg8QNQrzSWel0/yAix0HLYzLwTzat+j9hy7YzxF7rNsJvmVS9mJopkr3ZQ5yjPxfdx2scY9CDf3ZnPnFfBFHrQtgMwK4wyu4bx7zhJenXi39HZxhaQjWDmeeV1tsvjnWr9Elo43peyO5a3uzyWhVwG7N5qZgsEveyD1VxGALAQuZLO0yZmEkc5Rnwd930sXeI6Qi4OY5ldHbMUfJvO6ULnXNrmPIn5Vb+jgHzifN7kJ5XsWehgfpUmkweEh3UCOi14A0ph1B842KMF5OH/AMVQAza0FgXG8mr8flhlG9CNoxokUhKspBBBBEmoRk3ddHhMr9X/ADVGsxlHdbHhMr1B81RaGpz8T2HWWZXex6qfkIdkbifb8zDVlPe0+qn5CHJO6n2/MxmdK0FiOc5e8nDbbKUIbWyzfluWBLMUHgFAt2hJjozHoMCTOeSPdECALNbwqXMl7GsUk5UaaMUq9JmOJbPQrJa5c1IXKWiYkjeQoKHvSYqOUfJOy22s1DTGYTUbKwODsygOCgRHBW3uVT5aiqzWhBOV+9KU3rIvP7hEkGtGPIx1XJPTSN2dNI9G2Kb95Yjz6o6ZXvTJo9a1k/JZiCTXp1pQgXpi0oAxKlBI95aOZ0p3QbDJBabrlebJF9/2nCP3o4iz9yu1TDenTpKTxdc1X3pT846HRvcrsyGM6ZNmnMBpaf3XV+9EkHP6Y7pNqtB1Vjlaq84F0a2cfVYMn2A9ojVrAFCVLC3vBCbz1L3Q7ni8N6L0RIs6SmRKRKBxuhifWOKvaTEwxAEmEqELIhJECSr5TDwWb6ph3QHiyeyG+U/is31TC9BHwdPYIDwZfLtiddapVbwnz8qVWo/KIvJsquqrO5mUN1JxUWDs5Jqy+jU5Q2n/ANQtf66d/VCuTUrYVSmol4TlANeqwPQbeHDthi6RvY58GKjPEpep2KnMw1m+MJ6CfMrls0xOYFMYjISWTWZuzjWWML2JDbuGxjhwiWqSdYaHxhD9+V5ga91O13rbhDEqUWTRbtPZpxd73bzmPViYwV/c2zuu6I8xJCTzj6uVikEu+DsxVwVg8LUkleK+eYd7AwRlSmb8atjHq5WwaU1UrCabrPVvQ4/nEgyTfOyrnw7zT5ga99zDshf4Izv1IKXupqqkuYaywRjQs276ONRHq0kBTGZuyhVAdycHbe9LD3Q9KlkBOyt7k7CaXcKq1Wv8et+EeTpbJUyS2rlYTSzO1D5mLnHGJyv5kZ38hKXK8V1nHCW2Cas49/GpEMoUQkF1c1MNZdMaOG3eCcomIkG/grn6vMPmUfrwbiGeI6Zaro2Vvq5vlavernvvvZP2RCpfqTnfoKWVC8HmP3kVQHd+xr2G1hgMoWhRvguvnl4SxgEkUphx4lyIFy6K2S12ThNLM+RfcxrjjCwg391fPKxm+hRw/DAcGeGV/JE51vdkRKzqwSpXMLd5dKmj03WwGIGOMOTVnadUzGT5MO74GjX+vDAQIlm4NmY+qmN32r3qtXe87J2gmyyL2yryPlSzPxfcd64uTE5VvcjxewvQVkAt0mY6nM9mKbqSApNU0o2BfEuY2wRj2hEH6VJovxmrrvcGvDLq6m4xsIjaDrEpFUnL0CCCCLGgRlPda8Zl+p/dGrRk/dcU1pl+oPmqLQ1Ofiew6qTRAHop+QiTZzsj/MzHHWTlpJVKQmalaJiQlClAAoLMAol3SeNGjrLCt0D/ADMxm00zeElJZEiAQPAIFz1o8aB4IA8aBoh2zSkuWtKFqYqBU+SQkEus4JcJU3G6rgYTYtMSJqimXMQpVGF4OoFIVeSHchj7CCMoAmQRGFvSVqACrqCQqZQIBAchyXpxZno7gwJ0lJNxp0o6yiGmJ26ts12q0pnAEmPY8Aj0mAEqhJj0mEqMAVvKXxWb6pg0EvwdHYIb5Tq8Fm+qY4g8vpclOoQhUxaAHJLIBxuviT/jwSqw2kqs5yQSbfa3+2nfcViHOTt24pzK5mUayi73qFna+Mk9KmUJ5OIVOtTqLKnrUSWo8xySBwdRpGlaI7lk2SCDbysFIR4uE0TUV1hLjjjWLYkdDmw5+9N01p/JUm7rDWT4wMJZ+zq1anFxlU5CI6QhkvqGuT8UEBr2BL7np/zMdz9Spjk/Si5UF80MQG87hQ8YByIXTwnC95IdOqhvYPlhQRlyOmt/QtzOva/t+zg5t26ayn1cmplkF3xKXor0M6CIOkdK6ucpIlylXZl8EDiGKe01xwPsjSDyGUzfSjupTzYdklwXvYjjjEO29zJM1ZWueSo4tLbANgFReEFX3ik5Tp7q/H7OD0Xb0zHSUSUhMuYzihBO6S+yBxzifNugKLyd2SaoOL4kPjhsdkddZO5qJRJRaCCUlJdDhjkxU0S1ch1kN9JOAHNjo1B3sXzhKOeQg5pZx/H7OKSlF+mp59XRfo1ata4nol+ERpSUXQ+oYypmRZr1BefDgrOpjv8A6krd/pPSvc0MWam1g0N/URf/ADNGUnmhgqpG97hk0V5Hf9F+Z/8AV/b4fE4eYlG1WThJNUZviQ+NNzgBC0pRfHM0nL6L9Goxr1nommUdsrkMs/8AusQkc0OgXB3sXzj36jzHf6T0r3NDFmPSw/mXiORjmde1/b9mfhKLg5g95WMGzpV6AZK6VYbt05CRMPeCoCUoBmJarscDldyFc40Ecg14fSaXSnmhgrLeyy4CIdu7mWtUFLtDkAJfVs4HHaqeuLKGeZVylTKP4/Zw3I6ff0lKUEhIVMBugkgOU+yv4xvscNoXuffR5ktYnAhCwsjV1JHE3n//AGO4EaN7DBjJVbPYIIIg3CMm7rksqtMsAObg+68flGsxl3dO8clPhqz8l/40WjqYcQqpL4nAWdLFlBmxrGxaPVsj2/Mxj1pJSpfEAtRqtwyrGtaNVs+0/MwxXoRwypzFi8egw2DCgYzOoUI9Jiu5QObLaAm8Vapd267vdLM1Xiot860Ec5OAUq8SlCXQEWlCWTsOxlKUogu9x8HBAtLRogKmiYFrSb5UoO4LyzLoMqEffxhuxaIUm7eWCUzELLJIe5I1LVJZ8fuirSufOUEzCoJKyFABSSikxIY6pIus1SpdWOBiwttnSgSEKvrkovBVFKc3TdMwIFRjiGBu9UAJt+hVzLyRNCZZWuY11TutCk3VELAKbyr2ANAOuFo0Ke+OoPMuuQFmqV3nJmLUTRhjlEGZbp95kmYHXcI1XNo18tCFIUpFSqSpSjevVcsLpELsomzpi0Ty6BrAxSQRdVdlrSRKAF6W5O2pyQQEsQAOjMeGKjSCUouAoMyWhEwqF3WE3QkhIoSSchmwiRomzGVKSkgBVVKAwBUbxSn0QSw6gIAmkwgmBRhtSoAquVJ8Fm+qYxQJe1Th6f8ASI2blOfBpo9GMaT43O9b+kRfD7jPG/1s6Tkv43I9cR9FR868l/G5H6wR9FRfE1ObhtX6BBBBGZ1hBBBABBBBABBBBABBBBABBBBABBBBABBBBABGV91OYlNrlFVRcY+28I1SMk7r48Il+oPmYtHU5+I7V8ziJigbxGHX1fzjU9EztkjMKP3mMmln7w0afYZgmp10pyFVVdqUHNKxkx40NCIYq0HCyWaZepXCr0QbMVmgY/sn+6H1omDJPwn8YyqdRIKo8KohKXN6vgP4whUyZ6PwH8YVBPKo8vRWm0TOKfg/OPPpUzin4PzhUULK990CVRVm1TPOT8H5wfSJnFPwfnCoLNK48K4rROmecP8AThyVrTmP9MQqCaqZDS1wiZImAYj4BECfMmdv7AgBjlBOGqUnEqoB7Yx9Ia1z388/wiNQ0itEtJmTlN1n5JHHsjNlL1k+ZMAuhSiW4DAA9bNGmEnWpljyShQvuSo8MkeuI+iY+eOSqfC5HriPoeL4mpz8Nq/T+QgggjM6wggggAggggAggggAggggAggggAggggAggggAjguWkpBtJExJUhUoJYNjefMjhjBBDl5sjn4mbhDmW5nVo5PzAo3A6crxAPtYmPP0HPZmA6wpj90eQRtU8p48tRv6tzuP70ejk3O4/vR7BAe0TFfVycca/tQocnJvAfF+cEECOvM8PJubwHvEN/VWZwHvEEEKjrzA8lpnAe8R4eS8zzR7xBBAnrzPPqtM4D4hB9VpnAfEIIIkdeYfVWZwHvEH1WmcB7xBBEVI68xKuSszgke0QuXydmjBKfiggiajrzLfk5odSJ8pShUTEsxDM9XzeNxggjOZ6HBTck2wgggih3BBBBABBBBABBBBABBBBABBBBABBBBABBBBA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 dirty="0"/>
          </a:p>
        </p:txBody>
      </p:sp>
      <p:sp>
        <p:nvSpPr>
          <p:cNvPr id="3" name="AutoShape 2" descr="data:image/jpeg;base64,/9j/4AAQSkZJRgABAQAAAQABAAD/2wCEAAkGBxQSEhUUEBQUFBUQFBUQFBUVDxQVFRQPFRQWFhQUFBQYHCgiGBolHBQUITEhJSkrLi4uFx8zODMsNygtLisBCgoKDg0OGhAQGywkHyQtLCwsLDAsLCwsLCwsLCwsLCwsLCwsLCwsLCwsLCwsLCwsLCwsLCwsLCwsLCwsLCwsLP/AABEIAKgBLAMBIgACEQEDEQH/xAAbAAABBQEBAAAAAAAAAAAAAAACAAEDBAUGB//EADkQAAIBAgQDBgQGAAUFAAAAAAECAAMRBBIhMQVBUQYTImFxkTKBobEUI0JSwdEWM3Lh8ENigqLx/8QAGgEAAgMBAQAAAAAAAAAAAAAAAQIAAwQFBv/EAC0RAAICAQQABAUEAwEAAAAAAAABAhEDBBIhMRMyQVEUImGBsQVCkcFScaEV/9oADAMBAAIRAxEAPwCPIOg9o/djy9o4EMLPZHqKA7sdB7SKsPIe0sZZWxDTLqJVE1YYepRq+g9pSrGWa7TPrNOXIrzSSIqhlV4VRpA7RDmZJoY+kifzETvIKlSHoxzmmC1uQtAbLbb5wXeRs0RszNhsvQ/86QM56XjCODB2LYRYDf8AuGpvtGpoOcCtiEW2TUj2v6iFuuWCyUCNUxqpt4j9PeZ1SuzbmRiVvPXlBZLXxTPudOgkBEcxjM7bbtgbBlzDcUqJzuOja/WVDGkTa6IpNdHQ4XjyH41K+Y1E1qOKRx4SD6ETh4SMRqCQfI2mqGrnHvk0Q1Ml3yduVvy+kH8IDOdwvHaqaGzjz395rYfj9Nvi8J89veWrNjkbcefHPh8Fs4UCCaQk9Opm1UgjyN5KMMTyjqTl5VZp8GPZRyiOPSXfwI5n2j5EXleWLTzfdIRtRKfd35fSGMIenvLDYjoJXeuesnw+OPbsDyDnCqNzGLINhIGqQM0lxj5VQjlZM9boPpIiY14DMBzlcnJ9iOSRboYkfC23XpLXddBeYtSsIy8SI0H3i+JXZFnS7O+pK37r+ss0r87SngT4BL1Kd1S4s6kY30FU2vpM7Ev15y7XMzMSZzdRNN0dCnCJn8RZlW6qTr9Jj1Mb+5SJqYmrfSZdemPP3mJqXocjVz5+VkYqgi4+sido1RbbGVahMPRy55LDd5Cxglj0gFojlZnbsUExAwWqj1iWkIHl6wGrgbayB3JgxHk9gWFVrEyIwjBlLbfYBo0RjrAQaKOY0hBrRER7RSAGtGh2jESEBij2jSEJsNinpm6MV9D/ABNjDdpnGlQBvMaH2mBFLYZpw8rLIZZx6Z11LjVNtiQTyIl0NecJLWHx9RPhY26E3Evhqv8AI0x1b/cdZVtKlSqBzmTT4rf4x8x/Uv8Adgi+95Y9TH0HT8XyhnESB8SeUM0RAOHMqlql6E+Hy+5EarGDY9ZP3ZhClM8s7HWmvsrZPON3YlzuRF3Ilbylnw30O5wjGwmpRAtMmgbaTWUALv8ASeok3GDZ1tKtzSIMS3nMTGVrS7xKrYHXlOYxeI13PzM47yNsu12dY1QVfEiVKtcdZXq4iValS8m+jzeXO5MsvUHWQmRCIvbzg3Ga7JQJDVrgbamQ1KpPl5CQvK5ZKXArHqVCd4Ekw+HZzZFLHyF7eZ6QHQgkHcGx9RKHfbADDpUmc5UBY9FBJ9hBM6/sopNJLXt3lb99r915FB/7/KNjhvlQj4OUp4cllU6ZyANCdCbXsNTOuw/Zaii3q5nNr+NxRXYHRdXO/QcvOc2rqtWm1xZShPPY63y2P8zqX7SUwGFFKjkjamopA6C5JGZzz3P3M1YoY1e4Vt+hwrraMohPGXaYX2OIiMojmMsiIORpEBH5R4WgA2jx49oKIARBKyS0REgSEiK0JxGgIMY0KK0hAsPTzMq9SBOvyLa3TScfTJBGXQ30nQmjUO7gei/3GhgyZfIjdo9Tjwp7lyy4yAbSMuBvK/4A86jH2Er1sIg3Yn1eW/8AnZV5mi+X6lH9sS49YSBqnSYbOQTlOl+stYfGgHxjTqP6mXw0VvXOXpRod6YWczQwS0KgGRxfezWU/WTnCp+4e8dYkDx8nubGKrFGFvWbrVLKL5RoDv1EyMfRvaRcR4kMoUML2sduQ21nf1U5KNHSxZfCluZncXxmpsfrOfrVryzXpZj8Q9xKVSkBOaczU6l5pNgEQXtDFInQDfQSShgs2bM1sl/exI+0lP0RkKhaOqliFUXJmhwiktxdc5vYAAnTKeXraQ8PBFVbWvrvoNpNr4sBWr4JlVXNrMSLc9OsXDFBrKGAIubgi42M0uJI3cISwt3jgKAdN76yhw2mDVQMAQTqDsYrjUqAa9PF0qWIrXIymwXKAwJHQKCPtOexjXqORzYna3PpynRJVp08RV8SotlAs2np4Zz2NYGo5GoLMQRsRfleDN/YqIJ0XAOFpVRTUZtWfwioqiypcGwBbfnlt5znTNjhnHTQQKFzZWZtarqPEmX4VI94MLipXIEiulECtTFtCUJuL3uejWFvpO9WuArBWA8Oy1lT9I/TQUn3P8zzn8ScysLApYjS+o2JB3l2rx3FNp3tQAixCeEWtbZLchLoZoxukK42ZdSCu0RiWYn2OKMnOOY6DQyJckHMUe2gjhY9DUBFCtFaSiUNFHtGi0SgXg2hneKKyUR2ihxGAAA3HqJfOIqH9R185TRfEvrNOhT8a+s16aLfTFkQOG5k+5lapTm/WpaTOxdKwM1ZsFIVMyY8UU5NlopItZv3Ef8AkZFaNeGyHstaneV6XYupWdWJApubkg+IL6HnNFtpf4dxxkq0adk7kKRUcsc4qa5QF6fD7z0OrpwSfudX9QU44ls9zkeMdlDSfKoIXlc3Y+p2mRW4aEF7bddf1W+09X47i6RIGdQ1wdRblp95zuJ4Y1RTkZW22YbXEyxx/Qx4NLmnFOl/JwLoRbRjlc3sp2J5eesFEId/ATnuRcgECzA7zoMdwesCfCT+YNip2P3lM4GoKjZg4HIlD5+XnJsY0tNkj2mZWCo1FOVVB8SnXUXKmwI9CZCuFYNTIKguWtflbTUfOXsJROfxXWxXcC+xH6pBRS9VBcizWB6fQypxKnjaK+KoP3alnzKahXL0PNoGI4aorrSVicwFzbUE30tz/wB5fxtAigDmJtWYW5X11+H+flMujc1VOYgkjXe3vK5pXQrXBbTgy9+9Ns9kA1FwdRfXwnrM5KAFcpuquVF+gPOayYep+IYd4VawJbIpuLC2lwJi40kVXubkMbtYC5vvYbRJ0ua9REWePLTDKKakEL4je4Judhy0ml2apKVBdKRGZ9W7osfyzoc7jQGxGm/PlOdqtfedF2fw9Zqa91WamC9QACi72YU7sbqp3GlvnJjaeS6BKjJpqO+pbWul/hHPra3uJ3Qr2VrVABkOn4kD/p9EpTg6dJzVpgNZiVytZvDrppa5t5XnTVMHi7E/iz8J07uuLjJt/l9NJdib+bgrZxTRliaIbTA+xhGPT2MEmFT2kj2FEjDQQlicbR1ljHSGIjWkhEWWAfaR2jZZLljFYCbSEjWOwj21hEStvkCRFljWkto1pLJtGww/MX5/abGGTxj5zMwI/MHkDNrBJdz5KZ0dH19xNl8Fh5mcU0U+c1ao6TI4s/h+k16qfyMXwmjFihARiJwRhpLSwVRhdKbsOoQke4kU3OGdo6lGmKaKCFvuTzN5C7BHFKVZHS+is9PqSJ+BLWIbMVYnfWwt5SSohbnaafDfCAD10+c9XlxqUaaO1lxrIkn0YfavDkVQWNiUWx/SxHSYjVGQaEiwJuD0Cn5TvOK4Vai2cAj/AJtOF4tgalG9hnSxA6rcWmKM2uWZMmjlhW6HX4IG45WW9nLAOCL+Ia25GXsF2kYVnuisXW17lSS1uW3PpynPYplbMy9V12PtBuRUFx3mi7C2mmnrylbk7KFqMkemzqeD8boZnNTvGuLAOA4BNwDffeRArUcWOGdb2sV7th9pzeBPjNiF8S2v/q6eUZmtW11tUN9N/F0MKyf9+o/xcnSlzR2HaDhNBFU06LVFKhmCOwCtzsNb+s5hKWGLjStSIOmitY+hkuIxoCM1Nij95pZirBOlukhpdoa11UlHBIHjpq0G6K4f/Un+KBkywySuqR0H+F2VPxC1dGOXPUoDL6ac9JzOL7Pl3Zlr0HZiWID5Tc+RnSN2oqMooNTDD4yqVCosRyDc9ZzuKp4V2IzVaL8w6hgD0JEqjDd5tr+7X54DqfhqXhrn+vT7+5RrdmsQBdUzD/tYH7GaXCc9BAKuHqGzMxIoo2jJlt4h185CnBX3w+IRvJamU+01eFjiCMAxqFfM5xb53jPFHH822X2pmbHg8WaivU5mkpFWmzKyqpW90OwOpsLX9509XjlAqwWrbwkAFMSmuS1tKhG+k9AwWEWphmapVTOoclGRbm2w5bzzzjHaCnTco2FouBztY++spx6jFbSlTfujRqP03w4OTl5XT77OEeMJ1Y4zgH/zMGVvzRx/tKmKpYBie7eqnTMNInwu7yzj/Nfk58kl0znmh0tpu0uz9Kp8GKpX6EgH6xuJ9mqlCl3hZWXMFuuoufP5SPR5YpypV9Gn/YkWZD8o6xn5R5Qy5Egh3kUcNBZYiSA8RaAWgbCCN4UjLawg0rYqYVoxEYtGzwEtGjwHANWqMEyjKtzmYDc+c6Chwh6beLL4hYWcHnMnsvjVp586ZwbW8RWx57TeoYujUYnI6gCxGe/pa87Wjxw8NX2XYdnD9SOvw+pyW/oR/cwOPYGoiZmUgXGttJ0lcYc/rqr7GYHaFqQp2p1ajFiPCVsthuTqfKPqccVjf+vdEztUc4DGYxopwjIKWFTQSrLAeRhhR7Qh1lmncTJw2IYsL02AJ1JsLCbKkT17aZ6THK0XFa4lXFYLPvax85IlUScG8x5IbXuRqT4PP+PdmspLIVU9L/xMBaxFQd74SLC9tNCNZ6viaYO6g/KczxzhPe6d2B5ymWG/mh/BzNVov3ROPRQXa+ovuOXjGukCoMtQ5NbP4db3101ixmGq4dtrjY+l7/xIjiQ9TMumZwQOlzM6kuvU5Ek4tpl/G40MlRGUq5qBwNdOovMlL50tvmFvW82cc/gqhl8XeA3AutyBpflMbW4y7309eW8GTsX0NOhXdMQSQXIT9BINtNQCbn0vMbGveoxsRc3sRY7c5oU8aada9ZSPDl0Hsd9R9JQx1QNVYrqDYjS3IcrCVToX1KztadN2bqVWQFa9RCXZLBgRZULDwsRfacvVm72fxNREGWkaiB30R/zMxpkHwa+EDW+X5xcUmpAcmuUaNPtfiQQhKOXsAWRV389Less4zE3F8Vgbi1y9PUWte9x5ec5LC1h31MnQBluTpsd72+tp2prDu2K2IKNdlG57tt2okefxL68zNWHI3ut/zz+SyeqytJN8GF3HDqmz1KJPW9vsZV/wyXJ7iqjgbG+4+UwWivbUG3pM/wARjfnxr7cFTkmamI7NYlN0zf6SD9JbYYungijXXD98CVIUHvrGxt8WwPlMzDcbxFP4Kr+hbMPZryXiHG6tdQtQggG+iga7a2h36dJuO5P24oFIos0IGRwpkbGTDzR7yOK8Adwd4JaDETITcMTHvIzFmisFh5o2aDGkJZpcJOjeomxgTofX+Jh8Oeyn1mxganh+ZnY0dbUK50S4l5z/ABI6ibGIqzCxzXb5SvXNbCb2yuYo0U5JBQs0ExSMiZ7sUhqIJMJJ69nqIhiWsPUlUSVWErasdllz0larmOwk9NxaH3oEz08b4LFUlyrOa4jwypUuDa3ynG8Z7NvTOZdOek9Qq1RMvHVxtlv6yZMOPKrffuYc+mnO/l4PMafEmCPTqglnIOY+WmvXaQqdV9R9503HOFh7sBt0E5HFUHpm+4Bv/wDZzcjljdSOTm08sf8Ao2rg4i1RQLplIbKRf1mVxOkErOoFgCLDpdQf5lrC4xa9dSwADLlIJ0vblKnFqYWu6rsDprfkOcWclJWvcy+pTqzoezWNpqoR2UHvGbx5QuXuiL3fw3v85z9TaafCeDivTvcqxqFLhSwyimW+GwHL91/KVwbUuASKtJQ1amDqCVB56E+v8j5ToMXwOnYtTzUyEJspvpkJ1R7MAbciRY8xa/LLemykWuLMOY8rj+JtU+0V0K1U3UgZLZb5WAJRrgakarbnHhOPO8V2c60RETRzMhCOGu0EiK8gQ494JOse8gR7xXg3izSECvGJgkxiZCDRRRQEFFFFIQs4Q+H5y/Qr2WQ0eFVu7VxTYqwzAjXT0GsiN10YEeotN2KcoJWvQDg12iarVvM6s1zJneVm3lOfJuAhoo6oTJUodZmSGos8GpK1QBwCLHQzabhlD9v1MwVW20mFZupiyg2+zfp9Rjxw2ygmewkwkMCOs9eztxRKDHBgAQ1ilyRIhkhF5GslQxJRtUWp0P3WkhfDAy2zaRBtJVHiVegrlLazOqcPUgi2857iPAb3yrOtqVAJn4jFWlmSGPIvmMM8GSujy7ivAmpk2FvL+pktUOa7XJ5332tPTOIU+9M5TivCxcjYjnOPqNP4buPRzM2j9Y9+xzzvNzs9VqKoKUxUXvCMqj8wt3bbEqVta5tYzBxOHZD4tuRm12Z4kiZUc5fzC+ZsuS3dldSQbG5HL2lGKXz8nNmmuGUsI961K17hkHO983K2vtOm4vw+m6M7KAwUnMCFObISATax1A0IB9dTOXC5qtMbBsouD57gmdHihXpIw/zkKEXuVqIpQ6m3xKAfMWA2l+PlStWIzjmjxmjzEEFhAkhkZkGHijRSAHvFeNFIQUUUUBBRRRSEFEYryTD0DUYKOelzsPWFK+EE9O4HphqI6U1+0lxFJG+IA+oEp4NsqKtwcqhdPIWknezuRk9qR6mOzYk/YzcZwOi36AvmukzW7PUxsW+es6B6kquZnnCLd0ZsmnwvnaYrcIUczIjw1fObFSQsJXtj7GaWnh6GX+AEX4IS80G0G2HsVvCkeiAxAyMGINrO4zrpk4aPmkQMcGBlyZNnhq0gEJTFoay0rxy0hUyVRFa4GUkyu+plXE0LzSSlrCZBKsUL7DlyqKowhhTeZ+P4SzG86sU4D05dLDCapnKyZObPP8bwY21FxOXx/Cimq6jp0nreIw15j47gWYXEw6j9PVXAx5Ywn5uzzDC1zTdWt8LBrXI2N9+U7AcXp1qLgGzZG8Jte+RhcagH1FjrqGMqcV4J1Fj1E5rE4ZqZsRp15TnqU8NxaOdlwuIDQpFnkmaZ7KhGRGGWkZgCPFGjwEFFFFIQUYwlUnbWXMPwt238I+saMXLoZJvoo3lihhGfYfM7Taw/DUXlc9TLYWaYaVvzF0cHuZdDhA3Y38pfpYYDYWk6rJ6CazXiwxTpFvhpdE2GBGktEmMqSbLOl4DRpxSdUV2MiJll6cgZJnnj5Ld7IWMiaWO7gmnKHjBuKxSBaWSsbLEeMFnZgxs/itztf5RRTrHQJVh2iikHQSrJVEUUAbJFkyR4oGKmwiYA6RRQFWR2ydaYgVUiiiJ8hyQWyyu4gNFFL0cbJ2ZXEMMG0nIcW4bl0I0MUUo1uKMsbk+yyHKo5fGcOIuV1HTpKBiinnJqmZM+NRfAgYjFFEKBCPFFIBktLDs3wgn7TRw3Bzu5+QiimzDhi1bL4QRo0cKqfCBJhFFNNJdGpKggIQEUUcYICT0RFFLcXmIXFkyNFFOxB2iR4YnkLLFFMmdcmhAERrR4plC0CacHu4ooGIz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3077" name="Picture 5" descr="http://6lli539m39y3hpkelqsm3c2fg.wpengine.netdna-cdn.com/wp-content/uploads/2015/08/tianhe-1a_800x60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3717032"/>
            <a:ext cx="2810068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10 CuadroTexto"/>
          <p:cNvSpPr txBox="1"/>
          <p:nvPr/>
        </p:nvSpPr>
        <p:spPr>
          <a:xfrm>
            <a:off x="3635896" y="6313095"/>
            <a:ext cx="17844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/>
              <a:t>Agosto 2017</a:t>
            </a:r>
            <a:endParaRPr lang="es-ES" b="1" dirty="0"/>
          </a:p>
        </p:txBody>
      </p:sp>
    </p:spTree>
    <p:extLst>
      <p:ext uri="{BB962C8B-B14F-4D97-AF65-F5344CB8AC3E}">
        <p14:creationId xmlns:p14="http://schemas.microsoft.com/office/powerpoint/2010/main" val="109808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3608" y="116632"/>
            <a:ext cx="6965245" cy="1202485"/>
          </a:xfrm>
        </p:spPr>
        <p:txBody>
          <a:bodyPr/>
          <a:lstStyle/>
          <a:p>
            <a:r>
              <a:rPr lang="es-MX" sz="4000" b="1" dirty="0" smtClean="0">
                <a:solidFill>
                  <a:schemeClr val="accent3">
                    <a:lumMod val="75000"/>
                  </a:schemeClr>
                </a:solidFill>
              </a:rPr>
              <a:t>Ciclo de interrupción</a:t>
            </a:r>
            <a:endParaRPr lang="es-ES" sz="40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57346" name="Rectangle 2"/>
          <p:cNvSpPr>
            <a:spLocks noGrp="1" noChangeArrowheads="1"/>
          </p:cNvSpPr>
          <p:nvPr>
            <p:ph idx="1"/>
          </p:nvPr>
        </p:nvSpPr>
        <p:spPr>
          <a:xfrm>
            <a:off x="516124" y="1412776"/>
            <a:ext cx="7560840" cy="4310293"/>
          </a:xfrm>
        </p:spPr>
        <p:txBody>
          <a:bodyPr>
            <a:noAutofit/>
          </a:bodyPr>
          <a:lstStyle/>
          <a:p>
            <a:pPr lvl="1">
              <a:lnSpc>
                <a:spcPct val="80000"/>
              </a:lnSpc>
            </a:pPr>
            <a:r>
              <a:rPr lang="es-ES_tradnl" sz="2400" dirty="0" smtClean="0"/>
              <a:t>Puede </a:t>
            </a:r>
            <a:r>
              <a:rPr lang="es-ES_tradnl" sz="2400" dirty="0"/>
              <a:t>ocurrir al finalizar el ciclo de ejecución.</a:t>
            </a:r>
          </a:p>
          <a:p>
            <a:pPr lvl="1">
              <a:lnSpc>
                <a:spcPct val="80000"/>
              </a:lnSpc>
            </a:pPr>
            <a:r>
              <a:rPr lang="es-ES_tradnl" sz="2400" dirty="0" smtClean="0"/>
              <a:t>Se </a:t>
            </a:r>
            <a:r>
              <a:rPr lang="es-ES_tradnl" sz="2400" dirty="0"/>
              <a:t>ejecuta si alguna señal de interrupción ha sido emitida.</a:t>
            </a:r>
          </a:p>
          <a:p>
            <a:pPr lvl="1">
              <a:lnSpc>
                <a:spcPct val="80000"/>
              </a:lnSpc>
            </a:pPr>
            <a:r>
              <a:rPr lang="es-ES_tradnl" sz="2400" dirty="0" smtClean="0"/>
              <a:t>Objetivo</a:t>
            </a:r>
            <a:r>
              <a:rPr lang="es-ES_tradnl" sz="2400" dirty="0"/>
              <a:t>: </a:t>
            </a:r>
          </a:p>
          <a:p>
            <a:pPr lvl="2">
              <a:lnSpc>
                <a:spcPct val="80000"/>
              </a:lnSpc>
            </a:pPr>
            <a:r>
              <a:rPr lang="es-ES_tradnl" sz="2400" dirty="0"/>
              <a:t>Guardar la </a:t>
            </a:r>
            <a:r>
              <a:rPr lang="es-ES_tradnl" sz="2400" dirty="0" smtClean="0"/>
              <a:t>dirección de la siguiente instrucción </a:t>
            </a:r>
            <a:r>
              <a:rPr lang="es-ES_tradnl" sz="2400" dirty="0"/>
              <a:t>a ejecutarse.</a:t>
            </a:r>
          </a:p>
          <a:p>
            <a:pPr lvl="2">
              <a:lnSpc>
                <a:spcPct val="80000"/>
              </a:lnSpc>
            </a:pPr>
            <a:r>
              <a:rPr lang="es-ES_tradnl" sz="2400" dirty="0"/>
              <a:t>Pasar el control a la rutina de interrupción.</a:t>
            </a:r>
          </a:p>
          <a:p>
            <a:pPr lvl="1">
              <a:lnSpc>
                <a:spcPct val="80000"/>
              </a:lnSpc>
            </a:pPr>
            <a:r>
              <a:rPr lang="es-ES_tradnl" sz="2400" dirty="0" err="1" smtClean="0"/>
              <a:t>Microoperaciones</a:t>
            </a:r>
            <a:r>
              <a:rPr lang="es-ES_tradnl" sz="2400" dirty="0" smtClean="0"/>
              <a:t> </a:t>
            </a:r>
            <a:r>
              <a:rPr lang="es-ES_tradnl" sz="2400" dirty="0"/>
              <a:t>del ciclo:</a:t>
            </a:r>
          </a:p>
          <a:p>
            <a:pPr lvl="2">
              <a:lnSpc>
                <a:spcPct val="80000"/>
              </a:lnSpc>
              <a:buFont typeface="Wingdings" pitchFamily="2" charset="2"/>
              <a:buNone/>
            </a:pPr>
            <a:r>
              <a:rPr lang="es-ES_tradnl" sz="2400" dirty="0"/>
              <a:t>t1:	MDR		PC</a:t>
            </a:r>
          </a:p>
          <a:p>
            <a:pPr lvl="2">
              <a:lnSpc>
                <a:spcPct val="80000"/>
              </a:lnSpc>
              <a:buFont typeface="Wingdings" pitchFamily="2" charset="2"/>
              <a:buNone/>
            </a:pPr>
            <a:r>
              <a:rPr lang="es-ES_tradnl" sz="2400" dirty="0"/>
              <a:t>t2:	MAR		Dirección almacenamiento</a:t>
            </a:r>
          </a:p>
          <a:p>
            <a:pPr lvl="2">
              <a:lnSpc>
                <a:spcPct val="80000"/>
              </a:lnSpc>
              <a:buFont typeface="Wingdings" pitchFamily="2" charset="2"/>
              <a:buNone/>
            </a:pPr>
            <a:r>
              <a:rPr lang="es-ES_tradnl" sz="2400" dirty="0"/>
              <a:t> 		PC		Dirección rutina interrupción</a:t>
            </a:r>
          </a:p>
          <a:p>
            <a:pPr lvl="2">
              <a:lnSpc>
                <a:spcPct val="80000"/>
              </a:lnSpc>
              <a:buFont typeface="Wingdings" pitchFamily="2" charset="2"/>
              <a:buNone/>
            </a:pPr>
            <a:r>
              <a:rPr lang="es-ES_tradnl" sz="2400" dirty="0"/>
              <a:t>t3:	Memoria	MDR</a:t>
            </a:r>
          </a:p>
          <a:p>
            <a:pPr lvl="1">
              <a:lnSpc>
                <a:spcPct val="80000"/>
              </a:lnSpc>
            </a:pPr>
            <a:endParaRPr lang="es-ES_tradnl" sz="2400" dirty="0"/>
          </a:p>
          <a:p>
            <a:pPr lvl="1">
              <a:lnSpc>
                <a:spcPct val="80000"/>
              </a:lnSpc>
            </a:pPr>
            <a:endParaRPr lang="es-ES_tradnl" sz="2400" dirty="0"/>
          </a:p>
        </p:txBody>
      </p:sp>
      <p:sp>
        <p:nvSpPr>
          <p:cNvPr id="57347" name="Line 3"/>
          <p:cNvSpPr>
            <a:spLocks noChangeShapeType="1"/>
          </p:cNvSpPr>
          <p:nvPr/>
        </p:nvSpPr>
        <p:spPr bwMode="auto">
          <a:xfrm flipH="1">
            <a:off x="3635896" y="4364583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57348" name="Line 4"/>
          <p:cNvSpPr>
            <a:spLocks noChangeShapeType="1"/>
          </p:cNvSpPr>
          <p:nvPr/>
        </p:nvSpPr>
        <p:spPr bwMode="auto">
          <a:xfrm flipH="1">
            <a:off x="3635896" y="4724946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57349" name="Line 5"/>
          <p:cNvSpPr>
            <a:spLocks noChangeShapeType="1"/>
          </p:cNvSpPr>
          <p:nvPr/>
        </p:nvSpPr>
        <p:spPr bwMode="auto">
          <a:xfrm flipH="1">
            <a:off x="3635896" y="5517232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57350" name="Line 6"/>
          <p:cNvSpPr>
            <a:spLocks noChangeShapeType="1"/>
          </p:cNvSpPr>
          <p:nvPr/>
        </p:nvSpPr>
        <p:spPr bwMode="auto">
          <a:xfrm flipH="1">
            <a:off x="3635896" y="5085184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47244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99592" y="44624"/>
            <a:ext cx="6965245" cy="1202485"/>
          </a:xfrm>
        </p:spPr>
        <p:txBody>
          <a:bodyPr/>
          <a:lstStyle/>
          <a:p>
            <a:r>
              <a:rPr lang="es-MX" sz="4000" b="1" dirty="0" smtClean="0">
                <a:solidFill>
                  <a:schemeClr val="accent3">
                    <a:lumMod val="75000"/>
                  </a:schemeClr>
                </a:solidFill>
              </a:rPr>
              <a:t> Ciclo de Ejecución</a:t>
            </a:r>
            <a:endParaRPr lang="es-ES" sz="40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58370" name="Rectangle 2"/>
          <p:cNvSpPr>
            <a:spLocks noGrp="1" noChangeArrowheads="1"/>
          </p:cNvSpPr>
          <p:nvPr>
            <p:ph idx="1"/>
          </p:nvPr>
        </p:nvSpPr>
        <p:spPr>
          <a:xfrm>
            <a:off x="755577" y="1340768"/>
            <a:ext cx="7632848" cy="4900253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s-ES_tradnl" sz="2800" dirty="0" smtClean="0"/>
              <a:t>El </a:t>
            </a:r>
            <a:r>
              <a:rPr lang="es-ES_tradnl" sz="2800" dirty="0"/>
              <a:t>número de </a:t>
            </a:r>
            <a:r>
              <a:rPr lang="es-ES_tradnl" sz="2800" dirty="0" smtClean="0"/>
              <a:t>micro operaciones </a:t>
            </a:r>
            <a:r>
              <a:rPr lang="es-ES_tradnl" sz="2800" dirty="0"/>
              <a:t>a ejecutarse no es fijo como en los </a:t>
            </a:r>
            <a:r>
              <a:rPr lang="es-ES_tradnl" sz="2800" dirty="0" smtClean="0"/>
              <a:t>otros .</a:t>
            </a:r>
            <a:endParaRPr lang="es-ES_tradnl" sz="2800" dirty="0"/>
          </a:p>
          <a:p>
            <a:pPr>
              <a:lnSpc>
                <a:spcPct val="90000"/>
              </a:lnSpc>
            </a:pPr>
            <a:r>
              <a:rPr lang="es-ES_tradnl" sz="2800" dirty="0" smtClean="0"/>
              <a:t>La </a:t>
            </a:r>
            <a:r>
              <a:rPr lang="es-ES_tradnl" sz="2800" dirty="0"/>
              <a:t>cantidad de </a:t>
            </a:r>
            <a:r>
              <a:rPr lang="es-ES_tradnl" sz="2800" dirty="0" smtClean="0"/>
              <a:t>micro operaciones </a:t>
            </a:r>
            <a:r>
              <a:rPr lang="es-ES_tradnl" sz="2800" dirty="0"/>
              <a:t>depende de la instrucción de </a:t>
            </a:r>
            <a:r>
              <a:rPr lang="es-ES_tradnl" sz="2800" dirty="0" smtClean="0"/>
              <a:t>máquina.</a:t>
            </a:r>
          </a:p>
          <a:p>
            <a:pPr>
              <a:lnSpc>
                <a:spcPct val="90000"/>
              </a:lnSpc>
            </a:pPr>
            <a:r>
              <a:rPr lang="es-ES_tradnl" sz="2800" dirty="0" smtClean="0"/>
              <a:t>Ejemplo:</a:t>
            </a:r>
            <a:endParaRPr lang="es-ES_tradnl" sz="2800" dirty="0"/>
          </a:p>
          <a:p>
            <a:pPr lvl="2">
              <a:lnSpc>
                <a:spcPct val="90000"/>
              </a:lnSpc>
            </a:pPr>
            <a:r>
              <a:rPr lang="es-ES_tradnl" sz="2800" dirty="0"/>
              <a:t>ADD AX, [5]</a:t>
            </a:r>
          </a:p>
          <a:p>
            <a:pPr lvl="3">
              <a:lnSpc>
                <a:spcPct val="90000"/>
              </a:lnSpc>
              <a:buFont typeface="Wingdings" pitchFamily="2" charset="2"/>
              <a:buNone/>
            </a:pPr>
            <a:r>
              <a:rPr lang="es-ES_tradnl" sz="2800" dirty="0"/>
              <a:t>t1:	MAR		IR(5)</a:t>
            </a:r>
          </a:p>
          <a:p>
            <a:pPr lvl="3">
              <a:lnSpc>
                <a:spcPct val="90000"/>
              </a:lnSpc>
              <a:buFont typeface="Wingdings" pitchFamily="2" charset="2"/>
              <a:buNone/>
            </a:pPr>
            <a:r>
              <a:rPr lang="es-ES_tradnl" sz="2800" dirty="0"/>
              <a:t>t2:	MDR		Memoria</a:t>
            </a:r>
          </a:p>
          <a:p>
            <a:pPr lvl="3">
              <a:lnSpc>
                <a:spcPct val="90000"/>
              </a:lnSpc>
              <a:buFont typeface="Wingdings" pitchFamily="2" charset="2"/>
              <a:buNone/>
            </a:pPr>
            <a:r>
              <a:rPr lang="es-ES_tradnl" sz="2800" dirty="0"/>
              <a:t>t3:	AX		AX + MDR</a:t>
            </a:r>
          </a:p>
          <a:p>
            <a:pPr lvl="3">
              <a:lnSpc>
                <a:spcPct val="90000"/>
              </a:lnSpc>
              <a:buFont typeface="Wingdings" pitchFamily="2" charset="2"/>
              <a:buNone/>
            </a:pPr>
            <a:endParaRPr lang="es-ES_tradnl" sz="2800" dirty="0"/>
          </a:p>
        </p:txBody>
      </p:sp>
      <p:sp>
        <p:nvSpPr>
          <p:cNvPr id="58374" name="Line 6"/>
          <p:cNvSpPr>
            <a:spLocks noChangeShapeType="1"/>
          </p:cNvSpPr>
          <p:nvPr/>
        </p:nvSpPr>
        <p:spPr bwMode="auto">
          <a:xfrm flipH="1">
            <a:off x="3682752" y="4221088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58375" name="Line 7"/>
          <p:cNvSpPr>
            <a:spLocks noChangeShapeType="1"/>
          </p:cNvSpPr>
          <p:nvPr/>
        </p:nvSpPr>
        <p:spPr bwMode="auto">
          <a:xfrm flipH="1">
            <a:off x="3682752" y="4725144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58376" name="Line 8"/>
          <p:cNvSpPr>
            <a:spLocks noChangeShapeType="1"/>
          </p:cNvSpPr>
          <p:nvPr/>
        </p:nvSpPr>
        <p:spPr bwMode="auto">
          <a:xfrm flipH="1">
            <a:off x="3682752" y="5157192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73662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000" b="1" dirty="0" smtClean="0">
                <a:solidFill>
                  <a:schemeClr val="accent3">
                    <a:lumMod val="75000"/>
                  </a:schemeClr>
                </a:solidFill>
              </a:rPr>
              <a:t>Historia…</a:t>
            </a:r>
            <a:endParaRPr lang="es-MX" sz="40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9552" y="1484784"/>
            <a:ext cx="4402832" cy="3024336"/>
          </a:xfrm>
        </p:spPr>
        <p:txBody>
          <a:bodyPr>
            <a:noAutofit/>
          </a:bodyPr>
          <a:lstStyle/>
          <a:p>
            <a:r>
              <a:rPr lang="es-MX" sz="2800" dirty="0" smtClean="0"/>
              <a:t>Avances en Tecnología de Circuitos Integrados </a:t>
            </a:r>
          </a:p>
          <a:p>
            <a:r>
              <a:rPr lang="es-MX" sz="2800" dirty="0" smtClean="0"/>
              <a:t>Complejidad en las instrucciones y modos de direccionamiento</a:t>
            </a:r>
          </a:p>
          <a:p>
            <a:r>
              <a:rPr lang="es-MX" sz="2800" dirty="0" smtClean="0"/>
              <a:t>Computadoras de Instrucciones Complejas</a:t>
            </a:r>
          </a:p>
          <a:p>
            <a:endParaRPr lang="es-MX" sz="2800" dirty="0" smtClean="0"/>
          </a:p>
        </p:txBody>
      </p:sp>
      <p:sp>
        <p:nvSpPr>
          <p:cNvPr id="4" name="AutoShape 2" descr="IBM System-36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0577" y="1988840"/>
            <a:ext cx="2828626" cy="1995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2 Marcador de contenido"/>
          <p:cNvSpPr txBox="1">
            <a:spLocks/>
          </p:cNvSpPr>
          <p:nvPr/>
        </p:nvSpPr>
        <p:spPr>
          <a:xfrm>
            <a:off x="870932" y="4905164"/>
            <a:ext cx="7013436" cy="50405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4592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116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432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2800" dirty="0" smtClean="0"/>
              <a:t>CISC </a:t>
            </a:r>
            <a:r>
              <a:rPr lang="es-MX" sz="2800" dirty="0" err="1" smtClean="0"/>
              <a:t>Complex</a:t>
            </a:r>
            <a:r>
              <a:rPr lang="es-MX" sz="2800" dirty="0" smtClean="0"/>
              <a:t> </a:t>
            </a:r>
            <a:r>
              <a:rPr lang="es-MX" sz="2800" dirty="0" err="1" smtClean="0"/>
              <a:t>Instruction</a:t>
            </a:r>
            <a:r>
              <a:rPr lang="es-MX" sz="2800" dirty="0" smtClean="0"/>
              <a:t> Set </a:t>
            </a:r>
            <a:r>
              <a:rPr lang="es-MX" sz="2800" dirty="0" err="1" smtClean="0"/>
              <a:t>Computer</a:t>
            </a:r>
            <a:endParaRPr lang="es-MX" sz="2800" dirty="0" smtClean="0"/>
          </a:p>
          <a:p>
            <a:endParaRPr lang="es-MX" sz="2800" dirty="0" smtClean="0"/>
          </a:p>
        </p:txBody>
      </p:sp>
      <p:sp>
        <p:nvSpPr>
          <p:cNvPr id="6" name="5 CuadroTexto"/>
          <p:cNvSpPr txBox="1"/>
          <p:nvPr/>
        </p:nvSpPr>
        <p:spPr>
          <a:xfrm>
            <a:off x="6372200" y="4005064"/>
            <a:ext cx="973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IBM360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4661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88640"/>
            <a:ext cx="7620000" cy="1143000"/>
          </a:xfrm>
        </p:spPr>
        <p:txBody>
          <a:bodyPr/>
          <a:lstStyle/>
          <a:p>
            <a:r>
              <a:rPr lang="es-MX" b="1" dirty="0" smtClean="0">
                <a:solidFill>
                  <a:schemeClr val="accent3">
                    <a:lumMod val="75000"/>
                  </a:schemeClr>
                </a:solidFill>
              </a:rPr>
              <a:t>Brecha …</a:t>
            </a:r>
            <a:endParaRPr lang="es-MX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2800" dirty="0" smtClean="0"/>
              <a:t>Mejor rendimiento de las computadoras: salto entre el lenguaje de alto nivel y el lenguaje máquina.</a:t>
            </a:r>
          </a:p>
          <a:p>
            <a:r>
              <a:rPr lang="es-MX" sz="2800" dirty="0" smtClean="0"/>
              <a:t>No siempre se lograba</a:t>
            </a:r>
            <a:endParaRPr lang="es-MX" sz="2800" dirty="0"/>
          </a:p>
        </p:txBody>
      </p:sp>
      <p:pic>
        <p:nvPicPr>
          <p:cNvPr id="3074" name="Picture 2" descr="Resultado de imagen para lenguaje de alto nivel vs lenguaje máquin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645024"/>
            <a:ext cx="619125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195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95023" y="188640"/>
            <a:ext cx="6965245" cy="1202485"/>
          </a:xfrm>
        </p:spPr>
        <p:txBody>
          <a:bodyPr>
            <a:normAutofit/>
          </a:bodyPr>
          <a:lstStyle/>
          <a:p>
            <a:r>
              <a:rPr lang="es-MX" b="1" dirty="0" smtClean="0">
                <a:solidFill>
                  <a:schemeClr val="accent3">
                    <a:lumMod val="75000"/>
                  </a:schemeClr>
                </a:solidFill>
              </a:rPr>
              <a:t>Análisis (Donald </a:t>
            </a:r>
            <a:r>
              <a:rPr lang="es-MX" b="1" dirty="0" err="1" smtClean="0">
                <a:solidFill>
                  <a:schemeClr val="accent3">
                    <a:lumMod val="75000"/>
                  </a:schemeClr>
                </a:solidFill>
              </a:rPr>
              <a:t>Knuth</a:t>
            </a:r>
            <a:r>
              <a:rPr lang="es-MX" b="1" dirty="0" smtClean="0">
                <a:solidFill>
                  <a:schemeClr val="accent3">
                    <a:lumMod val="75000"/>
                  </a:schemeClr>
                </a:solidFill>
              </a:rPr>
              <a:t>)</a:t>
            </a:r>
            <a:endParaRPr lang="es-MX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11560" y="1556792"/>
            <a:ext cx="7283152" cy="4641379"/>
          </a:xfrm>
        </p:spPr>
        <p:txBody>
          <a:bodyPr>
            <a:normAutofit/>
          </a:bodyPr>
          <a:lstStyle/>
          <a:p>
            <a:r>
              <a:rPr lang="es-MX" sz="2800" dirty="0" smtClean="0"/>
              <a:t>La mayoría de las sentencias son asignaciones y condicionales (</a:t>
            </a:r>
            <a:r>
              <a:rPr lang="es-MX" sz="2800" dirty="0" err="1" smtClean="0"/>
              <a:t>benchmark</a:t>
            </a:r>
            <a:r>
              <a:rPr lang="es-MX" sz="2800" dirty="0" smtClean="0"/>
              <a:t>).</a:t>
            </a:r>
          </a:p>
          <a:p>
            <a:endParaRPr lang="es-MX" sz="2800" dirty="0"/>
          </a:p>
          <a:p>
            <a:endParaRPr lang="es-MX" sz="2800" dirty="0" smtClean="0"/>
          </a:p>
          <a:p>
            <a:endParaRPr lang="es-MX" sz="2800" dirty="0" smtClean="0"/>
          </a:p>
          <a:p>
            <a:endParaRPr lang="es-MX" sz="2800" dirty="0" smtClean="0"/>
          </a:p>
          <a:p>
            <a:endParaRPr lang="es-MX" sz="2800" dirty="0" smtClean="0"/>
          </a:p>
          <a:p>
            <a:endParaRPr lang="es-MX" sz="2800" dirty="0" smtClean="0"/>
          </a:p>
          <a:p>
            <a:endParaRPr lang="es-MX" sz="2800" dirty="0" smtClean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6153954"/>
              </p:ext>
            </p:extLst>
          </p:nvPr>
        </p:nvGraphicFramePr>
        <p:xfrm>
          <a:off x="2555776" y="2652112"/>
          <a:ext cx="2831976" cy="2865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7840"/>
                <a:gridCol w="122413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Instrucciones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Tiempo </a:t>
                      </a:r>
                    </a:p>
                    <a:p>
                      <a:pPr algn="ctr"/>
                      <a:r>
                        <a:rPr lang="es-MX" dirty="0" smtClean="0"/>
                        <a:t>promedio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Asignaciones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47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Condicionales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23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Llamadas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15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Lazos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6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Saltos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3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Otras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7</a:t>
                      </a:r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99766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3568" y="274638"/>
            <a:ext cx="7393632" cy="1143000"/>
          </a:xfrm>
        </p:spPr>
        <p:txBody>
          <a:bodyPr/>
          <a:lstStyle/>
          <a:p>
            <a:r>
              <a:rPr lang="es-MX" b="1" dirty="0" smtClean="0">
                <a:solidFill>
                  <a:schemeClr val="accent3">
                    <a:lumMod val="75000"/>
                  </a:schemeClr>
                </a:solidFill>
              </a:rPr>
              <a:t>CISC a RISC</a:t>
            </a:r>
            <a:endParaRPr lang="es-MX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11560" y="1625388"/>
            <a:ext cx="7416824" cy="3603812"/>
          </a:xfrm>
        </p:spPr>
        <p:txBody>
          <a:bodyPr>
            <a:noAutofit/>
          </a:bodyPr>
          <a:lstStyle/>
          <a:p>
            <a:r>
              <a:rPr lang="es-MX" sz="2800" dirty="0" smtClean="0"/>
              <a:t>La mayoría de los programas: simples a nivel de las instrucciones (poco o ningún costo al aumentar la complejidad).</a:t>
            </a:r>
          </a:p>
          <a:p>
            <a:r>
              <a:rPr lang="es-MX" sz="2800" dirty="0" smtClean="0"/>
              <a:t>Los compiladores no aprovechan las instrucciones y modos de direccionamiento complejos.</a:t>
            </a:r>
          </a:p>
          <a:p>
            <a:pPr lvl="1"/>
            <a:r>
              <a:rPr lang="es-MX" sz="2800" dirty="0" smtClean="0"/>
              <a:t>Dificultad en el análisis de código</a:t>
            </a:r>
          </a:p>
          <a:p>
            <a:pPr lvl="1"/>
            <a:r>
              <a:rPr lang="es-MX" sz="2800" dirty="0" smtClean="0"/>
              <a:t>Lenguaje Alto nivel – Lenguaje ensamblador</a:t>
            </a: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507325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332656"/>
            <a:ext cx="7620000" cy="1143000"/>
          </a:xfrm>
        </p:spPr>
        <p:txBody>
          <a:bodyPr/>
          <a:lstStyle/>
          <a:p>
            <a:r>
              <a:rPr lang="es-MX" b="1" dirty="0" smtClean="0">
                <a:solidFill>
                  <a:schemeClr val="accent3">
                    <a:lumMod val="75000"/>
                  </a:schemeClr>
                </a:solidFill>
              </a:rPr>
              <a:t>RISC</a:t>
            </a:r>
            <a:endParaRPr lang="es-MX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28800"/>
            <a:ext cx="7620000" cy="4800600"/>
          </a:xfrm>
        </p:spPr>
        <p:txBody>
          <a:bodyPr>
            <a:normAutofit/>
          </a:bodyPr>
          <a:lstStyle/>
          <a:p>
            <a:r>
              <a:rPr lang="es-MX" sz="2800" dirty="0" smtClean="0"/>
              <a:t>Reduce </a:t>
            </a:r>
            <a:r>
              <a:rPr lang="es-MX" sz="2800" dirty="0" err="1" smtClean="0"/>
              <a:t>Instruction</a:t>
            </a:r>
            <a:r>
              <a:rPr lang="es-MX" sz="2800" dirty="0" smtClean="0"/>
              <a:t> Set </a:t>
            </a:r>
            <a:r>
              <a:rPr lang="es-MX" sz="2800" dirty="0" err="1" smtClean="0"/>
              <a:t>Computer</a:t>
            </a:r>
            <a:endParaRPr lang="es-MX" sz="2800" dirty="0" smtClean="0"/>
          </a:p>
          <a:p>
            <a:r>
              <a:rPr lang="es-MX" sz="2800" dirty="0" smtClean="0"/>
              <a:t>Resolver el caso frecuente: asignación</a:t>
            </a:r>
          </a:p>
          <a:p>
            <a:r>
              <a:rPr lang="es-MX" sz="2800" dirty="0" smtClean="0"/>
              <a:t>Hacerla veloz y simple</a:t>
            </a:r>
          </a:p>
          <a:p>
            <a:r>
              <a:rPr lang="es-MX" sz="2800" dirty="0" smtClean="0"/>
              <a:t>Concentrarse en dos comandos para comunicarse con memoria: </a:t>
            </a:r>
          </a:p>
          <a:p>
            <a:pPr lvl="1"/>
            <a:r>
              <a:rPr lang="es-MX" sz="2800" dirty="0" smtClean="0"/>
              <a:t>CARGAR:  LOAD (LD) </a:t>
            </a:r>
          </a:p>
          <a:p>
            <a:pPr lvl="1"/>
            <a:r>
              <a:rPr lang="es-MX" sz="2800" dirty="0" smtClean="0"/>
              <a:t>ALMACENAR: STORE(ST)</a:t>
            </a: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288179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>
                <a:solidFill>
                  <a:schemeClr val="accent3">
                    <a:lumMod val="75000"/>
                  </a:schemeClr>
                </a:solidFill>
              </a:rPr>
              <a:t>RISC</a:t>
            </a:r>
            <a:endParaRPr lang="es-MX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2800" dirty="0" smtClean="0"/>
              <a:t>Los accesos a memoria se pueden superponer</a:t>
            </a:r>
          </a:p>
          <a:p>
            <a:r>
              <a:rPr lang="es-MX" sz="2800" dirty="0" smtClean="0"/>
              <a:t>Se requieren más registros</a:t>
            </a:r>
            <a:endParaRPr lang="es-MX" sz="2800" dirty="0"/>
          </a:p>
          <a:p>
            <a:r>
              <a:rPr lang="es-MX" sz="2800" dirty="0" smtClean="0"/>
              <a:t>Conjunto de Instrucciones Simple = CPU simple y pequeña = libera espacio del CI</a:t>
            </a:r>
          </a:p>
          <a:p>
            <a:r>
              <a:rPr lang="es-MX" sz="2800" dirty="0" smtClean="0"/>
              <a:t>El espacio liberado se puede usar </a:t>
            </a:r>
            <a:r>
              <a:rPr lang="es-MX" sz="2800" dirty="0" smtClean="0"/>
              <a:t>para mas registros</a:t>
            </a: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327802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63139" y="817582"/>
            <a:ext cx="6965245" cy="1202485"/>
          </a:xfrm>
        </p:spPr>
        <p:txBody>
          <a:bodyPr>
            <a:normAutofit/>
          </a:bodyPr>
          <a:lstStyle/>
          <a:p>
            <a:r>
              <a:rPr lang="es-MX" sz="3600" b="1" dirty="0">
                <a:solidFill>
                  <a:schemeClr val="accent3">
                    <a:lumMod val="75000"/>
                  </a:schemeClr>
                </a:solidFill>
              </a:rPr>
              <a:t>p</a:t>
            </a:r>
            <a:r>
              <a:rPr lang="es-MX" sz="3600" b="1" dirty="0" smtClean="0">
                <a:solidFill>
                  <a:schemeClr val="accent3">
                    <a:lumMod val="75000"/>
                  </a:schemeClr>
                </a:solidFill>
              </a:rPr>
              <a:t>ocas instrucciones complejas vs muchas instrucciones simples</a:t>
            </a:r>
            <a:endParaRPr lang="es-MX" sz="36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276872"/>
            <a:ext cx="7620000" cy="4123928"/>
          </a:xfrm>
        </p:spPr>
        <p:txBody>
          <a:bodyPr>
            <a:normAutofit/>
          </a:bodyPr>
          <a:lstStyle/>
          <a:p>
            <a:r>
              <a:rPr lang="es-MX" sz="2800" dirty="0" smtClean="0"/>
              <a:t>Ciclos largos de memoria</a:t>
            </a:r>
          </a:p>
          <a:p>
            <a:r>
              <a:rPr lang="es-MX" sz="2800" dirty="0" smtClean="0"/>
              <a:t>Precios de memoria elevados</a:t>
            </a:r>
          </a:p>
          <a:p>
            <a:r>
              <a:rPr lang="es-MX" sz="2800" dirty="0" smtClean="0"/>
              <a:t>Programas con pocas instrucciones complejas vs Programas con muchas instrucciones simples</a:t>
            </a:r>
          </a:p>
          <a:p>
            <a:r>
              <a:rPr lang="es-MX" sz="2800" dirty="0" smtClean="0"/>
              <a:t>Memorias económicas</a:t>
            </a:r>
          </a:p>
          <a:p>
            <a:r>
              <a:rPr lang="es-MX" sz="2800" dirty="0" smtClean="0"/>
              <a:t>Jerarquía de memoria</a:t>
            </a: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3210827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000" b="1" dirty="0" err="1" smtClean="0">
                <a:solidFill>
                  <a:schemeClr val="accent3">
                    <a:lumMod val="75000"/>
                  </a:schemeClr>
                </a:solidFill>
              </a:rPr>
              <a:t>Pipelining</a:t>
            </a:r>
            <a:endParaRPr lang="es-MX" sz="40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55576" y="1556792"/>
            <a:ext cx="7200800" cy="3603812"/>
          </a:xfrm>
        </p:spPr>
        <p:txBody>
          <a:bodyPr>
            <a:noAutofit/>
          </a:bodyPr>
          <a:lstStyle/>
          <a:p>
            <a:r>
              <a:rPr lang="es-MX" sz="2800" dirty="0" smtClean="0"/>
              <a:t>Segmentación de instrucciones</a:t>
            </a:r>
          </a:p>
          <a:p>
            <a:r>
              <a:rPr lang="es-MX" sz="2800" dirty="0" smtClean="0"/>
              <a:t>Estructura que permite que distintas instrucciones, que comparten el mismo hardware, puedan encontrarse en distintas fase de la ejecución</a:t>
            </a:r>
          </a:p>
          <a:p>
            <a:r>
              <a:rPr lang="es-MX" sz="2800" dirty="0" smtClean="0"/>
              <a:t>Ejemplo:</a:t>
            </a:r>
          </a:p>
          <a:p>
            <a:pPr lvl="1"/>
            <a:r>
              <a:rPr lang="es-MX" sz="2800" dirty="0" smtClean="0"/>
              <a:t>Mientras una instrucción accede a cada operando en el conjunto de registros, otra puede estar usando la ALU</a:t>
            </a: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2497352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116632"/>
            <a:ext cx="4752528" cy="6635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8881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332656"/>
            <a:ext cx="7620000" cy="1143000"/>
          </a:xfrm>
        </p:spPr>
        <p:txBody>
          <a:bodyPr/>
          <a:lstStyle/>
          <a:p>
            <a:r>
              <a:rPr lang="es-MX" sz="4000" b="1" dirty="0" err="1" smtClean="0">
                <a:solidFill>
                  <a:schemeClr val="accent3">
                    <a:lumMod val="75000"/>
                  </a:schemeClr>
                </a:solidFill>
              </a:rPr>
              <a:t>Pipelining</a:t>
            </a:r>
            <a:endParaRPr lang="es-MX" sz="40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2800" dirty="0" smtClean="0"/>
              <a:t>Para que la segmentación funcione las instrucciones deben ser semejantes.</a:t>
            </a:r>
          </a:p>
          <a:p>
            <a:r>
              <a:rPr lang="es-MX" sz="2800" dirty="0" smtClean="0"/>
              <a:t>La búsqueda anticipada de las instrucciones hacia una cola de instrucciones en la CPU antes de que las necesite.</a:t>
            </a:r>
          </a:p>
          <a:p>
            <a:r>
              <a:rPr lang="es-MX" sz="2800" dirty="0" smtClean="0"/>
              <a:t>Juego de instrucciones diseñado para una arquitectura segmentada</a:t>
            </a:r>
          </a:p>
          <a:p>
            <a:r>
              <a:rPr lang="es-MX" sz="2800" dirty="0" smtClean="0"/>
              <a:t>Instrucciones simples</a:t>
            </a: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3581882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000" b="1" dirty="0" err="1" smtClean="0">
                <a:solidFill>
                  <a:schemeClr val="accent3">
                    <a:lumMod val="75000"/>
                  </a:schemeClr>
                </a:solidFill>
              </a:rPr>
              <a:t>Pipelining</a:t>
            </a:r>
            <a:endParaRPr lang="es-MX" sz="40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2800" dirty="0" smtClean="0"/>
              <a:t>Todas las instrucciones son de longitud fija, y su tamaño es la palabra.</a:t>
            </a:r>
          </a:p>
          <a:p>
            <a:r>
              <a:rPr lang="es-MX" sz="2800" dirty="0" smtClean="0"/>
              <a:t>Instrucciones con operaciones simples </a:t>
            </a:r>
          </a:p>
          <a:p>
            <a:r>
              <a:rPr lang="es-MX" sz="2800" dirty="0" smtClean="0"/>
              <a:t>Instrucciones complejas se deben ser convertidas por el compilador en instrucciones simples.</a:t>
            </a:r>
          </a:p>
          <a:p>
            <a:r>
              <a:rPr lang="es-MX" sz="2800" dirty="0" err="1" smtClean="0"/>
              <a:t>Operandos</a:t>
            </a:r>
            <a:r>
              <a:rPr lang="es-MX" sz="2800" dirty="0" smtClean="0"/>
              <a:t> en registros (LD, ST)</a:t>
            </a:r>
          </a:p>
          <a:p>
            <a:r>
              <a:rPr lang="es-MX" sz="2800" dirty="0" smtClean="0"/>
              <a:t>Modos de direccionamiento simples</a:t>
            </a:r>
          </a:p>
          <a:p>
            <a:r>
              <a:rPr lang="es-MX" sz="2800" dirty="0" smtClean="0"/>
              <a:t>Muchos registros</a:t>
            </a:r>
          </a:p>
        </p:txBody>
      </p:sp>
    </p:spTree>
    <p:extLst>
      <p:ext uri="{BB962C8B-B14F-4D97-AF65-F5344CB8AC3E}">
        <p14:creationId xmlns:p14="http://schemas.microsoft.com/office/powerpoint/2010/main" val="3204529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412776"/>
            <a:ext cx="7620000" cy="4800600"/>
          </a:xfrm>
        </p:spPr>
        <p:txBody>
          <a:bodyPr>
            <a:normAutofit/>
          </a:bodyPr>
          <a:lstStyle/>
          <a:p>
            <a:r>
              <a:rPr lang="es-MX" sz="3200" dirty="0" smtClean="0"/>
              <a:t>Instrucciones aritméticas</a:t>
            </a:r>
          </a:p>
          <a:p>
            <a:pPr lvl="1"/>
            <a:r>
              <a:rPr lang="es-MX" sz="3200" dirty="0" smtClean="0"/>
              <a:t>Búsqueda de la instrucción</a:t>
            </a:r>
          </a:p>
          <a:p>
            <a:pPr lvl="1"/>
            <a:r>
              <a:rPr lang="es-MX" sz="3200" dirty="0" smtClean="0"/>
              <a:t>Decodificación </a:t>
            </a:r>
          </a:p>
          <a:p>
            <a:pPr lvl="1"/>
            <a:r>
              <a:rPr lang="es-MX" sz="3200" dirty="0" smtClean="0"/>
              <a:t>Búsqueda de </a:t>
            </a:r>
            <a:r>
              <a:rPr lang="es-MX" sz="3200" dirty="0" err="1" smtClean="0"/>
              <a:t>operandos</a:t>
            </a:r>
            <a:r>
              <a:rPr lang="es-MX" sz="3200" dirty="0" smtClean="0"/>
              <a:t>, desde los registros</a:t>
            </a:r>
          </a:p>
          <a:p>
            <a:pPr lvl="1"/>
            <a:r>
              <a:rPr lang="es-MX" sz="3200" dirty="0" smtClean="0"/>
              <a:t>Transferencia de </a:t>
            </a:r>
            <a:r>
              <a:rPr lang="es-MX" sz="3200" dirty="0" err="1" smtClean="0"/>
              <a:t>operandos</a:t>
            </a:r>
            <a:r>
              <a:rPr lang="es-MX" sz="3200" dirty="0" smtClean="0"/>
              <a:t> a la ALU</a:t>
            </a:r>
          </a:p>
          <a:p>
            <a:pPr lvl="1"/>
            <a:r>
              <a:rPr lang="es-MX" sz="3200" dirty="0" smtClean="0"/>
              <a:t>Almacenamiento en el registro apropiado</a:t>
            </a:r>
            <a:endParaRPr lang="es-MX" sz="3200" dirty="0"/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609600" y="4270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s-MX" sz="4000" b="1" smtClean="0">
                <a:solidFill>
                  <a:schemeClr val="accent3">
                    <a:lumMod val="75000"/>
                  </a:schemeClr>
                </a:solidFill>
              </a:rPr>
              <a:t>Pipelining</a:t>
            </a:r>
            <a:endParaRPr lang="es-MX" sz="4000" b="1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1148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484784"/>
            <a:ext cx="7620000" cy="4800600"/>
          </a:xfrm>
        </p:spPr>
        <p:txBody>
          <a:bodyPr>
            <a:normAutofit/>
          </a:bodyPr>
          <a:lstStyle/>
          <a:p>
            <a:r>
              <a:rPr lang="es-MX" sz="2800" dirty="0" smtClean="0"/>
              <a:t>Instrucciones de bifurcación</a:t>
            </a:r>
          </a:p>
          <a:p>
            <a:pPr lvl="1"/>
            <a:r>
              <a:rPr lang="es-MX" sz="2800" dirty="0" smtClean="0"/>
              <a:t>Búsqueda de la instrucción</a:t>
            </a:r>
          </a:p>
          <a:p>
            <a:pPr lvl="1"/>
            <a:r>
              <a:rPr lang="es-MX" sz="2800" dirty="0" smtClean="0"/>
              <a:t>Decodificación </a:t>
            </a:r>
          </a:p>
          <a:p>
            <a:pPr lvl="1"/>
            <a:r>
              <a:rPr lang="es-MX" sz="2800" dirty="0" smtClean="0"/>
              <a:t>Búsqueda de componentes de la dirección a partir de la instrucción o en algún registro.</a:t>
            </a:r>
          </a:p>
          <a:p>
            <a:pPr lvl="1"/>
            <a:r>
              <a:rPr lang="es-MX" sz="2800" dirty="0" smtClean="0"/>
              <a:t>Transferencia de los componentes de la dirección a la unidad aritmética para realizar el cálculo de la dirección.</a:t>
            </a:r>
          </a:p>
          <a:p>
            <a:pPr lvl="1"/>
            <a:r>
              <a:rPr lang="es-MX" sz="2800" dirty="0" smtClean="0"/>
              <a:t>Copia la dirección en PC</a:t>
            </a:r>
            <a:endParaRPr lang="es-MX" sz="2800" dirty="0"/>
          </a:p>
        </p:txBody>
      </p:sp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</p:spPr>
        <p:txBody>
          <a:bodyPr/>
          <a:lstStyle/>
          <a:p>
            <a:r>
              <a:rPr lang="es-MX" sz="4000" b="1" dirty="0" err="1" smtClean="0">
                <a:solidFill>
                  <a:schemeClr val="accent3">
                    <a:lumMod val="75000"/>
                  </a:schemeClr>
                </a:solidFill>
              </a:rPr>
              <a:t>Pipelining</a:t>
            </a:r>
            <a:endParaRPr lang="es-MX" sz="4000" b="1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5769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000" b="1" dirty="0" err="1" smtClean="0">
                <a:solidFill>
                  <a:schemeClr val="accent3">
                    <a:lumMod val="75000"/>
                  </a:schemeClr>
                </a:solidFill>
              </a:rPr>
              <a:t>Pipelining</a:t>
            </a:r>
            <a:endParaRPr lang="es-MX" sz="40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412776"/>
            <a:ext cx="7620000" cy="4800600"/>
          </a:xfrm>
        </p:spPr>
        <p:txBody>
          <a:bodyPr>
            <a:normAutofit/>
          </a:bodyPr>
          <a:lstStyle/>
          <a:p>
            <a:r>
              <a:rPr lang="es-MX" sz="2800" dirty="0" smtClean="0"/>
              <a:t>Instrucciones de acceso a memoria</a:t>
            </a:r>
          </a:p>
          <a:p>
            <a:pPr lvl="1"/>
            <a:r>
              <a:rPr lang="es-MX" sz="2800" dirty="0" smtClean="0"/>
              <a:t>Búsqueda de la instrucción</a:t>
            </a:r>
          </a:p>
          <a:p>
            <a:pPr lvl="1"/>
            <a:r>
              <a:rPr lang="es-MX" sz="2800" dirty="0" smtClean="0"/>
              <a:t>Decodificación </a:t>
            </a:r>
          </a:p>
          <a:p>
            <a:pPr lvl="1"/>
            <a:r>
              <a:rPr lang="es-MX" sz="2800" dirty="0" smtClean="0"/>
              <a:t>Búsqueda de componentes de la dirección a partir de la instrucción o del conjunto de registros</a:t>
            </a:r>
          </a:p>
          <a:p>
            <a:pPr lvl="1"/>
            <a:r>
              <a:rPr lang="es-MX" sz="2800" dirty="0" smtClean="0"/>
              <a:t>Transferencia de los componentes de la dirección a la unidad aritmética para realizar el cálculo de la dirección.</a:t>
            </a:r>
          </a:p>
          <a:p>
            <a:pPr lvl="1"/>
            <a:r>
              <a:rPr lang="es-MX" sz="2800" dirty="0" smtClean="0"/>
              <a:t>Uso de la dirección efectiva para leer o escribir</a:t>
            </a: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2223010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771800" y="260648"/>
            <a:ext cx="2684889" cy="607291"/>
          </a:xfrm>
        </p:spPr>
        <p:txBody>
          <a:bodyPr>
            <a:normAutofit fontScale="90000"/>
          </a:bodyPr>
          <a:lstStyle/>
          <a:p>
            <a:r>
              <a:rPr lang="es-MX" b="1" dirty="0" smtClean="0">
                <a:solidFill>
                  <a:schemeClr val="accent3">
                    <a:lumMod val="75000"/>
                  </a:schemeClr>
                </a:solidFill>
              </a:rPr>
              <a:t>En general</a:t>
            </a:r>
            <a:endParaRPr lang="es-MX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9837171"/>
              </p:ext>
            </p:extLst>
          </p:nvPr>
        </p:nvGraphicFramePr>
        <p:xfrm>
          <a:off x="755576" y="1063053"/>
          <a:ext cx="6984776" cy="46702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1205100" y="5877272"/>
            <a:ext cx="64632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800" dirty="0" smtClean="0"/>
              <a:t>Segmentación de instrucciones en 4 etapas</a:t>
            </a: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2482982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MX" sz="4000" b="1" dirty="0" smtClean="0">
                <a:solidFill>
                  <a:schemeClr val="accent3">
                    <a:lumMod val="75000"/>
                  </a:schemeClr>
                </a:solidFill>
              </a:rPr>
              <a:t>Pipeline </a:t>
            </a:r>
            <a:br>
              <a:rPr lang="es-MX" sz="4000" b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es-MX" sz="4000" b="1" dirty="0" smtClean="0">
                <a:solidFill>
                  <a:schemeClr val="accent3">
                    <a:lumMod val="75000"/>
                  </a:schemeClr>
                </a:solidFill>
              </a:rPr>
              <a:t>(Referencia a memoria y Salto)</a:t>
            </a:r>
            <a:endParaRPr lang="es-MX" sz="40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grpSp>
        <p:nvGrpSpPr>
          <p:cNvPr id="3" name="2 Grupo"/>
          <p:cNvGrpSpPr/>
          <p:nvPr/>
        </p:nvGrpSpPr>
        <p:grpSpPr>
          <a:xfrm>
            <a:off x="683568" y="2348880"/>
            <a:ext cx="7370601" cy="1944215"/>
            <a:chOff x="683568" y="2348880"/>
            <a:chExt cx="7370601" cy="1944215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3568" y="2348880"/>
              <a:ext cx="7344816" cy="19127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" name="6 CuadroTexto"/>
            <p:cNvSpPr txBox="1"/>
            <p:nvPr/>
          </p:nvSpPr>
          <p:spPr>
            <a:xfrm>
              <a:off x="2771799" y="2564903"/>
              <a:ext cx="60625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 smtClean="0"/>
                <a:t>ADD</a:t>
              </a:r>
              <a:endParaRPr lang="es-MX" dirty="0"/>
            </a:p>
          </p:txBody>
        </p:sp>
        <p:sp>
          <p:nvSpPr>
            <p:cNvPr id="9" name="8 CuadroTexto"/>
            <p:cNvSpPr txBox="1"/>
            <p:nvPr/>
          </p:nvSpPr>
          <p:spPr>
            <a:xfrm>
              <a:off x="3461687" y="2924943"/>
              <a:ext cx="60625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 smtClean="0"/>
                <a:t>ADD</a:t>
              </a:r>
              <a:endParaRPr lang="es-MX" dirty="0"/>
            </a:p>
          </p:txBody>
        </p:sp>
        <p:sp>
          <p:nvSpPr>
            <p:cNvPr id="10" name="9 CuadroTexto"/>
            <p:cNvSpPr txBox="1"/>
            <p:nvPr/>
          </p:nvSpPr>
          <p:spPr>
            <a:xfrm>
              <a:off x="3563887" y="2564903"/>
              <a:ext cx="4475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/>
                <a:t>L</a:t>
              </a:r>
              <a:r>
                <a:rPr lang="es-MX" dirty="0" smtClean="0"/>
                <a:t>D</a:t>
              </a:r>
              <a:endParaRPr lang="es-MX" dirty="0"/>
            </a:p>
          </p:txBody>
        </p:sp>
        <p:sp>
          <p:nvSpPr>
            <p:cNvPr id="11" name="10 CuadroTexto"/>
            <p:cNvSpPr txBox="1"/>
            <p:nvPr/>
          </p:nvSpPr>
          <p:spPr>
            <a:xfrm>
              <a:off x="4109759" y="3275691"/>
              <a:ext cx="60625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 smtClean="0"/>
                <a:t>ADD</a:t>
              </a:r>
              <a:endParaRPr lang="es-MX" dirty="0"/>
            </a:p>
          </p:txBody>
        </p:sp>
        <p:sp>
          <p:nvSpPr>
            <p:cNvPr id="12" name="11 CuadroTexto"/>
            <p:cNvSpPr txBox="1"/>
            <p:nvPr/>
          </p:nvSpPr>
          <p:spPr>
            <a:xfrm>
              <a:off x="4196449" y="2924943"/>
              <a:ext cx="4475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 smtClean="0"/>
                <a:t>LD</a:t>
              </a:r>
              <a:endParaRPr lang="es-MX" dirty="0"/>
            </a:p>
          </p:txBody>
        </p:sp>
        <p:sp>
          <p:nvSpPr>
            <p:cNvPr id="13" name="12 CuadroTexto"/>
            <p:cNvSpPr txBox="1"/>
            <p:nvPr/>
          </p:nvSpPr>
          <p:spPr>
            <a:xfrm>
              <a:off x="4109759" y="2564903"/>
              <a:ext cx="57900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 smtClean="0"/>
                <a:t>SHL</a:t>
              </a:r>
              <a:endParaRPr lang="es-MX" dirty="0"/>
            </a:p>
          </p:txBody>
        </p:sp>
        <p:sp>
          <p:nvSpPr>
            <p:cNvPr id="14" name="13 CuadroTexto"/>
            <p:cNvSpPr txBox="1"/>
            <p:nvPr/>
          </p:nvSpPr>
          <p:spPr>
            <a:xfrm>
              <a:off x="4757831" y="3563723"/>
              <a:ext cx="60625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 smtClean="0"/>
                <a:t>ADD</a:t>
              </a:r>
              <a:endParaRPr lang="es-MX" dirty="0"/>
            </a:p>
          </p:txBody>
        </p:sp>
        <p:sp>
          <p:nvSpPr>
            <p:cNvPr id="15" name="14 CuadroTexto"/>
            <p:cNvSpPr txBox="1"/>
            <p:nvPr/>
          </p:nvSpPr>
          <p:spPr>
            <a:xfrm>
              <a:off x="4844521" y="3275691"/>
              <a:ext cx="4475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/>
                <a:t>L</a:t>
              </a:r>
              <a:r>
                <a:rPr lang="es-MX" dirty="0" smtClean="0"/>
                <a:t>D</a:t>
              </a:r>
              <a:endParaRPr lang="es-MX" dirty="0"/>
            </a:p>
          </p:txBody>
        </p:sp>
        <p:sp>
          <p:nvSpPr>
            <p:cNvPr id="16" name="15 CuadroTexto"/>
            <p:cNvSpPr txBox="1"/>
            <p:nvPr/>
          </p:nvSpPr>
          <p:spPr>
            <a:xfrm>
              <a:off x="4785082" y="2915651"/>
              <a:ext cx="57900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 smtClean="0"/>
                <a:t>SHL</a:t>
              </a:r>
              <a:endParaRPr lang="es-MX" dirty="0"/>
            </a:p>
          </p:txBody>
        </p:sp>
        <p:sp>
          <p:nvSpPr>
            <p:cNvPr id="17" name="16 CuadroTexto"/>
            <p:cNvSpPr txBox="1"/>
            <p:nvPr/>
          </p:nvSpPr>
          <p:spPr>
            <a:xfrm>
              <a:off x="4785082" y="2564903"/>
              <a:ext cx="5950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 smtClean="0"/>
                <a:t>SUB</a:t>
              </a:r>
              <a:endParaRPr lang="es-MX" dirty="0"/>
            </a:p>
          </p:txBody>
        </p:sp>
        <p:sp>
          <p:nvSpPr>
            <p:cNvPr id="18" name="17 CuadroTexto"/>
            <p:cNvSpPr txBox="1"/>
            <p:nvPr/>
          </p:nvSpPr>
          <p:spPr>
            <a:xfrm>
              <a:off x="5508103" y="2564903"/>
              <a:ext cx="5437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 smtClean="0"/>
                <a:t>JNZ</a:t>
              </a:r>
              <a:endParaRPr lang="es-MX" dirty="0"/>
            </a:p>
          </p:txBody>
        </p:sp>
        <p:sp>
          <p:nvSpPr>
            <p:cNvPr id="19" name="18 CuadroTexto"/>
            <p:cNvSpPr txBox="1"/>
            <p:nvPr/>
          </p:nvSpPr>
          <p:spPr>
            <a:xfrm>
              <a:off x="5522785" y="3563723"/>
              <a:ext cx="4475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/>
                <a:t>L</a:t>
              </a:r>
              <a:r>
                <a:rPr lang="es-MX" dirty="0" smtClean="0"/>
                <a:t>D</a:t>
              </a:r>
              <a:endParaRPr lang="es-MX" dirty="0"/>
            </a:p>
          </p:txBody>
        </p:sp>
        <p:sp>
          <p:nvSpPr>
            <p:cNvPr id="20" name="19 CuadroTexto"/>
            <p:cNvSpPr txBox="1"/>
            <p:nvPr/>
          </p:nvSpPr>
          <p:spPr>
            <a:xfrm>
              <a:off x="5463346" y="3203683"/>
              <a:ext cx="57900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 smtClean="0"/>
                <a:t>SHL</a:t>
              </a:r>
              <a:endParaRPr lang="es-MX" dirty="0"/>
            </a:p>
          </p:txBody>
        </p:sp>
        <p:sp>
          <p:nvSpPr>
            <p:cNvPr id="21" name="20 CuadroTexto"/>
            <p:cNvSpPr txBox="1"/>
            <p:nvPr/>
          </p:nvSpPr>
          <p:spPr>
            <a:xfrm>
              <a:off x="5463346" y="2852935"/>
              <a:ext cx="5950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 smtClean="0"/>
                <a:t>SUB</a:t>
              </a:r>
              <a:endParaRPr lang="es-MX" dirty="0"/>
            </a:p>
          </p:txBody>
        </p:sp>
        <p:sp>
          <p:nvSpPr>
            <p:cNvPr id="22" name="21 CuadroTexto"/>
            <p:cNvSpPr txBox="1"/>
            <p:nvPr/>
          </p:nvSpPr>
          <p:spPr>
            <a:xfrm>
              <a:off x="6181961" y="2924943"/>
              <a:ext cx="5437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 smtClean="0"/>
                <a:t>JNZ</a:t>
              </a:r>
              <a:endParaRPr lang="es-MX" dirty="0"/>
            </a:p>
          </p:txBody>
        </p:sp>
        <p:sp>
          <p:nvSpPr>
            <p:cNvPr id="23" name="22 CuadroTexto"/>
            <p:cNvSpPr txBox="1"/>
            <p:nvPr/>
          </p:nvSpPr>
          <p:spPr>
            <a:xfrm>
              <a:off x="6196643" y="3923763"/>
              <a:ext cx="4475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/>
                <a:t>L</a:t>
              </a:r>
              <a:r>
                <a:rPr lang="es-MX" dirty="0" smtClean="0"/>
                <a:t>D</a:t>
              </a:r>
              <a:endParaRPr lang="es-MX" dirty="0"/>
            </a:p>
          </p:txBody>
        </p:sp>
        <p:sp>
          <p:nvSpPr>
            <p:cNvPr id="24" name="23 CuadroTexto"/>
            <p:cNvSpPr txBox="1"/>
            <p:nvPr/>
          </p:nvSpPr>
          <p:spPr>
            <a:xfrm>
              <a:off x="6137204" y="3563723"/>
              <a:ext cx="57900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 smtClean="0"/>
                <a:t>SHL</a:t>
              </a:r>
              <a:endParaRPr lang="es-MX" dirty="0"/>
            </a:p>
          </p:txBody>
        </p:sp>
        <p:sp>
          <p:nvSpPr>
            <p:cNvPr id="25" name="24 CuadroTexto"/>
            <p:cNvSpPr txBox="1"/>
            <p:nvPr/>
          </p:nvSpPr>
          <p:spPr>
            <a:xfrm>
              <a:off x="6137204" y="3212975"/>
              <a:ext cx="5950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 smtClean="0"/>
                <a:t>SUB</a:t>
              </a:r>
              <a:endParaRPr lang="es-MX" dirty="0"/>
            </a:p>
          </p:txBody>
        </p:sp>
        <p:sp>
          <p:nvSpPr>
            <p:cNvPr id="26" name="25 CuadroTexto"/>
            <p:cNvSpPr txBox="1"/>
            <p:nvPr/>
          </p:nvSpPr>
          <p:spPr>
            <a:xfrm>
              <a:off x="6156175" y="2555611"/>
              <a:ext cx="6126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 smtClean="0"/>
                <a:t>NOP</a:t>
              </a:r>
              <a:endParaRPr lang="es-MX" dirty="0"/>
            </a:p>
          </p:txBody>
        </p:sp>
        <p:sp>
          <p:nvSpPr>
            <p:cNvPr id="27" name="26 CuadroTexto"/>
            <p:cNvSpPr txBox="1"/>
            <p:nvPr/>
          </p:nvSpPr>
          <p:spPr>
            <a:xfrm>
              <a:off x="6793429" y="3275691"/>
              <a:ext cx="5437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 smtClean="0"/>
                <a:t>JNZ</a:t>
              </a:r>
              <a:endParaRPr lang="es-MX" dirty="0"/>
            </a:p>
          </p:txBody>
        </p:sp>
        <p:sp>
          <p:nvSpPr>
            <p:cNvPr id="28" name="27 CuadroTexto"/>
            <p:cNvSpPr txBox="1"/>
            <p:nvPr/>
          </p:nvSpPr>
          <p:spPr>
            <a:xfrm>
              <a:off x="6748672" y="3563723"/>
              <a:ext cx="5950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 smtClean="0"/>
                <a:t>SUB</a:t>
              </a:r>
              <a:endParaRPr lang="es-MX" dirty="0"/>
            </a:p>
          </p:txBody>
        </p:sp>
        <p:sp>
          <p:nvSpPr>
            <p:cNvPr id="29" name="28 CuadroTexto"/>
            <p:cNvSpPr txBox="1"/>
            <p:nvPr/>
          </p:nvSpPr>
          <p:spPr>
            <a:xfrm>
              <a:off x="6767643" y="2906359"/>
              <a:ext cx="6126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 smtClean="0"/>
                <a:t>NOP</a:t>
              </a:r>
              <a:endParaRPr lang="es-MX" dirty="0"/>
            </a:p>
          </p:txBody>
        </p:sp>
        <p:sp>
          <p:nvSpPr>
            <p:cNvPr id="30" name="29 CuadroTexto"/>
            <p:cNvSpPr txBox="1"/>
            <p:nvPr/>
          </p:nvSpPr>
          <p:spPr>
            <a:xfrm>
              <a:off x="6767643" y="2564903"/>
              <a:ext cx="6126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 smtClean="0"/>
                <a:t>NOP</a:t>
              </a:r>
              <a:endParaRPr lang="es-MX" dirty="0"/>
            </a:p>
          </p:txBody>
        </p:sp>
        <p:sp>
          <p:nvSpPr>
            <p:cNvPr id="31" name="30 CuadroTexto"/>
            <p:cNvSpPr txBox="1"/>
            <p:nvPr/>
          </p:nvSpPr>
          <p:spPr>
            <a:xfrm>
              <a:off x="7441501" y="3275691"/>
              <a:ext cx="6126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 smtClean="0"/>
                <a:t>NOP</a:t>
              </a:r>
              <a:endParaRPr lang="es-MX" dirty="0"/>
            </a:p>
          </p:txBody>
        </p:sp>
        <p:sp>
          <p:nvSpPr>
            <p:cNvPr id="32" name="31 CuadroTexto"/>
            <p:cNvSpPr txBox="1"/>
            <p:nvPr/>
          </p:nvSpPr>
          <p:spPr>
            <a:xfrm>
              <a:off x="7396744" y="3563723"/>
              <a:ext cx="5437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 smtClean="0"/>
                <a:t>JNZ</a:t>
              </a:r>
              <a:endParaRPr lang="es-MX" dirty="0"/>
            </a:p>
          </p:txBody>
        </p:sp>
        <p:sp>
          <p:nvSpPr>
            <p:cNvPr id="33" name="32 CuadroTexto"/>
            <p:cNvSpPr txBox="1"/>
            <p:nvPr/>
          </p:nvSpPr>
          <p:spPr>
            <a:xfrm>
              <a:off x="7415715" y="2906359"/>
              <a:ext cx="6126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 smtClean="0"/>
                <a:t>NOP</a:t>
              </a:r>
              <a:endParaRPr lang="es-MX" dirty="0"/>
            </a:p>
          </p:txBody>
        </p:sp>
        <p:sp>
          <p:nvSpPr>
            <p:cNvPr id="34" name="33 CuadroTexto"/>
            <p:cNvSpPr txBox="1"/>
            <p:nvPr/>
          </p:nvSpPr>
          <p:spPr>
            <a:xfrm>
              <a:off x="7415715" y="2564903"/>
              <a:ext cx="6126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 smtClean="0"/>
                <a:t>NOP</a:t>
              </a:r>
              <a:endParaRPr lang="es-MX" dirty="0"/>
            </a:p>
          </p:txBody>
        </p:sp>
      </p:grpSp>
    </p:spTree>
    <p:extLst>
      <p:ext uri="{BB962C8B-B14F-4D97-AF65-F5344CB8AC3E}">
        <p14:creationId xmlns:p14="http://schemas.microsoft.com/office/powerpoint/2010/main" val="2997630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MX" sz="4000" b="1" dirty="0" smtClean="0">
                <a:solidFill>
                  <a:schemeClr val="accent3">
                    <a:lumMod val="75000"/>
                  </a:schemeClr>
                </a:solidFill>
              </a:rPr>
              <a:t>Superposición de </a:t>
            </a:r>
            <a:br>
              <a:rPr lang="es-MX" sz="4000" b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es-MX" sz="4000" b="1" dirty="0" smtClean="0">
                <a:solidFill>
                  <a:schemeClr val="accent3">
                    <a:lumMod val="75000"/>
                  </a:schemeClr>
                </a:solidFill>
              </a:rPr>
              <a:t>Ventanas de registros</a:t>
            </a:r>
            <a:endParaRPr lang="es-MX" sz="40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Se pierde tiempo manejando las llamadas a procedimientos y los regresos</a:t>
            </a:r>
          </a:p>
          <a:p>
            <a:r>
              <a:rPr lang="es-MX" dirty="0" smtClean="0"/>
              <a:t>Transferencia de parámetros a través de la pila ubicada en la memoria principal.</a:t>
            </a:r>
          </a:p>
          <a:p>
            <a:r>
              <a:rPr lang="es-MX" dirty="0" smtClean="0"/>
              <a:t>Uso de múltiples conjuntos de registros que se superponen</a:t>
            </a:r>
          </a:p>
          <a:p>
            <a:r>
              <a:rPr lang="es-MX" dirty="0" smtClean="0"/>
              <a:t>Se utilizan para transferir los parámetros entre procedimientos, en lugar de usar la pila.</a:t>
            </a:r>
          </a:p>
        </p:txBody>
      </p:sp>
    </p:spTree>
    <p:extLst>
      <p:ext uri="{BB962C8B-B14F-4D97-AF65-F5344CB8AC3E}">
        <p14:creationId xmlns:p14="http://schemas.microsoft.com/office/powerpoint/2010/main" val="1274403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b="1" dirty="0" smtClean="0">
                <a:solidFill>
                  <a:schemeClr val="accent3">
                    <a:lumMod val="75000"/>
                  </a:schemeClr>
                </a:solidFill>
              </a:rPr>
              <a:t>Superposición de </a:t>
            </a:r>
            <a:br>
              <a:rPr lang="es-MX" b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es-MX" b="1" dirty="0" smtClean="0">
                <a:solidFill>
                  <a:schemeClr val="accent3">
                    <a:lumMod val="75000"/>
                  </a:schemeClr>
                </a:solidFill>
              </a:rPr>
              <a:t>Ventanas de Registros</a:t>
            </a:r>
            <a:endParaRPr lang="es-MX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317798"/>
            <a:ext cx="3666331" cy="30381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59294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7 Grupo"/>
          <p:cNvGrpSpPr/>
          <p:nvPr/>
        </p:nvGrpSpPr>
        <p:grpSpPr>
          <a:xfrm>
            <a:off x="1403648" y="1052736"/>
            <a:ext cx="6256366" cy="4566819"/>
            <a:chOff x="2123728" y="1052736"/>
            <a:chExt cx="6256366" cy="4566819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23728" y="1052736"/>
              <a:ext cx="5472608" cy="45668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3 Cerrar llave"/>
            <p:cNvSpPr/>
            <p:nvPr/>
          </p:nvSpPr>
          <p:spPr>
            <a:xfrm>
              <a:off x="4211960" y="2348880"/>
              <a:ext cx="216024" cy="1800200"/>
            </a:xfrm>
            <a:prstGeom prst="rightBrac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6" name="5 Cerrar llave"/>
            <p:cNvSpPr/>
            <p:nvPr/>
          </p:nvSpPr>
          <p:spPr>
            <a:xfrm>
              <a:off x="7668344" y="3645024"/>
              <a:ext cx="216024" cy="1800200"/>
            </a:xfrm>
            <a:prstGeom prst="rightBrac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5" name="4 CuadroTexto"/>
            <p:cNvSpPr txBox="1"/>
            <p:nvPr/>
          </p:nvSpPr>
          <p:spPr>
            <a:xfrm>
              <a:off x="4502727" y="2738264"/>
              <a:ext cx="51802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1400" dirty="0" err="1"/>
                <a:t>Proc</a:t>
              </a:r>
              <a:endParaRPr lang="es-MX" sz="1400" dirty="0"/>
            </a:p>
            <a:p>
              <a:r>
                <a:rPr lang="es-MX" sz="1400" dirty="0"/>
                <a:t>A</a:t>
              </a:r>
            </a:p>
          </p:txBody>
        </p:sp>
        <p:sp>
          <p:nvSpPr>
            <p:cNvPr id="9" name="8 CuadroTexto"/>
            <p:cNvSpPr txBox="1"/>
            <p:nvPr/>
          </p:nvSpPr>
          <p:spPr>
            <a:xfrm>
              <a:off x="7862067" y="3887470"/>
              <a:ext cx="51802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1400" dirty="0" err="1"/>
                <a:t>Proc</a:t>
              </a:r>
              <a:endParaRPr lang="es-MX" sz="1400" dirty="0"/>
            </a:p>
            <a:p>
              <a:r>
                <a:rPr lang="es-MX" sz="1400" dirty="0" smtClean="0"/>
                <a:t>B</a:t>
              </a:r>
              <a:endParaRPr lang="es-MX" sz="1400" dirty="0"/>
            </a:p>
          </p:txBody>
        </p:sp>
      </p:grpSp>
      <p:cxnSp>
        <p:nvCxnSpPr>
          <p:cNvPr id="11" name="10 Conector recto"/>
          <p:cNvCxnSpPr/>
          <p:nvPr/>
        </p:nvCxnSpPr>
        <p:spPr>
          <a:xfrm>
            <a:off x="3491880" y="3573016"/>
            <a:ext cx="1728192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11 CuadroTexto"/>
          <p:cNvSpPr txBox="1"/>
          <p:nvPr/>
        </p:nvSpPr>
        <p:spPr>
          <a:xfrm>
            <a:off x="1907704" y="5733256"/>
            <a:ext cx="15551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Buffer circular</a:t>
            </a:r>
            <a:endParaRPr lang="es-MX" dirty="0"/>
          </a:p>
        </p:txBody>
      </p:sp>
      <p:sp>
        <p:nvSpPr>
          <p:cNvPr id="13" name="12 CuadroTexto"/>
          <p:cNvSpPr txBox="1"/>
          <p:nvPr/>
        </p:nvSpPr>
        <p:spPr>
          <a:xfrm>
            <a:off x="766935" y="2060848"/>
            <a:ext cx="7425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200" dirty="0" smtClean="0"/>
              <a:t>CWP = 8</a:t>
            </a:r>
            <a:endParaRPr lang="es-MX" sz="1200" dirty="0"/>
          </a:p>
        </p:txBody>
      </p:sp>
      <p:sp>
        <p:nvSpPr>
          <p:cNvPr id="15" name="14 CuadroTexto"/>
          <p:cNvSpPr txBox="1"/>
          <p:nvPr/>
        </p:nvSpPr>
        <p:spPr>
          <a:xfrm>
            <a:off x="7401000" y="3245454"/>
            <a:ext cx="8255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200" dirty="0" smtClean="0"/>
              <a:t>CWP = 24</a:t>
            </a:r>
            <a:endParaRPr lang="es-MX" sz="1200" dirty="0"/>
          </a:p>
        </p:txBody>
      </p:sp>
      <p:cxnSp>
        <p:nvCxnSpPr>
          <p:cNvPr id="21" name="20 Conector angular"/>
          <p:cNvCxnSpPr>
            <a:stCxn id="13" idx="2"/>
          </p:cNvCxnSpPr>
          <p:nvPr/>
        </p:nvCxnSpPr>
        <p:spPr>
          <a:xfrm rot="16200000" flipH="1">
            <a:off x="1282298" y="2193739"/>
            <a:ext cx="83041" cy="371255"/>
          </a:xfrm>
          <a:prstGeom prst="bent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22 Conector angular"/>
          <p:cNvCxnSpPr>
            <a:stCxn id="15" idx="2"/>
          </p:cNvCxnSpPr>
          <p:nvPr/>
        </p:nvCxnSpPr>
        <p:spPr>
          <a:xfrm rot="5400000">
            <a:off x="7427746" y="3258995"/>
            <a:ext cx="122571" cy="649486"/>
          </a:xfrm>
          <a:prstGeom prst="bent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8391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858788" y="260648"/>
            <a:ext cx="7313612" cy="838200"/>
          </a:xfrm>
        </p:spPr>
        <p:txBody>
          <a:bodyPr>
            <a:normAutofit/>
          </a:bodyPr>
          <a:lstStyle/>
          <a:p>
            <a:pPr eaLnBrk="1" hangingPunct="1"/>
            <a:r>
              <a:rPr lang="es-ES_tradnl" sz="3600" b="1" dirty="0" smtClean="0">
                <a:solidFill>
                  <a:schemeClr val="accent3">
                    <a:lumMod val="75000"/>
                  </a:schemeClr>
                </a:solidFill>
              </a:rPr>
              <a:t>	Arquitecturas Paralelas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899592" y="1412776"/>
            <a:ext cx="6802386" cy="3944789"/>
          </a:xfrm>
        </p:spPr>
        <p:txBody>
          <a:bodyPr>
            <a:noAutofit/>
          </a:bodyPr>
          <a:lstStyle/>
          <a:p>
            <a:pPr algn="just" eaLnBrk="1" hangingPunct="1">
              <a:buFont typeface="Wingdings" pitchFamily="2" charset="2"/>
              <a:buNone/>
            </a:pPr>
            <a:r>
              <a:rPr lang="es-ES_tradnl" sz="2800" b="1" dirty="0" smtClean="0"/>
              <a:t>Objetivos: </a:t>
            </a:r>
            <a:endParaRPr lang="es-ES_tradnl" sz="2800" dirty="0" smtClean="0"/>
          </a:p>
          <a:p>
            <a:pPr algn="just" eaLnBrk="1" hangingPunct="1"/>
            <a:r>
              <a:rPr lang="es-ES_tradnl" sz="2800" dirty="0" smtClean="0"/>
              <a:t>Presentar al alumno el ciclo de máquina para entender donde puede mejorarse el rendimiento </a:t>
            </a:r>
            <a:r>
              <a:rPr lang="es-ES_tradnl" sz="2800" dirty="0" smtClean="0"/>
              <a:t>de la UCP </a:t>
            </a:r>
            <a:r>
              <a:rPr lang="es-ES_tradnl" sz="2800" dirty="0" smtClean="0"/>
              <a:t>y cómo surgen las arquitecturas RISC y CISC.</a:t>
            </a:r>
          </a:p>
          <a:p>
            <a:pPr algn="just"/>
            <a:r>
              <a:rPr lang="es-MX" sz="2800" dirty="0"/>
              <a:t>Revisar arquitecturas secuenciales y paralelas. Unidades funcionales: </a:t>
            </a:r>
            <a:r>
              <a:rPr lang="es-MX" sz="2800" dirty="0" smtClean="0"/>
              <a:t>captación </a:t>
            </a:r>
            <a:r>
              <a:rPr lang="es-MX" sz="2800" dirty="0"/>
              <a:t>instrucción,  </a:t>
            </a:r>
            <a:r>
              <a:rPr lang="es-MX" sz="2800" dirty="0" smtClean="0"/>
              <a:t>decodificación </a:t>
            </a:r>
            <a:r>
              <a:rPr lang="es-MX" sz="2800" dirty="0"/>
              <a:t>de instrucción, </a:t>
            </a:r>
            <a:r>
              <a:rPr lang="es-MX" sz="2800" dirty="0" smtClean="0"/>
              <a:t>traer </a:t>
            </a:r>
            <a:r>
              <a:rPr lang="es-MX" sz="2800" dirty="0" err="1" smtClean="0"/>
              <a:t>operandos</a:t>
            </a:r>
            <a:r>
              <a:rPr lang="es-MX" sz="2800" dirty="0" smtClean="0"/>
              <a:t> de memoria, </a:t>
            </a:r>
            <a:r>
              <a:rPr lang="es-MX" sz="2800" dirty="0" smtClean="0"/>
              <a:t>ejecución </a:t>
            </a:r>
            <a:r>
              <a:rPr lang="es-MX" sz="2800" dirty="0"/>
              <a:t>y almacenamiento de resultados. </a:t>
            </a:r>
            <a:r>
              <a:rPr lang="es-MX" sz="2800" dirty="0" smtClean="0"/>
              <a:t>Pipeline</a:t>
            </a:r>
            <a:r>
              <a:rPr lang="es-ES_tradnl" sz="28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93159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b="1" dirty="0" smtClean="0">
                <a:solidFill>
                  <a:schemeClr val="accent3">
                    <a:lumMod val="75000"/>
                  </a:schemeClr>
                </a:solidFill>
              </a:rPr>
              <a:t>Máquinas con instrucciones múltiples</a:t>
            </a:r>
            <a:endParaRPr lang="es-MX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772816"/>
            <a:ext cx="7620000" cy="4627984"/>
          </a:xfrm>
        </p:spPr>
        <p:txBody>
          <a:bodyPr>
            <a:normAutofit/>
          </a:bodyPr>
          <a:lstStyle/>
          <a:p>
            <a:r>
              <a:rPr lang="es-MX" sz="2800" dirty="0" smtClean="0"/>
              <a:t>Distintas instrucciones en diferentes etapas de su ejecución</a:t>
            </a:r>
          </a:p>
          <a:p>
            <a:r>
              <a:rPr lang="es-MX" sz="2800" dirty="0" smtClean="0"/>
              <a:t>Arquitectura </a:t>
            </a:r>
            <a:r>
              <a:rPr lang="es-MX" sz="2800" dirty="0" err="1" smtClean="0"/>
              <a:t>superescalar</a:t>
            </a:r>
            <a:endParaRPr lang="es-MX" sz="2800" dirty="0" smtClean="0"/>
          </a:p>
          <a:p>
            <a:pPr lvl="1"/>
            <a:r>
              <a:rPr lang="es-MX" sz="2800" dirty="0" smtClean="0"/>
              <a:t>IU: </a:t>
            </a:r>
            <a:r>
              <a:rPr lang="es-MX" sz="2800" dirty="0" err="1" smtClean="0"/>
              <a:t>Integer</a:t>
            </a:r>
            <a:r>
              <a:rPr lang="es-MX" sz="2800" dirty="0" smtClean="0"/>
              <a:t> </a:t>
            </a:r>
            <a:r>
              <a:rPr lang="es-MX" sz="2800" dirty="0" err="1" smtClean="0"/>
              <a:t>unit</a:t>
            </a:r>
            <a:endParaRPr lang="es-MX" sz="2800" dirty="0" smtClean="0"/>
          </a:p>
          <a:p>
            <a:pPr lvl="1"/>
            <a:r>
              <a:rPr lang="es-MX" sz="2800" dirty="0" smtClean="0"/>
              <a:t>FPU: </a:t>
            </a:r>
            <a:r>
              <a:rPr lang="es-MX" sz="2800" dirty="0" err="1" smtClean="0"/>
              <a:t>Floating</a:t>
            </a:r>
            <a:r>
              <a:rPr lang="es-MX" sz="2800" dirty="0" smtClean="0"/>
              <a:t> Point </a:t>
            </a:r>
            <a:r>
              <a:rPr lang="es-MX" sz="2800" dirty="0" err="1" smtClean="0"/>
              <a:t>Unit</a:t>
            </a:r>
            <a:endParaRPr lang="es-MX" sz="2800" dirty="0" smtClean="0"/>
          </a:p>
          <a:p>
            <a:pPr lvl="1"/>
            <a:r>
              <a:rPr lang="es-MX" sz="2800" dirty="0" smtClean="0"/>
              <a:t>BPU: </a:t>
            </a:r>
            <a:r>
              <a:rPr lang="es-MX" sz="2800" dirty="0" err="1" smtClean="0"/>
              <a:t>Branch</a:t>
            </a:r>
            <a:r>
              <a:rPr lang="es-MX" sz="2800" dirty="0" smtClean="0"/>
              <a:t> </a:t>
            </a:r>
            <a:r>
              <a:rPr lang="es-MX" sz="2800" dirty="0" err="1" smtClean="0"/>
              <a:t>Processing</a:t>
            </a:r>
            <a:r>
              <a:rPr lang="es-MX" sz="2800" dirty="0" smtClean="0"/>
              <a:t> </a:t>
            </a:r>
            <a:r>
              <a:rPr lang="es-MX" sz="2800" dirty="0" err="1" smtClean="0"/>
              <a:t>Unit</a:t>
            </a:r>
            <a:endParaRPr lang="es-MX" sz="2800" dirty="0" smtClean="0"/>
          </a:p>
          <a:p>
            <a:pPr marL="0" indent="0">
              <a:buNone/>
            </a:pP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788481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000" b="1" dirty="0" smtClean="0">
                <a:solidFill>
                  <a:schemeClr val="accent3">
                    <a:lumMod val="75000"/>
                  </a:schemeClr>
                </a:solidFill>
              </a:rPr>
              <a:t>Máquinas </a:t>
            </a:r>
            <a:r>
              <a:rPr lang="es-MX" sz="4000" b="1" dirty="0" err="1" smtClean="0">
                <a:solidFill>
                  <a:schemeClr val="accent3">
                    <a:lumMod val="75000"/>
                  </a:schemeClr>
                </a:solidFill>
              </a:rPr>
              <a:t>superescalares</a:t>
            </a:r>
            <a:endParaRPr lang="es-MX" sz="40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484784"/>
            <a:ext cx="7620000" cy="4800600"/>
          </a:xfrm>
        </p:spPr>
        <p:txBody>
          <a:bodyPr>
            <a:normAutofit/>
          </a:bodyPr>
          <a:lstStyle/>
          <a:p>
            <a:r>
              <a:rPr lang="es-MX" sz="2800" dirty="0" smtClean="0"/>
              <a:t>Unidad de instrucciones</a:t>
            </a:r>
          </a:p>
          <a:p>
            <a:pPr lvl="1"/>
            <a:r>
              <a:rPr lang="es-MX" sz="2800" dirty="0" smtClean="0"/>
              <a:t>Búsqueda anticipada de instrucciones</a:t>
            </a:r>
          </a:p>
          <a:p>
            <a:pPr lvl="1"/>
            <a:r>
              <a:rPr lang="es-MX" sz="2800" dirty="0" smtClean="0"/>
              <a:t>Colocarlas en una fila de instrucciones</a:t>
            </a:r>
          </a:p>
          <a:p>
            <a:pPr lvl="1"/>
            <a:r>
              <a:rPr lang="es-MX" sz="2800" dirty="0" smtClean="0"/>
              <a:t>Determinar los tipos de instrucciones y las relaciones de dependencia entre las mismas</a:t>
            </a:r>
          </a:p>
          <a:p>
            <a:pPr lvl="1"/>
            <a:r>
              <a:rPr lang="es-MX" sz="2800" dirty="0" smtClean="0"/>
              <a:t>Distribuirlas entre las distintas unidades de ejecución</a:t>
            </a: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3104396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908720"/>
            <a:ext cx="3277915" cy="49700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1547664" y="3140968"/>
            <a:ext cx="1687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POWER PC 601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74099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4624"/>
            <a:ext cx="7620000" cy="1143000"/>
          </a:xfrm>
        </p:spPr>
        <p:txBody>
          <a:bodyPr>
            <a:normAutofit/>
          </a:bodyPr>
          <a:lstStyle/>
          <a:p>
            <a:r>
              <a:rPr lang="es-MX" sz="4000" b="1" dirty="0" smtClean="0">
                <a:solidFill>
                  <a:schemeClr val="accent3">
                    <a:lumMod val="75000"/>
                  </a:schemeClr>
                </a:solidFill>
              </a:rPr>
              <a:t>Procesamiento Paralelo</a:t>
            </a:r>
            <a:endParaRPr lang="es-MX" sz="40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268760"/>
            <a:ext cx="7620000" cy="5132040"/>
          </a:xfrm>
        </p:spPr>
        <p:txBody>
          <a:bodyPr>
            <a:normAutofit/>
          </a:bodyPr>
          <a:lstStyle/>
          <a:p>
            <a:r>
              <a:rPr lang="es-MX" sz="2800" dirty="0" smtClean="0"/>
              <a:t>Se coordina la acción de varios procesadores que trabajan sobre un único problema</a:t>
            </a:r>
            <a:endParaRPr lang="es-MX" sz="2800" dirty="0"/>
          </a:p>
        </p:txBody>
      </p:sp>
      <p:grpSp>
        <p:nvGrpSpPr>
          <p:cNvPr id="40" name="39 Grupo"/>
          <p:cNvGrpSpPr/>
          <p:nvPr/>
        </p:nvGrpSpPr>
        <p:grpSpPr>
          <a:xfrm>
            <a:off x="1475656" y="2492896"/>
            <a:ext cx="5904656" cy="3744416"/>
            <a:chOff x="971600" y="2564904"/>
            <a:chExt cx="5904656" cy="3744416"/>
          </a:xfrm>
        </p:grpSpPr>
        <p:grpSp>
          <p:nvGrpSpPr>
            <p:cNvPr id="29" name="28 Grupo"/>
            <p:cNvGrpSpPr/>
            <p:nvPr/>
          </p:nvGrpSpPr>
          <p:grpSpPr>
            <a:xfrm>
              <a:off x="971600" y="2564904"/>
              <a:ext cx="5904656" cy="2516856"/>
              <a:chOff x="971600" y="2784352"/>
              <a:chExt cx="5904656" cy="2516856"/>
            </a:xfrm>
          </p:grpSpPr>
          <p:sp>
            <p:nvSpPr>
              <p:cNvPr id="4" name="3 Rectángulo"/>
              <p:cNvSpPr/>
              <p:nvPr/>
            </p:nvSpPr>
            <p:spPr>
              <a:xfrm>
                <a:off x="3131840" y="2784352"/>
                <a:ext cx="1656184" cy="644648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MX" dirty="0" smtClean="0"/>
                  <a:t>Programa</a:t>
                </a:r>
                <a:endParaRPr lang="es-ES" dirty="0"/>
              </a:p>
            </p:txBody>
          </p:sp>
          <p:sp>
            <p:nvSpPr>
              <p:cNvPr id="5" name="4 Rectángulo"/>
              <p:cNvSpPr/>
              <p:nvPr/>
            </p:nvSpPr>
            <p:spPr>
              <a:xfrm>
                <a:off x="971600" y="4293096"/>
                <a:ext cx="1008112" cy="1008112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MX" dirty="0" smtClean="0"/>
                  <a:t>CPU</a:t>
                </a:r>
              </a:p>
              <a:p>
                <a:pPr algn="ctr"/>
                <a:r>
                  <a:rPr lang="es-MX" dirty="0" smtClean="0"/>
                  <a:t>Tarea 1</a:t>
                </a:r>
                <a:endParaRPr lang="es-ES" dirty="0"/>
              </a:p>
            </p:txBody>
          </p:sp>
          <p:sp>
            <p:nvSpPr>
              <p:cNvPr id="8" name="7 Rectángulo"/>
              <p:cNvSpPr/>
              <p:nvPr/>
            </p:nvSpPr>
            <p:spPr>
              <a:xfrm>
                <a:off x="2195736" y="4293096"/>
                <a:ext cx="1008112" cy="1008112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MX" dirty="0" smtClean="0"/>
                  <a:t>CPU</a:t>
                </a:r>
              </a:p>
              <a:p>
                <a:pPr algn="ctr"/>
                <a:r>
                  <a:rPr lang="es-MX" dirty="0" smtClean="0"/>
                  <a:t>Tarea 2</a:t>
                </a:r>
                <a:endParaRPr lang="es-ES" dirty="0"/>
              </a:p>
            </p:txBody>
          </p:sp>
          <p:sp>
            <p:nvSpPr>
              <p:cNvPr id="9" name="8 Rectángulo"/>
              <p:cNvSpPr/>
              <p:nvPr/>
            </p:nvSpPr>
            <p:spPr>
              <a:xfrm>
                <a:off x="3419872" y="4293096"/>
                <a:ext cx="1008112" cy="1008112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MX" dirty="0" smtClean="0"/>
                  <a:t>CPU</a:t>
                </a:r>
              </a:p>
              <a:p>
                <a:pPr algn="ctr"/>
                <a:r>
                  <a:rPr lang="es-MX" dirty="0" smtClean="0"/>
                  <a:t>Tarea 3</a:t>
                </a:r>
                <a:endParaRPr lang="es-ES" dirty="0"/>
              </a:p>
            </p:txBody>
          </p:sp>
          <p:sp>
            <p:nvSpPr>
              <p:cNvPr id="10" name="9 Rectángulo"/>
              <p:cNvSpPr/>
              <p:nvPr/>
            </p:nvSpPr>
            <p:spPr>
              <a:xfrm>
                <a:off x="4644008" y="4293096"/>
                <a:ext cx="1008112" cy="1008112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MX" dirty="0" smtClean="0"/>
                  <a:t>CPU</a:t>
                </a:r>
              </a:p>
              <a:p>
                <a:pPr algn="ctr"/>
                <a:r>
                  <a:rPr lang="es-MX" dirty="0" smtClean="0"/>
                  <a:t>Tarea 4</a:t>
                </a:r>
                <a:endParaRPr lang="es-ES" dirty="0"/>
              </a:p>
            </p:txBody>
          </p:sp>
          <p:sp>
            <p:nvSpPr>
              <p:cNvPr id="11" name="10 Rectángulo"/>
              <p:cNvSpPr/>
              <p:nvPr/>
            </p:nvSpPr>
            <p:spPr>
              <a:xfrm>
                <a:off x="5868144" y="4293096"/>
                <a:ext cx="1008112" cy="1008112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MX" dirty="0" smtClean="0"/>
                  <a:t>CPU</a:t>
                </a:r>
              </a:p>
              <a:p>
                <a:pPr algn="ctr"/>
                <a:r>
                  <a:rPr lang="es-MX" dirty="0" smtClean="0"/>
                  <a:t>Tarea 5</a:t>
                </a:r>
                <a:endParaRPr lang="es-ES" dirty="0"/>
              </a:p>
            </p:txBody>
          </p:sp>
          <p:cxnSp>
            <p:nvCxnSpPr>
              <p:cNvPr id="20" name="19 Conector recto de flecha"/>
              <p:cNvCxnSpPr>
                <a:endCxn id="5" idx="0"/>
              </p:cNvCxnSpPr>
              <p:nvPr/>
            </p:nvCxnSpPr>
            <p:spPr>
              <a:xfrm>
                <a:off x="1475656" y="3717032"/>
                <a:ext cx="0" cy="576064"/>
              </a:xfrm>
              <a:prstGeom prst="straightConnector1">
                <a:avLst/>
              </a:prstGeom>
              <a:ln w="28575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22 Conector recto de flecha"/>
              <p:cNvCxnSpPr/>
              <p:nvPr/>
            </p:nvCxnSpPr>
            <p:spPr>
              <a:xfrm>
                <a:off x="2699792" y="3717032"/>
                <a:ext cx="0" cy="576064"/>
              </a:xfrm>
              <a:prstGeom prst="straightConnector1">
                <a:avLst/>
              </a:prstGeom>
              <a:ln w="28575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23 Conector recto de flecha"/>
              <p:cNvCxnSpPr/>
              <p:nvPr/>
            </p:nvCxnSpPr>
            <p:spPr>
              <a:xfrm>
                <a:off x="3923928" y="3429000"/>
                <a:ext cx="0" cy="864096"/>
              </a:xfrm>
              <a:prstGeom prst="straightConnector1">
                <a:avLst/>
              </a:prstGeom>
              <a:ln w="28575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24 Conector recto de flecha"/>
              <p:cNvCxnSpPr/>
              <p:nvPr/>
            </p:nvCxnSpPr>
            <p:spPr>
              <a:xfrm>
                <a:off x="5148064" y="3717032"/>
                <a:ext cx="0" cy="576064"/>
              </a:xfrm>
              <a:prstGeom prst="straightConnector1">
                <a:avLst/>
              </a:prstGeom>
              <a:ln w="28575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25 Conector recto de flecha"/>
              <p:cNvCxnSpPr/>
              <p:nvPr/>
            </p:nvCxnSpPr>
            <p:spPr>
              <a:xfrm>
                <a:off x="6372200" y="3717032"/>
                <a:ext cx="0" cy="576064"/>
              </a:xfrm>
              <a:prstGeom prst="straightConnector1">
                <a:avLst/>
              </a:prstGeom>
              <a:ln w="28575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21 Conector recto"/>
              <p:cNvCxnSpPr/>
              <p:nvPr/>
            </p:nvCxnSpPr>
            <p:spPr>
              <a:xfrm>
                <a:off x="1475656" y="3717032"/>
                <a:ext cx="4896544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1" name="30 Rectángulo"/>
            <p:cNvSpPr/>
            <p:nvPr/>
          </p:nvSpPr>
          <p:spPr>
            <a:xfrm>
              <a:off x="971600" y="5664672"/>
              <a:ext cx="5904656" cy="64464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 smtClean="0"/>
                <a:t>Resultado</a:t>
              </a:r>
              <a:endParaRPr lang="es-ES" dirty="0"/>
            </a:p>
          </p:txBody>
        </p:sp>
        <p:cxnSp>
          <p:nvCxnSpPr>
            <p:cNvPr id="32" name="31 Conector recto de flecha"/>
            <p:cNvCxnSpPr/>
            <p:nvPr/>
          </p:nvCxnSpPr>
          <p:spPr>
            <a:xfrm>
              <a:off x="1403648" y="5085184"/>
              <a:ext cx="0" cy="576064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32 Conector recto de flecha"/>
            <p:cNvCxnSpPr/>
            <p:nvPr/>
          </p:nvCxnSpPr>
          <p:spPr>
            <a:xfrm>
              <a:off x="2627784" y="5085184"/>
              <a:ext cx="0" cy="576064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33 Conector recto de flecha"/>
            <p:cNvCxnSpPr/>
            <p:nvPr/>
          </p:nvCxnSpPr>
          <p:spPr>
            <a:xfrm>
              <a:off x="5076056" y="5085184"/>
              <a:ext cx="0" cy="576064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34 Conector recto de flecha"/>
            <p:cNvCxnSpPr/>
            <p:nvPr/>
          </p:nvCxnSpPr>
          <p:spPr>
            <a:xfrm>
              <a:off x="6300192" y="5085184"/>
              <a:ext cx="0" cy="576064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36 Conector recto de flecha"/>
            <p:cNvCxnSpPr>
              <a:stCxn id="9" idx="2"/>
              <a:endCxn id="31" idx="0"/>
            </p:cNvCxnSpPr>
            <p:nvPr/>
          </p:nvCxnSpPr>
          <p:spPr>
            <a:xfrm>
              <a:off x="3923928" y="5081760"/>
              <a:ext cx="0" cy="582912"/>
            </a:xfrm>
            <a:prstGeom prst="straightConnector1">
              <a:avLst/>
            </a:prstGeom>
            <a:ln w="28575">
              <a:solidFill>
                <a:schemeClr val="accent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38 Conector angular"/>
            <p:cNvCxnSpPr>
              <a:stCxn id="31" idx="1"/>
              <a:endCxn id="4" idx="1"/>
            </p:cNvCxnSpPr>
            <p:nvPr/>
          </p:nvCxnSpPr>
          <p:spPr>
            <a:xfrm rot="10800000" flipH="1">
              <a:off x="971600" y="2887228"/>
              <a:ext cx="2160240" cy="3099768"/>
            </a:xfrm>
            <a:prstGeom prst="bentConnector3">
              <a:avLst>
                <a:gd name="adj1" fmla="val -10582"/>
              </a:avLst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56163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539552" y="365125"/>
            <a:ext cx="737990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3600" b="1" dirty="0">
                <a:solidFill>
                  <a:schemeClr val="accent3">
                    <a:lumMod val="75000"/>
                  </a:schemeClr>
                </a:solidFill>
              </a:rPr>
              <a:t>Taxonomía de Arquitecturas Paralelas</a:t>
            </a:r>
          </a:p>
        </p:txBody>
      </p:sp>
      <p:grpSp>
        <p:nvGrpSpPr>
          <p:cNvPr id="2" name="1 Grupo"/>
          <p:cNvGrpSpPr/>
          <p:nvPr/>
        </p:nvGrpSpPr>
        <p:grpSpPr>
          <a:xfrm>
            <a:off x="1282476" y="1340768"/>
            <a:ext cx="5665788" cy="4572000"/>
            <a:chOff x="1282476" y="1340768"/>
            <a:chExt cx="5665788" cy="4572000"/>
          </a:xfrm>
        </p:grpSpPr>
        <p:sp>
          <p:nvSpPr>
            <p:cNvPr id="7171" name="Text Box 3"/>
            <p:cNvSpPr txBox="1">
              <a:spLocks noChangeArrowheads="1"/>
            </p:cNvSpPr>
            <p:nvPr/>
          </p:nvSpPr>
          <p:spPr bwMode="auto">
            <a:xfrm rot="-5400000">
              <a:off x="-500286" y="3580730"/>
              <a:ext cx="3962400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ES" sz="2000">
                  <a:solidFill>
                    <a:schemeClr val="tx1"/>
                  </a:solidFill>
                </a:rPr>
                <a:t>Distribuida Memoria Compartida</a:t>
              </a:r>
            </a:p>
          </p:txBody>
        </p:sp>
        <p:sp>
          <p:nvSpPr>
            <p:cNvPr id="7172" name="Rectangle 5"/>
            <p:cNvSpPr>
              <a:spLocks noChangeArrowheads="1"/>
            </p:cNvSpPr>
            <p:nvPr/>
          </p:nvSpPr>
          <p:spPr bwMode="auto">
            <a:xfrm>
              <a:off x="1815876" y="1721768"/>
              <a:ext cx="2519363" cy="2057400"/>
            </a:xfrm>
            <a:prstGeom prst="rect">
              <a:avLst/>
            </a:prstGeom>
            <a:solidFill>
              <a:srgbClr val="CCFFFF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s-ES_tradnl" sz="2400">
                <a:solidFill>
                  <a:schemeClr val="tx1"/>
                </a:solidFill>
              </a:endParaRPr>
            </a:p>
          </p:txBody>
        </p:sp>
        <p:sp>
          <p:nvSpPr>
            <p:cNvPr id="7173" name="Text Box 4"/>
            <p:cNvSpPr txBox="1">
              <a:spLocks noChangeArrowheads="1"/>
            </p:cNvSpPr>
            <p:nvPr/>
          </p:nvSpPr>
          <p:spPr bwMode="auto">
            <a:xfrm>
              <a:off x="2044476" y="1340768"/>
              <a:ext cx="4479925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 sz="2000">
                  <a:solidFill>
                    <a:schemeClr val="tx1"/>
                  </a:solidFill>
                </a:rPr>
                <a:t>MIMD		Control		SIMD</a:t>
              </a:r>
            </a:p>
          </p:txBody>
        </p:sp>
        <p:sp>
          <p:nvSpPr>
            <p:cNvPr id="7174" name="Rectangle 7"/>
            <p:cNvSpPr>
              <a:spLocks noChangeArrowheads="1"/>
            </p:cNvSpPr>
            <p:nvPr/>
          </p:nvSpPr>
          <p:spPr bwMode="auto">
            <a:xfrm>
              <a:off x="1815876" y="3855368"/>
              <a:ext cx="2519363" cy="2057400"/>
            </a:xfrm>
            <a:prstGeom prst="rect">
              <a:avLst/>
            </a:prstGeom>
            <a:solidFill>
              <a:srgbClr val="FFFF99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s-ES_tradnl" sz="1800"/>
            </a:p>
          </p:txBody>
        </p:sp>
        <p:sp>
          <p:nvSpPr>
            <p:cNvPr id="7175" name="Rectangle 8"/>
            <p:cNvSpPr>
              <a:spLocks noChangeArrowheads="1"/>
            </p:cNvSpPr>
            <p:nvPr/>
          </p:nvSpPr>
          <p:spPr bwMode="auto">
            <a:xfrm>
              <a:off x="4406676" y="1721768"/>
              <a:ext cx="2519363" cy="2057400"/>
            </a:xfrm>
            <a:prstGeom prst="rect">
              <a:avLst/>
            </a:prstGeom>
            <a:solidFill>
              <a:srgbClr val="CCFFCC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7176" name="Rectangle 9"/>
            <p:cNvSpPr>
              <a:spLocks noChangeArrowheads="1"/>
            </p:cNvSpPr>
            <p:nvPr/>
          </p:nvSpPr>
          <p:spPr bwMode="auto">
            <a:xfrm>
              <a:off x="4406676" y="3855368"/>
              <a:ext cx="2519363" cy="2057400"/>
            </a:xfrm>
            <a:prstGeom prst="rect">
              <a:avLst/>
            </a:prstGeom>
            <a:solidFill>
              <a:srgbClr val="FFCC99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7177" name="Text Box 11"/>
            <p:cNvSpPr txBox="1">
              <a:spLocks noChangeArrowheads="1"/>
            </p:cNvSpPr>
            <p:nvPr/>
          </p:nvSpPr>
          <p:spPr bwMode="auto">
            <a:xfrm>
              <a:off x="3416076" y="1950368"/>
              <a:ext cx="771525" cy="1558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 sz="1600"/>
                <a:t>NYU</a:t>
              </a:r>
            </a:p>
            <a:p>
              <a:r>
                <a:rPr lang="es-ES" sz="1600"/>
                <a:t>RP3</a:t>
              </a:r>
            </a:p>
            <a:p>
              <a:r>
                <a:rPr lang="es-ES" sz="1600"/>
                <a:t>HEP</a:t>
              </a:r>
            </a:p>
            <a:p>
              <a:r>
                <a:rPr lang="es-ES" sz="1600"/>
                <a:t>Cm*</a:t>
              </a:r>
            </a:p>
            <a:p>
              <a:r>
                <a:rPr lang="es-ES" sz="1600"/>
                <a:t>Cedar</a:t>
              </a:r>
            </a:p>
            <a:p>
              <a:r>
                <a:rPr lang="es-ES" sz="1600"/>
                <a:t>Alliant</a:t>
              </a:r>
            </a:p>
          </p:txBody>
        </p:sp>
        <p:sp>
          <p:nvSpPr>
            <p:cNvPr id="7178" name="Text Box 12"/>
            <p:cNvSpPr txBox="1">
              <a:spLocks noChangeArrowheads="1"/>
            </p:cNvSpPr>
            <p:nvPr/>
          </p:nvSpPr>
          <p:spPr bwMode="auto">
            <a:xfrm>
              <a:off x="4559076" y="2255168"/>
              <a:ext cx="984250" cy="9159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 sz="1800"/>
                <a:t>Cray</a:t>
              </a:r>
            </a:p>
            <a:p>
              <a:r>
                <a:rPr lang="es-ES" sz="1800"/>
                <a:t>CDC</a:t>
              </a:r>
            </a:p>
            <a:p>
              <a:r>
                <a:rPr lang="es-ES" sz="1800"/>
                <a:t>ES/9000</a:t>
              </a:r>
            </a:p>
          </p:txBody>
        </p:sp>
        <p:sp>
          <p:nvSpPr>
            <p:cNvPr id="7179" name="Oval 13"/>
            <p:cNvSpPr>
              <a:spLocks noChangeArrowheads="1"/>
            </p:cNvSpPr>
            <p:nvPr/>
          </p:nvSpPr>
          <p:spPr bwMode="auto">
            <a:xfrm>
              <a:off x="3111276" y="1721768"/>
              <a:ext cx="2438400" cy="1981200"/>
            </a:xfrm>
            <a:prstGeom prst="ellipse">
              <a:avLst/>
            </a:prstGeom>
            <a:noFill/>
            <a:ln w="19050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7180" name="Text Box 14"/>
            <p:cNvSpPr txBox="1">
              <a:spLocks noChangeArrowheads="1"/>
            </p:cNvSpPr>
            <p:nvPr/>
          </p:nvSpPr>
          <p:spPr bwMode="auto">
            <a:xfrm>
              <a:off x="2409601" y="3366418"/>
              <a:ext cx="757238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 sz="1800"/>
                <a:t>MaRS</a:t>
              </a:r>
            </a:p>
          </p:txBody>
        </p:sp>
        <p:sp>
          <p:nvSpPr>
            <p:cNvPr id="7181" name="Text Box 16"/>
            <p:cNvSpPr txBox="1">
              <a:spLocks noChangeArrowheads="1"/>
            </p:cNvSpPr>
            <p:nvPr/>
          </p:nvSpPr>
          <p:spPr bwMode="auto">
            <a:xfrm>
              <a:off x="2273076" y="3823618"/>
              <a:ext cx="1276350" cy="641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 sz="1800"/>
                <a:t>Manchester</a:t>
              </a:r>
            </a:p>
            <a:p>
              <a:r>
                <a:rPr lang="es-ES" sz="1800"/>
                <a:t>Dado</a:t>
              </a:r>
            </a:p>
          </p:txBody>
        </p:sp>
        <p:sp>
          <p:nvSpPr>
            <p:cNvPr id="7182" name="Oval 17"/>
            <p:cNvSpPr>
              <a:spLocks noChangeArrowheads="1"/>
            </p:cNvSpPr>
            <p:nvPr/>
          </p:nvSpPr>
          <p:spPr bwMode="auto">
            <a:xfrm>
              <a:off x="2120676" y="3321968"/>
              <a:ext cx="1371600" cy="1219200"/>
            </a:xfrm>
            <a:prstGeom prst="ellipse">
              <a:avLst/>
            </a:prstGeom>
            <a:noFill/>
            <a:ln w="19050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7183" name="Text Box 18"/>
            <p:cNvSpPr txBox="1">
              <a:spLocks noChangeArrowheads="1"/>
            </p:cNvSpPr>
            <p:nvPr/>
          </p:nvSpPr>
          <p:spPr bwMode="auto">
            <a:xfrm>
              <a:off x="1815876" y="2178968"/>
              <a:ext cx="1309688" cy="625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 sz="1800" b="1" dirty="0"/>
                <a:t>  </a:t>
              </a:r>
              <a:r>
                <a:rPr lang="es-ES" sz="1700" b="1" dirty="0"/>
                <a:t>Máquinas</a:t>
              </a:r>
            </a:p>
            <a:p>
              <a:r>
                <a:rPr lang="es-ES" sz="1700" b="1" dirty="0"/>
                <a:t>Funcionales</a:t>
              </a:r>
            </a:p>
          </p:txBody>
        </p:sp>
        <p:sp>
          <p:nvSpPr>
            <p:cNvPr id="7184" name="Text Box 19"/>
            <p:cNvSpPr txBox="1">
              <a:spLocks noChangeArrowheads="1"/>
            </p:cNvSpPr>
            <p:nvPr/>
          </p:nvSpPr>
          <p:spPr bwMode="auto">
            <a:xfrm>
              <a:off x="5244876" y="3093368"/>
              <a:ext cx="1703388" cy="625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 sz="1800" b="1"/>
                <a:t>  </a:t>
              </a:r>
              <a:r>
                <a:rPr lang="es-ES" sz="1700" b="1"/>
                <a:t>Super</a:t>
              </a:r>
            </a:p>
            <a:p>
              <a:r>
                <a:rPr lang="es-ES" sz="1700" b="1"/>
                <a:t>  Computadoras</a:t>
              </a:r>
            </a:p>
          </p:txBody>
        </p:sp>
        <p:sp>
          <p:nvSpPr>
            <p:cNvPr id="7185" name="Text Box 20"/>
            <p:cNvSpPr txBox="1">
              <a:spLocks noChangeArrowheads="1"/>
            </p:cNvSpPr>
            <p:nvPr/>
          </p:nvSpPr>
          <p:spPr bwMode="auto">
            <a:xfrm>
              <a:off x="4559076" y="3931568"/>
              <a:ext cx="2209800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s-ES" sz="1700" b="1"/>
                <a:t>Máquinas Celulares     y Sistólicas</a:t>
              </a:r>
            </a:p>
          </p:txBody>
        </p:sp>
        <p:sp>
          <p:nvSpPr>
            <p:cNvPr id="7186" name="Text Box 21"/>
            <p:cNvSpPr txBox="1">
              <a:spLocks noChangeArrowheads="1"/>
            </p:cNvSpPr>
            <p:nvPr/>
          </p:nvSpPr>
          <p:spPr bwMode="auto">
            <a:xfrm>
              <a:off x="4711476" y="4617368"/>
              <a:ext cx="1957388" cy="1069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 sz="1600"/>
                <a:t>  Illiac IV</a:t>
              </a:r>
            </a:p>
            <a:p>
              <a:r>
                <a:rPr lang="es-ES" sz="1600"/>
                <a:t>  MPP</a:t>
              </a:r>
            </a:p>
            <a:p>
              <a:r>
                <a:rPr lang="es-ES" sz="1600"/>
                <a:t>  Gapp</a:t>
              </a:r>
            </a:p>
            <a:p>
              <a:r>
                <a:rPr lang="es-ES" sz="1600"/>
                <a:t>Connection Machine</a:t>
              </a:r>
            </a:p>
          </p:txBody>
        </p:sp>
        <p:sp>
          <p:nvSpPr>
            <p:cNvPr id="7187" name="Oval 22"/>
            <p:cNvSpPr>
              <a:spLocks noChangeArrowheads="1"/>
            </p:cNvSpPr>
            <p:nvPr/>
          </p:nvSpPr>
          <p:spPr bwMode="auto">
            <a:xfrm>
              <a:off x="4482876" y="4464968"/>
              <a:ext cx="2438400" cy="1371600"/>
            </a:xfrm>
            <a:prstGeom prst="ellipse">
              <a:avLst/>
            </a:prstGeom>
            <a:noFill/>
            <a:ln w="19050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7188" name="Text Box 23"/>
            <p:cNvSpPr txBox="1">
              <a:spLocks noChangeArrowheads="1"/>
            </p:cNvSpPr>
            <p:nvPr/>
          </p:nvSpPr>
          <p:spPr bwMode="auto">
            <a:xfrm>
              <a:off x="1968276" y="4693568"/>
              <a:ext cx="1631950" cy="1069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 sz="1600" dirty="0" err="1"/>
                <a:t>Cosmic</a:t>
              </a:r>
              <a:r>
                <a:rPr lang="es-ES" sz="1600" dirty="0"/>
                <a:t> Cube</a:t>
              </a:r>
            </a:p>
            <a:p>
              <a:r>
                <a:rPr lang="es-ES" sz="1600" dirty="0" err="1"/>
                <a:t>HyperCube</a:t>
              </a:r>
              <a:r>
                <a:rPr lang="es-ES" sz="1600" dirty="0"/>
                <a:t> Intel</a:t>
              </a:r>
            </a:p>
            <a:p>
              <a:r>
                <a:rPr lang="es-ES" sz="1600" dirty="0"/>
                <a:t>SP1</a:t>
              </a:r>
            </a:p>
            <a:p>
              <a:r>
                <a:rPr lang="es-ES" sz="1600" dirty="0"/>
                <a:t>*-</a:t>
              </a:r>
              <a:r>
                <a:rPr lang="es-ES" sz="1600" dirty="0" err="1"/>
                <a:t>Transputer</a:t>
              </a:r>
              <a:endParaRPr lang="es-ES" sz="1600" dirty="0"/>
            </a:p>
          </p:txBody>
        </p:sp>
        <p:sp>
          <p:nvSpPr>
            <p:cNvPr id="7189" name="Oval 24"/>
            <p:cNvSpPr>
              <a:spLocks noChangeArrowheads="1"/>
            </p:cNvSpPr>
            <p:nvPr/>
          </p:nvSpPr>
          <p:spPr bwMode="auto">
            <a:xfrm>
              <a:off x="1892076" y="4541168"/>
              <a:ext cx="1676400" cy="1295400"/>
            </a:xfrm>
            <a:prstGeom prst="ellipse">
              <a:avLst/>
            </a:prstGeom>
            <a:noFill/>
            <a:ln w="19050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7190" name="Text Box 26"/>
            <p:cNvSpPr txBox="1">
              <a:spLocks noChangeArrowheads="1"/>
            </p:cNvSpPr>
            <p:nvPr/>
          </p:nvSpPr>
          <p:spPr bwMode="auto">
            <a:xfrm>
              <a:off x="3339876" y="4160168"/>
              <a:ext cx="1143000" cy="868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s-ES" sz="1700" b="1"/>
                <a:t>Paso </a:t>
              </a:r>
            </a:p>
            <a:p>
              <a:pPr algn="ctr"/>
              <a:r>
                <a:rPr lang="es-ES" sz="1700" b="1"/>
                <a:t>de </a:t>
              </a:r>
            </a:p>
            <a:p>
              <a:pPr algn="ctr"/>
              <a:r>
                <a:rPr lang="es-ES" sz="1700" b="1"/>
                <a:t>Mensajes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2901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MX" sz="4000" b="1" dirty="0" smtClean="0">
                <a:solidFill>
                  <a:schemeClr val="accent3">
                    <a:lumMod val="75000"/>
                  </a:schemeClr>
                </a:solidFill>
              </a:rPr>
              <a:t>Máquinas Paralelas</a:t>
            </a:r>
            <a:endParaRPr lang="es-ES" sz="4000" b="1" dirty="0" smtClean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251520" y="1600200"/>
            <a:ext cx="7620000" cy="4800600"/>
          </a:xfrm>
        </p:spPr>
        <p:txBody>
          <a:bodyPr>
            <a:normAutofit/>
          </a:bodyPr>
          <a:lstStyle/>
          <a:p>
            <a:pPr eaLnBrk="1" hangingPunct="1"/>
            <a:r>
              <a:rPr lang="es-MX" sz="2800" dirty="0" smtClean="0"/>
              <a:t>Memoria</a:t>
            </a:r>
          </a:p>
          <a:p>
            <a:pPr lvl="1" eaLnBrk="1" hangingPunct="1"/>
            <a:r>
              <a:rPr lang="es-MX" sz="2800" dirty="0" smtClean="0"/>
              <a:t>Distribuida</a:t>
            </a:r>
          </a:p>
          <a:p>
            <a:pPr lvl="1" eaLnBrk="1" hangingPunct="1"/>
            <a:r>
              <a:rPr lang="es-MX" sz="2800" dirty="0" smtClean="0"/>
              <a:t>Compartida</a:t>
            </a:r>
          </a:p>
          <a:p>
            <a:pPr eaLnBrk="1" hangingPunct="1"/>
            <a:endParaRPr lang="es-MX" sz="2800" dirty="0" smtClean="0"/>
          </a:p>
          <a:p>
            <a:pPr eaLnBrk="1" hangingPunct="1"/>
            <a:r>
              <a:rPr lang="es-MX" sz="2800" dirty="0" smtClean="0"/>
              <a:t>Control</a:t>
            </a:r>
            <a:endParaRPr lang="es-MX" sz="2800" dirty="0" smtClean="0"/>
          </a:p>
          <a:p>
            <a:pPr lvl="1" eaLnBrk="1" hangingPunct="1"/>
            <a:r>
              <a:rPr lang="es-MX" sz="2800" dirty="0" smtClean="0"/>
              <a:t>MIMD (</a:t>
            </a:r>
            <a:r>
              <a:rPr lang="es-MX" sz="2800" dirty="0" err="1" smtClean="0"/>
              <a:t>Multiple</a:t>
            </a:r>
            <a:r>
              <a:rPr lang="es-MX" sz="2800" dirty="0" smtClean="0"/>
              <a:t> </a:t>
            </a:r>
            <a:r>
              <a:rPr lang="es-MX" sz="2800" dirty="0" err="1" smtClean="0"/>
              <a:t>Instruction</a:t>
            </a:r>
            <a:r>
              <a:rPr lang="es-MX" sz="2800" dirty="0" smtClean="0"/>
              <a:t> </a:t>
            </a:r>
            <a:r>
              <a:rPr lang="es-MX" sz="2800" dirty="0" err="1" smtClean="0"/>
              <a:t>Multiple</a:t>
            </a:r>
            <a:r>
              <a:rPr lang="es-MX" sz="2800" dirty="0" smtClean="0"/>
              <a:t> Data)</a:t>
            </a:r>
          </a:p>
          <a:p>
            <a:pPr lvl="1" eaLnBrk="1" hangingPunct="1"/>
            <a:r>
              <a:rPr lang="es-MX" sz="2800" dirty="0" smtClean="0"/>
              <a:t>SIMD (Single </a:t>
            </a:r>
            <a:r>
              <a:rPr lang="es-MX" sz="2800" dirty="0" err="1" smtClean="0"/>
              <a:t>Instruction</a:t>
            </a:r>
            <a:r>
              <a:rPr lang="es-MX" sz="2800" dirty="0" smtClean="0"/>
              <a:t> </a:t>
            </a:r>
            <a:r>
              <a:rPr lang="es-MX" sz="2800" dirty="0" err="1" smtClean="0"/>
              <a:t>Multiple</a:t>
            </a:r>
            <a:r>
              <a:rPr lang="es-MX" sz="2800" dirty="0" smtClean="0"/>
              <a:t> Data)</a:t>
            </a:r>
          </a:p>
          <a:p>
            <a:pPr lvl="1" eaLnBrk="1" hangingPunct="1"/>
            <a:r>
              <a:rPr lang="es-MX" sz="2800" dirty="0" smtClean="0"/>
              <a:t>SISD (Single </a:t>
            </a:r>
            <a:r>
              <a:rPr lang="es-MX" sz="2800" dirty="0" err="1" smtClean="0"/>
              <a:t>Instruction</a:t>
            </a:r>
            <a:r>
              <a:rPr lang="es-MX" sz="2800" dirty="0" smtClean="0"/>
              <a:t> Single Data)</a:t>
            </a:r>
            <a:endParaRPr lang="es-ES" sz="2800" dirty="0" smtClean="0"/>
          </a:p>
        </p:txBody>
      </p:sp>
      <p:pic>
        <p:nvPicPr>
          <p:cNvPr id="5122" name="Picture 2" descr="Resultado de imagen para computadora paralel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412776"/>
            <a:ext cx="3102817" cy="2557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0383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MX" sz="4000" b="1" dirty="0" smtClean="0">
                <a:solidFill>
                  <a:schemeClr val="accent3">
                    <a:lumMod val="75000"/>
                  </a:schemeClr>
                </a:solidFill>
              </a:rPr>
              <a:t>Memoria</a:t>
            </a:r>
            <a:endParaRPr lang="es-ES" sz="4000" b="1" dirty="0" smtClean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533526"/>
            <a:ext cx="7620000" cy="4800600"/>
          </a:xfrm>
        </p:spPr>
        <p:txBody>
          <a:bodyPr>
            <a:normAutofit/>
          </a:bodyPr>
          <a:lstStyle/>
          <a:p>
            <a:pPr eaLnBrk="1" hangingPunct="1"/>
            <a:r>
              <a:rPr lang="es-MX" sz="2800" dirty="0" smtClean="0"/>
              <a:t>Compartida</a:t>
            </a:r>
          </a:p>
          <a:p>
            <a:pPr eaLnBrk="1" hangingPunct="1"/>
            <a:endParaRPr lang="es-MX" sz="2800" dirty="0" smtClean="0"/>
          </a:p>
          <a:p>
            <a:pPr eaLnBrk="1" hangingPunct="1"/>
            <a:endParaRPr lang="es-MX" sz="2800" dirty="0" smtClean="0"/>
          </a:p>
          <a:p>
            <a:pPr eaLnBrk="1" hangingPunct="1"/>
            <a:r>
              <a:rPr lang="es-MX" sz="2800" dirty="0" smtClean="0"/>
              <a:t>Distribuida</a:t>
            </a:r>
            <a:endParaRPr lang="es-ES" sz="2800" dirty="0" smtClean="0"/>
          </a:p>
        </p:txBody>
      </p:sp>
      <p:grpSp>
        <p:nvGrpSpPr>
          <p:cNvPr id="2" name="1 Grupo"/>
          <p:cNvGrpSpPr/>
          <p:nvPr/>
        </p:nvGrpSpPr>
        <p:grpSpPr>
          <a:xfrm>
            <a:off x="3581400" y="1341512"/>
            <a:ext cx="3657600" cy="1295400"/>
            <a:chOff x="3581400" y="2743200"/>
            <a:chExt cx="3657600" cy="1295400"/>
          </a:xfrm>
        </p:grpSpPr>
        <p:sp>
          <p:nvSpPr>
            <p:cNvPr id="9220" name="Rectangle 6"/>
            <p:cNvSpPr>
              <a:spLocks noChangeArrowheads="1"/>
            </p:cNvSpPr>
            <p:nvPr/>
          </p:nvSpPr>
          <p:spPr bwMode="auto">
            <a:xfrm>
              <a:off x="3581400" y="2743200"/>
              <a:ext cx="3657600" cy="4572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MX"/>
                <a:t>Memoria</a:t>
              </a:r>
              <a:endParaRPr lang="es-ES"/>
            </a:p>
          </p:txBody>
        </p:sp>
        <p:grpSp>
          <p:nvGrpSpPr>
            <p:cNvPr id="9221" name="Group 11"/>
            <p:cNvGrpSpPr>
              <a:grpSpLocks/>
            </p:cNvGrpSpPr>
            <p:nvPr/>
          </p:nvGrpSpPr>
          <p:grpSpPr bwMode="auto">
            <a:xfrm>
              <a:off x="6477000" y="3429000"/>
              <a:ext cx="609600" cy="609600"/>
              <a:chOff x="2400" y="3024"/>
              <a:chExt cx="384" cy="384"/>
            </a:xfrm>
          </p:grpSpPr>
          <p:sp>
            <p:nvSpPr>
              <p:cNvPr id="9254" name="Rectangle 8"/>
              <p:cNvSpPr>
                <a:spLocks noChangeArrowheads="1"/>
              </p:cNvSpPr>
              <p:nvPr/>
            </p:nvSpPr>
            <p:spPr bwMode="auto">
              <a:xfrm>
                <a:off x="2400" y="3024"/>
                <a:ext cx="384" cy="38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9255" name="Text Box 9"/>
              <p:cNvSpPr txBox="1">
                <a:spLocks noChangeArrowheads="1"/>
              </p:cNvSpPr>
              <p:nvPr/>
            </p:nvSpPr>
            <p:spPr bwMode="auto">
              <a:xfrm>
                <a:off x="2438" y="3073"/>
                <a:ext cx="305" cy="26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s-MX"/>
                  <a:t>Pn</a:t>
                </a:r>
                <a:endParaRPr lang="es-ES"/>
              </a:p>
            </p:txBody>
          </p:sp>
        </p:grpSp>
        <p:grpSp>
          <p:nvGrpSpPr>
            <p:cNvPr id="9222" name="Group 12"/>
            <p:cNvGrpSpPr>
              <a:grpSpLocks/>
            </p:cNvGrpSpPr>
            <p:nvPr/>
          </p:nvGrpSpPr>
          <p:grpSpPr bwMode="auto">
            <a:xfrm>
              <a:off x="3581400" y="3429000"/>
              <a:ext cx="609600" cy="609600"/>
              <a:chOff x="2400" y="3024"/>
              <a:chExt cx="384" cy="384"/>
            </a:xfrm>
          </p:grpSpPr>
          <p:sp>
            <p:nvSpPr>
              <p:cNvPr id="9252" name="Rectangle 13"/>
              <p:cNvSpPr>
                <a:spLocks noChangeArrowheads="1"/>
              </p:cNvSpPr>
              <p:nvPr/>
            </p:nvSpPr>
            <p:spPr bwMode="auto">
              <a:xfrm>
                <a:off x="2400" y="3024"/>
                <a:ext cx="384" cy="38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9253" name="Text Box 14"/>
              <p:cNvSpPr txBox="1">
                <a:spLocks noChangeArrowheads="1"/>
              </p:cNvSpPr>
              <p:nvPr/>
            </p:nvSpPr>
            <p:spPr bwMode="auto">
              <a:xfrm>
                <a:off x="2438" y="3073"/>
                <a:ext cx="298" cy="26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s-MX"/>
                  <a:t>P1</a:t>
                </a:r>
                <a:endParaRPr lang="es-ES"/>
              </a:p>
            </p:txBody>
          </p:sp>
        </p:grpSp>
        <p:grpSp>
          <p:nvGrpSpPr>
            <p:cNvPr id="9223" name="Group 15"/>
            <p:cNvGrpSpPr>
              <a:grpSpLocks/>
            </p:cNvGrpSpPr>
            <p:nvPr/>
          </p:nvGrpSpPr>
          <p:grpSpPr bwMode="auto">
            <a:xfrm>
              <a:off x="4419600" y="3429000"/>
              <a:ext cx="609600" cy="609600"/>
              <a:chOff x="2400" y="3024"/>
              <a:chExt cx="384" cy="384"/>
            </a:xfrm>
          </p:grpSpPr>
          <p:sp>
            <p:nvSpPr>
              <p:cNvPr id="9250" name="Rectangle 16"/>
              <p:cNvSpPr>
                <a:spLocks noChangeArrowheads="1"/>
              </p:cNvSpPr>
              <p:nvPr/>
            </p:nvSpPr>
            <p:spPr bwMode="auto">
              <a:xfrm>
                <a:off x="2400" y="3024"/>
                <a:ext cx="384" cy="38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9251" name="Text Box 17"/>
              <p:cNvSpPr txBox="1">
                <a:spLocks noChangeArrowheads="1"/>
              </p:cNvSpPr>
              <p:nvPr/>
            </p:nvSpPr>
            <p:spPr bwMode="auto">
              <a:xfrm>
                <a:off x="2438" y="3073"/>
                <a:ext cx="298" cy="26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s-MX"/>
                  <a:t>P2</a:t>
                </a:r>
                <a:endParaRPr lang="es-ES"/>
              </a:p>
            </p:txBody>
          </p:sp>
        </p:grpSp>
        <p:sp>
          <p:nvSpPr>
            <p:cNvPr id="9224" name="Line 18"/>
            <p:cNvSpPr>
              <a:spLocks noChangeShapeType="1"/>
            </p:cNvSpPr>
            <p:nvPr/>
          </p:nvSpPr>
          <p:spPr bwMode="auto">
            <a:xfrm>
              <a:off x="3886200" y="3200400"/>
              <a:ext cx="0" cy="228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s-MX"/>
            </a:p>
          </p:txBody>
        </p:sp>
        <p:sp>
          <p:nvSpPr>
            <p:cNvPr id="9225" name="Line 19"/>
            <p:cNvSpPr>
              <a:spLocks noChangeShapeType="1"/>
            </p:cNvSpPr>
            <p:nvPr/>
          </p:nvSpPr>
          <p:spPr bwMode="auto">
            <a:xfrm>
              <a:off x="4724400" y="3200400"/>
              <a:ext cx="0" cy="228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s-MX"/>
            </a:p>
          </p:txBody>
        </p:sp>
        <p:sp>
          <p:nvSpPr>
            <p:cNvPr id="9226" name="Line 20"/>
            <p:cNvSpPr>
              <a:spLocks noChangeShapeType="1"/>
            </p:cNvSpPr>
            <p:nvPr/>
          </p:nvSpPr>
          <p:spPr bwMode="auto">
            <a:xfrm>
              <a:off x="6781800" y="3200400"/>
              <a:ext cx="0" cy="228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s-MX"/>
            </a:p>
          </p:txBody>
        </p:sp>
        <p:sp>
          <p:nvSpPr>
            <p:cNvPr id="9227" name="Text Box 21"/>
            <p:cNvSpPr txBox="1">
              <a:spLocks noChangeArrowheads="1"/>
            </p:cNvSpPr>
            <p:nvPr/>
          </p:nvSpPr>
          <p:spPr bwMode="auto">
            <a:xfrm>
              <a:off x="5318125" y="3513138"/>
              <a:ext cx="460375" cy="519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MX" sz="2800" b="1"/>
                <a:t>...</a:t>
              </a:r>
              <a:endParaRPr lang="es-ES" sz="2800" b="1"/>
            </a:p>
          </p:txBody>
        </p:sp>
      </p:grpSp>
      <p:grpSp>
        <p:nvGrpSpPr>
          <p:cNvPr id="3" name="2 Grupo"/>
          <p:cNvGrpSpPr/>
          <p:nvPr/>
        </p:nvGrpSpPr>
        <p:grpSpPr>
          <a:xfrm>
            <a:off x="3779912" y="3481561"/>
            <a:ext cx="3211513" cy="1171575"/>
            <a:chOff x="2590800" y="4648200"/>
            <a:chExt cx="3211513" cy="1171575"/>
          </a:xfrm>
        </p:grpSpPr>
        <p:grpSp>
          <p:nvGrpSpPr>
            <p:cNvPr id="9228" name="Group 28"/>
            <p:cNvGrpSpPr>
              <a:grpSpLocks/>
            </p:cNvGrpSpPr>
            <p:nvPr/>
          </p:nvGrpSpPr>
          <p:grpSpPr bwMode="auto">
            <a:xfrm>
              <a:off x="2590800" y="4648200"/>
              <a:ext cx="625475" cy="1171575"/>
              <a:chOff x="1632" y="2928"/>
              <a:chExt cx="394" cy="738"/>
            </a:xfrm>
          </p:grpSpPr>
          <p:grpSp>
            <p:nvGrpSpPr>
              <p:cNvPr id="9244" name="Group 22"/>
              <p:cNvGrpSpPr>
                <a:grpSpLocks/>
              </p:cNvGrpSpPr>
              <p:nvPr/>
            </p:nvGrpSpPr>
            <p:grpSpPr bwMode="auto">
              <a:xfrm>
                <a:off x="1680" y="3360"/>
                <a:ext cx="336" cy="306"/>
                <a:chOff x="2400" y="3024"/>
                <a:chExt cx="384" cy="408"/>
              </a:xfrm>
            </p:grpSpPr>
            <p:sp>
              <p:nvSpPr>
                <p:cNvPr id="9248" name="Rectangle 23"/>
                <p:cNvSpPr>
                  <a:spLocks noChangeArrowheads="1"/>
                </p:cNvSpPr>
                <p:nvPr/>
              </p:nvSpPr>
              <p:spPr bwMode="auto">
                <a:xfrm>
                  <a:off x="2400" y="3024"/>
                  <a:ext cx="384" cy="384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s-MX"/>
                </a:p>
              </p:txBody>
            </p:sp>
            <p:sp>
              <p:nvSpPr>
                <p:cNvPr id="9249" name="Text Box 24"/>
                <p:cNvSpPr txBox="1">
                  <a:spLocks noChangeArrowheads="1"/>
                </p:cNvSpPr>
                <p:nvPr/>
              </p:nvSpPr>
              <p:spPr bwMode="auto">
                <a:xfrm>
                  <a:off x="2438" y="3073"/>
                  <a:ext cx="340" cy="35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s-MX"/>
                    <a:t>P1</a:t>
                  </a:r>
                  <a:endParaRPr lang="es-ES"/>
                </a:p>
              </p:txBody>
            </p:sp>
          </p:grpSp>
          <p:sp>
            <p:nvSpPr>
              <p:cNvPr id="9245" name="Line 25"/>
              <p:cNvSpPr>
                <a:spLocks noChangeShapeType="1"/>
              </p:cNvSpPr>
              <p:nvPr/>
            </p:nvSpPr>
            <p:spPr bwMode="auto">
              <a:xfrm>
                <a:off x="1872" y="3216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s-MX"/>
              </a:p>
            </p:txBody>
          </p:sp>
          <p:sp>
            <p:nvSpPr>
              <p:cNvPr id="9246" name="Rectangle 26"/>
              <p:cNvSpPr>
                <a:spLocks noChangeArrowheads="1"/>
              </p:cNvSpPr>
              <p:nvPr/>
            </p:nvSpPr>
            <p:spPr bwMode="auto">
              <a:xfrm>
                <a:off x="1632" y="2928"/>
                <a:ext cx="384" cy="28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9247" name="Text Box 27"/>
              <p:cNvSpPr txBox="1">
                <a:spLocks noChangeArrowheads="1"/>
              </p:cNvSpPr>
              <p:nvPr/>
            </p:nvSpPr>
            <p:spPr bwMode="auto">
              <a:xfrm>
                <a:off x="1680" y="2928"/>
                <a:ext cx="346" cy="26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s-MX"/>
                  <a:t>M1</a:t>
                </a:r>
                <a:endParaRPr lang="es-ES"/>
              </a:p>
            </p:txBody>
          </p:sp>
        </p:grpSp>
        <p:grpSp>
          <p:nvGrpSpPr>
            <p:cNvPr id="9229" name="Group 29"/>
            <p:cNvGrpSpPr>
              <a:grpSpLocks/>
            </p:cNvGrpSpPr>
            <p:nvPr/>
          </p:nvGrpSpPr>
          <p:grpSpPr bwMode="auto">
            <a:xfrm>
              <a:off x="3489325" y="4648200"/>
              <a:ext cx="625475" cy="1171575"/>
              <a:chOff x="1632" y="2928"/>
              <a:chExt cx="394" cy="738"/>
            </a:xfrm>
          </p:grpSpPr>
          <p:grpSp>
            <p:nvGrpSpPr>
              <p:cNvPr id="9238" name="Group 30"/>
              <p:cNvGrpSpPr>
                <a:grpSpLocks/>
              </p:cNvGrpSpPr>
              <p:nvPr/>
            </p:nvGrpSpPr>
            <p:grpSpPr bwMode="auto">
              <a:xfrm>
                <a:off x="1680" y="3360"/>
                <a:ext cx="336" cy="306"/>
                <a:chOff x="2400" y="3024"/>
                <a:chExt cx="384" cy="408"/>
              </a:xfrm>
            </p:grpSpPr>
            <p:sp>
              <p:nvSpPr>
                <p:cNvPr id="9242" name="Rectangle 31"/>
                <p:cNvSpPr>
                  <a:spLocks noChangeArrowheads="1"/>
                </p:cNvSpPr>
                <p:nvPr/>
              </p:nvSpPr>
              <p:spPr bwMode="auto">
                <a:xfrm>
                  <a:off x="2400" y="3024"/>
                  <a:ext cx="384" cy="384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s-MX"/>
                </a:p>
              </p:txBody>
            </p:sp>
            <p:sp>
              <p:nvSpPr>
                <p:cNvPr id="9243" name="Text Box 32"/>
                <p:cNvSpPr txBox="1">
                  <a:spLocks noChangeArrowheads="1"/>
                </p:cNvSpPr>
                <p:nvPr/>
              </p:nvSpPr>
              <p:spPr bwMode="auto">
                <a:xfrm>
                  <a:off x="2438" y="3073"/>
                  <a:ext cx="340" cy="35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s-MX"/>
                    <a:t>P2</a:t>
                  </a:r>
                  <a:endParaRPr lang="es-ES"/>
                </a:p>
              </p:txBody>
            </p:sp>
          </p:grpSp>
          <p:sp>
            <p:nvSpPr>
              <p:cNvPr id="9239" name="Line 33"/>
              <p:cNvSpPr>
                <a:spLocks noChangeShapeType="1"/>
              </p:cNvSpPr>
              <p:nvPr/>
            </p:nvSpPr>
            <p:spPr bwMode="auto">
              <a:xfrm>
                <a:off x="1872" y="3216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s-MX"/>
              </a:p>
            </p:txBody>
          </p:sp>
          <p:sp>
            <p:nvSpPr>
              <p:cNvPr id="9240" name="Rectangle 34"/>
              <p:cNvSpPr>
                <a:spLocks noChangeArrowheads="1"/>
              </p:cNvSpPr>
              <p:nvPr/>
            </p:nvSpPr>
            <p:spPr bwMode="auto">
              <a:xfrm>
                <a:off x="1632" y="2928"/>
                <a:ext cx="384" cy="28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9241" name="Text Box 35"/>
              <p:cNvSpPr txBox="1">
                <a:spLocks noChangeArrowheads="1"/>
              </p:cNvSpPr>
              <p:nvPr/>
            </p:nvSpPr>
            <p:spPr bwMode="auto">
              <a:xfrm>
                <a:off x="1680" y="2928"/>
                <a:ext cx="346" cy="26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s-MX"/>
                  <a:t>M2</a:t>
                </a:r>
                <a:endParaRPr lang="es-ES"/>
              </a:p>
            </p:txBody>
          </p:sp>
        </p:grpSp>
        <p:grpSp>
          <p:nvGrpSpPr>
            <p:cNvPr id="9230" name="Group 36"/>
            <p:cNvGrpSpPr>
              <a:grpSpLocks/>
            </p:cNvGrpSpPr>
            <p:nvPr/>
          </p:nvGrpSpPr>
          <p:grpSpPr bwMode="auto">
            <a:xfrm>
              <a:off x="5165725" y="4648200"/>
              <a:ext cx="636588" cy="1171575"/>
              <a:chOff x="1632" y="2928"/>
              <a:chExt cx="401" cy="738"/>
            </a:xfrm>
          </p:grpSpPr>
          <p:grpSp>
            <p:nvGrpSpPr>
              <p:cNvPr id="9232" name="Group 37"/>
              <p:cNvGrpSpPr>
                <a:grpSpLocks/>
              </p:cNvGrpSpPr>
              <p:nvPr/>
            </p:nvGrpSpPr>
            <p:grpSpPr bwMode="auto">
              <a:xfrm>
                <a:off x="1680" y="3360"/>
                <a:ext cx="338" cy="306"/>
                <a:chOff x="2400" y="3024"/>
                <a:chExt cx="386" cy="408"/>
              </a:xfrm>
            </p:grpSpPr>
            <p:sp>
              <p:nvSpPr>
                <p:cNvPr id="9236" name="Rectangle 38"/>
                <p:cNvSpPr>
                  <a:spLocks noChangeArrowheads="1"/>
                </p:cNvSpPr>
                <p:nvPr/>
              </p:nvSpPr>
              <p:spPr bwMode="auto">
                <a:xfrm>
                  <a:off x="2400" y="3024"/>
                  <a:ext cx="384" cy="384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s-MX"/>
                </a:p>
              </p:txBody>
            </p:sp>
            <p:sp>
              <p:nvSpPr>
                <p:cNvPr id="9237" name="Text Box 39"/>
                <p:cNvSpPr txBox="1">
                  <a:spLocks noChangeArrowheads="1"/>
                </p:cNvSpPr>
                <p:nvPr/>
              </p:nvSpPr>
              <p:spPr bwMode="auto">
                <a:xfrm>
                  <a:off x="2438" y="3073"/>
                  <a:ext cx="348" cy="35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s-MX"/>
                    <a:t>Pn</a:t>
                  </a:r>
                  <a:endParaRPr lang="es-ES"/>
                </a:p>
              </p:txBody>
            </p:sp>
          </p:grpSp>
          <p:sp>
            <p:nvSpPr>
              <p:cNvPr id="9233" name="Line 40"/>
              <p:cNvSpPr>
                <a:spLocks noChangeShapeType="1"/>
              </p:cNvSpPr>
              <p:nvPr/>
            </p:nvSpPr>
            <p:spPr bwMode="auto">
              <a:xfrm>
                <a:off x="1872" y="3216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s-MX"/>
              </a:p>
            </p:txBody>
          </p:sp>
          <p:sp>
            <p:nvSpPr>
              <p:cNvPr id="9234" name="Rectangle 41"/>
              <p:cNvSpPr>
                <a:spLocks noChangeArrowheads="1"/>
              </p:cNvSpPr>
              <p:nvPr/>
            </p:nvSpPr>
            <p:spPr bwMode="auto">
              <a:xfrm>
                <a:off x="1632" y="2928"/>
                <a:ext cx="384" cy="28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9235" name="Text Box 42"/>
              <p:cNvSpPr txBox="1">
                <a:spLocks noChangeArrowheads="1"/>
              </p:cNvSpPr>
              <p:nvPr/>
            </p:nvSpPr>
            <p:spPr bwMode="auto">
              <a:xfrm>
                <a:off x="1680" y="2928"/>
                <a:ext cx="353" cy="26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s-MX"/>
                  <a:t>Mn</a:t>
                </a:r>
                <a:endParaRPr lang="es-ES"/>
              </a:p>
            </p:txBody>
          </p:sp>
        </p:grpSp>
        <p:sp>
          <p:nvSpPr>
            <p:cNvPr id="9231" name="Text Box 43"/>
            <p:cNvSpPr txBox="1">
              <a:spLocks noChangeArrowheads="1"/>
            </p:cNvSpPr>
            <p:nvPr/>
          </p:nvSpPr>
          <p:spPr bwMode="auto">
            <a:xfrm>
              <a:off x="4495800" y="4967288"/>
              <a:ext cx="460375" cy="519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MX" sz="2800" b="1"/>
                <a:t>...</a:t>
              </a:r>
              <a:endParaRPr lang="es-ES" sz="2800" b="1"/>
            </a:p>
          </p:txBody>
        </p:sp>
      </p:grpSp>
    </p:spTree>
    <p:extLst>
      <p:ext uri="{BB962C8B-B14F-4D97-AF65-F5344CB8AC3E}">
        <p14:creationId xmlns:p14="http://schemas.microsoft.com/office/powerpoint/2010/main" val="3533684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71600" y="2171806"/>
            <a:ext cx="2592288" cy="2634589"/>
          </a:xfrm>
        </p:spPr>
        <p:txBody>
          <a:bodyPr>
            <a:normAutofit/>
          </a:bodyPr>
          <a:lstStyle/>
          <a:p>
            <a:r>
              <a:rPr lang="es-MX" sz="3200" b="1" dirty="0" smtClean="0">
                <a:solidFill>
                  <a:schemeClr val="accent3">
                    <a:lumMod val="75000"/>
                  </a:schemeClr>
                </a:solidFill>
              </a:rPr>
              <a:t>Taxonomía de </a:t>
            </a:r>
            <a:r>
              <a:rPr lang="es-MX" sz="3200" b="1" dirty="0" err="1" smtClean="0">
                <a:solidFill>
                  <a:schemeClr val="accent3">
                    <a:lumMod val="75000"/>
                  </a:schemeClr>
                </a:solidFill>
              </a:rPr>
              <a:t>Flynn</a:t>
            </a:r>
            <a:endParaRPr lang="es-MX" sz="32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6047" y="740891"/>
            <a:ext cx="4188321" cy="54964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86637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000" b="1" dirty="0" smtClean="0">
                <a:solidFill>
                  <a:schemeClr val="accent3">
                    <a:lumMod val="75000"/>
                  </a:schemeClr>
                </a:solidFill>
              </a:rPr>
              <a:t>¿Complejidad?</a:t>
            </a:r>
            <a:endParaRPr lang="es-MX" sz="40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3200" dirty="0" smtClean="0"/>
              <a:t>Tiempo</a:t>
            </a:r>
          </a:p>
          <a:p>
            <a:r>
              <a:rPr lang="es-MX" sz="3200" dirty="0" smtClean="0"/>
              <a:t>Espacio</a:t>
            </a:r>
          </a:p>
          <a:p>
            <a:r>
              <a:rPr lang="es-MX" sz="3200" dirty="0" smtClean="0"/>
              <a:t>Número de procesadores</a:t>
            </a:r>
          </a:p>
          <a:p>
            <a:r>
              <a:rPr lang="es-MX" sz="3200" dirty="0" smtClean="0"/>
              <a:t>Capacidad de la memoria local</a:t>
            </a:r>
          </a:p>
          <a:p>
            <a:r>
              <a:rPr lang="es-MX" sz="3200" dirty="0" smtClean="0"/>
              <a:t>Esquema de comunicación</a:t>
            </a:r>
          </a:p>
          <a:p>
            <a:r>
              <a:rPr lang="es-MX" sz="3200" dirty="0" smtClean="0"/>
              <a:t>Protocolos de sincronización</a:t>
            </a:r>
            <a:endParaRPr lang="es-MX" sz="3200" dirty="0"/>
          </a:p>
        </p:txBody>
      </p:sp>
    </p:spTree>
    <p:extLst>
      <p:ext uri="{BB962C8B-B14F-4D97-AF65-F5344CB8AC3E}">
        <p14:creationId xmlns:p14="http://schemas.microsoft.com/office/powerpoint/2010/main" val="376582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000" b="1" dirty="0" smtClean="0">
                <a:solidFill>
                  <a:schemeClr val="accent3">
                    <a:lumMod val="75000"/>
                  </a:schemeClr>
                </a:solidFill>
              </a:rPr>
              <a:t>¿Complejidad?</a:t>
            </a:r>
            <a:endParaRPr lang="es-MX" sz="40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2800" dirty="0" smtClean="0"/>
              <a:t>Sea P un problema y n su tamaño de entrada</a:t>
            </a:r>
          </a:p>
          <a:p>
            <a:r>
              <a:rPr lang="es-MX" sz="2800" dirty="0" smtClean="0"/>
              <a:t>La complejidad secuencial de P se denota por T*(n) (el mejor algoritmo secuencial)</a:t>
            </a:r>
          </a:p>
          <a:p>
            <a:r>
              <a:rPr lang="es-MX" sz="2800" dirty="0" smtClean="0"/>
              <a:t>Sea A un algoritmo paralelo que resuelve P en un tiempo </a:t>
            </a:r>
            <a:r>
              <a:rPr lang="es-MX" sz="2800" dirty="0" err="1" smtClean="0"/>
              <a:t>T</a:t>
            </a:r>
            <a:r>
              <a:rPr lang="es-MX" sz="2800" baseline="-25000" dirty="0" err="1" smtClean="0"/>
              <a:t>p</a:t>
            </a:r>
            <a:r>
              <a:rPr lang="es-MX" sz="2800" dirty="0" smtClean="0"/>
              <a:t>(n) en una computadora paralelo con p procesadores.</a:t>
            </a:r>
          </a:p>
          <a:p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1296442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501650"/>
            <a:ext cx="7772400" cy="747713"/>
          </a:xfrm>
        </p:spPr>
        <p:txBody>
          <a:bodyPr>
            <a:normAutofit fontScale="90000"/>
          </a:bodyPr>
          <a:lstStyle/>
          <a:p>
            <a:r>
              <a:rPr lang="es-ES_tradnl" b="1" dirty="0">
                <a:solidFill>
                  <a:schemeClr val="accent3">
                    <a:lumMod val="75000"/>
                  </a:schemeClr>
                </a:solidFill>
              </a:rPr>
              <a:t>Ciclos de Máquina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676400"/>
            <a:ext cx="7772400" cy="4114800"/>
          </a:xfrm>
        </p:spPr>
        <p:txBody>
          <a:bodyPr>
            <a:noAutofit/>
          </a:bodyPr>
          <a:lstStyle/>
          <a:p>
            <a:pPr lvl="1">
              <a:lnSpc>
                <a:spcPct val="90000"/>
              </a:lnSpc>
            </a:pPr>
            <a:r>
              <a:rPr lang="es-ES_tradnl" sz="2800" dirty="0"/>
              <a:t>La función de una computadora es ejecutar programas.</a:t>
            </a:r>
          </a:p>
          <a:p>
            <a:pPr lvl="1">
              <a:lnSpc>
                <a:spcPct val="90000"/>
              </a:lnSpc>
            </a:pPr>
            <a:r>
              <a:rPr lang="es-ES_tradnl" sz="2800" dirty="0" smtClean="0"/>
              <a:t>La </a:t>
            </a:r>
            <a:r>
              <a:rPr lang="es-ES_tradnl" sz="2800" dirty="0"/>
              <a:t>ejecución de un programa consiste en ejecutar una secuencia de instrucciones de máquina.</a:t>
            </a:r>
          </a:p>
          <a:p>
            <a:pPr lvl="1">
              <a:lnSpc>
                <a:spcPct val="90000"/>
              </a:lnSpc>
            </a:pPr>
            <a:r>
              <a:rPr lang="es-ES_tradnl" sz="2800" dirty="0" smtClean="0"/>
              <a:t>Cada </a:t>
            </a:r>
            <a:r>
              <a:rPr lang="es-ES_tradnl" sz="2800" dirty="0"/>
              <a:t>instrucción de máquina esta a su vez compuesta de un conjunto de ciclos llamados </a:t>
            </a:r>
            <a:r>
              <a:rPr lang="es-ES_tradnl" sz="2800" i="1" dirty="0"/>
              <a:t>ciclos de instrucciones</a:t>
            </a:r>
            <a:r>
              <a:rPr lang="es-ES_tradnl" sz="2800" dirty="0"/>
              <a:t>.</a:t>
            </a:r>
          </a:p>
          <a:p>
            <a:pPr lvl="1">
              <a:lnSpc>
                <a:spcPct val="90000"/>
              </a:lnSpc>
            </a:pPr>
            <a:r>
              <a:rPr lang="es-ES_tradnl" sz="2800" dirty="0" smtClean="0"/>
              <a:t>Cada </a:t>
            </a:r>
            <a:r>
              <a:rPr lang="es-ES_tradnl" sz="2800" dirty="0"/>
              <a:t>uno de los ciclos de instrucciones esta compuesto de una serie de pasos conocidos como </a:t>
            </a:r>
            <a:r>
              <a:rPr lang="es-ES_tradnl" sz="2800" i="1" dirty="0" smtClean="0"/>
              <a:t>micro operaciones</a:t>
            </a:r>
            <a:r>
              <a:rPr lang="es-ES_tradnl" sz="2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76438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000" b="1" dirty="0" smtClean="0">
                <a:solidFill>
                  <a:schemeClr val="accent3">
                    <a:lumMod val="75000"/>
                  </a:schemeClr>
                </a:solidFill>
              </a:rPr>
              <a:t>¿Complejidad?</a:t>
            </a:r>
            <a:endParaRPr lang="es-MX" sz="40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2800" dirty="0" smtClean="0"/>
              <a:t>La aceleración lograda con A (</a:t>
            </a:r>
            <a:r>
              <a:rPr lang="es-MX" sz="2800" b="1" dirty="0" err="1" smtClean="0"/>
              <a:t>speedup</a:t>
            </a:r>
            <a:r>
              <a:rPr lang="es-MX" sz="2800" dirty="0" smtClean="0"/>
              <a:t>) se define como :</a:t>
            </a:r>
          </a:p>
          <a:p>
            <a:endParaRPr lang="es-MX" sz="2800" dirty="0" smtClean="0"/>
          </a:p>
          <a:p>
            <a:endParaRPr lang="es-MX" sz="2800" dirty="0" smtClean="0"/>
          </a:p>
          <a:p>
            <a:r>
              <a:rPr lang="es-MX" sz="2800" dirty="0" smtClean="0"/>
              <a:t>La eficiencia lograda con A (</a:t>
            </a:r>
            <a:r>
              <a:rPr lang="es-MX" sz="2800" b="1" dirty="0" err="1" smtClean="0"/>
              <a:t>efficiency</a:t>
            </a:r>
            <a:r>
              <a:rPr lang="es-MX" sz="2800" dirty="0" smtClean="0"/>
              <a:t>) se define como:</a:t>
            </a:r>
          </a:p>
          <a:p>
            <a:endParaRPr lang="es-MX" sz="2800" dirty="0" smtClean="0"/>
          </a:p>
        </p:txBody>
      </p:sp>
      <p:graphicFrame>
        <p:nvGraphicFramePr>
          <p:cNvPr id="4" name="3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78693667"/>
              </p:ext>
            </p:extLst>
          </p:nvPr>
        </p:nvGraphicFramePr>
        <p:xfrm>
          <a:off x="3563888" y="2564904"/>
          <a:ext cx="1571636" cy="8076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8" name="Ecuación" r:id="rId3" imgW="914400" imgH="469800" progId="Equation.3">
                  <p:embed/>
                </p:oleObj>
              </mc:Choice>
              <mc:Fallback>
                <p:oleObj name="Ecuación" r:id="rId3" imgW="914400" imgH="469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63888" y="2564904"/>
                        <a:ext cx="1571636" cy="80764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819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93839702"/>
              </p:ext>
            </p:extLst>
          </p:nvPr>
        </p:nvGraphicFramePr>
        <p:xfrm>
          <a:off x="3491880" y="4437112"/>
          <a:ext cx="1768475" cy="765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9" name="Ecuación" r:id="rId5" imgW="1028520" imgH="444240" progId="Equation.3">
                  <p:embed/>
                </p:oleObj>
              </mc:Choice>
              <mc:Fallback>
                <p:oleObj name="Ecuación" r:id="rId5" imgW="1028520" imgH="444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1880" y="4437112"/>
                        <a:ext cx="1768475" cy="7651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8898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7672" y="476672"/>
            <a:ext cx="5562600" cy="546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22617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000" b="1" dirty="0" smtClean="0">
                <a:solidFill>
                  <a:schemeClr val="accent3">
                    <a:lumMod val="75000"/>
                  </a:schemeClr>
                </a:solidFill>
              </a:rPr>
              <a:t>Referencias</a:t>
            </a:r>
            <a:endParaRPr lang="es-MX" sz="40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2800" dirty="0" err="1" smtClean="0"/>
              <a:t>Stallings</a:t>
            </a:r>
            <a:r>
              <a:rPr lang="es-MX" sz="2800" dirty="0" smtClean="0"/>
              <a:t> William. Organización y Arquitectura de computadoras. 7ª. Edición, Pearson </a:t>
            </a:r>
            <a:r>
              <a:rPr lang="es-MX" sz="2800" dirty="0" err="1" smtClean="0"/>
              <a:t>Education</a:t>
            </a:r>
            <a:r>
              <a:rPr lang="es-ES" sz="2800" dirty="0" smtClean="0"/>
              <a:t>, 2006.</a:t>
            </a:r>
          </a:p>
          <a:p>
            <a:endParaRPr lang="es-ES" sz="2800" dirty="0" smtClean="0"/>
          </a:p>
          <a:p>
            <a:r>
              <a:rPr lang="es-ES" sz="2800" dirty="0" err="1" smtClean="0"/>
              <a:t>Tanenbaum</a:t>
            </a:r>
            <a:r>
              <a:rPr lang="es-ES" sz="2800" dirty="0" smtClean="0"/>
              <a:t> Andrew. </a:t>
            </a:r>
            <a:r>
              <a:rPr lang="es-ES" sz="2800" dirty="0" err="1" smtClean="0"/>
              <a:t>Structured</a:t>
            </a:r>
            <a:r>
              <a:rPr lang="es-ES" sz="2800" dirty="0" smtClean="0"/>
              <a:t> </a:t>
            </a:r>
            <a:r>
              <a:rPr lang="es-ES" sz="2800" dirty="0" err="1" smtClean="0"/>
              <a:t>Computer</a:t>
            </a:r>
            <a:r>
              <a:rPr lang="es-ES" sz="2800" dirty="0" smtClean="0"/>
              <a:t> </a:t>
            </a:r>
            <a:r>
              <a:rPr lang="es-ES" sz="2800" dirty="0" err="1" smtClean="0"/>
              <a:t>Organization</a:t>
            </a:r>
            <a:r>
              <a:rPr lang="es-ES" sz="2800" dirty="0" smtClean="0"/>
              <a:t>. 5ª. Edición, Prentice Hall, 2005.</a:t>
            </a:r>
          </a:p>
        </p:txBody>
      </p:sp>
      <p:pic>
        <p:nvPicPr>
          <p:cNvPr id="4098" name="Picture 2" descr="Carátula del libr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314701"/>
            <a:ext cx="152400" cy="123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5822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000" b="1" dirty="0" smtClean="0">
                <a:solidFill>
                  <a:schemeClr val="accent3">
                    <a:lumMod val="75000"/>
                  </a:schemeClr>
                </a:solidFill>
              </a:rPr>
              <a:t>Guion Explicativo</a:t>
            </a:r>
            <a:endParaRPr lang="es-MX" sz="40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83568" y="1556792"/>
            <a:ext cx="7272808" cy="3950253"/>
          </a:xfrm>
        </p:spPr>
        <p:txBody>
          <a:bodyPr>
            <a:noAutofit/>
          </a:bodyPr>
          <a:lstStyle/>
          <a:p>
            <a:r>
              <a:rPr lang="es-MX" sz="2400" dirty="0" smtClean="0">
                <a:latin typeface="+mj-lt"/>
              </a:rPr>
              <a:t>Este Material sirve para presentar el cómo se realiza cada instrucción con el fin de ver sus componentes, las ventajas y desventajas que las arquitecturas emergentes deben subsanar o aprovechar, sobretodo las arquitecturas paralelas.</a:t>
            </a:r>
          </a:p>
          <a:p>
            <a:r>
              <a:rPr lang="es-MX" sz="2400" dirty="0" smtClean="0">
                <a:latin typeface="+mj-lt"/>
              </a:rPr>
              <a:t>Las diapositivas deben verse en orden, y se estima que se revisen en aproximadamente </a:t>
            </a:r>
            <a:r>
              <a:rPr lang="es-MX" sz="2400" dirty="0" smtClean="0">
                <a:latin typeface="+mj-lt"/>
              </a:rPr>
              <a:t>9 horas.</a:t>
            </a:r>
            <a:endParaRPr lang="es-MX" sz="2400" dirty="0" smtClean="0">
              <a:latin typeface="+mj-lt"/>
            </a:endParaRPr>
          </a:p>
          <a:p>
            <a:r>
              <a:rPr lang="es-MX" sz="2400" dirty="0" smtClean="0">
                <a:latin typeface="+mj-lt"/>
              </a:rPr>
              <a:t>A continuación se presenta una tabla para relacionarlas con los objetivos y contenidos del curso.</a:t>
            </a:r>
            <a:endParaRPr lang="es-MX" sz="2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78538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63688" y="562000"/>
            <a:ext cx="5256584" cy="778768"/>
          </a:xfrm>
        </p:spPr>
        <p:txBody>
          <a:bodyPr/>
          <a:lstStyle/>
          <a:p>
            <a:r>
              <a:rPr lang="es-MX" sz="4000" b="1" dirty="0">
                <a:solidFill>
                  <a:schemeClr val="accent3">
                    <a:lumMod val="75000"/>
                  </a:schemeClr>
                </a:solidFill>
              </a:rPr>
              <a:t>G</a:t>
            </a:r>
            <a:r>
              <a:rPr lang="es-MX" sz="4000" b="1" dirty="0" smtClean="0">
                <a:solidFill>
                  <a:schemeClr val="accent3">
                    <a:lumMod val="75000"/>
                  </a:schemeClr>
                </a:solidFill>
              </a:rPr>
              <a:t>uion Explicativo</a:t>
            </a:r>
            <a:endParaRPr lang="es-MX" sz="40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72816"/>
            <a:ext cx="7583017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78603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657600" y="533400"/>
            <a:ext cx="1752600" cy="609600"/>
            <a:chOff x="1344" y="672"/>
            <a:chExt cx="1104" cy="384"/>
          </a:xfrm>
        </p:grpSpPr>
        <p:sp>
          <p:nvSpPr>
            <p:cNvPr id="52227" name="Text Box 3"/>
            <p:cNvSpPr txBox="1">
              <a:spLocks noChangeArrowheads="1"/>
            </p:cNvSpPr>
            <p:nvPr/>
          </p:nvSpPr>
          <p:spPr bwMode="auto">
            <a:xfrm>
              <a:off x="1430" y="698"/>
              <a:ext cx="86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s-ES_tradnl" sz="2400">
                  <a:latin typeface="Times New Roman" pitchFamily="18" charset="0"/>
                </a:rPr>
                <a:t>Programa</a:t>
              </a:r>
            </a:p>
          </p:txBody>
        </p:sp>
        <p:sp>
          <p:nvSpPr>
            <p:cNvPr id="52228" name="Rectangle 4"/>
            <p:cNvSpPr>
              <a:spLocks noChangeArrowheads="1"/>
            </p:cNvSpPr>
            <p:nvPr/>
          </p:nvSpPr>
          <p:spPr bwMode="auto">
            <a:xfrm>
              <a:off x="1344" y="672"/>
              <a:ext cx="1104" cy="38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52229" name="Line 5"/>
          <p:cNvSpPr>
            <a:spLocks noChangeShapeType="1"/>
          </p:cNvSpPr>
          <p:nvPr/>
        </p:nvSpPr>
        <p:spPr bwMode="auto">
          <a:xfrm flipH="1">
            <a:off x="2057400" y="1143000"/>
            <a:ext cx="25146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52230" name="Line 6"/>
          <p:cNvSpPr>
            <a:spLocks noChangeShapeType="1"/>
          </p:cNvSpPr>
          <p:nvPr/>
        </p:nvSpPr>
        <p:spPr bwMode="auto">
          <a:xfrm>
            <a:off x="4572000" y="1143000"/>
            <a:ext cx="22098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834008" y="1676400"/>
            <a:ext cx="3810000" cy="3733800"/>
            <a:chOff x="192" y="1056"/>
            <a:chExt cx="2400" cy="2352"/>
          </a:xfrm>
        </p:grpSpPr>
        <p:grpSp>
          <p:nvGrpSpPr>
            <p:cNvPr id="4" name="Group 8"/>
            <p:cNvGrpSpPr>
              <a:grpSpLocks/>
            </p:cNvGrpSpPr>
            <p:nvPr/>
          </p:nvGrpSpPr>
          <p:grpSpPr bwMode="auto">
            <a:xfrm>
              <a:off x="192" y="1056"/>
              <a:ext cx="2400" cy="2352"/>
              <a:chOff x="192" y="1056"/>
              <a:chExt cx="2400" cy="2352"/>
            </a:xfrm>
          </p:grpSpPr>
          <p:grpSp>
            <p:nvGrpSpPr>
              <p:cNvPr id="5" name="Group 9"/>
              <p:cNvGrpSpPr>
                <a:grpSpLocks/>
              </p:cNvGrpSpPr>
              <p:nvPr/>
            </p:nvGrpSpPr>
            <p:grpSpPr bwMode="auto">
              <a:xfrm>
                <a:off x="768" y="1056"/>
                <a:ext cx="1104" cy="528"/>
                <a:chOff x="384" y="1392"/>
                <a:chExt cx="1104" cy="528"/>
              </a:xfrm>
            </p:grpSpPr>
            <p:sp>
              <p:nvSpPr>
                <p:cNvPr id="52234" name="Text Box 10"/>
                <p:cNvSpPr txBox="1">
                  <a:spLocks noChangeArrowheads="1"/>
                </p:cNvSpPr>
                <p:nvPr/>
              </p:nvSpPr>
              <p:spPr bwMode="auto">
                <a:xfrm>
                  <a:off x="480" y="1392"/>
                  <a:ext cx="968" cy="51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eaLnBrk="0" hangingPunct="0"/>
                  <a:r>
                    <a:rPr lang="es-ES_tradnl" sz="2400">
                      <a:latin typeface="Times New Roman" pitchFamily="18" charset="0"/>
                    </a:rPr>
                    <a:t>Ciclo de </a:t>
                  </a:r>
                </a:p>
                <a:p>
                  <a:pPr eaLnBrk="0" hangingPunct="0"/>
                  <a:r>
                    <a:rPr lang="es-ES_tradnl" sz="2400">
                      <a:latin typeface="Times New Roman" pitchFamily="18" charset="0"/>
                    </a:rPr>
                    <a:t>instrucción</a:t>
                  </a:r>
                </a:p>
              </p:txBody>
            </p:sp>
            <p:sp>
              <p:nvSpPr>
                <p:cNvPr id="52235" name="Rectangle 11"/>
                <p:cNvSpPr>
                  <a:spLocks noChangeArrowheads="1"/>
                </p:cNvSpPr>
                <p:nvPr/>
              </p:nvSpPr>
              <p:spPr bwMode="auto">
                <a:xfrm>
                  <a:off x="384" y="1392"/>
                  <a:ext cx="1104" cy="528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</p:grpSp>
          <p:grpSp>
            <p:nvGrpSpPr>
              <p:cNvPr id="6" name="Group 12"/>
              <p:cNvGrpSpPr>
                <a:grpSpLocks/>
              </p:cNvGrpSpPr>
              <p:nvPr/>
            </p:nvGrpSpPr>
            <p:grpSpPr bwMode="auto">
              <a:xfrm>
                <a:off x="1632" y="3120"/>
                <a:ext cx="960" cy="288"/>
                <a:chOff x="288" y="3888"/>
                <a:chExt cx="960" cy="288"/>
              </a:xfrm>
            </p:grpSpPr>
            <p:sp>
              <p:nvSpPr>
                <p:cNvPr id="52237" name="Text Box 13"/>
                <p:cNvSpPr txBox="1">
                  <a:spLocks noChangeArrowheads="1"/>
                </p:cNvSpPr>
                <p:nvPr/>
              </p:nvSpPr>
              <p:spPr bwMode="auto">
                <a:xfrm>
                  <a:off x="326" y="3936"/>
                  <a:ext cx="828" cy="23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eaLnBrk="0" hangingPunct="0"/>
                  <a:r>
                    <a:rPr lang="es-ES_tradnl">
                      <a:latin typeface="Times New Roman" pitchFamily="18" charset="0"/>
                    </a:rPr>
                    <a:t>Interrupción</a:t>
                  </a:r>
                </a:p>
              </p:txBody>
            </p:sp>
            <p:sp>
              <p:nvSpPr>
                <p:cNvPr id="52238" name="Rectangle 14"/>
                <p:cNvSpPr>
                  <a:spLocks noChangeArrowheads="1"/>
                </p:cNvSpPr>
                <p:nvPr/>
              </p:nvSpPr>
              <p:spPr bwMode="auto">
                <a:xfrm>
                  <a:off x="288" y="3888"/>
                  <a:ext cx="960" cy="288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</p:grpSp>
          <p:grpSp>
            <p:nvGrpSpPr>
              <p:cNvPr id="7" name="Group 15"/>
              <p:cNvGrpSpPr>
                <a:grpSpLocks/>
              </p:cNvGrpSpPr>
              <p:nvPr/>
            </p:nvGrpSpPr>
            <p:grpSpPr bwMode="auto">
              <a:xfrm>
                <a:off x="1152" y="2736"/>
                <a:ext cx="960" cy="288"/>
                <a:chOff x="240" y="3408"/>
                <a:chExt cx="960" cy="288"/>
              </a:xfrm>
            </p:grpSpPr>
            <p:sp>
              <p:nvSpPr>
                <p:cNvPr id="52240" name="Text Box 16"/>
                <p:cNvSpPr txBox="1">
                  <a:spLocks noChangeArrowheads="1"/>
                </p:cNvSpPr>
                <p:nvPr/>
              </p:nvSpPr>
              <p:spPr bwMode="auto">
                <a:xfrm>
                  <a:off x="374" y="3432"/>
                  <a:ext cx="692" cy="23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eaLnBrk="0" hangingPunct="0"/>
                  <a:r>
                    <a:rPr lang="es-ES_tradnl">
                      <a:latin typeface="Times New Roman" pitchFamily="18" charset="0"/>
                    </a:rPr>
                    <a:t>Ejecución</a:t>
                  </a:r>
                  <a:endParaRPr lang="es-ES_tradnl" sz="1600">
                    <a:latin typeface="Times New Roman" pitchFamily="18" charset="0"/>
                  </a:endParaRPr>
                </a:p>
              </p:txBody>
            </p:sp>
            <p:sp>
              <p:nvSpPr>
                <p:cNvPr id="52241" name="Rectangle 17"/>
                <p:cNvSpPr>
                  <a:spLocks noChangeArrowheads="1"/>
                </p:cNvSpPr>
                <p:nvPr/>
              </p:nvSpPr>
              <p:spPr bwMode="auto">
                <a:xfrm>
                  <a:off x="240" y="3408"/>
                  <a:ext cx="960" cy="288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</p:grpSp>
          <p:grpSp>
            <p:nvGrpSpPr>
              <p:cNvPr id="8" name="Group 18"/>
              <p:cNvGrpSpPr>
                <a:grpSpLocks/>
              </p:cNvGrpSpPr>
              <p:nvPr/>
            </p:nvGrpSpPr>
            <p:grpSpPr bwMode="auto">
              <a:xfrm>
                <a:off x="672" y="2352"/>
                <a:ext cx="960" cy="288"/>
                <a:chOff x="192" y="2928"/>
                <a:chExt cx="960" cy="288"/>
              </a:xfrm>
            </p:grpSpPr>
            <p:sp>
              <p:nvSpPr>
                <p:cNvPr id="52243" name="Text Box 19"/>
                <p:cNvSpPr txBox="1">
                  <a:spLocks noChangeArrowheads="1"/>
                </p:cNvSpPr>
                <p:nvPr/>
              </p:nvSpPr>
              <p:spPr bwMode="auto">
                <a:xfrm>
                  <a:off x="326" y="2952"/>
                  <a:ext cx="636" cy="23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eaLnBrk="0" hangingPunct="0"/>
                  <a:r>
                    <a:rPr lang="es-ES_tradnl">
                      <a:latin typeface="Times New Roman" pitchFamily="18" charset="0"/>
                    </a:rPr>
                    <a:t>Indirecto</a:t>
                  </a:r>
                </a:p>
              </p:txBody>
            </p:sp>
            <p:sp>
              <p:nvSpPr>
                <p:cNvPr id="52244" name="Rectangle 20"/>
                <p:cNvSpPr>
                  <a:spLocks noChangeArrowheads="1"/>
                </p:cNvSpPr>
                <p:nvPr/>
              </p:nvSpPr>
              <p:spPr bwMode="auto">
                <a:xfrm>
                  <a:off x="192" y="2928"/>
                  <a:ext cx="960" cy="288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</p:grpSp>
          <p:grpSp>
            <p:nvGrpSpPr>
              <p:cNvPr id="9" name="Group 21"/>
              <p:cNvGrpSpPr>
                <a:grpSpLocks/>
              </p:cNvGrpSpPr>
              <p:nvPr/>
            </p:nvGrpSpPr>
            <p:grpSpPr bwMode="auto">
              <a:xfrm>
                <a:off x="192" y="1968"/>
                <a:ext cx="960" cy="288"/>
                <a:chOff x="288" y="2352"/>
                <a:chExt cx="960" cy="288"/>
              </a:xfrm>
            </p:grpSpPr>
            <p:sp>
              <p:nvSpPr>
                <p:cNvPr id="52246" name="Text Box 22"/>
                <p:cNvSpPr txBox="1">
                  <a:spLocks noChangeArrowheads="1"/>
                </p:cNvSpPr>
                <p:nvPr/>
              </p:nvSpPr>
              <p:spPr bwMode="auto">
                <a:xfrm>
                  <a:off x="374" y="2376"/>
                  <a:ext cx="700" cy="23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eaLnBrk="0" hangingPunct="0"/>
                  <a:r>
                    <a:rPr lang="es-ES_tradnl">
                      <a:latin typeface="Times New Roman" pitchFamily="18" charset="0"/>
                    </a:rPr>
                    <a:t>Captación</a:t>
                  </a:r>
                </a:p>
              </p:txBody>
            </p:sp>
            <p:sp>
              <p:nvSpPr>
                <p:cNvPr id="52247" name="Rectangle 23"/>
                <p:cNvSpPr>
                  <a:spLocks noChangeArrowheads="1"/>
                </p:cNvSpPr>
                <p:nvPr/>
              </p:nvSpPr>
              <p:spPr bwMode="auto">
                <a:xfrm>
                  <a:off x="288" y="2352"/>
                  <a:ext cx="960" cy="288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</p:grpSp>
        </p:grpSp>
        <p:sp>
          <p:nvSpPr>
            <p:cNvPr id="52248" name="Line 24"/>
            <p:cNvSpPr>
              <a:spLocks noChangeShapeType="1"/>
            </p:cNvSpPr>
            <p:nvPr/>
          </p:nvSpPr>
          <p:spPr bwMode="auto">
            <a:xfrm flipH="1">
              <a:off x="672" y="1584"/>
              <a:ext cx="672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2249" name="Line 25"/>
            <p:cNvSpPr>
              <a:spLocks noChangeShapeType="1"/>
            </p:cNvSpPr>
            <p:nvPr/>
          </p:nvSpPr>
          <p:spPr bwMode="auto">
            <a:xfrm>
              <a:off x="1344" y="1584"/>
              <a:ext cx="0" cy="7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2250" name="Line 26"/>
            <p:cNvSpPr>
              <a:spLocks noChangeShapeType="1"/>
            </p:cNvSpPr>
            <p:nvPr/>
          </p:nvSpPr>
          <p:spPr bwMode="auto">
            <a:xfrm>
              <a:off x="1344" y="1584"/>
              <a:ext cx="576" cy="115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2251" name="Line 27"/>
            <p:cNvSpPr>
              <a:spLocks noChangeShapeType="1"/>
            </p:cNvSpPr>
            <p:nvPr/>
          </p:nvSpPr>
          <p:spPr bwMode="auto">
            <a:xfrm>
              <a:off x="1344" y="1584"/>
              <a:ext cx="1152" cy="15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0" name="Group 28"/>
          <p:cNvGrpSpPr>
            <a:grpSpLocks/>
          </p:cNvGrpSpPr>
          <p:nvPr/>
        </p:nvGrpSpPr>
        <p:grpSpPr bwMode="auto">
          <a:xfrm>
            <a:off x="4506416" y="1676400"/>
            <a:ext cx="3810000" cy="3733800"/>
            <a:chOff x="192" y="1056"/>
            <a:chExt cx="2400" cy="2352"/>
          </a:xfrm>
        </p:grpSpPr>
        <p:grpSp>
          <p:nvGrpSpPr>
            <p:cNvPr id="11" name="Group 29"/>
            <p:cNvGrpSpPr>
              <a:grpSpLocks/>
            </p:cNvGrpSpPr>
            <p:nvPr/>
          </p:nvGrpSpPr>
          <p:grpSpPr bwMode="auto">
            <a:xfrm>
              <a:off x="192" y="1056"/>
              <a:ext cx="2400" cy="2352"/>
              <a:chOff x="192" y="1056"/>
              <a:chExt cx="2400" cy="2352"/>
            </a:xfrm>
          </p:grpSpPr>
          <p:grpSp>
            <p:nvGrpSpPr>
              <p:cNvPr id="12" name="Group 30"/>
              <p:cNvGrpSpPr>
                <a:grpSpLocks/>
              </p:cNvGrpSpPr>
              <p:nvPr/>
            </p:nvGrpSpPr>
            <p:grpSpPr bwMode="auto">
              <a:xfrm>
                <a:off x="768" y="1056"/>
                <a:ext cx="1104" cy="528"/>
                <a:chOff x="384" y="1392"/>
                <a:chExt cx="1104" cy="528"/>
              </a:xfrm>
            </p:grpSpPr>
            <p:sp>
              <p:nvSpPr>
                <p:cNvPr id="52255" name="Text Box 31"/>
                <p:cNvSpPr txBox="1">
                  <a:spLocks noChangeArrowheads="1"/>
                </p:cNvSpPr>
                <p:nvPr/>
              </p:nvSpPr>
              <p:spPr bwMode="auto">
                <a:xfrm>
                  <a:off x="480" y="1392"/>
                  <a:ext cx="968" cy="51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eaLnBrk="0" hangingPunct="0"/>
                  <a:r>
                    <a:rPr lang="es-ES_tradnl" sz="2400">
                      <a:latin typeface="Times New Roman" pitchFamily="18" charset="0"/>
                    </a:rPr>
                    <a:t>Ciclo de </a:t>
                  </a:r>
                </a:p>
                <a:p>
                  <a:pPr eaLnBrk="0" hangingPunct="0"/>
                  <a:r>
                    <a:rPr lang="es-ES_tradnl" sz="2400">
                      <a:latin typeface="Times New Roman" pitchFamily="18" charset="0"/>
                    </a:rPr>
                    <a:t>instrucción</a:t>
                  </a:r>
                </a:p>
              </p:txBody>
            </p:sp>
            <p:sp>
              <p:nvSpPr>
                <p:cNvPr id="52256" name="Rectangle 32"/>
                <p:cNvSpPr>
                  <a:spLocks noChangeArrowheads="1"/>
                </p:cNvSpPr>
                <p:nvPr/>
              </p:nvSpPr>
              <p:spPr bwMode="auto">
                <a:xfrm>
                  <a:off x="384" y="1392"/>
                  <a:ext cx="1104" cy="528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</p:grpSp>
          <p:grpSp>
            <p:nvGrpSpPr>
              <p:cNvPr id="13" name="Group 33"/>
              <p:cNvGrpSpPr>
                <a:grpSpLocks/>
              </p:cNvGrpSpPr>
              <p:nvPr/>
            </p:nvGrpSpPr>
            <p:grpSpPr bwMode="auto">
              <a:xfrm>
                <a:off x="1632" y="3120"/>
                <a:ext cx="960" cy="288"/>
                <a:chOff x="288" y="3888"/>
                <a:chExt cx="960" cy="288"/>
              </a:xfrm>
            </p:grpSpPr>
            <p:sp>
              <p:nvSpPr>
                <p:cNvPr id="52258" name="Text Box 34"/>
                <p:cNvSpPr txBox="1">
                  <a:spLocks noChangeArrowheads="1"/>
                </p:cNvSpPr>
                <p:nvPr/>
              </p:nvSpPr>
              <p:spPr bwMode="auto">
                <a:xfrm>
                  <a:off x="326" y="3936"/>
                  <a:ext cx="828" cy="23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eaLnBrk="0" hangingPunct="0"/>
                  <a:r>
                    <a:rPr lang="es-ES_tradnl">
                      <a:latin typeface="Times New Roman" pitchFamily="18" charset="0"/>
                    </a:rPr>
                    <a:t>Interrupción</a:t>
                  </a:r>
                </a:p>
              </p:txBody>
            </p:sp>
            <p:sp>
              <p:nvSpPr>
                <p:cNvPr id="52259" name="Rectangle 35"/>
                <p:cNvSpPr>
                  <a:spLocks noChangeArrowheads="1"/>
                </p:cNvSpPr>
                <p:nvPr/>
              </p:nvSpPr>
              <p:spPr bwMode="auto">
                <a:xfrm>
                  <a:off x="288" y="3888"/>
                  <a:ext cx="960" cy="288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</p:grpSp>
          <p:grpSp>
            <p:nvGrpSpPr>
              <p:cNvPr id="14" name="Group 36"/>
              <p:cNvGrpSpPr>
                <a:grpSpLocks/>
              </p:cNvGrpSpPr>
              <p:nvPr/>
            </p:nvGrpSpPr>
            <p:grpSpPr bwMode="auto">
              <a:xfrm>
                <a:off x="1152" y="2736"/>
                <a:ext cx="960" cy="288"/>
                <a:chOff x="240" y="3408"/>
                <a:chExt cx="960" cy="288"/>
              </a:xfrm>
            </p:grpSpPr>
            <p:sp>
              <p:nvSpPr>
                <p:cNvPr id="52261" name="Text Box 37"/>
                <p:cNvSpPr txBox="1">
                  <a:spLocks noChangeArrowheads="1"/>
                </p:cNvSpPr>
                <p:nvPr/>
              </p:nvSpPr>
              <p:spPr bwMode="auto">
                <a:xfrm>
                  <a:off x="374" y="3432"/>
                  <a:ext cx="692" cy="23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eaLnBrk="0" hangingPunct="0"/>
                  <a:r>
                    <a:rPr lang="es-ES_tradnl">
                      <a:latin typeface="Times New Roman" pitchFamily="18" charset="0"/>
                    </a:rPr>
                    <a:t>Ejecución</a:t>
                  </a:r>
                </a:p>
              </p:txBody>
            </p:sp>
            <p:sp>
              <p:nvSpPr>
                <p:cNvPr id="52262" name="Rectangle 38"/>
                <p:cNvSpPr>
                  <a:spLocks noChangeArrowheads="1"/>
                </p:cNvSpPr>
                <p:nvPr/>
              </p:nvSpPr>
              <p:spPr bwMode="auto">
                <a:xfrm>
                  <a:off x="240" y="3408"/>
                  <a:ext cx="960" cy="288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</p:grpSp>
          <p:grpSp>
            <p:nvGrpSpPr>
              <p:cNvPr id="15" name="Group 39"/>
              <p:cNvGrpSpPr>
                <a:grpSpLocks/>
              </p:cNvGrpSpPr>
              <p:nvPr/>
            </p:nvGrpSpPr>
            <p:grpSpPr bwMode="auto">
              <a:xfrm>
                <a:off x="672" y="2352"/>
                <a:ext cx="960" cy="288"/>
                <a:chOff x="192" y="2928"/>
                <a:chExt cx="960" cy="288"/>
              </a:xfrm>
            </p:grpSpPr>
            <p:sp>
              <p:nvSpPr>
                <p:cNvPr id="52264" name="Text Box 40"/>
                <p:cNvSpPr txBox="1">
                  <a:spLocks noChangeArrowheads="1"/>
                </p:cNvSpPr>
                <p:nvPr/>
              </p:nvSpPr>
              <p:spPr bwMode="auto">
                <a:xfrm>
                  <a:off x="326" y="2952"/>
                  <a:ext cx="636" cy="23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eaLnBrk="0" hangingPunct="0"/>
                  <a:r>
                    <a:rPr lang="es-ES_tradnl">
                      <a:latin typeface="Times New Roman" pitchFamily="18" charset="0"/>
                    </a:rPr>
                    <a:t>Indirecto</a:t>
                  </a:r>
                </a:p>
              </p:txBody>
            </p:sp>
            <p:sp>
              <p:nvSpPr>
                <p:cNvPr id="52265" name="Rectangle 41"/>
                <p:cNvSpPr>
                  <a:spLocks noChangeArrowheads="1"/>
                </p:cNvSpPr>
                <p:nvPr/>
              </p:nvSpPr>
              <p:spPr bwMode="auto">
                <a:xfrm>
                  <a:off x="192" y="2928"/>
                  <a:ext cx="960" cy="288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</p:grpSp>
          <p:grpSp>
            <p:nvGrpSpPr>
              <p:cNvPr id="16" name="Group 42"/>
              <p:cNvGrpSpPr>
                <a:grpSpLocks/>
              </p:cNvGrpSpPr>
              <p:nvPr/>
            </p:nvGrpSpPr>
            <p:grpSpPr bwMode="auto">
              <a:xfrm>
                <a:off x="192" y="1968"/>
                <a:ext cx="960" cy="288"/>
                <a:chOff x="288" y="2352"/>
                <a:chExt cx="960" cy="288"/>
              </a:xfrm>
            </p:grpSpPr>
            <p:sp>
              <p:nvSpPr>
                <p:cNvPr id="52267" name="Text Box 43"/>
                <p:cNvSpPr txBox="1">
                  <a:spLocks noChangeArrowheads="1"/>
                </p:cNvSpPr>
                <p:nvPr/>
              </p:nvSpPr>
              <p:spPr bwMode="auto">
                <a:xfrm>
                  <a:off x="374" y="2376"/>
                  <a:ext cx="700" cy="23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eaLnBrk="0" hangingPunct="0"/>
                  <a:r>
                    <a:rPr lang="es-ES_tradnl">
                      <a:latin typeface="Times New Roman" pitchFamily="18" charset="0"/>
                    </a:rPr>
                    <a:t>Captación</a:t>
                  </a:r>
                </a:p>
              </p:txBody>
            </p:sp>
            <p:sp>
              <p:nvSpPr>
                <p:cNvPr id="52268" name="Rectangle 44"/>
                <p:cNvSpPr>
                  <a:spLocks noChangeArrowheads="1"/>
                </p:cNvSpPr>
                <p:nvPr/>
              </p:nvSpPr>
              <p:spPr bwMode="auto">
                <a:xfrm>
                  <a:off x="288" y="2352"/>
                  <a:ext cx="960" cy="288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</p:grpSp>
        </p:grpSp>
        <p:sp>
          <p:nvSpPr>
            <p:cNvPr id="52269" name="Line 45"/>
            <p:cNvSpPr>
              <a:spLocks noChangeShapeType="1"/>
            </p:cNvSpPr>
            <p:nvPr/>
          </p:nvSpPr>
          <p:spPr bwMode="auto">
            <a:xfrm flipH="1">
              <a:off x="672" y="1584"/>
              <a:ext cx="672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2270" name="Line 46"/>
            <p:cNvSpPr>
              <a:spLocks noChangeShapeType="1"/>
            </p:cNvSpPr>
            <p:nvPr/>
          </p:nvSpPr>
          <p:spPr bwMode="auto">
            <a:xfrm>
              <a:off x="1344" y="1584"/>
              <a:ext cx="0" cy="7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2271" name="Line 47"/>
            <p:cNvSpPr>
              <a:spLocks noChangeShapeType="1"/>
            </p:cNvSpPr>
            <p:nvPr/>
          </p:nvSpPr>
          <p:spPr bwMode="auto">
            <a:xfrm>
              <a:off x="1344" y="1584"/>
              <a:ext cx="576" cy="115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2272" name="Line 48"/>
            <p:cNvSpPr>
              <a:spLocks noChangeShapeType="1"/>
            </p:cNvSpPr>
            <p:nvPr/>
          </p:nvSpPr>
          <p:spPr bwMode="auto">
            <a:xfrm>
              <a:off x="1344" y="1584"/>
              <a:ext cx="1152" cy="15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52273" name="Text Box 49"/>
          <p:cNvSpPr txBox="1">
            <a:spLocks noChangeArrowheads="1"/>
          </p:cNvSpPr>
          <p:nvPr/>
        </p:nvSpPr>
        <p:spPr bwMode="auto">
          <a:xfrm>
            <a:off x="4172262" y="1815207"/>
            <a:ext cx="7232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s-ES_tradnl" sz="2400" dirty="0">
                <a:latin typeface="Times New Roman" pitchFamily="18" charset="0"/>
              </a:rPr>
              <a:t>.  .  </a:t>
            </a:r>
            <a:r>
              <a:rPr lang="es-ES_tradnl" sz="2400" dirty="0" smtClean="0">
                <a:latin typeface="Times New Roman" pitchFamily="18" charset="0"/>
              </a:rPr>
              <a:t>.</a:t>
            </a:r>
            <a:endParaRPr lang="es-ES_tradnl" sz="2400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3317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914400" y="1752600"/>
            <a:ext cx="7162800" cy="4267200"/>
            <a:chOff x="528" y="672"/>
            <a:chExt cx="4512" cy="2688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528" y="1728"/>
              <a:ext cx="1152" cy="480"/>
              <a:chOff x="432" y="1872"/>
              <a:chExt cx="1152" cy="480"/>
            </a:xfrm>
          </p:grpSpPr>
          <p:sp>
            <p:nvSpPr>
              <p:cNvPr id="53252" name="Text Box 4"/>
              <p:cNvSpPr txBox="1">
                <a:spLocks noChangeArrowheads="1"/>
              </p:cNvSpPr>
              <p:nvPr/>
            </p:nvSpPr>
            <p:spPr bwMode="auto">
              <a:xfrm>
                <a:off x="470" y="1946"/>
                <a:ext cx="1064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s-ES_tradnl" sz="2400">
                    <a:latin typeface="Times New Roman" pitchFamily="18" charset="0"/>
                  </a:rPr>
                  <a:t>Interrupción</a:t>
                </a:r>
              </a:p>
            </p:txBody>
          </p:sp>
          <p:sp>
            <p:nvSpPr>
              <p:cNvPr id="53253" name="Rectangle 5"/>
              <p:cNvSpPr>
                <a:spLocks noChangeArrowheads="1"/>
              </p:cNvSpPr>
              <p:nvPr/>
            </p:nvSpPr>
            <p:spPr bwMode="auto">
              <a:xfrm>
                <a:off x="432" y="1872"/>
                <a:ext cx="1152" cy="48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</p:grpSp>
        <p:grpSp>
          <p:nvGrpSpPr>
            <p:cNvPr id="4" name="Group 6"/>
            <p:cNvGrpSpPr>
              <a:grpSpLocks/>
            </p:cNvGrpSpPr>
            <p:nvPr/>
          </p:nvGrpSpPr>
          <p:grpSpPr bwMode="auto">
            <a:xfrm>
              <a:off x="2256" y="2880"/>
              <a:ext cx="1152" cy="480"/>
              <a:chOff x="1968" y="2880"/>
              <a:chExt cx="1152" cy="480"/>
            </a:xfrm>
          </p:grpSpPr>
          <p:sp>
            <p:nvSpPr>
              <p:cNvPr id="53255" name="Text Box 7"/>
              <p:cNvSpPr txBox="1">
                <a:spLocks noChangeArrowheads="1"/>
              </p:cNvSpPr>
              <p:nvPr/>
            </p:nvSpPr>
            <p:spPr bwMode="auto">
              <a:xfrm>
                <a:off x="2102" y="2954"/>
                <a:ext cx="88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s-ES_tradnl" sz="2400">
                    <a:latin typeface="Times New Roman" pitchFamily="18" charset="0"/>
                  </a:rPr>
                  <a:t>Ejecución</a:t>
                </a:r>
              </a:p>
            </p:txBody>
          </p:sp>
          <p:sp>
            <p:nvSpPr>
              <p:cNvPr id="53256" name="Rectangle 8"/>
              <p:cNvSpPr>
                <a:spLocks noChangeArrowheads="1"/>
              </p:cNvSpPr>
              <p:nvPr/>
            </p:nvSpPr>
            <p:spPr bwMode="auto">
              <a:xfrm>
                <a:off x="1968" y="2880"/>
                <a:ext cx="1152" cy="48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</p:grpSp>
        <p:grpSp>
          <p:nvGrpSpPr>
            <p:cNvPr id="5" name="Group 9"/>
            <p:cNvGrpSpPr>
              <a:grpSpLocks/>
            </p:cNvGrpSpPr>
            <p:nvPr/>
          </p:nvGrpSpPr>
          <p:grpSpPr bwMode="auto">
            <a:xfrm>
              <a:off x="2256" y="672"/>
              <a:ext cx="1152" cy="480"/>
              <a:chOff x="1968" y="816"/>
              <a:chExt cx="1152" cy="480"/>
            </a:xfrm>
          </p:grpSpPr>
          <p:sp>
            <p:nvSpPr>
              <p:cNvPr id="53258" name="Text Box 10"/>
              <p:cNvSpPr txBox="1">
                <a:spLocks noChangeArrowheads="1"/>
              </p:cNvSpPr>
              <p:nvPr/>
            </p:nvSpPr>
            <p:spPr bwMode="auto">
              <a:xfrm>
                <a:off x="2102" y="890"/>
                <a:ext cx="893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s-ES_tradnl" sz="2400">
                    <a:latin typeface="Times New Roman" pitchFamily="18" charset="0"/>
                  </a:rPr>
                  <a:t>Captación</a:t>
                </a:r>
              </a:p>
            </p:txBody>
          </p:sp>
          <p:sp>
            <p:nvSpPr>
              <p:cNvPr id="53259" name="Rectangle 11"/>
              <p:cNvSpPr>
                <a:spLocks noChangeArrowheads="1"/>
              </p:cNvSpPr>
              <p:nvPr/>
            </p:nvSpPr>
            <p:spPr bwMode="auto">
              <a:xfrm>
                <a:off x="1968" y="816"/>
                <a:ext cx="1152" cy="48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</p:grpSp>
        <p:grpSp>
          <p:nvGrpSpPr>
            <p:cNvPr id="6" name="Group 12"/>
            <p:cNvGrpSpPr>
              <a:grpSpLocks/>
            </p:cNvGrpSpPr>
            <p:nvPr/>
          </p:nvGrpSpPr>
          <p:grpSpPr bwMode="auto">
            <a:xfrm>
              <a:off x="3888" y="1728"/>
              <a:ext cx="1152" cy="480"/>
              <a:chOff x="3504" y="1728"/>
              <a:chExt cx="1152" cy="480"/>
            </a:xfrm>
          </p:grpSpPr>
          <p:sp>
            <p:nvSpPr>
              <p:cNvPr id="53261" name="Text Box 13"/>
              <p:cNvSpPr txBox="1">
                <a:spLocks noChangeArrowheads="1"/>
              </p:cNvSpPr>
              <p:nvPr/>
            </p:nvSpPr>
            <p:spPr bwMode="auto">
              <a:xfrm>
                <a:off x="3686" y="1802"/>
                <a:ext cx="80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s-ES_tradnl" sz="2400">
                    <a:latin typeface="Times New Roman" pitchFamily="18" charset="0"/>
                  </a:rPr>
                  <a:t>Indirecto</a:t>
                </a:r>
              </a:p>
            </p:txBody>
          </p:sp>
          <p:sp>
            <p:nvSpPr>
              <p:cNvPr id="53262" name="Rectangle 14"/>
              <p:cNvSpPr>
                <a:spLocks noChangeArrowheads="1"/>
              </p:cNvSpPr>
              <p:nvPr/>
            </p:nvSpPr>
            <p:spPr bwMode="auto">
              <a:xfrm>
                <a:off x="3504" y="1728"/>
                <a:ext cx="1152" cy="48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</p:grpSp>
        <p:sp>
          <p:nvSpPr>
            <p:cNvPr id="53263" name="Line 15"/>
            <p:cNvSpPr>
              <a:spLocks noChangeShapeType="1"/>
            </p:cNvSpPr>
            <p:nvPr/>
          </p:nvSpPr>
          <p:spPr bwMode="auto">
            <a:xfrm flipV="1">
              <a:off x="2640" y="1152"/>
              <a:ext cx="0" cy="17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3264" name="Line 16"/>
            <p:cNvSpPr>
              <a:spLocks noChangeShapeType="1"/>
            </p:cNvSpPr>
            <p:nvPr/>
          </p:nvSpPr>
          <p:spPr bwMode="auto">
            <a:xfrm rot="10800000" flipV="1">
              <a:off x="3072" y="1152"/>
              <a:ext cx="0" cy="17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3265" name="Line 17"/>
            <p:cNvSpPr>
              <a:spLocks noChangeShapeType="1"/>
            </p:cNvSpPr>
            <p:nvPr/>
          </p:nvSpPr>
          <p:spPr bwMode="auto">
            <a:xfrm flipV="1">
              <a:off x="1056" y="912"/>
              <a:ext cx="1200" cy="8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3266" name="Line 18"/>
            <p:cNvSpPr>
              <a:spLocks noChangeShapeType="1"/>
            </p:cNvSpPr>
            <p:nvPr/>
          </p:nvSpPr>
          <p:spPr bwMode="auto">
            <a:xfrm flipH="1" flipV="1">
              <a:off x="1056" y="2208"/>
              <a:ext cx="1200" cy="91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3267" name="Line 19"/>
            <p:cNvSpPr>
              <a:spLocks noChangeShapeType="1"/>
            </p:cNvSpPr>
            <p:nvPr/>
          </p:nvSpPr>
          <p:spPr bwMode="auto">
            <a:xfrm>
              <a:off x="3408" y="912"/>
              <a:ext cx="1008" cy="8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3268" name="Line 20"/>
            <p:cNvSpPr>
              <a:spLocks noChangeShapeType="1"/>
            </p:cNvSpPr>
            <p:nvPr/>
          </p:nvSpPr>
          <p:spPr bwMode="auto">
            <a:xfrm flipH="1">
              <a:off x="3408" y="2208"/>
              <a:ext cx="1104" cy="91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53269" name="Text Box 21"/>
          <p:cNvSpPr txBox="1">
            <a:spLocks noChangeArrowheads="1"/>
          </p:cNvSpPr>
          <p:nvPr/>
        </p:nvSpPr>
        <p:spPr bwMode="auto">
          <a:xfrm>
            <a:off x="2699792" y="547688"/>
            <a:ext cx="371928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s-ES_tradnl" sz="3200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</a:rPr>
              <a:t>Ciclo de Instrucción</a:t>
            </a:r>
          </a:p>
        </p:txBody>
      </p:sp>
    </p:spTree>
    <p:extLst>
      <p:ext uri="{BB962C8B-B14F-4D97-AF65-F5344CB8AC3E}">
        <p14:creationId xmlns:p14="http://schemas.microsoft.com/office/powerpoint/2010/main" val="2001970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95023" y="44624"/>
            <a:ext cx="6965245" cy="1202485"/>
          </a:xfrm>
        </p:spPr>
        <p:txBody>
          <a:bodyPr/>
          <a:lstStyle/>
          <a:p>
            <a:r>
              <a:rPr lang="es-MX" sz="4000" b="1" dirty="0" smtClean="0">
                <a:solidFill>
                  <a:schemeClr val="accent3">
                    <a:lumMod val="75000"/>
                  </a:schemeClr>
                </a:solidFill>
              </a:rPr>
              <a:t>Ciclo </a:t>
            </a:r>
            <a:r>
              <a:rPr lang="es-MX" sz="4000" b="1" dirty="0" smtClean="0">
                <a:solidFill>
                  <a:schemeClr val="accent3">
                    <a:lumMod val="75000"/>
                  </a:schemeClr>
                </a:solidFill>
              </a:rPr>
              <a:t>de </a:t>
            </a:r>
            <a:r>
              <a:rPr lang="es-MX" sz="4000" b="1" dirty="0" smtClean="0">
                <a:solidFill>
                  <a:schemeClr val="accent3">
                    <a:lumMod val="75000"/>
                  </a:schemeClr>
                </a:solidFill>
              </a:rPr>
              <a:t>captación</a:t>
            </a:r>
            <a:endParaRPr lang="es-ES" sz="40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54274" name="Rectangle 2"/>
          <p:cNvSpPr>
            <a:spLocks noGrp="1" noChangeArrowheads="1"/>
          </p:cNvSpPr>
          <p:nvPr>
            <p:ph idx="1"/>
          </p:nvPr>
        </p:nvSpPr>
        <p:spPr>
          <a:xfrm>
            <a:off x="467544" y="1268760"/>
            <a:ext cx="7488832" cy="4464496"/>
          </a:xfrm>
        </p:spPr>
        <p:txBody>
          <a:bodyPr>
            <a:noAutofit/>
          </a:bodyPr>
          <a:lstStyle/>
          <a:p>
            <a:pPr lvl="1"/>
            <a:r>
              <a:rPr lang="es-ES_tradnl" sz="2800" dirty="0" smtClean="0"/>
              <a:t>Ocurre </a:t>
            </a:r>
            <a:r>
              <a:rPr lang="es-ES_tradnl" sz="2800" dirty="0"/>
              <a:t>al inicio de cada ciclo de máquina.</a:t>
            </a:r>
          </a:p>
          <a:p>
            <a:pPr lvl="1"/>
            <a:r>
              <a:rPr lang="es-ES_tradnl" sz="2800" dirty="0" smtClean="0"/>
              <a:t>Produce </a:t>
            </a:r>
            <a:r>
              <a:rPr lang="es-ES_tradnl" sz="2800" dirty="0"/>
              <a:t>que una instrucción de máquina sea traída de memoria principal.</a:t>
            </a:r>
          </a:p>
          <a:p>
            <a:pPr lvl="1"/>
            <a:r>
              <a:rPr lang="es-ES_tradnl" sz="2800" dirty="0" smtClean="0"/>
              <a:t>Pasos </a:t>
            </a:r>
            <a:r>
              <a:rPr lang="es-ES_tradnl" sz="2800" dirty="0"/>
              <a:t>del </a:t>
            </a:r>
            <a:r>
              <a:rPr lang="es-ES_tradnl" sz="2800" dirty="0" smtClean="0"/>
              <a:t>ciclo: (Existe </a:t>
            </a:r>
            <a:r>
              <a:rPr lang="es-ES_tradnl" sz="2800" dirty="0"/>
              <a:t>un reloj para </a:t>
            </a:r>
            <a:r>
              <a:rPr lang="es-ES_tradnl" sz="2800" dirty="0" smtClean="0"/>
              <a:t>sincronizar)</a:t>
            </a:r>
            <a:endParaRPr lang="es-ES_tradnl" sz="2800" dirty="0"/>
          </a:p>
          <a:p>
            <a:pPr marL="685800" lvl="2" indent="0">
              <a:buNone/>
            </a:pPr>
            <a:r>
              <a:rPr lang="es-ES_tradnl" sz="2800" dirty="0" smtClean="0"/>
              <a:t>T1:</a:t>
            </a:r>
            <a:r>
              <a:rPr lang="es-ES_tradnl" sz="2800" dirty="0"/>
              <a:t> </a:t>
            </a:r>
            <a:r>
              <a:rPr lang="es-ES_tradnl" sz="2800" dirty="0" smtClean="0"/>
              <a:t> Mover </a:t>
            </a:r>
            <a:r>
              <a:rPr lang="es-ES_tradnl" sz="2800" dirty="0"/>
              <a:t>el contenido del PC al MAR.</a:t>
            </a:r>
          </a:p>
          <a:p>
            <a:pPr marL="685800" lvl="2" indent="0">
              <a:buNone/>
            </a:pPr>
            <a:r>
              <a:rPr lang="es-ES_tradnl" sz="2800" dirty="0" smtClean="0"/>
              <a:t>T2:  Mover </a:t>
            </a:r>
            <a:r>
              <a:rPr lang="es-ES_tradnl" sz="2800" dirty="0"/>
              <a:t>el contenido de la dirección de </a:t>
            </a:r>
            <a:r>
              <a:rPr lang="es-ES_tradnl" sz="2800" dirty="0" smtClean="0"/>
              <a:t>   </a:t>
            </a:r>
          </a:p>
          <a:p>
            <a:pPr marL="685800" lvl="2" indent="0">
              <a:buNone/>
            </a:pPr>
            <a:r>
              <a:rPr lang="es-ES_tradnl" sz="2800" dirty="0"/>
              <a:t> </a:t>
            </a:r>
            <a:r>
              <a:rPr lang="es-ES_tradnl" sz="2800" dirty="0" smtClean="0"/>
              <a:t>       memoria </a:t>
            </a:r>
            <a:r>
              <a:rPr lang="es-ES_tradnl" sz="2800" dirty="0"/>
              <a:t>apuntado por el MAR al MDR.</a:t>
            </a:r>
          </a:p>
          <a:p>
            <a:pPr marL="1051560" lvl="3" indent="0">
              <a:buNone/>
            </a:pPr>
            <a:r>
              <a:rPr lang="es-ES_tradnl" sz="2800" dirty="0" smtClean="0"/>
              <a:t>   Incrementar </a:t>
            </a:r>
            <a:r>
              <a:rPr lang="es-ES_tradnl" sz="2800" dirty="0"/>
              <a:t>el contenido del PC en uno.</a:t>
            </a:r>
          </a:p>
          <a:p>
            <a:pPr marL="685800" lvl="2" indent="0">
              <a:buNone/>
            </a:pPr>
            <a:r>
              <a:rPr lang="es-ES_tradnl" sz="2800" dirty="0" smtClean="0"/>
              <a:t>T3:  Mover </a:t>
            </a:r>
            <a:r>
              <a:rPr lang="es-ES_tradnl" sz="2800" dirty="0"/>
              <a:t>el contenido del MDR al IR.</a:t>
            </a:r>
          </a:p>
        </p:txBody>
      </p:sp>
    </p:spTree>
    <p:extLst>
      <p:ext uri="{BB962C8B-B14F-4D97-AF65-F5344CB8AC3E}">
        <p14:creationId xmlns:p14="http://schemas.microsoft.com/office/powerpoint/2010/main" val="898341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idx="1"/>
          </p:nvPr>
        </p:nvSpPr>
        <p:spPr>
          <a:xfrm>
            <a:off x="467544" y="1340768"/>
            <a:ext cx="7772400" cy="4322762"/>
          </a:xfrm>
        </p:spPr>
        <p:txBody>
          <a:bodyPr>
            <a:normAutofit/>
          </a:bodyPr>
          <a:lstStyle/>
          <a:p>
            <a:pPr lvl="1"/>
            <a:r>
              <a:rPr lang="es-ES_tradnl" sz="3200" dirty="0" err="1"/>
              <a:t>Microoperaciones</a:t>
            </a:r>
            <a:r>
              <a:rPr lang="es-ES_tradnl" sz="3200" dirty="0"/>
              <a:t> del ciclo de captación:</a:t>
            </a:r>
          </a:p>
          <a:p>
            <a:pPr lvl="2">
              <a:buFont typeface="Wingdings" pitchFamily="2" charset="2"/>
              <a:buNone/>
            </a:pPr>
            <a:r>
              <a:rPr lang="es-ES_tradnl" sz="3200" dirty="0"/>
              <a:t>t1:	MAR		PC</a:t>
            </a:r>
          </a:p>
          <a:p>
            <a:pPr lvl="2">
              <a:buFont typeface="Wingdings" pitchFamily="2" charset="2"/>
              <a:buNone/>
            </a:pPr>
            <a:r>
              <a:rPr lang="es-ES_tradnl" sz="3200" dirty="0"/>
              <a:t>t2:	MDR		Memoria</a:t>
            </a:r>
          </a:p>
          <a:p>
            <a:pPr lvl="2">
              <a:buFont typeface="Wingdings" pitchFamily="2" charset="2"/>
              <a:buNone/>
            </a:pPr>
            <a:r>
              <a:rPr lang="es-ES_tradnl" sz="3200" dirty="0"/>
              <a:t>  		PC		PC + 1</a:t>
            </a:r>
          </a:p>
          <a:p>
            <a:pPr lvl="2">
              <a:buFont typeface="Wingdings" pitchFamily="2" charset="2"/>
              <a:buNone/>
            </a:pPr>
            <a:r>
              <a:rPr lang="es-ES_tradnl" sz="3200" dirty="0"/>
              <a:t>t3:	IR		MDR</a:t>
            </a:r>
          </a:p>
        </p:txBody>
      </p:sp>
      <p:sp>
        <p:nvSpPr>
          <p:cNvPr id="55299" name="Line 3"/>
          <p:cNvSpPr>
            <a:spLocks noChangeShapeType="1"/>
          </p:cNvSpPr>
          <p:nvPr/>
        </p:nvSpPr>
        <p:spPr bwMode="auto">
          <a:xfrm flipH="1">
            <a:off x="3439344" y="2256998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55300" name="Line 4"/>
          <p:cNvSpPr>
            <a:spLocks noChangeShapeType="1"/>
          </p:cNvSpPr>
          <p:nvPr/>
        </p:nvSpPr>
        <p:spPr bwMode="auto">
          <a:xfrm flipH="1">
            <a:off x="3439344" y="2782014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55301" name="Line 5"/>
          <p:cNvSpPr>
            <a:spLocks noChangeShapeType="1"/>
          </p:cNvSpPr>
          <p:nvPr/>
        </p:nvSpPr>
        <p:spPr bwMode="auto">
          <a:xfrm flipH="1">
            <a:off x="3439344" y="3403426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55302" name="Line 6"/>
          <p:cNvSpPr>
            <a:spLocks noChangeShapeType="1"/>
          </p:cNvSpPr>
          <p:nvPr/>
        </p:nvSpPr>
        <p:spPr bwMode="auto">
          <a:xfrm flipH="1">
            <a:off x="3439344" y="4004642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41951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95023" y="332656"/>
            <a:ext cx="6965245" cy="895323"/>
          </a:xfrm>
        </p:spPr>
        <p:txBody>
          <a:bodyPr/>
          <a:lstStyle/>
          <a:p>
            <a:r>
              <a:rPr lang="es-MX" sz="4000" b="1" dirty="0" smtClean="0">
                <a:solidFill>
                  <a:schemeClr val="accent3">
                    <a:lumMod val="75000"/>
                  </a:schemeClr>
                </a:solidFill>
              </a:rPr>
              <a:t>Ciclo de </a:t>
            </a:r>
            <a:r>
              <a:rPr lang="es-MX" sz="4000" b="1" dirty="0" err="1" smtClean="0">
                <a:solidFill>
                  <a:schemeClr val="accent3">
                    <a:lumMod val="75000"/>
                  </a:schemeClr>
                </a:solidFill>
              </a:rPr>
              <a:t>indirección</a:t>
            </a:r>
            <a:endParaRPr lang="es-ES" sz="40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56322" name="Rectangle 2"/>
          <p:cNvSpPr>
            <a:spLocks noGrp="1" noChangeArrowheads="1"/>
          </p:cNvSpPr>
          <p:nvPr>
            <p:ph idx="1"/>
          </p:nvPr>
        </p:nvSpPr>
        <p:spPr>
          <a:xfrm>
            <a:off x="611560" y="1412776"/>
            <a:ext cx="7344815" cy="3603812"/>
          </a:xfrm>
        </p:spPr>
        <p:txBody>
          <a:bodyPr>
            <a:noAutofit/>
          </a:bodyPr>
          <a:lstStyle/>
          <a:p>
            <a:pPr lvl="1">
              <a:lnSpc>
                <a:spcPct val="90000"/>
              </a:lnSpc>
            </a:pPr>
            <a:r>
              <a:rPr lang="es-ES_tradnl" sz="2800" dirty="0" smtClean="0"/>
              <a:t>Obtiene </a:t>
            </a:r>
            <a:r>
              <a:rPr lang="es-ES_tradnl" sz="2800" dirty="0"/>
              <a:t>los </a:t>
            </a:r>
            <a:r>
              <a:rPr lang="es-ES_tradnl" sz="2800" dirty="0" err="1"/>
              <a:t>operandos</a:t>
            </a:r>
            <a:r>
              <a:rPr lang="es-ES_tradnl" sz="2800" dirty="0"/>
              <a:t> indirectos de la instrucción de máquina.</a:t>
            </a:r>
          </a:p>
          <a:p>
            <a:pPr lvl="1">
              <a:lnSpc>
                <a:spcPct val="90000"/>
              </a:lnSpc>
            </a:pPr>
            <a:r>
              <a:rPr lang="es-ES_tradnl" sz="2800" dirty="0" smtClean="0"/>
              <a:t>Objetivo </a:t>
            </a:r>
            <a:r>
              <a:rPr lang="es-ES_tradnl" sz="2800" dirty="0"/>
              <a:t>es transformar un direccionamiento indirecto en uno directo.</a:t>
            </a:r>
          </a:p>
          <a:p>
            <a:pPr lvl="1">
              <a:lnSpc>
                <a:spcPct val="90000"/>
              </a:lnSpc>
            </a:pPr>
            <a:r>
              <a:rPr lang="es-ES_tradnl" sz="2800" dirty="0" err="1" smtClean="0"/>
              <a:t>Microoperaciones</a:t>
            </a:r>
            <a:r>
              <a:rPr lang="es-ES_tradnl" sz="2800" dirty="0" smtClean="0"/>
              <a:t> </a:t>
            </a:r>
            <a:r>
              <a:rPr lang="es-ES_tradnl" sz="2800" dirty="0"/>
              <a:t>del ciclo: </a:t>
            </a:r>
          </a:p>
          <a:p>
            <a:pPr lvl="3">
              <a:lnSpc>
                <a:spcPct val="90000"/>
              </a:lnSpc>
              <a:buFont typeface="Wingdings" pitchFamily="2" charset="2"/>
              <a:buNone/>
            </a:pPr>
            <a:r>
              <a:rPr lang="es-ES_tradnl" sz="2800" dirty="0"/>
              <a:t>Se asume un formato de instrucción de una sola dirección.</a:t>
            </a:r>
          </a:p>
          <a:p>
            <a:pPr lvl="2">
              <a:lnSpc>
                <a:spcPct val="90000"/>
              </a:lnSpc>
              <a:buFont typeface="Wingdings" pitchFamily="2" charset="2"/>
              <a:buNone/>
            </a:pPr>
            <a:r>
              <a:rPr lang="es-ES_tradnl" sz="2800" dirty="0"/>
              <a:t>t1:	MAR			IR(dirección)</a:t>
            </a:r>
          </a:p>
          <a:p>
            <a:pPr lvl="2">
              <a:lnSpc>
                <a:spcPct val="90000"/>
              </a:lnSpc>
              <a:buFont typeface="Wingdings" pitchFamily="2" charset="2"/>
              <a:buNone/>
            </a:pPr>
            <a:r>
              <a:rPr lang="es-ES_tradnl" sz="2800" dirty="0"/>
              <a:t>t2: 	MDR			Memoria</a:t>
            </a:r>
          </a:p>
          <a:p>
            <a:pPr lvl="2">
              <a:lnSpc>
                <a:spcPct val="90000"/>
              </a:lnSpc>
              <a:buFont typeface="Wingdings" pitchFamily="2" charset="2"/>
              <a:buNone/>
            </a:pPr>
            <a:r>
              <a:rPr lang="es-ES_tradnl" sz="2800" dirty="0"/>
              <a:t>t3:	IR(dirección)		MDR (dirección)</a:t>
            </a:r>
          </a:p>
          <a:p>
            <a:pPr lvl="1">
              <a:lnSpc>
                <a:spcPct val="90000"/>
              </a:lnSpc>
            </a:pPr>
            <a:endParaRPr lang="es-ES_tradnl" sz="2800" dirty="0"/>
          </a:p>
        </p:txBody>
      </p:sp>
      <p:sp>
        <p:nvSpPr>
          <p:cNvPr id="56323" name="Line 3"/>
          <p:cNvSpPr>
            <a:spLocks noChangeShapeType="1"/>
          </p:cNvSpPr>
          <p:nvPr/>
        </p:nvSpPr>
        <p:spPr bwMode="auto">
          <a:xfrm flipH="1">
            <a:off x="4618856" y="5157192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56324" name="Line 4"/>
          <p:cNvSpPr>
            <a:spLocks noChangeShapeType="1"/>
          </p:cNvSpPr>
          <p:nvPr/>
        </p:nvSpPr>
        <p:spPr bwMode="auto">
          <a:xfrm flipH="1">
            <a:off x="4618856" y="4725144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56325" name="Line 5"/>
          <p:cNvSpPr>
            <a:spLocks noChangeShapeType="1"/>
          </p:cNvSpPr>
          <p:nvPr/>
        </p:nvSpPr>
        <p:spPr bwMode="auto">
          <a:xfrm flipH="1">
            <a:off x="4644008" y="5661248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36338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yacencia">
  <a:themeElements>
    <a:clrScheme name="Adyacencia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yacencia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949</TotalTime>
  <Words>1408</Words>
  <Application>Microsoft Office PowerPoint</Application>
  <PresentationFormat>Presentación en pantalla (4:3)</PresentationFormat>
  <Paragraphs>325</Paragraphs>
  <Slides>44</Slides>
  <Notes>2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44</vt:i4>
      </vt:variant>
    </vt:vector>
  </HeadingPairs>
  <TitlesOfParts>
    <vt:vector size="46" baseType="lpstr">
      <vt:lpstr>Adyacencia</vt:lpstr>
      <vt:lpstr>Ecuación</vt:lpstr>
      <vt:lpstr>Maestría en Ciencias de la Computación</vt:lpstr>
      <vt:lpstr>Presentación de PowerPoint</vt:lpstr>
      <vt:lpstr> Arquitecturas Paralelas</vt:lpstr>
      <vt:lpstr>Ciclos de Máquina</vt:lpstr>
      <vt:lpstr>Presentación de PowerPoint</vt:lpstr>
      <vt:lpstr>Presentación de PowerPoint</vt:lpstr>
      <vt:lpstr>Ciclo de captación</vt:lpstr>
      <vt:lpstr>Presentación de PowerPoint</vt:lpstr>
      <vt:lpstr>Ciclo de indirección</vt:lpstr>
      <vt:lpstr>Ciclo de interrupción</vt:lpstr>
      <vt:lpstr> Ciclo de Ejecución</vt:lpstr>
      <vt:lpstr>Historia…</vt:lpstr>
      <vt:lpstr>Brecha …</vt:lpstr>
      <vt:lpstr>Análisis (Donald Knuth)</vt:lpstr>
      <vt:lpstr>CISC a RISC</vt:lpstr>
      <vt:lpstr>RISC</vt:lpstr>
      <vt:lpstr>RISC</vt:lpstr>
      <vt:lpstr>pocas instrucciones complejas vs muchas instrucciones simples</vt:lpstr>
      <vt:lpstr>Pipelining</vt:lpstr>
      <vt:lpstr>Pipelining</vt:lpstr>
      <vt:lpstr>Pipelining</vt:lpstr>
      <vt:lpstr>Presentación de PowerPoint</vt:lpstr>
      <vt:lpstr>Pipelining</vt:lpstr>
      <vt:lpstr>Pipelining</vt:lpstr>
      <vt:lpstr>En general</vt:lpstr>
      <vt:lpstr>Pipeline  (Referencia a memoria y Salto)</vt:lpstr>
      <vt:lpstr>Superposición de  Ventanas de registros</vt:lpstr>
      <vt:lpstr>Superposición de  Ventanas de Registros</vt:lpstr>
      <vt:lpstr>Presentación de PowerPoint</vt:lpstr>
      <vt:lpstr>Máquinas con instrucciones múltiples</vt:lpstr>
      <vt:lpstr>Máquinas superescalares</vt:lpstr>
      <vt:lpstr>Presentación de PowerPoint</vt:lpstr>
      <vt:lpstr>Procesamiento Paralelo</vt:lpstr>
      <vt:lpstr>Presentación de PowerPoint</vt:lpstr>
      <vt:lpstr>Máquinas Paralelas</vt:lpstr>
      <vt:lpstr>Memoria</vt:lpstr>
      <vt:lpstr>Taxonomía de Flynn</vt:lpstr>
      <vt:lpstr>¿Complejidad?</vt:lpstr>
      <vt:lpstr>¿Complejidad?</vt:lpstr>
      <vt:lpstr>¿Complejidad?</vt:lpstr>
      <vt:lpstr>Presentación de PowerPoint</vt:lpstr>
      <vt:lpstr>Referencias</vt:lpstr>
      <vt:lpstr>Guion Explicativo</vt:lpstr>
      <vt:lpstr>Guion Explicativo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Arquitecturas Emergentes</dc:title>
  <dc:creator>mquintanal</dc:creator>
  <cp:lastModifiedBy>mquintanal</cp:lastModifiedBy>
  <cp:revision>66</cp:revision>
  <dcterms:created xsi:type="dcterms:W3CDTF">2014-05-20T17:17:33Z</dcterms:created>
  <dcterms:modified xsi:type="dcterms:W3CDTF">2017-10-21T02:20:16Z</dcterms:modified>
</cp:coreProperties>
</file>