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43"/>
  </p:notesMasterIdLst>
  <p:handoutMasterIdLst>
    <p:handoutMasterId r:id="rId44"/>
  </p:handoutMasterIdLst>
  <p:sldIdLst>
    <p:sldId id="297" r:id="rId2"/>
    <p:sldId id="298" r:id="rId3"/>
    <p:sldId id="299" r:id="rId4"/>
    <p:sldId id="257" r:id="rId5"/>
    <p:sldId id="300" r:id="rId6"/>
    <p:sldId id="265" r:id="rId7"/>
    <p:sldId id="260" r:id="rId8"/>
    <p:sldId id="301" r:id="rId9"/>
    <p:sldId id="262" r:id="rId10"/>
    <p:sldId id="263" r:id="rId11"/>
    <p:sldId id="264" r:id="rId12"/>
    <p:sldId id="258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9" r:id="rId23"/>
    <p:sldId id="286" r:id="rId24"/>
    <p:sldId id="287" r:id="rId25"/>
    <p:sldId id="275" r:id="rId26"/>
    <p:sldId id="282" r:id="rId27"/>
    <p:sldId id="302" r:id="rId28"/>
    <p:sldId id="283" r:id="rId29"/>
    <p:sldId id="303" r:id="rId30"/>
    <p:sldId id="290" r:id="rId31"/>
    <p:sldId id="291" r:id="rId32"/>
    <p:sldId id="292" r:id="rId33"/>
    <p:sldId id="293" r:id="rId34"/>
    <p:sldId id="304" r:id="rId35"/>
    <p:sldId id="294" r:id="rId36"/>
    <p:sldId id="295" r:id="rId37"/>
    <p:sldId id="305" r:id="rId38"/>
    <p:sldId id="296" r:id="rId39"/>
    <p:sldId id="306" r:id="rId40"/>
    <p:sldId id="307" r:id="rId41"/>
    <p:sldId id="308" r:id="rId4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41" autoAdjust="0"/>
  </p:normalViewPr>
  <p:slideViewPr>
    <p:cSldViewPr>
      <p:cViewPr varScale="1">
        <p:scale>
          <a:sx n="63" d="100"/>
          <a:sy n="63" d="100"/>
        </p:scale>
        <p:origin x="-12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88679245283019"/>
          <c:y val="0.11797752808988764"/>
          <c:w val="0.83396226415094343"/>
          <c:h val="0.6797752808988764"/>
        </c:manualLayout>
      </c:layout>
      <c:scatterChart>
        <c:scatterStyle val="lineMarker"/>
        <c:varyColors val="0"/>
        <c:ser>
          <c:idx val="0"/>
          <c:order val="0"/>
          <c:spPr>
            <a:ln w="29257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'IT1'!$B$2:$B$21</c:f>
              <c:numCache>
                <c:formatCode>General</c:formatCode>
                <c:ptCount val="20"/>
                <c:pt idx="0">
                  <c:v>1.2</c:v>
                </c:pt>
                <c:pt idx="1">
                  <c:v>1.4</c:v>
                </c:pt>
                <c:pt idx="2">
                  <c:v>2</c:v>
                </c:pt>
                <c:pt idx="3">
                  <c:v>2.5</c:v>
                </c:pt>
                <c:pt idx="4">
                  <c:v>3.6</c:v>
                </c:pt>
                <c:pt idx="5">
                  <c:v>0.7</c:v>
                </c:pt>
                <c:pt idx="6">
                  <c:v>1.3</c:v>
                </c:pt>
                <c:pt idx="7">
                  <c:v>1.9</c:v>
                </c:pt>
                <c:pt idx="8">
                  <c:v>3</c:v>
                </c:pt>
                <c:pt idx="9">
                  <c:v>3.3</c:v>
                </c:pt>
                <c:pt idx="10">
                  <c:v>4</c:v>
                </c:pt>
                <c:pt idx="11">
                  <c:v>2.2999999999999998</c:v>
                </c:pt>
                <c:pt idx="12">
                  <c:v>3.5</c:v>
                </c:pt>
                <c:pt idx="13">
                  <c:v>3</c:v>
                </c:pt>
                <c:pt idx="14">
                  <c:v>6.1</c:v>
                </c:pt>
                <c:pt idx="15">
                  <c:v>8</c:v>
                </c:pt>
                <c:pt idx="16">
                  <c:v>9.1</c:v>
                </c:pt>
                <c:pt idx="17">
                  <c:v>8.1</c:v>
                </c:pt>
                <c:pt idx="18">
                  <c:v>8.6</c:v>
                </c:pt>
                <c:pt idx="19">
                  <c:v>7.5</c:v>
                </c:pt>
              </c:numCache>
            </c:numRef>
          </c:xVal>
          <c:yVal>
            <c:numRef>
              <c:f>'IT1'!$C$2:$C$21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1.1000000000000001</c:v>
                </c:pt>
                <c:pt idx="3">
                  <c:v>1.5</c:v>
                </c:pt>
                <c:pt idx="4">
                  <c:v>1.7</c:v>
                </c:pt>
                <c:pt idx="5">
                  <c:v>3</c:v>
                </c:pt>
                <c:pt idx="6">
                  <c:v>6</c:v>
                </c:pt>
                <c:pt idx="7">
                  <c:v>7.3</c:v>
                </c:pt>
                <c:pt idx="8">
                  <c:v>6.9</c:v>
                </c:pt>
                <c:pt idx="9">
                  <c:v>6</c:v>
                </c:pt>
                <c:pt idx="10">
                  <c:v>6</c:v>
                </c:pt>
                <c:pt idx="11">
                  <c:v>5</c:v>
                </c:pt>
                <c:pt idx="12">
                  <c:v>5</c:v>
                </c:pt>
                <c:pt idx="13">
                  <c:v>4</c:v>
                </c:pt>
                <c:pt idx="14">
                  <c:v>3.2</c:v>
                </c:pt>
                <c:pt idx="15">
                  <c:v>5.5</c:v>
                </c:pt>
                <c:pt idx="16">
                  <c:v>4.9000000000000004</c:v>
                </c:pt>
                <c:pt idx="17">
                  <c:v>4</c:v>
                </c:pt>
                <c:pt idx="18">
                  <c:v>3</c:v>
                </c:pt>
                <c:pt idx="19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604096"/>
        <c:axId val="71680768"/>
      </c:scatterChart>
      <c:valAx>
        <c:axId val="7160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2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1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71680768"/>
        <c:crosses val="autoZero"/>
        <c:crossBetween val="midCat"/>
      </c:valAx>
      <c:valAx>
        <c:axId val="71680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2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1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71604096"/>
        <c:crosses val="autoZero"/>
        <c:crossBetween val="midCat"/>
      </c:valAx>
      <c:spPr>
        <a:solidFill>
          <a:srgbClr val="FFFFFF"/>
        </a:solidFill>
        <a:ln w="13003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251">
      <a:solidFill>
        <a:srgbClr val="000000"/>
      </a:solidFill>
      <a:prstDash val="solid"/>
    </a:ln>
  </c:spPr>
  <c:txPr>
    <a:bodyPr/>
    <a:lstStyle/>
    <a:p>
      <a:pPr>
        <a:defRPr sz="81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t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endParaRPr lang="es-ES_tradn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7438"/>
            <a:ext cx="29924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defTabSz="900113">
              <a:defRPr sz="1200"/>
            </a:lvl1pPr>
          </a:lstStyle>
          <a:p>
            <a:endParaRPr lang="es-ES_tradn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707438"/>
            <a:ext cx="29924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50" tIns="44975" rIns="89950" bIns="44975" numCol="1" anchor="b" anchorCtr="0" compatLnSpc="1">
            <a:prstTxWarp prst="textNoShape">
              <a:avLst/>
            </a:prstTxWarp>
          </a:bodyPr>
          <a:lstStyle>
            <a:lvl1pPr algn="r" defTabSz="900113">
              <a:defRPr sz="1200"/>
            </a:lvl1pPr>
          </a:lstStyle>
          <a:p>
            <a:fld id="{E4CEB800-D087-4E96-96DA-F6A510633E5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656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FF852-F21B-4125-A79D-41D82EDDD8D0}" type="datetimeFigureOut">
              <a:rPr lang="es-ES" smtClean="0"/>
              <a:t>20/10/2017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EA536-0DB0-44B6-92A7-997569E56C5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41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FB861-7980-4AF7-B43E-43AD7D4C7DA5}" type="slidenum">
              <a:rPr lang="es-ES_tradnl" smtClean="0"/>
              <a:pPr/>
              <a:t>1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16C215-FFF6-4C75-ABD5-FF4BD1B53B1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5AC2-37C1-47A9-B201-92A62E318AC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E79D-BBD4-4ED0-8C74-5CE42BD45CD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42900"/>
            <a:ext cx="7772400" cy="11049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38200" y="17526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800600" y="1752600"/>
            <a:ext cx="38100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81000" y="63230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230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58000" y="63230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E2A7402-5947-409E-9EB6-792FE3BE647C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8" name="7 CuadroTexto"/>
          <p:cNvSpPr txBox="1"/>
          <p:nvPr userDrawn="1"/>
        </p:nvSpPr>
        <p:spPr>
          <a:xfrm>
            <a:off x="4716016" y="6423719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6736B7-8B87-4B05-9DF4-CB5950EFF4D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4807962" y="6351711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F70F7D-0C9E-4C0D-AA57-6907277D587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0A18E-9A8B-495D-A5D9-2605ED72D0A4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D96-8EF5-4A67-BB68-FE382C82F5C4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A54B36-7B9B-4FB4-BC9C-738BFC2483B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425-EC69-4FAB-A78D-F3B3961CFE9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4 CuadroTexto"/>
          <p:cNvSpPr txBox="1"/>
          <p:nvPr userDrawn="1"/>
        </p:nvSpPr>
        <p:spPr>
          <a:xfrm>
            <a:off x="4807962" y="6309320"/>
            <a:ext cx="3940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Dra. Maricela Quintana López</a:t>
            </a:r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4BD3A6-47CA-40FF-88E7-C557051C418B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D26962-08D6-412F-BDAA-CFB83B7B0EB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A1F3A65-C17D-48E2-86E5-3AA301526F5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oleObject" Target="../embeddings/Microsoft_Excel_97-2003_Worksheet3.xls"/><Relationship Id="rId7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emf"/><Relationship Id="rId5" Type="http://schemas.openxmlformats.org/officeDocument/2006/relationships/oleObject" Target="../embeddings/Microsoft_Excel_97-2003_Worksheet4.xls"/><Relationship Id="rId4" Type="http://schemas.openxmlformats.org/officeDocument/2006/relationships/image" Target="../media/image1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9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603676" y="5517232"/>
            <a:ext cx="4540324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bg1"/>
              </a:solidFill>
            </a:endParaRP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60040" y="3789040"/>
            <a:ext cx="3995936" cy="1338263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  <a:defRPr/>
            </a:pPr>
            <a:r>
              <a:rPr lang="es-MX" sz="3600" b="1" dirty="0" smtClean="0">
                <a:solidFill>
                  <a:srgbClr val="B08600"/>
                </a:solidFill>
              </a:rPr>
              <a:t>Agrupamiento</a:t>
            </a:r>
            <a:endParaRPr lang="es-ES" sz="3600" b="1" dirty="0" smtClean="0">
              <a:solidFill>
                <a:srgbClr val="B086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332656"/>
            <a:ext cx="91440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905194" y="620688"/>
            <a:ext cx="56191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4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9515"/>
            <a:ext cx="1224136" cy="1035269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0" y="1628800"/>
            <a:ext cx="9144000" cy="790347"/>
          </a:xfrm>
          <a:prstGeom prst="rect">
            <a:avLst/>
          </a:prstGeom>
          <a:solidFill>
            <a:srgbClr val="FFE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1772816"/>
            <a:ext cx="81483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Maestría en Ciencias de la Computación</a:t>
            </a:r>
            <a:endParaRPr lang="es-ES" sz="36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55576" y="2564904"/>
            <a:ext cx="7696200" cy="6120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3600" dirty="0" smtClean="0">
                <a:solidFill>
                  <a:schemeClr val="tx1"/>
                </a:solidFill>
              </a:rPr>
              <a:t>Minería de Datos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430992" y="4869054"/>
            <a:ext cx="4198786" cy="864202"/>
            <a:chOff x="5586358" y="5590506"/>
            <a:chExt cx="4468299" cy="595705"/>
          </a:xfrm>
          <a:solidFill>
            <a:schemeClr val="bg1"/>
          </a:solidFill>
        </p:grpSpPr>
        <p:sp>
          <p:nvSpPr>
            <p:cNvPr id="18" name="17 CuadroTexto"/>
            <p:cNvSpPr txBox="1"/>
            <p:nvPr userDrawn="1"/>
          </p:nvSpPr>
          <p:spPr>
            <a:xfrm>
              <a:off x="5630048" y="5867980"/>
              <a:ext cx="4424609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Dra. Maricela</a:t>
              </a:r>
              <a:r>
                <a:rPr lang="es-MX" sz="2400" baseline="0" dirty="0" smtClean="0"/>
                <a:t> Quintana López</a:t>
              </a:r>
              <a:endParaRPr lang="es-MX" sz="2400" dirty="0"/>
            </a:p>
          </p:txBody>
        </p:sp>
        <p:sp>
          <p:nvSpPr>
            <p:cNvPr id="19" name="18 CuadroTexto"/>
            <p:cNvSpPr txBox="1"/>
            <p:nvPr userDrawn="1"/>
          </p:nvSpPr>
          <p:spPr>
            <a:xfrm>
              <a:off x="5586358" y="5590506"/>
              <a:ext cx="2268570" cy="3182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MX" sz="2400" dirty="0" smtClean="0"/>
                <a:t>Elaborado por:</a:t>
              </a:r>
              <a:endParaRPr lang="es-MX" sz="2400" dirty="0"/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0" y="3140968"/>
            <a:ext cx="9144000" cy="0"/>
          </a:xfrm>
          <a:prstGeom prst="line">
            <a:avLst/>
          </a:prstGeom>
          <a:ln w="76200" cmpd="dbl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32656"/>
            <a:ext cx="1534490" cy="1228981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115616" y="5949280"/>
            <a:ext cx="1923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Febrero </a:t>
            </a:r>
            <a:r>
              <a:rPr lang="es-MX" b="1" dirty="0" smtClean="0"/>
              <a:t>2017</a:t>
            </a:r>
            <a:endParaRPr lang="es-ES" b="1" dirty="0"/>
          </a:p>
        </p:txBody>
      </p:sp>
      <p:pic>
        <p:nvPicPr>
          <p:cNvPr id="53250" name="Picture 2" descr="Resultado de imagen para cluste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136" y="3448484"/>
            <a:ext cx="4536503" cy="34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17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18456"/>
            <a:ext cx="4896544" cy="4114800"/>
          </a:xfrm>
        </p:spPr>
        <p:txBody>
          <a:bodyPr>
            <a:noAutofit/>
          </a:bodyPr>
          <a:lstStyle/>
          <a:p>
            <a:pPr algn="just"/>
            <a:r>
              <a:rPr lang="es-ES_tradnl" sz="2800" dirty="0"/>
              <a:t>Otros algoritmos asocian a las instancias con los grupos de manera probabilística</a:t>
            </a:r>
          </a:p>
          <a:p>
            <a:pPr algn="just"/>
            <a:r>
              <a:rPr lang="es-ES_tradnl" sz="2800" dirty="0"/>
              <a:t>En este caso para cada instancia existe una probabilidad o grado de pertenencia a cada </a:t>
            </a:r>
            <a:r>
              <a:rPr lang="es-ES_tradnl" sz="2800" dirty="0" err="1"/>
              <a:t>cluster</a:t>
            </a:r>
            <a:r>
              <a:rPr lang="es-ES_tradnl" sz="2800" dirty="0"/>
              <a:t>.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5500694" y="1699418"/>
            <a:ext cx="2681287" cy="4033838"/>
            <a:chOff x="5500694" y="1500174"/>
            <a:chExt cx="2681287" cy="4033838"/>
          </a:xfrm>
        </p:grpSpPr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6092831" y="1916099"/>
              <a:ext cx="1936750" cy="301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dirty="0"/>
                <a:t>0.4    0.1    0.5</a:t>
              </a:r>
            </a:p>
            <a:p>
              <a:r>
                <a:rPr lang="es-ES_tradnl" dirty="0"/>
                <a:t>0.1    0.8    0.1</a:t>
              </a:r>
            </a:p>
            <a:p>
              <a:r>
                <a:rPr lang="es-ES_tradnl" dirty="0"/>
                <a:t>0.3    0.3    0.4</a:t>
              </a:r>
            </a:p>
            <a:p>
              <a:r>
                <a:rPr lang="es-ES_tradnl" dirty="0"/>
                <a:t>0.1    0.1    0.8</a:t>
              </a:r>
            </a:p>
            <a:p>
              <a:r>
                <a:rPr lang="es-ES_tradnl" dirty="0"/>
                <a:t>0.4    0.2    0.4</a:t>
              </a:r>
            </a:p>
            <a:p>
              <a:r>
                <a:rPr lang="es-ES_tradnl" dirty="0"/>
                <a:t>0.1    0.4    0.5</a:t>
              </a:r>
            </a:p>
            <a:p>
              <a:r>
                <a:rPr lang="es-ES_tradnl" dirty="0"/>
                <a:t>0.7    0.2    0.1</a:t>
              </a:r>
            </a:p>
            <a:p>
              <a:r>
                <a:rPr lang="es-ES_tradnl" dirty="0"/>
                <a:t>0.5    0.4    0.1</a:t>
              </a:r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5743581" y="1957374"/>
              <a:ext cx="2438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6048381" y="1500174"/>
              <a:ext cx="1905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  1       2       3</a:t>
              </a:r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5500694" y="2033574"/>
              <a:ext cx="412750" cy="350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dirty="0"/>
                <a:t>a</a:t>
              </a:r>
            </a:p>
            <a:p>
              <a:r>
                <a:rPr lang="es-ES_tradnl" dirty="0"/>
                <a:t>b</a:t>
              </a:r>
            </a:p>
            <a:p>
              <a:r>
                <a:rPr lang="es-ES_tradnl" dirty="0"/>
                <a:t>c</a:t>
              </a:r>
            </a:p>
            <a:p>
              <a:r>
                <a:rPr lang="es-ES_tradnl" dirty="0"/>
                <a:t>d</a:t>
              </a:r>
            </a:p>
            <a:p>
              <a:r>
                <a:rPr lang="es-ES_tradnl" dirty="0"/>
                <a:t>e</a:t>
              </a:r>
            </a:p>
            <a:p>
              <a:r>
                <a:rPr lang="es-ES_tradnl" dirty="0"/>
                <a:t>f</a:t>
              </a:r>
            </a:p>
            <a:p>
              <a:r>
                <a:rPr lang="es-ES_tradnl" dirty="0"/>
                <a:t>g</a:t>
              </a:r>
            </a:p>
            <a:p>
              <a:r>
                <a:rPr lang="es-ES_tradnl" dirty="0"/>
                <a:t>h</a:t>
              </a:r>
            </a:p>
            <a:p>
              <a:endParaRPr lang="es-ES_tradnl" sz="800" dirty="0"/>
            </a:p>
            <a:p>
              <a:r>
                <a:rPr lang="es-ES_tradnl" dirty="0"/>
                <a:t>...</a:t>
              </a:r>
            </a:p>
          </p:txBody>
        </p:sp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6632"/>
            <a:ext cx="7772400" cy="925860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556792"/>
            <a:ext cx="4032448" cy="4114800"/>
          </a:xfrm>
        </p:spPr>
        <p:txBody>
          <a:bodyPr>
            <a:normAutofit/>
          </a:bodyPr>
          <a:lstStyle/>
          <a:p>
            <a:r>
              <a:rPr lang="es-ES_tradnl" sz="2800" dirty="0"/>
              <a:t>Otros producen una estructura jerárquica de </a:t>
            </a:r>
            <a:r>
              <a:rPr lang="es-ES_tradnl" sz="2800" dirty="0" smtClean="0"/>
              <a:t>grupos.</a:t>
            </a:r>
            <a:endParaRPr lang="es-ES_tradnl" sz="2800" dirty="0"/>
          </a:p>
          <a:p>
            <a:r>
              <a:rPr lang="es-ES_tradnl" sz="2800" dirty="0"/>
              <a:t>Los elementos unidos en niveles inferiores tienen una mayor cohesión que los de niveles superiores.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42900"/>
            <a:ext cx="7772400" cy="853852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744416" cy="287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32792" y="1628800"/>
            <a:ext cx="7467600" cy="4133056"/>
          </a:xfrm>
        </p:spPr>
        <p:txBody>
          <a:bodyPr>
            <a:normAutofit/>
          </a:bodyPr>
          <a:lstStyle/>
          <a:p>
            <a:r>
              <a:rPr lang="es-ES_tradnl" sz="2800" dirty="0"/>
              <a:t>Enfoques matemáticos</a:t>
            </a:r>
          </a:p>
          <a:p>
            <a:r>
              <a:rPr lang="es-ES_tradnl" sz="2800" dirty="0"/>
              <a:t>Los métodos son Divisivos y </a:t>
            </a:r>
            <a:r>
              <a:rPr lang="es-ES_tradnl" sz="2800" dirty="0" err="1"/>
              <a:t>Aglomerativos</a:t>
            </a:r>
            <a:endParaRPr lang="es-ES_tradnl" sz="2800" dirty="0"/>
          </a:p>
          <a:p>
            <a:r>
              <a:rPr lang="es-ES_tradnl" sz="2800" dirty="0"/>
              <a:t>Se define alguna medida del valor de la partición del conjunto de </a:t>
            </a:r>
            <a:r>
              <a:rPr lang="es-ES_tradnl" sz="2800" dirty="0" smtClean="0"/>
              <a:t>grupos. </a:t>
            </a:r>
            <a:endParaRPr lang="es-ES_tradnl" sz="2800" dirty="0"/>
          </a:p>
          <a:p>
            <a:r>
              <a:rPr lang="es-ES_tradnl" sz="2800" dirty="0"/>
              <a:t>La medida es almacenada para decidir al final del proceso cuál partición es la mejor.</a:t>
            </a:r>
          </a:p>
          <a:p>
            <a:endParaRPr lang="es-ES_tradnl" sz="28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548680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_tradnl" sz="3600" b="1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>
                <a:solidFill>
                  <a:srgbClr val="00B050"/>
                </a:solidFill>
              </a:rPr>
              <a:t>Métodos Divisivos</a:t>
            </a:r>
            <a:endParaRPr lang="es-ES_tradnl" sz="3600" dirty="0">
              <a:solidFill>
                <a:srgbClr val="00B05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0784" y="1628800"/>
            <a:ext cx="7467600" cy="3989040"/>
          </a:xfrm>
        </p:spPr>
        <p:txBody>
          <a:bodyPr>
            <a:normAutofit/>
          </a:bodyPr>
          <a:lstStyle/>
          <a:p>
            <a:r>
              <a:rPr lang="es-ES_tradnl" sz="2800" dirty="0"/>
              <a:t>Inician considerando todas las instancias como parte de un gran grupo (</a:t>
            </a:r>
            <a:r>
              <a:rPr lang="es-ES_tradnl" sz="2800" dirty="0" err="1"/>
              <a:t>cluster</a:t>
            </a:r>
            <a:r>
              <a:rPr lang="es-ES_tradnl" sz="2800" dirty="0"/>
              <a:t>) .</a:t>
            </a:r>
          </a:p>
          <a:p>
            <a:r>
              <a:rPr lang="es-ES_tradnl" sz="2800" dirty="0"/>
              <a:t>El </a:t>
            </a:r>
            <a:r>
              <a:rPr lang="es-ES_tradnl" sz="2800" dirty="0" err="1"/>
              <a:t>cluster</a:t>
            </a:r>
            <a:r>
              <a:rPr lang="es-ES_tradnl" sz="2800" dirty="0"/>
              <a:t> inicial se divide en dos o más </a:t>
            </a:r>
            <a:r>
              <a:rPr lang="es-ES_tradnl" sz="2800" dirty="0" err="1"/>
              <a:t>clusters</a:t>
            </a:r>
            <a:r>
              <a:rPr lang="es-ES_tradnl" sz="2800" dirty="0"/>
              <a:t>.</a:t>
            </a:r>
          </a:p>
          <a:p>
            <a:r>
              <a:rPr lang="es-ES_tradnl" sz="2800" dirty="0"/>
              <a:t>Estos </a:t>
            </a:r>
            <a:r>
              <a:rPr lang="es-ES_tradnl" sz="2800" dirty="0" err="1"/>
              <a:t>clusters</a:t>
            </a:r>
            <a:r>
              <a:rPr lang="es-ES_tradnl" sz="2800" dirty="0"/>
              <a:t> se dividen sucesivamente </a:t>
            </a:r>
          </a:p>
          <a:p>
            <a:r>
              <a:rPr lang="es-ES_tradnl" sz="2800" dirty="0"/>
              <a:t>Hasta que cada instancia tiene su propio </a:t>
            </a:r>
            <a:r>
              <a:rPr lang="es-ES_tradnl" sz="2800" dirty="0" err="1"/>
              <a:t>cluster</a:t>
            </a:r>
            <a:r>
              <a:rPr lang="es-ES_tradnl" sz="2800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000" b="1" dirty="0">
                <a:solidFill>
                  <a:srgbClr val="00B050"/>
                </a:solidFill>
              </a:rPr>
              <a:t>Métodos </a:t>
            </a:r>
            <a:r>
              <a:rPr lang="es-ES_tradnl" sz="4000" b="1" dirty="0" err="1">
                <a:solidFill>
                  <a:srgbClr val="00B050"/>
                </a:solidFill>
              </a:rPr>
              <a:t>Aglomerativos</a:t>
            </a:r>
            <a:endParaRPr lang="es-ES_tradnl" sz="4000" dirty="0">
              <a:solidFill>
                <a:srgbClr val="00B05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04800" y="1844824"/>
            <a:ext cx="7467600" cy="4873752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Otros </a:t>
            </a:r>
            <a:r>
              <a:rPr lang="es-ES_tradnl" sz="2800" dirty="0"/>
              <a:t>métodos son llamados </a:t>
            </a:r>
            <a:r>
              <a:rPr lang="es-ES_tradnl" sz="2800" dirty="0" err="1"/>
              <a:t>aglomerativos</a:t>
            </a:r>
            <a:r>
              <a:rPr lang="es-ES_tradnl" sz="2800" dirty="0"/>
              <a:t>. </a:t>
            </a:r>
          </a:p>
          <a:p>
            <a:r>
              <a:rPr lang="es-ES_tradnl" sz="2800" dirty="0"/>
              <a:t>Iniciar con cada instancia en un grupo (</a:t>
            </a:r>
            <a:r>
              <a:rPr lang="es-ES_tradnl" sz="2800" dirty="0" err="1"/>
              <a:t>cluster</a:t>
            </a:r>
            <a:r>
              <a:rPr lang="es-ES_tradnl" sz="2800" dirty="0"/>
              <a:t>). </a:t>
            </a:r>
          </a:p>
          <a:p>
            <a:r>
              <a:rPr lang="es-ES_tradnl" sz="2800" dirty="0"/>
              <a:t>Iterativamente se combinan los </a:t>
            </a:r>
            <a:r>
              <a:rPr lang="es-ES_tradnl" sz="2800" dirty="0" err="1"/>
              <a:t>clusters</a:t>
            </a:r>
            <a:endParaRPr lang="es-ES_tradnl" sz="2800" dirty="0"/>
          </a:p>
          <a:p>
            <a:r>
              <a:rPr lang="es-ES_tradnl" sz="2800" dirty="0"/>
              <a:t>Termina cuando sólo hay un </a:t>
            </a:r>
            <a:r>
              <a:rPr lang="es-ES_tradnl" sz="2800" dirty="0" err="1"/>
              <a:t>cluster</a:t>
            </a:r>
            <a:r>
              <a:rPr lang="es-ES_tradnl" sz="2800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rgbClr val="00B050"/>
                </a:solidFill>
              </a:rPr>
              <a:t>Algoritmos para Agrupamiento</a:t>
            </a:r>
            <a:endParaRPr lang="es-ES_tradnl" sz="4000" b="1" dirty="0">
              <a:solidFill>
                <a:srgbClr val="00B05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04800" y="1816224"/>
            <a:ext cx="7467600" cy="3556992"/>
          </a:xfrm>
        </p:spPr>
        <p:txBody>
          <a:bodyPr>
            <a:normAutofit/>
          </a:bodyPr>
          <a:lstStyle/>
          <a:p>
            <a:r>
              <a:rPr lang="es-ES_tradnl" sz="2800" dirty="0"/>
              <a:t>Los mapeos auto-</a:t>
            </a:r>
            <a:r>
              <a:rPr lang="es-ES_tradnl" sz="2800" dirty="0" err="1"/>
              <a:t>organizables</a:t>
            </a:r>
            <a:r>
              <a:rPr lang="es-ES_tradnl" sz="2800" dirty="0"/>
              <a:t>: forma especializada de red neuronal.</a:t>
            </a:r>
          </a:p>
          <a:p>
            <a:r>
              <a:rPr lang="es-ES_tradnl" sz="2800" dirty="0">
                <a:solidFill>
                  <a:srgbClr val="00B050"/>
                </a:solidFill>
              </a:rPr>
              <a:t>K-Medias (K-</a:t>
            </a:r>
            <a:r>
              <a:rPr lang="es-ES_tradnl" sz="2800" dirty="0" err="1">
                <a:solidFill>
                  <a:srgbClr val="00B050"/>
                </a:solidFill>
              </a:rPr>
              <a:t>Means</a:t>
            </a:r>
            <a:r>
              <a:rPr lang="es-ES_tradnl" sz="2800" dirty="0">
                <a:solidFill>
                  <a:srgbClr val="00B050"/>
                </a:solidFill>
              </a:rPr>
              <a:t>): agrupamiento iterativo basado en distancias </a:t>
            </a:r>
          </a:p>
          <a:p>
            <a:r>
              <a:rPr lang="es-ES_tradnl" sz="2800" dirty="0"/>
              <a:t>Agrupamiento incremental</a:t>
            </a:r>
          </a:p>
          <a:p>
            <a:r>
              <a:rPr lang="es-ES_tradnl" sz="2800" dirty="0"/>
              <a:t>EM-</a:t>
            </a:r>
            <a:r>
              <a:rPr lang="es-ES_tradnl" sz="2800" dirty="0" err="1"/>
              <a:t>Algorithm</a:t>
            </a:r>
            <a:r>
              <a:rPr lang="es-ES_tradnl" sz="2800" dirty="0"/>
              <a:t>: </a:t>
            </a:r>
            <a:r>
              <a:rPr lang="es-ES_tradnl" sz="2800" dirty="0" err="1"/>
              <a:t>Expectation</a:t>
            </a:r>
            <a:r>
              <a:rPr lang="es-ES_tradnl" sz="2800" dirty="0"/>
              <a:t> </a:t>
            </a:r>
            <a:r>
              <a:rPr lang="es-ES_tradnl" sz="2800" dirty="0" err="1"/>
              <a:t>Maximization</a:t>
            </a:r>
            <a:r>
              <a:rPr lang="es-ES_tradnl" sz="2800" dirty="0"/>
              <a:t> </a:t>
            </a:r>
          </a:p>
          <a:p>
            <a:endParaRPr lang="es-ES_tradnl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3600" b="1" dirty="0">
                <a:solidFill>
                  <a:srgbClr val="00B050"/>
                </a:solidFill>
              </a:rPr>
              <a:t>Agrupamiento iterativo basado en distancia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0784" y="1816224"/>
            <a:ext cx="7467600" cy="3917032"/>
          </a:xfrm>
        </p:spPr>
        <p:txBody>
          <a:bodyPr>
            <a:normAutofit/>
          </a:bodyPr>
          <a:lstStyle/>
          <a:p>
            <a:pPr algn="ctr">
              <a:buFont typeface="Monotype Sorts" pitchFamily="2" charset="2"/>
              <a:buNone/>
            </a:pPr>
            <a:r>
              <a:rPr lang="es-ES_tradnl" sz="2800" b="1" dirty="0"/>
              <a:t>K- Medias</a:t>
            </a:r>
            <a:endParaRPr lang="es-ES_tradnl" sz="2800" dirty="0"/>
          </a:p>
          <a:p>
            <a:endParaRPr lang="es-ES_tradnl" sz="2800" dirty="0"/>
          </a:p>
          <a:p>
            <a:r>
              <a:rPr lang="es-ES_tradnl" sz="2800" dirty="0"/>
              <a:t>K-medias es uno de los algoritmos </a:t>
            </a:r>
            <a:r>
              <a:rPr lang="es-ES_tradnl" sz="2800" dirty="0" smtClean="0"/>
              <a:t>ampliamente </a:t>
            </a:r>
            <a:r>
              <a:rPr lang="es-ES_tradnl" sz="2800" dirty="0"/>
              <a:t>utilizado en herramientas comerciales de minería de datos.</a:t>
            </a:r>
          </a:p>
          <a:p>
            <a:endParaRPr lang="es-ES_tradnl" sz="2800" dirty="0"/>
          </a:p>
          <a:p>
            <a:r>
              <a:rPr lang="es-ES_tradnl" sz="2800" dirty="0"/>
              <a:t>K-medias trabaja mejor cuando la entrada de datos es numérica principalmente.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s-ES_tradnl" sz="4000" dirty="0">
                <a:solidFill>
                  <a:srgbClr val="00B050"/>
                </a:solidFill>
              </a:rPr>
              <a:t>K-Medias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04800" y="1600200"/>
            <a:ext cx="7467600" cy="406104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 smtClean="0"/>
              <a:t>Divide </a:t>
            </a:r>
            <a:r>
              <a:rPr lang="es-ES_tradnl" sz="2800" dirty="0"/>
              <a:t>el conjunto de datos en un número predeterminado de </a:t>
            </a:r>
            <a:r>
              <a:rPr lang="es-ES_tradnl" sz="2800" dirty="0" smtClean="0"/>
              <a:t>grupos.</a:t>
            </a: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/>
              <a:t>Ese número es </a:t>
            </a:r>
            <a:r>
              <a:rPr lang="es-ES_tradnl" sz="2800" b="1" dirty="0"/>
              <a:t>K</a:t>
            </a:r>
            <a:r>
              <a:rPr lang="es-ES_tradnl" sz="2800" dirty="0"/>
              <a:t>, de aquí el nombre.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La media es lo que los estadistas llaman promedio.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En este caso la media se refiere a la ubicación promedio de los miembros de un grupo en particular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dirty="0">
                <a:solidFill>
                  <a:srgbClr val="00B050"/>
                </a:solidFill>
              </a:rPr>
              <a:t>K-Medias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32792" y="1795608"/>
            <a:ext cx="7467600" cy="41536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/>
              <a:t>¿Ubicación?  ¡Hablamos de Registros en una Base de Datos!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La respuesta viene de la geometría: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Para formar los </a:t>
            </a:r>
            <a:r>
              <a:rPr lang="es-ES_tradnl" sz="2800" dirty="0" smtClean="0"/>
              <a:t>grupos, </a:t>
            </a:r>
            <a:r>
              <a:rPr lang="es-ES_tradnl" sz="2800" dirty="0"/>
              <a:t>cada instancia es asociada a un punto en el “espacio de instancias”</a:t>
            </a:r>
          </a:p>
          <a:p>
            <a:pPr>
              <a:lnSpc>
                <a:spcPct val="90000"/>
              </a:lnSpc>
            </a:pPr>
            <a:r>
              <a:rPr lang="es-ES_tradnl" sz="2800" dirty="0"/>
              <a:t>Ese espacio tiene tantas dimensiones como atributos hay en las instancias.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>
                <a:solidFill>
                  <a:srgbClr val="00B050"/>
                </a:solidFill>
              </a:rPr>
              <a:t>K-Medias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04800" y="1672208"/>
            <a:ext cx="7467600" cy="42050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/>
              <a:t>El valor de cada atributo es interpretado como una distancia a partir del origen y a lo largo del eje correspondiente.</a:t>
            </a:r>
          </a:p>
          <a:p>
            <a:pPr>
              <a:lnSpc>
                <a:spcPct val="90000"/>
              </a:lnSpc>
            </a:pP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/>
              <a:t>Para que la interpretación sea útil, los atributos deben ser convertidos a números y éstos deben normalizarse para que los cambios en las dimensiones sean comparables.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42082"/>
            <a:ext cx="6624736" cy="471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6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Algoritmo K-Medias</a:t>
            </a:r>
            <a:endParaRPr lang="es-ES_tradnl" sz="3600" dirty="0">
              <a:solidFill>
                <a:srgbClr val="00B05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Las instancias son asignadas a </a:t>
            </a:r>
            <a:r>
              <a:rPr lang="es-ES_tradnl" sz="2800" dirty="0" smtClean="0"/>
              <a:t>grupos </a:t>
            </a:r>
            <a:r>
              <a:rPr lang="es-ES_tradnl" sz="2800" dirty="0"/>
              <a:t>a través de un proceso iterativo </a:t>
            </a:r>
            <a:r>
              <a:rPr lang="es-ES_tradnl" sz="2800" dirty="0" smtClean="0"/>
              <a:t>que </a:t>
            </a:r>
            <a:r>
              <a:rPr lang="es-ES_tradnl" sz="2800" dirty="0"/>
              <a:t>inicia con </a:t>
            </a:r>
            <a:r>
              <a:rPr lang="es-ES_tradnl" sz="2800" dirty="0" smtClean="0"/>
              <a:t>grupos </a:t>
            </a:r>
            <a:r>
              <a:rPr lang="es-ES_tradnl" sz="2800" dirty="0"/>
              <a:t>centrados en localidades aleatorias </a:t>
            </a:r>
            <a:r>
              <a:rPr lang="es-ES_tradnl" sz="2800" dirty="0" smtClean="0"/>
              <a:t>(centros del grupo) en </a:t>
            </a:r>
            <a:r>
              <a:rPr lang="es-ES_tradnl" sz="2800" dirty="0"/>
              <a:t>el espacio de instancias </a:t>
            </a:r>
            <a:endParaRPr lang="es-ES_tradnl" sz="2800" dirty="0" smtClean="0"/>
          </a:p>
          <a:p>
            <a:r>
              <a:rPr lang="es-ES_tradnl" sz="2800" dirty="0" smtClean="0"/>
              <a:t>Los centros se van moviendo hasta que realmente quedan ubicados en </a:t>
            </a:r>
            <a:r>
              <a:rPr lang="es-ES_tradnl" sz="2800" dirty="0"/>
              <a:t>el centro de algún </a:t>
            </a:r>
            <a:r>
              <a:rPr lang="es-ES_tradnl" sz="2800" dirty="0" smtClean="0"/>
              <a:t>grupo.</a:t>
            </a:r>
            <a:endParaRPr lang="es-ES_tradnl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s-ES_tradnl" sz="4000" b="1" dirty="0" smtClean="0">
                <a:solidFill>
                  <a:srgbClr val="00B050"/>
                </a:solidFill>
              </a:rPr>
              <a:t>Algoritmo  K-Medias</a:t>
            </a:r>
            <a:endParaRPr lang="es-ES_tradnl" sz="4000" dirty="0">
              <a:solidFill>
                <a:srgbClr val="00B05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628800"/>
            <a:ext cx="7704856" cy="4104456"/>
          </a:xfrm>
        </p:spPr>
        <p:txBody>
          <a:bodyPr>
            <a:normAutofit/>
          </a:bodyPr>
          <a:lstStyle/>
          <a:p>
            <a:r>
              <a:rPr lang="es-ES_tradnl" sz="2800" dirty="0"/>
              <a:t>Se seleccionan K puntos al azar cómo centros de los </a:t>
            </a:r>
            <a:r>
              <a:rPr lang="es-ES_tradnl" sz="2800" dirty="0" smtClean="0"/>
              <a:t>grupos.</a:t>
            </a:r>
            <a:endParaRPr lang="es-ES_tradnl" sz="2800" dirty="0"/>
          </a:p>
          <a:p>
            <a:r>
              <a:rPr lang="es-ES_tradnl" sz="2800" dirty="0"/>
              <a:t>Las instancias se asignan al centro del </a:t>
            </a:r>
            <a:r>
              <a:rPr lang="es-ES_tradnl" sz="2800" dirty="0" smtClean="0"/>
              <a:t>grupo </a:t>
            </a:r>
            <a:r>
              <a:rPr lang="es-ES_tradnl" sz="2800" dirty="0"/>
              <a:t>más cercano considerando la distancia de Euclidiana.</a:t>
            </a:r>
          </a:p>
          <a:p>
            <a:endParaRPr lang="es-ES_tradnl" sz="2800" dirty="0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374871"/>
              </p:ext>
            </p:extLst>
          </p:nvPr>
        </p:nvGraphicFramePr>
        <p:xfrm>
          <a:off x="2267744" y="4221088"/>
          <a:ext cx="4343400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name="Ecuación" r:id="rId3" imgW="2108160" imgH="507960" progId="Equation.3">
                  <p:embed/>
                </p:oleObj>
              </mc:Choice>
              <mc:Fallback>
                <p:oleObj name="Ecuación" r:id="rId3" imgW="210816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221088"/>
                        <a:ext cx="4343400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752600"/>
            <a:ext cx="3810000" cy="2621280"/>
          </a:xfrm>
        </p:spPr>
        <p:txBody>
          <a:bodyPr>
            <a:normAutofit/>
          </a:bodyPr>
          <a:lstStyle/>
          <a:p>
            <a:r>
              <a:rPr lang="es-ES_tradnl" sz="2800" dirty="0"/>
              <a:t>Se seleccionan K puntos y se asignan las instancias al centro del </a:t>
            </a:r>
            <a:r>
              <a:rPr lang="es-ES_tradnl" sz="2800" dirty="0" err="1"/>
              <a:t>cluster</a:t>
            </a:r>
            <a:r>
              <a:rPr lang="es-ES_tradnl" sz="2800" dirty="0"/>
              <a:t> más cercano</a:t>
            </a:r>
            <a:endParaRPr lang="es-ES" sz="2800" dirty="0"/>
          </a:p>
        </p:txBody>
      </p:sp>
      <p:graphicFrame>
        <p:nvGraphicFramePr>
          <p:cNvPr id="48132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014913" y="2486025"/>
          <a:ext cx="3381375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2" name="Clip" r:id="rId3" imgW="3380952" imgH="2647619" progId="MS_ClipArt_Gallery.2">
                  <p:embed/>
                </p:oleObj>
              </mc:Choice>
              <mc:Fallback>
                <p:oleObj name="Clip" r:id="rId3" imgW="3380952" imgH="2647619" progId="MS_ClipArt_Gallery.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913" y="2486025"/>
                        <a:ext cx="3381375" cy="264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es-ES_tradnl" sz="4000" b="1" dirty="0" smtClean="0">
                <a:solidFill>
                  <a:srgbClr val="00B050"/>
                </a:solidFill>
              </a:rPr>
              <a:t>Algoritmo  K-Medias</a:t>
            </a:r>
            <a:endParaRPr lang="es-ES_tradnl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>
                <a:solidFill>
                  <a:srgbClr val="00B050"/>
                </a:solidFill>
              </a:rPr>
              <a:t>Límites</a:t>
            </a:r>
            <a:endParaRPr lang="es-ES" sz="4000" b="1">
              <a:solidFill>
                <a:srgbClr val="00B05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3845024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cs typeface="Times New Roman" pitchFamily="18" charset="0"/>
              </a:rPr>
              <a:t>Para dibujar los </a:t>
            </a:r>
            <a:r>
              <a:rPr lang="es-MX" sz="2800" dirty="0" smtClean="0">
                <a:cs typeface="Times New Roman" pitchFamily="18" charset="0"/>
              </a:rPr>
              <a:t>límites </a:t>
            </a:r>
            <a:r>
              <a:rPr lang="es-MX" sz="2800" dirty="0">
                <a:cs typeface="Times New Roman" pitchFamily="18" charset="0"/>
              </a:rPr>
              <a:t>entre los </a:t>
            </a:r>
            <a:r>
              <a:rPr lang="es-MX" sz="2800" dirty="0" smtClean="0">
                <a:cs typeface="Times New Roman" pitchFamily="18" charset="0"/>
              </a:rPr>
              <a:t>grupos</a:t>
            </a:r>
            <a:r>
              <a:rPr lang="es-MX" sz="2800" dirty="0">
                <a:cs typeface="Times New Roman" pitchFamily="18" charset="0"/>
              </a:rPr>
              <a:t>, basta con recordar que si se tienen 2 puntos X y </a:t>
            </a:r>
            <a:r>
              <a:rPr lang="es-MX" sz="2800" dirty="0" err="1">
                <a:cs typeface="Times New Roman" pitchFamily="18" charset="0"/>
              </a:rPr>
              <a:t>Y</a:t>
            </a:r>
            <a:r>
              <a:rPr lang="es-MX" sz="2800" dirty="0">
                <a:cs typeface="Times New Roman" pitchFamily="18" charset="0"/>
              </a:rPr>
              <a:t>, todos los puntos que están equidistantes desde X y </a:t>
            </a:r>
            <a:r>
              <a:rPr lang="es-MX" sz="2800" dirty="0" err="1">
                <a:cs typeface="Times New Roman" pitchFamily="18" charset="0"/>
              </a:rPr>
              <a:t>Y</a:t>
            </a:r>
            <a:r>
              <a:rPr lang="es-MX" sz="2800" dirty="0">
                <a:cs typeface="Times New Roman" pitchFamily="18" charset="0"/>
              </a:rPr>
              <a:t>, caen en la línea que está a la mitad del segmento que une a X y </a:t>
            </a:r>
            <a:r>
              <a:rPr lang="es-MX" sz="2800" dirty="0" err="1">
                <a:cs typeface="Times New Roman" pitchFamily="18" charset="0"/>
              </a:rPr>
              <a:t>Y</a:t>
            </a:r>
            <a:r>
              <a:rPr lang="es-MX" sz="2800" dirty="0">
                <a:cs typeface="Times New Roman" pitchFamily="18" charset="0"/>
              </a:rPr>
              <a:t>, y es perpendicular</a:t>
            </a:r>
          </a:p>
          <a:p>
            <a:pPr algn="just"/>
            <a:r>
              <a:rPr lang="es-MX" sz="2800" dirty="0" smtClean="0">
                <a:cs typeface="Times New Roman" pitchFamily="18" charset="0"/>
              </a:rPr>
              <a:t>Así </a:t>
            </a:r>
            <a:r>
              <a:rPr lang="es-MX" sz="2800" dirty="0">
                <a:cs typeface="Times New Roman" pitchFamily="18" charset="0"/>
              </a:rPr>
              <a:t>el punto del cuadro es asignado a el </a:t>
            </a:r>
            <a:r>
              <a:rPr lang="es-MX" sz="2800" dirty="0" smtClean="0">
                <a:cs typeface="Times New Roman" pitchFamily="18" charset="0"/>
              </a:rPr>
              <a:t>grupo </a:t>
            </a:r>
            <a:r>
              <a:rPr lang="es-MX" sz="2800" dirty="0">
                <a:cs typeface="Times New Roman" pitchFamily="18" charset="0"/>
              </a:rPr>
              <a:t>controlado por el </a:t>
            </a:r>
            <a:r>
              <a:rPr lang="es-MX" sz="2800" dirty="0" err="1" smtClean="0">
                <a:cs typeface="Times New Roman" pitchFamily="18" charset="0"/>
              </a:rPr>
              <a:t>centroíde</a:t>
            </a:r>
            <a:r>
              <a:rPr lang="es-MX" sz="2800" dirty="0" smtClean="0">
                <a:cs typeface="Times New Roman" pitchFamily="18" charset="0"/>
              </a:rPr>
              <a:t> </a:t>
            </a:r>
            <a:r>
              <a:rPr lang="es-MX" sz="2800" dirty="0">
                <a:cs typeface="Times New Roman" pitchFamily="18" charset="0"/>
              </a:rPr>
              <a:t>2.</a:t>
            </a:r>
            <a:endParaRPr lang="es-E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0832" y="188640"/>
            <a:ext cx="8229600" cy="634082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00B050"/>
                </a:solidFill>
              </a:rPr>
              <a:t>Ejemplo</a:t>
            </a:r>
            <a:endParaRPr lang="es-ES" dirty="0">
              <a:solidFill>
                <a:srgbClr val="00B050"/>
              </a:solidFill>
            </a:endParaRPr>
          </a:p>
        </p:txBody>
      </p:sp>
      <p:pic>
        <p:nvPicPr>
          <p:cNvPr id="46083" name="Picture 3" descr="D:\Cursos\DM\Material\PPT\Cluster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14422"/>
            <a:ext cx="6400800" cy="473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000" b="1" dirty="0" smtClean="0">
                <a:solidFill>
                  <a:srgbClr val="00B050"/>
                </a:solidFill>
              </a:rPr>
              <a:t>Algoritmo K-Medias</a:t>
            </a:r>
            <a:endParaRPr lang="es-ES_tradnl" sz="4000" dirty="0">
              <a:solidFill>
                <a:srgbClr val="00B05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 smtClean="0"/>
              <a:t>Después de calcular las distancias y asignar las distancias al grupo </a:t>
            </a:r>
            <a:r>
              <a:rPr lang="es-ES_tradnl" sz="2800" dirty="0" smtClean="0"/>
              <a:t>con el centro más cercano, </a:t>
            </a:r>
            <a:r>
              <a:rPr lang="es-ES_tradnl" sz="2800" dirty="0" smtClean="0"/>
              <a:t>se calcula la </a:t>
            </a:r>
            <a:r>
              <a:rPr lang="es-ES_tradnl" sz="2800" dirty="0"/>
              <a:t>media de todas las </a:t>
            </a:r>
            <a:r>
              <a:rPr lang="es-ES_tradnl" sz="2800" dirty="0" smtClean="0"/>
              <a:t>instancias.</a:t>
            </a:r>
          </a:p>
          <a:p>
            <a:r>
              <a:rPr lang="es-ES_tradnl" sz="2800" dirty="0" smtClean="0"/>
              <a:t>Estas medias serán las coordenadas del nuevo centro </a:t>
            </a:r>
            <a:r>
              <a:rPr lang="es-ES_tradnl" sz="2800" dirty="0" smtClean="0"/>
              <a:t>y </a:t>
            </a:r>
            <a:r>
              <a:rPr lang="es-ES_tradnl" sz="2800" dirty="0"/>
              <a:t>el proceso se repite.</a:t>
            </a:r>
          </a:p>
          <a:p>
            <a:r>
              <a:rPr lang="es-ES_tradnl" sz="2800" dirty="0"/>
              <a:t>La iteración continúa hasta que los mismos puntos son asignados a cada </a:t>
            </a:r>
            <a:r>
              <a:rPr lang="es-ES_tradnl" sz="2800" dirty="0" smtClean="0"/>
              <a:t>grupo</a:t>
            </a:r>
            <a:r>
              <a:rPr lang="es-ES_tradnl" sz="2800" dirty="0" smtClean="0"/>
              <a:t> </a:t>
            </a:r>
            <a:r>
              <a:rPr lang="es-ES_tradnl" sz="2800" dirty="0"/>
              <a:t>en rondas consecutivas. </a:t>
            </a:r>
            <a:endParaRPr lang="es-ES_tradnl" sz="2800" dirty="0" smtClean="0"/>
          </a:p>
          <a:p>
            <a:r>
              <a:rPr lang="es-ES_tradnl" sz="2800" dirty="0" smtClean="0"/>
              <a:t>Cuando las instancias ya no cambian de grupo, significa que los centros se han estabil</a:t>
            </a:r>
            <a:r>
              <a:rPr lang="es-ES_tradnl" sz="2800" dirty="0" smtClean="0"/>
              <a:t>izado</a:t>
            </a:r>
            <a:r>
              <a:rPr lang="es-ES_tradnl" sz="2800" dirty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88640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</a:rPr>
              <a:t>Ejemplo</a:t>
            </a:r>
            <a:endParaRPr lang="es-ES" sz="3600" dirty="0">
              <a:solidFill>
                <a:srgbClr val="00B050"/>
              </a:solidFill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347864" y="2348880"/>
            <a:ext cx="54102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dirty="0"/>
              <a:t>El parámetro K indica el número de </a:t>
            </a:r>
            <a:r>
              <a:rPr lang="es-MX" sz="2800" dirty="0" smtClean="0"/>
              <a:t>grupos </a:t>
            </a:r>
            <a:r>
              <a:rPr lang="es-MX" sz="2800" dirty="0"/>
              <a:t>que se seleccionarán, en este caso  </a:t>
            </a:r>
            <a:r>
              <a:rPr lang="es-MX" sz="2800" dirty="0" smtClean="0"/>
              <a:t>K=3.</a:t>
            </a:r>
          </a:p>
          <a:p>
            <a:pPr>
              <a:spcBef>
                <a:spcPct val="50000"/>
              </a:spcBef>
            </a:pPr>
            <a:r>
              <a:rPr lang="es-MX" sz="2800" dirty="0" smtClean="0"/>
              <a:t>Aleatoriamente se eligen 3 instancias para ser los primeros </a:t>
            </a:r>
            <a:r>
              <a:rPr lang="es-MX" sz="2800" dirty="0" err="1" smtClean="0"/>
              <a:t>centroídes</a:t>
            </a:r>
            <a:r>
              <a:rPr lang="es-MX" sz="2800" dirty="0" smtClean="0"/>
              <a:t> de los grupos</a:t>
            </a:r>
            <a:endParaRPr lang="es-ES" sz="2800" dirty="0"/>
          </a:p>
        </p:txBody>
      </p:sp>
      <p:pic>
        <p:nvPicPr>
          <p:cNvPr id="40984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04900"/>
            <a:ext cx="2286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88640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</a:rPr>
              <a:t>Ejemplo</a:t>
            </a:r>
            <a:endParaRPr lang="es-ES" sz="3600" dirty="0">
              <a:solidFill>
                <a:srgbClr val="00B050"/>
              </a:solidFill>
            </a:endParaRP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739586"/>
              </p:ext>
            </p:extLst>
          </p:nvPr>
        </p:nvGraphicFramePr>
        <p:xfrm>
          <a:off x="1547664" y="1124744"/>
          <a:ext cx="6185916" cy="39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83568" y="5434047"/>
            <a:ext cx="8002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dirty="0" smtClean="0"/>
              <a:t>Se muestran los datos y los 3 centros</a:t>
            </a:r>
            <a:endParaRPr lang="es-ES" sz="2800" dirty="0"/>
          </a:p>
        </p:txBody>
      </p:sp>
      <p:sp>
        <p:nvSpPr>
          <p:cNvPr id="3" name="2 Elipse"/>
          <p:cNvSpPr/>
          <p:nvPr/>
        </p:nvSpPr>
        <p:spPr>
          <a:xfrm>
            <a:off x="2469454" y="3208700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621582" y="2848660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5205758" y="3136692"/>
            <a:ext cx="144016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69680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8864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dirty="0" smtClean="0">
                <a:solidFill>
                  <a:srgbClr val="00B050"/>
                </a:solidFill>
              </a:rPr>
              <a:t>Cálculo de </a:t>
            </a:r>
            <a:r>
              <a:rPr lang="es-MX" sz="3600" b="1" dirty="0" smtClean="0">
                <a:solidFill>
                  <a:srgbClr val="00B050"/>
                </a:solidFill>
              </a:rPr>
              <a:t>distancias y </a:t>
            </a:r>
            <a:br>
              <a:rPr lang="es-MX" sz="3600" b="1" dirty="0" smtClean="0">
                <a:solidFill>
                  <a:srgbClr val="00B050"/>
                </a:solidFill>
              </a:rPr>
            </a:br>
            <a:r>
              <a:rPr lang="es-MX" sz="3600" b="1" dirty="0" smtClean="0">
                <a:solidFill>
                  <a:srgbClr val="00B050"/>
                </a:solidFill>
              </a:rPr>
              <a:t>asignación a un grupo</a:t>
            </a:r>
            <a:endParaRPr lang="es-ES" sz="3600" b="1" dirty="0">
              <a:solidFill>
                <a:srgbClr val="00B050"/>
              </a:solidFill>
            </a:endParaRPr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407724"/>
              </p:ext>
            </p:extLst>
          </p:nvPr>
        </p:nvGraphicFramePr>
        <p:xfrm>
          <a:off x="2411760" y="1340768"/>
          <a:ext cx="4248472" cy="5003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2" name="Hoja de cálculo" r:id="rId3" imgW="2895838" imgH="3410188" progId="Excel.Sheet.8">
                  <p:embed/>
                </p:oleObj>
              </mc:Choice>
              <mc:Fallback>
                <p:oleObj name="Hoja de cálculo" r:id="rId3" imgW="2895838" imgH="3410188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340768"/>
                        <a:ext cx="4248472" cy="50037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88640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b="1" dirty="0" smtClean="0">
                <a:solidFill>
                  <a:srgbClr val="00B050"/>
                </a:solidFill>
              </a:rPr>
              <a:t>Cálculo de </a:t>
            </a:r>
            <a:r>
              <a:rPr lang="es-MX" sz="3600" b="1" dirty="0" smtClean="0">
                <a:solidFill>
                  <a:srgbClr val="00B050"/>
                </a:solidFill>
              </a:rPr>
              <a:t>distancias y </a:t>
            </a:r>
            <a:br>
              <a:rPr lang="es-MX" sz="3600" b="1" dirty="0" smtClean="0">
                <a:solidFill>
                  <a:srgbClr val="00B050"/>
                </a:solidFill>
              </a:rPr>
            </a:br>
            <a:r>
              <a:rPr lang="es-MX" sz="3600" b="1" dirty="0" smtClean="0">
                <a:solidFill>
                  <a:srgbClr val="00B050"/>
                </a:solidFill>
              </a:rPr>
              <a:t>asignación a un grupo</a:t>
            </a:r>
            <a:endParaRPr lang="es-ES" sz="3600" b="1" dirty="0">
              <a:solidFill>
                <a:srgbClr val="00B050"/>
              </a:solidFill>
            </a:endParaRPr>
          </a:p>
        </p:txBody>
      </p:sp>
      <p:graphicFrame>
        <p:nvGraphicFramePr>
          <p:cNvPr id="4199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295037"/>
              </p:ext>
            </p:extLst>
          </p:nvPr>
        </p:nvGraphicFramePr>
        <p:xfrm>
          <a:off x="859650" y="1340768"/>
          <a:ext cx="7384758" cy="4764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6" name="Gráfico" r:id="rId3" imgW="3610213" imgH="1781413" progId="Excel.Chart.8">
                  <p:embed/>
                </p:oleObj>
              </mc:Choice>
              <mc:Fallback>
                <p:oleObj name="Gráfico" r:id="rId3" imgW="3610213" imgH="1781413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9650" y="1340768"/>
                        <a:ext cx="7384758" cy="4764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897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1714202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B08600"/>
                </a:solidFill>
              </a:rPr>
              <a:t>Unidad de competencia III: </a:t>
            </a:r>
            <a:br>
              <a:rPr lang="es-MX" dirty="0" smtClean="0">
                <a:solidFill>
                  <a:srgbClr val="B08600"/>
                </a:solidFill>
              </a:rPr>
            </a:br>
            <a:r>
              <a:rPr lang="es-MX" dirty="0" smtClean="0">
                <a:solidFill>
                  <a:srgbClr val="B08600"/>
                </a:solidFill>
              </a:rPr>
              <a:t>Proceso de Análisis No Supervisado</a:t>
            </a:r>
            <a:endParaRPr lang="es-MX" dirty="0">
              <a:solidFill>
                <a:srgbClr val="B086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7787208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Objetivo:</a:t>
            </a:r>
            <a:endParaRPr lang="es-MX" sz="3300" dirty="0" smtClean="0">
              <a:solidFill>
                <a:srgbClr val="00B050"/>
              </a:solidFill>
            </a:endParaRPr>
          </a:p>
          <a:p>
            <a:r>
              <a:rPr lang="es-MX" dirty="0" smtClean="0"/>
              <a:t>Presentar los algoritmos de análisis de datos no supervisado, específicamente de </a:t>
            </a:r>
            <a:r>
              <a:rPr lang="es-MX" dirty="0" smtClean="0"/>
              <a:t>agrupamiento (</a:t>
            </a:r>
            <a:r>
              <a:rPr lang="es-MX" dirty="0" err="1" smtClean="0"/>
              <a:t>clustering</a:t>
            </a:r>
            <a:r>
              <a:rPr lang="es-MX" dirty="0" smtClean="0"/>
              <a:t>)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sz="3300" b="1" dirty="0" smtClean="0">
                <a:solidFill>
                  <a:srgbClr val="00B050"/>
                </a:solidFill>
              </a:rPr>
              <a:t>Conocimientos:</a:t>
            </a:r>
          </a:p>
          <a:p>
            <a:r>
              <a:rPr lang="es-MX" dirty="0" smtClean="0"/>
              <a:t>Algoritmo </a:t>
            </a:r>
            <a:r>
              <a:rPr lang="es-MX" dirty="0" smtClean="0"/>
              <a:t>k-medias para agrupamiento.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252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284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rgbClr val="00B050"/>
                </a:solidFill>
              </a:rPr>
              <a:t>Cálculo de las medias</a:t>
            </a:r>
            <a:endParaRPr lang="es-ES" sz="4000" b="1" dirty="0">
              <a:solidFill>
                <a:srgbClr val="00B050"/>
              </a:solidFill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762000" y="2362200"/>
          <a:ext cx="2667000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2" name="Hoja de cálculo" r:id="rId3" imgW="1771888" imgH="1143238" progId="Excel.Sheet.8">
                  <p:embed/>
                </p:oleObj>
              </mc:Choice>
              <mc:Fallback>
                <p:oleObj name="Hoja de cálculo" r:id="rId3" imgW="1771888" imgH="1143238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62200"/>
                        <a:ext cx="2667000" cy="172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3581400" y="2362200"/>
          <a:ext cx="2243138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3" name="Hoja de cálculo" r:id="rId5" imgW="1771888" imgH="1790938" progId="Excel.Sheet.8">
                  <p:embed/>
                </p:oleObj>
              </mc:Choice>
              <mc:Fallback>
                <p:oleObj name="Hoja de cálculo" r:id="rId5" imgW="1771888" imgH="1790938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362200"/>
                        <a:ext cx="2243138" cy="226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5943600" y="2362200"/>
          <a:ext cx="2609850" cy="192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4" name="Hoja de cálculo" r:id="rId7" imgW="1771888" imgH="1305163" progId="Excel.Sheet.8">
                  <p:embed/>
                </p:oleObj>
              </mc:Choice>
              <mc:Fallback>
                <p:oleObj name="Hoja de cálculo" r:id="rId7" imgW="1771888" imgH="1305163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362200"/>
                        <a:ext cx="2609850" cy="192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191000" y="5486400"/>
            <a:ext cx="1289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800" b="1"/>
              <a:t>Medias</a:t>
            </a:r>
            <a:endParaRPr lang="es-ES" sz="2800" b="1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H="1" flipV="1">
            <a:off x="2438400" y="4114800"/>
            <a:ext cx="121920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 flipH="1" flipV="1">
            <a:off x="3048000" y="4114800"/>
            <a:ext cx="2286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 flipH="1" flipV="1">
            <a:off x="4876800" y="4648200"/>
            <a:ext cx="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 flipV="1">
            <a:off x="4876800" y="4648200"/>
            <a:ext cx="6096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 flipV="1">
            <a:off x="5943600" y="4343400"/>
            <a:ext cx="2133600" cy="1143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V="1">
            <a:off x="6781800" y="4267200"/>
            <a:ext cx="6096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284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rgbClr val="00B050"/>
                </a:solidFill>
              </a:rPr>
              <a:t>Se ajustan los centros</a:t>
            </a:r>
            <a:endParaRPr lang="es-ES" sz="4000" b="1" dirty="0">
              <a:solidFill>
                <a:srgbClr val="00B05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535632" y="1844824"/>
            <a:ext cx="7924800" cy="3910012"/>
            <a:chOff x="535632" y="1844824"/>
            <a:chExt cx="7924800" cy="3910012"/>
          </a:xfrm>
        </p:grpSpPr>
        <p:graphicFrame>
          <p:nvGraphicFramePr>
            <p:cNvPr id="5018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8136005"/>
                </p:ext>
              </p:extLst>
            </p:nvPr>
          </p:nvGraphicFramePr>
          <p:xfrm>
            <a:off x="535632" y="1844824"/>
            <a:ext cx="7924800" cy="3910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200" name="Gráfico" r:id="rId3" imgW="3610213" imgH="1781413" progId="Excel.Chart.8">
                    <p:embed/>
                  </p:oleObj>
                </mc:Choice>
                <mc:Fallback>
                  <p:oleObj name="Gráfico" r:id="rId3" imgW="3610213" imgH="1781413" progId="Excel.Chart.8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5632" y="1844824"/>
                          <a:ext cx="7924800" cy="39100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>
              <a:off x="1913384" y="3773636"/>
              <a:ext cx="381000" cy="38100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 flipH="1" flipV="1">
              <a:off x="2751584" y="3240236"/>
              <a:ext cx="0" cy="45720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 flipV="1">
              <a:off x="4580384" y="3621236"/>
              <a:ext cx="609600" cy="15240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44016" y="228600"/>
            <a:ext cx="7772400" cy="647700"/>
          </a:xfrm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</a:rPr>
              <a:t>Ejercicio</a:t>
            </a:r>
            <a:endParaRPr lang="es-ES" sz="3600" dirty="0">
              <a:solidFill>
                <a:srgbClr val="00B050"/>
              </a:solidFill>
            </a:endParaRPr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762000" y="1066800"/>
          <a:ext cx="329565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" name="Hoja de cálculo" r:id="rId3" imgW="3295888" imgH="5410438" progId="Excel.Sheet.8">
                  <p:embed/>
                </p:oleObj>
              </mc:Choice>
              <mc:Fallback>
                <p:oleObj name="Hoja de cálculo" r:id="rId3" imgW="3295888" imgH="5410438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066800"/>
                        <a:ext cx="3295650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4191000" y="2209800"/>
          <a:ext cx="4343400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3" name="Ecuación" r:id="rId5" imgW="2108160" imgH="507960" progId="Equation.3">
                  <p:embed/>
                </p:oleObj>
              </mc:Choice>
              <mc:Fallback>
                <p:oleObj name="Ecuación" r:id="rId5" imgW="210816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09800"/>
                        <a:ext cx="4343400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solidFill>
                  <a:srgbClr val="00B050"/>
                </a:solidFill>
              </a:rPr>
              <a:t>Agrupamiento</a:t>
            </a:r>
            <a:endParaRPr lang="es-ES" sz="4000" dirty="0">
              <a:solidFill>
                <a:srgbClr val="00B050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0784" y="1600200"/>
            <a:ext cx="7467600" cy="4873752"/>
          </a:xfrm>
        </p:spPr>
        <p:txBody>
          <a:bodyPr>
            <a:normAutofit/>
          </a:bodyPr>
          <a:lstStyle/>
          <a:p>
            <a:r>
              <a:rPr lang="es-MX" sz="2800" dirty="0"/>
              <a:t>Si hay más de una dimensión, la distancia euclidiana se calcula de la misma forma:</a:t>
            </a:r>
          </a:p>
          <a:p>
            <a:endParaRPr lang="es-MX" sz="2800" dirty="0"/>
          </a:p>
          <a:p>
            <a:endParaRPr lang="es-MX" sz="2800" dirty="0"/>
          </a:p>
          <a:p>
            <a:endParaRPr lang="es-MX" sz="2800" dirty="0" smtClean="0"/>
          </a:p>
          <a:p>
            <a:endParaRPr lang="es-MX" sz="2800" dirty="0"/>
          </a:p>
          <a:p>
            <a:r>
              <a:rPr lang="es-MX" sz="2800" dirty="0"/>
              <a:t>En el caso de la media, se calcula la media para cada dimensión.</a:t>
            </a:r>
            <a:endParaRPr lang="es-ES" sz="2800" dirty="0"/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339537"/>
              </p:ext>
            </p:extLst>
          </p:nvPr>
        </p:nvGraphicFramePr>
        <p:xfrm>
          <a:off x="2339752" y="2829421"/>
          <a:ext cx="4265613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7" name="Ecuación" r:id="rId3" imgW="2070000" imgH="711000" progId="Equation.3">
                  <p:embed/>
                </p:oleObj>
              </mc:Choice>
              <mc:Fallback>
                <p:oleObj name="Ecuación" r:id="rId3" imgW="2070000" imgH="711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829421"/>
                        <a:ext cx="4265613" cy="1463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</a:rPr>
              <a:t>Consecuencias</a:t>
            </a:r>
            <a:endParaRPr lang="es-ES" sz="3600" dirty="0">
              <a:solidFill>
                <a:srgbClr val="00B05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60784" y="1672208"/>
            <a:ext cx="7899648" cy="4421088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es-MX" sz="2800" dirty="0">
                <a:cs typeface="Times New Roman" pitchFamily="18" charset="0"/>
              </a:rPr>
              <a:t>Tipo de preguntas que se pueden responder</a:t>
            </a:r>
          </a:p>
          <a:p>
            <a:pPr lvl="1" algn="just">
              <a:lnSpc>
                <a:spcPct val="90000"/>
              </a:lnSpc>
            </a:pPr>
            <a:r>
              <a:rPr lang="es-MX" sz="2800" dirty="0">
                <a:cs typeface="Times New Roman" pitchFamily="18" charset="0"/>
              </a:rPr>
              <a:t>Es una técnica de aprendizaje no dirigido, por lo que puede ser aplicada sin un conocimiento a priori de la estructura a ser descubierta. </a:t>
            </a:r>
          </a:p>
          <a:p>
            <a:pPr lvl="1" algn="just">
              <a:lnSpc>
                <a:spcPct val="90000"/>
              </a:lnSpc>
            </a:pPr>
            <a:r>
              <a:rPr lang="es-MX" sz="2800" dirty="0">
                <a:cs typeface="Times New Roman" pitchFamily="18" charset="0"/>
              </a:rPr>
              <a:t>Dado que los grupos detectados </a:t>
            </a:r>
            <a:r>
              <a:rPr lang="es-MX" sz="2800" dirty="0" smtClean="0">
                <a:cs typeface="Times New Roman" pitchFamily="18" charset="0"/>
              </a:rPr>
              <a:t>automáticamente </a:t>
            </a:r>
            <a:r>
              <a:rPr lang="es-MX" sz="2800" dirty="0">
                <a:cs typeface="Times New Roman" pitchFamily="18" charset="0"/>
              </a:rPr>
              <a:t>no tienen una interpretación natural distinta, es </a:t>
            </a:r>
            <a:r>
              <a:rPr lang="es-MX" sz="2800" dirty="0" err="1">
                <a:cs typeface="Times New Roman" pitchFamily="18" charset="0"/>
              </a:rPr>
              <a:t>dificil</a:t>
            </a:r>
            <a:r>
              <a:rPr lang="es-MX" sz="2800" dirty="0">
                <a:cs typeface="Times New Roman" pitchFamily="18" charset="0"/>
              </a:rPr>
              <a:t> poner los resultados en práctica</a:t>
            </a:r>
            <a:r>
              <a:rPr lang="es-MX" sz="2800" dirty="0" smtClean="0">
                <a:cs typeface="Times New Roman" pitchFamily="18" charset="0"/>
              </a:rPr>
              <a:t>.</a:t>
            </a:r>
            <a:endParaRPr lang="es-MX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4950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00B050"/>
                </a:solidFill>
              </a:rPr>
              <a:t>Consecuencias</a:t>
            </a:r>
            <a:endParaRPr lang="es-ES" sz="3600" dirty="0">
              <a:solidFill>
                <a:srgbClr val="00B05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es-MX" sz="2800" dirty="0">
                <a:cs typeface="Times New Roman" pitchFamily="18" charset="0"/>
              </a:rPr>
              <a:t> Preparación de los </a:t>
            </a:r>
            <a:r>
              <a:rPr lang="es-MX" sz="2800" dirty="0" smtClean="0">
                <a:cs typeface="Times New Roman" pitchFamily="18" charset="0"/>
              </a:rPr>
              <a:t>datos</a:t>
            </a:r>
          </a:p>
          <a:p>
            <a:pPr algn="just">
              <a:lnSpc>
                <a:spcPct val="90000"/>
              </a:lnSpc>
            </a:pPr>
            <a:endParaRPr lang="es-MX" sz="2800" dirty="0"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MX" sz="2800" dirty="0">
                <a:cs typeface="Times New Roman" pitchFamily="18" charset="0"/>
              </a:rPr>
              <a:t>Seleccionando diferentes medidas de distancias, el </a:t>
            </a:r>
            <a:r>
              <a:rPr lang="es-MX" sz="2800" dirty="0" smtClean="0">
                <a:cs typeface="Times New Roman" pitchFamily="18" charset="0"/>
              </a:rPr>
              <a:t>agrupamiento</a:t>
            </a:r>
            <a:r>
              <a:rPr lang="es-MX" sz="2800" dirty="0" smtClean="0">
                <a:cs typeface="Times New Roman" pitchFamily="18" charset="0"/>
              </a:rPr>
              <a:t> </a:t>
            </a:r>
            <a:r>
              <a:rPr lang="es-MX" sz="2800" dirty="0">
                <a:cs typeface="Times New Roman" pitchFamily="18" charset="0"/>
              </a:rPr>
              <a:t>se puede aplicar a cualquier tipo de datos (distancia entre textos). </a:t>
            </a:r>
            <a:endParaRPr lang="es-MX" sz="2800" dirty="0" smtClean="0"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MX" sz="2800" dirty="0" smtClean="0">
                <a:cs typeface="Times New Roman" pitchFamily="18" charset="0"/>
              </a:rPr>
              <a:t>Sin </a:t>
            </a:r>
            <a:r>
              <a:rPr lang="es-MX" sz="2800" dirty="0">
                <a:cs typeface="Times New Roman" pitchFamily="18" charset="0"/>
              </a:rPr>
              <a:t>embargo, la más usada es la distancia Euclidiana.</a:t>
            </a:r>
            <a:endParaRPr lang="es-ES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MX" sz="4000" dirty="0">
                <a:solidFill>
                  <a:srgbClr val="00B050"/>
                </a:solidFill>
              </a:rPr>
              <a:t>Consecuencias</a:t>
            </a:r>
            <a:endParaRPr lang="es-ES" sz="4000" dirty="0">
              <a:solidFill>
                <a:srgbClr val="00B05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40768"/>
            <a:ext cx="7859216" cy="487375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2800" dirty="0"/>
              <a:t>Seleccionar el número adecuado para </a:t>
            </a:r>
            <a:r>
              <a:rPr lang="es-MX" sz="2800" dirty="0" smtClean="0"/>
              <a:t>K</a:t>
            </a:r>
          </a:p>
          <a:p>
            <a:pPr>
              <a:lnSpc>
                <a:spcPct val="90000"/>
              </a:lnSpc>
            </a:pPr>
            <a:endParaRPr lang="es-MX" sz="2800" dirty="0"/>
          </a:p>
          <a:p>
            <a:pPr lvl="1">
              <a:lnSpc>
                <a:spcPct val="90000"/>
              </a:lnSpc>
            </a:pPr>
            <a:r>
              <a:rPr lang="es-MX" sz="2800" dirty="0"/>
              <a:t>Si el número no iguala a la estructura natural de los datos, los resultados no son buenos. </a:t>
            </a:r>
            <a:endParaRPr lang="es-MX" sz="2800" dirty="0" smtClean="0"/>
          </a:p>
          <a:p>
            <a:pPr lvl="1">
              <a:lnSpc>
                <a:spcPct val="90000"/>
              </a:lnSpc>
            </a:pPr>
            <a:endParaRPr lang="es-MX" sz="2800" dirty="0"/>
          </a:p>
          <a:p>
            <a:pPr lvl="1">
              <a:lnSpc>
                <a:spcPct val="90000"/>
              </a:lnSpc>
            </a:pPr>
            <a:r>
              <a:rPr lang="es-MX" sz="2800" dirty="0"/>
              <a:t>Si no se tiene una razón a priori para elegir el número se debe probar con varios </a:t>
            </a:r>
            <a:r>
              <a:rPr lang="es-MX" sz="2800" dirty="0" smtClean="0"/>
              <a:t>valores</a:t>
            </a:r>
            <a:endParaRPr lang="es-MX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MX" sz="4000" dirty="0">
                <a:solidFill>
                  <a:srgbClr val="00B050"/>
                </a:solidFill>
              </a:rPr>
              <a:t>Consecuencias</a:t>
            </a:r>
            <a:endParaRPr lang="es-ES" sz="4000" dirty="0">
              <a:solidFill>
                <a:srgbClr val="00B05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412776"/>
            <a:ext cx="7859216" cy="487375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MX" sz="3200" dirty="0" smtClean="0"/>
              <a:t>Los </a:t>
            </a:r>
            <a:r>
              <a:rPr lang="es-MX" sz="3200" dirty="0"/>
              <a:t>mejores conjuntos de </a:t>
            </a:r>
            <a:r>
              <a:rPr lang="es-MX" sz="3200" dirty="0" smtClean="0"/>
              <a:t>grupos</a:t>
            </a:r>
            <a:r>
              <a:rPr lang="es-MX" sz="3200" dirty="0"/>
              <a:t>, son aquellos en los </a:t>
            </a:r>
            <a:r>
              <a:rPr lang="es-MX" sz="3200" dirty="0" smtClean="0"/>
              <a:t>que: </a:t>
            </a:r>
          </a:p>
          <a:p>
            <a:pPr>
              <a:lnSpc>
                <a:spcPct val="90000"/>
              </a:lnSpc>
            </a:pPr>
            <a:endParaRPr lang="es-MX" sz="3200" dirty="0"/>
          </a:p>
          <a:p>
            <a:pPr lvl="1">
              <a:lnSpc>
                <a:spcPct val="90000"/>
              </a:lnSpc>
            </a:pPr>
            <a:r>
              <a:rPr lang="es-MX" sz="2800" dirty="0"/>
              <a:t>la distancia entre los miembros del </a:t>
            </a:r>
            <a:r>
              <a:rPr lang="es-MX" sz="2800" dirty="0"/>
              <a:t>mismo </a:t>
            </a:r>
            <a:r>
              <a:rPr lang="es-MX" sz="2800" dirty="0" smtClean="0"/>
              <a:t>grupos sea pequeña</a:t>
            </a:r>
          </a:p>
          <a:p>
            <a:pPr lvl="1">
              <a:lnSpc>
                <a:spcPct val="90000"/>
              </a:lnSpc>
            </a:pPr>
            <a:endParaRPr lang="es-MX" sz="2800" dirty="0"/>
          </a:p>
          <a:p>
            <a:pPr lvl="1">
              <a:lnSpc>
                <a:spcPct val="90000"/>
              </a:lnSpc>
            </a:pPr>
            <a:r>
              <a:rPr lang="es-MX" sz="2800" dirty="0"/>
              <a:t>la distancia entre los miembros </a:t>
            </a:r>
            <a:r>
              <a:rPr lang="es-MX" sz="2800" dirty="0" smtClean="0"/>
              <a:t>de grupos </a:t>
            </a:r>
            <a:r>
              <a:rPr lang="es-MX" sz="2800" dirty="0"/>
              <a:t>adyacentes </a:t>
            </a:r>
            <a:r>
              <a:rPr lang="es-MX" sz="2800" dirty="0" smtClean="0"/>
              <a:t>sea </a:t>
            </a:r>
            <a:r>
              <a:rPr lang="es-MX" sz="2800" dirty="0"/>
              <a:t>grande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364312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>
                <a:solidFill>
                  <a:srgbClr val="00B050"/>
                </a:solidFill>
              </a:rPr>
              <a:t>Interpretación</a:t>
            </a:r>
            <a:endParaRPr lang="es-ES" sz="3600" b="1" dirty="0">
              <a:solidFill>
                <a:srgbClr val="00B050"/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32792" y="1412776"/>
            <a:ext cx="7467600" cy="4873752"/>
          </a:xfrm>
        </p:spPr>
        <p:txBody>
          <a:bodyPr>
            <a:normAutofit/>
          </a:bodyPr>
          <a:lstStyle/>
          <a:p>
            <a:r>
              <a:rPr lang="es-MX" sz="2800" dirty="0"/>
              <a:t>¡Cuando no se sabe lo que se está buscando, no se reconoce cuando se ha encontrado!</a:t>
            </a:r>
          </a:p>
          <a:p>
            <a:r>
              <a:rPr lang="es-MX" sz="2800" dirty="0"/>
              <a:t>Existen algunos enfoques para interpretar</a:t>
            </a:r>
          </a:p>
          <a:p>
            <a:pPr lvl="1"/>
            <a:r>
              <a:rPr lang="es-MX" sz="2800" dirty="0"/>
              <a:t>Construir un árbol de decisión para explicar cómo asignar las instancias al </a:t>
            </a:r>
            <a:r>
              <a:rPr lang="es-MX" sz="2800" dirty="0" smtClean="0"/>
              <a:t>grupo </a:t>
            </a:r>
            <a:r>
              <a:rPr lang="es-MX" sz="2800" dirty="0"/>
              <a:t>correcto</a:t>
            </a:r>
          </a:p>
          <a:p>
            <a:pPr lvl="1"/>
            <a:r>
              <a:rPr lang="es-MX" sz="2800" dirty="0"/>
              <a:t>Visualización para ver como se afectan los </a:t>
            </a:r>
            <a:r>
              <a:rPr lang="es-MX" sz="2800" dirty="0" smtClean="0"/>
              <a:t>grupo </a:t>
            </a:r>
            <a:r>
              <a:rPr lang="es-MX" sz="2800" dirty="0"/>
              <a:t>con los cambios</a:t>
            </a:r>
            <a:endParaRPr lang="es-ES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B050"/>
                </a:solidFill>
              </a:rPr>
              <a:t>Referencias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6002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Witten</a:t>
            </a:r>
            <a:r>
              <a:rPr lang="es-MX" dirty="0" smtClean="0"/>
              <a:t> I, &amp; Frank E. Data </a:t>
            </a:r>
            <a:r>
              <a:rPr lang="es-MX" dirty="0" err="1" smtClean="0"/>
              <a:t>Mining</a:t>
            </a:r>
            <a:r>
              <a:rPr lang="es-MX" dirty="0" smtClean="0"/>
              <a:t>: </a:t>
            </a:r>
            <a:r>
              <a:rPr lang="es-MX" dirty="0" err="1" smtClean="0"/>
              <a:t>Practical</a:t>
            </a:r>
            <a:r>
              <a:rPr lang="es-MX" dirty="0" smtClean="0"/>
              <a:t> Machine </a:t>
            </a:r>
            <a:r>
              <a:rPr lang="es-MX" dirty="0" err="1" smtClean="0"/>
              <a:t>Learning</a:t>
            </a:r>
            <a:r>
              <a:rPr lang="es-MX" dirty="0" smtClean="0"/>
              <a:t> Tools and </a:t>
            </a:r>
            <a:r>
              <a:rPr lang="es-MX" dirty="0" err="1" smtClean="0"/>
              <a:t>Technical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Java </a:t>
            </a:r>
            <a:r>
              <a:rPr lang="es-MX" dirty="0" err="1" smtClean="0"/>
              <a:t>implementations</a:t>
            </a:r>
            <a:r>
              <a:rPr lang="es-MX" dirty="0" smtClean="0"/>
              <a:t>. Morgan </a:t>
            </a:r>
            <a:r>
              <a:rPr lang="es-MX" dirty="0" err="1" smtClean="0"/>
              <a:t>Kaufmann</a:t>
            </a:r>
            <a:r>
              <a:rPr lang="es-MX" dirty="0" smtClean="0"/>
              <a:t> 2005. </a:t>
            </a:r>
          </a:p>
          <a:p>
            <a:endParaRPr lang="es-ES" dirty="0" smtClean="0"/>
          </a:p>
          <a:p>
            <a:r>
              <a:rPr lang="es-MX" dirty="0" err="1" smtClean="0"/>
              <a:t>Orallo</a:t>
            </a:r>
            <a:r>
              <a:rPr lang="es-MX" dirty="0" smtClean="0"/>
              <a:t> Hernández J; Ramírez Quintana M; Ferri Ramírez C. Introducción a la Minería de Datos.</a:t>
            </a:r>
            <a:r>
              <a:rPr lang="es-MX" dirty="0"/>
              <a:t> </a:t>
            </a:r>
            <a:r>
              <a:rPr lang="es-MX" dirty="0" smtClean="0"/>
              <a:t>Pearson 2008.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9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>
                <a:solidFill>
                  <a:srgbClr val="00B050"/>
                </a:solidFill>
              </a:rPr>
              <a:t>Minería de Datos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1560" y="1772816"/>
            <a:ext cx="8001000" cy="4360168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La minería de datos se utiliza para diferentes tipos de tareas, entre estas:</a:t>
            </a:r>
            <a:endParaRPr lang="es-ES_tradnl" sz="3200" dirty="0"/>
          </a:p>
          <a:p>
            <a:pPr lvl="1"/>
            <a:r>
              <a:rPr lang="es-ES_tradnl" sz="2800" dirty="0" smtClean="0"/>
              <a:t>Clasificación	</a:t>
            </a:r>
          </a:p>
          <a:p>
            <a:pPr lvl="1"/>
            <a:r>
              <a:rPr lang="es-ES_tradnl" sz="2800" dirty="0" smtClean="0"/>
              <a:t>Predicción</a:t>
            </a:r>
          </a:p>
          <a:p>
            <a:pPr lvl="1"/>
            <a:r>
              <a:rPr lang="es-ES_tradnl" sz="2800" dirty="0" smtClean="0"/>
              <a:t>Reglas de Asociación</a:t>
            </a:r>
          </a:p>
          <a:p>
            <a:pPr lvl="1"/>
            <a:r>
              <a:rPr lang="es-ES_tradnl" sz="2800" dirty="0" smtClean="0"/>
              <a:t>Agrupamiento</a:t>
            </a:r>
            <a:endParaRPr lang="es-ES_tradnl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00B050"/>
                </a:solidFill>
              </a:rPr>
              <a:t>Referencias</a:t>
            </a:r>
            <a:endParaRPr lang="es-MX" sz="3600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7492" y="1628800"/>
            <a:ext cx="7344816" cy="4876800"/>
          </a:xfrm>
        </p:spPr>
        <p:txBody>
          <a:bodyPr>
            <a:normAutofit/>
          </a:bodyPr>
          <a:lstStyle/>
          <a:p>
            <a:r>
              <a:rPr lang="es-MX" dirty="0" err="1" smtClean="0"/>
              <a:t>Pawet</a:t>
            </a:r>
            <a:r>
              <a:rPr lang="es-MX" dirty="0" smtClean="0"/>
              <a:t> </a:t>
            </a:r>
            <a:r>
              <a:rPr lang="es-MX" dirty="0" err="1" smtClean="0"/>
              <a:t>Cichosz</a:t>
            </a:r>
            <a:r>
              <a:rPr lang="es-MX" dirty="0" smtClean="0"/>
              <a:t>; Data </a:t>
            </a:r>
            <a:r>
              <a:rPr lang="es-MX" dirty="0" err="1" smtClean="0"/>
              <a:t>Mining</a:t>
            </a:r>
            <a:r>
              <a:rPr lang="es-MX" dirty="0" smtClean="0"/>
              <a:t> </a:t>
            </a:r>
            <a:r>
              <a:rPr lang="es-MX" dirty="0" err="1" smtClean="0"/>
              <a:t>Algorithms</a:t>
            </a:r>
            <a:r>
              <a:rPr lang="es-MX" dirty="0" smtClean="0"/>
              <a:t> </a:t>
            </a:r>
            <a:r>
              <a:rPr lang="es-MX" dirty="0" err="1" smtClean="0"/>
              <a:t>explained</a:t>
            </a:r>
            <a:r>
              <a:rPr lang="es-MX" dirty="0" smtClean="0"/>
              <a:t> </a:t>
            </a:r>
            <a:r>
              <a:rPr lang="es-MX" dirty="0" err="1" smtClean="0"/>
              <a:t>using</a:t>
            </a:r>
            <a:r>
              <a:rPr lang="es-MX" dirty="0" smtClean="0"/>
              <a:t> R. </a:t>
            </a:r>
            <a:r>
              <a:rPr lang="es-MX" dirty="0" err="1" smtClean="0"/>
              <a:t>Wiley</a:t>
            </a:r>
            <a:r>
              <a:rPr lang="es-MX" dirty="0" smtClean="0"/>
              <a:t> 2015. </a:t>
            </a:r>
          </a:p>
          <a:p>
            <a:endParaRPr lang="es-ES" dirty="0" smtClean="0"/>
          </a:p>
          <a:p>
            <a:r>
              <a:rPr lang="es-MX" dirty="0" smtClean="0"/>
              <a:t>Richard J. </a:t>
            </a:r>
            <a:r>
              <a:rPr lang="es-MX" dirty="0" err="1" smtClean="0"/>
              <a:t>Roiger</a:t>
            </a:r>
            <a:r>
              <a:rPr lang="es-MX" dirty="0" smtClean="0"/>
              <a:t> and Michael W. </a:t>
            </a:r>
            <a:r>
              <a:rPr lang="es-MX" dirty="0" err="1" smtClean="0"/>
              <a:t>Geatz</a:t>
            </a:r>
            <a:r>
              <a:rPr lang="es-MX" dirty="0" smtClean="0"/>
              <a:t>. Data </a:t>
            </a:r>
            <a:r>
              <a:rPr lang="es-MX" dirty="0" err="1" smtClean="0"/>
              <a:t>Mining</a:t>
            </a:r>
            <a:r>
              <a:rPr lang="es-MX" dirty="0" smtClean="0"/>
              <a:t>: A tutorial – </a:t>
            </a:r>
            <a:r>
              <a:rPr lang="es-MX" dirty="0" err="1" smtClean="0"/>
              <a:t>based</a:t>
            </a:r>
            <a:r>
              <a:rPr lang="es-MX" dirty="0" smtClean="0"/>
              <a:t> primer.</a:t>
            </a:r>
            <a:r>
              <a:rPr lang="es-MX" dirty="0"/>
              <a:t> </a:t>
            </a:r>
            <a:r>
              <a:rPr lang="es-MX" dirty="0" smtClean="0"/>
              <a:t>Addison Wesley 2003.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03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08112"/>
          </a:xfrm>
        </p:spPr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00B050"/>
                </a:solidFill>
              </a:rPr>
              <a:t>Guion Explicativo</a:t>
            </a:r>
            <a:endParaRPr lang="es-MX" sz="3600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064896" cy="5112568"/>
          </a:xfrm>
          <a:ln>
            <a:noFill/>
          </a:ln>
        </p:spPr>
        <p:txBody>
          <a:bodyPr>
            <a:normAutofit/>
          </a:bodyPr>
          <a:lstStyle/>
          <a:p>
            <a:r>
              <a:rPr lang="es-MX" sz="3000" dirty="0" smtClean="0"/>
              <a:t>Este Material sirve para</a:t>
            </a:r>
            <a:r>
              <a:rPr lang="es-MX" dirty="0" smtClean="0"/>
              <a:t>:</a:t>
            </a:r>
          </a:p>
          <a:p>
            <a:pPr lvl="1"/>
            <a:r>
              <a:rPr lang="es-MX" sz="2800" dirty="0" smtClean="0"/>
              <a:t>Explicar en qué consiste el aprendizaje no supervisado, particularmente la tarea de </a:t>
            </a:r>
            <a:r>
              <a:rPr lang="es-MX" sz="2800" dirty="0" smtClean="0"/>
              <a:t>agrupamiento.</a:t>
            </a:r>
            <a:endParaRPr lang="es-MX" sz="2800" dirty="0" smtClean="0"/>
          </a:p>
          <a:p>
            <a:pPr lvl="1"/>
            <a:r>
              <a:rPr lang="es-MX" sz="2800" dirty="0" smtClean="0"/>
              <a:t>Se presentan el algoritmo </a:t>
            </a:r>
            <a:r>
              <a:rPr lang="es-MX" sz="2800" dirty="0" smtClean="0"/>
              <a:t>K-Medias, </a:t>
            </a:r>
            <a:r>
              <a:rPr lang="es-MX" sz="2800" dirty="0" smtClean="0"/>
              <a:t>desde la </a:t>
            </a:r>
            <a:r>
              <a:rPr lang="es-MX" sz="2800" dirty="0" smtClean="0"/>
              <a:t>selección de los centros, el cálculo de distancias, y de las medias de los grupos. </a:t>
            </a:r>
            <a:endParaRPr lang="es-MX" sz="2800" dirty="0" smtClean="0"/>
          </a:p>
          <a:p>
            <a:pPr lvl="1"/>
            <a:r>
              <a:rPr lang="es-MX" sz="2800" dirty="0" smtClean="0"/>
              <a:t>Las </a:t>
            </a:r>
            <a:r>
              <a:rPr lang="es-MX" sz="2800" dirty="0"/>
              <a:t>diapositivas deben verse en orden, y deben revisarse aproximadamente en 6 horas</a:t>
            </a:r>
            <a:r>
              <a:rPr lang="es-MX" sz="2800" dirty="0">
                <a:solidFill>
                  <a:srgbClr val="000000"/>
                </a:solidFill>
              </a:rPr>
              <a:t>.</a:t>
            </a:r>
          </a:p>
          <a:p>
            <a:pPr lvl="1"/>
            <a:endParaRPr 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26264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548680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1589112"/>
            <a:ext cx="8001000" cy="4648200"/>
          </a:xfrm>
        </p:spPr>
        <p:txBody>
          <a:bodyPr>
            <a:noAutofit/>
          </a:bodyPr>
          <a:lstStyle/>
          <a:p>
            <a:r>
              <a:rPr lang="es-ES_tradnl" sz="2800" dirty="0"/>
              <a:t>Dependiendo de la meta que se persigue en la minería de datos, se requiere la aplicación de una técnica diferente</a:t>
            </a:r>
            <a:r>
              <a:rPr lang="es-ES_tradnl" sz="2800" dirty="0" smtClean="0"/>
              <a:t>.</a:t>
            </a:r>
          </a:p>
          <a:p>
            <a:endParaRPr lang="es-ES_tradnl" sz="2800" dirty="0"/>
          </a:p>
          <a:p>
            <a:r>
              <a:rPr lang="es-ES_tradnl" sz="2800" dirty="0" smtClean="0"/>
              <a:t>En el agrupamiento se requieren técnicas descriptivas, ya que lo que se busca es incrementar </a:t>
            </a:r>
            <a:r>
              <a:rPr lang="es-ES_tradnl" sz="2800" dirty="0"/>
              <a:t>el entendimiento de lo que sucede en los datos y del mundo que reflejan. </a:t>
            </a:r>
          </a:p>
        </p:txBody>
      </p:sp>
    </p:spTree>
    <p:extLst>
      <p:ext uri="{BB962C8B-B14F-4D97-AF65-F5344CB8AC3E}">
        <p14:creationId xmlns:p14="http://schemas.microsoft.com/office/powerpoint/2010/main" val="212299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628800"/>
            <a:ext cx="8001000" cy="4648200"/>
          </a:xfrm>
        </p:spPr>
        <p:txBody>
          <a:bodyPr>
            <a:normAutofit/>
          </a:bodyPr>
          <a:lstStyle/>
          <a:p>
            <a:r>
              <a:rPr lang="es-ES_tradnl" sz="2800" dirty="0"/>
              <a:t>Las técnicas de agrupamiento se aplican cuando no hay propiamente una clase que predecir sino cuando las instancias se dividen  en grupos de forma natural</a:t>
            </a:r>
          </a:p>
          <a:p>
            <a:r>
              <a:rPr lang="es-ES_tradnl" sz="2800" dirty="0"/>
              <a:t>Es una técnica de minería de datos no dirigida.</a:t>
            </a:r>
          </a:p>
          <a:p>
            <a:r>
              <a:rPr lang="es-ES_tradnl" sz="2800" dirty="0"/>
              <a:t>El agrupamiento requiere de técnicas diferentes a las de clasificación y asociación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3568" y="548680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_tradnl" sz="3600" b="1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412776"/>
            <a:ext cx="8136904" cy="4114800"/>
          </a:xfrm>
        </p:spPr>
        <p:txBody>
          <a:bodyPr>
            <a:normAutofit/>
          </a:bodyPr>
          <a:lstStyle/>
          <a:p>
            <a:r>
              <a:rPr lang="es-ES_tradnl" sz="2800" dirty="0"/>
              <a:t>Se genera un diagrama que muestra cómo las instancias forman grupos</a:t>
            </a:r>
            <a:r>
              <a:rPr lang="es-ES_tradnl" sz="2800" dirty="0" smtClean="0"/>
              <a:t>.</a:t>
            </a:r>
          </a:p>
          <a:p>
            <a:endParaRPr lang="es-ES_tradnl" sz="1000" dirty="0"/>
          </a:p>
          <a:p>
            <a:r>
              <a:rPr lang="es-ES_tradnl" sz="2800" dirty="0"/>
              <a:t>En el caso más simple, </a:t>
            </a:r>
            <a:r>
              <a:rPr lang="es-ES_tradnl" sz="2800" dirty="0" smtClean="0"/>
              <a:t>se </a:t>
            </a:r>
            <a:r>
              <a:rPr lang="es-ES_tradnl" sz="2800" dirty="0"/>
              <a:t>asocia un número de </a:t>
            </a:r>
            <a:r>
              <a:rPr lang="es-ES_tradnl" sz="2800" dirty="0" smtClean="0"/>
              <a:t>grupo </a:t>
            </a:r>
            <a:r>
              <a:rPr lang="es-ES_tradnl" sz="2800" dirty="0"/>
              <a:t>a cada instancia. </a:t>
            </a:r>
            <a:endParaRPr lang="es-ES_tradnl" sz="2800" dirty="0" smtClean="0"/>
          </a:p>
          <a:p>
            <a:endParaRPr lang="es-ES_tradnl" sz="1000" dirty="0" smtClean="0"/>
          </a:p>
          <a:p>
            <a:r>
              <a:rPr lang="es-ES_tradnl" sz="2800" dirty="0" smtClean="0"/>
              <a:t>Se </a:t>
            </a:r>
            <a:r>
              <a:rPr lang="es-ES_tradnl" sz="2800" dirty="0"/>
              <a:t>colocan las instancias </a:t>
            </a:r>
            <a:r>
              <a:rPr lang="es-ES_tradnl" sz="2800" dirty="0" smtClean="0"/>
              <a:t>en dos dimensiones  y </a:t>
            </a:r>
            <a:r>
              <a:rPr lang="es-ES_tradnl" sz="2800" dirty="0"/>
              <a:t>se </a:t>
            </a:r>
            <a:r>
              <a:rPr lang="es-ES_tradnl" sz="2800" dirty="0" smtClean="0"/>
              <a:t>divide </a:t>
            </a:r>
            <a:r>
              <a:rPr lang="es-ES_tradnl" sz="2800" dirty="0"/>
              <a:t>el espacio para mostrar cada </a:t>
            </a:r>
            <a:r>
              <a:rPr lang="es-ES_tradnl" sz="2800" dirty="0" smtClean="0"/>
              <a:t>grupo (</a:t>
            </a:r>
            <a:r>
              <a:rPr lang="es-ES_tradnl" sz="2800" dirty="0" err="1" smtClean="0"/>
              <a:t>cluster</a:t>
            </a:r>
            <a:r>
              <a:rPr lang="es-ES_tradnl" sz="2800" dirty="0" smtClean="0"/>
              <a:t>)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412776"/>
            <a:ext cx="8136904" cy="411480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Cuando la división forma una partición, los grupos son disjuntos</a:t>
            </a:r>
            <a:endParaRPr lang="es-ES_tradnl" sz="2800" dirty="0"/>
          </a:p>
        </p:txBody>
      </p:sp>
      <p:pic>
        <p:nvPicPr>
          <p:cNvPr id="8200" name="Picture 8" descr="D:\Cursos\DM\Material\PPT\Cluster1.gi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708920"/>
            <a:ext cx="4691293" cy="2838232"/>
          </a:xfr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5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752600"/>
            <a:ext cx="4392488" cy="4114800"/>
          </a:xfrm>
        </p:spPr>
        <p:txBody>
          <a:bodyPr>
            <a:normAutofit/>
          </a:bodyPr>
          <a:lstStyle/>
          <a:p>
            <a:r>
              <a:rPr lang="es-ES_tradnl" sz="2800" dirty="0"/>
              <a:t>Algunos algoritmos permiten que una instancia pertenezca a dos grupos (</a:t>
            </a:r>
            <a:r>
              <a:rPr lang="es-ES_tradnl" sz="2800" dirty="0" err="1"/>
              <a:t>clusters</a:t>
            </a:r>
            <a:r>
              <a:rPr lang="es-ES_tradnl" sz="2800" dirty="0"/>
              <a:t>)</a:t>
            </a:r>
          </a:p>
          <a:p>
            <a:r>
              <a:rPr lang="es-ES_tradnl" sz="2800" dirty="0"/>
              <a:t>La representación se puede visualizar mediante diagramas de </a:t>
            </a:r>
            <a:r>
              <a:rPr lang="es-ES_tradnl" sz="2800" dirty="0" err="1"/>
              <a:t>Venn</a:t>
            </a:r>
            <a:endParaRPr lang="es-ES_tradnl" sz="2800" dirty="0"/>
          </a:p>
        </p:txBody>
      </p:sp>
      <p:grpSp>
        <p:nvGrpSpPr>
          <p:cNvPr id="3" name="2 Grupo"/>
          <p:cNvGrpSpPr/>
          <p:nvPr/>
        </p:nvGrpSpPr>
        <p:grpSpPr>
          <a:xfrm>
            <a:off x="5076056" y="2204864"/>
            <a:ext cx="3048000" cy="2362200"/>
            <a:chOff x="5486400" y="2819400"/>
            <a:chExt cx="3048000" cy="2362200"/>
          </a:xfrm>
        </p:grpSpPr>
        <p:sp>
          <p:nvSpPr>
            <p:cNvPr id="14342" name="Oval 6"/>
            <p:cNvSpPr>
              <a:spLocks noChangeArrowheads="1"/>
            </p:cNvSpPr>
            <p:nvPr/>
          </p:nvSpPr>
          <p:spPr bwMode="auto">
            <a:xfrm rot="-1460273">
              <a:off x="5791200" y="2819400"/>
              <a:ext cx="1143000" cy="2362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 rot="19974505">
              <a:off x="5486400" y="3429000"/>
              <a:ext cx="2514600" cy="990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4344" name="Oval 8"/>
            <p:cNvSpPr>
              <a:spLocks noChangeArrowheads="1"/>
            </p:cNvSpPr>
            <p:nvPr/>
          </p:nvSpPr>
          <p:spPr bwMode="auto">
            <a:xfrm rot="1398880">
              <a:off x="7467600" y="2819400"/>
              <a:ext cx="1066800" cy="1905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5715000" y="3429000"/>
              <a:ext cx="319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a</a:t>
              </a:r>
            </a:p>
          </p:txBody>
        </p:sp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5943600" y="3124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d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5943600" y="4038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k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6477000" y="3505200"/>
              <a:ext cx="2682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j</a:t>
              </a:r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6400800" y="4038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g</a:t>
              </a:r>
            </a:p>
          </p:txBody>
        </p:sp>
        <p:sp>
          <p:nvSpPr>
            <p:cNvPr id="14350" name="Text Box 14"/>
            <p:cNvSpPr txBox="1">
              <a:spLocks noChangeArrowheads="1"/>
            </p:cNvSpPr>
            <p:nvPr/>
          </p:nvSpPr>
          <p:spPr bwMode="auto">
            <a:xfrm>
              <a:off x="7010400" y="3200400"/>
              <a:ext cx="319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e</a:t>
              </a:r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7086600" y="3657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h</a:t>
              </a:r>
            </a:p>
          </p:txBody>
        </p:sp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7543800" y="3352800"/>
              <a:ext cx="319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c</a:t>
              </a:r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8153400" y="3124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b</a:t>
              </a:r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7848600" y="3581400"/>
              <a:ext cx="285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f</a:t>
              </a:r>
            </a:p>
          </p:txBody>
        </p:sp>
        <p:sp>
          <p:nvSpPr>
            <p:cNvPr id="14355" name="Text Box 19"/>
            <p:cNvSpPr txBox="1">
              <a:spLocks noChangeArrowheads="1"/>
            </p:cNvSpPr>
            <p:nvPr/>
          </p:nvSpPr>
          <p:spPr bwMode="auto">
            <a:xfrm>
              <a:off x="7620000" y="4038600"/>
              <a:ext cx="2682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/>
                <a:t>i</a:t>
              </a:r>
            </a:p>
          </p:txBody>
        </p:sp>
      </p:grp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548680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Agrupamiento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1471</TotalTime>
  <Words>1349</Words>
  <Application>Microsoft Office PowerPoint</Application>
  <PresentationFormat>Presentación en pantalla (4:3)</PresentationFormat>
  <Paragraphs>189</Paragraphs>
  <Slides>41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41</vt:i4>
      </vt:variant>
    </vt:vector>
  </HeadingPairs>
  <TitlesOfParts>
    <vt:vector size="46" baseType="lpstr">
      <vt:lpstr>Mirador</vt:lpstr>
      <vt:lpstr>Ecuación</vt:lpstr>
      <vt:lpstr>Clip</vt:lpstr>
      <vt:lpstr>Hoja de cálculo</vt:lpstr>
      <vt:lpstr>Gráfico</vt:lpstr>
      <vt:lpstr>Presentación de PowerPoint</vt:lpstr>
      <vt:lpstr>Presentación de PowerPoint</vt:lpstr>
      <vt:lpstr>Unidad de competencia III:  Proceso de Análisis No Supervisado</vt:lpstr>
      <vt:lpstr>Minería de Datos</vt:lpstr>
      <vt:lpstr>Agrupamiento</vt:lpstr>
      <vt:lpstr>Presentación de PowerPoint</vt:lpstr>
      <vt:lpstr>Agrupamiento</vt:lpstr>
      <vt:lpstr>Agrupamiento</vt:lpstr>
      <vt:lpstr>Agrupamiento</vt:lpstr>
      <vt:lpstr>Agrupamiento</vt:lpstr>
      <vt:lpstr>Agrupamiento</vt:lpstr>
      <vt:lpstr>Presentación de PowerPoint</vt:lpstr>
      <vt:lpstr>Métodos Divisivos</vt:lpstr>
      <vt:lpstr>Métodos Aglomerativos</vt:lpstr>
      <vt:lpstr>Algoritmos para Agrupamiento</vt:lpstr>
      <vt:lpstr>Agrupamiento iterativo basado en distancia</vt:lpstr>
      <vt:lpstr>K-Medias</vt:lpstr>
      <vt:lpstr>K-Medias</vt:lpstr>
      <vt:lpstr>K-Medias</vt:lpstr>
      <vt:lpstr>Algoritmo K-Medias</vt:lpstr>
      <vt:lpstr>Algoritmo  K-Medias</vt:lpstr>
      <vt:lpstr>Algoritmo  K-Medias</vt:lpstr>
      <vt:lpstr>Límites</vt:lpstr>
      <vt:lpstr>Ejemplo</vt:lpstr>
      <vt:lpstr>Algoritmo K-Medias</vt:lpstr>
      <vt:lpstr>Ejemplo</vt:lpstr>
      <vt:lpstr>Ejemplo</vt:lpstr>
      <vt:lpstr>Cálculo de distancias y  asignación a un grupo</vt:lpstr>
      <vt:lpstr>Cálculo de distancias y  asignación a un grupo</vt:lpstr>
      <vt:lpstr>Cálculo de las medias</vt:lpstr>
      <vt:lpstr>Se ajustan los centros</vt:lpstr>
      <vt:lpstr>Ejercicio</vt:lpstr>
      <vt:lpstr>Agrupamiento</vt:lpstr>
      <vt:lpstr>Consecuencias</vt:lpstr>
      <vt:lpstr>Consecuencias</vt:lpstr>
      <vt:lpstr>Consecuencias</vt:lpstr>
      <vt:lpstr>Consecuencias</vt:lpstr>
      <vt:lpstr>Interpretación</vt:lpstr>
      <vt:lpstr>Referencias</vt:lpstr>
      <vt:lpstr>Referencias</vt:lpstr>
      <vt:lpstr>Guion Explicativo</vt:lpstr>
    </vt:vector>
  </TitlesOfParts>
  <Company>ITESM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Minería DE Datos</dc:title>
  <dc:creator>Programa Portatiles</dc:creator>
  <cp:lastModifiedBy>mquintanal</cp:lastModifiedBy>
  <cp:revision>65</cp:revision>
  <cp:lastPrinted>2000-11-24T10:41:38Z</cp:lastPrinted>
  <dcterms:created xsi:type="dcterms:W3CDTF">2000-10-25T15:15:22Z</dcterms:created>
  <dcterms:modified xsi:type="dcterms:W3CDTF">2017-10-21T03:50:18Z</dcterms:modified>
</cp:coreProperties>
</file>